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notesSlides/notesSlide1.xml" ContentType="application/vnd.openxmlformats-officedocument.presentationml.notesSlide+xml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notesSlides/notesSlide2.xml" ContentType="application/vnd.openxmlformats-officedocument.presentationml.notesSlide+xml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notesSlides/notesSlide3.xml" ContentType="application/vnd.openxmlformats-officedocument.presentationml.notesSlide+xml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notesSlides/notesSlide4.xml" ContentType="application/vnd.openxmlformats-officedocument.presentationml.notesSlide+xml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35" r:id="rId3"/>
    <p:sldId id="529" r:id="rId4"/>
    <p:sldId id="491" r:id="rId5"/>
    <p:sldId id="499" r:id="rId6"/>
    <p:sldId id="500" r:id="rId7"/>
    <p:sldId id="501" r:id="rId8"/>
    <p:sldId id="502" r:id="rId9"/>
    <p:sldId id="503" r:id="rId10"/>
    <p:sldId id="504" r:id="rId11"/>
    <p:sldId id="505" r:id="rId12"/>
    <p:sldId id="506" r:id="rId13"/>
    <p:sldId id="507" r:id="rId14"/>
    <p:sldId id="509" r:id="rId15"/>
    <p:sldId id="510" r:id="rId16"/>
    <p:sldId id="526" r:id="rId17"/>
    <p:sldId id="527" r:id="rId18"/>
    <p:sldId id="528" r:id="rId19"/>
    <p:sldId id="511" r:id="rId20"/>
    <p:sldId id="512" r:id="rId21"/>
    <p:sldId id="513" r:id="rId22"/>
    <p:sldId id="514" r:id="rId23"/>
    <p:sldId id="515" r:id="rId24"/>
    <p:sldId id="516" r:id="rId25"/>
    <p:sldId id="517" r:id="rId26"/>
    <p:sldId id="518" r:id="rId27"/>
    <p:sldId id="519" r:id="rId28"/>
    <p:sldId id="520" r:id="rId29"/>
    <p:sldId id="521" r:id="rId30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4" Type="http://schemas.openxmlformats.org/officeDocument/2006/relationships/image" Target="../media/image84.emf"/><Relationship Id="rId5" Type="http://schemas.openxmlformats.org/officeDocument/2006/relationships/image" Target="../media/image85.emf"/><Relationship Id="rId6" Type="http://schemas.openxmlformats.org/officeDocument/2006/relationships/image" Target="../media/image86.emf"/><Relationship Id="rId1" Type="http://schemas.openxmlformats.org/officeDocument/2006/relationships/image" Target="../media/image81.emf"/><Relationship Id="rId2" Type="http://schemas.openxmlformats.org/officeDocument/2006/relationships/image" Target="../media/image8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Relationship Id="rId2" Type="http://schemas.openxmlformats.org/officeDocument/2006/relationships/image" Target="../media/image88.emf"/></Relationships>
</file>

<file path=ppt/drawings/_rels/vmlDrawing1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01.wmf"/><Relationship Id="rId12" Type="http://schemas.openxmlformats.org/officeDocument/2006/relationships/image" Target="../media/image102.wmf"/><Relationship Id="rId13" Type="http://schemas.openxmlformats.org/officeDocument/2006/relationships/image" Target="../media/image103.wmf"/><Relationship Id="rId14" Type="http://schemas.openxmlformats.org/officeDocument/2006/relationships/image" Target="../media/image104.wmf"/><Relationship Id="rId1" Type="http://schemas.openxmlformats.org/officeDocument/2006/relationships/image" Target="../media/image91.wmf"/><Relationship Id="rId2" Type="http://schemas.openxmlformats.org/officeDocument/2006/relationships/image" Target="../media/image92.wmf"/><Relationship Id="rId3" Type="http://schemas.openxmlformats.org/officeDocument/2006/relationships/image" Target="../media/image93.wmf"/><Relationship Id="rId4" Type="http://schemas.openxmlformats.org/officeDocument/2006/relationships/image" Target="../media/image94.wmf"/><Relationship Id="rId5" Type="http://schemas.openxmlformats.org/officeDocument/2006/relationships/image" Target="../media/image95.wmf"/><Relationship Id="rId6" Type="http://schemas.openxmlformats.org/officeDocument/2006/relationships/image" Target="../media/image96.wmf"/><Relationship Id="rId7" Type="http://schemas.openxmlformats.org/officeDocument/2006/relationships/image" Target="../media/image97.wmf"/><Relationship Id="rId8" Type="http://schemas.openxmlformats.org/officeDocument/2006/relationships/image" Target="../media/image98.wmf"/><Relationship Id="rId9" Type="http://schemas.openxmlformats.org/officeDocument/2006/relationships/image" Target="../media/image99.wmf"/><Relationship Id="rId10" Type="http://schemas.openxmlformats.org/officeDocument/2006/relationships/image" Target="../media/image10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4" Type="http://schemas.openxmlformats.org/officeDocument/2006/relationships/image" Target="../media/image109.wmf"/><Relationship Id="rId5" Type="http://schemas.openxmlformats.org/officeDocument/2006/relationships/image" Target="../media/image110.wmf"/><Relationship Id="rId6" Type="http://schemas.openxmlformats.org/officeDocument/2006/relationships/image" Target="../media/image111.wmf"/><Relationship Id="rId7" Type="http://schemas.openxmlformats.org/officeDocument/2006/relationships/image" Target="../media/image112.wmf"/><Relationship Id="rId8" Type="http://schemas.openxmlformats.org/officeDocument/2006/relationships/image" Target="../media/image113.wmf"/><Relationship Id="rId9" Type="http://schemas.openxmlformats.org/officeDocument/2006/relationships/image" Target="../media/image114.wmf"/><Relationship Id="rId10" Type="http://schemas.openxmlformats.org/officeDocument/2006/relationships/image" Target="../media/image115.wmf"/><Relationship Id="rId1" Type="http://schemas.openxmlformats.org/officeDocument/2006/relationships/image" Target="../media/image106.wmf"/><Relationship Id="rId2" Type="http://schemas.openxmlformats.org/officeDocument/2006/relationships/image" Target="../media/image10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4" Type="http://schemas.openxmlformats.org/officeDocument/2006/relationships/image" Target="../media/image118.wmf"/><Relationship Id="rId5" Type="http://schemas.openxmlformats.org/officeDocument/2006/relationships/image" Target="../media/image119.wmf"/><Relationship Id="rId1" Type="http://schemas.openxmlformats.org/officeDocument/2006/relationships/image" Target="../media/image116.wmf"/><Relationship Id="rId2" Type="http://schemas.openxmlformats.org/officeDocument/2006/relationships/image" Target="../media/image20.wmf"/></Relationships>
</file>

<file path=ppt/drawings/_rels/vmlDrawing1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30.wmf"/><Relationship Id="rId12" Type="http://schemas.openxmlformats.org/officeDocument/2006/relationships/image" Target="../media/image131.wmf"/><Relationship Id="rId1" Type="http://schemas.openxmlformats.org/officeDocument/2006/relationships/image" Target="../media/image120.wmf"/><Relationship Id="rId2" Type="http://schemas.openxmlformats.org/officeDocument/2006/relationships/image" Target="../media/image121.wmf"/><Relationship Id="rId3" Type="http://schemas.openxmlformats.org/officeDocument/2006/relationships/image" Target="../media/image122.wmf"/><Relationship Id="rId4" Type="http://schemas.openxmlformats.org/officeDocument/2006/relationships/image" Target="../media/image123.wmf"/><Relationship Id="rId5" Type="http://schemas.openxmlformats.org/officeDocument/2006/relationships/image" Target="../media/image124.wmf"/><Relationship Id="rId6" Type="http://schemas.openxmlformats.org/officeDocument/2006/relationships/image" Target="../media/image125.wmf"/><Relationship Id="rId7" Type="http://schemas.openxmlformats.org/officeDocument/2006/relationships/image" Target="../media/image126.wmf"/><Relationship Id="rId8" Type="http://schemas.openxmlformats.org/officeDocument/2006/relationships/image" Target="../media/image127.wmf"/><Relationship Id="rId9" Type="http://schemas.openxmlformats.org/officeDocument/2006/relationships/image" Target="../media/image128.wmf"/><Relationship Id="rId10" Type="http://schemas.openxmlformats.org/officeDocument/2006/relationships/image" Target="../media/image12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4" Type="http://schemas.openxmlformats.org/officeDocument/2006/relationships/image" Target="../media/image136.wmf"/><Relationship Id="rId5" Type="http://schemas.openxmlformats.org/officeDocument/2006/relationships/image" Target="../media/image137.wmf"/><Relationship Id="rId6" Type="http://schemas.openxmlformats.org/officeDocument/2006/relationships/image" Target="../media/image138.wmf"/><Relationship Id="rId7" Type="http://schemas.openxmlformats.org/officeDocument/2006/relationships/image" Target="../media/image139.wmf"/><Relationship Id="rId8" Type="http://schemas.openxmlformats.org/officeDocument/2006/relationships/image" Target="../media/image140.wmf"/><Relationship Id="rId9" Type="http://schemas.openxmlformats.org/officeDocument/2006/relationships/image" Target="../media/image141.wmf"/><Relationship Id="rId10" Type="http://schemas.openxmlformats.org/officeDocument/2006/relationships/image" Target="../media/image142.wmf"/><Relationship Id="rId1" Type="http://schemas.openxmlformats.org/officeDocument/2006/relationships/image" Target="../media/image133.wmf"/><Relationship Id="rId2" Type="http://schemas.openxmlformats.org/officeDocument/2006/relationships/image" Target="../media/image13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emf"/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image" Target="../media/image14.wmf"/><Relationship Id="rId7" Type="http://schemas.openxmlformats.org/officeDocument/2006/relationships/image" Target="../media/image15.wmf"/><Relationship Id="rId8" Type="http://schemas.openxmlformats.org/officeDocument/2006/relationships/image" Target="../media/image16.wmf"/><Relationship Id="rId9" Type="http://schemas.openxmlformats.org/officeDocument/2006/relationships/image" Target="../media/image17.wmf"/><Relationship Id="rId10" Type="http://schemas.openxmlformats.org/officeDocument/2006/relationships/image" Target="../media/image18.emf"/><Relationship Id="rId11" Type="http://schemas.openxmlformats.org/officeDocument/2006/relationships/image" Target="../media/image19.wmf"/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wmf"/><Relationship Id="rId5" Type="http://schemas.openxmlformats.org/officeDocument/2006/relationships/image" Target="../media/image24.wmf"/><Relationship Id="rId6" Type="http://schemas.openxmlformats.org/officeDocument/2006/relationships/image" Target="../media/image25.wmf"/><Relationship Id="rId1" Type="http://schemas.openxmlformats.org/officeDocument/2006/relationships/image" Target="../media/image20.wmf"/><Relationship Id="rId2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emf"/><Relationship Id="rId12" Type="http://schemas.openxmlformats.org/officeDocument/2006/relationships/image" Target="../media/image37.emf"/><Relationship Id="rId13" Type="http://schemas.openxmlformats.org/officeDocument/2006/relationships/image" Target="../media/image38.emf"/><Relationship Id="rId14" Type="http://schemas.openxmlformats.org/officeDocument/2006/relationships/image" Target="../media/image39.emf"/><Relationship Id="rId1" Type="http://schemas.openxmlformats.org/officeDocument/2006/relationships/image" Target="../media/image26.wmf"/><Relationship Id="rId2" Type="http://schemas.openxmlformats.org/officeDocument/2006/relationships/image" Target="../media/image27.wmf"/><Relationship Id="rId3" Type="http://schemas.openxmlformats.org/officeDocument/2006/relationships/image" Target="../media/image28.wmf"/><Relationship Id="rId4" Type="http://schemas.openxmlformats.org/officeDocument/2006/relationships/image" Target="../media/image29.wmf"/><Relationship Id="rId5" Type="http://schemas.openxmlformats.org/officeDocument/2006/relationships/image" Target="../media/image30.wmf"/><Relationship Id="rId6" Type="http://schemas.openxmlformats.org/officeDocument/2006/relationships/image" Target="../media/image31.wmf"/><Relationship Id="rId7" Type="http://schemas.openxmlformats.org/officeDocument/2006/relationships/image" Target="../media/image32.wmf"/><Relationship Id="rId8" Type="http://schemas.openxmlformats.org/officeDocument/2006/relationships/image" Target="../media/image33.wmf"/><Relationship Id="rId9" Type="http://schemas.openxmlformats.org/officeDocument/2006/relationships/image" Target="../media/image34.emf"/><Relationship Id="rId10" Type="http://schemas.openxmlformats.org/officeDocument/2006/relationships/image" Target="../media/image35.e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wmf"/><Relationship Id="rId12" Type="http://schemas.openxmlformats.org/officeDocument/2006/relationships/image" Target="../media/image52.wmf"/><Relationship Id="rId13" Type="http://schemas.openxmlformats.org/officeDocument/2006/relationships/image" Target="../media/image53.wmf"/><Relationship Id="rId1" Type="http://schemas.openxmlformats.org/officeDocument/2006/relationships/image" Target="../media/image41.wmf"/><Relationship Id="rId2" Type="http://schemas.openxmlformats.org/officeDocument/2006/relationships/image" Target="../media/image42.wmf"/><Relationship Id="rId3" Type="http://schemas.openxmlformats.org/officeDocument/2006/relationships/image" Target="../media/image43.wmf"/><Relationship Id="rId4" Type="http://schemas.openxmlformats.org/officeDocument/2006/relationships/image" Target="../media/image44.emf"/><Relationship Id="rId5" Type="http://schemas.openxmlformats.org/officeDocument/2006/relationships/image" Target="../media/image45.wmf"/><Relationship Id="rId6" Type="http://schemas.openxmlformats.org/officeDocument/2006/relationships/image" Target="../media/image46.wmf"/><Relationship Id="rId7" Type="http://schemas.openxmlformats.org/officeDocument/2006/relationships/image" Target="../media/image47.wmf"/><Relationship Id="rId8" Type="http://schemas.openxmlformats.org/officeDocument/2006/relationships/image" Target="../media/image48.emf"/><Relationship Id="rId9" Type="http://schemas.openxmlformats.org/officeDocument/2006/relationships/image" Target="../media/image49.wmf"/><Relationship Id="rId10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4" Type="http://schemas.openxmlformats.org/officeDocument/2006/relationships/image" Target="../media/image57.wmf"/><Relationship Id="rId5" Type="http://schemas.openxmlformats.org/officeDocument/2006/relationships/image" Target="../media/image58.wmf"/><Relationship Id="rId6" Type="http://schemas.openxmlformats.org/officeDocument/2006/relationships/image" Target="../media/image59.wmf"/><Relationship Id="rId7" Type="http://schemas.openxmlformats.org/officeDocument/2006/relationships/image" Target="../media/image60.wmf"/><Relationship Id="rId8" Type="http://schemas.openxmlformats.org/officeDocument/2006/relationships/image" Target="../media/image61.wmf"/><Relationship Id="rId1" Type="http://schemas.openxmlformats.org/officeDocument/2006/relationships/image" Target="../media/image54.wmf"/><Relationship Id="rId2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66.emf"/><Relationship Id="rId5" Type="http://schemas.openxmlformats.org/officeDocument/2006/relationships/image" Target="../media/image67.emf"/><Relationship Id="rId6" Type="http://schemas.openxmlformats.org/officeDocument/2006/relationships/image" Target="../media/image68.emf"/><Relationship Id="rId7" Type="http://schemas.openxmlformats.org/officeDocument/2006/relationships/image" Target="../media/image69.emf"/><Relationship Id="rId8" Type="http://schemas.openxmlformats.org/officeDocument/2006/relationships/image" Target="../media/image70.emf"/><Relationship Id="rId9" Type="http://schemas.openxmlformats.org/officeDocument/2006/relationships/image" Target="../media/image71.emf"/><Relationship Id="rId1" Type="http://schemas.openxmlformats.org/officeDocument/2006/relationships/image" Target="../media/image63.emf"/><Relationship Id="rId2" Type="http://schemas.openxmlformats.org/officeDocument/2006/relationships/image" Target="../media/image6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4" Type="http://schemas.openxmlformats.org/officeDocument/2006/relationships/image" Target="../media/image75.emf"/><Relationship Id="rId5" Type="http://schemas.openxmlformats.org/officeDocument/2006/relationships/image" Target="../media/image76.emf"/><Relationship Id="rId6" Type="http://schemas.openxmlformats.org/officeDocument/2006/relationships/image" Target="../media/image77.emf"/><Relationship Id="rId7" Type="http://schemas.openxmlformats.org/officeDocument/2006/relationships/image" Target="../media/image78.emf"/><Relationship Id="rId8" Type="http://schemas.openxmlformats.org/officeDocument/2006/relationships/image" Target="../media/image79.emf"/><Relationship Id="rId9" Type="http://schemas.openxmlformats.org/officeDocument/2006/relationships/image" Target="../media/image80.emf"/><Relationship Id="rId1" Type="http://schemas.openxmlformats.org/officeDocument/2006/relationships/image" Target="../media/image72.emf"/><Relationship Id="rId2" Type="http://schemas.openxmlformats.org/officeDocument/2006/relationships/image" Target="../media/image7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87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731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EB0806-F8EC-5C43-B7B0-97BCECA98CFE}" type="slidenum">
              <a:rPr lang="en-US" smtClean="0">
                <a:latin typeface="Times New Roman" pitchFamily="-84" charset="0"/>
              </a:rPr>
              <a:pPr/>
              <a:t>15</a:t>
            </a:fld>
            <a:endParaRPr lang="en-US" smtClean="0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EB0806-F8EC-5C43-B7B0-97BCECA98CFE}" type="slidenum">
              <a:rPr lang="en-US" smtClean="0">
                <a:latin typeface="Times New Roman" pitchFamily="-84" charset="0"/>
              </a:rPr>
              <a:pPr/>
              <a:t>16</a:t>
            </a:fld>
            <a:endParaRPr lang="en-US" smtClean="0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EB0806-F8EC-5C43-B7B0-97BCECA98CFE}" type="slidenum">
              <a:rPr lang="en-US" smtClean="0">
                <a:latin typeface="Times New Roman" pitchFamily="-84" charset="0"/>
              </a:rPr>
              <a:pPr/>
              <a:t>17</a:t>
            </a:fld>
            <a:endParaRPr lang="en-US" smtClean="0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EB0806-F8EC-5C43-B7B0-97BCECA98CFE}" type="slidenum">
              <a:rPr lang="en-US" smtClean="0">
                <a:latin typeface="Times New Roman" pitchFamily="-84" charset="0"/>
              </a:rPr>
              <a:pPr/>
              <a:t>18</a:t>
            </a:fld>
            <a:endParaRPr lang="en-US" smtClean="0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2,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2,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42A71-1F8E-9E40-AB54-693B14EE4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02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2,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3256-6F70-2C45-A5A6-8E0C65146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2,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2,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2,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Tuesday, Sept. 2,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1" r:id="rId13"/>
    <p:sldLayoutId id="2147483722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image" Target="../media/image24.wmf"/><Relationship Id="rId13" Type="http://schemas.openxmlformats.org/officeDocument/2006/relationships/oleObject" Target="../embeddings/oleObject22.bin"/><Relationship Id="rId14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2.e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wmf"/><Relationship Id="rId20" Type="http://schemas.openxmlformats.org/officeDocument/2006/relationships/oleObject" Target="../embeddings/oleObject31.bin"/><Relationship Id="rId21" Type="http://schemas.openxmlformats.org/officeDocument/2006/relationships/image" Target="../media/image34.emf"/><Relationship Id="rId22" Type="http://schemas.openxmlformats.org/officeDocument/2006/relationships/oleObject" Target="../embeddings/oleObject32.bin"/><Relationship Id="rId23" Type="http://schemas.openxmlformats.org/officeDocument/2006/relationships/image" Target="../media/image35.emf"/><Relationship Id="rId24" Type="http://schemas.openxmlformats.org/officeDocument/2006/relationships/oleObject" Target="../embeddings/oleObject33.bin"/><Relationship Id="rId25" Type="http://schemas.openxmlformats.org/officeDocument/2006/relationships/image" Target="../media/image36.emf"/><Relationship Id="rId26" Type="http://schemas.openxmlformats.org/officeDocument/2006/relationships/oleObject" Target="../embeddings/oleObject34.bin"/><Relationship Id="rId27" Type="http://schemas.openxmlformats.org/officeDocument/2006/relationships/image" Target="../media/image37.emf"/><Relationship Id="rId28" Type="http://schemas.openxmlformats.org/officeDocument/2006/relationships/oleObject" Target="../embeddings/oleObject35.bin"/><Relationship Id="rId29" Type="http://schemas.openxmlformats.org/officeDocument/2006/relationships/image" Target="../media/image38.emf"/><Relationship Id="rId30" Type="http://schemas.openxmlformats.org/officeDocument/2006/relationships/oleObject" Target="../embeddings/oleObject36.bin"/><Relationship Id="rId31" Type="http://schemas.openxmlformats.org/officeDocument/2006/relationships/image" Target="../media/image39.emf"/><Relationship Id="rId10" Type="http://schemas.openxmlformats.org/officeDocument/2006/relationships/oleObject" Target="../embeddings/oleObject26.bin"/><Relationship Id="rId11" Type="http://schemas.openxmlformats.org/officeDocument/2006/relationships/image" Target="../media/image29.wmf"/><Relationship Id="rId12" Type="http://schemas.openxmlformats.org/officeDocument/2006/relationships/oleObject" Target="../embeddings/oleObject27.bin"/><Relationship Id="rId13" Type="http://schemas.openxmlformats.org/officeDocument/2006/relationships/image" Target="../media/image30.wmf"/><Relationship Id="rId14" Type="http://schemas.openxmlformats.org/officeDocument/2006/relationships/oleObject" Target="../embeddings/oleObject28.bin"/><Relationship Id="rId15" Type="http://schemas.openxmlformats.org/officeDocument/2006/relationships/image" Target="../media/image31.wmf"/><Relationship Id="rId16" Type="http://schemas.openxmlformats.org/officeDocument/2006/relationships/oleObject" Target="../embeddings/oleObject29.bin"/><Relationship Id="rId17" Type="http://schemas.openxmlformats.org/officeDocument/2006/relationships/image" Target="../media/image32.wmf"/><Relationship Id="rId18" Type="http://schemas.openxmlformats.org/officeDocument/2006/relationships/oleObject" Target="../embeddings/oleObject30.bin"/><Relationship Id="rId19" Type="http://schemas.openxmlformats.org/officeDocument/2006/relationships/image" Target="../media/image3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40.jpeg"/><Relationship Id="rId4" Type="http://schemas.openxmlformats.org/officeDocument/2006/relationships/oleObject" Target="../embeddings/oleObject23.bin"/><Relationship Id="rId5" Type="http://schemas.openxmlformats.org/officeDocument/2006/relationships/image" Target="../media/image26.w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27.wmf"/><Relationship Id="rId8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0.bin"/><Relationship Id="rId20" Type="http://schemas.openxmlformats.org/officeDocument/2006/relationships/image" Target="../media/image49.wmf"/><Relationship Id="rId21" Type="http://schemas.openxmlformats.org/officeDocument/2006/relationships/oleObject" Target="../embeddings/oleObject46.bin"/><Relationship Id="rId22" Type="http://schemas.openxmlformats.org/officeDocument/2006/relationships/image" Target="../media/image50.wmf"/><Relationship Id="rId23" Type="http://schemas.openxmlformats.org/officeDocument/2006/relationships/oleObject" Target="../embeddings/oleObject47.bin"/><Relationship Id="rId24" Type="http://schemas.openxmlformats.org/officeDocument/2006/relationships/image" Target="../media/image51.wmf"/><Relationship Id="rId25" Type="http://schemas.openxmlformats.org/officeDocument/2006/relationships/oleObject" Target="../embeddings/oleObject48.bin"/><Relationship Id="rId26" Type="http://schemas.openxmlformats.org/officeDocument/2006/relationships/image" Target="../media/image52.wmf"/><Relationship Id="rId27" Type="http://schemas.openxmlformats.org/officeDocument/2006/relationships/oleObject" Target="../embeddings/oleObject49.bin"/><Relationship Id="rId28" Type="http://schemas.openxmlformats.org/officeDocument/2006/relationships/image" Target="../media/image53.wmf"/><Relationship Id="rId10" Type="http://schemas.openxmlformats.org/officeDocument/2006/relationships/image" Target="../media/image44.emf"/><Relationship Id="rId11" Type="http://schemas.openxmlformats.org/officeDocument/2006/relationships/oleObject" Target="../embeddings/oleObject41.bin"/><Relationship Id="rId12" Type="http://schemas.openxmlformats.org/officeDocument/2006/relationships/image" Target="../media/image45.wmf"/><Relationship Id="rId13" Type="http://schemas.openxmlformats.org/officeDocument/2006/relationships/oleObject" Target="../embeddings/oleObject42.bin"/><Relationship Id="rId14" Type="http://schemas.openxmlformats.org/officeDocument/2006/relationships/image" Target="../media/image46.wmf"/><Relationship Id="rId15" Type="http://schemas.openxmlformats.org/officeDocument/2006/relationships/oleObject" Target="../embeddings/oleObject43.bin"/><Relationship Id="rId16" Type="http://schemas.openxmlformats.org/officeDocument/2006/relationships/image" Target="../media/image47.wmf"/><Relationship Id="rId17" Type="http://schemas.openxmlformats.org/officeDocument/2006/relationships/oleObject" Target="../embeddings/oleObject44.bin"/><Relationship Id="rId18" Type="http://schemas.openxmlformats.org/officeDocument/2006/relationships/image" Target="../media/image48.emf"/><Relationship Id="rId19" Type="http://schemas.openxmlformats.org/officeDocument/2006/relationships/oleObject" Target="../embeddings/oleObject45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7.bin"/><Relationship Id="rId4" Type="http://schemas.openxmlformats.org/officeDocument/2006/relationships/image" Target="../media/image41.w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42.w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43.wmf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2.bin"/><Relationship Id="rId20" Type="http://schemas.openxmlformats.org/officeDocument/2006/relationships/image" Target="../media/image61.wmf"/><Relationship Id="rId10" Type="http://schemas.openxmlformats.org/officeDocument/2006/relationships/image" Target="../media/image56.wmf"/><Relationship Id="rId11" Type="http://schemas.openxmlformats.org/officeDocument/2006/relationships/oleObject" Target="../embeddings/oleObject53.bin"/><Relationship Id="rId12" Type="http://schemas.openxmlformats.org/officeDocument/2006/relationships/image" Target="../media/image57.wmf"/><Relationship Id="rId13" Type="http://schemas.openxmlformats.org/officeDocument/2006/relationships/oleObject" Target="../embeddings/oleObject54.bin"/><Relationship Id="rId14" Type="http://schemas.openxmlformats.org/officeDocument/2006/relationships/image" Target="../media/image58.wmf"/><Relationship Id="rId15" Type="http://schemas.openxmlformats.org/officeDocument/2006/relationships/oleObject" Target="../embeddings/oleObject55.bin"/><Relationship Id="rId16" Type="http://schemas.openxmlformats.org/officeDocument/2006/relationships/image" Target="../media/image59.wmf"/><Relationship Id="rId17" Type="http://schemas.openxmlformats.org/officeDocument/2006/relationships/oleObject" Target="../embeddings/oleObject56.bin"/><Relationship Id="rId18" Type="http://schemas.openxmlformats.org/officeDocument/2006/relationships/image" Target="../media/image60.wmf"/><Relationship Id="rId19" Type="http://schemas.openxmlformats.org/officeDocument/2006/relationships/oleObject" Target="../embeddings/oleObject5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62.jpeg"/><Relationship Id="rId5" Type="http://schemas.openxmlformats.org/officeDocument/2006/relationships/oleObject" Target="../embeddings/oleObject50.bin"/><Relationship Id="rId6" Type="http://schemas.openxmlformats.org/officeDocument/2006/relationships/image" Target="../media/image54.wmf"/><Relationship Id="rId7" Type="http://schemas.openxmlformats.org/officeDocument/2006/relationships/oleObject" Target="../embeddings/oleObject51.bin"/><Relationship Id="rId8" Type="http://schemas.openxmlformats.org/officeDocument/2006/relationships/image" Target="../media/image55.wmf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5.emf"/><Relationship Id="rId20" Type="http://schemas.openxmlformats.org/officeDocument/2006/relationships/oleObject" Target="../embeddings/oleObject66.bin"/><Relationship Id="rId21" Type="http://schemas.openxmlformats.org/officeDocument/2006/relationships/image" Target="../media/image71.emf"/><Relationship Id="rId10" Type="http://schemas.openxmlformats.org/officeDocument/2006/relationships/oleObject" Target="../embeddings/oleObject61.bin"/><Relationship Id="rId11" Type="http://schemas.openxmlformats.org/officeDocument/2006/relationships/image" Target="../media/image66.emf"/><Relationship Id="rId12" Type="http://schemas.openxmlformats.org/officeDocument/2006/relationships/oleObject" Target="../embeddings/oleObject62.bin"/><Relationship Id="rId13" Type="http://schemas.openxmlformats.org/officeDocument/2006/relationships/image" Target="../media/image67.emf"/><Relationship Id="rId14" Type="http://schemas.openxmlformats.org/officeDocument/2006/relationships/oleObject" Target="../embeddings/oleObject63.bin"/><Relationship Id="rId15" Type="http://schemas.openxmlformats.org/officeDocument/2006/relationships/image" Target="../media/image68.emf"/><Relationship Id="rId16" Type="http://schemas.openxmlformats.org/officeDocument/2006/relationships/oleObject" Target="../embeddings/oleObject64.bin"/><Relationship Id="rId17" Type="http://schemas.openxmlformats.org/officeDocument/2006/relationships/image" Target="../media/image69.emf"/><Relationship Id="rId18" Type="http://schemas.openxmlformats.org/officeDocument/2006/relationships/oleObject" Target="../embeddings/oleObject65.bin"/><Relationship Id="rId19" Type="http://schemas.openxmlformats.org/officeDocument/2006/relationships/image" Target="../media/image7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58.bin"/><Relationship Id="rId5" Type="http://schemas.openxmlformats.org/officeDocument/2006/relationships/image" Target="../media/image63.emf"/><Relationship Id="rId6" Type="http://schemas.openxmlformats.org/officeDocument/2006/relationships/oleObject" Target="../embeddings/oleObject59.bin"/><Relationship Id="rId7" Type="http://schemas.openxmlformats.org/officeDocument/2006/relationships/image" Target="../media/image64.emf"/><Relationship Id="rId8" Type="http://schemas.openxmlformats.org/officeDocument/2006/relationships/oleObject" Target="../embeddings/oleObject60.bin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4.emf"/><Relationship Id="rId20" Type="http://schemas.openxmlformats.org/officeDocument/2006/relationships/oleObject" Target="../embeddings/oleObject75.bin"/><Relationship Id="rId21" Type="http://schemas.openxmlformats.org/officeDocument/2006/relationships/image" Target="../media/image80.emf"/><Relationship Id="rId10" Type="http://schemas.openxmlformats.org/officeDocument/2006/relationships/oleObject" Target="../embeddings/oleObject70.bin"/><Relationship Id="rId11" Type="http://schemas.openxmlformats.org/officeDocument/2006/relationships/image" Target="../media/image75.emf"/><Relationship Id="rId12" Type="http://schemas.openxmlformats.org/officeDocument/2006/relationships/oleObject" Target="../embeddings/oleObject71.bin"/><Relationship Id="rId13" Type="http://schemas.openxmlformats.org/officeDocument/2006/relationships/image" Target="../media/image76.emf"/><Relationship Id="rId14" Type="http://schemas.openxmlformats.org/officeDocument/2006/relationships/oleObject" Target="../embeddings/oleObject72.bin"/><Relationship Id="rId15" Type="http://schemas.openxmlformats.org/officeDocument/2006/relationships/image" Target="../media/image77.emf"/><Relationship Id="rId16" Type="http://schemas.openxmlformats.org/officeDocument/2006/relationships/oleObject" Target="../embeddings/oleObject73.bin"/><Relationship Id="rId17" Type="http://schemas.openxmlformats.org/officeDocument/2006/relationships/image" Target="../media/image78.emf"/><Relationship Id="rId18" Type="http://schemas.openxmlformats.org/officeDocument/2006/relationships/oleObject" Target="../embeddings/oleObject74.bin"/><Relationship Id="rId19" Type="http://schemas.openxmlformats.org/officeDocument/2006/relationships/image" Target="../media/image7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67.bin"/><Relationship Id="rId5" Type="http://schemas.openxmlformats.org/officeDocument/2006/relationships/image" Target="../media/image72.emf"/><Relationship Id="rId6" Type="http://schemas.openxmlformats.org/officeDocument/2006/relationships/oleObject" Target="../embeddings/oleObject68.bin"/><Relationship Id="rId7" Type="http://schemas.openxmlformats.org/officeDocument/2006/relationships/image" Target="../media/image73.emf"/><Relationship Id="rId8" Type="http://schemas.openxmlformats.org/officeDocument/2006/relationships/oleObject" Target="../embeddings/oleObject69.bin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4.emf"/><Relationship Id="rId12" Type="http://schemas.openxmlformats.org/officeDocument/2006/relationships/oleObject" Target="../embeddings/oleObject80.bin"/><Relationship Id="rId13" Type="http://schemas.openxmlformats.org/officeDocument/2006/relationships/image" Target="../media/image85.emf"/><Relationship Id="rId14" Type="http://schemas.openxmlformats.org/officeDocument/2006/relationships/oleObject" Target="../embeddings/oleObject81.bin"/><Relationship Id="rId15" Type="http://schemas.openxmlformats.org/officeDocument/2006/relationships/image" Target="../media/image8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76.bin"/><Relationship Id="rId5" Type="http://schemas.openxmlformats.org/officeDocument/2006/relationships/image" Target="../media/image81.emf"/><Relationship Id="rId6" Type="http://schemas.openxmlformats.org/officeDocument/2006/relationships/oleObject" Target="../embeddings/oleObject77.bin"/><Relationship Id="rId7" Type="http://schemas.openxmlformats.org/officeDocument/2006/relationships/image" Target="../media/image82.emf"/><Relationship Id="rId8" Type="http://schemas.openxmlformats.org/officeDocument/2006/relationships/oleObject" Target="../embeddings/oleObject78.bin"/><Relationship Id="rId9" Type="http://schemas.openxmlformats.org/officeDocument/2006/relationships/image" Target="../media/image83.emf"/><Relationship Id="rId10" Type="http://schemas.openxmlformats.org/officeDocument/2006/relationships/oleObject" Target="../embeddings/oleObject7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4" Type="http://schemas.openxmlformats.org/officeDocument/2006/relationships/image" Target="../media/image87.emf"/><Relationship Id="rId5" Type="http://schemas.openxmlformats.org/officeDocument/2006/relationships/oleObject" Target="../embeddings/oleObject83.bin"/><Relationship Id="rId6" Type="http://schemas.openxmlformats.org/officeDocument/2006/relationships/image" Target="../media/image8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b4.cns.utexas.edu/quest/support/student/%23Nu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0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3.wmf"/><Relationship Id="rId20" Type="http://schemas.openxmlformats.org/officeDocument/2006/relationships/oleObject" Target="../embeddings/oleObject92.bin"/><Relationship Id="rId21" Type="http://schemas.openxmlformats.org/officeDocument/2006/relationships/image" Target="../media/image99.wmf"/><Relationship Id="rId22" Type="http://schemas.openxmlformats.org/officeDocument/2006/relationships/oleObject" Target="../embeddings/oleObject93.bin"/><Relationship Id="rId23" Type="http://schemas.openxmlformats.org/officeDocument/2006/relationships/image" Target="../media/image100.wmf"/><Relationship Id="rId24" Type="http://schemas.openxmlformats.org/officeDocument/2006/relationships/oleObject" Target="../embeddings/oleObject94.bin"/><Relationship Id="rId25" Type="http://schemas.openxmlformats.org/officeDocument/2006/relationships/image" Target="../media/image101.wmf"/><Relationship Id="rId26" Type="http://schemas.openxmlformats.org/officeDocument/2006/relationships/oleObject" Target="../embeddings/oleObject95.bin"/><Relationship Id="rId27" Type="http://schemas.openxmlformats.org/officeDocument/2006/relationships/image" Target="../media/image102.wmf"/><Relationship Id="rId28" Type="http://schemas.openxmlformats.org/officeDocument/2006/relationships/oleObject" Target="../embeddings/oleObject96.bin"/><Relationship Id="rId29" Type="http://schemas.openxmlformats.org/officeDocument/2006/relationships/image" Target="../media/image103.wmf"/><Relationship Id="rId30" Type="http://schemas.openxmlformats.org/officeDocument/2006/relationships/oleObject" Target="../embeddings/oleObject97.bin"/><Relationship Id="rId31" Type="http://schemas.openxmlformats.org/officeDocument/2006/relationships/image" Target="../media/image104.wmf"/><Relationship Id="rId10" Type="http://schemas.openxmlformats.org/officeDocument/2006/relationships/oleObject" Target="../embeddings/oleObject87.bin"/><Relationship Id="rId11" Type="http://schemas.openxmlformats.org/officeDocument/2006/relationships/image" Target="../media/image94.wmf"/><Relationship Id="rId12" Type="http://schemas.openxmlformats.org/officeDocument/2006/relationships/oleObject" Target="../embeddings/oleObject88.bin"/><Relationship Id="rId13" Type="http://schemas.openxmlformats.org/officeDocument/2006/relationships/image" Target="../media/image95.wmf"/><Relationship Id="rId14" Type="http://schemas.openxmlformats.org/officeDocument/2006/relationships/oleObject" Target="../embeddings/oleObject89.bin"/><Relationship Id="rId15" Type="http://schemas.openxmlformats.org/officeDocument/2006/relationships/image" Target="../media/image96.wmf"/><Relationship Id="rId16" Type="http://schemas.openxmlformats.org/officeDocument/2006/relationships/oleObject" Target="../embeddings/oleObject90.bin"/><Relationship Id="rId17" Type="http://schemas.openxmlformats.org/officeDocument/2006/relationships/image" Target="../media/image97.wmf"/><Relationship Id="rId18" Type="http://schemas.openxmlformats.org/officeDocument/2006/relationships/oleObject" Target="../embeddings/oleObject91.bin"/><Relationship Id="rId19" Type="http://schemas.openxmlformats.org/officeDocument/2006/relationships/image" Target="../media/image98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4.xml"/><Relationship Id="rId3" Type="http://schemas.openxmlformats.org/officeDocument/2006/relationships/image" Target="../media/image105.jpeg"/><Relationship Id="rId4" Type="http://schemas.openxmlformats.org/officeDocument/2006/relationships/oleObject" Target="../embeddings/oleObject84.bin"/><Relationship Id="rId5" Type="http://schemas.openxmlformats.org/officeDocument/2006/relationships/image" Target="../media/image91.wmf"/><Relationship Id="rId6" Type="http://schemas.openxmlformats.org/officeDocument/2006/relationships/oleObject" Target="../embeddings/oleObject85.bin"/><Relationship Id="rId7" Type="http://schemas.openxmlformats.org/officeDocument/2006/relationships/image" Target="../media/image92.wmf"/><Relationship Id="rId8" Type="http://schemas.openxmlformats.org/officeDocument/2006/relationships/oleObject" Target="../embeddings/oleObject86.bin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8.wmf"/><Relationship Id="rId20" Type="http://schemas.openxmlformats.org/officeDocument/2006/relationships/oleObject" Target="../embeddings/oleObject106.bin"/><Relationship Id="rId21" Type="http://schemas.openxmlformats.org/officeDocument/2006/relationships/image" Target="../media/image114.wmf"/><Relationship Id="rId22" Type="http://schemas.openxmlformats.org/officeDocument/2006/relationships/oleObject" Target="../embeddings/oleObject107.bin"/><Relationship Id="rId23" Type="http://schemas.openxmlformats.org/officeDocument/2006/relationships/image" Target="../media/image115.wmf"/><Relationship Id="rId10" Type="http://schemas.openxmlformats.org/officeDocument/2006/relationships/oleObject" Target="../embeddings/oleObject101.bin"/><Relationship Id="rId11" Type="http://schemas.openxmlformats.org/officeDocument/2006/relationships/image" Target="../media/image109.wmf"/><Relationship Id="rId12" Type="http://schemas.openxmlformats.org/officeDocument/2006/relationships/oleObject" Target="../embeddings/oleObject102.bin"/><Relationship Id="rId13" Type="http://schemas.openxmlformats.org/officeDocument/2006/relationships/image" Target="../media/image110.wmf"/><Relationship Id="rId14" Type="http://schemas.openxmlformats.org/officeDocument/2006/relationships/oleObject" Target="../embeddings/oleObject103.bin"/><Relationship Id="rId15" Type="http://schemas.openxmlformats.org/officeDocument/2006/relationships/image" Target="../media/image111.wmf"/><Relationship Id="rId16" Type="http://schemas.openxmlformats.org/officeDocument/2006/relationships/oleObject" Target="../embeddings/oleObject104.bin"/><Relationship Id="rId17" Type="http://schemas.openxmlformats.org/officeDocument/2006/relationships/image" Target="../media/image112.wmf"/><Relationship Id="rId18" Type="http://schemas.openxmlformats.org/officeDocument/2006/relationships/oleObject" Target="../embeddings/oleObject105.bin"/><Relationship Id="rId19" Type="http://schemas.openxmlformats.org/officeDocument/2006/relationships/image" Target="../media/image113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105.jpeg"/><Relationship Id="rId4" Type="http://schemas.openxmlformats.org/officeDocument/2006/relationships/oleObject" Target="../embeddings/oleObject98.bin"/><Relationship Id="rId5" Type="http://schemas.openxmlformats.org/officeDocument/2006/relationships/image" Target="../media/image106.wmf"/><Relationship Id="rId6" Type="http://schemas.openxmlformats.org/officeDocument/2006/relationships/oleObject" Target="../embeddings/oleObject99.bin"/><Relationship Id="rId7" Type="http://schemas.openxmlformats.org/officeDocument/2006/relationships/image" Target="../media/image107.wmf"/><Relationship Id="rId8" Type="http://schemas.openxmlformats.org/officeDocument/2006/relationships/oleObject" Target="../embeddings/oleObject100.bin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2.bin"/><Relationship Id="rId12" Type="http://schemas.openxmlformats.org/officeDocument/2006/relationships/image" Target="../media/image119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108.bin"/><Relationship Id="rId4" Type="http://schemas.openxmlformats.org/officeDocument/2006/relationships/image" Target="../media/image116.wmf"/><Relationship Id="rId5" Type="http://schemas.openxmlformats.org/officeDocument/2006/relationships/oleObject" Target="../embeddings/oleObject109.bin"/><Relationship Id="rId6" Type="http://schemas.openxmlformats.org/officeDocument/2006/relationships/image" Target="../media/image20.wmf"/><Relationship Id="rId7" Type="http://schemas.openxmlformats.org/officeDocument/2006/relationships/oleObject" Target="../embeddings/oleObject110.bin"/><Relationship Id="rId8" Type="http://schemas.openxmlformats.org/officeDocument/2006/relationships/image" Target="../media/image117.wmf"/><Relationship Id="rId9" Type="http://schemas.openxmlformats.org/officeDocument/2006/relationships/oleObject" Target="../embeddings/oleObject111.bin"/><Relationship Id="rId10" Type="http://schemas.openxmlformats.org/officeDocument/2006/relationships/image" Target="../media/image118.wmf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6.bin"/><Relationship Id="rId20" Type="http://schemas.openxmlformats.org/officeDocument/2006/relationships/image" Target="../media/image128.wmf"/><Relationship Id="rId21" Type="http://schemas.openxmlformats.org/officeDocument/2006/relationships/oleObject" Target="../embeddings/oleObject122.bin"/><Relationship Id="rId22" Type="http://schemas.openxmlformats.org/officeDocument/2006/relationships/image" Target="../media/image129.wmf"/><Relationship Id="rId23" Type="http://schemas.openxmlformats.org/officeDocument/2006/relationships/oleObject" Target="../embeddings/oleObject123.bin"/><Relationship Id="rId24" Type="http://schemas.openxmlformats.org/officeDocument/2006/relationships/image" Target="../media/image130.wmf"/><Relationship Id="rId25" Type="http://schemas.openxmlformats.org/officeDocument/2006/relationships/oleObject" Target="../embeddings/oleObject124.bin"/><Relationship Id="rId26" Type="http://schemas.openxmlformats.org/officeDocument/2006/relationships/image" Target="../media/image131.wmf"/><Relationship Id="rId10" Type="http://schemas.openxmlformats.org/officeDocument/2006/relationships/image" Target="../media/image123.wmf"/><Relationship Id="rId11" Type="http://schemas.openxmlformats.org/officeDocument/2006/relationships/oleObject" Target="../embeddings/oleObject117.bin"/><Relationship Id="rId12" Type="http://schemas.openxmlformats.org/officeDocument/2006/relationships/image" Target="../media/image124.wmf"/><Relationship Id="rId13" Type="http://schemas.openxmlformats.org/officeDocument/2006/relationships/oleObject" Target="../embeddings/oleObject118.bin"/><Relationship Id="rId14" Type="http://schemas.openxmlformats.org/officeDocument/2006/relationships/image" Target="../media/image125.wmf"/><Relationship Id="rId15" Type="http://schemas.openxmlformats.org/officeDocument/2006/relationships/oleObject" Target="../embeddings/oleObject119.bin"/><Relationship Id="rId16" Type="http://schemas.openxmlformats.org/officeDocument/2006/relationships/image" Target="../media/image126.wmf"/><Relationship Id="rId17" Type="http://schemas.openxmlformats.org/officeDocument/2006/relationships/oleObject" Target="../embeddings/oleObject120.bin"/><Relationship Id="rId18" Type="http://schemas.openxmlformats.org/officeDocument/2006/relationships/image" Target="../media/image127.wmf"/><Relationship Id="rId19" Type="http://schemas.openxmlformats.org/officeDocument/2006/relationships/oleObject" Target="../embeddings/oleObject121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3.bin"/><Relationship Id="rId4" Type="http://schemas.openxmlformats.org/officeDocument/2006/relationships/image" Target="../media/image120.wmf"/><Relationship Id="rId5" Type="http://schemas.openxmlformats.org/officeDocument/2006/relationships/oleObject" Target="../embeddings/oleObject114.bin"/><Relationship Id="rId6" Type="http://schemas.openxmlformats.org/officeDocument/2006/relationships/image" Target="../media/image121.wmf"/><Relationship Id="rId7" Type="http://schemas.openxmlformats.org/officeDocument/2006/relationships/oleObject" Target="../embeddings/oleObject115.bin"/><Relationship Id="rId8" Type="http://schemas.openxmlformats.org/officeDocument/2006/relationships/image" Target="../media/image122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2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5.wmf"/><Relationship Id="rId20" Type="http://schemas.openxmlformats.org/officeDocument/2006/relationships/oleObject" Target="../embeddings/oleObject133.bin"/><Relationship Id="rId21" Type="http://schemas.openxmlformats.org/officeDocument/2006/relationships/image" Target="../media/image141.wmf"/><Relationship Id="rId22" Type="http://schemas.openxmlformats.org/officeDocument/2006/relationships/oleObject" Target="../embeddings/oleObject134.bin"/><Relationship Id="rId23" Type="http://schemas.openxmlformats.org/officeDocument/2006/relationships/image" Target="../media/image142.wmf"/><Relationship Id="rId10" Type="http://schemas.openxmlformats.org/officeDocument/2006/relationships/oleObject" Target="../embeddings/oleObject128.bin"/><Relationship Id="rId11" Type="http://schemas.openxmlformats.org/officeDocument/2006/relationships/image" Target="../media/image136.wmf"/><Relationship Id="rId12" Type="http://schemas.openxmlformats.org/officeDocument/2006/relationships/oleObject" Target="../embeddings/oleObject129.bin"/><Relationship Id="rId13" Type="http://schemas.openxmlformats.org/officeDocument/2006/relationships/image" Target="../media/image137.wmf"/><Relationship Id="rId14" Type="http://schemas.openxmlformats.org/officeDocument/2006/relationships/oleObject" Target="../embeddings/oleObject130.bin"/><Relationship Id="rId15" Type="http://schemas.openxmlformats.org/officeDocument/2006/relationships/image" Target="../media/image138.wmf"/><Relationship Id="rId16" Type="http://schemas.openxmlformats.org/officeDocument/2006/relationships/oleObject" Target="../embeddings/oleObject131.bin"/><Relationship Id="rId17" Type="http://schemas.openxmlformats.org/officeDocument/2006/relationships/image" Target="../media/image139.wmf"/><Relationship Id="rId18" Type="http://schemas.openxmlformats.org/officeDocument/2006/relationships/oleObject" Target="../embeddings/oleObject132.bin"/><Relationship Id="rId19" Type="http://schemas.openxmlformats.org/officeDocument/2006/relationships/image" Target="../media/image140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143.jpeg"/><Relationship Id="rId4" Type="http://schemas.openxmlformats.org/officeDocument/2006/relationships/oleObject" Target="../embeddings/oleObject125.bin"/><Relationship Id="rId5" Type="http://schemas.openxmlformats.org/officeDocument/2006/relationships/image" Target="../media/image133.wmf"/><Relationship Id="rId6" Type="http://schemas.openxmlformats.org/officeDocument/2006/relationships/oleObject" Target="../embeddings/oleObject126.bin"/><Relationship Id="rId7" Type="http://schemas.openxmlformats.org/officeDocument/2006/relationships/image" Target="../media/image134.wmf"/><Relationship Id="rId8" Type="http://schemas.openxmlformats.org/officeDocument/2006/relationships/oleObject" Target="../embeddings/oleObject127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5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6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.bin"/><Relationship Id="rId20" Type="http://schemas.openxmlformats.org/officeDocument/2006/relationships/image" Target="../media/image17.wmf"/><Relationship Id="rId21" Type="http://schemas.openxmlformats.org/officeDocument/2006/relationships/oleObject" Target="../embeddings/oleObject15.bin"/><Relationship Id="rId22" Type="http://schemas.openxmlformats.org/officeDocument/2006/relationships/image" Target="../media/image18.emf"/><Relationship Id="rId23" Type="http://schemas.openxmlformats.org/officeDocument/2006/relationships/oleObject" Target="../embeddings/oleObject16.bin"/><Relationship Id="rId24" Type="http://schemas.openxmlformats.org/officeDocument/2006/relationships/image" Target="../media/image19.wmf"/><Relationship Id="rId10" Type="http://schemas.openxmlformats.org/officeDocument/2006/relationships/image" Target="../media/image12.wmf"/><Relationship Id="rId11" Type="http://schemas.openxmlformats.org/officeDocument/2006/relationships/oleObject" Target="../embeddings/oleObject10.bin"/><Relationship Id="rId12" Type="http://schemas.openxmlformats.org/officeDocument/2006/relationships/image" Target="../media/image13.wmf"/><Relationship Id="rId13" Type="http://schemas.openxmlformats.org/officeDocument/2006/relationships/oleObject" Target="../embeddings/oleObject11.bin"/><Relationship Id="rId14" Type="http://schemas.openxmlformats.org/officeDocument/2006/relationships/image" Target="../media/image14.wmf"/><Relationship Id="rId15" Type="http://schemas.openxmlformats.org/officeDocument/2006/relationships/oleObject" Target="../embeddings/oleObject12.bin"/><Relationship Id="rId16" Type="http://schemas.openxmlformats.org/officeDocument/2006/relationships/image" Target="../media/image15.wmf"/><Relationship Id="rId17" Type="http://schemas.openxmlformats.org/officeDocument/2006/relationships/oleObject" Target="../embeddings/oleObject13.bin"/><Relationship Id="rId18" Type="http://schemas.openxmlformats.org/officeDocument/2006/relationships/image" Target="../media/image16.wmf"/><Relationship Id="rId19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0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Sept. 2,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1443 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004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#3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57461" y="1447800"/>
            <a:ext cx="27211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Sept. 2,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209800"/>
            <a:ext cx="5715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Estimates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Dimensional Analysis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Fundamentals of kinematics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Concepts of kinematic quantities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660066"/>
                </a:solidFill>
                <a:latin typeface="Arial Narrow" pitchFamily="-84" charset="0"/>
              </a:rPr>
              <a:t>Displacement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660066"/>
                </a:solidFill>
                <a:latin typeface="Arial Narrow" pitchFamily="-84" charset="0"/>
              </a:rPr>
              <a:t>Average Velocity and Speed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660066"/>
                </a:solidFill>
                <a:latin typeface="Arial Narrow" pitchFamily="-84" charset="0"/>
              </a:rPr>
              <a:t>Instantaneous velocity and speed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660066"/>
                </a:solidFill>
                <a:latin typeface="Arial Narrow" pitchFamily="-84" charset="0"/>
              </a:rPr>
              <a:t>Acceleration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dirty="0" smtClean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Sept. 2, 2014</a:t>
            </a:r>
          </a:p>
        </p:txBody>
      </p:sp>
      <p:sp>
        <p:nvSpPr>
          <p:cNvPr id="7168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16BBA5-4D49-1A46-BA4B-749D5239081B}" type="slidenum">
              <a:rPr lang="en-US">
                <a:latin typeface="Arial Narrow" pitchFamily="-84" charset="0"/>
              </a:rPr>
              <a:pPr/>
              <a:t>10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71684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15D5195B-C97D-A443-8704-5144BEAF1AA0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10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Some Fundamentals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001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Kinematics: Description of Motion without understanding the cause of the motion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Dynamics: Description of motion accompanied with understanding the cause of the motion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Vector and Scalar quantities: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Scalar: Physical quantities that require magnitude but no direction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>
                <a:ea typeface="ＭＳ Ｐゴシック" pitchFamily="-84" charset="-128"/>
              </a:rPr>
              <a:t>Speed, length, mass, height, volume, area, magnitude of a vector quantity, etc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Vector: Physical quantities that require both magnitude and direction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>
                <a:ea typeface="ＭＳ Ｐゴシック" pitchFamily="-84" charset="-128"/>
              </a:rPr>
              <a:t>Velocity, Acceleration, Force, Momentum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>
                <a:ea typeface="ＭＳ Ｐゴシック" pitchFamily="-84" charset="-128"/>
              </a:rPr>
              <a:t>It does not make sense to say “I ran with velocity of 10miles/hour.”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Objects can be treated as point-like if their sizes are smaller than the scale in the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Earth can be treated as a point like object (or a particle)in celestial problems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>
                <a:ea typeface="ＭＳ Ｐゴシック" pitchFamily="-84" charset="-128"/>
              </a:rPr>
              <a:t>Simplification of the problem </a:t>
            </a:r>
            <a:r>
              <a:rPr lang="en-US" sz="1800" u="sng">
                <a:solidFill>
                  <a:srgbClr val="FF0066"/>
                </a:solidFill>
                <a:ea typeface="ＭＳ Ｐゴシック" pitchFamily="-84" charset="-128"/>
              </a:rPr>
              <a:t>(The first step in setting up to solve a problem…)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Any other examples?</a:t>
            </a:r>
          </a:p>
        </p:txBody>
      </p:sp>
      <p:sp>
        <p:nvSpPr>
          <p:cNvPr id="71687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1504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Sept. 2, 2014</a:t>
            </a:r>
          </a:p>
        </p:txBody>
      </p:sp>
      <p:sp>
        <p:nvSpPr>
          <p:cNvPr id="7270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ACD63B-7242-F741-97B4-4265160E1286}" type="slidenum">
              <a:rPr lang="en-US">
                <a:latin typeface="Arial Narrow" pitchFamily="-84" charset="0"/>
              </a:rPr>
              <a:pPr/>
              <a:t>11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72708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49FA802A-6AEF-7048-B718-7C3768F0BD8C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11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Some More Fundamentals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Motions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: Can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be described as long as the position is known at any given time (or position is expressed as a function of time)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Translation: Linear motion along a 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Rotation: Circular or elliptical motion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Vibration: Oscillation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Dimensions of geometry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0 dimension: A point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1 dimension: Linear drag of a point, resulting in a line </a:t>
            </a:r>
            <a:r>
              <a:rPr lang="en-US" sz="2400" dirty="0" err="1">
                <a:sym typeface="Wingdings" pitchFamily="-84" charset="2"/>
              </a:rPr>
              <a:t></a:t>
            </a:r>
            <a:r>
              <a:rPr lang="en-US" sz="2400" dirty="0">
                <a:sym typeface="Wingdings" pitchFamily="-84" charset="2"/>
              </a:rPr>
              <a:t> Motion in one-dimension is a motion on a line</a:t>
            </a: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2 dimension: Linear drag of a line resulting in a surface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3 dimension: Perpendicular Linear drag of a surface, resulting in a stereo object</a:t>
            </a:r>
          </a:p>
        </p:txBody>
      </p:sp>
      <p:sp>
        <p:nvSpPr>
          <p:cNvPr id="72711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5634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2, 2014</a:t>
            </a:r>
          </a:p>
        </p:txBody>
      </p:sp>
      <p:sp>
        <p:nvSpPr>
          <p:cNvPr id="2151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21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8148F5-E22C-444A-B306-18723194F46B}" type="slidenum">
              <a:rPr lang="en-US">
                <a:latin typeface="Arial Narrow" pitchFamily="-84" charset="0"/>
              </a:rPr>
              <a:pPr/>
              <a:t>12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15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Displacement, Velocity and Speed</a:t>
            </a: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762000" y="914400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One dimensional displacement is defined as: 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92516" name="Object 2"/>
          <p:cNvGraphicFramePr>
            <a:graphicFrameLocks noChangeAspect="1"/>
          </p:cNvGraphicFramePr>
          <p:nvPr/>
        </p:nvGraphicFramePr>
        <p:xfrm>
          <a:off x="3276600" y="1392238"/>
          <a:ext cx="16002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1" name="Equation" r:id="rId3" imgW="711000" imgH="190440" progId="Equation.3">
                  <p:embed/>
                </p:oleObj>
              </mc:Choice>
              <mc:Fallback>
                <p:oleObj name="Equation" r:id="rId3" imgW="7110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392238"/>
                        <a:ext cx="1600200" cy="4286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152400" y="2833688"/>
            <a:ext cx="815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The average velocity is defined as: 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925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986785"/>
              </p:ext>
            </p:extLst>
          </p:nvPr>
        </p:nvGraphicFramePr>
        <p:xfrm>
          <a:off x="4559300" y="2832100"/>
          <a:ext cx="114617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2" name="Equation" r:id="rId5" imgW="482600" imgH="266700" progId="Equation.DSMT4">
                  <p:embed/>
                </p:oleObj>
              </mc:Choice>
              <mc:Fallback>
                <p:oleObj name="Equation" r:id="rId5" imgW="482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2832100"/>
                        <a:ext cx="1146175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609600" y="4419600"/>
            <a:ext cx="586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The average speed is defined as: 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925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450322"/>
              </p:ext>
            </p:extLst>
          </p:nvPr>
        </p:nvGraphicFramePr>
        <p:xfrm>
          <a:off x="5103813" y="4241800"/>
          <a:ext cx="381476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3" name="Equation" r:id="rId7" imgW="1892300" imgH="444500" progId="Equation.DSMT4">
                  <p:embed/>
                </p:oleObj>
              </mc:Choice>
              <mc:Fallback>
                <p:oleObj name="Equation" r:id="rId7" imgW="18923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813" y="4241800"/>
                        <a:ext cx="3814762" cy="8890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759741"/>
              </p:ext>
            </p:extLst>
          </p:nvPr>
        </p:nvGraphicFramePr>
        <p:xfrm>
          <a:off x="5594350" y="2667000"/>
          <a:ext cx="12636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4" name="Equation" r:id="rId9" imgW="533160" imgH="406080" progId="Equation.DSMT4">
                  <p:embed/>
                </p:oleObj>
              </mc:Choice>
              <mc:Fallback>
                <p:oleObj name="Equation" r:id="rId9" imgW="533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4350" y="2667000"/>
                        <a:ext cx="1263650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5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354641"/>
              </p:ext>
            </p:extLst>
          </p:nvPr>
        </p:nvGraphicFramePr>
        <p:xfrm>
          <a:off x="6819900" y="2667000"/>
          <a:ext cx="5715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5" name="Equation" r:id="rId11" imgW="241200" imgH="393480" progId="Equation.DSMT4">
                  <p:embed/>
                </p:oleObj>
              </mc:Choice>
              <mc:Fallback>
                <p:oleObj name="Equation" r:id="rId11" imgW="241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9900" y="2667000"/>
                        <a:ext cx="571500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24" name="Text Box 12"/>
          <p:cNvSpPr txBox="1">
            <a:spLocks noChangeArrowheads="1"/>
          </p:cNvSpPr>
          <p:nvPr/>
        </p:nvSpPr>
        <p:spPr bwMode="auto">
          <a:xfrm>
            <a:off x="457200" y="3581400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solidFill>
                  <a:srgbClr val="FF0066"/>
                </a:solidFill>
                <a:latin typeface="Monotype Corsiva" pitchFamily="-84" charset="0"/>
              </a:rPr>
              <a:t>Displacement per unit time in the </a:t>
            </a:r>
            <a:r>
              <a:rPr lang="en-US" sz="2800" i="1" dirty="0" smtClean="0">
                <a:solidFill>
                  <a:srgbClr val="FF0066"/>
                </a:solidFill>
                <a:latin typeface="Monotype Corsiva" pitchFamily="-84" charset="0"/>
              </a:rPr>
              <a:t>interval </a:t>
            </a:r>
            <a:r>
              <a:rPr lang="en-US" sz="2800" i="1" dirty="0">
                <a:solidFill>
                  <a:srgbClr val="FF0066"/>
                </a:solidFill>
                <a:latin typeface="Monotype Corsiva" pitchFamily="-84" charset="0"/>
              </a:rPr>
              <a:t>throughout the motion</a:t>
            </a:r>
          </a:p>
        </p:txBody>
      </p:sp>
      <p:sp>
        <p:nvSpPr>
          <p:cNvPr id="192525" name="Text Box 13"/>
          <p:cNvSpPr txBox="1">
            <a:spLocks noChangeArrowheads="1"/>
          </p:cNvSpPr>
          <p:nvPr/>
        </p:nvSpPr>
        <p:spPr bwMode="auto">
          <a:xfrm>
            <a:off x="762000" y="1768475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i="1" dirty="0">
                <a:solidFill>
                  <a:srgbClr val="FF0066"/>
                </a:solidFill>
                <a:latin typeface="Monotype Corsiva" pitchFamily="-84" charset="0"/>
              </a:rPr>
              <a:t>Displacement is the difference between initial and final </a:t>
            </a:r>
            <a:r>
              <a:rPr lang="en-US" i="1" dirty="0" err="1" smtClean="0">
                <a:solidFill>
                  <a:srgbClr val="FF0066"/>
                </a:solidFill>
                <a:latin typeface="Monotype Corsiva" pitchFamily="-84" charset="0"/>
              </a:rPr>
              <a:t>poisitions</a:t>
            </a:r>
            <a:r>
              <a:rPr lang="en-US" i="1" dirty="0" smtClean="0">
                <a:solidFill>
                  <a:srgbClr val="FF0066"/>
                </a:solidFill>
                <a:latin typeface="Monotype Corsiva" pitchFamily="-84" charset="0"/>
              </a:rPr>
              <a:t> of </a:t>
            </a:r>
            <a:r>
              <a:rPr lang="en-US" i="1" dirty="0">
                <a:solidFill>
                  <a:srgbClr val="FF0066"/>
                </a:solidFill>
                <a:latin typeface="Monotype Corsiva" pitchFamily="-84" charset="0"/>
              </a:rPr>
              <a:t>the motion and is a vector quantity.  </a:t>
            </a:r>
            <a:r>
              <a:rPr lang="en-US" i="1" dirty="0">
                <a:solidFill>
                  <a:schemeClr val="accent2"/>
                </a:solidFill>
                <a:latin typeface="Monotype Corsiva" pitchFamily="-84" charset="0"/>
              </a:rPr>
              <a:t>How is this different than distance?</a:t>
            </a:r>
          </a:p>
        </p:txBody>
      </p:sp>
      <p:graphicFrame>
        <p:nvGraphicFramePr>
          <p:cNvPr id="192546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992831"/>
              </p:ext>
            </p:extLst>
          </p:nvPr>
        </p:nvGraphicFramePr>
        <p:xfrm>
          <a:off x="7315200" y="2819400"/>
          <a:ext cx="18288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6" name="Equation" r:id="rId13" imgW="1028520" imgH="419040" progId="Equation.DSMT4">
                  <p:embed/>
                </p:oleObj>
              </mc:Choice>
              <mc:Fallback>
                <p:oleObj name="Equation" r:id="rId13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819400"/>
                        <a:ext cx="1828800" cy="7461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48" name="Text Box 36"/>
          <p:cNvSpPr txBox="1">
            <a:spLocks noChangeArrowheads="1"/>
          </p:cNvSpPr>
          <p:nvPr/>
        </p:nvSpPr>
        <p:spPr bwMode="auto">
          <a:xfrm>
            <a:off x="1431925" y="3287713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6600"/>
                </a:solidFill>
                <a:latin typeface="Arial Narrow" pitchFamily="-84" charset="0"/>
              </a:rPr>
              <a:t>Unit?</a:t>
            </a:r>
          </a:p>
        </p:txBody>
      </p:sp>
      <p:sp>
        <p:nvSpPr>
          <p:cNvPr id="192549" name="Text Box 37"/>
          <p:cNvSpPr txBox="1">
            <a:spLocks noChangeArrowheads="1"/>
          </p:cNvSpPr>
          <p:nvPr/>
        </p:nvSpPr>
        <p:spPr bwMode="auto">
          <a:xfrm>
            <a:off x="2209800" y="3276600"/>
            <a:ext cx="561975" cy="415925"/>
          </a:xfrm>
          <a:prstGeom prst="rect">
            <a:avLst/>
          </a:prstGeom>
          <a:solidFill>
            <a:srgbClr val="FFFFCC"/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Arial Narrow" pitchFamily="-84" charset="0"/>
              </a:rPr>
              <a:t>m/s</a:t>
            </a:r>
          </a:p>
        </p:txBody>
      </p:sp>
      <p:sp>
        <p:nvSpPr>
          <p:cNvPr id="192550" name="Text Box 38"/>
          <p:cNvSpPr txBox="1">
            <a:spLocks noChangeArrowheads="1"/>
          </p:cNvSpPr>
          <p:nvPr/>
        </p:nvSpPr>
        <p:spPr bwMode="auto">
          <a:xfrm>
            <a:off x="1584325" y="2525713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6600"/>
                </a:solidFill>
                <a:latin typeface="Arial Narrow" pitchFamily="-84" charset="0"/>
              </a:rPr>
              <a:t>Unit?</a:t>
            </a:r>
          </a:p>
        </p:txBody>
      </p:sp>
      <p:sp>
        <p:nvSpPr>
          <p:cNvPr id="192551" name="Text Box 39"/>
          <p:cNvSpPr txBox="1">
            <a:spLocks noChangeArrowheads="1"/>
          </p:cNvSpPr>
          <p:nvPr/>
        </p:nvSpPr>
        <p:spPr bwMode="auto">
          <a:xfrm>
            <a:off x="2362200" y="2514600"/>
            <a:ext cx="388938" cy="415925"/>
          </a:xfrm>
          <a:prstGeom prst="rect">
            <a:avLst/>
          </a:prstGeom>
          <a:solidFill>
            <a:srgbClr val="FFFFCC"/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192552" name="Text Box 40"/>
          <p:cNvSpPr txBox="1">
            <a:spLocks noChangeArrowheads="1"/>
          </p:cNvSpPr>
          <p:nvPr/>
        </p:nvSpPr>
        <p:spPr bwMode="auto">
          <a:xfrm>
            <a:off x="1447800" y="4937125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6600"/>
                </a:solidFill>
                <a:latin typeface="Arial Narrow" pitchFamily="-84" charset="0"/>
              </a:rPr>
              <a:t>Unit?</a:t>
            </a:r>
          </a:p>
        </p:txBody>
      </p:sp>
      <p:sp>
        <p:nvSpPr>
          <p:cNvPr id="192553" name="Text Box 41"/>
          <p:cNvSpPr txBox="1">
            <a:spLocks noChangeArrowheads="1"/>
          </p:cNvSpPr>
          <p:nvPr/>
        </p:nvSpPr>
        <p:spPr bwMode="auto">
          <a:xfrm>
            <a:off x="2225675" y="4926013"/>
            <a:ext cx="561975" cy="415925"/>
          </a:xfrm>
          <a:prstGeom prst="rect">
            <a:avLst/>
          </a:prstGeom>
          <a:solidFill>
            <a:srgbClr val="FFFFCC"/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A50021"/>
                </a:solidFill>
                <a:latin typeface="Arial Narrow" pitchFamily="-84" charset="0"/>
              </a:rPr>
              <a:t>m/s</a:t>
            </a:r>
          </a:p>
        </p:txBody>
      </p:sp>
      <p:sp>
        <p:nvSpPr>
          <p:cNvPr id="192554" name="Text Box 42"/>
          <p:cNvSpPr txBox="1">
            <a:spLocks noChangeArrowheads="1"/>
          </p:cNvSpPr>
          <p:nvPr/>
        </p:nvSpPr>
        <p:spPr bwMode="auto">
          <a:xfrm>
            <a:off x="5638800" y="1371600"/>
            <a:ext cx="2052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6600"/>
                </a:solidFill>
                <a:latin typeface="Arial Narrow" pitchFamily="-84" charset="0"/>
              </a:rPr>
              <a:t>A vector quantity</a:t>
            </a:r>
          </a:p>
        </p:txBody>
      </p:sp>
      <p:sp>
        <p:nvSpPr>
          <p:cNvPr id="192555" name="Text Box 43"/>
          <p:cNvSpPr txBox="1">
            <a:spLocks noChangeArrowheads="1"/>
          </p:cNvSpPr>
          <p:nvPr/>
        </p:nvSpPr>
        <p:spPr bwMode="auto">
          <a:xfrm>
            <a:off x="3048000" y="5181600"/>
            <a:ext cx="203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6600"/>
                </a:solidFill>
                <a:latin typeface="Arial Narrow" pitchFamily="-84" charset="0"/>
              </a:rPr>
              <a:t>A scalar quantity</a:t>
            </a:r>
          </a:p>
        </p:txBody>
      </p:sp>
      <p:sp>
        <p:nvSpPr>
          <p:cNvPr id="192556" name="Text Box 44"/>
          <p:cNvSpPr txBox="1">
            <a:spLocks noChangeArrowheads="1"/>
          </p:cNvSpPr>
          <p:nvPr/>
        </p:nvSpPr>
        <p:spPr bwMode="auto">
          <a:xfrm>
            <a:off x="3124200" y="3276600"/>
            <a:ext cx="2052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6600"/>
                </a:solidFill>
                <a:latin typeface="Arial Narrow" pitchFamily="-84" charset="0"/>
              </a:rPr>
              <a:t>A vector quantity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458788" y="5638800"/>
            <a:ext cx="8304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A50021"/>
                </a:solidFill>
                <a:latin typeface="Arial Narrow" pitchFamily="-84" charset="0"/>
              </a:rPr>
              <a:t>Can someone tell me what the difference between speed and velocity is?</a:t>
            </a:r>
          </a:p>
        </p:txBody>
      </p:sp>
    </p:spTree>
    <p:extLst>
      <p:ext uri="{BB962C8B-B14F-4D97-AF65-F5344CB8AC3E}">
        <p14:creationId xmlns:p14="http://schemas.microsoft.com/office/powerpoint/2010/main" val="3030259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2, 2014</a:t>
            </a:r>
          </a:p>
        </p:txBody>
      </p:sp>
      <p:sp>
        <p:nvSpPr>
          <p:cNvPr id="2253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225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B6C0F1-1224-9941-B545-27A8301D2C61}" type="slidenum">
              <a:rPr lang="en-US">
                <a:latin typeface="Arial Narrow" pitchFamily="-84" charset="0"/>
              </a:rPr>
              <a:pPr/>
              <a:t>13</a:t>
            </a:fld>
            <a:endParaRPr lang="en-US">
              <a:latin typeface="Arial Narrow" pitchFamily="-84" charset="0"/>
            </a:endParaRPr>
          </a:p>
        </p:txBody>
      </p:sp>
      <p:pic>
        <p:nvPicPr>
          <p:cNvPr id="238596" name="Picture 4" descr="cutnell7e_ch02_fig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"/>
            <a:ext cx="838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599" name="Text Box 7"/>
          <p:cNvSpPr txBox="1">
            <a:spLocks noChangeArrowheads="1"/>
          </p:cNvSpPr>
          <p:nvPr/>
        </p:nvSpPr>
        <p:spPr bwMode="auto">
          <a:xfrm>
            <a:off x="914400" y="4303712"/>
            <a:ext cx="367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6600"/>
                </a:solidFill>
                <a:latin typeface="Arial Narrow" pitchFamily="-84" charset="0"/>
              </a:rPr>
              <a:t>How much is the elapsed time?</a:t>
            </a:r>
          </a:p>
        </p:txBody>
      </p:sp>
      <p:graphicFrame>
        <p:nvGraphicFramePr>
          <p:cNvPr id="23860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5305"/>
              </p:ext>
            </p:extLst>
          </p:nvPr>
        </p:nvGraphicFramePr>
        <p:xfrm>
          <a:off x="4788508" y="4182066"/>
          <a:ext cx="743247" cy="473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1" name="Equation" r:id="rId4" imgW="279360" imgH="177480" progId="Equation.DSMT4">
                  <p:embed/>
                </p:oleObj>
              </mc:Choice>
              <mc:Fallback>
                <p:oleObj name="Equation" r:id="rId4" imgW="2793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508" y="4182066"/>
                        <a:ext cx="743247" cy="47307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863649"/>
              </p:ext>
            </p:extLst>
          </p:nvPr>
        </p:nvGraphicFramePr>
        <p:xfrm>
          <a:off x="5562600" y="4199159"/>
          <a:ext cx="270171" cy="438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2" name="Equation" r:id="rId6" imgW="101520" imgH="164880" progId="Equation.DSMT4">
                  <p:embed/>
                </p:oleObj>
              </mc:Choice>
              <mc:Fallback>
                <p:oleObj name="Equation" r:id="rId6" imgW="1015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199159"/>
                        <a:ext cx="270171" cy="43889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533327"/>
              </p:ext>
            </p:extLst>
          </p:nvPr>
        </p:nvGraphicFramePr>
        <p:xfrm>
          <a:off x="5943600" y="4114800"/>
          <a:ext cx="608712" cy="607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3" name="Equation" r:id="rId8" imgW="228600" imgH="228600" progId="Equation.DSMT4">
                  <p:embed/>
                </p:oleObj>
              </mc:Choice>
              <mc:Fallback>
                <p:oleObj name="Equation" r:id="rId8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114800"/>
                        <a:ext cx="608712" cy="60760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844296"/>
              </p:ext>
            </p:extLst>
          </p:nvPr>
        </p:nvGraphicFramePr>
        <p:xfrm>
          <a:off x="2133600" y="2819400"/>
          <a:ext cx="4064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4" name="Equation" r:id="rId10" imgW="152280" imgH="228600" progId="Equation.DSMT4">
                  <p:embed/>
                </p:oleObj>
              </mc:Choice>
              <mc:Fallback>
                <p:oleObj name="Equation" r:id="rId10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819400"/>
                        <a:ext cx="406400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611073"/>
              </p:ext>
            </p:extLst>
          </p:nvPr>
        </p:nvGraphicFramePr>
        <p:xfrm>
          <a:off x="8323262" y="3163887"/>
          <a:ext cx="43973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5" name="Equation" r:id="rId12" imgW="164880" imgH="228600" progId="Equation.DSMT4">
                  <p:embed/>
                </p:oleObj>
              </mc:Choice>
              <mc:Fallback>
                <p:oleObj name="Equation" r:id="rId12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3262" y="3163887"/>
                        <a:ext cx="439738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606" name="Text Box 14"/>
          <p:cNvSpPr txBox="1">
            <a:spLocks noChangeArrowheads="1"/>
          </p:cNvSpPr>
          <p:nvPr/>
        </p:nvSpPr>
        <p:spPr bwMode="auto">
          <a:xfrm>
            <a:off x="977900" y="3657599"/>
            <a:ext cx="319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6600"/>
                </a:solidFill>
                <a:latin typeface="Arial Narrow" pitchFamily="-84" charset="0"/>
              </a:rPr>
              <a:t>What is  the displacement?</a:t>
            </a:r>
          </a:p>
        </p:txBody>
      </p:sp>
      <p:graphicFrame>
        <p:nvGraphicFramePr>
          <p:cNvPr id="2386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317285"/>
              </p:ext>
            </p:extLst>
          </p:nvPr>
        </p:nvGraphicFramePr>
        <p:xfrm>
          <a:off x="4739760" y="3585886"/>
          <a:ext cx="775630" cy="452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6" name="Equation" r:id="rId14" imgW="304560" imgH="177480" progId="Equation.DSMT4">
                  <p:embed/>
                </p:oleObj>
              </mc:Choice>
              <mc:Fallback>
                <p:oleObj name="Equation" r:id="rId14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9760" y="3585886"/>
                        <a:ext cx="775630" cy="45271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4955"/>
              </p:ext>
            </p:extLst>
          </p:nvPr>
        </p:nvGraphicFramePr>
        <p:xfrm>
          <a:off x="5567638" y="3509962"/>
          <a:ext cx="452714" cy="581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7" name="Equation" r:id="rId16" imgW="177480" imgH="228600" progId="Equation.DSMT4">
                  <p:embed/>
                </p:oleObj>
              </mc:Choice>
              <mc:Fallback>
                <p:oleObj name="Equation" r:id="rId16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638" y="3509962"/>
                        <a:ext cx="452714" cy="58145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6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520854"/>
              </p:ext>
            </p:extLst>
          </p:nvPr>
        </p:nvGraphicFramePr>
        <p:xfrm>
          <a:off x="6135882" y="3509962"/>
          <a:ext cx="646885" cy="581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8" name="Equation" r:id="rId18" imgW="253800" imgH="228600" progId="Equation.DSMT4">
                  <p:embed/>
                </p:oleObj>
              </mc:Choice>
              <mc:Fallback>
                <p:oleObj name="Equation" r:id="rId18" imgW="253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5882" y="3509962"/>
                        <a:ext cx="646885" cy="58145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937757" y="4876800"/>
            <a:ext cx="3481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6600"/>
                </a:solidFill>
                <a:latin typeface="Arial Narrow" pitchFamily="-84" charset="0"/>
              </a:rPr>
              <a:t>What is the average velocity?</a:t>
            </a:r>
            <a:endParaRPr lang="en-US" dirty="0">
              <a:solidFill>
                <a:srgbClr val="CC6600"/>
              </a:solidFill>
              <a:latin typeface="Arial Narrow" pitchFamily="-84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939396" y="5558135"/>
            <a:ext cx="33278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6600"/>
                </a:solidFill>
                <a:latin typeface="Arial Narrow" pitchFamily="-84" charset="0"/>
              </a:rPr>
              <a:t>What is the average speed?</a:t>
            </a:r>
            <a:endParaRPr lang="en-US" dirty="0">
              <a:solidFill>
                <a:srgbClr val="CC6600"/>
              </a:solidFill>
              <a:latin typeface="Arial Narrow" pitchFamily="-84" charset="0"/>
            </a:endParaRPr>
          </a:p>
        </p:txBody>
      </p:sp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006892"/>
              </p:ext>
            </p:extLst>
          </p:nvPr>
        </p:nvGraphicFramePr>
        <p:xfrm>
          <a:off x="4724400" y="4759325"/>
          <a:ext cx="9493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79" name="Equation" r:id="rId20" imgW="482600" imgH="266700" progId="Equation.DSMT4">
                  <p:embed/>
                </p:oleObj>
              </mc:Choice>
              <mc:Fallback>
                <p:oleObj name="Equation" r:id="rId20" imgW="482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759325"/>
                        <a:ext cx="949325" cy="523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528625"/>
              </p:ext>
            </p:extLst>
          </p:nvPr>
        </p:nvGraphicFramePr>
        <p:xfrm>
          <a:off x="5710238" y="4572000"/>
          <a:ext cx="114776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80" name="Equation" r:id="rId22" imgW="584200" imgH="457200" progId="Equation.DSMT4">
                  <p:embed/>
                </p:oleObj>
              </mc:Choice>
              <mc:Fallback>
                <p:oleObj name="Equation" r:id="rId22" imgW="584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0238" y="4572000"/>
                        <a:ext cx="1147762" cy="898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796588"/>
              </p:ext>
            </p:extLst>
          </p:nvPr>
        </p:nvGraphicFramePr>
        <p:xfrm>
          <a:off x="4813300" y="5537200"/>
          <a:ext cx="7493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81" name="Equation" r:id="rId24" imgW="381000" imgH="266700" progId="Equation.DSMT4">
                  <p:embed/>
                </p:oleObj>
              </mc:Choice>
              <mc:Fallback>
                <p:oleObj name="Equation" r:id="rId24" imgW="381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0" y="5537200"/>
                        <a:ext cx="749300" cy="523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494558"/>
              </p:ext>
            </p:extLst>
          </p:nvPr>
        </p:nvGraphicFramePr>
        <p:xfrm>
          <a:off x="5562600" y="5310188"/>
          <a:ext cx="1223963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82" name="Equation" r:id="rId26" imgW="622300" imgH="482600" progId="Equation.DSMT4">
                  <p:embed/>
                </p:oleObj>
              </mc:Choice>
              <mc:Fallback>
                <p:oleObj name="Equation" r:id="rId26" imgW="622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310188"/>
                        <a:ext cx="1223963" cy="9477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810905"/>
              </p:ext>
            </p:extLst>
          </p:nvPr>
        </p:nvGraphicFramePr>
        <p:xfrm>
          <a:off x="6765925" y="4572000"/>
          <a:ext cx="473075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83" name="Equation" r:id="rId28" imgW="241300" imgH="419100" progId="Equation.DSMT4">
                  <p:embed/>
                </p:oleObj>
              </mc:Choice>
              <mc:Fallback>
                <p:oleObj name="Equation" r:id="rId28" imgW="241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925" y="4572000"/>
                        <a:ext cx="473075" cy="8239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401900"/>
              </p:ext>
            </p:extLst>
          </p:nvPr>
        </p:nvGraphicFramePr>
        <p:xfrm>
          <a:off x="6765925" y="5299075"/>
          <a:ext cx="5492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84" name="Equation" r:id="rId30" imgW="279400" imgH="444500" progId="Equation.DSMT4">
                  <p:embed/>
                </p:oleObj>
              </mc:Choice>
              <mc:Fallback>
                <p:oleObj name="Equation" r:id="rId30" imgW="279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925" y="5299075"/>
                        <a:ext cx="549275" cy="8731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612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1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2, 2014</a:t>
            </a:r>
          </a:p>
        </p:txBody>
      </p:sp>
      <p:sp>
        <p:nvSpPr>
          <p:cNvPr id="2459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FE96A5-CAAF-5349-9251-722EFF4161D6}" type="slidenum">
              <a:rPr lang="en-US">
                <a:latin typeface="Arial Narrow" pitchFamily="-84" charset="0"/>
              </a:rPr>
              <a:pPr/>
              <a:t>14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4593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876B4970-66C5-204B-BCBE-DFA1317911E9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14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Difference between Speed and Velocity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7772400" cy="1219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Let’s take a simple one dimensional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translational motion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that has many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segments: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buFontTx/>
              <a:buNone/>
            </a:pP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" y="1965325"/>
            <a:ext cx="6934200" cy="609600"/>
            <a:chOff x="480" y="1382"/>
            <a:chExt cx="4368" cy="384"/>
          </a:xfrm>
        </p:grpSpPr>
        <p:sp>
          <p:nvSpPr>
            <p:cNvPr id="24622" name="Line 5"/>
            <p:cNvSpPr>
              <a:spLocks noChangeShapeType="1"/>
            </p:cNvSpPr>
            <p:nvPr/>
          </p:nvSpPr>
          <p:spPr bwMode="auto">
            <a:xfrm>
              <a:off x="1008" y="1766"/>
              <a:ext cx="384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3" name="Text Box 6"/>
            <p:cNvSpPr txBox="1">
              <a:spLocks noChangeArrowheads="1"/>
            </p:cNvSpPr>
            <p:nvPr/>
          </p:nvSpPr>
          <p:spPr bwMode="auto">
            <a:xfrm>
              <a:off x="480" y="1382"/>
              <a:ext cx="2004" cy="288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 Narrow" pitchFamily="-84" charset="0"/>
                </a:rPr>
                <a:t>Let’s call this line as X-axis</a:t>
              </a:r>
            </a:p>
          </p:txBody>
        </p:sp>
      </p:grp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152400" y="2667000"/>
            <a:ext cx="1828800" cy="1311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Let’s have a couple of motions in a total time interval of 20 sec.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133600" y="2743200"/>
            <a:ext cx="1447800" cy="396875"/>
            <a:chOff x="1344" y="1872"/>
            <a:chExt cx="912" cy="250"/>
          </a:xfrm>
        </p:grpSpPr>
        <p:sp>
          <p:nvSpPr>
            <p:cNvPr id="24620" name="Line 9"/>
            <p:cNvSpPr>
              <a:spLocks noChangeShapeType="1"/>
            </p:cNvSpPr>
            <p:nvPr/>
          </p:nvSpPr>
          <p:spPr bwMode="auto">
            <a:xfrm>
              <a:off x="1344" y="1913"/>
              <a:ext cx="9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1" name="Text Box 10"/>
            <p:cNvSpPr txBox="1">
              <a:spLocks noChangeArrowheads="1"/>
            </p:cNvSpPr>
            <p:nvPr/>
          </p:nvSpPr>
          <p:spPr bwMode="auto">
            <a:xfrm>
              <a:off x="1430" y="1872"/>
              <a:ext cx="4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+10m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581400" y="2727325"/>
            <a:ext cx="2133600" cy="396875"/>
            <a:chOff x="2256" y="1862"/>
            <a:chExt cx="1344" cy="250"/>
          </a:xfrm>
        </p:grpSpPr>
        <p:sp>
          <p:nvSpPr>
            <p:cNvPr id="24618" name="Line 12"/>
            <p:cNvSpPr>
              <a:spLocks noChangeShapeType="1"/>
            </p:cNvSpPr>
            <p:nvPr/>
          </p:nvSpPr>
          <p:spPr bwMode="auto">
            <a:xfrm>
              <a:off x="2256" y="1910"/>
              <a:ext cx="134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9" name="Text Box 13"/>
            <p:cNvSpPr txBox="1">
              <a:spLocks noChangeArrowheads="1"/>
            </p:cNvSpPr>
            <p:nvPr/>
          </p:nvSpPr>
          <p:spPr bwMode="auto">
            <a:xfrm>
              <a:off x="2688" y="1862"/>
              <a:ext cx="4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+15m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191000" y="3184525"/>
            <a:ext cx="2133600" cy="396875"/>
            <a:chOff x="2640" y="2150"/>
            <a:chExt cx="1344" cy="250"/>
          </a:xfrm>
        </p:grpSpPr>
        <p:sp>
          <p:nvSpPr>
            <p:cNvPr id="24616" name="Line 15"/>
            <p:cNvSpPr>
              <a:spLocks noChangeShapeType="1"/>
            </p:cNvSpPr>
            <p:nvPr/>
          </p:nvSpPr>
          <p:spPr bwMode="auto">
            <a:xfrm flipH="1">
              <a:off x="2640" y="2150"/>
              <a:ext cx="134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7" name="Text Box 16"/>
            <p:cNvSpPr txBox="1">
              <a:spLocks noChangeArrowheads="1"/>
            </p:cNvSpPr>
            <p:nvPr/>
          </p:nvSpPr>
          <p:spPr bwMode="auto">
            <a:xfrm>
              <a:off x="3104" y="2150"/>
              <a:ext cx="4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-15m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133600" y="3184525"/>
            <a:ext cx="619125" cy="396875"/>
            <a:chOff x="1344" y="2150"/>
            <a:chExt cx="390" cy="250"/>
          </a:xfrm>
        </p:grpSpPr>
        <p:sp>
          <p:nvSpPr>
            <p:cNvPr id="24614" name="Text Box 18"/>
            <p:cNvSpPr txBox="1">
              <a:spLocks noChangeArrowheads="1"/>
            </p:cNvSpPr>
            <p:nvPr/>
          </p:nvSpPr>
          <p:spPr bwMode="auto">
            <a:xfrm>
              <a:off x="1392" y="2150"/>
              <a:ext cx="3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-5m</a:t>
              </a:r>
            </a:p>
          </p:txBody>
        </p:sp>
        <p:sp>
          <p:nvSpPr>
            <p:cNvPr id="24615" name="Line 19"/>
            <p:cNvSpPr>
              <a:spLocks noChangeShapeType="1"/>
            </p:cNvSpPr>
            <p:nvPr/>
          </p:nvSpPr>
          <p:spPr bwMode="auto">
            <a:xfrm flipH="1">
              <a:off x="1344" y="2153"/>
              <a:ext cx="38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2743200" y="3184525"/>
            <a:ext cx="1447800" cy="396875"/>
            <a:chOff x="1728" y="2150"/>
            <a:chExt cx="912" cy="250"/>
          </a:xfrm>
        </p:grpSpPr>
        <p:sp>
          <p:nvSpPr>
            <p:cNvPr id="24612" name="Line 21"/>
            <p:cNvSpPr>
              <a:spLocks noChangeShapeType="1"/>
            </p:cNvSpPr>
            <p:nvPr/>
          </p:nvSpPr>
          <p:spPr bwMode="auto">
            <a:xfrm flipH="1">
              <a:off x="1728" y="2150"/>
              <a:ext cx="9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3" name="Text Box 22"/>
            <p:cNvSpPr txBox="1">
              <a:spLocks noChangeArrowheads="1"/>
            </p:cNvSpPr>
            <p:nvPr/>
          </p:nvSpPr>
          <p:spPr bwMode="auto">
            <a:xfrm>
              <a:off x="1952" y="2150"/>
              <a:ext cx="4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-10m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715000" y="2727325"/>
            <a:ext cx="609600" cy="396875"/>
            <a:chOff x="3600" y="1862"/>
            <a:chExt cx="384" cy="250"/>
          </a:xfrm>
        </p:grpSpPr>
        <p:sp>
          <p:nvSpPr>
            <p:cNvPr id="24610" name="Line 24"/>
            <p:cNvSpPr>
              <a:spLocks noChangeShapeType="1"/>
            </p:cNvSpPr>
            <p:nvPr/>
          </p:nvSpPr>
          <p:spPr bwMode="auto">
            <a:xfrm>
              <a:off x="3600" y="1910"/>
              <a:ext cx="384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1" name="Text Box 25"/>
            <p:cNvSpPr txBox="1">
              <a:spLocks noChangeArrowheads="1"/>
            </p:cNvSpPr>
            <p:nvPr/>
          </p:nvSpPr>
          <p:spPr bwMode="auto">
            <a:xfrm>
              <a:off x="3600" y="1862"/>
              <a:ext cx="3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+5m</a:t>
              </a:r>
            </a:p>
          </p:txBody>
        </p:sp>
      </p:grpSp>
      <p:sp>
        <p:nvSpPr>
          <p:cNvPr id="179226" name="Text Box 26"/>
          <p:cNvSpPr txBox="1">
            <a:spLocks noChangeArrowheads="1"/>
          </p:cNvSpPr>
          <p:nvPr/>
        </p:nvSpPr>
        <p:spPr bwMode="auto">
          <a:xfrm>
            <a:off x="2133600" y="3505200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Total Displacement:</a:t>
            </a:r>
          </a:p>
        </p:txBody>
      </p:sp>
      <p:graphicFrame>
        <p:nvGraphicFramePr>
          <p:cNvPr id="179227" name="Object 27"/>
          <p:cNvGraphicFramePr>
            <a:graphicFrameLocks noChangeAspect="1"/>
          </p:cNvGraphicFramePr>
          <p:nvPr/>
        </p:nvGraphicFramePr>
        <p:xfrm>
          <a:off x="4572000" y="3606800"/>
          <a:ext cx="407988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24" name="Equation" r:id="rId3" imgW="215640" imgH="177480" progId="Equation.DSMT4">
                  <p:embed/>
                </p:oleObj>
              </mc:Choice>
              <mc:Fallback>
                <p:oleObj name="Equation" r:id="rId3" imgW="215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606800"/>
                        <a:ext cx="407988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28" name="Text Box 28"/>
          <p:cNvSpPr txBox="1">
            <a:spLocks noChangeArrowheads="1"/>
          </p:cNvSpPr>
          <p:nvPr/>
        </p:nvSpPr>
        <p:spPr bwMode="auto">
          <a:xfrm>
            <a:off x="1143000" y="4800600"/>
            <a:ext cx="290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Total Distance Traveled:</a:t>
            </a:r>
          </a:p>
        </p:txBody>
      </p:sp>
      <p:graphicFrame>
        <p:nvGraphicFramePr>
          <p:cNvPr id="179229" name="Object 29"/>
          <p:cNvGraphicFramePr>
            <a:graphicFrameLocks noChangeAspect="1"/>
          </p:cNvGraphicFramePr>
          <p:nvPr/>
        </p:nvGraphicFramePr>
        <p:xfrm>
          <a:off x="4114800" y="4876800"/>
          <a:ext cx="528638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25" name="Equation" r:id="rId5" imgW="279360" imgH="164880" progId="Equation.DSMT4">
                  <p:embed/>
                </p:oleObj>
              </mc:Choice>
              <mc:Fallback>
                <p:oleObj name="Equation" r:id="rId5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876800"/>
                        <a:ext cx="528638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30" name="Text Box 30"/>
          <p:cNvSpPr txBox="1">
            <a:spLocks noChangeArrowheads="1"/>
          </p:cNvSpPr>
          <p:nvPr/>
        </p:nvSpPr>
        <p:spPr bwMode="auto">
          <a:xfrm>
            <a:off x="2133600" y="4038600"/>
            <a:ext cx="213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Average Velocity:</a:t>
            </a:r>
          </a:p>
        </p:txBody>
      </p:sp>
      <p:graphicFrame>
        <p:nvGraphicFramePr>
          <p:cNvPr id="179231" name="Object 31"/>
          <p:cNvGraphicFramePr>
            <a:graphicFrameLocks noChangeAspect="1"/>
          </p:cNvGraphicFramePr>
          <p:nvPr/>
        </p:nvGraphicFramePr>
        <p:xfrm>
          <a:off x="4343400" y="4038600"/>
          <a:ext cx="10556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26" name="Equation" r:id="rId7" imgW="685800" imgH="406080" progId="Equation.DSMT4">
                  <p:embed/>
                </p:oleObj>
              </mc:Choice>
              <mc:Fallback>
                <p:oleObj name="Equation" r:id="rId7" imgW="685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038600"/>
                        <a:ext cx="105568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32" name="Text Box 32"/>
          <p:cNvSpPr txBox="1">
            <a:spLocks noChangeArrowheads="1"/>
          </p:cNvSpPr>
          <p:nvPr/>
        </p:nvSpPr>
        <p:spPr bwMode="auto">
          <a:xfrm>
            <a:off x="1143000" y="5334000"/>
            <a:ext cx="1982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Average Speed:</a:t>
            </a:r>
          </a:p>
        </p:txBody>
      </p:sp>
      <p:graphicFrame>
        <p:nvGraphicFramePr>
          <p:cNvPr id="17923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392200"/>
              </p:ext>
            </p:extLst>
          </p:nvPr>
        </p:nvGraphicFramePr>
        <p:xfrm>
          <a:off x="2916238" y="5319713"/>
          <a:ext cx="36036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27" name="Equation" r:id="rId9" imgW="1905000" imgH="419100" progId="Equation.DSMT4">
                  <p:embed/>
                </p:oleObj>
              </mc:Choice>
              <mc:Fallback>
                <p:oleObj name="Equation" r:id="rId9" imgW="1905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319713"/>
                        <a:ext cx="36036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34" name="Line 34"/>
          <p:cNvSpPr>
            <a:spLocks noChangeShapeType="1"/>
          </p:cNvSpPr>
          <p:nvPr/>
        </p:nvSpPr>
        <p:spPr bwMode="auto">
          <a:xfrm>
            <a:off x="1828800" y="4800600"/>
            <a:ext cx="64008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79235" name="Object 35"/>
          <p:cNvGraphicFramePr>
            <a:graphicFrameLocks noChangeAspect="1"/>
          </p:cNvGraphicFramePr>
          <p:nvPr/>
        </p:nvGraphicFramePr>
        <p:xfrm>
          <a:off x="5386388" y="4048125"/>
          <a:ext cx="5461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28" name="Equation" r:id="rId11" imgW="355320" imgH="393480" progId="Equation.DSMT4">
                  <p:embed/>
                </p:oleObj>
              </mc:Choice>
              <mc:Fallback>
                <p:oleObj name="Equation" r:id="rId11" imgW="355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8" y="4048125"/>
                        <a:ext cx="54610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36" name="Object 36"/>
          <p:cNvGraphicFramePr>
            <a:graphicFrameLocks noChangeAspect="1"/>
          </p:cNvGraphicFramePr>
          <p:nvPr/>
        </p:nvGraphicFramePr>
        <p:xfrm>
          <a:off x="5919788" y="4048125"/>
          <a:ext cx="52705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29" name="Equation" r:id="rId13" imgW="342720" imgH="393480" progId="Equation.DSMT4">
                  <p:embed/>
                </p:oleObj>
              </mc:Choice>
              <mc:Fallback>
                <p:oleObj name="Equation" r:id="rId13" imgW="34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88" y="4048125"/>
                        <a:ext cx="52705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37" name="Object 37"/>
          <p:cNvGraphicFramePr>
            <a:graphicFrameLocks noChangeAspect="1"/>
          </p:cNvGraphicFramePr>
          <p:nvPr/>
        </p:nvGraphicFramePr>
        <p:xfrm>
          <a:off x="6434138" y="4194175"/>
          <a:ext cx="957262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30" name="Equation" r:id="rId15" imgW="622080" imgH="203040" progId="Equation.DSMT4">
                  <p:embed/>
                </p:oleObj>
              </mc:Choice>
              <mc:Fallback>
                <p:oleObj name="Equation" r:id="rId15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138" y="4194175"/>
                        <a:ext cx="957262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38" name="Object 38"/>
          <p:cNvGraphicFramePr>
            <a:graphicFrameLocks noChangeAspect="1"/>
          </p:cNvGraphicFramePr>
          <p:nvPr/>
        </p:nvGraphicFramePr>
        <p:xfrm>
          <a:off x="4919663" y="3673475"/>
          <a:ext cx="100806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31" name="Equation" r:id="rId17" imgW="533400" imgH="152400" progId="Equation.DSMT4">
                  <p:embed/>
                </p:oleObj>
              </mc:Choice>
              <mc:Fallback>
                <p:oleObj name="Equation" r:id="rId17" imgW="533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663" y="3673475"/>
                        <a:ext cx="1008062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39" name="Object 39"/>
          <p:cNvGraphicFramePr>
            <a:graphicFrameLocks noChangeAspect="1"/>
          </p:cNvGraphicFramePr>
          <p:nvPr/>
        </p:nvGraphicFramePr>
        <p:xfrm>
          <a:off x="5865813" y="3641725"/>
          <a:ext cx="938212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32" name="Equation" r:id="rId19" imgW="495000" imgH="139680" progId="Equation.DSMT4">
                  <p:embed/>
                </p:oleObj>
              </mc:Choice>
              <mc:Fallback>
                <p:oleObj name="Equation" r:id="rId19" imgW="4950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3" y="3641725"/>
                        <a:ext cx="938212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40" name="Object 40"/>
          <p:cNvGraphicFramePr>
            <a:graphicFrameLocks noChangeAspect="1"/>
          </p:cNvGraphicFramePr>
          <p:nvPr/>
        </p:nvGraphicFramePr>
        <p:xfrm>
          <a:off x="6754813" y="3581400"/>
          <a:ext cx="8651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33" name="Equation" r:id="rId21" imgW="457200" imgH="203040" progId="Equation.DSMT4">
                  <p:embed/>
                </p:oleObj>
              </mc:Choice>
              <mc:Fallback>
                <p:oleObj name="Equation" r:id="rId21" imgW="457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813" y="3581400"/>
                        <a:ext cx="865187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41" name="Object 41"/>
          <p:cNvGraphicFramePr>
            <a:graphicFrameLocks noChangeAspect="1"/>
          </p:cNvGraphicFramePr>
          <p:nvPr/>
        </p:nvGraphicFramePr>
        <p:xfrm>
          <a:off x="4572000" y="4876800"/>
          <a:ext cx="36290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34" name="Equation" r:id="rId23" imgW="1917360" imgH="203040" progId="Equation.DSMT4">
                  <p:embed/>
                </p:oleObj>
              </mc:Choice>
              <mc:Fallback>
                <p:oleObj name="Equation" r:id="rId23" imgW="1917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76800"/>
                        <a:ext cx="362902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4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93584"/>
              </p:ext>
            </p:extLst>
          </p:nvPr>
        </p:nvGraphicFramePr>
        <p:xfrm>
          <a:off x="6477000" y="5341938"/>
          <a:ext cx="649288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35" name="Equation" r:id="rId25" imgW="342720" imgH="393480" progId="Equation.DSMT4">
                  <p:embed/>
                </p:oleObj>
              </mc:Choice>
              <mc:Fallback>
                <p:oleObj name="Equation" r:id="rId25" imgW="34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41938"/>
                        <a:ext cx="649288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43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294187"/>
              </p:ext>
            </p:extLst>
          </p:nvPr>
        </p:nvGraphicFramePr>
        <p:xfrm>
          <a:off x="7107238" y="5522913"/>
          <a:ext cx="115411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36" name="Equation" r:id="rId27" imgW="609480" imgH="203040" progId="Equation.DSMT4">
                  <p:embed/>
                </p:oleObj>
              </mc:Choice>
              <mc:Fallback>
                <p:oleObj name="Equation" r:id="rId27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7238" y="5522913"/>
                        <a:ext cx="115411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9" name="Footer Placeholder 4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85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2, 2014</a:t>
            </a:r>
          </a:p>
        </p:txBody>
      </p:sp>
      <p:sp>
        <p:nvSpPr>
          <p:cNvPr id="2561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478B1D-0590-CF42-828D-6BDDF45C7456}" type="slidenum">
              <a:rPr lang="en-US">
                <a:latin typeface="Arial Narrow" pitchFamily="-84" charset="0"/>
              </a:rPr>
              <a:pPr/>
              <a:t>15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561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D823B6C7-42F9-8449-9D2F-1350B0D3F39F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15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pic>
        <p:nvPicPr>
          <p:cNvPr id="180226" name="Picture 2" descr="FG02_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62200"/>
            <a:ext cx="441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Example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80228" name="Object 4"/>
          <p:cNvGraphicFramePr>
            <a:graphicFrameLocks noChangeAspect="1"/>
          </p:cNvGraphicFramePr>
          <p:nvPr/>
        </p:nvGraphicFramePr>
        <p:xfrm>
          <a:off x="4122738" y="2795588"/>
          <a:ext cx="21256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61" name="Equation" r:id="rId5" imgW="1231560" imgH="228600" progId="Equation.DSMT4">
                  <p:embed/>
                </p:oleObj>
              </mc:Choice>
              <mc:Fallback>
                <p:oleObj name="Equation" r:id="rId5" imgW="1231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738" y="2795588"/>
                        <a:ext cx="21256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4343400" y="2362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Displacement: </a:t>
            </a:r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4343400" y="3124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Average Velocity: </a:t>
            </a:r>
          </a:p>
        </p:txBody>
      </p:sp>
      <p:graphicFrame>
        <p:nvGraphicFramePr>
          <p:cNvPr id="180231" name="Object 7"/>
          <p:cNvGraphicFramePr>
            <a:graphicFrameLocks noChangeAspect="1"/>
          </p:cNvGraphicFramePr>
          <p:nvPr/>
        </p:nvGraphicFramePr>
        <p:xfrm>
          <a:off x="4191000" y="3581400"/>
          <a:ext cx="1055688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62" name="Equation" r:id="rId7" imgW="685800" imgH="406080" progId="Equation.DSMT4">
                  <p:embed/>
                </p:oleObj>
              </mc:Choice>
              <mc:Fallback>
                <p:oleObj name="Equation" r:id="rId7" imgW="685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581400"/>
                        <a:ext cx="1055688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4419600" y="4191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Average Speed: </a:t>
            </a:r>
          </a:p>
        </p:txBody>
      </p:sp>
      <p:graphicFrame>
        <p:nvGraphicFramePr>
          <p:cNvPr id="180233" name="Object 9"/>
          <p:cNvGraphicFramePr>
            <a:graphicFrameLocks noChangeAspect="1"/>
          </p:cNvGraphicFramePr>
          <p:nvPr/>
        </p:nvGraphicFramePr>
        <p:xfrm>
          <a:off x="4419600" y="4648200"/>
          <a:ext cx="3341688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63" name="Equation" r:id="rId9" imgW="1765080" imgH="393480" progId="Equation.DSMT4">
                  <p:embed/>
                </p:oleObj>
              </mc:Choice>
              <mc:Fallback>
                <p:oleObj name="Equation" r:id="rId9" imgW="1765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648200"/>
                        <a:ext cx="3341688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228600" y="609600"/>
            <a:ext cx="8702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The position of a runner as a function of time is plotted as moving along the x axis of a coordinate system.  During a 3.00-s time interval, the runner’s position changes from x</a:t>
            </a:r>
            <a:r>
              <a:rPr lang="en-US" baseline="-25000" dirty="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=50.0m to x</a:t>
            </a:r>
            <a:r>
              <a:rPr lang="en-US" baseline="-25000" dirty="0">
                <a:solidFill>
                  <a:schemeClr val="accent2"/>
                </a:solidFill>
                <a:latin typeface="Arial Narrow" pitchFamily="-84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pitchFamily="-84" charset="0"/>
              </a:rPr>
              <a:t>=30.5 m, as shown in the figure.  What was the runner’s average velocity?  What was the average speed?</a:t>
            </a:r>
          </a:p>
        </p:txBody>
      </p:sp>
      <p:graphicFrame>
        <p:nvGraphicFramePr>
          <p:cNvPr id="180235" name="Object 11"/>
          <p:cNvGraphicFramePr>
            <a:graphicFrameLocks noChangeAspect="1"/>
          </p:cNvGraphicFramePr>
          <p:nvPr/>
        </p:nvGraphicFramePr>
        <p:xfrm>
          <a:off x="6248400" y="2819400"/>
          <a:ext cx="142398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64" name="Equation" r:id="rId11" imgW="825480" imgH="177480" progId="Equation.DSMT4">
                  <p:embed/>
                </p:oleObj>
              </mc:Choice>
              <mc:Fallback>
                <p:oleObj name="Equation" r:id="rId11" imgW="825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819400"/>
                        <a:ext cx="1423988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6" name="Object 12"/>
          <p:cNvGraphicFramePr>
            <a:graphicFrameLocks noChangeAspect="1"/>
          </p:cNvGraphicFramePr>
          <p:nvPr/>
        </p:nvGraphicFramePr>
        <p:xfrm>
          <a:off x="7643813" y="2819400"/>
          <a:ext cx="12715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65" name="Equation" r:id="rId13" imgW="736560" imgH="203040" progId="Equation.DSMT4">
                  <p:embed/>
                </p:oleObj>
              </mc:Choice>
              <mc:Fallback>
                <p:oleObj name="Equation" r:id="rId13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13" y="2819400"/>
                        <a:ext cx="127158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7" name="Object 13"/>
          <p:cNvGraphicFramePr>
            <a:graphicFrameLocks noChangeAspect="1"/>
          </p:cNvGraphicFramePr>
          <p:nvPr/>
        </p:nvGraphicFramePr>
        <p:xfrm>
          <a:off x="5222875" y="3581400"/>
          <a:ext cx="140652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66" name="Equation" r:id="rId15" imgW="914400" imgH="431640" progId="Equation.DSMT4">
                  <p:embed/>
                </p:oleObj>
              </mc:Choice>
              <mc:Fallback>
                <p:oleObj name="Equation" r:id="rId15" imgW="914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5" y="3581400"/>
                        <a:ext cx="140652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8" name="Object 14"/>
          <p:cNvGraphicFramePr>
            <a:graphicFrameLocks noChangeAspect="1"/>
          </p:cNvGraphicFramePr>
          <p:nvPr/>
        </p:nvGraphicFramePr>
        <p:xfrm>
          <a:off x="6629400" y="3581400"/>
          <a:ext cx="218916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67" name="Equation" r:id="rId17" imgW="1422360" imgH="393480" progId="Equation.DSMT4">
                  <p:embed/>
                </p:oleObj>
              </mc:Choice>
              <mc:Fallback>
                <p:oleObj name="Equation" r:id="rId17" imgW="1422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581400"/>
                        <a:ext cx="2189163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9" name="Object 15"/>
          <p:cNvGraphicFramePr>
            <a:graphicFrameLocks noChangeAspect="1"/>
          </p:cNvGraphicFramePr>
          <p:nvPr/>
        </p:nvGraphicFramePr>
        <p:xfrm>
          <a:off x="4584700" y="5427663"/>
          <a:ext cx="42545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68" name="Equation" r:id="rId19" imgW="2247840" imgH="393480" progId="Equation.DSMT4">
                  <p:embed/>
                </p:oleObj>
              </mc:Choice>
              <mc:Fallback>
                <p:oleObj name="Equation" r:id="rId19" imgW="2247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5427663"/>
                        <a:ext cx="4254500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9" name="Footer Placeholder 2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2, 2014</a:t>
            </a:r>
          </a:p>
        </p:txBody>
      </p:sp>
      <p:sp>
        <p:nvSpPr>
          <p:cNvPr id="2561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478B1D-0590-CF42-828D-6BDDF45C7456}" type="slidenum">
              <a:rPr lang="en-US">
                <a:latin typeface="Arial Narrow" pitchFamily="-84" charset="0"/>
              </a:rPr>
              <a:pPr/>
              <a:t>16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561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D823B6C7-42F9-8449-9D2F-1350B0D3F39F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16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561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Example of a segmented motion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304800" y="685800"/>
            <a:ext cx="8534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You drive a beat-up pickup truck along a straight road for 8.4km at 70km/h, at which point the truck runs out of gasoline and stops.  Over the next 30min, you walk another 2.0km farther along the road to a gas station. 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5619" name="Footer Placeholder 2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28600" y="2438400"/>
            <a:ext cx="8702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(a) what is your overall displacement from the beginning of your drive to your arrival at the station? 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304800" y="3429000"/>
            <a:ext cx="8702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You can split this motion in two segments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88925" y="4800600"/>
            <a:ext cx="8702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Segment 2: from the point where you started walking to the gas station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,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Δx</a:t>
            </a:r>
            <a:r>
              <a:rPr lang="en-US" sz="2800" baseline="-25000" dirty="0">
                <a:solidFill>
                  <a:schemeClr val="accent2"/>
                </a:solidFill>
                <a:latin typeface="Arial Narrow" pitchFamily="-84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04800" y="3886200"/>
            <a:ext cx="8702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Segment 1: from the start to the point where the truck ran out of gas, Δx</a:t>
            </a:r>
            <a:r>
              <a:rPr lang="en-US" sz="2800" baseline="-25000" dirty="0" smtClean="0">
                <a:solidFill>
                  <a:schemeClr val="accent2"/>
                </a:solidFill>
                <a:latin typeface="Arial Narrow" pitchFamily="-84" charset="0"/>
              </a:rPr>
              <a:t>1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906181"/>
              </p:ext>
            </p:extLst>
          </p:nvPr>
        </p:nvGraphicFramePr>
        <p:xfrm>
          <a:off x="2298700" y="4408488"/>
          <a:ext cx="15113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45" name="Equation" r:id="rId4" imgW="876300" imgH="241300" progId="Equation.DSMT4">
                  <p:embed/>
                </p:oleObj>
              </mc:Choice>
              <mc:Fallback>
                <p:oleObj name="Equation" r:id="rId4" imgW="876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0" y="4408488"/>
                        <a:ext cx="151130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768903"/>
              </p:ext>
            </p:extLst>
          </p:nvPr>
        </p:nvGraphicFramePr>
        <p:xfrm>
          <a:off x="2209800" y="5334000"/>
          <a:ext cx="153511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46" name="Equation" r:id="rId6" imgW="889000" imgH="241300" progId="Equation.DSMT4">
                  <p:embed/>
                </p:oleObj>
              </mc:Choice>
              <mc:Fallback>
                <p:oleObj name="Equation" r:id="rId6" imgW="889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334000"/>
                        <a:ext cx="1535113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04801" y="5715000"/>
            <a:ext cx="373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Overall displacement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Arial Narrow" pitchFamily="-84" charset="0"/>
              </a:rPr>
              <a:t>Δx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 is </a:t>
            </a:r>
            <a:endParaRPr lang="en-US" sz="2800" baseline="-250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460183"/>
              </p:ext>
            </p:extLst>
          </p:nvPr>
        </p:nvGraphicFramePr>
        <p:xfrm>
          <a:off x="3925888" y="5791200"/>
          <a:ext cx="56991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47" name="Equation" r:id="rId8" imgW="330200" imgH="165100" progId="Equation.DSMT4">
                  <p:embed/>
                </p:oleObj>
              </mc:Choice>
              <mc:Fallback>
                <p:oleObj name="Equation" r:id="rId8" imgW="3302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888" y="5791200"/>
                        <a:ext cx="569912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631273"/>
              </p:ext>
            </p:extLst>
          </p:nvPr>
        </p:nvGraphicFramePr>
        <p:xfrm>
          <a:off x="3792538" y="4465638"/>
          <a:ext cx="855662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48" name="Equation" r:id="rId10" imgW="495300" imgH="177800" progId="Equation.DSMT4">
                  <p:embed/>
                </p:oleObj>
              </mc:Choice>
              <mc:Fallback>
                <p:oleObj name="Equation" r:id="rId10" imgW="495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4465638"/>
                        <a:ext cx="855662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421456"/>
              </p:ext>
            </p:extLst>
          </p:nvPr>
        </p:nvGraphicFramePr>
        <p:xfrm>
          <a:off x="3716337" y="5410200"/>
          <a:ext cx="85566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49" name="Equation" r:id="rId12" imgW="495300" imgH="177800" progId="Equation.DSMT4">
                  <p:embed/>
                </p:oleObj>
              </mc:Choice>
              <mc:Fallback>
                <p:oleObj name="Equation" r:id="rId12" imgW="495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7" y="5410200"/>
                        <a:ext cx="85566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603233"/>
              </p:ext>
            </p:extLst>
          </p:nvPr>
        </p:nvGraphicFramePr>
        <p:xfrm>
          <a:off x="4495800" y="5715000"/>
          <a:ext cx="12715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50" name="Equation" r:id="rId14" imgW="736600" imgH="241300" progId="Equation.DSMT4">
                  <p:embed/>
                </p:oleObj>
              </mc:Choice>
              <mc:Fallback>
                <p:oleObj name="Equation" r:id="rId14" imgW="736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715000"/>
                        <a:ext cx="1271588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321241"/>
              </p:ext>
            </p:extLst>
          </p:nvPr>
        </p:nvGraphicFramePr>
        <p:xfrm>
          <a:off x="5746750" y="5715000"/>
          <a:ext cx="16446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51" name="Equation" r:id="rId16" imgW="952500" imgH="279400" progId="Equation.DSMT4">
                  <p:embed/>
                </p:oleObj>
              </mc:Choice>
              <mc:Fallback>
                <p:oleObj name="Equation" r:id="rId16" imgW="952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0" y="5715000"/>
                        <a:ext cx="164465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364282"/>
              </p:ext>
            </p:extLst>
          </p:nvPr>
        </p:nvGraphicFramePr>
        <p:xfrm>
          <a:off x="7351712" y="5715000"/>
          <a:ext cx="103028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52" name="Equation" r:id="rId18" imgW="596900" imgH="279400" progId="Equation.DSMT4">
                  <p:embed/>
                </p:oleObj>
              </mc:Choice>
              <mc:Fallback>
                <p:oleObj name="Equation" r:id="rId18" imgW="596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1712" y="5715000"/>
                        <a:ext cx="1030288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05302"/>
              </p:ext>
            </p:extLst>
          </p:nvPr>
        </p:nvGraphicFramePr>
        <p:xfrm>
          <a:off x="6781800" y="6096000"/>
          <a:ext cx="131603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53" name="Equation" r:id="rId20" imgW="762000" imgH="279400" progId="Equation.DSMT4">
                  <p:embed/>
                </p:oleObj>
              </mc:Choice>
              <mc:Fallback>
                <p:oleObj name="Equation" r:id="rId20" imgW="762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6096000"/>
                        <a:ext cx="131603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8562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2, 2014</a:t>
            </a:r>
          </a:p>
        </p:txBody>
      </p:sp>
      <p:sp>
        <p:nvSpPr>
          <p:cNvPr id="2561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478B1D-0590-CF42-828D-6BDDF45C7456}" type="slidenum">
              <a:rPr lang="en-US">
                <a:latin typeface="Arial Narrow" pitchFamily="-84" charset="0"/>
              </a:rPr>
              <a:pPr/>
              <a:t>17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561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D823B6C7-42F9-8449-9D2F-1350B0D3F39F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17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561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Example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304800" y="609600"/>
            <a:ext cx="85344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 Narrow" pitchFamily="-84" charset="0"/>
              </a:rPr>
              <a:t>You drive a beat-up pickup truck along a straight road for 8.4km at 70km/h, at which point the truck runs out of gasoline and stops.  Over the next 30min, you walk another 2.0km farther along the road to a gas station. </a:t>
            </a:r>
            <a:endParaRPr lang="en-US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5619" name="Footer Placeholder 2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12725" y="1752600"/>
            <a:ext cx="8702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(b) What is the time interval </a:t>
            </a:r>
            <a:r>
              <a:rPr lang="en-US" sz="2800" dirty="0" err="1" smtClean="0">
                <a:solidFill>
                  <a:schemeClr val="accent2"/>
                </a:solidFill>
                <a:latin typeface="Arial Narrow" pitchFamily="-84" charset="0"/>
              </a:rPr>
              <a:t>Δt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 from the beginning of your drive to your arrival at the station? 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12725" y="2637339"/>
            <a:ext cx="8702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Figure out the time interval in each segments of the motion and add them together.  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12725" y="3522078"/>
            <a:ext cx="8702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We know what the interval for the second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segment is: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Δt</a:t>
            </a:r>
            <a:r>
              <a:rPr lang="en-US" sz="2800" baseline="-25000" dirty="0" smtClean="0">
                <a:solidFill>
                  <a:schemeClr val="accent2"/>
                </a:solidFill>
                <a:latin typeface="Arial Narrow" pitchFamily="-84" charset="0"/>
              </a:rPr>
              <a:t>2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=30min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12725" y="3975930"/>
            <a:ext cx="7483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What is the interval for the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first segment,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Δt</a:t>
            </a:r>
            <a:r>
              <a:rPr lang="en-US" sz="2800" baseline="-25000" dirty="0" smtClean="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? 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12725" y="4429780"/>
            <a:ext cx="7483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Use the definition of average velocity and solve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it for Δt</a:t>
            </a:r>
            <a:r>
              <a:rPr lang="en-US" sz="2800" baseline="-25000" dirty="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 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047511"/>
              </p:ext>
            </p:extLst>
          </p:nvPr>
        </p:nvGraphicFramePr>
        <p:xfrm>
          <a:off x="457200" y="4800600"/>
          <a:ext cx="1030288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98" name="Equation" r:id="rId4" imgW="596900" imgH="457200" progId="Equation.DSMT4">
                  <p:embed/>
                </p:oleObj>
              </mc:Choice>
              <mc:Fallback>
                <p:oleObj name="Equation" r:id="rId4" imgW="596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800600"/>
                        <a:ext cx="1030288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81000" y="5522893"/>
            <a:ext cx="396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Add the two time intervals for total time interval </a:t>
            </a:r>
            <a:r>
              <a:rPr lang="en-US" sz="2800" dirty="0" err="1" smtClean="0">
                <a:solidFill>
                  <a:schemeClr val="accent2"/>
                </a:solidFill>
                <a:latin typeface="Arial Narrow" pitchFamily="-84" charset="0"/>
              </a:rPr>
              <a:t>Δt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189497"/>
              </p:ext>
            </p:extLst>
          </p:nvPr>
        </p:nvGraphicFramePr>
        <p:xfrm>
          <a:off x="2057400" y="5056188"/>
          <a:ext cx="9207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99" name="Equation" r:id="rId6" imgW="533400" imgH="241300" progId="Equation.DSMT4">
                  <p:embed/>
                </p:oleObj>
              </mc:Choice>
              <mc:Fallback>
                <p:oleObj name="Equation" r:id="rId6" imgW="533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056188"/>
                        <a:ext cx="92075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380089"/>
              </p:ext>
            </p:extLst>
          </p:nvPr>
        </p:nvGraphicFramePr>
        <p:xfrm>
          <a:off x="3760788" y="4876800"/>
          <a:ext cx="658812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0" name="Equation" r:id="rId8" imgW="381000" imgH="406400" progId="Equation.DSMT4">
                  <p:embed/>
                </p:oleObj>
              </mc:Choice>
              <mc:Fallback>
                <p:oleObj name="Equation" r:id="rId8" imgW="3810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788" y="4876800"/>
                        <a:ext cx="658812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973729"/>
              </p:ext>
            </p:extLst>
          </p:nvPr>
        </p:nvGraphicFramePr>
        <p:xfrm>
          <a:off x="4433888" y="5029200"/>
          <a:ext cx="120491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1" name="Equation" r:id="rId10" imgW="698500" imgH="279400" progId="Equation.DSMT4">
                  <p:embed/>
                </p:oleObj>
              </mc:Choice>
              <mc:Fallback>
                <p:oleObj name="Equation" r:id="rId10" imgW="698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88" y="5029200"/>
                        <a:ext cx="1204912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023981"/>
              </p:ext>
            </p:extLst>
          </p:nvPr>
        </p:nvGraphicFramePr>
        <p:xfrm>
          <a:off x="5673725" y="5029200"/>
          <a:ext cx="10318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2" name="Equation" r:id="rId12" imgW="596900" imgH="279400" progId="Equation.DSMT4">
                  <p:embed/>
                </p:oleObj>
              </mc:Choice>
              <mc:Fallback>
                <p:oleObj name="Equation" r:id="rId12" imgW="596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725" y="5029200"/>
                        <a:ext cx="10318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695332"/>
              </p:ext>
            </p:extLst>
          </p:nvPr>
        </p:nvGraphicFramePr>
        <p:xfrm>
          <a:off x="3048000" y="4876800"/>
          <a:ext cx="7016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3" name="Equation" r:id="rId14" imgW="406400" imgH="457200" progId="Equation.DSMT4">
                  <p:embed/>
                </p:oleObj>
              </mc:Choice>
              <mc:Fallback>
                <p:oleObj name="Equation" r:id="rId14" imgW="406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876800"/>
                        <a:ext cx="7016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701830"/>
              </p:ext>
            </p:extLst>
          </p:nvPr>
        </p:nvGraphicFramePr>
        <p:xfrm>
          <a:off x="4343400" y="5638800"/>
          <a:ext cx="181451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4" name="Equation" r:id="rId16" imgW="977900" imgH="241300" progId="Equation.DSMT4">
                  <p:embed/>
                </p:oleObj>
              </mc:Choice>
              <mc:Fallback>
                <p:oleObj name="Equation" r:id="rId16" imgW="977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38800"/>
                        <a:ext cx="1814512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305878"/>
              </p:ext>
            </p:extLst>
          </p:nvPr>
        </p:nvGraphicFramePr>
        <p:xfrm>
          <a:off x="6172200" y="5603875"/>
          <a:ext cx="21907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5" name="Equation" r:id="rId18" imgW="1181100" imgH="279400" progId="Equation.DSMT4">
                  <p:embed/>
                </p:oleObj>
              </mc:Choice>
              <mc:Fallback>
                <p:oleObj name="Equation" r:id="rId18" imgW="1181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603875"/>
                        <a:ext cx="219075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946548"/>
              </p:ext>
            </p:extLst>
          </p:nvPr>
        </p:nvGraphicFramePr>
        <p:xfrm>
          <a:off x="5867400" y="6096000"/>
          <a:ext cx="23082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6" name="Equation" r:id="rId20" imgW="1244600" imgH="279400" progId="Equation.DSMT4">
                  <p:embed/>
                </p:oleObj>
              </mc:Choice>
              <mc:Fallback>
                <p:oleObj name="Equation" r:id="rId20" imgW="1244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6096000"/>
                        <a:ext cx="230822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8330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2, 2014</a:t>
            </a:r>
          </a:p>
        </p:txBody>
      </p:sp>
      <p:sp>
        <p:nvSpPr>
          <p:cNvPr id="2561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478B1D-0590-CF42-828D-6BDDF45C7456}" type="slidenum">
              <a:rPr lang="en-US">
                <a:latin typeface="Arial Narrow" pitchFamily="-84" charset="0"/>
              </a:rPr>
              <a:pPr/>
              <a:t>18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561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D823B6C7-42F9-8449-9D2F-1350B0D3F39F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18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561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Example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304800" y="609600"/>
            <a:ext cx="85344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 Narrow" pitchFamily="-84" charset="0"/>
              </a:rPr>
              <a:t>You drive a beat-up pickup truck along a straight road for 8.4km at 70km/h, at which point the truck runs out of gasoline and stops.  Over the next 30min, you walk another 2.0km farther along the road to a gas station. </a:t>
            </a:r>
            <a:endParaRPr lang="en-US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5619" name="Footer Placeholder 2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28600" y="2895600"/>
            <a:ext cx="8702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Using the definition of the average velocity, just simply divide the overall displacement by the overall time interval: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52400" y="1905000"/>
            <a:ext cx="8702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(c) What is your average velocity </a:t>
            </a:r>
            <a:r>
              <a:rPr lang="en-US" sz="2800" dirty="0" err="1" smtClean="0">
                <a:solidFill>
                  <a:schemeClr val="accent2"/>
                </a:solidFill>
                <a:latin typeface="Arial Narrow" pitchFamily="-84" charset="0"/>
              </a:rPr>
              <a:t>v</a:t>
            </a:r>
            <a:r>
              <a:rPr lang="en-US" sz="2800" baseline="-25000" dirty="0" err="1" smtClean="0">
                <a:solidFill>
                  <a:schemeClr val="accent2"/>
                </a:solidFill>
                <a:latin typeface="Arial Narrow" pitchFamily="-84" charset="0"/>
              </a:rPr>
              <a:t>avg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 from the beginning of your drive to your arrival at the station?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78031"/>
              </p:ext>
            </p:extLst>
          </p:nvPr>
        </p:nvGraphicFramePr>
        <p:xfrm>
          <a:off x="304800" y="4191000"/>
          <a:ext cx="70485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66" name="Equation" r:id="rId4" imgW="292100" imgH="241300" progId="Equation.DSMT4">
                  <p:embed/>
                </p:oleObj>
              </mc:Choice>
              <mc:Fallback>
                <p:oleObj name="Equation" r:id="rId4" imgW="29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91000"/>
                        <a:ext cx="704850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774384"/>
              </p:ext>
            </p:extLst>
          </p:nvPr>
        </p:nvGraphicFramePr>
        <p:xfrm>
          <a:off x="990600" y="3962400"/>
          <a:ext cx="85725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67" name="Equation" r:id="rId6" imgW="355600" imgH="406400" progId="Equation.DSMT4">
                  <p:embed/>
                </p:oleObj>
              </mc:Choice>
              <mc:Fallback>
                <p:oleObj name="Equation" r:id="rId6" imgW="3556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962400"/>
                        <a:ext cx="857250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122585"/>
              </p:ext>
            </p:extLst>
          </p:nvPr>
        </p:nvGraphicFramePr>
        <p:xfrm>
          <a:off x="1828800" y="3962400"/>
          <a:ext cx="1808162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68" name="Equation" r:id="rId8" imgW="749300" imgH="457200" progId="Equation.DSMT4">
                  <p:embed/>
                </p:oleObj>
              </mc:Choice>
              <mc:Fallback>
                <p:oleObj name="Equation" r:id="rId8" imgW="749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962400"/>
                        <a:ext cx="1808162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615961"/>
              </p:ext>
            </p:extLst>
          </p:nvPr>
        </p:nvGraphicFramePr>
        <p:xfrm>
          <a:off x="3581400" y="3886200"/>
          <a:ext cx="180816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69" name="Equation" r:id="rId10" imgW="749300" imgH="520700" progId="Equation.DSMT4">
                  <p:embed/>
                </p:oleObj>
              </mc:Choice>
              <mc:Fallback>
                <p:oleObj name="Equation" r:id="rId10" imgW="7493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886200"/>
                        <a:ext cx="1808162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030968"/>
              </p:ext>
            </p:extLst>
          </p:nvPr>
        </p:nvGraphicFramePr>
        <p:xfrm>
          <a:off x="5334000" y="3886200"/>
          <a:ext cx="190023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70" name="Equation" r:id="rId12" imgW="787400" imgH="520700" progId="Equation.DSMT4">
                  <p:embed/>
                </p:oleObj>
              </mc:Choice>
              <mc:Fallback>
                <p:oleObj name="Equation" r:id="rId12" imgW="7874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886200"/>
                        <a:ext cx="190023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284932"/>
              </p:ext>
            </p:extLst>
          </p:nvPr>
        </p:nvGraphicFramePr>
        <p:xfrm>
          <a:off x="7246938" y="4191000"/>
          <a:ext cx="1439862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71" name="Equation" r:id="rId14" imgW="596900" imgH="279400" progId="Equation.DSMT4">
                  <p:embed/>
                </p:oleObj>
              </mc:Choice>
              <mc:Fallback>
                <p:oleObj name="Equation" r:id="rId14" imgW="596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8" y="4191000"/>
                        <a:ext cx="1439862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04801" y="5065693"/>
            <a:ext cx="396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What is the average speed?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04800" y="557278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What is the average velocity and average speed in km/h?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288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2, 2014</a:t>
            </a: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F9ECC4-9D01-6B43-A8C0-EDF5373DBAD9}" type="slidenum">
              <a:rPr lang="en-US">
                <a:latin typeface="Arial Narrow" pitchFamily="-84" charset="0"/>
              </a:rPr>
              <a:pPr/>
              <a:t>19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76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Instantaneous Velocity and Speed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11430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Can average quantities tell you the detailed story of the whole motion?</a:t>
            </a:r>
          </a:p>
        </p:txBody>
      </p:sp>
      <p:graphicFrame>
        <p:nvGraphicFramePr>
          <p:cNvPr id="1331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866413"/>
              </p:ext>
            </p:extLst>
          </p:nvPr>
        </p:nvGraphicFramePr>
        <p:xfrm>
          <a:off x="3505200" y="4906963"/>
          <a:ext cx="25876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51" name="Equation" r:id="rId3" imgW="1244600" imgH="469900" progId="Equation.DSMT4">
                  <p:embed/>
                </p:oleObj>
              </mc:Choice>
              <mc:Fallback>
                <p:oleObj name="Equation" r:id="rId3" imgW="1244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906963"/>
                        <a:ext cx="2587625" cy="9747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6553200" y="4935538"/>
            <a:ext cx="2057400" cy="9159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66"/>
                </a:solidFill>
                <a:latin typeface="Arial Narrow" pitchFamily="-84" charset="0"/>
              </a:rPr>
              <a:t>*Magnitude of Vectors are Expressed in absolute values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304800" y="411480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Instantaneous speed is the size (magnitude) of the velocity vector:</a:t>
            </a:r>
          </a:p>
        </p:txBody>
      </p:sp>
      <p:graphicFrame>
        <p:nvGraphicFramePr>
          <p:cNvPr id="1331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373950"/>
              </p:ext>
            </p:extLst>
          </p:nvPr>
        </p:nvGraphicFramePr>
        <p:xfrm>
          <a:off x="6523038" y="2312988"/>
          <a:ext cx="2454275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52" name="Equation" r:id="rId5" imgW="1130300" imgH="444500" progId="Equation.DSMT4">
                  <p:embed/>
                </p:oleObj>
              </mc:Choice>
              <mc:Fallback>
                <p:oleObj name="Equation" r:id="rId5" imgW="11303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2312988"/>
                        <a:ext cx="2454275" cy="96361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228600" y="2133600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Instantaneous velocity is defined as: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pitchFamily="-84" charset="0"/>
              </a:rPr>
              <a:t>What does this mean?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3300"/>
                </a:solidFill>
                <a:latin typeface="Arial Narrow" pitchFamily="-84" charset="0"/>
              </a:rPr>
              <a:t>Displacement in an infinitesimal time interval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3300"/>
                </a:solidFill>
                <a:latin typeface="Arial Narrow" pitchFamily="-84" charset="0"/>
              </a:rPr>
              <a:t>Average velocity over a very, very short amount of time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71800" y="1625600"/>
            <a:ext cx="912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800000"/>
                </a:solidFill>
                <a:latin typeface="Arial Narrow" pitchFamily="-84" charset="0"/>
                <a:ea typeface="Arial Narrow" pitchFamily="-84" charset="0"/>
                <a:cs typeface="Arial Narrow" pitchFamily="-84" charset="0"/>
              </a:rPr>
              <a:t>NO!!</a:t>
            </a:r>
          </a:p>
        </p:txBody>
      </p:sp>
    </p:spTree>
    <p:extLst>
      <p:ext uri="{BB962C8B-B14F-4D97-AF65-F5344CB8AC3E}">
        <p14:creationId xmlns:p14="http://schemas.microsoft.com/office/powerpoint/2010/main" val="4035364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Sept. 2,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077200" cy="5791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Quiz results</a:t>
            </a:r>
          </a:p>
          <a:p>
            <a:pPr lvl="1"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Class average: 41.6/58</a:t>
            </a:r>
          </a:p>
          <a:p>
            <a:pPr lvl="2"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Equivalent to 71.7/100</a:t>
            </a:r>
          </a:p>
          <a:p>
            <a:pPr lvl="1"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Top score: 57/58</a:t>
            </a:r>
          </a:p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Some Homework tips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/>
            <a:r>
              <a:rPr lang="en-US" sz="2000" dirty="0" smtClean="0"/>
              <a:t>When </a:t>
            </a:r>
            <a:r>
              <a:rPr lang="en-US" sz="2000" dirty="0"/>
              <a:t>inputting answers to the Quest homework system</a:t>
            </a:r>
          </a:p>
          <a:p>
            <a:pPr lvl="2" eaLnBrk="1" hangingPunct="1"/>
            <a:r>
              <a:rPr lang="en-US" sz="1800" dirty="0">
                <a:ea typeface="ＭＳ Ｐゴシック" pitchFamily="-84" charset="-128"/>
              </a:rPr>
              <a:t>Unless the problem explicitly asks for significant figures, input as many digits as you can</a:t>
            </a:r>
          </a:p>
          <a:p>
            <a:pPr lvl="2" eaLnBrk="1" hangingPunct="1"/>
            <a:r>
              <a:rPr lang="en-US" sz="1800" dirty="0">
                <a:ea typeface="ＭＳ Ｐゴシック" pitchFamily="-84" charset="-128"/>
              </a:rPr>
              <a:t>The Quest is dumb.  So it does not know about anything other than numbers</a:t>
            </a:r>
          </a:p>
          <a:p>
            <a:pPr lvl="1" eaLnBrk="1" hangingPunct="1"/>
            <a:r>
              <a:rPr lang="en-US" sz="2000" dirty="0">
                <a:ea typeface="ＭＳ Ｐゴシック" pitchFamily="-84" charset="-128"/>
              </a:rPr>
              <a:t>More details are </a:t>
            </a:r>
            <a:r>
              <a:rPr lang="en-US" sz="2000" dirty="0">
                <a:ea typeface="ＭＳ Ｐゴシック" pitchFamily="-84" charset="-128"/>
                <a:hlinkClick r:id="rId2"/>
              </a:rPr>
              <a:t>http://web4.cns.utexas.edu/quest/support/student/#Num</a:t>
            </a:r>
            <a:r>
              <a:rPr lang="en-US" sz="2000" dirty="0">
                <a:ea typeface="ＭＳ Ｐゴシック" pitchFamily="-84" charset="-128"/>
              </a:rPr>
              <a:t> </a:t>
            </a:r>
            <a:endParaRPr lang="en-US" sz="2400" dirty="0">
              <a:ea typeface="ＭＳ Ｐゴシック" pitchFamily="-84" charset="-128"/>
            </a:endParaRPr>
          </a:p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Physics department colloquium</a:t>
            </a:r>
          </a:p>
          <a:p>
            <a:pPr lvl="1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4pm every Wednesday in SH101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Tomorrow is the faculty research expo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2, 2014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779242-18F2-2843-8CC8-7EDA2BFF07E3}" type="slidenum">
              <a:rPr lang="en-US">
                <a:latin typeface="Arial Narrow" pitchFamily="-84" charset="0"/>
              </a:rPr>
              <a:pPr/>
              <a:t>20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8677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D4EE7705-EE62-6F4C-B085-5ACD7E866B6F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20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8678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7B6CCAA6-28BB-1C46-8AAD-5CC9487EF3E6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20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8679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600">
                <a:solidFill>
                  <a:srgbClr val="A50021"/>
                </a:solidFill>
                <a:latin typeface="Arial Narrow" pitchFamily="-84" charset="0"/>
              </a:rPr>
              <a:t>Instantaneous Velocity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609600"/>
            <a:ext cx="8001000" cy="5638800"/>
            <a:chOff x="384" y="480"/>
            <a:chExt cx="5040" cy="355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84" y="480"/>
              <a:ext cx="5040" cy="3552"/>
              <a:chOff x="96" y="624"/>
              <a:chExt cx="3024" cy="2815"/>
            </a:xfrm>
          </p:grpSpPr>
          <p:pic>
            <p:nvPicPr>
              <p:cNvPr id="28688" name="Picture 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6" y="624"/>
                <a:ext cx="3024" cy="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89" name="Text Box 6"/>
              <p:cNvSpPr txBox="1">
                <a:spLocks noChangeArrowheads="1"/>
              </p:cNvSpPr>
              <p:nvPr/>
            </p:nvSpPr>
            <p:spPr bwMode="auto">
              <a:xfrm>
                <a:off x="1536" y="2592"/>
                <a:ext cx="244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solidFill>
                      <a:srgbClr val="FF0066"/>
                    </a:solidFill>
                    <a:latin typeface="Arial Narrow" pitchFamily="-84" charset="0"/>
                  </a:rPr>
                  <a:t>Time</a:t>
                </a:r>
              </a:p>
            </p:txBody>
          </p:sp>
          <p:sp>
            <p:nvSpPr>
              <p:cNvPr id="28690" name="Line 7"/>
              <p:cNvSpPr>
                <a:spLocks noChangeShapeType="1"/>
              </p:cNvSpPr>
              <p:nvPr/>
            </p:nvSpPr>
            <p:spPr bwMode="auto">
              <a:xfrm>
                <a:off x="1968" y="273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686" name="Line 8"/>
            <p:cNvSpPr>
              <a:spLocks noChangeShapeType="1"/>
            </p:cNvSpPr>
            <p:nvPr/>
          </p:nvSpPr>
          <p:spPr bwMode="auto">
            <a:xfrm>
              <a:off x="2208" y="1344"/>
              <a:ext cx="384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7" name="Line 9"/>
            <p:cNvSpPr>
              <a:spLocks noChangeShapeType="1"/>
            </p:cNvSpPr>
            <p:nvPr/>
          </p:nvSpPr>
          <p:spPr bwMode="auto">
            <a:xfrm>
              <a:off x="2736" y="1584"/>
              <a:ext cx="288" cy="24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590800" y="2514600"/>
            <a:ext cx="3962400" cy="1905000"/>
            <a:chOff x="1632" y="1584"/>
            <a:chExt cx="2496" cy="1200"/>
          </a:xfrm>
        </p:grpSpPr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>
              <a:off x="1632" y="1584"/>
              <a:ext cx="2496" cy="120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84" name="Text Box 12"/>
            <p:cNvSpPr txBox="1">
              <a:spLocks noChangeArrowheads="1"/>
            </p:cNvSpPr>
            <p:nvPr/>
          </p:nvSpPr>
          <p:spPr bwMode="auto">
            <a:xfrm>
              <a:off x="2018" y="2261"/>
              <a:ext cx="10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CC"/>
                  </a:solidFill>
                  <a:latin typeface="Arial Narrow" pitchFamily="-84" charset="0"/>
                </a:rPr>
                <a:t>Average Velocity</a:t>
              </a:r>
            </a:p>
          </p:txBody>
        </p:sp>
      </p:grpSp>
      <p:sp>
        <p:nvSpPr>
          <p:cNvPr id="183309" name="Text Box 13"/>
          <p:cNvSpPr txBox="1">
            <a:spLocks noChangeArrowheads="1"/>
          </p:cNvSpPr>
          <p:nvPr/>
        </p:nvSpPr>
        <p:spPr bwMode="auto">
          <a:xfrm>
            <a:off x="4498975" y="2217738"/>
            <a:ext cx="222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FF0066"/>
                </a:solidFill>
                <a:latin typeface="Arial Narrow" pitchFamily="-84" charset="0"/>
              </a:rPr>
              <a:t>Instantaneous Velocity</a:t>
            </a:r>
          </a:p>
        </p:txBody>
      </p:sp>
    </p:spTree>
    <p:extLst>
      <p:ext uri="{BB962C8B-B14F-4D97-AF65-F5344CB8AC3E}">
        <p14:creationId xmlns:p14="http://schemas.microsoft.com/office/powerpoint/2010/main" val="404613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2, 2014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2B9D34-9C6C-A246-BD8C-384483598DB1}" type="slidenum">
              <a:rPr lang="en-US">
                <a:latin typeface="Arial Narrow" pitchFamily="-84" charset="0"/>
              </a:rPr>
              <a:pPr/>
              <a:t>21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9701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4C00AF66-E187-5348-9C3D-DFD3E3A2E82A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21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9702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E33C62D8-C23D-3C4F-A3E1-6B9E70A0A5AB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21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97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Position vs Time Plot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76400" y="3352800"/>
            <a:ext cx="5508625" cy="685800"/>
            <a:chOff x="1056" y="2112"/>
            <a:chExt cx="3470" cy="432"/>
          </a:xfrm>
        </p:grpSpPr>
        <p:sp>
          <p:nvSpPr>
            <p:cNvPr id="29722" name="Line 4"/>
            <p:cNvSpPr>
              <a:spLocks noChangeShapeType="1"/>
            </p:cNvSpPr>
            <p:nvPr/>
          </p:nvSpPr>
          <p:spPr bwMode="auto">
            <a:xfrm>
              <a:off x="1056" y="2256"/>
              <a:ext cx="2976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3" name="Text Box 5"/>
            <p:cNvSpPr txBox="1">
              <a:spLocks noChangeArrowheads="1"/>
            </p:cNvSpPr>
            <p:nvPr/>
          </p:nvSpPr>
          <p:spPr bwMode="auto">
            <a:xfrm>
              <a:off x="4112" y="2112"/>
              <a:ext cx="4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time</a:t>
              </a:r>
            </a:p>
          </p:txBody>
        </p:sp>
        <p:sp>
          <p:nvSpPr>
            <p:cNvPr id="29724" name="Text Box 6"/>
            <p:cNvSpPr txBox="1">
              <a:spLocks noChangeArrowheads="1"/>
            </p:cNvSpPr>
            <p:nvPr/>
          </p:nvSpPr>
          <p:spPr bwMode="auto">
            <a:xfrm>
              <a:off x="1872" y="2256"/>
              <a:ext cx="2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t</a:t>
              </a:r>
              <a:r>
                <a:rPr lang="en-US" baseline="-25000">
                  <a:solidFill>
                    <a:srgbClr val="FF0066"/>
                  </a:solidFill>
                  <a:latin typeface="Arial Narrow" pitchFamily="-84" charset="0"/>
                </a:rPr>
                <a:t>1</a:t>
              </a:r>
            </a:p>
          </p:txBody>
        </p:sp>
        <p:sp>
          <p:nvSpPr>
            <p:cNvPr id="29725" name="Text Box 7"/>
            <p:cNvSpPr txBox="1">
              <a:spLocks noChangeArrowheads="1"/>
            </p:cNvSpPr>
            <p:nvPr/>
          </p:nvSpPr>
          <p:spPr bwMode="auto">
            <a:xfrm>
              <a:off x="2950" y="2256"/>
              <a:ext cx="2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t</a:t>
              </a:r>
              <a:r>
                <a:rPr lang="en-US" baseline="-25000">
                  <a:solidFill>
                    <a:srgbClr val="FF0066"/>
                  </a:solidFill>
                  <a:latin typeface="Arial Narrow" pitchFamily="-84" charset="0"/>
                </a:rPr>
                <a:t>2</a:t>
              </a:r>
            </a:p>
          </p:txBody>
        </p:sp>
        <p:sp>
          <p:nvSpPr>
            <p:cNvPr id="29726" name="Text Box 8"/>
            <p:cNvSpPr txBox="1">
              <a:spLocks noChangeArrowheads="1"/>
            </p:cNvSpPr>
            <p:nvPr/>
          </p:nvSpPr>
          <p:spPr bwMode="auto">
            <a:xfrm>
              <a:off x="3814" y="2256"/>
              <a:ext cx="2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t</a:t>
              </a:r>
              <a:r>
                <a:rPr lang="en-US" baseline="-25000">
                  <a:solidFill>
                    <a:srgbClr val="FF0066"/>
                  </a:solidFill>
                  <a:latin typeface="Arial Narrow" pitchFamily="-84" charset="0"/>
                </a:rPr>
                <a:t>3</a:t>
              </a:r>
            </a:p>
          </p:txBody>
        </p:sp>
        <p:sp>
          <p:nvSpPr>
            <p:cNvPr id="29727" name="Text Box 9"/>
            <p:cNvSpPr txBox="1">
              <a:spLocks noChangeArrowheads="1"/>
            </p:cNvSpPr>
            <p:nvPr/>
          </p:nvSpPr>
          <p:spPr bwMode="auto">
            <a:xfrm>
              <a:off x="1100" y="2256"/>
              <a:ext cx="3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t=0</a:t>
              </a:r>
              <a:endParaRPr lang="en-US" baseline="-25000">
                <a:solidFill>
                  <a:srgbClr val="FF0066"/>
                </a:solidFill>
                <a:latin typeface="Arial Narrow" pitchFamily="-8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990600" y="914400"/>
            <a:ext cx="1143000" cy="5105400"/>
            <a:chOff x="624" y="576"/>
            <a:chExt cx="720" cy="3216"/>
          </a:xfrm>
        </p:grpSpPr>
        <p:sp>
          <p:nvSpPr>
            <p:cNvPr id="29718" name="Line 11"/>
            <p:cNvSpPr>
              <a:spLocks noChangeShapeType="1"/>
            </p:cNvSpPr>
            <p:nvPr/>
          </p:nvSpPr>
          <p:spPr bwMode="auto">
            <a:xfrm rot="-5400000">
              <a:off x="-432" y="2304"/>
              <a:ext cx="2976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9" name="Text Box 12"/>
            <p:cNvSpPr txBox="1">
              <a:spLocks noChangeArrowheads="1"/>
            </p:cNvSpPr>
            <p:nvPr/>
          </p:nvSpPr>
          <p:spPr bwMode="auto">
            <a:xfrm>
              <a:off x="666" y="576"/>
              <a:ext cx="6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Position</a:t>
              </a:r>
            </a:p>
          </p:txBody>
        </p:sp>
        <p:sp>
          <p:nvSpPr>
            <p:cNvPr id="29720" name="Text Box 13"/>
            <p:cNvSpPr txBox="1">
              <a:spLocks noChangeArrowheads="1"/>
            </p:cNvSpPr>
            <p:nvPr/>
          </p:nvSpPr>
          <p:spPr bwMode="auto">
            <a:xfrm>
              <a:off x="624" y="2112"/>
              <a:ext cx="3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x=0</a:t>
              </a:r>
            </a:p>
          </p:txBody>
        </p:sp>
        <p:sp>
          <p:nvSpPr>
            <p:cNvPr id="29721" name="Text Box 14"/>
            <p:cNvSpPr txBox="1">
              <a:spLocks noChangeArrowheads="1"/>
            </p:cNvSpPr>
            <p:nvPr/>
          </p:nvSpPr>
          <p:spPr bwMode="auto">
            <a:xfrm>
              <a:off x="768" y="1152"/>
              <a:ext cx="2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x</a:t>
              </a:r>
              <a:r>
                <a:rPr lang="en-US" baseline="-25000">
                  <a:solidFill>
                    <a:srgbClr val="FF0066"/>
                  </a:solidFill>
                  <a:latin typeface="Arial Narrow" pitchFamily="-84" charset="0"/>
                </a:rPr>
                <a:t>1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676400" y="2057400"/>
            <a:ext cx="1524000" cy="1524000"/>
            <a:chOff x="1056" y="1296"/>
            <a:chExt cx="960" cy="960"/>
          </a:xfrm>
        </p:grpSpPr>
        <p:sp>
          <p:nvSpPr>
            <p:cNvPr id="29716" name="Line 16"/>
            <p:cNvSpPr>
              <a:spLocks noChangeShapeType="1"/>
            </p:cNvSpPr>
            <p:nvPr/>
          </p:nvSpPr>
          <p:spPr bwMode="auto">
            <a:xfrm flipV="1">
              <a:off x="1056" y="1296"/>
              <a:ext cx="960" cy="96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7" name="Text Box 17"/>
            <p:cNvSpPr txBox="1">
              <a:spLocks noChangeArrowheads="1"/>
            </p:cNvSpPr>
            <p:nvPr/>
          </p:nvSpPr>
          <p:spPr bwMode="auto">
            <a:xfrm>
              <a:off x="1344" y="1367"/>
              <a:ext cx="222" cy="30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1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200400" y="2057400"/>
            <a:ext cx="1524000" cy="561975"/>
            <a:chOff x="2016" y="1296"/>
            <a:chExt cx="960" cy="354"/>
          </a:xfrm>
        </p:grpSpPr>
        <p:sp>
          <p:nvSpPr>
            <p:cNvPr id="29714" name="Line 19"/>
            <p:cNvSpPr>
              <a:spLocks noChangeShapeType="1"/>
            </p:cNvSpPr>
            <p:nvPr/>
          </p:nvSpPr>
          <p:spPr bwMode="auto">
            <a:xfrm>
              <a:off x="2016" y="1296"/>
              <a:ext cx="960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5" name="Text Box 20"/>
            <p:cNvSpPr txBox="1">
              <a:spLocks noChangeArrowheads="1"/>
            </p:cNvSpPr>
            <p:nvPr/>
          </p:nvSpPr>
          <p:spPr bwMode="auto">
            <a:xfrm>
              <a:off x="2370" y="1344"/>
              <a:ext cx="222" cy="30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2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4724400" y="2057400"/>
            <a:ext cx="1524000" cy="1524000"/>
            <a:chOff x="2976" y="1296"/>
            <a:chExt cx="960" cy="960"/>
          </a:xfrm>
        </p:grpSpPr>
        <p:sp>
          <p:nvSpPr>
            <p:cNvPr id="29712" name="Line 22"/>
            <p:cNvSpPr>
              <a:spLocks noChangeShapeType="1"/>
            </p:cNvSpPr>
            <p:nvPr/>
          </p:nvSpPr>
          <p:spPr bwMode="auto">
            <a:xfrm rot="5400000" flipV="1">
              <a:off x="2976" y="1296"/>
              <a:ext cx="960" cy="96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3" name="Text Box 23"/>
            <p:cNvSpPr txBox="1">
              <a:spLocks noChangeArrowheads="1"/>
            </p:cNvSpPr>
            <p:nvPr/>
          </p:nvSpPr>
          <p:spPr bwMode="auto">
            <a:xfrm>
              <a:off x="3456" y="1344"/>
              <a:ext cx="222" cy="30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Arial Narrow" pitchFamily="-84" charset="0"/>
                </a:rPr>
                <a:t>3</a:t>
              </a:r>
            </a:p>
          </p:txBody>
        </p:sp>
      </p:grpSp>
      <p:sp>
        <p:nvSpPr>
          <p:cNvPr id="182296" name="Text Box 24"/>
          <p:cNvSpPr txBox="1">
            <a:spLocks noChangeArrowheads="1"/>
          </p:cNvSpPr>
          <p:nvPr/>
        </p:nvSpPr>
        <p:spPr bwMode="auto">
          <a:xfrm>
            <a:off x="1965325" y="4098925"/>
            <a:ext cx="69500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Running at a constant velocity (go from x=0 to x=x</a:t>
            </a:r>
            <a:r>
              <a:rPr lang="en-US" sz="2000" baseline="-2500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 in t</a:t>
            </a:r>
            <a:r>
              <a:rPr lang="en-US" sz="2000" baseline="-2500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, Displacement is + x</a:t>
            </a:r>
            <a:r>
              <a:rPr lang="en-US" sz="2000" baseline="-2500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 in t</a:t>
            </a:r>
            <a:r>
              <a:rPr lang="en-US" sz="2000" baseline="-2500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 time interval)</a:t>
            </a:r>
            <a:endParaRPr lang="en-US" sz="2000" baseline="-25000">
              <a:solidFill>
                <a:schemeClr val="accent2"/>
              </a:solidFill>
              <a:latin typeface="Arial Narrow" pitchFamily="-8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Velocity is 0 (go from x</a:t>
            </a:r>
            <a:r>
              <a:rPr lang="en-US" sz="2000" baseline="-2500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 to x</a:t>
            </a:r>
            <a:r>
              <a:rPr lang="en-US" sz="2000" baseline="-2500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 no matter how much time changes)</a:t>
            </a:r>
          </a:p>
          <a:p>
            <a:pPr marL="457200" indent="-457200">
              <a:buFontTx/>
              <a:buAutoNum type="arabicPeriod"/>
            </a:pP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Running at a constant velocity but in the reverse direction as 1.  (go from x</a:t>
            </a:r>
            <a:r>
              <a:rPr lang="en-US" sz="2000" baseline="-2500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 to x=0 in t</a:t>
            </a:r>
            <a:r>
              <a:rPr lang="en-US" sz="2000" baseline="-25000">
                <a:solidFill>
                  <a:schemeClr val="accent2"/>
                </a:solidFill>
                <a:latin typeface="Arial Narrow" pitchFamily="-84" charset="0"/>
              </a:rPr>
              <a:t>3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-t</a:t>
            </a:r>
            <a:r>
              <a:rPr lang="en-US" sz="2000" baseline="-25000">
                <a:solidFill>
                  <a:schemeClr val="accent2"/>
                </a:solidFill>
                <a:latin typeface="Arial Narrow" pitchFamily="-84" charset="0"/>
              </a:rPr>
              <a:t>2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 time interval, Displacement is - x</a:t>
            </a:r>
            <a:r>
              <a:rPr lang="en-US" sz="2000" baseline="-25000">
                <a:solidFill>
                  <a:schemeClr val="accent2"/>
                </a:solidFill>
                <a:latin typeface="Arial Narrow" pitchFamily="-84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 in t</a:t>
            </a:r>
            <a:r>
              <a:rPr lang="en-US" sz="2000" baseline="-25000">
                <a:solidFill>
                  <a:schemeClr val="accent2"/>
                </a:solidFill>
                <a:latin typeface="Arial Narrow" pitchFamily="-84" charset="0"/>
              </a:rPr>
              <a:t>3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-t</a:t>
            </a:r>
            <a:r>
              <a:rPr lang="en-US" sz="2000" baseline="-25000">
                <a:solidFill>
                  <a:schemeClr val="accent2"/>
                </a:solidFill>
                <a:latin typeface="Arial Narrow" pitchFamily="-84" charset="0"/>
              </a:rPr>
              <a:t>2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 time interval)</a:t>
            </a:r>
          </a:p>
        </p:txBody>
      </p:sp>
      <p:sp>
        <p:nvSpPr>
          <p:cNvPr id="182297" name="Text Box 25"/>
          <p:cNvSpPr txBox="1">
            <a:spLocks noChangeArrowheads="1"/>
          </p:cNvSpPr>
          <p:nvPr/>
        </p:nvSpPr>
        <p:spPr bwMode="auto">
          <a:xfrm>
            <a:off x="4800600" y="1066800"/>
            <a:ext cx="3886200" cy="701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3300"/>
                </a:solidFill>
                <a:latin typeface="Arial Narrow" pitchFamily="-84" charset="0"/>
              </a:rPr>
              <a:t>It is helpful to understand motions to draw them on position vs time plots.</a:t>
            </a:r>
          </a:p>
        </p:txBody>
      </p:sp>
      <p:sp>
        <p:nvSpPr>
          <p:cNvPr id="182298" name="Text Box 26"/>
          <p:cNvSpPr txBox="1">
            <a:spLocks noChangeArrowheads="1"/>
          </p:cNvSpPr>
          <p:nvPr/>
        </p:nvSpPr>
        <p:spPr bwMode="auto">
          <a:xfrm>
            <a:off x="3810000" y="5775325"/>
            <a:ext cx="4114800" cy="396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pitchFamily="-84" charset="0"/>
              </a:rPr>
              <a:t>Does this motion physically make sense?</a:t>
            </a:r>
          </a:p>
        </p:txBody>
      </p:sp>
    </p:spTree>
    <p:extLst>
      <p:ext uri="{BB962C8B-B14F-4D97-AF65-F5344CB8AC3E}">
        <p14:creationId xmlns:p14="http://schemas.microsoft.com/office/powerpoint/2010/main" val="116717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2, 2014</a:t>
            </a:r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2948C6-FB3C-9B43-AA4C-B6BDEC485FB2}" type="slidenum">
              <a:rPr lang="en-US">
                <a:latin typeface="Arial Narrow" pitchFamily="-84" charset="0"/>
              </a:rPr>
              <a:pPr/>
              <a:t>22</a:t>
            </a:fld>
            <a:endParaRPr lang="en-US">
              <a:latin typeface="Arial Narrow" pitchFamily="-84" charset="0"/>
            </a:endParaRPr>
          </a:p>
        </p:txBody>
      </p:sp>
      <p:pic>
        <p:nvPicPr>
          <p:cNvPr id="30725" name="Picture 4" descr="cutnell7e_ch02_fig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0430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2, 2014</a:t>
            </a:r>
          </a:p>
        </p:txBody>
      </p:sp>
      <p:sp>
        <p:nvSpPr>
          <p:cNvPr id="3176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17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90A4F3-F9DA-4349-A8F0-95FCC30D6DF1}" type="slidenum">
              <a:rPr lang="en-US">
                <a:latin typeface="Arial Narrow" pitchFamily="-84" charset="0"/>
              </a:rPr>
              <a:pPr/>
              <a:t>23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1763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292E04C-E6EB-BA43-86C5-4C8B39F40B07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23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31764" name="Slide Number Placeholder 7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743876D9-EBA1-9945-A556-95E56EB94923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23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381000"/>
            <a:ext cx="8001000" cy="3657600"/>
            <a:chOff x="480" y="336"/>
            <a:chExt cx="4432" cy="2424"/>
          </a:xfrm>
        </p:grpSpPr>
        <p:pic>
          <p:nvPicPr>
            <p:cNvPr id="31771" name="Picture 3" descr="FG02_0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336"/>
              <a:ext cx="4432" cy="2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72" name="Rectangle 4"/>
            <p:cNvSpPr>
              <a:spLocks noChangeArrowheads="1"/>
            </p:cNvSpPr>
            <p:nvPr/>
          </p:nvSpPr>
          <p:spPr bwMode="auto">
            <a:xfrm>
              <a:off x="912" y="624"/>
              <a:ext cx="340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766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04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Example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84326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4648200" y="3886200"/>
          <a:ext cx="55403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83" name="Equation" r:id="rId4" imgW="304560" imgH="228600" progId="Equation.DSMT4">
                  <p:embed/>
                </p:oleObj>
              </mc:Choice>
              <mc:Fallback>
                <p:oleObj name="Equation" r:id="rId4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86200"/>
                        <a:ext cx="554038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7" name="Object 7"/>
          <p:cNvGraphicFramePr>
            <a:graphicFrameLocks noChangeAspect="1"/>
          </p:cNvGraphicFramePr>
          <p:nvPr/>
        </p:nvGraphicFramePr>
        <p:xfrm>
          <a:off x="234950" y="3906838"/>
          <a:ext cx="45085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84" name="Equation" r:id="rId6" imgW="279360" imgH="228600" progId="Equation.DSMT4">
                  <p:embed/>
                </p:oleObj>
              </mc:Choice>
              <mc:Fallback>
                <p:oleObj name="Equation" r:id="rId6" imgW="279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" y="3906838"/>
                        <a:ext cx="45085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8" name="Object 8"/>
          <p:cNvGraphicFramePr>
            <a:graphicFrameLocks noChangeAspect="1"/>
          </p:cNvGraphicFramePr>
          <p:nvPr/>
        </p:nvGraphicFramePr>
        <p:xfrm>
          <a:off x="3886200" y="5467350"/>
          <a:ext cx="5969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85" name="Equation" r:id="rId8" imgW="304560" imgH="215640" progId="Equation.DSMT4">
                  <p:embed/>
                </p:oleObj>
              </mc:Choice>
              <mc:Fallback>
                <p:oleObj name="Equation" r:id="rId8" imgW="304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467350"/>
                        <a:ext cx="5969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9" name="Object 9"/>
          <p:cNvGraphicFramePr>
            <a:graphicFrameLocks noChangeAspect="1"/>
          </p:cNvGraphicFramePr>
          <p:nvPr/>
        </p:nvGraphicFramePr>
        <p:xfrm>
          <a:off x="3932238" y="4681538"/>
          <a:ext cx="56356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86" name="Equation" r:id="rId10" imgW="330120" imgH="177480" progId="Equation.DSMT4">
                  <p:embed/>
                </p:oleObj>
              </mc:Choice>
              <mc:Fallback>
                <p:oleObj name="Equation" r:id="rId10" imgW="330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238" y="4681538"/>
                        <a:ext cx="563562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0" y="3429000"/>
            <a:ext cx="9015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pitchFamily="-84" charset="0"/>
              </a:rPr>
              <a:t>(a) Determine the displacement of the engine during the interval from t</a:t>
            </a:r>
            <a:r>
              <a:rPr lang="en-US" sz="2000" b="1" baseline="-25000">
                <a:solidFill>
                  <a:srgbClr val="CC00CC"/>
                </a:solidFill>
                <a:latin typeface="Arial Narrow" pitchFamily="-84" charset="0"/>
              </a:rPr>
              <a:t>1</a:t>
            </a:r>
            <a:r>
              <a:rPr lang="en-US" sz="2000" b="1">
                <a:solidFill>
                  <a:srgbClr val="CC00CC"/>
                </a:solidFill>
                <a:latin typeface="Arial Narrow" pitchFamily="-84" charset="0"/>
              </a:rPr>
              <a:t>=3.00s to t</a:t>
            </a:r>
            <a:r>
              <a:rPr lang="en-US" sz="2000" b="1" baseline="-25000">
                <a:solidFill>
                  <a:srgbClr val="CC00CC"/>
                </a:solidFill>
                <a:latin typeface="Arial Narrow" pitchFamily="-84" charset="0"/>
              </a:rPr>
              <a:t>2</a:t>
            </a:r>
            <a:r>
              <a:rPr lang="en-US" sz="2000" b="1">
                <a:solidFill>
                  <a:srgbClr val="CC00CC"/>
                </a:solidFill>
                <a:latin typeface="Arial Narrow" pitchFamily="-84" charset="0"/>
              </a:rPr>
              <a:t>=5.00s.</a:t>
            </a:r>
            <a:endParaRPr lang="en-US" sz="2000" b="1">
              <a:solidFill>
                <a:srgbClr val="CC00CC"/>
              </a:solidFill>
              <a:latin typeface="Monotype Corsiva" pitchFamily="-84" charset="0"/>
            </a:endParaRPr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381000" y="4648200"/>
            <a:ext cx="3298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pitchFamily="-84" charset="0"/>
              </a:rPr>
              <a:t>Displacement is, therefore:</a:t>
            </a:r>
            <a:endParaRPr lang="en-US" sz="2000" b="1">
              <a:solidFill>
                <a:srgbClr val="CC00CC"/>
              </a:solidFill>
              <a:latin typeface="Monotype Corsiva" pitchFamily="-84" charset="0"/>
            </a:endParaRPr>
          </a:p>
        </p:txBody>
      </p:sp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304800" y="6096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A jet engine moves along a track. Its position as a function of time is given by the equation </a:t>
            </a:r>
            <a:r>
              <a:rPr lang="en-US">
                <a:solidFill>
                  <a:schemeClr val="accent2"/>
                </a:solidFill>
                <a:latin typeface="Monotype Corsiva" pitchFamily="-84" charset="0"/>
              </a:rPr>
              <a:t>x=At</a:t>
            </a:r>
            <a:r>
              <a:rPr lang="en-US" baseline="30000">
                <a:solidFill>
                  <a:schemeClr val="accent2"/>
                </a:solidFill>
                <a:latin typeface="Monotype Corsiva" pitchFamily="-84" charset="0"/>
              </a:rPr>
              <a:t>2</a:t>
            </a:r>
            <a:r>
              <a:rPr lang="en-US">
                <a:solidFill>
                  <a:schemeClr val="accent2"/>
                </a:solidFill>
                <a:latin typeface="Monotype Corsiva" pitchFamily="-84" charset="0"/>
              </a:rPr>
              <a:t>+B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 where A=2.10m/s</a:t>
            </a:r>
            <a:r>
              <a:rPr lang="en-US" baseline="30000">
                <a:solidFill>
                  <a:schemeClr val="accent2"/>
                </a:solidFill>
                <a:latin typeface="Arial Narrow" pitchFamily="-84" charset="0"/>
              </a:rPr>
              <a:t>2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 and B=2.80m.</a:t>
            </a:r>
          </a:p>
        </p:txBody>
      </p:sp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228600" y="5257800"/>
            <a:ext cx="358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CC"/>
                </a:solidFill>
                <a:latin typeface="Arial Narrow" pitchFamily="-84" charset="0"/>
              </a:rPr>
              <a:t>(b) Determine the average velocity during this time interval.</a:t>
            </a:r>
            <a:endParaRPr lang="en-US" sz="2000" b="1">
              <a:solidFill>
                <a:srgbClr val="CC00CC"/>
              </a:solidFill>
              <a:latin typeface="Monotype Corsiva" pitchFamily="-84" charset="0"/>
            </a:endParaRPr>
          </a:p>
        </p:txBody>
      </p:sp>
      <p:graphicFrame>
        <p:nvGraphicFramePr>
          <p:cNvPr id="184334" name="Object 14"/>
          <p:cNvGraphicFramePr>
            <a:graphicFrameLocks noChangeAspect="1"/>
          </p:cNvGraphicFramePr>
          <p:nvPr/>
        </p:nvGraphicFramePr>
        <p:xfrm>
          <a:off x="701675" y="3886200"/>
          <a:ext cx="8223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87" name="Equation" r:id="rId12" imgW="507960" imgH="241200" progId="Equation.DSMT4">
                  <p:embed/>
                </p:oleObj>
              </mc:Choice>
              <mc:Fallback>
                <p:oleObj name="Equation" r:id="rId12" imgW="507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3886200"/>
                        <a:ext cx="8223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5" name="Object 15"/>
          <p:cNvGraphicFramePr>
            <a:graphicFrameLocks noChangeAspect="1"/>
          </p:cNvGraphicFramePr>
          <p:nvPr/>
        </p:nvGraphicFramePr>
        <p:xfrm>
          <a:off x="1501775" y="3886200"/>
          <a:ext cx="291782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88" name="Equation" r:id="rId14" imgW="1803240" imgH="228600" progId="Equation.DSMT4">
                  <p:embed/>
                </p:oleObj>
              </mc:Choice>
              <mc:Fallback>
                <p:oleObj name="Equation" r:id="rId14" imgW="1803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3886200"/>
                        <a:ext cx="291782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6" name="Object 16"/>
          <p:cNvGraphicFramePr>
            <a:graphicFrameLocks noChangeAspect="1"/>
          </p:cNvGraphicFramePr>
          <p:nvPr/>
        </p:nvGraphicFramePr>
        <p:xfrm>
          <a:off x="5167313" y="3886200"/>
          <a:ext cx="85248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89" name="Equation" r:id="rId16" imgW="520560" imgH="241200" progId="Equation.DSMT4">
                  <p:embed/>
                </p:oleObj>
              </mc:Choice>
              <mc:Fallback>
                <p:oleObj name="Equation" r:id="rId16" imgW="520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3" y="3886200"/>
                        <a:ext cx="852487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7" name="Object 17"/>
          <p:cNvGraphicFramePr>
            <a:graphicFrameLocks noChangeAspect="1"/>
          </p:cNvGraphicFramePr>
          <p:nvPr/>
        </p:nvGraphicFramePr>
        <p:xfrm>
          <a:off x="6019800" y="3886200"/>
          <a:ext cx="29352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90" name="Equation" r:id="rId18" imgW="1790640" imgH="228600" progId="Equation.DSMT4">
                  <p:embed/>
                </p:oleObj>
              </mc:Choice>
              <mc:Fallback>
                <p:oleObj name="Equation" r:id="rId18" imgW="1790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886200"/>
                        <a:ext cx="29352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8" name="Object 18"/>
          <p:cNvGraphicFramePr>
            <a:graphicFrameLocks noChangeAspect="1"/>
          </p:cNvGraphicFramePr>
          <p:nvPr/>
        </p:nvGraphicFramePr>
        <p:xfrm>
          <a:off x="4419600" y="4648200"/>
          <a:ext cx="9334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91" name="Equation" r:id="rId20" imgW="545760" imgH="228600" progId="Equation.DSMT4">
                  <p:embed/>
                </p:oleObj>
              </mc:Choice>
              <mc:Fallback>
                <p:oleObj name="Equation" r:id="rId20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648200"/>
                        <a:ext cx="93345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9" name="Object 19"/>
          <p:cNvGraphicFramePr>
            <a:graphicFrameLocks noChangeAspect="1"/>
          </p:cNvGraphicFramePr>
          <p:nvPr/>
        </p:nvGraphicFramePr>
        <p:xfrm>
          <a:off x="5370513" y="4714875"/>
          <a:ext cx="14112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92" name="Equation" r:id="rId22" imgW="825480" imgH="177480" progId="Equation.DSMT4">
                  <p:embed/>
                </p:oleObj>
              </mc:Choice>
              <mc:Fallback>
                <p:oleObj name="Equation" r:id="rId22" imgW="825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513" y="4714875"/>
                        <a:ext cx="1411287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0" name="Object 20"/>
          <p:cNvGraphicFramePr>
            <a:graphicFrameLocks noChangeAspect="1"/>
          </p:cNvGraphicFramePr>
          <p:nvPr/>
        </p:nvGraphicFramePr>
        <p:xfrm>
          <a:off x="6742113" y="4648200"/>
          <a:ext cx="110648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93" name="Equation" r:id="rId24" imgW="647640" imgH="253800" progId="Equation.DSMT4">
                  <p:embed/>
                </p:oleObj>
              </mc:Choice>
              <mc:Fallback>
                <p:oleObj name="Equation" r:id="rId24" imgW="647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113" y="4648200"/>
                        <a:ext cx="1106487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1" name="Object 21"/>
          <p:cNvGraphicFramePr>
            <a:graphicFrameLocks noChangeAspect="1"/>
          </p:cNvGraphicFramePr>
          <p:nvPr/>
        </p:nvGraphicFramePr>
        <p:xfrm>
          <a:off x="4419600" y="5334000"/>
          <a:ext cx="69691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94" name="Equation" r:id="rId26" imgW="355320" imgH="393480" progId="Equation.DSMT4">
                  <p:embed/>
                </p:oleObj>
              </mc:Choice>
              <mc:Fallback>
                <p:oleObj name="Equation" r:id="rId26" imgW="355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334000"/>
                        <a:ext cx="696913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2" name="Object 22"/>
          <p:cNvGraphicFramePr>
            <a:graphicFrameLocks noChangeAspect="1"/>
          </p:cNvGraphicFramePr>
          <p:nvPr/>
        </p:nvGraphicFramePr>
        <p:xfrm>
          <a:off x="5114925" y="5334000"/>
          <a:ext cx="16668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95" name="Equation" r:id="rId28" imgW="850680" imgH="393480" progId="Equation.DSMT4">
                  <p:embed/>
                </p:oleObj>
              </mc:Choice>
              <mc:Fallback>
                <p:oleObj name="Equation" r:id="rId28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925" y="5334000"/>
                        <a:ext cx="166687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3" name="Object 23"/>
          <p:cNvGraphicFramePr>
            <a:graphicFrameLocks noChangeAspect="1"/>
          </p:cNvGraphicFramePr>
          <p:nvPr/>
        </p:nvGraphicFramePr>
        <p:xfrm>
          <a:off x="6777038" y="5334000"/>
          <a:ext cx="2214562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96" name="Equation" r:id="rId30" imgW="1130040" imgH="393480" progId="Equation.DSMT4">
                  <p:embed/>
                </p:oleObj>
              </mc:Choice>
              <mc:Fallback>
                <p:oleObj name="Equation" r:id="rId30" imgW="1130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7038" y="5334000"/>
                        <a:ext cx="2214562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728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2, 2014</a:t>
            </a:r>
          </a:p>
        </p:txBody>
      </p:sp>
      <p:sp>
        <p:nvSpPr>
          <p:cNvPr id="3278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27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5D630C-0811-A34B-8732-B009A022BCCA}" type="slidenum">
              <a:rPr lang="en-US">
                <a:latin typeface="Arial Narrow" pitchFamily="-84" charset="0"/>
              </a:rPr>
              <a:pPr/>
              <a:t>24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2783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203E2693-4B1C-5D48-BF83-F5D7B2D210B6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24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32784" name="Slide Number Placeholder 8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D51CB2FF-546F-1648-AEC7-2B03388B31EF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24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228600"/>
            <a:ext cx="8610600" cy="3505200"/>
            <a:chOff x="480" y="336"/>
            <a:chExt cx="4432" cy="2424"/>
          </a:xfrm>
        </p:grpSpPr>
        <p:pic>
          <p:nvPicPr>
            <p:cNvPr id="32792" name="Picture 3" descr="FG02_0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336"/>
              <a:ext cx="4432" cy="2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93" name="Rectangle 4"/>
            <p:cNvSpPr>
              <a:spLocks noChangeArrowheads="1"/>
            </p:cNvSpPr>
            <p:nvPr/>
          </p:nvSpPr>
          <p:spPr bwMode="auto">
            <a:xfrm>
              <a:off x="912" y="624"/>
              <a:ext cx="340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786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228600"/>
            <a:ext cx="7772400" cy="304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Example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cont’d</a:t>
            </a:r>
          </a:p>
        </p:txBody>
      </p:sp>
      <p:graphicFrame>
        <p:nvGraphicFramePr>
          <p:cNvPr id="185350" name="Object 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318000" y="3276600"/>
          <a:ext cx="18288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15" name="Equation" r:id="rId4" imgW="1041120" imgH="393480" progId="Equation.3">
                  <p:embed/>
                </p:oleObj>
              </mc:Choice>
              <mc:Fallback>
                <p:oleObj name="Equation" r:id="rId4" imgW="1041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3276600"/>
                        <a:ext cx="1828800" cy="6921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1" name="Object 7"/>
          <p:cNvGraphicFramePr>
            <a:graphicFrameLocks noChangeAspect="1"/>
          </p:cNvGraphicFramePr>
          <p:nvPr/>
        </p:nvGraphicFramePr>
        <p:xfrm>
          <a:off x="2895600" y="5197475"/>
          <a:ext cx="18335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16" name="Equation" r:id="rId6" imgW="952200" imgH="253800" progId="Equation.DSMT4">
                  <p:embed/>
                </p:oleObj>
              </mc:Choice>
              <mc:Fallback>
                <p:oleObj name="Equation" r:id="rId6" imgW="952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197475"/>
                        <a:ext cx="183356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2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030663" y="4318000"/>
          <a:ext cx="6175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17" name="Equation" r:id="rId8" imgW="291960" imgH="228600" progId="Equation.DSMT4">
                  <p:embed/>
                </p:oleObj>
              </mc:Choice>
              <mc:Fallback>
                <p:oleObj name="Equation" r:id="rId8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4318000"/>
                        <a:ext cx="6175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3" name="Object 9"/>
          <p:cNvGraphicFramePr>
            <a:graphicFrameLocks noChangeAspect="1"/>
          </p:cNvGraphicFramePr>
          <p:nvPr/>
        </p:nvGraphicFramePr>
        <p:xfrm>
          <a:off x="7696200" y="4386263"/>
          <a:ext cx="6858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18" name="Equation" r:id="rId10" imgW="406080" imgH="177480" progId="Equation.3">
                  <p:embed/>
                </p:oleObj>
              </mc:Choice>
              <mc:Fallback>
                <p:oleObj name="Equation" r:id="rId10" imgW="406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386263"/>
                        <a:ext cx="68580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54" name="Text Box 10"/>
          <p:cNvSpPr txBox="1">
            <a:spLocks noChangeArrowheads="1"/>
          </p:cNvSpPr>
          <p:nvPr/>
        </p:nvSpPr>
        <p:spPr bwMode="auto">
          <a:xfrm>
            <a:off x="685800" y="3394075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pitchFamily="-84" charset="0"/>
              </a:rPr>
              <a:t>Calculus formula for derivative </a:t>
            </a:r>
            <a:endParaRPr lang="en-US">
              <a:solidFill>
                <a:srgbClr val="CC00CC"/>
              </a:solidFill>
              <a:latin typeface="Monotype Corsiva" pitchFamily="-84" charset="0"/>
            </a:endParaRPr>
          </a:p>
        </p:txBody>
      </p:sp>
      <p:sp>
        <p:nvSpPr>
          <p:cNvPr id="185355" name="Text Box 11"/>
          <p:cNvSpPr txBox="1">
            <a:spLocks noChangeArrowheads="1"/>
          </p:cNvSpPr>
          <p:nvPr/>
        </p:nvSpPr>
        <p:spPr bwMode="auto">
          <a:xfrm>
            <a:off x="357188" y="4114800"/>
            <a:ext cx="35290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pitchFamily="-84" charset="0"/>
              </a:rPr>
              <a:t>The derivative of the engine’s equation of motion is</a:t>
            </a:r>
            <a:endParaRPr lang="en-US">
              <a:solidFill>
                <a:srgbClr val="CC00CC"/>
              </a:solidFill>
              <a:latin typeface="Monotype Corsiva" pitchFamily="-84" charset="0"/>
            </a:endParaRPr>
          </a:p>
        </p:txBody>
      </p:sp>
      <p:sp>
        <p:nvSpPr>
          <p:cNvPr id="185356" name="Text Box 12"/>
          <p:cNvSpPr txBox="1">
            <a:spLocks noChangeArrowheads="1"/>
          </p:cNvSpPr>
          <p:nvPr/>
        </p:nvSpPr>
        <p:spPr bwMode="auto">
          <a:xfrm>
            <a:off x="457200" y="2803525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pitchFamily="-84" charset="0"/>
              </a:rPr>
              <a:t>(c) Determine the instantaneous velocity at t=t</a:t>
            </a:r>
            <a:r>
              <a:rPr lang="en-US" baseline="-25000">
                <a:solidFill>
                  <a:srgbClr val="CC00CC"/>
                </a:solidFill>
                <a:latin typeface="Arial Narrow" pitchFamily="-84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pitchFamily="-84" charset="0"/>
              </a:rPr>
              <a:t>=5.00s.</a:t>
            </a:r>
            <a:endParaRPr lang="en-US">
              <a:solidFill>
                <a:srgbClr val="CC00CC"/>
              </a:solidFill>
              <a:latin typeface="Monotype Corsiva" pitchFamily="-84" charset="0"/>
            </a:endParaRPr>
          </a:p>
        </p:txBody>
      </p:sp>
      <p:sp>
        <p:nvSpPr>
          <p:cNvPr id="185357" name="Text Box 13"/>
          <p:cNvSpPr txBox="1">
            <a:spLocks noChangeArrowheads="1"/>
          </p:cNvSpPr>
          <p:nvPr/>
        </p:nvSpPr>
        <p:spPr bwMode="auto">
          <a:xfrm>
            <a:off x="6197600" y="339407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pitchFamily="-84" charset="0"/>
              </a:rPr>
              <a:t>and </a:t>
            </a:r>
            <a:endParaRPr lang="en-US">
              <a:solidFill>
                <a:srgbClr val="CC00CC"/>
              </a:solidFill>
              <a:latin typeface="Monotype Corsiva" pitchFamily="-84" charset="0"/>
            </a:endParaRPr>
          </a:p>
        </p:txBody>
      </p:sp>
      <p:graphicFrame>
        <p:nvGraphicFramePr>
          <p:cNvPr id="185358" name="Object 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934200" y="3276600"/>
          <a:ext cx="114300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19" name="Equation" r:id="rId12" imgW="647640" imgH="393480" progId="Equation.3">
                  <p:embed/>
                </p:oleObj>
              </mc:Choice>
              <mc:Fallback>
                <p:oleObj name="Equation" r:id="rId12" imgW="647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276600"/>
                        <a:ext cx="1143000" cy="6937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59" name="Text Box 15"/>
          <p:cNvSpPr txBox="1">
            <a:spLocks noChangeArrowheads="1"/>
          </p:cNvSpPr>
          <p:nvPr/>
        </p:nvSpPr>
        <p:spPr bwMode="auto">
          <a:xfrm>
            <a:off x="381000" y="5029200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pitchFamily="-84" charset="0"/>
              </a:rPr>
              <a:t>The instantaneous velocity at t=5.00s is</a:t>
            </a:r>
            <a:endParaRPr lang="en-US">
              <a:solidFill>
                <a:srgbClr val="CC00CC"/>
              </a:solidFill>
              <a:latin typeface="Monotype Corsiva" pitchFamily="-84" charset="0"/>
            </a:endParaRPr>
          </a:p>
        </p:txBody>
      </p:sp>
      <p:graphicFrame>
        <p:nvGraphicFramePr>
          <p:cNvPr id="185360" name="Object 16"/>
          <p:cNvGraphicFramePr>
            <a:graphicFrameLocks noChangeAspect="1"/>
          </p:cNvGraphicFramePr>
          <p:nvPr/>
        </p:nvGraphicFramePr>
        <p:xfrm>
          <a:off x="4621213" y="4154488"/>
          <a:ext cx="1093787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0" name="Equation" r:id="rId14" imgW="596880" imgH="393480" progId="Equation.DSMT4">
                  <p:embed/>
                </p:oleObj>
              </mc:Choice>
              <mc:Fallback>
                <p:oleObj name="Equation" r:id="rId14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4154488"/>
                        <a:ext cx="1093787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61" name="Object 17"/>
          <p:cNvGraphicFramePr>
            <a:graphicFrameLocks noChangeAspect="1"/>
          </p:cNvGraphicFramePr>
          <p:nvPr/>
        </p:nvGraphicFramePr>
        <p:xfrm>
          <a:off x="5638800" y="4191000"/>
          <a:ext cx="627063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1" name="Equation" r:id="rId16" imgW="342720" imgH="393480" progId="Equation.DSMT4">
                  <p:embed/>
                </p:oleObj>
              </mc:Choice>
              <mc:Fallback>
                <p:oleObj name="Equation" r:id="rId16" imgW="34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191000"/>
                        <a:ext cx="627063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62" name="Object 18"/>
          <p:cNvGraphicFramePr>
            <a:graphicFrameLocks noChangeAspect="1"/>
          </p:cNvGraphicFramePr>
          <p:nvPr/>
        </p:nvGraphicFramePr>
        <p:xfrm>
          <a:off x="6254750" y="4191000"/>
          <a:ext cx="144145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2" name="Equation" r:id="rId18" imgW="787320" imgH="393480" progId="Equation.DSMT4">
                  <p:embed/>
                </p:oleObj>
              </mc:Choice>
              <mc:Fallback>
                <p:oleObj name="Equation" r:id="rId18" imgW="787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0" y="4191000"/>
                        <a:ext cx="144145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63" name="Object 19"/>
          <p:cNvGraphicFramePr>
            <a:graphicFrameLocks noChangeAspect="1"/>
          </p:cNvGraphicFramePr>
          <p:nvPr/>
        </p:nvGraphicFramePr>
        <p:xfrm>
          <a:off x="4778375" y="5257800"/>
          <a:ext cx="13938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3" name="Equation" r:id="rId20" imgW="723600" imgH="177480" progId="Equation.DSMT4">
                  <p:embed/>
                </p:oleObj>
              </mc:Choice>
              <mc:Fallback>
                <p:oleObj name="Equation" r:id="rId20" imgW="723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5" y="5257800"/>
                        <a:ext cx="1393825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64" name="Object 20"/>
          <p:cNvGraphicFramePr>
            <a:graphicFrameLocks noChangeAspect="1"/>
          </p:cNvGraphicFramePr>
          <p:nvPr/>
        </p:nvGraphicFramePr>
        <p:xfrm>
          <a:off x="6181725" y="5226050"/>
          <a:ext cx="28860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4" name="Equation" r:id="rId22" imgW="1498320" imgH="253800" progId="Equation.DSMT4">
                  <p:embed/>
                </p:oleObj>
              </mc:Choice>
              <mc:Fallback>
                <p:oleObj name="Equation" r:id="rId22" imgW="1498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725" y="5226050"/>
                        <a:ext cx="28860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421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2, 2014</a:t>
            </a:r>
          </a:p>
        </p:txBody>
      </p:sp>
      <p:sp>
        <p:nvSpPr>
          <p:cNvPr id="3380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380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421D52-3FCB-2A4D-8481-63F0CE778FF1}" type="slidenum">
              <a:rPr lang="en-US">
                <a:latin typeface="Arial Narrow" pitchFamily="-84" charset="0"/>
              </a:rPr>
              <a:pPr/>
              <a:t>25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3802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8DF9F51-995B-4B4B-9078-433296B646E5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25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33803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AD67AC8-5D6A-4740-A014-6837FF73EB87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25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3380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Definitions of Displacement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, Velocity and Speed</a:t>
            </a:r>
          </a:p>
        </p:txBody>
      </p:sp>
      <p:graphicFrame>
        <p:nvGraphicFramePr>
          <p:cNvPr id="18637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953000" y="3992563"/>
          <a:ext cx="20574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72" name="Equation" r:id="rId3" imgW="1180800" imgH="419040" progId="Equation.3">
                  <p:embed/>
                </p:oleObj>
              </mc:Choice>
              <mc:Fallback>
                <p:oleObj name="Equation" r:id="rId3" imgW="1180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992563"/>
                        <a:ext cx="2057400" cy="7302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1066800" y="1082675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Displacement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86373" name="Object 5"/>
          <p:cNvGraphicFramePr>
            <a:graphicFrameLocks noChangeAspect="1"/>
          </p:cNvGraphicFramePr>
          <p:nvPr/>
        </p:nvGraphicFramePr>
        <p:xfrm>
          <a:off x="4953000" y="1127125"/>
          <a:ext cx="16002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73" name="Equation" r:id="rId5" imgW="711000" imgH="190440" progId="Equation.3">
                  <p:embed/>
                </p:oleObj>
              </mc:Choice>
              <mc:Fallback>
                <p:oleObj name="Equation" r:id="rId5" imgW="7110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127125"/>
                        <a:ext cx="1600200" cy="4286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1066800" y="1933575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Average velocity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86375" name="Object 7"/>
          <p:cNvGraphicFramePr>
            <a:graphicFrameLocks noChangeAspect="1"/>
          </p:cNvGraphicFramePr>
          <p:nvPr/>
        </p:nvGraphicFramePr>
        <p:xfrm>
          <a:off x="4953000" y="1771650"/>
          <a:ext cx="21336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74" name="Equation" r:id="rId7" imgW="1028520" imgH="406080" progId="Equation.3">
                  <p:embed/>
                </p:oleObj>
              </mc:Choice>
              <mc:Fallback>
                <p:oleObj name="Equation" r:id="rId7" imgW="10285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71650"/>
                        <a:ext cx="2133600" cy="8413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1066800" y="30353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Average speed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86377" name="Object 9"/>
          <p:cNvGraphicFramePr>
            <a:graphicFrameLocks noChangeAspect="1"/>
          </p:cNvGraphicFramePr>
          <p:nvPr/>
        </p:nvGraphicFramePr>
        <p:xfrm>
          <a:off x="4953000" y="2873375"/>
          <a:ext cx="35052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75" name="Equation" r:id="rId9" imgW="1739880" imgH="419040" progId="Equation.3">
                  <p:embed/>
                </p:oleObj>
              </mc:Choice>
              <mc:Fallback>
                <p:oleObj name="Equation" r:id="rId9" imgW="17398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873375"/>
                        <a:ext cx="3505200" cy="8429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8" name="Rectangle 10"/>
          <p:cNvSpPr>
            <a:spLocks noChangeArrowheads="1"/>
          </p:cNvSpPr>
          <p:nvPr/>
        </p:nvSpPr>
        <p:spPr bwMode="auto">
          <a:xfrm>
            <a:off x="1066800" y="4054475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Instantaneous velocity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1066800" y="5083175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Instantaneous speed</a:t>
            </a:r>
            <a:endParaRPr lang="en-US" sz="2800">
              <a:latin typeface="Arial Narrow" pitchFamily="-84" charset="0"/>
            </a:endParaRPr>
          </a:p>
        </p:txBody>
      </p:sp>
      <p:graphicFrame>
        <p:nvGraphicFramePr>
          <p:cNvPr id="186380" name="Object 12"/>
          <p:cNvGraphicFramePr>
            <a:graphicFrameLocks noGrp="1" noChangeAspect="1"/>
          </p:cNvGraphicFramePr>
          <p:nvPr>
            <p:ph sz="half" idx="2"/>
          </p:nvPr>
        </p:nvGraphicFramePr>
        <p:xfrm>
          <a:off x="4953000" y="4968875"/>
          <a:ext cx="21336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76" name="Equation" r:id="rId11" imgW="1307880" imgH="457200" progId="Equation.DSMT4">
                  <p:embed/>
                </p:oleObj>
              </mc:Choice>
              <mc:Fallback>
                <p:oleObj name="Equation" r:id="rId11" imgW="1307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968875"/>
                        <a:ext cx="2133600" cy="7461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9496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2, 2014</a:t>
            </a:r>
          </a:p>
        </p:txBody>
      </p:sp>
      <p:sp>
        <p:nvSpPr>
          <p:cNvPr id="3483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483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D00018-3BA8-324D-AD0C-A17FF5A23807}" type="slidenum">
              <a:rPr lang="en-US">
                <a:latin typeface="Arial Narrow" pitchFamily="-84" charset="0"/>
              </a:rPr>
              <a:pPr/>
              <a:t>26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48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Acceleration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267200"/>
            <a:ext cx="7772400" cy="16002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In calculus terms: The slope (derivative) of the velocity vector with respect to time or the change of slopes of position as a function of time</a:t>
            </a: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685800" y="2182813"/>
          <a:ext cx="538163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9" name="Equation" r:id="rId3" imgW="291960" imgH="139680" progId="Equation.DSMT4">
                  <p:embed/>
                </p:oleObj>
              </mc:Choice>
              <mc:Fallback>
                <p:oleObj name="Equation" r:id="rId3" imgW="2919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82813"/>
                        <a:ext cx="538163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5181600" y="2209800"/>
          <a:ext cx="48736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90" name="Equation" r:id="rId5" imgW="279360" imgH="139680" progId="Equation.DSMT4">
                  <p:embed/>
                </p:oleObj>
              </mc:Choice>
              <mc:Fallback>
                <p:oleObj name="Equation" r:id="rId5" imgW="2793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209800"/>
                        <a:ext cx="487363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946400" y="1989138"/>
            <a:ext cx="2095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analogous to</a:t>
            </a:r>
          </a:p>
        </p:txBody>
      </p:sp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685800" y="3657600"/>
          <a:ext cx="47783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91" name="Equation" r:id="rId7" imgW="291960" imgH="139680" progId="Equation.DSMT4">
                  <p:embed/>
                </p:oleObj>
              </mc:Choice>
              <mc:Fallback>
                <p:oleObj name="Equation" r:id="rId7" imgW="2919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657600"/>
                        <a:ext cx="477838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6831013" y="3430588"/>
          <a:ext cx="1931987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92" name="Equation" r:id="rId9" imgW="1180800" imgH="419040" progId="Equation.3">
                  <p:embed/>
                </p:oleObj>
              </mc:Choice>
              <mc:Fallback>
                <p:oleObj name="Equation" r:id="rId9" imgW="1180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1013" y="3430588"/>
                        <a:ext cx="1931987" cy="68421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4600575" y="3460750"/>
            <a:ext cx="2095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analogous to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457200" y="827088"/>
            <a:ext cx="7443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Change of velocity in time (what kind of quantity is this?)</a:t>
            </a:r>
            <a:endParaRPr lang="en-US"/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609600" y="1350963"/>
            <a:ext cx="59023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Definition of the average acceleration:</a:t>
            </a:r>
            <a:endParaRPr lang="en-US"/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609600" y="2744788"/>
            <a:ext cx="67738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Definition of the instantaneous acceleration:</a:t>
            </a:r>
          </a:p>
        </p:txBody>
      </p:sp>
      <p:graphicFrame>
        <p:nvGraphicFramePr>
          <p:cNvPr id="49165" name="Object 13"/>
          <p:cNvGraphicFramePr>
            <a:graphicFrameLocks noChangeAspect="1"/>
          </p:cNvGraphicFramePr>
          <p:nvPr/>
        </p:nvGraphicFramePr>
        <p:xfrm>
          <a:off x="1285875" y="1905000"/>
          <a:ext cx="10763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93" name="Equation" r:id="rId11" imgW="583920" imgH="406080" progId="Equation.DSMT4">
                  <p:embed/>
                </p:oleObj>
              </mc:Choice>
              <mc:Fallback>
                <p:oleObj name="Equation" r:id="rId11" imgW="5839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1905000"/>
                        <a:ext cx="1076325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6" name="Object 14"/>
          <p:cNvGraphicFramePr>
            <a:graphicFrameLocks noChangeAspect="1"/>
          </p:cNvGraphicFramePr>
          <p:nvPr/>
        </p:nvGraphicFramePr>
        <p:xfrm>
          <a:off x="2327275" y="1905000"/>
          <a:ext cx="4921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94" name="Equation" r:id="rId13" imgW="266400" imgH="393480" progId="Equation.DSMT4">
                  <p:embed/>
                </p:oleObj>
              </mc:Choice>
              <mc:Fallback>
                <p:oleObj name="Equation" r:id="rId13" imgW="266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275" y="1905000"/>
                        <a:ext cx="4921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7" name="Object 15"/>
          <p:cNvGraphicFramePr>
            <a:graphicFrameLocks noChangeAspect="1"/>
          </p:cNvGraphicFramePr>
          <p:nvPr/>
        </p:nvGraphicFramePr>
        <p:xfrm>
          <a:off x="5675313" y="1957388"/>
          <a:ext cx="954087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95" name="Equation" r:id="rId15" imgW="545760" imgH="406080" progId="Equation.DSMT4">
                  <p:embed/>
                </p:oleObj>
              </mc:Choice>
              <mc:Fallback>
                <p:oleObj name="Equation" r:id="rId15" imgW="5457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313" y="1957388"/>
                        <a:ext cx="954087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8" name="Object 16"/>
          <p:cNvGraphicFramePr>
            <a:graphicFrameLocks noChangeAspect="1"/>
          </p:cNvGraphicFramePr>
          <p:nvPr/>
        </p:nvGraphicFramePr>
        <p:xfrm>
          <a:off x="6588125" y="1957388"/>
          <a:ext cx="42227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96" name="Equation" r:id="rId17" imgW="241200" imgH="393480" progId="Equation.DSMT4">
                  <p:embed/>
                </p:oleObj>
              </mc:Choice>
              <mc:Fallback>
                <p:oleObj name="Equation" r:id="rId17" imgW="241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1957388"/>
                        <a:ext cx="422275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9" name="Object 17"/>
          <p:cNvGraphicFramePr>
            <a:graphicFrameLocks noChangeAspect="1"/>
          </p:cNvGraphicFramePr>
          <p:nvPr/>
        </p:nvGraphicFramePr>
        <p:xfrm>
          <a:off x="1192213" y="3432175"/>
          <a:ext cx="124618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97" name="Equation" r:id="rId19" imgW="761760" imgH="419040" progId="Equation.DSMT4">
                  <p:embed/>
                </p:oleObj>
              </mc:Choice>
              <mc:Fallback>
                <p:oleObj name="Equation" r:id="rId19" imgW="761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3432175"/>
                        <a:ext cx="1246187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0" name="Object 18"/>
          <p:cNvGraphicFramePr>
            <a:graphicFrameLocks noChangeAspect="1"/>
          </p:cNvGraphicFramePr>
          <p:nvPr/>
        </p:nvGraphicFramePr>
        <p:xfrm>
          <a:off x="2438400" y="3429000"/>
          <a:ext cx="623888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98" name="Equation" r:id="rId21" imgW="380880" imgH="393480" progId="Equation.DSMT4">
                  <p:embed/>
                </p:oleObj>
              </mc:Choice>
              <mc:Fallback>
                <p:oleObj name="Equation" r:id="rId21" imgW="380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429000"/>
                        <a:ext cx="623888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1" name="Object 19"/>
          <p:cNvGraphicFramePr>
            <a:graphicFrameLocks noChangeAspect="1"/>
          </p:cNvGraphicFramePr>
          <p:nvPr/>
        </p:nvGraphicFramePr>
        <p:xfrm>
          <a:off x="3033713" y="3429000"/>
          <a:ext cx="108108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99" name="Equation" r:id="rId23" imgW="660240" imgH="431640" progId="Equation.DSMT4">
                  <p:embed/>
                </p:oleObj>
              </mc:Choice>
              <mc:Fallback>
                <p:oleObj name="Equation" r:id="rId23" imgW="660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713" y="3429000"/>
                        <a:ext cx="1081087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2" name="Object 20"/>
          <p:cNvGraphicFramePr>
            <a:graphicFrameLocks noChangeAspect="1"/>
          </p:cNvGraphicFramePr>
          <p:nvPr/>
        </p:nvGraphicFramePr>
        <p:xfrm>
          <a:off x="4149725" y="3429000"/>
          <a:ext cx="4984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00" name="Equation" r:id="rId25" imgW="304560" imgH="419040" progId="Equation.DSMT4">
                  <p:embed/>
                </p:oleObj>
              </mc:Choice>
              <mc:Fallback>
                <p:oleObj name="Equation" r:id="rId25" imgW="304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9725" y="3429000"/>
                        <a:ext cx="498475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7924800" y="885825"/>
            <a:ext cx="936625" cy="48577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50021"/>
                </a:solidFill>
                <a:latin typeface="Arial Narrow" pitchFamily="-84" charset="0"/>
              </a:rPr>
              <a:t>Vector</a:t>
            </a:r>
          </a:p>
        </p:txBody>
      </p:sp>
    </p:spTree>
    <p:extLst>
      <p:ext uri="{BB962C8B-B14F-4D97-AF65-F5344CB8AC3E}">
        <p14:creationId xmlns:p14="http://schemas.microsoft.com/office/powerpoint/2010/main" val="3528234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2, 2014</a:t>
            </a: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F186B8-E568-D944-90D2-9A365710188B}" type="slidenum">
              <a:rPr lang="en-US">
                <a:latin typeface="Arial Narrow" pitchFamily="-84" charset="0"/>
              </a:rPr>
              <a:pPr/>
              <a:t>27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Acceleration vs Time Plot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838200"/>
            <a:ext cx="9144000" cy="5791200"/>
            <a:chOff x="0" y="528"/>
            <a:chExt cx="5760" cy="3432"/>
          </a:xfrm>
        </p:grpSpPr>
        <p:pic>
          <p:nvPicPr>
            <p:cNvPr id="35850" name="Picture 4" descr="FG02_017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28"/>
              <a:ext cx="5760" cy="3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1" name="Rectangle 5"/>
            <p:cNvSpPr>
              <a:spLocks noChangeArrowheads="1"/>
            </p:cNvSpPr>
            <p:nvPr/>
          </p:nvSpPr>
          <p:spPr bwMode="auto">
            <a:xfrm>
              <a:off x="1248" y="3648"/>
              <a:ext cx="576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048000" y="2971800"/>
            <a:ext cx="439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What does this plot tell you?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117850" y="3505200"/>
            <a:ext cx="2978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Yes, you are right!!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124200" y="4038600"/>
            <a:ext cx="4800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The acceleration of this motion is a constant!!</a:t>
            </a:r>
          </a:p>
        </p:txBody>
      </p:sp>
    </p:spTree>
    <p:extLst>
      <p:ext uri="{BB962C8B-B14F-4D97-AF65-F5344CB8AC3E}">
        <p14:creationId xmlns:p14="http://schemas.microsoft.com/office/powerpoint/2010/main" val="3428551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6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2, 2014</a:t>
            </a:r>
          </a:p>
        </p:txBody>
      </p:sp>
      <p:sp>
        <p:nvSpPr>
          <p:cNvPr id="36877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687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BED63D-816D-D645-8363-BA05A39276F9}" type="slidenum">
              <a:rPr lang="en-US">
                <a:latin typeface="Arial Narrow" pitchFamily="-84" charset="0"/>
              </a:rPr>
              <a:pPr/>
              <a:t>28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687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Example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138243" name="Picture 3" descr="FG02_0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295400"/>
            <a:ext cx="8763000" cy="2978150"/>
          </a:xfrm>
          <a:noFill/>
        </p:spPr>
      </p:pic>
      <p:graphicFrame>
        <p:nvGraphicFramePr>
          <p:cNvPr id="138244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657600" y="4876800"/>
          <a:ext cx="6858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39" name="Equation" r:id="rId4" imgW="317160" imgH="215640" progId="Equation.DSMT4">
                  <p:embed/>
                </p:oleObj>
              </mc:Choice>
              <mc:Fallback>
                <p:oleObj name="Equation" r:id="rId4" imgW="3171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876800"/>
                        <a:ext cx="6858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5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257925" y="4846638"/>
          <a:ext cx="2798763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40" name="Equation" r:id="rId6" imgW="1688760" imgH="393480" progId="Equation.3">
                  <p:embed/>
                </p:oleObj>
              </mc:Choice>
              <mc:Fallback>
                <p:oleObj name="Equation" r:id="rId6" imgW="1688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925" y="4846638"/>
                        <a:ext cx="2798763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228600" y="762000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A car accelerates along a straight road from rest to 75km/h in 5.0s.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457200" y="41910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pitchFamily="-84" charset="0"/>
              </a:rPr>
              <a:t>What is the magnitude of its average acceleration?</a:t>
            </a:r>
            <a:endParaRPr lang="en-US">
              <a:solidFill>
                <a:srgbClr val="CC00CC"/>
              </a:solidFill>
              <a:latin typeface="Monotype Corsiva" pitchFamily="-84" charset="0"/>
            </a:endParaRPr>
          </a:p>
        </p:txBody>
      </p:sp>
      <p:graphicFrame>
        <p:nvGraphicFramePr>
          <p:cNvPr id="138248" name="Object 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04800" y="5410200"/>
          <a:ext cx="957263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41" name="Equation" r:id="rId8" imgW="330120" imgH="241200" progId="Equation.DSMT4">
                  <p:embed/>
                </p:oleObj>
              </mc:Choice>
              <mc:Fallback>
                <p:oleObj name="Equation" r:id="rId8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410200"/>
                        <a:ext cx="957263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9" name="Object 5"/>
          <p:cNvGraphicFramePr>
            <a:graphicFrameLocks noChangeAspect="1"/>
          </p:cNvGraphicFramePr>
          <p:nvPr/>
        </p:nvGraphicFramePr>
        <p:xfrm>
          <a:off x="457200" y="4724400"/>
          <a:ext cx="6858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42" name="Equation" r:id="rId10" imgW="317160" imgH="228600" progId="Equation.DSMT4">
                  <p:embed/>
                </p:oleObj>
              </mc:Choice>
              <mc:Fallback>
                <p:oleObj name="Equation" r:id="rId10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724400"/>
                        <a:ext cx="685800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0" name="Object 6"/>
          <p:cNvGraphicFramePr>
            <a:graphicFrameLocks noChangeAspect="1"/>
          </p:cNvGraphicFramePr>
          <p:nvPr/>
        </p:nvGraphicFramePr>
        <p:xfrm>
          <a:off x="5434013" y="5562600"/>
          <a:ext cx="3557587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43" name="Equation" r:id="rId12" imgW="2145960" imgH="431640" progId="Equation.3">
                  <p:embed/>
                </p:oleObj>
              </mc:Choice>
              <mc:Fallback>
                <p:oleObj name="Equation" r:id="rId12" imgW="2145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013" y="5562600"/>
                        <a:ext cx="3557587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2" name="Object 7"/>
          <p:cNvGraphicFramePr>
            <a:graphicFrameLocks noChangeAspect="1"/>
          </p:cNvGraphicFramePr>
          <p:nvPr/>
        </p:nvGraphicFramePr>
        <p:xfrm>
          <a:off x="1162050" y="4768850"/>
          <a:ext cx="9715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44" name="Equation" r:id="rId14" imgW="431640" imgH="177480" progId="Equation.DSMT4">
                  <p:embed/>
                </p:oleObj>
              </mc:Choice>
              <mc:Fallback>
                <p:oleObj name="Equation" r:id="rId14" imgW="431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4768850"/>
                        <a:ext cx="97155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3" name="Object 8"/>
          <p:cNvGraphicFramePr>
            <a:graphicFrameLocks noChangeAspect="1"/>
          </p:cNvGraphicFramePr>
          <p:nvPr/>
        </p:nvGraphicFramePr>
        <p:xfrm>
          <a:off x="1219200" y="5410200"/>
          <a:ext cx="12192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45" name="Equation" r:id="rId16" imgW="685800" imgH="393480" progId="Equation.DSMT4">
                  <p:embed/>
                </p:oleObj>
              </mc:Choice>
              <mc:Fallback>
                <p:oleObj name="Equation" r:id="rId16" imgW="685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410200"/>
                        <a:ext cx="121920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4" name="Object 9"/>
          <p:cNvGraphicFramePr>
            <a:graphicFrameLocks noChangeAspect="1"/>
          </p:cNvGraphicFramePr>
          <p:nvPr/>
        </p:nvGraphicFramePr>
        <p:xfrm>
          <a:off x="2397125" y="5562600"/>
          <a:ext cx="87947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46" name="Equation" r:id="rId18" imgW="495000" imgH="177480" progId="Equation.DSMT4">
                  <p:embed/>
                </p:oleObj>
              </mc:Choice>
              <mc:Fallback>
                <p:oleObj name="Equation" r:id="rId18" imgW="4950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5" y="5562600"/>
                        <a:ext cx="87947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5" name="Object 10"/>
          <p:cNvGraphicFramePr>
            <a:graphicFrameLocks noChangeAspect="1"/>
          </p:cNvGraphicFramePr>
          <p:nvPr/>
        </p:nvGraphicFramePr>
        <p:xfrm>
          <a:off x="4398963" y="4724400"/>
          <a:ext cx="123983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47" name="Equation" r:id="rId20" imgW="647640" imgH="469800" progId="Equation.DSMT4">
                  <p:embed/>
                </p:oleObj>
              </mc:Choice>
              <mc:Fallback>
                <p:oleObj name="Equation" r:id="rId20" imgW="6476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8963" y="4724400"/>
                        <a:ext cx="123983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6" name="Object 11"/>
          <p:cNvGraphicFramePr>
            <a:graphicFrameLocks noChangeAspect="1"/>
          </p:cNvGraphicFramePr>
          <p:nvPr/>
        </p:nvGraphicFramePr>
        <p:xfrm>
          <a:off x="5614988" y="4733925"/>
          <a:ext cx="55721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48" name="Equation" r:id="rId22" imgW="291960" imgH="393480" progId="Equation.DSMT4">
                  <p:embed/>
                </p:oleObj>
              </mc:Choice>
              <mc:Fallback>
                <p:oleObj name="Equation" r:id="rId22" imgW="291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4988" y="4733925"/>
                        <a:ext cx="55721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109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2, 2014</a:t>
            </a: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FFDC72-FF6B-CB4E-B9D0-5981C9A56D75}" type="slidenum">
              <a:rPr lang="en-US">
                <a:latin typeface="Arial Narrow" pitchFamily="-84" charset="0"/>
              </a:rPr>
              <a:pPr/>
              <a:t>29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838200"/>
          </a:xfrm>
        </p:spPr>
        <p:txBody>
          <a:bodyPr/>
          <a:lstStyle/>
          <a:p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Few Confusing Things on Acceleration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When an object is moving in a constant velocity (</a:t>
            </a:r>
            <a:r>
              <a:rPr lang="en-US" sz="240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v=v</a:t>
            </a:r>
            <a:r>
              <a:rPr lang="en-US" sz="2400" baseline="-2500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), there is no acceleration (</a:t>
            </a:r>
            <a:r>
              <a:rPr lang="en-US" sz="240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a=0</a:t>
            </a: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Is there any acceleration when an object is not moving?</a:t>
            </a:r>
          </a:p>
          <a:p>
            <a:pPr>
              <a:lnSpc>
                <a:spcPct val="8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When an object is moving faster as time goes on, (</a:t>
            </a:r>
            <a:r>
              <a:rPr lang="en-US" sz="240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v=v(t)</a:t>
            </a: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 ), acceleration is positive (</a:t>
            </a:r>
            <a:r>
              <a:rPr lang="en-US" sz="240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a&gt;0</a:t>
            </a: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).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Incorrect, since the object might be moving in negative direction initially</a:t>
            </a:r>
          </a:p>
          <a:p>
            <a:pPr>
              <a:lnSpc>
                <a:spcPct val="8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When an object is moving slower as time goes on, (</a:t>
            </a:r>
            <a:r>
              <a:rPr lang="en-US" sz="240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v=v(t)</a:t>
            </a: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 ), acceleration is negative (</a:t>
            </a:r>
            <a:r>
              <a:rPr lang="en-US" sz="240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a&lt;0</a:t>
            </a: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Incorrect, since the object might be moving in negative direction initially</a:t>
            </a:r>
          </a:p>
          <a:p>
            <a:pPr>
              <a:lnSpc>
                <a:spcPct val="8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In all cases, velocity is positive, unless the direction of the movement changes.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Incorrect, since the object might be moving in negative direction initially</a:t>
            </a:r>
          </a:p>
          <a:p>
            <a:pPr>
              <a:lnSpc>
                <a:spcPct val="8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Is there acceleration if an object moves in a constant speed but changes direction?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5105400" y="5410200"/>
            <a:ext cx="2827338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66"/>
                </a:solidFill>
                <a:latin typeface="Arial Narrow" pitchFamily="-84" charset="0"/>
              </a:rPr>
              <a:t>The answer is YES!!</a:t>
            </a:r>
          </a:p>
        </p:txBody>
      </p:sp>
    </p:spTree>
    <p:extLst>
      <p:ext uri="{BB962C8B-B14F-4D97-AF65-F5344CB8AC3E}">
        <p14:creationId xmlns:p14="http://schemas.microsoft.com/office/powerpoint/2010/main" val="136796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9-02 at 8.59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371600" y="6172200"/>
            <a:ext cx="6324600" cy="381000"/>
          </a:xfrm>
          <a:prstGeom prst="rect">
            <a:avLst/>
          </a:prstGeom>
          <a:solidFill>
            <a:srgbClr val="FFFFCC">
              <a:alpha val="12000"/>
            </a:srgbClr>
          </a:solidFill>
          <a:ln w="5715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Sept. 2,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A02DD36-D850-B946-A092-904D5095E6D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15400" cy="685800"/>
          </a:xfrm>
        </p:spPr>
        <p:txBody>
          <a:bodyPr/>
          <a:lstStyle/>
          <a:p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Reminder: Special Project #1 for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Extra </a:t>
            </a:r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Credit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305800" cy="5562600"/>
          </a:xfrm>
        </p:spPr>
        <p:txBody>
          <a:bodyPr/>
          <a:lstStyle/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 Find the solutions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for yx</a:t>
            </a:r>
            <a:r>
              <a:rPr lang="en-US" sz="2800" baseline="30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-zx+v=0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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5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points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X is the unknown variable, and y, z and v are constant coefficients!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You cannot just plug into the quadratic equations!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You must show a complete algebraic process of obtaining the solutions!</a:t>
            </a:r>
            <a:endParaRPr lang="en-US" sz="24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Derive the kinematic equation                                      from first principles and the known kinematic equations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 10 points</a:t>
            </a: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You must </a:t>
            </a:r>
            <a:r>
              <a:rPr lang="en-US" sz="2800" b="1" u="sng" dirty="0">
                <a:solidFill>
                  <a:srgbClr val="A5002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show your OWN work in detail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to obtain the full credit</a:t>
            </a:r>
          </a:p>
          <a:p>
            <a:pPr marL="742950" lvl="2" indent="-342900"/>
            <a:r>
              <a:rPr lang="en-US" sz="2000" dirty="0">
                <a:latin typeface="Arial Narrow" charset="0"/>
                <a:ea typeface="ＭＳ Ｐゴシック" charset="0"/>
                <a:sym typeface="Wingdings" charset="0"/>
              </a:rPr>
              <a:t>Must be in much more detail than </a:t>
            </a:r>
            <a:r>
              <a:rPr lang="en-US" sz="2000" dirty="0" smtClean="0">
                <a:latin typeface="Arial Narrow" charset="0"/>
                <a:ea typeface="ＭＳ Ｐゴシック" charset="0"/>
                <a:sym typeface="Wingdings" charset="0"/>
              </a:rPr>
              <a:t>in </a:t>
            </a:r>
            <a:r>
              <a:rPr lang="en-US" sz="2000" dirty="0">
                <a:latin typeface="Arial Narrow" charset="0"/>
                <a:ea typeface="ＭＳ Ｐゴシック" charset="0"/>
                <a:sym typeface="Wingdings" charset="0"/>
              </a:rPr>
              <a:t>this lecture note!!</a:t>
            </a:r>
            <a:r>
              <a:rPr lang="en-US" sz="2000" dirty="0" smtClean="0">
                <a:latin typeface="Arial Narrow" charset="0"/>
                <a:ea typeface="ＭＳ Ｐゴシック" charset="0"/>
                <a:sym typeface="Wingdings" charset="0"/>
              </a:rPr>
              <a:t>!</a:t>
            </a:r>
          </a:p>
          <a:p>
            <a:pPr marL="742950" lvl="2" indent="-342900"/>
            <a:r>
              <a:rPr lang="en-US" sz="2000" dirty="0" smtClean="0">
                <a:latin typeface="Arial Narrow" charset="0"/>
                <a:ea typeface="ＭＳ Ｐゴシック" charset="0"/>
                <a:sym typeface="Wingdings" charset="0"/>
              </a:rPr>
              <a:t>Please do not copy from the lecture note or from your friends.  You will all get 0!</a:t>
            </a:r>
            <a:endParaRPr lang="en-US" sz="2000" dirty="0">
              <a:latin typeface="Arial Narrow" charset="0"/>
              <a:ea typeface="ＭＳ Ｐゴシック" charset="0"/>
            </a:endParaRPr>
          </a:p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Due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Thursday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Sept. 4</a:t>
            </a: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2154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385429"/>
              </p:ext>
            </p:extLst>
          </p:nvPr>
        </p:nvGraphicFramePr>
        <p:xfrm>
          <a:off x="4868863" y="2721632"/>
          <a:ext cx="2751137" cy="554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" name="Equation" r:id="rId3" imgW="1257120" imgH="253800" progId="Equation.DSMT4">
                  <p:embed/>
                </p:oleObj>
              </mc:Choice>
              <mc:Fallback>
                <p:oleObj name="Equation" r:id="rId3" imgW="1257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8863" y="2721632"/>
                        <a:ext cx="2751137" cy="5549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971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Sept. 2, 2014</a:t>
            </a:r>
          </a:p>
        </p:txBody>
      </p:sp>
      <p:sp>
        <p:nvSpPr>
          <p:cNvPr id="6656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BCF7E3-315F-8D48-B89B-EB9CCF1C3203}" type="slidenum">
              <a:rPr lang="en-US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6565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EEB28439-4FF0-0740-AB05-FD6AFFB503E2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5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665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Estimates &amp; Order-of-Magnitude Calculations 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Estimate = Approximation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Useful for rough calculations to determine the necessity of higher precision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Usually done under certain assumptions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Might require modification of assumptions, if higher precision is necessary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Order of magnitude estimate: Estimates done to the precision of 10s or exponents of 10s;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Three orders of magnitude: 10</a:t>
            </a:r>
            <a:r>
              <a:rPr lang="en-US" baseline="30000"/>
              <a:t>3</a:t>
            </a:r>
            <a:r>
              <a:rPr lang="en-US"/>
              <a:t>=1,000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Round up for Order of magnitude estimate; 8x10</a:t>
            </a:r>
            <a:r>
              <a:rPr lang="en-US" baseline="30000"/>
              <a:t>7</a:t>
            </a:r>
            <a:r>
              <a:rPr lang="en-US"/>
              <a:t> ~ 10</a:t>
            </a:r>
            <a:r>
              <a:rPr lang="en-US" baseline="30000"/>
              <a:t>8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Similar terms: “Ball-park-figures”, “guesstimates”, etc</a:t>
            </a:r>
          </a:p>
        </p:txBody>
      </p:sp>
    </p:spTree>
    <p:extLst>
      <p:ext uri="{BB962C8B-B14F-4D97-AF65-F5344CB8AC3E}">
        <p14:creationId xmlns:p14="http://schemas.microsoft.com/office/powerpoint/2010/main" val="277590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Sept. 2, 2014</a:t>
            </a:r>
          </a:p>
        </p:txBody>
      </p:sp>
      <p:sp>
        <p:nvSpPr>
          <p:cNvPr id="6759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0B1759-45DE-A14D-B4CD-AF8C27E9B2FE}" type="slidenum">
              <a:rPr lang="en-US">
                <a:latin typeface="Arial Narrow" pitchFamily="-84" charset="0"/>
              </a:rPr>
              <a:pPr/>
              <a:t>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7593" name="Slide Number Placeholder 7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679990B-0782-354F-BECE-C811587CCD6D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6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pic>
        <p:nvPicPr>
          <p:cNvPr id="168962" name="Picture 2" descr="FG01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43000" y="1828800"/>
            <a:ext cx="55626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Example for Estimates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6896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34000" y="2209800"/>
          <a:ext cx="239712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3" name="Equation" r:id="rId4" imgW="1143000" imgH="279360" progId="Equation.DSMT4">
                  <p:embed/>
                </p:oleObj>
              </mc:Choice>
              <mc:Fallback>
                <p:oleObj name="Equation" r:id="rId4" imgW="1143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09800"/>
                        <a:ext cx="2397125" cy="5857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181600" y="3862388"/>
          <a:ext cx="18288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4" name="Equation" r:id="rId6" imgW="761760" imgH="419040" progId="Equation.DSMT4">
                  <p:embed/>
                </p:oleObj>
              </mc:Choice>
              <mc:Fallback>
                <p:oleObj name="Equation" r:id="rId6" imgW="761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862388"/>
                        <a:ext cx="1828800" cy="10064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6" name="Object 6"/>
          <p:cNvGraphicFramePr>
            <a:graphicFrameLocks noChangeAspect="1"/>
          </p:cNvGraphicFramePr>
          <p:nvPr/>
        </p:nvGraphicFramePr>
        <p:xfrm>
          <a:off x="5257800" y="2830513"/>
          <a:ext cx="35814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5" name="Equation" r:id="rId8" imgW="1485720" imgH="203040" progId="Equation.DSMT4">
                  <p:embed/>
                </p:oleObj>
              </mc:Choice>
              <mc:Fallback>
                <p:oleObj name="Equation" r:id="rId8" imgW="1485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830513"/>
                        <a:ext cx="3581400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379413" y="685800"/>
            <a:ext cx="85359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Estimate the radius of the Earth using triangulation as shown in the picture when d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=4.4km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and h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=1.5m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.</a:t>
            </a:r>
          </a:p>
        </p:txBody>
      </p:sp>
      <p:sp>
        <p:nvSpPr>
          <p:cNvPr id="168968" name="AutoShape 8"/>
          <p:cNvSpPr>
            <a:spLocks noChangeArrowheads="1"/>
          </p:cNvSpPr>
          <p:nvPr/>
        </p:nvSpPr>
        <p:spPr bwMode="auto">
          <a:xfrm>
            <a:off x="2743200" y="3886200"/>
            <a:ext cx="3810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969" name="AutoShape 9"/>
          <p:cNvSpPr>
            <a:spLocks noChangeArrowheads="1"/>
          </p:cNvSpPr>
          <p:nvPr/>
        </p:nvSpPr>
        <p:spPr bwMode="auto">
          <a:xfrm flipV="1">
            <a:off x="3505200" y="2895600"/>
            <a:ext cx="1295400" cy="2895600"/>
          </a:xfrm>
          <a:prstGeom prst="rtTriangle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3489325" y="3617913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 Narrow" pitchFamily="-84" charset="0"/>
              </a:rPr>
              <a:t>R</a:t>
            </a:r>
          </a:p>
        </p:txBody>
      </p:sp>
      <p:sp>
        <p:nvSpPr>
          <p:cNvPr id="168971" name="Text Box 11"/>
          <p:cNvSpPr txBox="1">
            <a:spLocks noChangeArrowheads="1"/>
          </p:cNvSpPr>
          <p:nvPr/>
        </p:nvSpPr>
        <p:spPr bwMode="auto">
          <a:xfrm>
            <a:off x="3581400" y="2438400"/>
            <a:ext cx="12298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Arial Narrow" pitchFamily="-84" charset="0"/>
              </a:rPr>
              <a:t>D=4.4km</a:t>
            </a:r>
            <a:endParaRPr lang="en-US" b="1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168972" name="Text Box 12"/>
          <p:cNvSpPr txBox="1">
            <a:spLocks noChangeArrowheads="1"/>
          </p:cNvSpPr>
          <p:nvPr/>
        </p:nvSpPr>
        <p:spPr bwMode="auto">
          <a:xfrm rot="-3923446">
            <a:off x="4087812" y="4011613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 Narrow" pitchFamily="-84" charset="0"/>
              </a:rPr>
              <a:t>R+h</a:t>
            </a:r>
          </a:p>
        </p:txBody>
      </p:sp>
      <p:sp>
        <p:nvSpPr>
          <p:cNvPr id="168973" name="Text Box 13"/>
          <p:cNvSpPr txBox="1">
            <a:spLocks noChangeArrowheads="1"/>
          </p:cNvSpPr>
          <p:nvPr/>
        </p:nvSpPr>
        <p:spPr bwMode="auto">
          <a:xfrm>
            <a:off x="5257800" y="1676400"/>
            <a:ext cx="2684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 Narrow" pitchFamily="-84" charset="0"/>
              </a:rPr>
              <a:t>Pythagorian theorem</a:t>
            </a:r>
          </a:p>
        </p:txBody>
      </p:sp>
      <p:sp>
        <p:nvSpPr>
          <p:cNvPr id="168974" name="Text Box 14"/>
          <p:cNvSpPr txBox="1">
            <a:spLocks noChangeArrowheads="1"/>
          </p:cNvSpPr>
          <p:nvPr/>
        </p:nvSpPr>
        <p:spPr bwMode="auto">
          <a:xfrm>
            <a:off x="5257800" y="3352800"/>
            <a:ext cx="173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Arial Narrow" pitchFamily="-84" charset="0"/>
              </a:rPr>
              <a:t>Solving for R</a:t>
            </a:r>
          </a:p>
        </p:txBody>
      </p:sp>
      <p:graphicFrame>
        <p:nvGraphicFramePr>
          <p:cNvPr id="16897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427773"/>
              </p:ext>
            </p:extLst>
          </p:nvPr>
        </p:nvGraphicFramePr>
        <p:xfrm>
          <a:off x="5575300" y="4824413"/>
          <a:ext cx="2859088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6" name="Equation" r:id="rId10" imgW="1371600" imgH="685800" progId="Equation.DSMT4">
                  <p:embed/>
                </p:oleObj>
              </mc:Choice>
              <mc:Fallback>
                <p:oleObj name="Equation" r:id="rId10" imgW="13716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4824413"/>
                        <a:ext cx="2859088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881152" y="6320135"/>
            <a:ext cx="20436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Arial Narrow" pitchFamily="-84" charset="0"/>
              </a:rPr>
              <a:t>Real R=6380km</a:t>
            </a:r>
            <a:endParaRPr lang="en-US" b="1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852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Sept. 2, 2014</a:t>
            </a:r>
          </a:p>
        </p:txBody>
      </p:sp>
      <p:sp>
        <p:nvSpPr>
          <p:cNvPr id="6861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C18645-7113-1B4B-BC53-6061332DB277}" type="slidenum">
              <a:rPr lang="en-US">
                <a:latin typeface="Arial Narrow" pitchFamily="-84" charset="0"/>
              </a:rPr>
              <a:pPr/>
              <a:t>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6861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797BB34-E7AC-B143-B9A1-E65A1B04448E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7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92" y="152400"/>
            <a:ext cx="9122508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Dimensions of Units and Dimensional 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Analysis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153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An extremely useful concept in solving physical problems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Good to write physical laws in mathematical expressions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No matter what units are used the base quantities are the same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>
                <a:solidFill>
                  <a:srgbClr val="CC6600"/>
                </a:solidFill>
                <a:latin typeface="Monotype Corsiva" pitchFamily="-84" charset="0"/>
              </a:rPr>
              <a:t>Length</a:t>
            </a:r>
            <a:r>
              <a:rPr lang="en-US" sz="2400" dirty="0"/>
              <a:t> (distance) is length whether meter or inch is used to express the size: Usually denoted as</a:t>
            </a:r>
            <a:r>
              <a:rPr lang="en-US" sz="2400" dirty="0">
                <a:latin typeface="Monotype Corsiva" pitchFamily="-84" charset="0"/>
              </a:rPr>
              <a:t> </a:t>
            </a:r>
            <a:r>
              <a:rPr lang="en-US" sz="2400" b="1" dirty="0">
                <a:solidFill>
                  <a:srgbClr val="CC6600"/>
                </a:solidFill>
                <a:latin typeface="Monotype Corsiva" pitchFamily="-84" charset="0"/>
              </a:rPr>
              <a:t>[L]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The same is true for </a:t>
            </a:r>
            <a:r>
              <a:rPr lang="en-US" sz="2400" b="1" dirty="0">
                <a:solidFill>
                  <a:srgbClr val="CC6600"/>
                </a:solidFill>
                <a:latin typeface="Monotype Corsiva" pitchFamily="-84" charset="0"/>
              </a:rPr>
              <a:t>Mass ([</a:t>
            </a:r>
            <a:r>
              <a:rPr lang="en-US" sz="2400" b="1" dirty="0" err="1">
                <a:solidFill>
                  <a:srgbClr val="CC6600"/>
                </a:solidFill>
                <a:latin typeface="Monotype Corsiva" pitchFamily="-84" charset="0"/>
              </a:rPr>
              <a:t>M])</a:t>
            </a:r>
            <a:r>
              <a:rPr lang="en-US" sz="2400" dirty="0" err="1"/>
              <a:t>and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CC6600"/>
                </a:solidFill>
                <a:latin typeface="Monotype Corsiva" pitchFamily="-84" charset="0"/>
              </a:rPr>
              <a:t>Time ([T])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One can say “Dimension of Length, Mass or Time”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Dimensions are treated as algebraic quantities: Can perform two algebraic operations; multiplication or division</a:t>
            </a:r>
          </a:p>
        </p:txBody>
      </p:sp>
      <p:sp>
        <p:nvSpPr>
          <p:cNvPr id="6861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0677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Sept. 2, 2014</a:t>
            </a:r>
          </a:p>
        </p:txBody>
      </p:sp>
      <p:sp>
        <p:nvSpPr>
          <p:cNvPr id="6963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C439D6-CD8C-3C40-B02E-571CA07AB9BD}" type="slidenum">
              <a:rPr lang="en-US">
                <a:latin typeface="Arial Narrow" pitchFamily="-84" charset="0"/>
              </a:rPr>
              <a:pPr/>
              <a:t>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69636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7AB4E9B-FC15-7B40-B86D-284923854044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8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Dimensions of units 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and Dimensional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Analysis </a:t>
            </a:r>
            <a:r>
              <a:rPr lang="en-US" sz="4000" dirty="0" err="1" smtClean="0">
                <a:ea typeface="ＭＳ Ｐゴシック" pitchFamily="-84" charset="-128"/>
                <a:cs typeface="ＭＳ Ｐゴシック" pitchFamily="-84" charset="-128"/>
              </a:rPr>
              <a:t>cnt’d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One can use dimensions only to check the validity of one’s expression: Dimensional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Eg: Speed </a:t>
            </a:r>
            <a:r>
              <a:rPr lang="en-US">
                <a:latin typeface="Monotype Corsiva" pitchFamily="-84" charset="0"/>
              </a:rPr>
              <a:t>[v] = [L]/[T]=[L][T</a:t>
            </a:r>
            <a:r>
              <a:rPr lang="en-US" baseline="30000">
                <a:latin typeface="Monotype Corsiva" pitchFamily="-84" charset="0"/>
              </a:rPr>
              <a:t>-1</a:t>
            </a:r>
            <a:r>
              <a:rPr lang="en-US">
                <a:latin typeface="Monotype Corsiva" pitchFamily="-84" charset="0"/>
              </a:rPr>
              <a:t>]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>
                <a:latin typeface="Monotype Corsiva" pitchFamily="-84" charset="0"/>
                <a:ea typeface="ＭＳ Ｐゴシック" pitchFamily="-84" charset="-128"/>
              </a:rPr>
              <a:t>Distance (L) traveled by a car running at the speed V in time T</a:t>
            </a:r>
          </a:p>
          <a:p>
            <a:pPr lvl="3" eaLnBrk="1" hangingPunct="1">
              <a:lnSpc>
                <a:spcPct val="90000"/>
              </a:lnSpc>
            </a:pPr>
            <a:r>
              <a:rPr lang="en-US">
                <a:latin typeface="Monotype Corsiva" pitchFamily="-84" charset="0"/>
                <a:ea typeface="ＭＳ Ｐゴシック" pitchFamily="-84" charset="-128"/>
              </a:rPr>
              <a:t>L = V*T = [L/T]*[T]=[L]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More general expression of dimensional analysis is using exponents: eg. </a:t>
            </a:r>
            <a:r>
              <a:rPr lang="en-US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[v]=[L</a:t>
            </a:r>
            <a:r>
              <a:rPr lang="en-US" baseline="30000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baseline="30000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m</a:t>
            </a:r>
            <a:r>
              <a:rPr lang="en-US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] =[L][T</a:t>
            </a:r>
            <a:r>
              <a:rPr lang="en-US" baseline="30000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-1</a:t>
            </a:r>
            <a:r>
              <a:rPr lang="en-US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] where n = 1 and m = -1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963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5868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9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Sept. 2, 2014</a:t>
            </a:r>
          </a:p>
        </p:txBody>
      </p:sp>
      <p:sp>
        <p:nvSpPr>
          <p:cNvPr id="706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CA0DCC-A641-AE44-8D40-DDEFFE1174BD}" type="slidenum">
              <a:rPr lang="en-US">
                <a:latin typeface="Arial Narrow" pitchFamily="-84" charset="0"/>
              </a:rPr>
              <a:pPr/>
              <a:t>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70671" name="Slide Number Placeholder 7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1A392D0-D6B2-874B-A95C-8B7A8EC46408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9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706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Examples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685800"/>
            <a:ext cx="8305800" cy="1600200"/>
          </a:xfrm>
        </p:spPr>
        <p:txBody>
          <a:bodyPr/>
          <a:lstStyle/>
          <a:p>
            <a:pPr eaLnBrk="1" hangingPunct="1"/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Show that the expression </a:t>
            </a:r>
            <a:r>
              <a:rPr lang="en-US" sz="2400">
                <a:solidFill>
                  <a:srgbClr val="FF0066"/>
                </a:solidFill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[v] = [at]</a:t>
            </a: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 is dimensionally correct</a:t>
            </a:r>
          </a:p>
          <a:p>
            <a:pPr lvl="2" eaLnBrk="1" hangingPunct="1"/>
            <a:r>
              <a:rPr lang="en-US" sz="2000">
                <a:ea typeface="ＭＳ Ｐゴシック" pitchFamily="-84" charset="-128"/>
              </a:rPr>
              <a:t>Speed: </a:t>
            </a:r>
            <a:r>
              <a:rPr lang="en-US" sz="2000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</a:rPr>
              <a:t>[v]</a:t>
            </a:r>
            <a:r>
              <a:rPr lang="en-US" sz="2000">
                <a:ea typeface="ＭＳ Ｐゴシック" pitchFamily="-84" charset="-128"/>
              </a:rPr>
              <a:t> =[L]/[T]</a:t>
            </a:r>
          </a:p>
          <a:p>
            <a:pPr lvl="2" eaLnBrk="1" hangingPunct="1"/>
            <a:r>
              <a:rPr lang="en-US" sz="2000">
                <a:ea typeface="ＭＳ Ｐゴシック" pitchFamily="-84" charset="-128"/>
              </a:rPr>
              <a:t>Acceleration: </a:t>
            </a:r>
            <a:r>
              <a:rPr lang="en-US" sz="2000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</a:rPr>
              <a:t>[a]</a:t>
            </a:r>
            <a:r>
              <a:rPr lang="en-US" sz="2000">
                <a:ea typeface="ＭＳ Ｐゴシック" pitchFamily="-84" charset="-128"/>
              </a:rPr>
              <a:t> =[L]/[T]</a:t>
            </a:r>
            <a:r>
              <a:rPr lang="en-US" sz="2000" baseline="30000">
                <a:ea typeface="ＭＳ Ｐゴシック" pitchFamily="-84" charset="-128"/>
              </a:rPr>
              <a:t>2</a:t>
            </a:r>
          </a:p>
          <a:p>
            <a:pPr lvl="2" eaLnBrk="1" hangingPunct="1"/>
            <a:r>
              <a:rPr lang="en-US" sz="2000">
                <a:ea typeface="ＭＳ Ｐゴシック" pitchFamily="-84" charset="-128"/>
              </a:rPr>
              <a:t>Thus, </a:t>
            </a:r>
            <a:r>
              <a:rPr lang="en-US" sz="2000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</a:rPr>
              <a:t>[at]</a:t>
            </a:r>
            <a:r>
              <a:rPr lang="en-US" sz="2000">
                <a:ea typeface="ＭＳ Ｐゴシック" pitchFamily="-84" charset="-128"/>
              </a:rPr>
              <a:t> = (L/T</a:t>
            </a:r>
            <a:r>
              <a:rPr lang="en-US" sz="2000" baseline="30000">
                <a:ea typeface="ＭＳ Ｐゴシック" pitchFamily="-84" charset="-128"/>
              </a:rPr>
              <a:t>2</a:t>
            </a:r>
            <a:r>
              <a:rPr lang="en-US" sz="2000">
                <a:ea typeface="ＭＳ Ｐゴシック" pitchFamily="-84" charset="-128"/>
              </a:rPr>
              <a:t>)xT=LT</a:t>
            </a:r>
            <a:r>
              <a:rPr lang="en-US" sz="2000" baseline="30000">
                <a:ea typeface="ＭＳ Ｐゴシック" pitchFamily="-84" charset="-128"/>
              </a:rPr>
              <a:t>(-2+1)</a:t>
            </a:r>
            <a:r>
              <a:rPr lang="en-US" sz="2000">
                <a:ea typeface="ＭＳ Ｐゴシック" pitchFamily="-84" charset="-128"/>
              </a:rPr>
              <a:t> =LT</a:t>
            </a:r>
            <a:r>
              <a:rPr lang="en-US" sz="2000" baseline="30000">
                <a:ea typeface="ＭＳ Ｐゴシック" pitchFamily="-84" charset="-128"/>
              </a:rPr>
              <a:t>-1</a:t>
            </a:r>
            <a:r>
              <a:rPr lang="en-US" sz="2000">
                <a:ea typeface="ＭＳ Ｐゴシック" pitchFamily="-84" charset="-128"/>
              </a:rPr>
              <a:t> =[L]/[T]= </a:t>
            </a:r>
            <a:r>
              <a:rPr lang="en-US" sz="2000">
                <a:solidFill>
                  <a:srgbClr val="CC6600"/>
                </a:solidFill>
                <a:latin typeface="Monotype Corsiva" pitchFamily="-84" charset="0"/>
                <a:ea typeface="ＭＳ Ｐゴシック" pitchFamily="-84" charset="-128"/>
              </a:rPr>
              <a:t>[v]</a:t>
            </a:r>
          </a:p>
        </p:txBody>
      </p:sp>
      <p:graphicFrame>
        <p:nvGraphicFramePr>
          <p:cNvPr id="17510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810000" y="4343400"/>
          <a:ext cx="16129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5" name="Equation" r:id="rId3" imgW="647640" imgH="177480" progId="Equation.DSMT4">
                  <p:embed/>
                </p:oleObj>
              </mc:Choice>
              <mc:Fallback>
                <p:oleObj name="Equation" r:id="rId3" imgW="647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343400"/>
                        <a:ext cx="1612900" cy="4429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4343400"/>
            <a:ext cx="2776538" cy="1460500"/>
            <a:chOff x="240" y="2736"/>
            <a:chExt cx="1749" cy="920"/>
          </a:xfrm>
        </p:grpSpPr>
        <p:graphicFrame>
          <p:nvGraphicFramePr>
            <p:cNvPr id="70668" name="Object 6"/>
            <p:cNvGraphicFramePr>
              <a:graphicFrameLocks noChangeAspect="1"/>
            </p:cNvGraphicFramePr>
            <p:nvPr/>
          </p:nvGraphicFramePr>
          <p:xfrm>
            <a:off x="720" y="2736"/>
            <a:ext cx="1008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686" name="Equation" r:id="rId5" imgW="622080" imgH="203040" progId="Equation.DSMT4">
                    <p:embed/>
                  </p:oleObj>
                </mc:Choice>
                <mc:Fallback>
                  <p:oleObj name="Equation" r:id="rId5" imgW="6220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736"/>
                          <a:ext cx="1008" cy="329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685" name="Group 7"/>
            <p:cNvGrpSpPr>
              <a:grpSpLocks/>
            </p:cNvGrpSpPr>
            <p:nvPr/>
          </p:nvGrpSpPr>
          <p:grpSpPr bwMode="auto">
            <a:xfrm>
              <a:off x="240" y="3024"/>
              <a:ext cx="912" cy="632"/>
              <a:chOff x="336" y="2592"/>
              <a:chExt cx="912" cy="632"/>
            </a:xfrm>
          </p:grpSpPr>
          <p:sp>
            <p:nvSpPr>
              <p:cNvPr id="70692" name="Text Box 8"/>
              <p:cNvSpPr txBox="1">
                <a:spLocks noChangeArrowheads="1"/>
              </p:cNvSpPr>
              <p:nvPr/>
            </p:nvSpPr>
            <p:spPr bwMode="auto">
              <a:xfrm>
                <a:off x="336" y="2880"/>
                <a:ext cx="730" cy="344"/>
              </a:xfrm>
              <a:prstGeom prst="rect">
                <a:avLst/>
              </a:prstGeom>
              <a:noFill/>
              <a:ln w="28575">
                <a:solidFill>
                  <a:srgbClr val="A5002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chemeClr val="accent2"/>
                    </a:solidFill>
                    <a:latin typeface="Arial Narrow" pitchFamily="-84" charset="0"/>
                  </a:rPr>
                  <a:t>Dimensionless</a:t>
                </a:r>
              </a:p>
              <a:p>
                <a:r>
                  <a:rPr lang="en-US" sz="1400">
                    <a:solidFill>
                      <a:schemeClr val="accent2"/>
                    </a:solidFill>
                    <a:latin typeface="Arial Narrow" pitchFamily="-84" charset="0"/>
                  </a:rPr>
                  <a:t>constant</a:t>
                </a:r>
              </a:p>
            </p:txBody>
          </p:sp>
          <p:sp>
            <p:nvSpPr>
              <p:cNvPr id="70693" name="Line 9"/>
              <p:cNvSpPr>
                <a:spLocks noChangeShapeType="1"/>
              </p:cNvSpPr>
              <p:nvPr/>
            </p:nvSpPr>
            <p:spPr bwMode="auto">
              <a:xfrm flipV="1">
                <a:off x="576" y="2592"/>
                <a:ext cx="672" cy="288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0686" name="Group 10"/>
            <p:cNvGrpSpPr>
              <a:grpSpLocks/>
            </p:cNvGrpSpPr>
            <p:nvPr/>
          </p:nvGrpSpPr>
          <p:grpSpPr bwMode="auto">
            <a:xfrm>
              <a:off x="1067" y="3024"/>
              <a:ext cx="421" cy="528"/>
              <a:chOff x="1163" y="2592"/>
              <a:chExt cx="421" cy="528"/>
            </a:xfrm>
          </p:grpSpPr>
          <p:sp>
            <p:nvSpPr>
              <p:cNvPr id="70690" name="Text Box 11"/>
              <p:cNvSpPr txBox="1">
                <a:spLocks noChangeArrowheads="1"/>
              </p:cNvSpPr>
              <p:nvPr/>
            </p:nvSpPr>
            <p:spPr bwMode="auto">
              <a:xfrm>
                <a:off x="1163" y="2904"/>
                <a:ext cx="421" cy="216"/>
              </a:xfrm>
              <a:prstGeom prst="rect">
                <a:avLst/>
              </a:prstGeom>
              <a:noFill/>
              <a:ln w="38100">
                <a:solidFill>
                  <a:srgbClr val="A5002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chemeClr val="accent2"/>
                    </a:solidFill>
                    <a:latin typeface="Arial Narrow" pitchFamily="-84" charset="0"/>
                  </a:rPr>
                  <a:t>Length</a:t>
                </a:r>
              </a:p>
            </p:txBody>
          </p:sp>
          <p:sp>
            <p:nvSpPr>
              <p:cNvPr id="70691" name="Line 12"/>
              <p:cNvSpPr>
                <a:spLocks noChangeShapeType="1"/>
              </p:cNvSpPr>
              <p:nvPr/>
            </p:nvSpPr>
            <p:spPr bwMode="auto">
              <a:xfrm flipV="1">
                <a:off x="1344" y="2592"/>
                <a:ext cx="48" cy="336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0687" name="Group 13"/>
            <p:cNvGrpSpPr>
              <a:grpSpLocks/>
            </p:cNvGrpSpPr>
            <p:nvPr/>
          </p:nvGrpSpPr>
          <p:grpSpPr bwMode="auto">
            <a:xfrm>
              <a:off x="1536" y="2976"/>
              <a:ext cx="453" cy="600"/>
              <a:chOff x="1632" y="2544"/>
              <a:chExt cx="453" cy="600"/>
            </a:xfrm>
          </p:grpSpPr>
          <p:sp>
            <p:nvSpPr>
              <p:cNvPr id="70688" name="Line 14"/>
              <p:cNvSpPr>
                <a:spLocks noChangeShapeType="1"/>
              </p:cNvSpPr>
              <p:nvPr/>
            </p:nvSpPr>
            <p:spPr bwMode="auto">
              <a:xfrm flipH="1" flipV="1">
                <a:off x="1632" y="2544"/>
                <a:ext cx="144" cy="336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89" name="Text Box 15"/>
              <p:cNvSpPr txBox="1">
                <a:spLocks noChangeArrowheads="1"/>
              </p:cNvSpPr>
              <p:nvPr/>
            </p:nvSpPr>
            <p:spPr bwMode="auto">
              <a:xfrm>
                <a:off x="1680" y="2928"/>
                <a:ext cx="405" cy="216"/>
              </a:xfrm>
              <a:prstGeom prst="rect">
                <a:avLst/>
              </a:prstGeom>
              <a:noFill/>
              <a:ln w="38100">
                <a:solidFill>
                  <a:srgbClr val="A5002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chemeClr val="accent2"/>
                    </a:solidFill>
                    <a:latin typeface="Arial Narrow" pitchFamily="-84" charset="0"/>
                  </a:rPr>
                  <a:t>Speed</a:t>
                </a:r>
              </a:p>
            </p:txBody>
          </p:sp>
        </p:grpSp>
      </p:grpSp>
      <p:graphicFrame>
        <p:nvGraphicFramePr>
          <p:cNvPr id="175120" name="Object 16"/>
          <p:cNvGraphicFramePr>
            <a:graphicFrameLocks noChangeAspect="1"/>
          </p:cNvGraphicFramePr>
          <p:nvPr/>
        </p:nvGraphicFramePr>
        <p:xfrm>
          <a:off x="3810000" y="3581400"/>
          <a:ext cx="95885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7" name="Equation" r:id="rId7" imgW="482400" imgH="190440" progId="Equation.DSMT4">
                  <p:embed/>
                </p:oleObj>
              </mc:Choice>
              <mc:Fallback>
                <p:oleObj name="Equation" r:id="rId7" imgW="4824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581400"/>
                        <a:ext cx="958850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21" name="Object 17"/>
          <p:cNvGraphicFramePr>
            <a:graphicFrameLocks noChangeAspect="1"/>
          </p:cNvGraphicFramePr>
          <p:nvPr/>
        </p:nvGraphicFramePr>
        <p:xfrm>
          <a:off x="5715000" y="5638800"/>
          <a:ext cx="2117725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8" name="Equation" r:id="rId9" imgW="965160" imgH="419040" progId="Equation.3">
                  <p:embed/>
                </p:oleObj>
              </mc:Choice>
              <mc:Fallback>
                <p:oleObj name="Equation" r:id="rId9" imgW="965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638800"/>
                        <a:ext cx="2117725" cy="9191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609600" y="3200400"/>
            <a:ext cx="2200275" cy="838200"/>
            <a:chOff x="384" y="3168"/>
            <a:chExt cx="1386" cy="528"/>
          </a:xfrm>
        </p:grpSpPr>
        <p:sp>
          <p:nvSpPr>
            <p:cNvPr id="70678" name="Oval 19"/>
            <p:cNvSpPr>
              <a:spLocks noChangeArrowheads="1"/>
            </p:cNvSpPr>
            <p:nvPr/>
          </p:nvSpPr>
          <p:spPr bwMode="auto">
            <a:xfrm>
              <a:off x="384" y="3408"/>
              <a:ext cx="1248" cy="28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79" name="Line 20"/>
            <p:cNvSpPr>
              <a:spLocks noChangeShapeType="1"/>
            </p:cNvSpPr>
            <p:nvPr/>
          </p:nvSpPr>
          <p:spPr bwMode="auto">
            <a:xfrm flipH="1" flipV="1">
              <a:off x="1536" y="3360"/>
              <a:ext cx="96" cy="1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0" name="Line 21"/>
            <p:cNvSpPr>
              <a:spLocks noChangeShapeType="1"/>
            </p:cNvSpPr>
            <p:nvPr/>
          </p:nvSpPr>
          <p:spPr bwMode="auto">
            <a:xfrm>
              <a:off x="1008" y="3552"/>
              <a:ext cx="62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1" name="Text Box 22"/>
            <p:cNvSpPr txBox="1">
              <a:spLocks noChangeArrowheads="1"/>
            </p:cNvSpPr>
            <p:nvPr/>
          </p:nvSpPr>
          <p:spPr bwMode="auto">
            <a:xfrm>
              <a:off x="1094" y="3360"/>
              <a:ext cx="1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6600"/>
                  </a:solidFill>
                  <a:latin typeface="Monotype Corsiva" pitchFamily="-84" charset="0"/>
                </a:rPr>
                <a:t>r</a:t>
              </a:r>
            </a:p>
          </p:txBody>
        </p:sp>
        <p:sp>
          <p:nvSpPr>
            <p:cNvPr id="70682" name="Text Box 23"/>
            <p:cNvSpPr txBox="1">
              <a:spLocks noChangeArrowheads="1"/>
            </p:cNvSpPr>
            <p:nvPr/>
          </p:nvSpPr>
          <p:spPr bwMode="auto">
            <a:xfrm>
              <a:off x="1584" y="3360"/>
              <a:ext cx="1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6600"/>
                  </a:solidFill>
                  <a:latin typeface="Monotype Corsiva" pitchFamily="-84" charset="0"/>
                </a:rPr>
                <a:t>v</a:t>
              </a:r>
            </a:p>
          </p:txBody>
        </p:sp>
        <p:sp>
          <p:nvSpPr>
            <p:cNvPr id="70683" name="Text Box 24"/>
            <p:cNvSpPr txBox="1">
              <a:spLocks noChangeArrowheads="1"/>
            </p:cNvSpPr>
            <p:nvPr/>
          </p:nvSpPr>
          <p:spPr bwMode="auto">
            <a:xfrm>
              <a:off x="1344" y="3168"/>
              <a:ext cx="1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6600"/>
                  </a:solidFill>
                  <a:latin typeface="Monotype Corsiva" pitchFamily="-84" charset="0"/>
                </a:rPr>
                <a:t>a</a:t>
              </a:r>
            </a:p>
          </p:txBody>
        </p:sp>
        <p:sp>
          <p:nvSpPr>
            <p:cNvPr id="70684" name="Line 25"/>
            <p:cNvSpPr>
              <a:spLocks noChangeShapeType="1"/>
            </p:cNvSpPr>
            <p:nvPr/>
          </p:nvSpPr>
          <p:spPr bwMode="auto">
            <a:xfrm flipH="1" flipV="1">
              <a:off x="1392" y="3360"/>
              <a:ext cx="192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75130" name="Object 26"/>
          <p:cNvGraphicFramePr>
            <a:graphicFrameLocks noChangeAspect="1"/>
          </p:cNvGraphicFramePr>
          <p:nvPr/>
        </p:nvGraphicFramePr>
        <p:xfrm>
          <a:off x="3733800" y="5059363"/>
          <a:ext cx="13906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9" name="Equation" r:id="rId11" imgW="495000" imgH="152280" progId="Equation.DSMT4">
                  <p:embed/>
                </p:oleObj>
              </mc:Choice>
              <mc:Fallback>
                <p:oleObj name="Equation" r:id="rId11" imgW="4950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059363"/>
                        <a:ext cx="139065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31" name="Text Box 27"/>
          <p:cNvSpPr txBox="1">
            <a:spLocks noChangeArrowheads="1"/>
          </p:cNvSpPr>
          <p:nvPr/>
        </p:nvSpPr>
        <p:spPr bwMode="auto">
          <a:xfrm>
            <a:off x="609600" y="2209800"/>
            <a:ext cx="7620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Suppose the acceleration </a:t>
            </a:r>
            <a:r>
              <a:rPr lang="en-US">
                <a:solidFill>
                  <a:srgbClr val="FF0066"/>
                </a:solidFill>
                <a:latin typeface="Monotype Corsiva" pitchFamily="-84" charset="0"/>
              </a:rPr>
              <a:t>a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 of a circularly moving particle with speed </a:t>
            </a:r>
            <a:r>
              <a:rPr lang="en-US">
                <a:solidFill>
                  <a:srgbClr val="FF0066"/>
                </a:solidFill>
                <a:latin typeface="Monotype Corsiva" pitchFamily="-84" charset="0"/>
              </a:rPr>
              <a:t>v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 and radius </a:t>
            </a:r>
            <a:r>
              <a:rPr lang="en-US">
                <a:solidFill>
                  <a:srgbClr val="FF0066"/>
                </a:solidFill>
                <a:latin typeface="Monotype Corsiva" pitchFamily="-84" charset="0"/>
              </a:rPr>
              <a:t>r</a:t>
            </a:r>
            <a:r>
              <a:rPr lang="en-US">
                <a:solidFill>
                  <a:srgbClr val="FF0066"/>
                </a:solidFill>
                <a:latin typeface="Arial Narrow" pitchFamily="-84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is proportional to </a:t>
            </a:r>
            <a:r>
              <a:rPr lang="en-US">
                <a:solidFill>
                  <a:srgbClr val="CC6600"/>
                </a:solidFill>
                <a:latin typeface="Monotype Corsiva" pitchFamily="-84" charset="0"/>
              </a:rPr>
              <a:t>r</a:t>
            </a:r>
            <a:r>
              <a:rPr lang="en-US" baseline="30000">
                <a:solidFill>
                  <a:srgbClr val="CC6600"/>
                </a:solidFill>
                <a:latin typeface="Monotype Corsiva" pitchFamily="-84" charset="0"/>
              </a:rPr>
              <a:t>n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 and </a:t>
            </a:r>
            <a:r>
              <a:rPr lang="en-US">
                <a:solidFill>
                  <a:srgbClr val="CC6600"/>
                </a:solidFill>
                <a:latin typeface="Monotype Corsiva" pitchFamily="-84" charset="0"/>
              </a:rPr>
              <a:t>v</a:t>
            </a:r>
            <a:r>
              <a:rPr lang="en-US" baseline="30000">
                <a:solidFill>
                  <a:srgbClr val="CC6600"/>
                </a:solidFill>
                <a:latin typeface="Monotype Corsiva" pitchFamily="-84" charset="0"/>
              </a:rPr>
              <a:t>m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.  What are </a:t>
            </a:r>
            <a:r>
              <a:rPr lang="en-US">
                <a:solidFill>
                  <a:schemeClr val="accent2"/>
                </a:solidFill>
                <a:latin typeface="Monotype Corsiva" pitchFamily="-84" charset="0"/>
              </a:rPr>
              <a:t>n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 and</a:t>
            </a:r>
            <a:r>
              <a:rPr lang="en-US">
                <a:solidFill>
                  <a:schemeClr val="accent2"/>
                </a:solidFill>
                <a:latin typeface="Monotype Corsiva" pitchFamily="-84" charset="0"/>
              </a:rPr>
              <a:t>m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?</a:t>
            </a:r>
            <a:endParaRPr lang="en-US"/>
          </a:p>
        </p:txBody>
      </p:sp>
      <p:graphicFrame>
        <p:nvGraphicFramePr>
          <p:cNvPr id="175132" name="Object 28"/>
          <p:cNvGraphicFramePr>
            <a:graphicFrameLocks noChangeAspect="1"/>
          </p:cNvGraphicFramePr>
          <p:nvPr/>
        </p:nvGraphicFramePr>
        <p:xfrm>
          <a:off x="4786313" y="3352800"/>
          <a:ext cx="1614487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0" name="Equation" r:id="rId13" imgW="812520" imgH="469800" progId="Equation.DSMT4">
                  <p:embed/>
                </p:oleObj>
              </mc:Choice>
              <mc:Fallback>
                <p:oleObj name="Equation" r:id="rId13" imgW="8125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3352800"/>
                        <a:ext cx="1614487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33" name="Object 29"/>
          <p:cNvGraphicFramePr>
            <a:graphicFrameLocks noChangeAspect="1"/>
          </p:cNvGraphicFramePr>
          <p:nvPr/>
        </p:nvGraphicFramePr>
        <p:xfrm>
          <a:off x="6281738" y="3581400"/>
          <a:ext cx="1033462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1" name="Equation" r:id="rId15" imgW="520560" imgH="190440" progId="Equation.DSMT4">
                  <p:embed/>
                </p:oleObj>
              </mc:Choice>
              <mc:Fallback>
                <p:oleObj name="Equation" r:id="rId15" imgW="5205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1738" y="3581400"/>
                        <a:ext cx="1033462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34" name="Object 30"/>
          <p:cNvGraphicFramePr>
            <a:graphicFrameLocks noChangeAspect="1"/>
          </p:cNvGraphicFramePr>
          <p:nvPr/>
        </p:nvGraphicFramePr>
        <p:xfrm>
          <a:off x="5321300" y="4419600"/>
          <a:ext cx="1612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2" name="Equation" r:id="rId17" imgW="647640" imgH="152280" progId="Equation.DSMT4">
                  <p:embed/>
                </p:oleObj>
              </mc:Choice>
              <mc:Fallback>
                <p:oleObj name="Equation" r:id="rId17" imgW="6476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300" y="4419600"/>
                        <a:ext cx="16129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35" name="Object 31"/>
          <p:cNvGraphicFramePr>
            <a:graphicFrameLocks noChangeAspect="1"/>
          </p:cNvGraphicFramePr>
          <p:nvPr/>
        </p:nvGraphicFramePr>
        <p:xfrm>
          <a:off x="5116513" y="4987925"/>
          <a:ext cx="12842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3" name="Equation" r:id="rId19" imgW="457200" imgH="177480" progId="Equation.DSMT4">
                  <p:embed/>
                </p:oleObj>
              </mc:Choice>
              <mc:Fallback>
                <p:oleObj name="Equation" r:id="rId19" imgW="457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6513" y="4987925"/>
                        <a:ext cx="1284287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36" name="Object 32"/>
          <p:cNvGraphicFramePr>
            <a:graphicFrameLocks noChangeAspect="1"/>
          </p:cNvGraphicFramePr>
          <p:nvPr/>
        </p:nvGraphicFramePr>
        <p:xfrm>
          <a:off x="6343650" y="5057775"/>
          <a:ext cx="2857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4" name="Equation" r:id="rId21" imgW="101600" imgH="152400" progId="Equation.DSMT4">
                  <p:embed/>
                </p:oleObj>
              </mc:Choice>
              <mc:Fallback>
                <p:oleObj name="Equation" r:id="rId21" imgW="101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5057775"/>
                        <a:ext cx="2857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37" name="Object 33"/>
          <p:cNvGraphicFramePr>
            <a:graphicFrameLocks noChangeAspect="1"/>
          </p:cNvGraphicFramePr>
          <p:nvPr/>
        </p:nvGraphicFramePr>
        <p:xfrm>
          <a:off x="6799263" y="5024438"/>
          <a:ext cx="188753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5" name="Equation" r:id="rId23" imgW="672840" imgH="164880" progId="Equation.DSMT4">
                  <p:embed/>
                </p:oleObj>
              </mc:Choice>
              <mc:Fallback>
                <p:oleObj name="Equation" r:id="rId23" imgW="6728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9263" y="5024438"/>
                        <a:ext cx="1887537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7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4066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9438</TotalTime>
  <Words>2778</Words>
  <Application>Microsoft Macintosh PowerPoint</Application>
  <PresentationFormat>On-screen Show (4:3)</PresentationFormat>
  <Paragraphs>344</Paragraphs>
  <Slides>29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phys1443-spring02</vt:lpstr>
      <vt:lpstr>Equation</vt:lpstr>
      <vt:lpstr>PHYS 1443 – Section 004 Lecture #3</vt:lpstr>
      <vt:lpstr>Announcements</vt:lpstr>
      <vt:lpstr>PowerPoint Presentation</vt:lpstr>
      <vt:lpstr>Reminder: Special Project #1 for Extra Credit</vt:lpstr>
      <vt:lpstr>Estimates &amp; Order-of-Magnitude Calculations </vt:lpstr>
      <vt:lpstr>Example for Estimates</vt:lpstr>
      <vt:lpstr>Dimensions of Units and Dimensional Analysis</vt:lpstr>
      <vt:lpstr>Dimensions of units and Dimensional Analysis cnt’d</vt:lpstr>
      <vt:lpstr>Examples</vt:lpstr>
      <vt:lpstr>Some Fundamentals</vt:lpstr>
      <vt:lpstr>Some More Fundamentals</vt:lpstr>
      <vt:lpstr>Displacement, Velocity and Speed</vt:lpstr>
      <vt:lpstr>PowerPoint Presentation</vt:lpstr>
      <vt:lpstr>Difference between Speed and Velocity</vt:lpstr>
      <vt:lpstr>Example</vt:lpstr>
      <vt:lpstr>Example of a segmented motion</vt:lpstr>
      <vt:lpstr>Example</vt:lpstr>
      <vt:lpstr>Example</vt:lpstr>
      <vt:lpstr>Instantaneous Velocity and Speed</vt:lpstr>
      <vt:lpstr>PowerPoint Presentation</vt:lpstr>
      <vt:lpstr>Position vs Time Plot</vt:lpstr>
      <vt:lpstr>PowerPoint Presentation</vt:lpstr>
      <vt:lpstr>Example</vt:lpstr>
      <vt:lpstr>Example cont’d</vt:lpstr>
      <vt:lpstr>Definitions of Displacement, Velocity and Speed</vt:lpstr>
      <vt:lpstr>Acceleration</vt:lpstr>
      <vt:lpstr>Acceleration vs Time Plot</vt:lpstr>
      <vt:lpstr>Example</vt:lpstr>
      <vt:lpstr>Few Confusing Things on Acceleration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475</cp:revision>
  <dcterms:created xsi:type="dcterms:W3CDTF">2012-06-05T17:02:23Z</dcterms:created>
  <dcterms:modified xsi:type="dcterms:W3CDTF">2014-09-02T16:20:26Z</dcterms:modified>
</cp:coreProperties>
</file>