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2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4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529" r:id="rId4"/>
    <p:sldId id="491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9" r:id="rId15"/>
    <p:sldId id="510" r:id="rId16"/>
    <p:sldId id="526" r:id="rId17"/>
    <p:sldId id="527" r:id="rId18"/>
    <p:sldId id="528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7" Type="http://schemas.openxmlformats.org/officeDocument/2006/relationships/image" Target="../media/image112.wmf"/><Relationship Id="rId8" Type="http://schemas.openxmlformats.org/officeDocument/2006/relationships/image" Target="../media/image113.wmf"/><Relationship Id="rId9" Type="http://schemas.openxmlformats.org/officeDocument/2006/relationships/image" Target="../media/image114.wmf"/><Relationship Id="rId10" Type="http://schemas.openxmlformats.org/officeDocument/2006/relationships/image" Target="../media/image115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image" Target="../media/image116.wmf"/><Relationship Id="rId2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0" Type="http://schemas.openxmlformats.org/officeDocument/2006/relationships/image" Target="../media/image1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8" Type="http://schemas.openxmlformats.org/officeDocument/2006/relationships/image" Target="../media/image140.wmf"/><Relationship Id="rId9" Type="http://schemas.openxmlformats.org/officeDocument/2006/relationships/image" Target="../media/image141.wmf"/><Relationship Id="rId10" Type="http://schemas.openxmlformats.org/officeDocument/2006/relationships/image" Target="../media/image142.wmf"/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9" Type="http://schemas.openxmlformats.org/officeDocument/2006/relationships/image" Target="../media/image17.wmf"/><Relationship Id="rId10" Type="http://schemas.openxmlformats.org/officeDocument/2006/relationships/image" Target="../media/image18.emf"/><Relationship Id="rId11" Type="http://schemas.openxmlformats.org/officeDocument/2006/relationships/image" Target="../media/image19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image" Target="../media/image52.wmf"/><Relationship Id="rId13" Type="http://schemas.openxmlformats.org/officeDocument/2006/relationships/image" Target="../media/image53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Relationship Id="rId4" Type="http://schemas.openxmlformats.org/officeDocument/2006/relationships/image" Target="../media/image44.e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emf"/><Relationship Id="rId9" Type="http://schemas.openxmlformats.org/officeDocument/2006/relationships/image" Target="../media/image49.wmf"/><Relationship Id="rId10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15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16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17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18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34.emf"/><Relationship Id="rId22" Type="http://schemas.openxmlformats.org/officeDocument/2006/relationships/oleObject" Target="../embeddings/oleObject32.bin"/><Relationship Id="rId23" Type="http://schemas.openxmlformats.org/officeDocument/2006/relationships/image" Target="../media/image35.emf"/><Relationship Id="rId24" Type="http://schemas.openxmlformats.org/officeDocument/2006/relationships/oleObject" Target="../embeddings/oleObject33.bin"/><Relationship Id="rId25" Type="http://schemas.openxmlformats.org/officeDocument/2006/relationships/image" Target="../media/image36.emf"/><Relationship Id="rId26" Type="http://schemas.openxmlformats.org/officeDocument/2006/relationships/oleObject" Target="../embeddings/oleObject34.bin"/><Relationship Id="rId27" Type="http://schemas.openxmlformats.org/officeDocument/2006/relationships/image" Target="../media/image37.emf"/><Relationship Id="rId28" Type="http://schemas.openxmlformats.org/officeDocument/2006/relationships/oleObject" Target="../embeddings/oleObject35.bin"/><Relationship Id="rId29" Type="http://schemas.openxmlformats.org/officeDocument/2006/relationships/image" Target="../media/image38.emf"/><Relationship Id="rId30" Type="http://schemas.openxmlformats.org/officeDocument/2006/relationships/oleObject" Target="../embeddings/oleObject36.bin"/><Relationship Id="rId31" Type="http://schemas.openxmlformats.org/officeDocument/2006/relationships/image" Target="../media/image39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49.wmf"/><Relationship Id="rId21" Type="http://schemas.openxmlformats.org/officeDocument/2006/relationships/oleObject" Target="../embeddings/oleObject46.bin"/><Relationship Id="rId22" Type="http://schemas.openxmlformats.org/officeDocument/2006/relationships/image" Target="../media/image50.wmf"/><Relationship Id="rId23" Type="http://schemas.openxmlformats.org/officeDocument/2006/relationships/oleObject" Target="../embeddings/oleObject47.bin"/><Relationship Id="rId24" Type="http://schemas.openxmlformats.org/officeDocument/2006/relationships/image" Target="../media/image51.wmf"/><Relationship Id="rId25" Type="http://schemas.openxmlformats.org/officeDocument/2006/relationships/oleObject" Target="../embeddings/oleObject48.bin"/><Relationship Id="rId26" Type="http://schemas.openxmlformats.org/officeDocument/2006/relationships/image" Target="../media/image52.wmf"/><Relationship Id="rId27" Type="http://schemas.openxmlformats.org/officeDocument/2006/relationships/oleObject" Target="../embeddings/oleObject49.bin"/><Relationship Id="rId28" Type="http://schemas.openxmlformats.org/officeDocument/2006/relationships/image" Target="../media/image53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8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1.wmf"/><Relationship Id="rId10" Type="http://schemas.openxmlformats.org/officeDocument/2006/relationships/image" Target="../media/image56.w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59.w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60.w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emf"/><Relationship Id="rId20" Type="http://schemas.openxmlformats.org/officeDocument/2006/relationships/oleObject" Target="../embeddings/oleObject66.bin"/><Relationship Id="rId21" Type="http://schemas.openxmlformats.org/officeDocument/2006/relationships/image" Target="../media/image71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66.e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7.e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8.e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69.e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7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emf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80.emf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75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6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7.emf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78.emf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7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85.e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8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82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83.emf"/><Relationship Id="rId10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4.cns.utexas.edu/quest/support/student/%23Nu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20" Type="http://schemas.openxmlformats.org/officeDocument/2006/relationships/oleObject" Target="../embeddings/oleObject92.bin"/><Relationship Id="rId21" Type="http://schemas.openxmlformats.org/officeDocument/2006/relationships/image" Target="../media/image99.wmf"/><Relationship Id="rId22" Type="http://schemas.openxmlformats.org/officeDocument/2006/relationships/oleObject" Target="../embeddings/oleObject93.bin"/><Relationship Id="rId23" Type="http://schemas.openxmlformats.org/officeDocument/2006/relationships/image" Target="../media/image100.wmf"/><Relationship Id="rId24" Type="http://schemas.openxmlformats.org/officeDocument/2006/relationships/oleObject" Target="../embeddings/oleObject94.bin"/><Relationship Id="rId25" Type="http://schemas.openxmlformats.org/officeDocument/2006/relationships/image" Target="../media/image101.wmf"/><Relationship Id="rId26" Type="http://schemas.openxmlformats.org/officeDocument/2006/relationships/oleObject" Target="../embeddings/oleObject95.bin"/><Relationship Id="rId27" Type="http://schemas.openxmlformats.org/officeDocument/2006/relationships/image" Target="../media/image102.wmf"/><Relationship Id="rId28" Type="http://schemas.openxmlformats.org/officeDocument/2006/relationships/oleObject" Target="../embeddings/oleObject96.bin"/><Relationship Id="rId29" Type="http://schemas.openxmlformats.org/officeDocument/2006/relationships/image" Target="../media/image103.wmf"/><Relationship Id="rId30" Type="http://schemas.openxmlformats.org/officeDocument/2006/relationships/oleObject" Target="../embeddings/oleObject97.bin"/><Relationship Id="rId31" Type="http://schemas.openxmlformats.org/officeDocument/2006/relationships/image" Target="../media/image104.wmf"/><Relationship Id="rId10" Type="http://schemas.openxmlformats.org/officeDocument/2006/relationships/oleObject" Target="../embeddings/oleObject87.bin"/><Relationship Id="rId11" Type="http://schemas.openxmlformats.org/officeDocument/2006/relationships/image" Target="../media/image94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95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96.wmf"/><Relationship Id="rId16" Type="http://schemas.openxmlformats.org/officeDocument/2006/relationships/oleObject" Target="../embeddings/oleObject90.bin"/><Relationship Id="rId17" Type="http://schemas.openxmlformats.org/officeDocument/2006/relationships/image" Target="../media/image97.wmf"/><Relationship Id="rId18" Type="http://schemas.openxmlformats.org/officeDocument/2006/relationships/oleObject" Target="../embeddings/oleObject91.bin"/><Relationship Id="rId19" Type="http://schemas.openxmlformats.org/officeDocument/2006/relationships/image" Target="../media/image9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84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92.wmf"/><Relationship Id="rId8" Type="http://schemas.openxmlformats.org/officeDocument/2006/relationships/oleObject" Target="../embeddings/oleObject86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114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109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110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111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112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11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98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99.bin"/><Relationship Id="rId7" Type="http://schemas.openxmlformats.org/officeDocument/2006/relationships/image" Target="../media/image107.wmf"/><Relationship Id="rId8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11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6.w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17.wmf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118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6.bin"/><Relationship Id="rId20" Type="http://schemas.openxmlformats.org/officeDocument/2006/relationships/image" Target="../media/image128.wmf"/><Relationship Id="rId21" Type="http://schemas.openxmlformats.org/officeDocument/2006/relationships/oleObject" Target="../embeddings/oleObject122.bin"/><Relationship Id="rId22" Type="http://schemas.openxmlformats.org/officeDocument/2006/relationships/image" Target="../media/image129.wmf"/><Relationship Id="rId23" Type="http://schemas.openxmlformats.org/officeDocument/2006/relationships/oleObject" Target="../embeddings/oleObject123.bin"/><Relationship Id="rId24" Type="http://schemas.openxmlformats.org/officeDocument/2006/relationships/image" Target="../media/image130.wmf"/><Relationship Id="rId25" Type="http://schemas.openxmlformats.org/officeDocument/2006/relationships/oleObject" Target="../embeddings/oleObject124.bin"/><Relationship Id="rId26" Type="http://schemas.openxmlformats.org/officeDocument/2006/relationships/image" Target="../media/image131.wmf"/><Relationship Id="rId10" Type="http://schemas.openxmlformats.org/officeDocument/2006/relationships/image" Target="../media/image123.wmf"/><Relationship Id="rId11" Type="http://schemas.openxmlformats.org/officeDocument/2006/relationships/oleObject" Target="../embeddings/oleObject117.bin"/><Relationship Id="rId12" Type="http://schemas.openxmlformats.org/officeDocument/2006/relationships/image" Target="../media/image124.wmf"/><Relationship Id="rId13" Type="http://schemas.openxmlformats.org/officeDocument/2006/relationships/oleObject" Target="../embeddings/oleObject118.bin"/><Relationship Id="rId14" Type="http://schemas.openxmlformats.org/officeDocument/2006/relationships/image" Target="../media/image125.wmf"/><Relationship Id="rId15" Type="http://schemas.openxmlformats.org/officeDocument/2006/relationships/oleObject" Target="../embeddings/oleObject119.bin"/><Relationship Id="rId16" Type="http://schemas.openxmlformats.org/officeDocument/2006/relationships/image" Target="../media/image126.wmf"/><Relationship Id="rId17" Type="http://schemas.openxmlformats.org/officeDocument/2006/relationships/oleObject" Target="../embeddings/oleObject120.bin"/><Relationship Id="rId18" Type="http://schemas.openxmlformats.org/officeDocument/2006/relationships/image" Target="../media/image127.wmf"/><Relationship Id="rId19" Type="http://schemas.openxmlformats.org/officeDocument/2006/relationships/oleObject" Target="../embeddings/oleObject12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image" Target="../media/image120.w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21.w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wmf"/><Relationship Id="rId20" Type="http://schemas.openxmlformats.org/officeDocument/2006/relationships/oleObject" Target="../embeddings/oleObject133.bin"/><Relationship Id="rId21" Type="http://schemas.openxmlformats.org/officeDocument/2006/relationships/image" Target="../media/image141.wmf"/><Relationship Id="rId22" Type="http://schemas.openxmlformats.org/officeDocument/2006/relationships/oleObject" Target="../embeddings/oleObject134.bin"/><Relationship Id="rId23" Type="http://schemas.openxmlformats.org/officeDocument/2006/relationships/image" Target="../media/image142.wmf"/><Relationship Id="rId10" Type="http://schemas.openxmlformats.org/officeDocument/2006/relationships/oleObject" Target="../embeddings/oleObject128.bin"/><Relationship Id="rId11" Type="http://schemas.openxmlformats.org/officeDocument/2006/relationships/image" Target="../media/image136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37.wmf"/><Relationship Id="rId14" Type="http://schemas.openxmlformats.org/officeDocument/2006/relationships/oleObject" Target="../embeddings/oleObject130.bin"/><Relationship Id="rId15" Type="http://schemas.openxmlformats.org/officeDocument/2006/relationships/image" Target="../media/image138.wmf"/><Relationship Id="rId16" Type="http://schemas.openxmlformats.org/officeDocument/2006/relationships/oleObject" Target="../embeddings/oleObject131.bin"/><Relationship Id="rId17" Type="http://schemas.openxmlformats.org/officeDocument/2006/relationships/image" Target="../media/image139.wmf"/><Relationship Id="rId18" Type="http://schemas.openxmlformats.org/officeDocument/2006/relationships/oleObject" Target="../embeddings/oleObject132.bin"/><Relationship Id="rId19" Type="http://schemas.openxmlformats.org/officeDocument/2006/relationships/image" Target="../media/image14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43.jpe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133.wmf"/><Relationship Id="rId6" Type="http://schemas.openxmlformats.org/officeDocument/2006/relationships/oleObject" Target="../embeddings/oleObject126.bin"/><Relationship Id="rId7" Type="http://schemas.openxmlformats.org/officeDocument/2006/relationships/image" Target="../media/image134.wmf"/><Relationship Id="rId8" Type="http://schemas.openxmlformats.org/officeDocument/2006/relationships/oleObject" Target="../embeddings/oleObject12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9.w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7461" y="1447800"/>
            <a:ext cx="2721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Estimates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Dimensional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Analysis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Fundamentals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of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kinematics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Concepts of kinematic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Displacement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Average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Instantaneous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Acceleration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6BBA5-4D49-1A46-BA4B-749D5239081B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D5195B-C97D-A443-8704-5144BEAF1A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Speed, length, mass, height, volume, area, magnitude of a vector quantity, etc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It does not make sense to say “I ran with 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Earth can be treated as a point like object (or a particle)in 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Simplification of the problem </a:t>
            </a:r>
            <a:r>
              <a:rPr lang="en-US" sz="1800" u="sng">
                <a:solidFill>
                  <a:srgbClr val="FF0066"/>
                </a:solidFill>
                <a:ea typeface="ＭＳ Ｐゴシック" pitchFamily="-84" charset="-128"/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Any other examples?</a:t>
            </a:r>
          </a:p>
        </p:txBody>
      </p:sp>
      <p:sp>
        <p:nvSpPr>
          <p:cNvPr id="7168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50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CD63B-7242-F741-97B4-4265160E1286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270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9FA802A-6AEF-7048-B718-7C3768F0BD8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Motions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 Can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Dimensions of geometry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 dimension: Linear drag of a point, resulting in a line </a:t>
            </a:r>
            <a:r>
              <a:rPr lang="en-US" sz="2400" dirty="0" err="1">
                <a:sym typeface="Wingdings" pitchFamily="-84" charset="2"/>
              </a:rPr>
              <a:t></a:t>
            </a:r>
            <a:r>
              <a:rPr lang="en-US" sz="2400" dirty="0">
                <a:sym typeface="Wingdings" pitchFamily="-84" charset="2"/>
              </a:rPr>
              <a:t> Motion in one-dimension is a motion on a line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3 dimension: Perpendicular Linear drag of a surface, resulting in a stereo object</a:t>
            </a:r>
          </a:p>
        </p:txBody>
      </p:sp>
      <p:sp>
        <p:nvSpPr>
          <p:cNvPr id="727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63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86785"/>
              </p:ext>
            </p:extLst>
          </p:nvPr>
        </p:nvGraphicFramePr>
        <p:xfrm>
          <a:off x="4559300" y="2832100"/>
          <a:ext cx="11461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5" imgW="482600" imgH="266700" progId="Equation.DSMT4">
                  <p:embed/>
                </p:oleObj>
              </mc:Choice>
              <mc:Fallback>
                <p:oleObj name="Equation" r:id="rId5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832100"/>
                        <a:ext cx="114617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50322"/>
              </p:ext>
            </p:extLst>
          </p:nvPr>
        </p:nvGraphicFramePr>
        <p:xfrm>
          <a:off x="5103813" y="4241800"/>
          <a:ext cx="3814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7" imgW="1892300" imgH="444500" progId="Equation.DSMT4">
                  <p:embed/>
                </p:oleObj>
              </mc:Choice>
              <mc:Fallback>
                <p:oleObj name="Equation" r:id="rId7" imgW="1892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241800"/>
                        <a:ext cx="3814762" cy="889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59741"/>
              </p:ext>
            </p:extLst>
          </p:nvPr>
        </p:nvGraphicFramePr>
        <p:xfrm>
          <a:off x="5594350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54641"/>
              </p:ext>
            </p:extLst>
          </p:nvPr>
        </p:nvGraphicFramePr>
        <p:xfrm>
          <a:off x="6819900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Displacement per unit time in the </a:t>
            </a:r>
            <a:r>
              <a:rPr lang="en-US" sz="2800" i="1" dirty="0" smtClean="0">
                <a:solidFill>
                  <a:srgbClr val="FF0066"/>
                </a:solidFill>
                <a:latin typeface="Monotype Corsiva" pitchFamily="-84" charset="0"/>
              </a:rPr>
              <a:t>interval</a:t>
            </a:r>
            <a:r>
              <a:rPr lang="en-US" sz="2800" i="1" dirty="0" smtClean="0">
                <a:solidFill>
                  <a:srgbClr val="FF0066"/>
                </a:solidFill>
                <a:latin typeface="Monotype Corsiva" pitchFamily="-84" charset="0"/>
              </a:rPr>
              <a:t> </a:t>
            </a:r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</a:t>
            </a:r>
            <a:r>
              <a:rPr lang="en-US" i="1" dirty="0" err="1" smtClean="0">
                <a:solidFill>
                  <a:srgbClr val="FF0066"/>
                </a:solidFill>
                <a:latin typeface="Monotype Corsiva" pitchFamily="-84" charset="0"/>
              </a:rPr>
              <a:t>poisitions</a:t>
            </a:r>
            <a:r>
              <a:rPr lang="en-US" i="1" dirty="0" smtClean="0">
                <a:solidFill>
                  <a:srgbClr val="FF0066"/>
                </a:solidFill>
                <a:latin typeface="Monotype Corsiva" pitchFamily="-84" charset="0"/>
              </a:rPr>
              <a:t> of </a:t>
            </a:r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the motion and is a vector quantity.  </a:t>
            </a:r>
            <a:r>
              <a:rPr lang="en-US" i="1" dirty="0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92831"/>
              </p:ext>
            </p:extLst>
          </p:nvPr>
        </p:nvGraphicFramePr>
        <p:xfrm>
          <a:off x="73152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8788" y="5638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Can someone tell me what the difference between speed and velocity is?</a:t>
            </a:r>
          </a:p>
        </p:txBody>
      </p:sp>
    </p:spTree>
    <p:extLst>
      <p:ext uri="{BB962C8B-B14F-4D97-AF65-F5344CB8AC3E}">
        <p14:creationId xmlns:p14="http://schemas.microsoft.com/office/powerpoint/2010/main" val="303025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7" grpId="0"/>
      <p:bldP spid="192519" grpId="0"/>
      <p:bldP spid="192524" grpId="0"/>
      <p:bldP spid="192525" grpId="0"/>
      <p:bldP spid="192548" grpId="0"/>
      <p:bldP spid="192549" grpId="0" animBg="1"/>
      <p:bldP spid="192550" grpId="0"/>
      <p:bldP spid="192551" grpId="0" animBg="1"/>
      <p:bldP spid="192552" grpId="0"/>
      <p:bldP spid="192553" grpId="0" animBg="1"/>
      <p:bldP spid="192554" grpId="0"/>
      <p:bldP spid="192555" grpId="0"/>
      <p:bldP spid="192556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303712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305"/>
              </p:ext>
            </p:extLst>
          </p:nvPr>
        </p:nvGraphicFramePr>
        <p:xfrm>
          <a:off x="4788508" y="4182066"/>
          <a:ext cx="743247" cy="47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8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508" y="4182066"/>
                        <a:ext cx="743247" cy="4730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63649"/>
              </p:ext>
            </p:extLst>
          </p:nvPr>
        </p:nvGraphicFramePr>
        <p:xfrm>
          <a:off x="5562600" y="4199159"/>
          <a:ext cx="270171" cy="43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9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9159"/>
                        <a:ext cx="270171" cy="4388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33327"/>
              </p:ext>
            </p:extLst>
          </p:nvPr>
        </p:nvGraphicFramePr>
        <p:xfrm>
          <a:off x="5943600" y="4114800"/>
          <a:ext cx="608712" cy="60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0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608712" cy="6076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44296"/>
              </p:ext>
            </p:extLst>
          </p:nvPr>
        </p:nvGraphicFramePr>
        <p:xfrm>
          <a:off x="2133600" y="2819400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1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11073"/>
              </p:ext>
            </p:extLst>
          </p:nvPr>
        </p:nvGraphicFramePr>
        <p:xfrm>
          <a:off x="8323262" y="3163887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2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2" y="3163887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3657599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17285"/>
              </p:ext>
            </p:extLst>
          </p:nvPr>
        </p:nvGraphicFramePr>
        <p:xfrm>
          <a:off x="4739760" y="3585886"/>
          <a:ext cx="775630" cy="45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3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60" y="3585886"/>
                        <a:ext cx="775630" cy="452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955"/>
              </p:ext>
            </p:extLst>
          </p:nvPr>
        </p:nvGraphicFramePr>
        <p:xfrm>
          <a:off x="5567638" y="3509962"/>
          <a:ext cx="452714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4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38" y="3509962"/>
                        <a:ext cx="452714" cy="5814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20854"/>
              </p:ext>
            </p:extLst>
          </p:nvPr>
        </p:nvGraphicFramePr>
        <p:xfrm>
          <a:off x="6135882" y="3509962"/>
          <a:ext cx="646885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5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882" y="3509962"/>
                        <a:ext cx="646885" cy="5814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37757" y="4876800"/>
            <a:ext cx="3481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Arial Narrow" pitchFamily="-84" charset="0"/>
              </a:rPr>
              <a:t>What is the average velocity?</a:t>
            </a:r>
            <a:endParaRPr lang="en-US" dirty="0">
              <a:solidFill>
                <a:srgbClr val="CC6600"/>
              </a:solidFill>
              <a:latin typeface="Arial Narrow" pitchFamily="-8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39396" y="5558135"/>
            <a:ext cx="3327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Arial Narrow" pitchFamily="-84" charset="0"/>
              </a:rPr>
              <a:t>What is the average speed?</a:t>
            </a:r>
            <a:endParaRPr lang="en-US" dirty="0">
              <a:solidFill>
                <a:srgbClr val="CC6600"/>
              </a:solidFill>
              <a:latin typeface="Arial Narrow" pitchFamily="-84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006892"/>
              </p:ext>
            </p:extLst>
          </p:nvPr>
        </p:nvGraphicFramePr>
        <p:xfrm>
          <a:off x="4724400" y="4759325"/>
          <a:ext cx="949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6" name="Equation" r:id="rId20" imgW="482600" imgH="266700" progId="Equation.DSMT4">
                  <p:embed/>
                </p:oleObj>
              </mc:Choice>
              <mc:Fallback>
                <p:oleObj name="Equation" r:id="rId20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59325"/>
                        <a:ext cx="949325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28625"/>
              </p:ext>
            </p:extLst>
          </p:nvPr>
        </p:nvGraphicFramePr>
        <p:xfrm>
          <a:off x="5710238" y="4572000"/>
          <a:ext cx="1147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7" name="Equation" r:id="rId22" imgW="584200" imgH="457200" progId="Equation.DSMT4">
                  <p:embed/>
                </p:oleObj>
              </mc:Choice>
              <mc:Fallback>
                <p:oleObj name="Equation" r:id="rId22" imgW="5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4572000"/>
                        <a:ext cx="1147762" cy="898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96588"/>
              </p:ext>
            </p:extLst>
          </p:nvPr>
        </p:nvGraphicFramePr>
        <p:xfrm>
          <a:off x="4813300" y="5537200"/>
          <a:ext cx="749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8" name="Equation" r:id="rId24" imgW="381000" imgH="266700" progId="Equation.DSMT4">
                  <p:embed/>
                </p:oleObj>
              </mc:Choice>
              <mc:Fallback>
                <p:oleObj name="Equation" r:id="rId24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537200"/>
                        <a:ext cx="749300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94558"/>
              </p:ext>
            </p:extLst>
          </p:nvPr>
        </p:nvGraphicFramePr>
        <p:xfrm>
          <a:off x="5562600" y="5310188"/>
          <a:ext cx="12239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9" name="Equation" r:id="rId26" imgW="622300" imgH="482600" progId="Equation.DSMT4">
                  <p:embed/>
                </p:oleObj>
              </mc:Choice>
              <mc:Fallback>
                <p:oleObj name="Equation" r:id="rId26" imgW="622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1223963" cy="947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10905"/>
              </p:ext>
            </p:extLst>
          </p:nvPr>
        </p:nvGraphicFramePr>
        <p:xfrm>
          <a:off x="6765925" y="4572000"/>
          <a:ext cx="473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0" name="Equation" r:id="rId28" imgW="241300" imgH="419100" progId="Equation.DSMT4">
                  <p:embed/>
                </p:oleObj>
              </mc:Choice>
              <mc:Fallback>
                <p:oleObj name="Equation" r:id="rId28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4572000"/>
                        <a:ext cx="473075" cy="823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01900"/>
              </p:ext>
            </p:extLst>
          </p:nvPr>
        </p:nvGraphicFramePr>
        <p:xfrm>
          <a:off x="6765925" y="5299075"/>
          <a:ext cx="549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1" name="Equation" r:id="rId30" imgW="279400" imgH="444500" progId="Equation.DSMT4">
                  <p:embed/>
                </p:oleObj>
              </mc:Choice>
              <mc:Fallback>
                <p:oleObj name="Equation" r:id="rId30" imgW="27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5299075"/>
                        <a:ext cx="549275" cy="873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1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/>
      <p:bldP spid="238606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translational motion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that has many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segments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4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5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6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2200"/>
              </p:ext>
            </p:extLst>
          </p:nvPr>
        </p:nvGraphicFramePr>
        <p:xfrm>
          <a:off x="2916238" y="5319713"/>
          <a:ext cx="3603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7" name="Equation" r:id="rId9" imgW="1905000" imgH="419100" progId="Equation.DSMT4">
                  <p:embed/>
                </p:oleObj>
              </mc:Choice>
              <mc:Fallback>
                <p:oleObj name="Equation" r:id="rId9" imgW="190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19713"/>
                        <a:ext cx="3603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8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9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0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1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2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3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4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3584"/>
              </p:ext>
            </p:extLst>
          </p:nvPr>
        </p:nvGraphicFramePr>
        <p:xfrm>
          <a:off x="6477000" y="5341938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5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41938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94187"/>
              </p:ext>
            </p:extLst>
          </p:nvPr>
        </p:nvGraphicFramePr>
        <p:xfrm>
          <a:off x="7107238" y="5522913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6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522913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  <p:bldP spid="179207" grpId="0" animBg="1" autoUpdateAnimBg="0"/>
      <p:bldP spid="179226" grpId="0" build="p" autoUpdateAnimBg="0"/>
      <p:bldP spid="179228" grpId="0" build="p" autoUpdateAnimBg="0"/>
      <p:bldP spid="179230" grpId="0" build="p" autoUpdateAnimBg="0"/>
      <p:bldP spid="179232" grpId="0" build="p" autoUpdateAnimBg="0"/>
      <p:bldP spid="1792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6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795588"/>
                        <a:ext cx="2125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7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1055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8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33416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096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=50.0m to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9" name="Equation" r:id="rId11" imgW="825480" imgH="177480" progId="Equation.DSMT4">
                  <p:embed/>
                </p:oleObj>
              </mc:Choice>
              <mc:Fallback>
                <p:oleObj name="Equation" r:id="rId11" imgW="825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19400"/>
                        <a:ext cx="1423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0"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819400"/>
                        <a:ext cx="12715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1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81400"/>
                        <a:ext cx="14065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2" name="Equation" r:id="rId17" imgW="1422360" imgH="393480" progId="Equation.DSMT4">
                  <p:embed/>
                </p:oleObj>
              </mc:Choice>
              <mc:Fallback>
                <p:oleObj name="Equation" r:id="rId17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2189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584700" y="5427663"/>
          <a:ext cx="4254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3" name="Equation" r:id="rId19" imgW="2247840" imgH="393480" progId="Equation.DSMT4">
                  <p:embed/>
                </p:oleObj>
              </mc:Choice>
              <mc:Fallback>
                <p:oleObj name="Equation" r:id="rId19" imgW="224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427663"/>
                        <a:ext cx="42545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 autoUpdateAnimBg="0"/>
      <p:bldP spid="180230" grpId="0" build="p" autoUpdateAnimBg="0"/>
      <p:bldP spid="180232" grpId="0" build="p" autoUpdateAnimBg="0"/>
      <p:bldP spid="1802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 of a segmented motion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(a) what is your overall displacement from the beginning of your drive to your arrival at the station?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You can split this motion in two segments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88925" y="4800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Segment 2: from the point where you started walking to the gas station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Segment 1: from the start to the point where the truck ran out of gas, Δx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1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06181"/>
              </p:ext>
            </p:extLst>
          </p:nvPr>
        </p:nvGraphicFramePr>
        <p:xfrm>
          <a:off x="2298700" y="4408488"/>
          <a:ext cx="15113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7" name="Equation" r:id="rId4" imgW="876300" imgH="241300" progId="Equation.DSMT4">
                  <p:embed/>
                </p:oleObj>
              </mc:Choice>
              <mc:Fallback>
                <p:oleObj name="Equation" r:id="rId4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08488"/>
                        <a:ext cx="15113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68903"/>
              </p:ext>
            </p:extLst>
          </p:nvPr>
        </p:nvGraphicFramePr>
        <p:xfrm>
          <a:off x="2209800" y="5334000"/>
          <a:ext cx="1535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8" name="Equation" r:id="rId6" imgW="889000" imgH="241300" progId="Equation.DSMT4">
                  <p:embed/>
                </p:oleObj>
              </mc:Choice>
              <mc:Fallback>
                <p:oleObj name="Equation" r:id="rId6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1535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1" y="5715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Overall displacement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is </a:t>
            </a:r>
            <a:endParaRPr lang="en-US" sz="2800" baseline="-25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60183"/>
              </p:ext>
            </p:extLst>
          </p:nvPr>
        </p:nvGraphicFramePr>
        <p:xfrm>
          <a:off x="3925888" y="5791200"/>
          <a:ext cx="5699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9" name="Equation" r:id="rId8" imgW="330200" imgH="165100" progId="Equation.DSMT4">
                  <p:embed/>
                </p:oleObj>
              </mc:Choice>
              <mc:Fallback>
                <p:oleObj name="Equation" r:id="rId8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791200"/>
                        <a:ext cx="5699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31273"/>
              </p:ext>
            </p:extLst>
          </p:nvPr>
        </p:nvGraphicFramePr>
        <p:xfrm>
          <a:off x="3792538" y="4465638"/>
          <a:ext cx="8556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0" name="Equation" r:id="rId10" imgW="495300" imgH="177800" progId="Equation.DSMT4">
                  <p:embed/>
                </p:oleObj>
              </mc:Choice>
              <mc:Fallback>
                <p:oleObj name="Equation" r:id="rId10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465638"/>
                        <a:ext cx="8556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1456"/>
              </p:ext>
            </p:extLst>
          </p:nvPr>
        </p:nvGraphicFramePr>
        <p:xfrm>
          <a:off x="3716337" y="5410200"/>
          <a:ext cx="8556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1" name="Equation" r:id="rId12" imgW="495300" imgH="177800" progId="Equation.DSMT4">
                  <p:embed/>
                </p:oleObj>
              </mc:Choice>
              <mc:Fallback>
                <p:oleObj name="Equation" r:id="rId12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5410200"/>
                        <a:ext cx="8556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03233"/>
              </p:ext>
            </p:extLst>
          </p:nvPr>
        </p:nvGraphicFramePr>
        <p:xfrm>
          <a:off x="4495800" y="5715000"/>
          <a:ext cx="1271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2" name="Equation" r:id="rId14" imgW="736600" imgH="241300" progId="Equation.DSMT4">
                  <p:embed/>
                </p:oleObj>
              </mc:Choice>
              <mc:Fallback>
                <p:oleObj name="Equation" r:id="rId14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15000"/>
                        <a:ext cx="12715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21241"/>
              </p:ext>
            </p:extLst>
          </p:nvPr>
        </p:nvGraphicFramePr>
        <p:xfrm>
          <a:off x="5746750" y="5715000"/>
          <a:ext cx="164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3" name="Equation" r:id="rId16" imgW="952500" imgH="279400" progId="Equation.DSMT4">
                  <p:embed/>
                </p:oleObj>
              </mc:Choice>
              <mc:Fallback>
                <p:oleObj name="Equation" r:id="rId16" imgW="952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5715000"/>
                        <a:ext cx="164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364282"/>
              </p:ext>
            </p:extLst>
          </p:nvPr>
        </p:nvGraphicFramePr>
        <p:xfrm>
          <a:off x="7351712" y="5715000"/>
          <a:ext cx="1030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4" name="Equation" r:id="rId18" imgW="596900" imgH="279400" progId="Equation.DSMT4">
                  <p:embed/>
                </p:oleObj>
              </mc:Choice>
              <mc:Fallback>
                <p:oleObj name="Equation" r:id="rId18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2" y="5715000"/>
                        <a:ext cx="1030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5302"/>
              </p:ext>
            </p:extLst>
          </p:nvPr>
        </p:nvGraphicFramePr>
        <p:xfrm>
          <a:off x="6781800" y="6096000"/>
          <a:ext cx="1316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5" name="Equation" r:id="rId20" imgW="762000" imgH="279400" progId="Equation.DSMT4">
                  <p:embed/>
                </p:oleObj>
              </mc:Choice>
              <mc:Fallback>
                <p:oleObj name="Equation" r:id="rId20" imgW="762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0"/>
                        <a:ext cx="1316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6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/>
      <p:bldP spid="20" grpId="0"/>
      <p:bldP spid="21" grpId="0"/>
      <p:bldP spid="22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2725" y="1752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(b) What is the time interval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from the beginning of your drive to your arrival at the station?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2725" y="2637339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Figure out the time interval in each segments of the motion and add them together. 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2725" y="3522078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We know what the interval for the second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is: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=30min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2725" y="397593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interval for the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first segment,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2725" y="442978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Use the definition of average velocity and solve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it for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47511"/>
              </p:ext>
            </p:extLst>
          </p:nvPr>
        </p:nvGraphicFramePr>
        <p:xfrm>
          <a:off x="457200" y="4800600"/>
          <a:ext cx="10302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0" name="Equation" r:id="rId4" imgW="596900" imgH="457200" progId="Equation.DSMT4">
                  <p:embed/>
                </p:oleObj>
              </mc:Choice>
              <mc:Fallback>
                <p:oleObj name="Equation" r:id="rId4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10302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1000" y="5522893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Add the two time intervals for total time interval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89497"/>
              </p:ext>
            </p:extLst>
          </p:nvPr>
        </p:nvGraphicFramePr>
        <p:xfrm>
          <a:off x="2057400" y="5056188"/>
          <a:ext cx="920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1" name="Equation" r:id="rId6" imgW="533400" imgH="241300" progId="Equation.DSMT4">
                  <p:embed/>
                </p:oleObj>
              </mc:Choice>
              <mc:Fallback>
                <p:oleObj name="Equation" r:id="rId6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56188"/>
                        <a:ext cx="9207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80089"/>
              </p:ext>
            </p:extLst>
          </p:nvPr>
        </p:nvGraphicFramePr>
        <p:xfrm>
          <a:off x="3760788" y="4876800"/>
          <a:ext cx="658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2" name="Equation" r:id="rId8" imgW="381000" imgH="406400" progId="Equation.DSMT4">
                  <p:embed/>
                </p:oleObj>
              </mc:Choice>
              <mc:Fallback>
                <p:oleObj name="Equation" r:id="rId8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876800"/>
                        <a:ext cx="6588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73729"/>
              </p:ext>
            </p:extLst>
          </p:nvPr>
        </p:nvGraphicFramePr>
        <p:xfrm>
          <a:off x="4433888" y="5029200"/>
          <a:ext cx="1204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3" name="Equation" r:id="rId10" imgW="698500" imgH="279400" progId="Equation.DSMT4">
                  <p:embed/>
                </p:oleObj>
              </mc:Choice>
              <mc:Fallback>
                <p:oleObj name="Equation" r:id="rId10" imgW="69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5029200"/>
                        <a:ext cx="12049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23981"/>
              </p:ext>
            </p:extLst>
          </p:nvPr>
        </p:nvGraphicFramePr>
        <p:xfrm>
          <a:off x="5673725" y="5029200"/>
          <a:ext cx="1031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4" name="Equation" r:id="rId12" imgW="596900" imgH="279400" progId="Equation.DSMT4">
                  <p:embed/>
                </p:oleObj>
              </mc:Choice>
              <mc:Fallback>
                <p:oleObj name="Equation" r:id="rId12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29200"/>
                        <a:ext cx="10318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95332"/>
              </p:ext>
            </p:extLst>
          </p:nvPr>
        </p:nvGraphicFramePr>
        <p:xfrm>
          <a:off x="3048000" y="4876800"/>
          <a:ext cx="7016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5" name="Equation" r:id="rId14" imgW="406400" imgH="457200" progId="Equation.DSMT4">
                  <p:embed/>
                </p:oleObj>
              </mc:Choice>
              <mc:Fallback>
                <p:oleObj name="Equation" r:id="rId14" imgW="40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7016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01830"/>
              </p:ext>
            </p:extLst>
          </p:nvPr>
        </p:nvGraphicFramePr>
        <p:xfrm>
          <a:off x="4343400" y="5638800"/>
          <a:ext cx="18145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6" name="Equation" r:id="rId16" imgW="977900" imgH="241300" progId="Equation.DSMT4">
                  <p:embed/>
                </p:oleObj>
              </mc:Choice>
              <mc:Fallback>
                <p:oleObj name="Equation" r:id="rId16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8145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05878"/>
              </p:ext>
            </p:extLst>
          </p:nvPr>
        </p:nvGraphicFramePr>
        <p:xfrm>
          <a:off x="6172200" y="5603875"/>
          <a:ext cx="219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7" name="Equation" r:id="rId18" imgW="1181100" imgH="279400" progId="Equation.DSMT4">
                  <p:embed/>
                </p:oleObj>
              </mc:Choice>
              <mc:Fallback>
                <p:oleObj name="Equation" r:id="rId18" imgW="1181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03875"/>
                        <a:ext cx="219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46548"/>
              </p:ext>
            </p:extLst>
          </p:nvPr>
        </p:nvGraphicFramePr>
        <p:xfrm>
          <a:off x="5867400" y="6096000"/>
          <a:ext cx="2308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8" name="Equation" r:id="rId20" imgW="1244600" imgH="279400" progId="Equation.DSMT4">
                  <p:embed/>
                </p:oleObj>
              </mc:Choice>
              <mc:Fallback>
                <p:oleObj name="Equation" r:id="rId20" imgW="1244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96000"/>
                        <a:ext cx="2308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33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1" grpId="0"/>
      <p:bldP spid="12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Using the definition of the average velocity, just simply divide the overall displacement by the overall time interval: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" y="19050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(c) What is your average velocity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pitchFamily="-84" charset="0"/>
              </a:rPr>
              <a:t>avg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from the beginning of your drive to your arrival at the station?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8031"/>
              </p:ext>
            </p:extLst>
          </p:nvPr>
        </p:nvGraphicFramePr>
        <p:xfrm>
          <a:off x="304800" y="4191000"/>
          <a:ext cx="7048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7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7048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74384"/>
              </p:ext>
            </p:extLst>
          </p:nvPr>
        </p:nvGraphicFramePr>
        <p:xfrm>
          <a:off x="990600" y="3962400"/>
          <a:ext cx="8572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" name="Equation" r:id="rId6" imgW="355600" imgH="406400" progId="Equation.DSMT4">
                  <p:embed/>
                </p:oleObj>
              </mc:Choice>
              <mc:Fallback>
                <p:oleObj name="Equation" r:id="rId6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8572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22585"/>
              </p:ext>
            </p:extLst>
          </p:nvPr>
        </p:nvGraphicFramePr>
        <p:xfrm>
          <a:off x="1828800" y="3962400"/>
          <a:ext cx="180816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9" name="Equation" r:id="rId8" imgW="749300" imgH="457200" progId="Equation.DSMT4">
                  <p:embed/>
                </p:oleObj>
              </mc:Choice>
              <mc:Fallback>
                <p:oleObj name="Equation" r:id="rId8" imgW="749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1808162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15961"/>
              </p:ext>
            </p:extLst>
          </p:nvPr>
        </p:nvGraphicFramePr>
        <p:xfrm>
          <a:off x="3581400" y="3886200"/>
          <a:ext cx="18081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" name="Equation" r:id="rId10" imgW="749300" imgH="520700" progId="Equation.DSMT4">
                  <p:embed/>
                </p:oleObj>
              </mc:Choice>
              <mc:Fallback>
                <p:oleObj name="Equation" r:id="rId10" imgW="749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18081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30968"/>
              </p:ext>
            </p:extLst>
          </p:nvPr>
        </p:nvGraphicFramePr>
        <p:xfrm>
          <a:off x="5334000" y="3886200"/>
          <a:ext cx="1900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1" name="Equation" r:id="rId12" imgW="787400" imgH="520700" progId="Equation.DSMT4">
                  <p:embed/>
                </p:oleObj>
              </mc:Choice>
              <mc:Fallback>
                <p:oleObj name="Equation" r:id="rId12" imgW="787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19002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84932"/>
              </p:ext>
            </p:extLst>
          </p:nvPr>
        </p:nvGraphicFramePr>
        <p:xfrm>
          <a:off x="7246938" y="4191000"/>
          <a:ext cx="14398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2" name="Equation" r:id="rId14" imgW="596900" imgH="279400" progId="Equation.DSMT4">
                  <p:embed/>
                </p:oleObj>
              </mc:Choice>
              <mc:Fallback>
                <p:oleObj name="Equation" r:id="rId14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191000"/>
                        <a:ext cx="14398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4801" y="506569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average speed?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4800" y="5572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average velocity and average speed in km/h?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8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9ECC4-9D01-6B43-A8C0-EDF5373DBAD9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66413"/>
              </p:ext>
            </p:extLst>
          </p:nvPr>
        </p:nvGraphicFramePr>
        <p:xfrm>
          <a:off x="3505200" y="4906963"/>
          <a:ext cx="25876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4" name="Equation" r:id="rId3" imgW="1244600" imgH="469900" progId="Equation.DSMT4">
                  <p:embed/>
                </p:oleObj>
              </mc:Choice>
              <mc:Fallback>
                <p:oleObj name="Equation" r:id="rId3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06963"/>
                        <a:ext cx="2587625" cy="974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4935538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speed is the size (magnitude) of the velocity vector: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73950"/>
              </p:ext>
            </p:extLst>
          </p:nvPr>
        </p:nvGraphicFramePr>
        <p:xfrm>
          <a:off x="6523038" y="2312988"/>
          <a:ext cx="2454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5" name="Equation" r:id="rId5" imgW="1130300" imgH="444500" progId="Equation.DSMT4">
                  <p:embed/>
                </p:oleObj>
              </mc:Choice>
              <mc:Fallback>
                <p:oleObj name="Equation" r:id="rId5" imgW="1130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312988"/>
                        <a:ext cx="2454275" cy="9636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 is defined as: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pitchFamily="-84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NO!!</a:t>
            </a:r>
          </a:p>
        </p:txBody>
      </p:sp>
    </p:spTree>
    <p:extLst>
      <p:ext uri="{BB962C8B-B14F-4D97-AF65-F5344CB8AC3E}">
        <p14:creationId xmlns:p14="http://schemas.microsoft.com/office/powerpoint/2010/main" val="403536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5" grpId="0" animBg="1" autoUpdateAnimBg="0"/>
      <p:bldP spid="133126" grpId="0" build="p" autoUpdateAnimBg="0"/>
      <p:bldP spid="133128" grpId="0" build="p" autoUpdateAnimBg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results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Class average: 41.6/58</a:t>
            </a:r>
          </a:p>
          <a:p>
            <a:pPr lvl="2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Equivalent to 71.7/100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Top score: 57/58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Some Homework tips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000" dirty="0" smtClean="0"/>
              <a:t>When </a:t>
            </a:r>
            <a:r>
              <a:rPr lang="en-US" sz="2000" dirty="0"/>
              <a:t>inputting answers to the Quest homework system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</a:rPr>
              <a:t>Unless the problem explicitly asks for significant figures, input as many digits as you can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</a:rPr>
              <a:t>The Quest is dumb.  So it does not know about anything other than numbers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</a:rPr>
              <a:t>More details are </a:t>
            </a:r>
            <a:r>
              <a:rPr lang="en-US" sz="2000" dirty="0">
                <a:ea typeface="ＭＳ Ｐゴシック" pitchFamily="-84" charset="-128"/>
                <a:hlinkClick r:id="rId2"/>
              </a:rPr>
              <a:t>http://web4.cns.utexas.edu/quest/support/student/#Num</a:t>
            </a:r>
            <a:r>
              <a:rPr lang="en-US" sz="2000" dirty="0">
                <a:ea typeface="ＭＳ Ｐゴシック" pitchFamily="-84" charset="-128"/>
              </a:rPr>
              <a:t> </a:t>
            </a:r>
            <a:endParaRPr lang="en-US" sz="2400" dirty="0">
              <a:ea typeface="ＭＳ Ｐゴシック" pitchFamily="-84" charset="-128"/>
            </a:endParaRP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Physics department colloquium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4pm every Wednesday in SH101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Tomorrow is the faculty research expo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79242-18F2-2843-8CC8-7EDA2BFF07E3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4EE7705-EE62-6F4C-B085-5ACD7E866B6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B6CCAA6-28BB-1C46-8AAD-5CC9487EF3E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pitchFamily="-84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pitchFamily="-84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pitchFamily="-84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pitchFamily="-84" charset="0"/>
              </a:rPr>
              <a:t>Instantaneous Velocity</a:t>
            </a:r>
          </a:p>
        </p:txBody>
      </p:sp>
    </p:spTree>
    <p:extLst>
      <p:ext uri="{BB962C8B-B14F-4D97-AF65-F5344CB8AC3E}">
        <p14:creationId xmlns:p14="http://schemas.microsoft.com/office/powerpoint/2010/main" val="40461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B9D34-9C6C-A246-BD8C-384483598DB1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C00AF66-E187-5348-9C3D-DFD3E3A2E82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33C62D8-C23D-3C4F-A3E1-6B9E70A0A5A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Running at a constant velocity (go from x=0 to x=x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Displacement is +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  <a:endParaRPr lang="en-US" sz="2000" baseline="-25000">
              <a:solidFill>
                <a:schemeClr val="accent2"/>
              </a:solidFill>
              <a:latin typeface="Arial Narrow" pitchFamily="-8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Velocity is 0 (go from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to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Running at a constant velocity but in the reverse direction as 1.  (go from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to x=0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interval, Displacement is -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pitchFamily="-84" charset="0"/>
              </a:rPr>
              <a:t>It is helpful to understand motions to draw them on position vs time plots.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Does this motion physically make sense?</a:t>
            </a:r>
          </a:p>
        </p:txBody>
      </p:sp>
    </p:spTree>
    <p:extLst>
      <p:ext uri="{BB962C8B-B14F-4D97-AF65-F5344CB8AC3E}">
        <p14:creationId xmlns:p14="http://schemas.microsoft.com/office/powerpoint/2010/main" val="116717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6" grpId="0" build="p" autoUpdateAnimBg="0"/>
      <p:bldP spid="182297" grpId="0" animBg="1" autoUpdateAnimBg="0"/>
      <p:bldP spid="18229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948C6-FB3C-9B43-AA4C-B6BDEC485FB2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4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0A4F3-F9DA-4349-A8F0-95FCC30D6DF1}" type="slidenum">
              <a:rPr lang="en-US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292E04C-E6EB-BA43-86C5-4C8B39F40B0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43876D9-EBA1-9945-A556-95E56EB949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43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0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5540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1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906838"/>
                        <a:ext cx="4508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2" name="Equation" r:id="rId8" imgW="304560" imgH="215640" progId="Equation.DSMT4">
                  <p:embed/>
                </p:oleObj>
              </mc:Choice>
              <mc:Fallback>
                <p:oleObj name="Equation" r:id="rId8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67350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3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681538"/>
                        <a:ext cx="5635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609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jet engine moves along a track. Its position as a function of time is given by the equation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x=At</a:t>
            </a:r>
            <a:r>
              <a:rPr lang="en-US" baseline="3000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+B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where A=2.10m/s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4" name="Equation" r:id="rId12" imgW="507960" imgH="241200" progId="Equation.DSMT4">
                  <p:embed/>
                </p:oleObj>
              </mc:Choice>
              <mc:Fallback>
                <p:oleObj name="Equation" r:id="rId12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886200"/>
                        <a:ext cx="822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5" name="Equation" r:id="rId14" imgW="1803240" imgH="228600" progId="Equation.DSMT4">
                  <p:embed/>
                </p:oleObj>
              </mc:Choice>
              <mc:Fallback>
                <p:oleObj name="Equation" r:id="rId14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886200"/>
                        <a:ext cx="29178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6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86200"/>
                        <a:ext cx="8524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7" name="Equation" r:id="rId18" imgW="1790640" imgH="228600" progId="Equation.DSMT4">
                  <p:embed/>
                </p:oleObj>
              </mc:Choice>
              <mc:Fallback>
                <p:oleObj name="Equation" r:id="rId18" imgW="1790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2935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8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933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9" name="Equation" r:id="rId22" imgW="825480" imgH="177480" progId="Equation.DSMT4">
                  <p:embed/>
                </p:oleObj>
              </mc:Choice>
              <mc:Fallback>
                <p:oleObj name="Equation" r:id="rId22" imgW="825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714875"/>
                        <a:ext cx="14112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0" name="Equation" r:id="rId24" imgW="647640" imgH="253800" progId="Equation.DSMT4">
                  <p:embed/>
                </p:oleObj>
              </mc:Choice>
              <mc:Fallback>
                <p:oleObj name="Equation" r:id="rId24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4648200"/>
                        <a:ext cx="110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1" name="Equation" r:id="rId26" imgW="355320" imgH="393480" progId="Equation.DSMT4">
                  <p:embed/>
                </p:oleObj>
              </mc:Choice>
              <mc:Fallback>
                <p:oleObj name="Equation" r:id="rId2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6969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2" name="Equation" r:id="rId28" imgW="850680" imgH="393480" progId="Equation.DSMT4">
                  <p:embed/>
                </p:oleObj>
              </mc:Choice>
              <mc:Fallback>
                <p:oleObj name="Equation" r:id="rId28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5334000"/>
                        <a:ext cx="1666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3" name="Equation" r:id="rId30" imgW="1130040" imgH="393480" progId="Equation.DSMT4">
                  <p:embed/>
                </p:oleObj>
              </mc:Choice>
              <mc:Fallback>
                <p:oleObj name="Equation" r:id="rId30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5334000"/>
                        <a:ext cx="22145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28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184332" grpId="0"/>
      <p:bldP spid="1843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D630C-0811-A34B-8732-B009A022BCCA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03E2693-4B1C-5D48-BF83-F5D7B2D210B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51CB2FF-546F-1648-AEC7-2B03388B31E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cont’d</a:t>
            </a:r>
          </a:p>
        </p:txBody>
      </p:sp>
      <p:graphicFrame>
        <p:nvGraphicFramePr>
          <p:cNvPr id="1853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4" name="Equation" r:id="rId4" imgW="1041120" imgH="393480" progId="Equation.3">
                  <p:embed/>
                </p:oleObj>
              </mc:Choice>
              <mc:Fallback>
                <p:oleObj name="Equation" r:id="rId4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276600"/>
                        <a:ext cx="1828800" cy="692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5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97475"/>
                        <a:ext cx="18335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6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318000"/>
                        <a:ext cx="6175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7" name="Equation" r:id="rId10" imgW="406080" imgH="177480" progId="Equation.3">
                  <p:embed/>
                </p:oleObj>
              </mc:Choice>
              <mc:Fallback>
                <p:oleObj name="Equation" r:id="rId10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86263"/>
                        <a:ext cx="685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and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58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8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1143000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9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154488"/>
                        <a:ext cx="10937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0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6270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1" name="Equation" r:id="rId18" imgW="787320" imgH="393480" progId="Equation.DSMT4">
                  <p:embed/>
                </p:oleObj>
              </mc:Choice>
              <mc:Fallback>
                <p:oleObj name="Equation" r:id="rId18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191000"/>
                        <a:ext cx="14414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2" name="Equation" r:id="rId20" imgW="723600" imgH="177480" progId="Equation.DSMT4">
                  <p:embed/>
                </p:oleObj>
              </mc:Choice>
              <mc:Fallback>
                <p:oleObj name="Equation" r:id="rId20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257800"/>
                        <a:ext cx="1393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3" name="Equation" r:id="rId22" imgW="1498320" imgH="253800" progId="Equation.DSMT4">
                  <p:embed/>
                </p:oleObj>
              </mc:Choice>
              <mc:Fallback>
                <p:oleObj name="Equation" r:id="rId22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226050"/>
                        <a:ext cx="28860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21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  <p:bldP spid="185355" grpId="0"/>
      <p:bldP spid="185356" grpId="0"/>
      <p:bldP spid="185357" grpId="0"/>
      <p:bldP spid="1853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Definitions of Displacement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56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57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58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59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60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4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00018-3BA8-324D-AD0C-A17FF5A23807}" type="slidenum">
              <a:rPr lang="en-US">
                <a:latin typeface="Arial Narrow" pitchFamily="-84" charset="0"/>
              </a:rPr>
              <a:pPr/>
              <a:t>26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2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28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3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48736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4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5" name="Equation" r:id="rId9" imgW="1180800" imgH="419040" progId="Equation.3">
                  <p:embed/>
                </p:oleObj>
              </mc:Choice>
              <mc:Fallback>
                <p:oleObj name="Equation" r:id="rId9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3430588"/>
                        <a:ext cx="1931987" cy="6842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" y="827088"/>
            <a:ext cx="744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6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9050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7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9050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8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957388"/>
                        <a:ext cx="9540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9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57388"/>
                        <a:ext cx="4222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0" name="Equation" r:id="rId19" imgW="761760" imgH="419040" progId="Equation.DSMT4">
                  <p:embed/>
                </p:oleObj>
              </mc:Choice>
              <mc:Fallback>
                <p:oleObj name="Equation" r:id="rId19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43217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1" name="Equation" r:id="rId21" imgW="380880" imgH="393480" progId="Equation.DSMT4">
                  <p:embed/>
                </p:oleObj>
              </mc:Choice>
              <mc:Fallback>
                <p:oleObj name="Equation" r:id="rId21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2" name="Equation" r:id="rId23" imgW="660240" imgH="431640" progId="Equation.DSMT4">
                  <p:embed/>
                </p:oleObj>
              </mc:Choice>
              <mc:Fallback>
                <p:oleObj name="Equation" r:id="rId23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42900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3" name="Equation" r:id="rId25" imgW="304560" imgH="419040" progId="Equation.DSMT4">
                  <p:embed/>
                </p:oleObj>
              </mc:Choice>
              <mc:Fallback>
                <p:oleObj name="Equation" r:id="rId25" imgW="30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2900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24800" y="885825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352823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58" grpId="0" build="p" autoUpdateAnimBg="0"/>
      <p:bldP spid="49161" grpId="0" build="p" autoUpdateAnimBg="0"/>
      <p:bldP spid="49162" grpId="0" build="p" autoUpdateAnimBg="0"/>
      <p:bldP spid="49163" grpId="0" build="p" autoUpdateAnimBg="0"/>
      <p:bldP spid="49164" grpId="0" build="p" autoUpdateAnimBg="0"/>
      <p:bldP spid="491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186B8-E568-D944-90D2-9A365710188B}" type="slidenum">
              <a:rPr lang="en-US">
                <a:latin typeface="Arial Narrow" pitchFamily="-84" charset="0"/>
              </a:rPr>
              <a:pPr/>
              <a:t>27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acceleration of this motion is a constant!!</a:t>
            </a:r>
          </a:p>
        </p:txBody>
      </p:sp>
    </p:spTree>
    <p:extLst>
      <p:ext uri="{BB962C8B-B14F-4D97-AF65-F5344CB8AC3E}">
        <p14:creationId xmlns:p14="http://schemas.microsoft.com/office/powerpoint/2010/main" val="34285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8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9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0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3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4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5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6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7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09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13679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2 at 8.5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71600" y="6172200"/>
            <a:ext cx="6324600" cy="381000"/>
          </a:xfrm>
          <a:prstGeom prst="rect">
            <a:avLst/>
          </a:prstGeom>
          <a:solidFill>
            <a:srgbClr val="FFFFCC">
              <a:alpha val="12000"/>
            </a:srgbClr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#1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5626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Find the solutions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X is the unknown variable, and y, z and v are constant coefficients!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cannot just plug into the quadratic equations!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must show a complete algebraic process of obtaining the solutions!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Sept. 4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85429"/>
              </p:ext>
            </p:extLst>
          </p:nvPr>
        </p:nvGraphicFramePr>
        <p:xfrm>
          <a:off x="4868863" y="2721632"/>
          <a:ext cx="2751137" cy="55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721632"/>
                        <a:ext cx="2751137" cy="554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71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CF7E3-315F-8D48-B89B-EB9CCF1C320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EB28439-4FF0-0740-AB05-FD6AFFB503E2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  <p:extLst>
      <p:ext uri="{BB962C8B-B14F-4D97-AF65-F5344CB8AC3E}">
        <p14:creationId xmlns:p14="http://schemas.microsoft.com/office/powerpoint/2010/main" val="27759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B1759-45DE-A14D-B4CD-AF8C27E9B2F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759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79990B-0782-354F-BECE-C811587CCD6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 for Estimates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89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"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97125" cy="58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" name="Equation" r:id="rId6" imgW="761760" imgH="419040" progId="Equation.DSMT4">
                  <p:embed/>
                </p:oleObj>
              </mc:Choice>
              <mc:Fallback>
                <p:oleObj name="Equation" r:id="rId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62388"/>
                        <a:ext cx="1828800" cy="1006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30513"/>
                        <a:ext cx="3581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Estimate the radius of the Earth using triangulation as shown in the picture when d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=4.4km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and 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=1.5m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229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D=4.4km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27773"/>
              </p:ext>
            </p:extLst>
          </p:nvPr>
        </p:nvGraphicFramePr>
        <p:xfrm>
          <a:off x="5575300" y="4824413"/>
          <a:ext cx="28590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3" name="Equation" r:id="rId10" imgW="1371600" imgH="685800" progId="Equation.DSMT4">
                  <p:embed/>
                </p:oleObj>
              </mc:Choice>
              <mc:Fallback>
                <p:oleObj name="Equation" r:id="rId10" imgW="137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24413"/>
                        <a:ext cx="28590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81152" y="6320135"/>
            <a:ext cx="2043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Real R=6380km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5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  <p:bldP spid="168968" grpId="0" animBg="1"/>
      <p:bldP spid="168969" grpId="0" animBg="1"/>
      <p:bldP spid="168970" grpId="0"/>
      <p:bldP spid="168971" grpId="0"/>
      <p:bldP spid="168972" grpId="0"/>
      <p:bldP spid="168973" grpId="0"/>
      <p:bldP spid="16897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18645-7113-1B4B-BC53-6061332DB277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797BB34-E7AC-B143-B9A1-E65A1B04448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2" y="152400"/>
            <a:ext cx="9122508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Dimensions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of Units and Dimensional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Length</a:t>
            </a:r>
            <a:r>
              <a:rPr lang="en-US" sz="2400" dirty="0"/>
              <a:t> (distance) is length whether meter or inch is used to express the size: Usually denoted as</a:t>
            </a:r>
            <a:r>
              <a:rPr lang="en-US" sz="2400" dirty="0">
                <a:latin typeface="Monotype Corsiva" pitchFamily="-84" charset="0"/>
              </a:rPr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same is true for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Mass ([</a:t>
            </a:r>
            <a:r>
              <a:rPr lang="en-US" sz="2400" b="1" dirty="0" err="1">
                <a:solidFill>
                  <a:srgbClr val="CC6600"/>
                </a:solidFill>
                <a:latin typeface="Monotype Corsiva" pitchFamily="-84" charset="0"/>
              </a:rPr>
              <a:t>M])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Dimensions are treated as algebraic quantities: Can perform two algebraic operations; multiplication or division</a:t>
            </a:r>
          </a:p>
        </p:txBody>
      </p:sp>
      <p:sp>
        <p:nvSpPr>
          <p:cNvPr id="6861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6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439D6-CD8C-3C40-B02E-571CA07AB9BD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963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7AB4E9B-FC15-7B40-B86D-2849238540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Dimensions of units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Dimensional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Analysis </a:t>
            </a:r>
            <a:r>
              <a:rPr lang="en-US" sz="4000" dirty="0" err="1" smtClean="0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pitchFamily="-84" charset="0"/>
              </a:rPr>
              <a:t>[v] = [L]/[T]=[L][T</a:t>
            </a:r>
            <a:r>
              <a:rPr lang="en-US" baseline="30000">
                <a:latin typeface="Monotype Corsiva" pitchFamily="-84" charset="0"/>
              </a:rPr>
              <a:t>-1</a:t>
            </a:r>
            <a:r>
              <a:rPr lang="en-US">
                <a:latin typeface="Monotype Corsiva" pitchFamily="-84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pitchFamily="-84" charset="0"/>
                <a:ea typeface="ＭＳ Ｐゴシック" pitchFamily="-84" charset="-128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pitchFamily="-84" charset="0"/>
                <a:ea typeface="ＭＳ Ｐゴシック" pitchFamily="-84" charset="-128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where n = 1 and m = 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8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06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A0DCC-A641-AE44-8D40-DDEFFE1174BD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0671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A392D0-D6B2-874B-A95C-8B7A8EC4640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 = [at]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is dimensionally correct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Speed: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  <a:r>
              <a:rPr lang="en-US" sz="2000">
                <a:ea typeface="ＭＳ Ｐゴシック" pitchFamily="-84" charset="-128"/>
              </a:rPr>
              <a:t> =[L]/[T]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[a]</a:t>
            </a:r>
            <a:r>
              <a:rPr lang="en-US" sz="2000">
                <a:ea typeface="ＭＳ Ｐゴシック" pitchFamily="-84" charset="-128"/>
              </a:rPr>
              <a:t> =[L]/[T]</a:t>
            </a:r>
            <a:r>
              <a:rPr lang="en-US" sz="2000" baseline="30000">
                <a:ea typeface="ＭＳ Ｐゴシック" pitchFamily="-84" charset="-128"/>
              </a:rPr>
              <a:t>2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Thus,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[at]</a:t>
            </a:r>
            <a:r>
              <a:rPr lang="en-US" sz="2000">
                <a:ea typeface="ＭＳ Ｐゴシック" pitchFamily="-84" charset="-128"/>
              </a:rPr>
              <a:t> = (L/T</a:t>
            </a:r>
            <a:r>
              <a:rPr lang="en-US" sz="2000" baseline="30000">
                <a:ea typeface="ＭＳ Ｐゴシック" pitchFamily="-84" charset="-128"/>
              </a:rPr>
              <a:t>2</a:t>
            </a:r>
            <a:r>
              <a:rPr lang="en-US" sz="2000">
                <a:ea typeface="ＭＳ Ｐゴシック" pitchFamily="-84" charset="-128"/>
              </a:rPr>
              <a:t>)xT=LT</a:t>
            </a:r>
            <a:r>
              <a:rPr lang="en-US" sz="2000" baseline="30000">
                <a:ea typeface="ＭＳ Ｐゴシック" pitchFamily="-84" charset="-128"/>
              </a:rPr>
              <a:t>(-2+1)</a:t>
            </a:r>
            <a:r>
              <a:rPr lang="en-US" sz="2000">
                <a:ea typeface="ＭＳ Ｐゴシック" pitchFamily="-84" charset="-128"/>
              </a:rPr>
              <a:t> =LT</a:t>
            </a:r>
            <a:r>
              <a:rPr lang="en-US" sz="2000" baseline="30000">
                <a:ea typeface="ＭＳ Ｐゴシック" pitchFamily="-84" charset="-128"/>
              </a:rPr>
              <a:t>-1</a:t>
            </a:r>
            <a:r>
              <a:rPr lang="en-US" sz="2000">
                <a:ea typeface="ＭＳ Ｐゴシック" pitchFamily="-84" charset="-128"/>
              </a:rPr>
              <a:t> =[L]/[T]=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1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612900" cy="442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70668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52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736"/>
                          <a:ext cx="1008" cy="32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5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70692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constant</a:t>
                </a:r>
              </a:p>
            </p:txBody>
          </p:sp>
          <p:sp>
            <p:nvSpPr>
              <p:cNvPr id="70693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6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70690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Length</a:t>
                </a:r>
              </a:p>
            </p:txBody>
          </p:sp>
          <p:sp>
            <p:nvSpPr>
              <p:cNvPr id="70691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7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70688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9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3" name="Equation" r:id="rId7" imgW="482400" imgH="190440" progId="Equation.DSMT4">
                  <p:embed/>
                </p:oleObj>
              </mc:Choice>
              <mc:Fallback>
                <p:oleObj name="Equation" r:id="rId7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9588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5715000" y="5638800"/>
          <a:ext cx="21177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4" name="Equation" r:id="rId9" imgW="965160" imgH="419040" progId="Equation.3">
                  <p:embed/>
                </p:oleObj>
              </mc:Choice>
              <mc:Fallback>
                <p:oleObj name="Equation" r:id="rId9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638800"/>
                        <a:ext cx="2117725" cy="919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70678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r</a:t>
              </a:r>
            </a:p>
          </p:txBody>
        </p:sp>
        <p:sp>
          <p:nvSpPr>
            <p:cNvPr id="70682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v</a:t>
              </a:r>
            </a:p>
          </p:txBody>
        </p:sp>
        <p:sp>
          <p:nvSpPr>
            <p:cNvPr id="70683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a</a:t>
              </a:r>
            </a:p>
          </p:txBody>
        </p:sp>
        <p:sp>
          <p:nvSpPr>
            <p:cNvPr id="70684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5" name="Equation" r:id="rId11" imgW="495000" imgH="152280" progId="Equation.DSMT4">
                  <p:embed/>
                </p:oleObj>
              </mc:Choice>
              <mc:Fallback>
                <p:oleObj name="Equation" r:id="rId11" imgW="4950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59363"/>
                        <a:ext cx="13906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6" name="Equation" r:id="rId13" imgW="812520" imgH="469800" progId="Equation.DSMT4">
                  <p:embed/>
                </p:oleObj>
              </mc:Choice>
              <mc:Fallback>
                <p:oleObj name="Equation" r:id="rId13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352800"/>
                        <a:ext cx="16144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7" name="Equation" r:id="rId15" imgW="520560" imgH="190440" progId="Equation.DSMT4">
                  <p:embed/>
                </p:oleObj>
              </mc:Choice>
              <mc:Fallback>
                <p:oleObj name="Equation" r:id="rId15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581400"/>
                        <a:ext cx="10334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8" name="Equation" r:id="rId17" imgW="647640" imgH="152280" progId="Equation.DSMT4">
                  <p:embed/>
                </p:oleObj>
              </mc:Choice>
              <mc:Fallback>
                <p:oleObj name="Equation" r:id="rId17" imgW="647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419600"/>
                        <a:ext cx="1612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9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987925"/>
                        <a:ext cx="1284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0" name="Equation" r:id="rId21" imgW="101600" imgH="152400" progId="Equation.DSMT4">
                  <p:embed/>
                </p:oleObj>
              </mc:Choice>
              <mc:Fallback>
                <p:oleObj name="Equation" r:id="rId21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057775"/>
                        <a:ext cx="285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1" name="Equation" r:id="rId23" imgW="672840" imgH="164880" progId="Equation.DSMT4">
                  <p:embed/>
                </p:oleObj>
              </mc:Choice>
              <mc:Fallback>
                <p:oleObj name="Equation" r:id="rId23" imgW="672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024438"/>
                        <a:ext cx="1887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06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  <p:bldP spid="175131" grpId="0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9436</TotalTime>
  <Words>2778</Words>
  <Application>Microsoft Macintosh PowerPoint</Application>
  <PresentationFormat>On-screen Show (4:3)</PresentationFormat>
  <Paragraphs>344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phys1443-spring02</vt:lpstr>
      <vt:lpstr>Equation</vt:lpstr>
      <vt:lpstr>MathType 6.0 Equation</vt:lpstr>
      <vt:lpstr>PHYS 1443 – Section 004 Lecture #3</vt:lpstr>
      <vt:lpstr>Announcements</vt:lpstr>
      <vt:lpstr>PowerPoint Presentation</vt:lpstr>
      <vt:lpstr>Reminder: Special Project #1 for Extra Credit</vt:lpstr>
      <vt:lpstr>Estimates &amp; Order-of-Magnitude Calculations </vt:lpstr>
      <vt:lpstr>Example for Estimates</vt:lpstr>
      <vt:lpstr>Dimensions of Units and Dimensional Analysis</vt:lpstr>
      <vt:lpstr>Dimensions of units and Dimensional Analysis cnt’d</vt:lpstr>
      <vt:lpstr>Examples</vt:lpstr>
      <vt:lpstr>Some Fundamentals</vt:lpstr>
      <vt:lpstr>Some More Fundamentals</vt:lpstr>
      <vt:lpstr>Displacement, Velocity and Speed</vt:lpstr>
      <vt:lpstr>PowerPoint Presentation</vt:lpstr>
      <vt:lpstr>Difference between Speed and Velocity</vt:lpstr>
      <vt:lpstr>Example</vt:lpstr>
      <vt:lpstr>Example of a segmented motion</vt:lpstr>
      <vt:lpstr>Example</vt:lpstr>
      <vt:lpstr>Example</vt:lpstr>
      <vt:lpstr>Instantaneous Velocity and Speed</vt:lpstr>
      <vt:lpstr>PowerPoint Presentation</vt:lpstr>
      <vt:lpstr>Position vs Time Plot</vt:lpstr>
      <vt:lpstr>PowerPoint Presentation</vt:lpstr>
      <vt:lpstr>Example</vt:lpstr>
      <vt:lpstr>Example cont’d</vt:lpstr>
      <vt:lpstr>Definitions of Displacement, Velocity and Speed</vt:lpstr>
      <vt:lpstr>Acceleration</vt:lpstr>
      <vt:lpstr>Acceleration vs Time Plot</vt:lpstr>
      <vt:lpstr>Example</vt:lpstr>
      <vt:lpstr>Few Confusing Things on Acceleration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473</cp:revision>
  <dcterms:created xsi:type="dcterms:W3CDTF">2012-06-05T17:02:23Z</dcterms:created>
  <dcterms:modified xsi:type="dcterms:W3CDTF">2014-09-02T16:07:38Z</dcterms:modified>
</cp:coreProperties>
</file>