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35" r:id="rId3"/>
    <p:sldId id="583" r:id="rId4"/>
    <p:sldId id="530" r:id="rId5"/>
    <p:sldId id="580" r:id="rId6"/>
    <p:sldId id="582" r:id="rId7"/>
    <p:sldId id="521" r:id="rId8"/>
    <p:sldId id="531" r:id="rId9"/>
    <p:sldId id="532" r:id="rId10"/>
    <p:sldId id="533" r:id="rId11"/>
    <p:sldId id="534" r:id="rId12"/>
    <p:sldId id="581" r:id="rId13"/>
    <p:sldId id="535" r:id="rId14"/>
    <p:sldId id="536" r:id="rId15"/>
    <p:sldId id="537" r:id="rId1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7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wmf"/><Relationship Id="rId12" Type="http://schemas.openxmlformats.org/officeDocument/2006/relationships/image" Target="../media/image13.wmf"/><Relationship Id="rId13" Type="http://schemas.openxmlformats.org/officeDocument/2006/relationships/image" Target="../media/image14.w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8" Type="http://schemas.openxmlformats.org/officeDocument/2006/relationships/image" Target="../media/image9.wmf"/><Relationship Id="rId9" Type="http://schemas.openxmlformats.org/officeDocument/2006/relationships/image" Target="../media/image10.wmf"/><Relationship Id="rId10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emf"/><Relationship Id="rId12" Type="http://schemas.openxmlformats.org/officeDocument/2006/relationships/image" Target="../media/image26.emf"/><Relationship Id="rId13" Type="http://schemas.openxmlformats.org/officeDocument/2006/relationships/image" Target="../media/image27.emf"/><Relationship Id="rId14" Type="http://schemas.openxmlformats.org/officeDocument/2006/relationships/image" Target="../media/image28.emf"/><Relationship Id="rId15" Type="http://schemas.openxmlformats.org/officeDocument/2006/relationships/image" Target="../media/image29.emf"/><Relationship Id="rId16" Type="http://schemas.openxmlformats.org/officeDocument/2006/relationships/image" Target="../media/image30.emf"/><Relationship Id="rId17" Type="http://schemas.openxmlformats.org/officeDocument/2006/relationships/image" Target="../media/image31.emf"/><Relationship Id="rId18" Type="http://schemas.openxmlformats.org/officeDocument/2006/relationships/image" Target="../media/image32.emf"/><Relationship Id="rId19" Type="http://schemas.openxmlformats.org/officeDocument/2006/relationships/image" Target="../media/image33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9" Type="http://schemas.openxmlformats.org/officeDocument/2006/relationships/image" Target="../media/image23.emf"/><Relationship Id="rId10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emf"/><Relationship Id="rId12" Type="http://schemas.openxmlformats.org/officeDocument/2006/relationships/image" Target="../media/image45.emf"/><Relationship Id="rId13" Type="http://schemas.openxmlformats.org/officeDocument/2006/relationships/image" Target="../media/image46.emf"/><Relationship Id="rId14" Type="http://schemas.openxmlformats.org/officeDocument/2006/relationships/image" Target="../media/image47.emf"/><Relationship Id="rId1" Type="http://schemas.openxmlformats.org/officeDocument/2006/relationships/image" Target="../media/image34.emf"/><Relationship Id="rId2" Type="http://schemas.openxmlformats.org/officeDocument/2006/relationships/image" Target="../media/image35.emf"/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7" Type="http://schemas.openxmlformats.org/officeDocument/2006/relationships/image" Target="../media/image40.emf"/><Relationship Id="rId8" Type="http://schemas.openxmlformats.org/officeDocument/2006/relationships/image" Target="../media/image41.emf"/><Relationship Id="rId9" Type="http://schemas.openxmlformats.org/officeDocument/2006/relationships/image" Target="../media/image42.emf"/><Relationship Id="rId10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wmf"/><Relationship Id="rId12" Type="http://schemas.openxmlformats.org/officeDocument/2006/relationships/image" Target="../media/image59.wmf"/><Relationship Id="rId13" Type="http://schemas.openxmlformats.org/officeDocument/2006/relationships/image" Target="../media/image60.wmf"/><Relationship Id="rId14" Type="http://schemas.openxmlformats.org/officeDocument/2006/relationships/image" Target="../media/image61.wmf"/><Relationship Id="rId15" Type="http://schemas.openxmlformats.org/officeDocument/2006/relationships/image" Target="../media/image62.wmf"/><Relationship Id="rId16" Type="http://schemas.openxmlformats.org/officeDocument/2006/relationships/image" Target="../media/image63.wmf"/><Relationship Id="rId17" Type="http://schemas.openxmlformats.org/officeDocument/2006/relationships/image" Target="../media/image64.wmf"/><Relationship Id="rId18" Type="http://schemas.openxmlformats.org/officeDocument/2006/relationships/image" Target="../media/image65.wmf"/><Relationship Id="rId1" Type="http://schemas.openxmlformats.org/officeDocument/2006/relationships/image" Target="../media/image48.wmf"/><Relationship Id="rId2" Type="http://schemas.openxmlformats.org/officeDocument/2006/relationships/image" Target="../media/image49.wmf"/><Relationship Id="rId3" Type="http://schemas.openxmlformats.org/officeDocument/2006/relationships/image" Target="../media/image50.wmf"/><Relationship Id="rId4" Type="http://schemas.openxmlformats.org/officeDocument/2006/relationships/image" Target="../media/image51.wmf"/><Relationship Id="rId5" Type="http://schemas.openxmlformats.org/officeDocument/2006/relationships/image" Target="../media/image52.wmf"/><Relationship Id="rId6" Type="http://schemas.openxmlformats.org/officeDocument/2006/relationships/image" Target="../media/image53.wmf"/><Relationship Id="rId7" Type="http://schemas.openxmlformats.org/officeDocument/2006/relationships/image" Target="../media/image54.wmf"/><Relationship Id="rId8" Type="http://schemas.openxmlformats.org/officeDocument/2006/relationships/image" Target="../media/image55.wmf"/><Relationship Id="rId9" Type="http://schemas.openxmlformats.org/officeDocument/2006/relationships/image" Target="../media/image56.wmf"/><Relationship Id="rId10" Type="http://schemas.openxmlformats.org/officeDocument/2006/relationships/image" Target="../media/image5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1" Type="http://schemas.openxmlformats.org/officeDocument/2006/relationships/image" Target="../media/image66.emf"/><Relationship Id="rId2" Type="http://schemas.openxmlformats.org/officeDocument/2006/relationships/image" Target="../media/image67.e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0.wmf"/><Relationship Id="rId12" Type="http://schemas.openxmlformats.org/officeDocument/2006/relationships/image" Target="../media/image81.wmf"/><Relationship Id="rId13" Type="http://schemas.openxmlformats.org/officeDocument/2006/relationships/image" Target="../media/image82.wmf"/><Relationship Id="rId14" Type="http://schemas.openxmlformats.org/officeDocument/2006/relationships/image" Target="../media/image83.wmf"/><Relationship Id="rId15" Type="http://schemas.openxmlformats.org/officeDocument/2006/relationships/image" Target="../media/image84.wmf"/><Relationship Id="rId16" Type="http://schemas.openxmlformats.org/officeDocument/2006/relationships/image" Target="../media/image85.wmf"/><Relationship Id="rId17" Type="http://schemas.openxmlformats.org/officeDocument/2006/relationships/image" Target="../media/image86.wmf"/><Relationship Id="rId1" Type="http://schemas.openxmlformats.org/officeDocument/2006/relationships/image" Target="../media/image70.wmf"/><Relationship Id="rId2" Type="http://schemas.openxmlformats.org/officeDocument/2006/relationships/image" Target="../media/image71.wmf"/><Relationship Id="rId3" Type="http://schemas.openxmlformats.org/officeDocument/2006/relationships/image" Target="../media/image72.wmf"/><Relationship Id="rId4" Type="http://schemas.openxmlformats.org/officeDocument/2006/relationships/image" Target="../media/image73.wmf"/><Relationship Id="rId5" Type="http://schemas.openxmlformats.org/officeDocument/2006/relationships/image" Target="../media/image74.wmf"/><Relationship Id="rId6" Type="http://schemas.openxmlformats.org/officeDocument/2006/relationships/image" Target="../media/image75.wmf"/><Relationship Id="rId7" Type="http://schemas.openxmlformats.org/officeDocument/2006/relationships/image" Target="../media/image76.wmf"/><Relationship Id="rId8" Type="http://schemas.openxmlformats.org/officeDocument/2006/relationships/image" Target="../media/image77.wmf"/><Relationship Id="rId9" Type="http://schemas.openxmlformats.org/officeDocument/2006/relationships/image" Target="../media/image78.wmf"/><Relationship Id="rId10" Type="http://schemas.openxmlformats.org/officeDocument/2006/relationships/image" Target="../media/image7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4" Type="http://schemas.openxmlformats.org/officeDocument/2006/relationships/image" Target="../media/image90.emf"/><Relationship Id="rId1" Type="http://schemas.openxmlformats.org/officeDocument/2006/relationships/image" Target="../media/image87.emf"/><Relationship Id="rId2" Type="http://schemas.openxmlformats.org/officeDocument/2006/relationships/image" Target="../media/image8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4" Type="http://schemas.openxmlformats.org/officeDocument/2006/relationships/image" Target="../media/image94.wmf"/><Relationship Id="rId5" Type="http://schemas.openxmlformats.org/officeDocument/2006/relationships/image" Target="../media/image95.wmf"/><Relationship Id="rId6" Type="http://schemas.openxmlformats.org/officeDocument/2006/relationships/image" Target="../media/image96.wmf"/><Relationship Id="rId7" Type="http://schemas.openxmlformats.org/officeDocument/2006/relationships/image" Target="../media/image97.wmf"/><Relationship Id="rId8" Type="http://schemas.openxmlformats.org/officeDocument/2006/relationships/image" Target="../media/image98.wmf"/><Relationship Id="rId9" Type="http://schemas.openxmlformats.org/officeDocument/2006/relationships/image" Target="../media/image99.wmf"/><Relationship Id="rId10" Type="http://schemas.openxmlformats.org/officeDocument/2006/relationships/image" Target="../media/image100.wmf"/><Relationship Id="rId11" Type="http://schemas.openxmlformats.org/officeDocument/2006/relationships/image" Target="../media/image101.wmf"/><Relationship Id="rId1" Type="http://schemas.openxmlformats.org/officeDocument/2006/relationships/image" Target="../media/image91.wmf"/><Relationship Id="rId2" Type="http://schemas.openxmlformats.org/officeDocument/2006/relationships/image" Target="../media/image92.w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12.wmf"/><Relationship Id="rId12" Type="http://schemas.openxmlformats.org/officeDocument/2006/relationships/image" Target="../media/image113.emf"/><Relationship Id="rId13" Type="http://schemas.openxmlformats.org/officeDocument/2006/relationships/image" Target="../media/image114.wmf"/><Relationship Id="rId14" Type="http://schemas.openxmlformats.org/officeDocument/2006/relationships/image" Target="../media/image115.wmf"/><Relationship Id="rId1" Type="http://schemas.openxmlformats.org/officeDocument/2006/relationships/image" Target="../media/image102.wmf"/><Relationship Id="rId2" Type="http://schemas.openxmlformats.org/officeDocument/2006/relationships/image" Target="../media/image103.wmf"/><Relationship Id="rId3" Type="http://schemas.openxmlformats.org/officeDocument/2006/relationships/image" Target="../media/image104.wmf"/><Relationship Id="rId4" Type="http://schemas.openxmlformats.org/officeDocument/2006/relationships/image" Target="../media/image105.wmf"/><Relationship Id="rId5" Type="http://schemas.openxmlformats.org/officeDocument/2006/relationships/image" Target="../media/image106.wmf"/><Relationship Id="rId6" Type="http://schemas.openxmlformats.org/officeDocument/2006/relationships/image" Target="../media/image107.wmf"/><Relationship Id="rId7" Type="http://schemas.openxmlformats.org/officeDocument/2006/relationships/image" Target="../media/image108.wmf"/><Relationship Id="rId8" Type="http://schemas.openxmlformats.org/officeDocument/2006/relationships/image" Target="../media/image109.wmf"/><Relationship Id="rId9" Type="http://schemas.openxmlformats.org/officeDocument/2006/relationships/image" Target="../media/image110.wmf"/><Relationship Id="rId10" Type="http://schemas.openxmlformats.org/officeDocument/2006/relationships/image" Target="../media/image1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87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731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18279-C4B7-F544-8C1B-E02878155757}" type="slidenum">
              <a:rPr lang="en-US" smtClean="0">
                <a:latin typeface="Times New Roman" pitchFamily="-84" charset="0"/>
              </a:rPr>
              <a:pPr/>
              <a:t>4</a:t>
            </a:fld>
            <a:endParaRPr lang="en-US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3256-6F70-2C45-A5A6-8E0C65146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F0E2A-AF8B-B847-AB2C-FCDC59C5A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3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  <p:sldLayoutId id="2147483723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8.wmf"/><Relationship Id="rId21" Type="http://schemas.openxmlformats.org/officeDocument/2006/relationships/oleObject" Target="../embeddings/oleObject78.bin"/><Relationship Id="rId22" Type="http://schemas.openxmlformats.org/officeDocument/2006/relationships/image" Target="../media/image79.wmf"/><Relationship Id="rId23" Type="http://schemas.openxmlformats.org/officeDocument/2006/relationships/oleObject" Target="../embeddings/oleObject79.bin"/><Relationship Id="rId24" Type="http://schemas.openxmlformats.org/officeDocument/2006/relationships/image" Target="../media/image80.wmf"/><Relationship Id="rId25" Type="http://schemas.openxmlformats.org/officeDocument/2006/relationships/oleObject" Target="../embeddings/oleObject80.bin"/><Relationship Id="rId26" Type="http://schemas.openxmlformats.org/officeDocument/2006/relationships/image" Target="../media/image81.wmf"/><Relationship Id="rId27" Type="http://schemas.openxmlformats.org/officeDocument/2006/relationships/oleObject" Target="../embeddings/oleObject81.bin"/><Relationship Id="rId28" Type="http://schemas.openxmlformats.org/officeDocument/2006/relationships/image" Target="../media/image82.wmf"/><Relationship Id="rId29" Type="http://schemas.openxmlformats.org/officeDocument/2006/relationships/oleObject" Target="../embeddings/oleObject82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69.bin"/><Relationship Id="rId4" Type="http://schemas.openxmlformats.org/officeDocument/2006/relationships/image" Target="../media/image70.wmf"/><Relationship Id="rId5" Type="http://schemas.openxmlformats.org/officeDocument/2006/relationships/oleObject" Target="../embeddings/oleObject70.bin"/><Relationship Id="rId30" Type="http://schemas.openxmlformats.org/officeDocument/2006/relationships/image" Target="../media/image83.wmf"/><Relationship Id="rId31" Type="http://schemas.openxmlformats.org/officeDocument/2006/relationships/oleObject" Target="../embeddings/oleObject83.bin"/><Relationship Id="rId32" Type="http://schemas.openxmlformats.org/officeDocument/2006/relationships/image" Target="../media/image84.wmf"/><Relationship Id="rId9" Type="http://schemas.openxmlformats.org/officeDocument/2006/relationships/oleObject" Target="../embeddings/oleObject72.bin"/><Relationship Id="rId6" Type="http://schemas.openxmlformats.org/officeDocument/2006/relationships/image" Target="../media/image71.wmf"/><Relationship Id="rId7" Type="http://schemas.openxmlformats.org/officeDocument/2006/relationships/oleObject" Target="../embeddings/oleObject71.bin"/><Relationship Id="rId8" Type="http://schemas.openxmlformats.org/officeDocument/2006/relationships/image" Target="../media/image72.wmf"/><Relationship Id="rId33" Type="http://schemas.openxmlformats.org/officeDocument/2006/relationships/oleObject" Target="../embeddings/oleObject84.bin"/><Relationship Id="rId34" Type="http://schemas.openxmlformats.org/officeDocument/2006/relationships/image" Target="../media/image85.wmf"/><Relationship Id="rId35" Type="http://schemas.openxmlformats.org/officeDocument/2006/relationships/oleObject" Target="../embeddings/oleObject85.bin"/><Relationship Id="rId36" Type="http://schemas.openxmlformats.org/officeDocument/2006/relationships/image" Target="../media/image86.wmf"/><Relationship Id="rId10" Type="http://schemas.openxmlformats.org/officeDocument/2006/relationships/image" Target="../media/image73.wmf"/><Relationship Id="rId11" Type="http://schemas.openxmlformats.org/officeDocument/2006/relationships/oleObject" Target="../embeddings/oleObject73.bin"/><Relationship Id="rId12" Type="http://schemas.openxmlformats.org/officeDocument/2006/relationships/image" Target="../media/image74.wmf"/><Relationship Id="rId13" Type="http://schemas.openxmlformats.org/officeDocument/2006/relationships/oleObject" Target="../embeddings/oleObject74.bin"/><Relationship Id="rId14" Type="http://schemas.openxmlformats.org/officeDocument/2006/relationships/image" Target="../media/image75.wmf"/><Relationship Id="rId15" Type="http://schemas.openxmlformats.org/officeDocument/2006/relationships/oleObject" Target="../embeddings/oleObject75.bin"/><Relationship Id="rId16" Type="http://schemas.openxmlformats.org/officeDocument/2006/relationships/image" Target="../media/image76.wmf"/><Relationship Id="rId17" Type="http://schemas.openxmlformats.org/officeDocument/2006/relationships/oleObject" Target="../embeddings/oleObject76.bin"/><Relationship Id="rId18" Type="http://schemas.openxmlformats.org/officeDocument/2006/relationships/image" Target="../media/image77.wmf"/><Relationship Id="rId19" Type="http://schemas.openxmlformats.org/officeDocument/2006/relationships/oleObject" Target="../embeddings/oleObject7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4" Type="http://schemas.openxmlformats.org/officeDocument/2006/relationships/image" Target="../media/image87.emf"/><Relationship Id="rId5" Type="http://schemas.openxmlformats.org/officeDocument/2006/relationships/oleObject" Target="../embeddings/oleObject87.bin"/><Relationship Id="rId6" Type="http://schemas.openxmlformats.org/officeDocument/2006/relationships/image" Target="../media/image88.emf"/><Relationship Id="rId7" Type="http://schemas.openxmlformats.org/officeDocument/2006/relationships/oleObject" Target="../embeddings/oleObject88.bin"/><Relationship Id="rId8" Type="http://schemas.openxmlformats.org/officeDocument/2006/relationships/image" Target="../media/image89.emf"/><Relationship Id="rId9" Type="http://schemas.openxmlformats.org/officeDocument/2006/relationships/oleObject" Target="../embeddings/oleObject89.bin"/><Relationship Id="rId10" Type="http://schemas.openxmlformats.org/officeDocument/2006/relationships/image" Target="../media/image9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3.bin"/><Relationship Id="rId20" Type="http://schemas.openxmlformats.org/officeDocument/2006/relationships/image" Target="../media/image99.wmf"/><Relationship Id="rId21" Type="http://schemas.openxmlformats.org/officeDocument/2006/relationships/oleObject" Target="../embeddings/oleObject99.bin"/><Relationship Id="rId22" Type="http://schemas.openxmlformats.org/officeDocument/2006/relationships/image" Target="../media/image100.wmf"/><Relationship Id="rId23" Type="http://schemas.openxmlformats.org/officeDocument/2006/relationships/oleObject" Target="../embeddings/oleObject100.bin"/><Relationship Id="rId24" Type="http://schemas.openxmlformats.org/officeDocument/2006/relationships/image" Target="../media/image101.wmf"/><Relationship Id="rId10" Type="http://schemas.openxmlformats.org/officeDocument/2006/relationships/image" Target="../media/image94.wmf"/><Relationship Id="rId11" Type="http://schemas.openxmlformats.org/officeDocument/2006/relationships/oleObject" Target="../embeddings/oleObject94.bin"/><Relationship Id="rId12" Type="http://schemas.openxmlformats.org/officeDocument/2006/relationships/image" Target="../media/image95.wmf"/><Relationship Id="rId13" Type="http://schemas.openxmlformats.org/officeDocument/2006/relationships/oleObject" Target="../embeddings/oleObject95.bin"/><Relationship Id="rId14" Type="http://schemas.openxmlformats.org/officeDocument/2006/relationships/image" Target="../media/image96.wmf"/><Relationship Id="rId15" Type="http://schemas.openxmlformats.org/officeDocument/2006/relationships/oleObject" Target="../embeddings/oleObject96.bin"/><Relationship Id="rId16" Type="http://schemas.openxmlformats.org/officeDocument/2006/relationships/image" Target="../media/image97.wmf"/><Relationship Id="rId17" Type="http://schemas.openxmlformats.org/officeDocument/2006/relationships/oleObject" Target="../embeddings/oleObject97.bin"/><Relationship Id="rId18" Type="http://schemas.openxmlformats.org/officeDocument/2006/relationships/image" Target="../media/image98.wmf"/><Relationship Id="rId19" Type="http://schemas.openxmlformats.org/officeDocument/2006/relationships/oleObject" Target="../embeddings/oleObject98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90.bin"/><Relationship Id="rId4" Type="http://schemas.openxmlformats.org/officeDocument/2006/relationships/image" Target="../media/image91.wmf"/><Relationship Id="rId5" Type="http://schemas.openxmlformats.org/officeDocument/2006/relationships/oleObject" Target="../embeddings/oleObject91.bin"/><Relationship Id="rId6" Type="http://schemas.openxmlformats.org/officeDocument/2006/relationships/image" Target="../media/image92.wmf"/><Relationship Id="rId7" Type="http://schemas.openxmlformats.org/officeDocument/2006/relationships/oleObject" Target="../embeddings/oleObject92.bin"/><Relationship Id="rId8" Type="http://schemas.openxmlformats.org/officeDocument/2006/relationships/image" Target="../media/image93.wm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4.bin"/><Relationship Id="rId20" Type="http://schemas.openxmlformats.org/officeDocument/2006/relationships/image" Target="../media/image110.wmf"/><Relationship Id="rId21" Type="http://schemas.openxmlformats.org/officeDocument/2006/relationships/oleObject" Target="../embeddings/oleObject110.bin"/><Relationship Id="rId22" Type="http://schemas.openxmlformats.org/officeDocument/2006/relationships/image" Target="../media/image111.wmf"/><Relationship Id="rId23" Type="http://schemas.openxmlformats.org/officeDocument/2006/relationships/oleObject" Target="../embeddings/oleObject111.bin"/><Relationship Id="rId24" Type="http://schemas.openxmlformats.org/officeDocument/2006/relationships/image" Target="../media/image112.wmf"/><Relationship Id="rId25" Type="http://schemas.openxmlformats.org/officeDocument/2006/relationships/oleObject" Target="../embeddings/oleObject112.bin"/><Relationship Id="rId26" Type="http://schemas.openxmlformats.org/officeDocument/2006/relationships/image" Target="../media/image113.emf"/><Relationship Id="rId27" Type="http://schemas.openxmlformats.org/officeDocument/2006/relationships/oleObject" Target="../embeddings/oleObject113.bin"/><Relationship Id="rId28" Type="http://schemas.openxmlformats.org/officeDocument/2006/relationships/image" Target="../media/image114.wmf"/><Relationship Id="rId29" Type="http://schemas.openxmlformats.org/officeDocument/2006/relationships/oleObject" Target="../embeddings/oleObject114.bin"/><Relationship Id="rId30" Type="http://schemas.openxmlformats.org/officeDocument/2006/relationships/image" Target="../media/image115.wmf"/><Relationship Id="rId10" Type="http://schemas.openxmlformats.org/officeDocument/2006/relationships/image" Target="../media/image105.wmf"/><Relationship Id="rId11" Type="http://schemas.openxmlformats.org/officeDocument/2006/relationships/oleObject" Target="../embeddings/oleObject105.bin"/><Relationship Id="rId12" Type="http://schemas.openxmlformats.org/officeDocument/2006/relationships/image" Target="../media/image106.wmf"/><Relationship Id="rId13" Type="http://schemas.openxmlformats.org/officeDocument/2006/relationships/oleObject" Target="../embeddings/oleObject106.bin"/><Relationship Id="rId14" Type="http://schemas.openxmlformats.org/officeDocument/2006/relationships/image" Target="../media/image107.wmf"/><Relationship Id="rId15" Type="http://schemas.openxmlformats.org/officeDocument/2006/relationships/oleObject" Target="../embeddings/oleObject107.bin"/><Relationship Id="rId16" Type="http://schemas.openxmlformats.org/officeDocument/2006/relationships/image" Target="../media/image108.wmf"/><Relationship Id="rId17" Type="http://schemas.openxmlformats.org/officeDocument/2006/relationships/oleObject" Target="../embeddings/oleObject108.bin"/><Relationship Id="rId18" Type="http://schemas.openxmlformats.org/officeDocument/2006/relationships/image" Target="../media/image109.wmf"/><Relationship Id="rId19" Type="http://schemas.openxmlformats.org/officeDocument/2006/relationships/oleObject" Target="../embeddings/oleObject109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1.bin"/><Relationship Id="rId4" Type="http://schemas.openxmlformats.org/officeDocument/2006/relationships/image" Target="../media/image102.wmf"/><Relationship Id="rId5" Type="http://schemas.openxmlformats.org/officeDocument/2006/relationships/oleObject" Target="../embeddings/oleObject102.bin"/><Relationship Id="rId6" Type="http://schemas.openxmlformats.org/officeDocument/2006/relationships/image" Target="../media/image103.wmf"/><Relationship Id="rId7" Type="http://schemas.openxmlformats.org/officeDocument/2006/relationships/oleObject" Target="../embeddings/oleObject103.bin"/><Relationship Id="rId8" Type="http://schemas.openxmlformats.org/officeDocument/2006/relationships/image" Target="../media/image10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wmf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10.w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11.wmf"/><Relationship Id="rId24" Type="http://schemas.openxmlformats.org/officeDocument/2006/relationships/oleObject" Target="../embeddings/oleObject11.bin"/><Relationship Id="rId25" Type="http://schemas.openxmlformats.org/officeDocument/2006/relationships/image" Target="../media/image12.wmf"/><Relationship Id="rId26" Type="http://schemas.openxmlformats.org/officeDocument/2006/relationships/oleObject" Target="../embeddings/oleObject12.bin"/><Relationship Id="rId27" Type="http://schemas.openxmlformats.org/officeDocument/2006/relationships/image" Target="../media/image13.wmf"/><Relationship Id="rId28" Type="http://schemas.openxmlformats.org/officeDocument/2006/relationships/oleObject" Target="../embeddings/oleObject13.bin"/><Relationship Id="rId29" Type="http://schemas.openxmlformats.org/officeDocument/2006/relationships/image" Target="../media/image14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7.w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8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3.emf"/><Relationship Id="rId21" Type="http://schemas.openxmlformats.org/officeDocument/2006/relationships/oleObject" Target="../embeddings/oleObject23.bin"/><Relationship Id="rId22" Type="http://schemas.openxmlformats.org/officeDocument/2006/relationships/image" Target="../media/image24.emf"/><Relationship Id="rId23" Type="http://schemas.openxmlformats.org/officeDocument/2006/relationships/oleObject" Target="../embeddings/oleObject24.bin"/><Relationship Id="rId24" Type="http://schemas.openxmlformats.org/officeDocument/2006/relationships/image" Target="../media/image25.emf"/><Relationship Id="rId25" Type="http://schemas.openxmlformats.org/officeDocument/2006/relationships/oleObject" Target="../embeddings/oleObject25.bin"/><Relationship Id="rId26" Type="http://schemas.openxmlformats.org/officeDocument/2006/relationships/image" Target="../media/image26.emf"/><Relationship Id="rId27" Type="http://schemas.openxmlformats.org/officeDocument/2006/relationships/oleObject" Target="../embeddings/oleObject26.bin"/><Relationship Id="rId28" Type="http://schemas.openxmlformats.org/officeDocument/2006/relationships/image" Target="../media/image27.emf"/><Relationship Id="rId29" Type="http://schemas.openxmlformats.org/officeDocument/2006/relationships/oleObject" Target="../embeddings/oleObject2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5.bin"/><Relationship Id="rId30" Type="http://schemas.openxmlformats.org/officeDocument/2006/relationships/image" Target="../media/image28.emf"/><Relationship Id="rId31" Type="http://schemas.openxmlformats.org/officeDocument/2006/relationships/oleObject" Target="../embeddings/oleObject28.bin"/><Relationship Id="rId32" Type="http://schemas.openxmlformats.org/officeDocument/2006/relationships/image" Target="../media/image29.emf"/><Relationship Id="rId9" Type="http://schemas.openxmlformats.org/officeDocument/2006/relationships/oleObject" Target="../embeddings/oleObject17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7.emf"/><Relationship Id="rId33" Type="http://schemas.openxmlformats.org/officeDocument/2006/relationships/oleObject" Target="../embeddings/oleObject29.bin"/><Relationship Id="rId34" Type="http://schemas.openxmlformats.org/officeDocument/2006/relationships/image" Target="../media/image30.emf"/><Relationship Id="rId35" Type="http://schemas.openxmlformats.org/officeDocument/2006/relationships/oleObject" Target="../embeddings/oleObject30.bin"/><Relationship Id="rId36" Type="http://schemas.openxmlformats.org/officeDocument/2006/relationships/image" Target="../media/image31.emf"/><Relationship Id="rId10" Type="http://schemas.openxmlformats.org/officeDocument/2006/relationships/image" Target="../media/image18.emf"/><Relationship Id="rId11" Type="http://schemas.openxmlformats.org/officeDocument/2006/relationships/oleObject" Target="../embeddings/oleObject18.bin"/><Relationship Id="rId12" Type="http://schemas.openxmlformats.org/officeDocument/2006/relationships/image" Target="../media/image19.emf"/><Relationship Id="rId13" Type="http://schemas.openxmlformats.org/officeDocument/2006/relationships/oleObject" Target="../embeddings/oleObject19.bin"/><Relationship Id="rId14" Type="http://schemas.openxmlformats.org/officeDocument/2006/relationships/image" Target="../media/image20.emf"/><Relationship Id="rId15" Type="http://schemas.openxmlformats.org/officeDocument/2006/relationships/oleObject" Target="../embeddings/oleObject20.bin"/><Relationship Id="rId16" Type="http://schemas.openxmlformats.org/officeDocument/2006/relationships/image" Target="../media/image21.emf"/><Relationship Id="rId17" Type="http://schemas.openxmlformats.org/officeDocument/2006/relationships/oleObject" Target="../embeddings/oleObject21.bin"/><Relationship Id="rId18" Type="http://schemas.openxmlformats.org/officeDocument/2006/relationships/image" Target="../media/image22.emf"/><Relationship Id="rId19" Type="http://schemas.openxmlformats.org/officeDocument/2006/relationships/oleObject" Target="../embeddings/oleObject22.bin"/><Relationship Id="rId37" Type="http://schemas.openxmlformats.org/officeDocument/2006/relationships/oleObject" Target="../embeddings/oleObject31.bin"/><Relationship Id="rId38" Type="http://schemas.openxmlformats.org/officeDocument/2006/relationships/image" Target="../media/image32.emf"/><Relationship Id="rId39" Type="http://schemas.openxmlformats.org/officeDocument/2006/relationships/oleObject" Target="../embeddings/oleObject32.bin"/><Relationship Id="rId40" Type="http://schemas.openxmlformats.org/officeDocument/2006/relationships/image" Target="../media/image33.e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6.bin"/><Relationship Id="rId20" Type="http://schemas.openxmlformats.org/officeDocument/2006/relationships/image" Target="../media/image42.emf"/><Relationship Id="rId21" Type="http://schemas.openxmlformats.org/officeDocument/2006/relationships/oleObject" Target="../embeddings/oleObject42.bin"/><Relationship Id="rId22" Type="http://schemas.openxmlformats.org/officeDocument/2006/relationships/image" Target="../media/image43.emf"/><Relationship Id="rId23" Type="http://schemas.openxmlformats.org/officeDocument/2006/relationships/oleObject" Target="../embeddings/oleObject43.bin"/><Relationship Id="rId24" Type="http://schemas.openxmlformats.org/officeDocument/2006/relationships/image" Target="../media/image44.emf"/><Relationship Id="rId25" Type="http://schemas.openxmlformats.org/officeDocument/2006/relationships/oleObject" Target="../embeddings/oleObject44.bin"/><Relationship Id="rId26" Type="http://schemas.openxmlformats.org/officeDocument/2006/relationships/image" Target="../media/image45.emf"/><Relationship Id="rId27" Type="http://schemas.openxmlformats.org/officeDocument/2006/relationships/oleObject" Target="../embeddings/oleObject45.bin"/><Relationship Id="rId28" Type="http://schemas.openxmlformats.org/officeDocument/2006/relationships/image" Target="../media/image46.emf"/><Relationship Id="rId29" Type="http://schemas.openxmlformats.org/officeDocument/2006/relationships/oleObject" Target="../embeddings/oleObject46.bin"/><Relationship Id="rId30" Type="http://schemas.openxmlformats.org/officeDocument/2006/relationships/image" Target="../media/image47.emf"/><Relationship Id="rId10" Type="http://schemas.openxmlformats.org/officeDocument/2006/relationships/image" Target="../media/image37.emf"/><Relationship Id="rId11" Type="http://schemas.openxmlformats.org/officeDocument/2006/relationships/oleObject" Target="../embeddings/oleObject37.bin"/><Relationship Id="rId12" Type="http://schemas.openxmlformats.org/officeDocument/2006/relationships/image" Target="../media/image38.emf"/><Relationship Id="rId13" Type="http://schemas.openxmlformats.org/officeDocument/2006/relationships/oleObject" Target="../embeddings/oleObject38.bin"/><Relationship Id="rId14" Type="http://schemas.openxmlformats.org/officeDocument/2006/relationships/image" Target="../media/image39.emf"/><Relationship Id="rId15" Type="http://schemas.openxmlformats.org/officeDocument/2006/relationships/oleObject" Target="../embeddings/oleObject39.bin"/><Relationship Id="rId16" Type="http://schemas.openxmlformats.org/officeDocument/2006/relationships/image" Target="../media/image40.emf"/><Relationship Id="rId17" Type="http://schemas.openxmlformats.org/officeDocument/2006/relationships/oleObject" Target="../embeddings/oleObject40.bin"/><Relationship Id="rId18" Type="http://schemas.openxmlformats.org/officeDocument/2006/relationships/image" Target="../media/image41.emf"/><Relationship Id="rId19" Type="http://schemas.openxmlformats.org/officeDocument/2006/relationships/oleObject" Target="../embeddings/oleObject41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3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3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56.wmf"/><Relationship Id="rId21" Type="http://schemas.openxmlformats.org/officeDocument/2006/relationships/oleObject" Target="../embeddings/oleObject56.bin"/><Relationship Id="rId22" Type="http://schemas.openxmlformats.org/officeDocument/2006/relationships/image" Target="../media/image57.wmf"/><Relationship Id="rId23" Type="http://schemas.openxmlformats.org/officeDocument/2006/relationships/oleObject" Target="../embeddings/oleObject57.bin"/><Relationship Id="rId24" Type="http://schemas.openxmlformats.org/officeDocument/2006/relationships/image" Target="../media/image58.wmf"/><Relationship Id="rId25" Type="http://schemas.openxmlformats.org/officeDocument/2006/relationships/oleObject" Target="../embeddings/oleObject58.bin"/><Relationship Id="rId26" Type="http://schemas.openxmlformats.org/officeDocument/2006/relationships/image" Target="../media/image59.wmf"/><Relationship Id="rId27" Type="http://schemas.openxmlformats.org/officeDocument/2006/relationships/oleObject" Target="../embeddings/oleObject59.bin"/><Relationship Id="rId28" Type="http://schemas.openxmlformats.org/officeDocument/2006/relationships/image" Target="../media/image60.wmf"/><Relationship Id="rId29" Type="http://schemas.openxmlformats.org/officeDocument/2006/relationships/oleObject" Target="../embeddings/oleObject6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7.bin"/><Relationship Id="rId4" Type="http://schemas.openxmlformats.org/officeDocument/2006/relationships/image" Target="../media/image48.wmf"/><Relationship Id="rId5" Type="http://schemas.openxmlformats.org/officeDocument/2006/relationships/oleObject" Target="../embeddings/oleObject48.bin"/><Relationship Id="rId30" Type="http://schemas.openxmlformats.org/officeDocument/2006/relationships/image" Target="../media/image61.wmf"/><Relationship Id="rId31" Type="http://schemas.openxmlformats.org/officeDocument/2006/relationships/oleObject" Target="../embeddings/oleObject61.bin"/><Relationship Id="rId32" Type="http://schemas.openxmlformats.org/officeDocument/2006/relationships/image" Target="../media/image62.wmf"/><Relationship Id="rId9" Type="http://schemas.openxmlformats.org/officeDocument/2006/relationships/oleObject" Target="../embeddings/oleObject50.bin"/><Relationship Id="rId6" Type="http://schemas.openxmlformats.org/officeDocument/2006/relationships/image" Target="../media/image49.w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50.wmf"/><Relationship Id="rId33" Type="http://schemas.openxmlformats.org/officeDocument/2006/relationships/oleObject" Target="../embeddings/oleObject62.bin"/><Relationship Id="rId34" Type="http://schemas.openxmlformats.org/officeDocument/2006/relationships/image" Target="../media/image63.wmf"/><Relationship Id="rId35" Type="http://schemas.openxmlformats.org/officeDocument/2006/relationships/oleObject" Target="../embeddings/oleObject63.bin"/><Relationship Id="rId36" Type="http://schemas.openxmlformats.org/officeDocument/2006/relationships/image" Target="../media/image64.wmf"/><Relationship Id="rId10" Type="http://schemas.openxmlformats.org/officeDocument/2006/relationships/image" Target="../media/image51.wmf"/><Relationship Id="rId11" Type="http://schemas.openxmlformats.org/officeDocument/2006/relationships/oleObject" Target="../embeddings/oleObject51.bin"/><Relationship Id="rId12" Type="http://schemas.openxmlformats.org/officeDocument/2006/relationships/image" Target="../media/image52.wmf"/><Relationship Id="rId13" Type="http://schemas.openxmlformats.org/officeDocument/2006/relationships/oleObject" Target="../embeddings/oleObject52.bin"/><Relationship Id="rId14" Type="http://schemas.openxmlformats.org/officeDocument/2006/relationships/image" Target="../media/image53.wmf"/><Relationship Id="rId15" Type="http://schemas.openxmlformats.org/officeDocument/2006/relationships/oleObject" Target="../embeddings/oleObject53.bin"/><Relationship Id="rId16" Type="http://schemas.openxmlformats.org/officeDocument/2006/relationships/image" Target="../media/image54.wmf"/><Relationship Id="rId17" Type="http://schemas.openxmlformats.org/officeDocument/2006/relationships/oleObject" Target="../embeddings/oleObject54.bin"/><Relationship Id="rId18" Type="http://schemas.openxmlformats.org/officeDocument/2006/relationships/image" Target="../media/image55.wmf"/><Relationship Id="rId19" Type="http://schemas.openxmlformats.org/officeDocument/2006/relationships/oleObject" Target="../embeddings/oleObject55.bin"/><Relationship Id="rId37" Type="http://schemas.openxmlformats.org/officeDocument/2006/relationships/oleObject" Target="../embeddings/oleObject64.bin"/><Relationship Id="rId38" Type="http://schemas.openxmlformats.org/officeDocument/2006/relationships/image" Target="../media/image6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4" Type="http://schemas.openxmlformats.org/officeDocument/2006/relationships/image" Target="../media/image66.emf"/><Relationship Id="rId5" Type="http://schemas.openxmlformats.org/officeDocument/2006/relationships/oleObject" Target="../embeddings/oleObject66.bin"/><Relationship Id="rId6" Type="http://schemas.openxmlformats.org/officeDocument/2006/relationships/image" Target="../media/image67.emf"/><Relationship Id="rId7" Type="http://schemas.openxmlformats.org/officeDocument/2006/relationships/oleObject" Target="../embeddings/oleObject67.bin"/><Relationship Id="rId8" Type="http://schemas.openxmlformats.org/officeDocument/2006/relationships/image" Target="../media/image68.emf"/><Relationship Id="rId9" Type="http://schemas.openxmlformats.org/officeDocument/2006/relationships/oleObject" Target="../embeddings/oleObject68.bin"/><Relationship Id="rId10" Type="http://schemas.openxmlformats.org/officeDocument/2006/relationships/image" Target="../media/image6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1443 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004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#4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95921" y="1447800"/>
            <a:ext cx="28441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Thursday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Sept. 4,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62000" y="5862935"/>
            <a:ext cx="7743226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#3, 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Thursday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 Sept.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11!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!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219200" y="2133600"/>
            <a:ext cx="6629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One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Dimensional Motion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Motion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under constant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acceleration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One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dimensional Kinematic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Equations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How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do we solve kinematic problems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?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Falling motions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Motion in two dimensions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Coordinate system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Vector and scalars, their operations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003300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Thursday, Sept. 4,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240E11-D78C-9647-B38C-940BF38BF13C}" type="slidenum">
              <a:rPr lang="en-US">
                <a:latin typeface="Arial Narrow" pitchFamily="-84" charset="0"/>
              </a:rPr>
              <a:pPr/>
              <a:t>10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How do we solve a problem using a kinematic formula under constant acceleration?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>
                <a:ea typeface="ＭＳ Ｐゴシック" pitchFamily="-84" charset="-128"/>
                <a:cs typeface="ＭＳ Ｐゴシック" pitchFamily="-84" charset="-128"/>
              </a:rPr>
              <a:t>Identify what information is given in the problem.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Initial and final velocity?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Acceleration?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Distance, initial position or final position?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Time?</a:t>
            </a:r>
          </a:p>
          <a:p>
            <a:pPr>
              <a:lnSpc>
                <a:spcPct val="90000"/>
              </a:lnSpc>
            </a:pPr>
            <a:r>
              <a:rPr lang="en-US" sz="2600">
                <a:ea typeface="ＭＳ Ｐゴシック" pitchFamily="-84" charset="-128"/>
                <a:cs typeface="ＭＳ Ｐゴシック" pitchFamily="-84" charset="-128"/>
              </a:rPr>
              <a:t>Convert the units of all quantities to SI units to be consistent.</a:t>
            </a:r>
          </a:p>
          <a:p>
            <a:pPr>
              <a:lnSpc>
                <a:spcPct val="90000"/>
              </a:lnSpc>
            </a:pPr>
            <a:r>
              <a:rPr lang="en-US" sz="2600">
                <a:ea typeface="ＭＳ Ｐゴシック" pitchFamily="-84" charset="-128"/>
                <a:cs typeface="ＭＳ Ｐゴシック" pitchFamily="-84" charset="-128"/>
              </a:rPr>
              <a:t>Identify what the problem wants</a:t>
            </a:r>
          </a:p>
          <a:p>
            <a:pPr>
              <a:lnSpc>
                <a:spcPct val="90000"/>
              </a:lnSpc>
            </a:pPr>
            <a:r>
              <a:rPr lang="en-US" sz="2600">
                <a:ea typeface="ＭＳ Ｐゴシック" pitchFamily="-84" charset="-128"/>
                <a:cs typeface="ＭＳ Ｐゴシック" pitchFamily="-84" charset="-128"/>
              </a:rPr>
              <a:t>Identify which kinematic formula is </a:t>
            </a:r>
            <a:r>
              <a:rPr lang="en-US" sz="2600" b="1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most appropriate and easiest</a:t>
            </a:r>
            <a:r>
              <a:rPr lang="en-US" sz="2600">
                <a:ea typeface="ＭＳ Ｐゴシック" pitchFamily="-84" charset="-128"/>
                <a:cs typeface="ＭＳ Ｐゴシック" pitchFamily="-84" charset="-128"/>
              </a:rPr>
              <a:t> to solve for what the problem wants.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Frequently multiple formulae can give you the answer for the quantity you are looking for.  </a:t>
            </a:r>
            <a:r>
              <a:rPr lang="en-US" sz="2200">
                <a:sym typeface="Wingdings" pitchFamily="-84" charset="2"/>
              </a:rPr>
              <a:t> Do not just use any formula but use the one that can be easiest to solve.</a:t>
            </a:r>
            <a:endParaRPr lang="en-US" sz="2200"/>
          </a:p>
          <a:p>
            <a:pPr>
              <a:lnSpc>
                <a:spcPct val="90000"/>
              </a:lnSpc>
            </a:pPr>
            <a:r>
              <a:rPr lang="en-US" sz="2600">
                <a:ea typeface="ＭＳ Ｐゴシック" pitchFamily="-84" charset="-128"/>
                <a:cs typeface="ＭＳ Ｐゴシック" pitchFamily="-84" charset="-128"/>
              </a:rPr>
              <a:t>Solve the equations for the quantity or quantities wanted.</a:t>
            </a:r>
          </a:p>
        </p:txBody>
      </p:sp>
    </p:spTree>
    <p:extLst>
      <p:ext uri="{BB962C8B-B14F-4D97-AF65-F5344CB8AC3E}">
        <p14:creationId xmlns:p14="http://schemas.microsoft.com/office/powerpoint/2010/main" val="32615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7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Thursday, Sept. 4,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766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766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849070-AAD1-9C47-9A25-F073B67EBD52}" type="slidenum">
              <a:rPr lang="en-US">
                <a:latin typeface="Arial Narrow" pitchFamily="-84" charset="0"/>
              </a:rPr>
              <a:pPr/>
              <a:t>11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76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Example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55299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124200" y="4092575"/>
          <a:ext cx="94138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40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092575"/>
                        <a:ext cx="941388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24400" y="3548063"/>
          <a:ext cx="14478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41" name="Equation" r:id="rId5" imgW="507960" imgH="152280" progId="Equation.DSMT4">
                  <p:embed/>
                </p:oleObj>
              </mc:Choice>
              <mc:Fallback>
                <p:oleObj name="Equation" r:id="rId5" imgW="5079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548063"/>
                        <a:ext cx="14478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3505200" y="2843213"/>
          <a:ext cx="6508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42" name="Equation" r:id="rId7" imgW="317160" imgH="228600" progId="Equation.DSMT4">
                  <p:embed/>
                </p:oleObj>
              </mc:Choice>
              <mc:Fallback>
                <p:oleObj name="Equation" r:id="rId7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43213"/>
                        <a:ext cx="65087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2438400" y="3506788"/>
          <a:ext cx="74295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43" name="Equation" r:id="rId9" imgW="330120" imgH="241200" progId="Equation.DSMT4">
                  <p:embed/>
                </p:oleObj>
              </mc:Choice>
              <mc:Fallback>
                <p:oleObj name="Equation" r:id="rId9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06788"/>
                        <a:ext cx="742950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04800" y="685800"/>
            <a:ext cx="8686800" cy="14319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Suppose you want to design an air-bag system that can protect the driver in a head-on collision at a speed 100km/hr (~60miles/hr).  Estimate how fast the air-bag must inflate to effectively protect the driver. Assume the car crumples upon impact over a distance of about 1m.  How does the use of a seat belt help the driver? </a:t>
            </a:r>
            <a:endParaRPr lang="en-US" sz="2200"/>
          </a:p>
        </p:txBody>
      </p:sp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4181475" y="5637213"/>
          <a:ext cx="46672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44" name="Equation" r:id="rId11" imgW="215640" imgH="152280" progId="Equation.DSMT4">
                  <p:embed/>
                </p:oleObj>
              </mc:Choice>
              <mc:Fallback>
                <p:oleObj name="Equation" r:id="rId11" imgW="2156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5637213"/>
                        <a:ext cx="466725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0" y="2201863"/>
            <a:ext cx="5313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How long does it take for the car to come to a full stop? 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5667375" y="2201863"/>
            <a:ext cx="347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As long as it takes for it to crumple. </a:t>
            </a:r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>
            <a:off x="5300663" y="2133600"/>
            <a:ext cx="3810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228600" y="3546475"/>
            <a:ext cx="188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We also know that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4210050" y="3544888"/>
            <a:ext cx="53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and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228600" y="4191000"/>
            <a:ext cx="2751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Using the kinematic formula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228600" y="4864100"/>
            <a:ext cx="1931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The acceleration is</a:t>
            </a:r>
          </a:p>
        </p:txBody>
      </p:sp>
      <p:graphicFrame>
        <p:nvGraphicFramePr>
          <p:cNvPr id="55312" name="Object 1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90800" y="4953000"/>
          <a:ext cx="6223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45" name="Equation" r:id="rId13" imgW="291960" imgH="139680" progId="Equation.DSMT4">
                  <p:embed/>
                </p:oleObj>
              </mc:Choice>
              <mc:Fallback>
                <p:oleObj name="Equation" r:id="rId13" imgW="2919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53000"/>
                        <a:ext cx="622300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228600" y="5546725"/>
            <a:ext cx="3559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Thus the time for air-bag to deploy is</a:t>
            </a: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228600" y="2914650"/>
            <a:ext cx="2830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The initial speed of the car is</a:t>
            </a:r>
          </a:p>
        </p:txBody>
      </p:sp>
      <p:graphicFrame>
        <p:nvGraphicFramePr>
          <p:cNvPr id="55315" name="Object 19"/>
          <p:cNvGraphicFramePr>
            <a:graphicFrameLocks noChangeAspect="1"/>
          </p:cNvGraphicFramePr>
          <p:nvPr/>
        </p:nvGraphicFramePr>
        <p:xfrm>
          <a:off x="3152775" y="3536950"/>
          <a:ext cx="8858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46" name="Equation" r:id="rId15" imgW="393480" imgH="177480" progId="Equation.DSMT4">
                  <p:embed/>
                </p:oleObj>
              </mc:Choice>
              <mc:Fallback>
                <p:oleObj name="Equation" r:id="rId15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3536950"/>
                        <a:ext cx="8858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6" name="Object 20"/>
          <p:cNvGraphicFramePr>
            <a:graphicFrameLocks noChangeAspect="1"/>
          </p:cNvGraphicFramePr>
          <p:nvPr/>
        </p:nvGraphicFramePr>
        <p:xfrm>
          <a:off x="4154488" y="2895600"/>
          <a:ext cx="148431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47" name="Equation" r:id="rId17" imgW="723600" imgH="177480" progId="Equation.DSMT4">
                  <p:embed/>
                </p:oleObj>
              </mc:Choice>
              <mc:Fallback>
                <p:oleObj name="Equation" r:id="rId17" imgW="723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4488" y="2895600"/>
                        <a:ext cx="148431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7" name="Object 21"/>
          <p:cNvGraphicFramePr>
            <a:graphicFrameLocks noChangeAspect="1"/>
          </p:cNvGraphicFramePr>
          <p:nvPr/>
        </p:nvGraphicFramePr>
        <p:xfrm>
          <a:off x="5605463" y="2667000"/>
          <a:ext cx="2471737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48" name="Equation" r:id="rId19" imgW="1206360" imgH="393480" progId="Equation.DSMT4">
                  <p:embed/>
                </p:oleObj>
              </mc:Choice>
              <mc:Fallback>
                <p:oleObj name="Equation" r:id="rId19" imgW="1206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463" y="2667000"/>
                        <a:ext cx="2471737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8" name="Object 22"/>
          <p:cNvGraphicFramePr>
            <a:graphicFrameLocks noChangeAspect="1"/>
          </p:cNvGraphicFramePr>
          <p:nvPr/>
        </p:nvGraphicFramePr>
        <p:xfrm>
          <a:off x="6196013" y="3505200"/>
          <a:ext cx="509587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49" name="Equation" r:id="rId21" imgW="203040" imgH="177480" progId="Equation.DSMT4">
                  <p:embed/>
                </p:oleObj>
              </mc:Choice>
              <mc:Fallback>
                <p:oleObj name="Equation" r:id="rId21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3505200"/>
                        <a:ext cx="509587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9" name="Object 23"/>
          <p:cNvGraphicFramePr>
            <a:graphicFrameLocks noChangeAspect="1"/>
          </p:cNvGraphicFramePr>
          <p:nvPr/>
        </p:nvGraphicFramePr>
        <p:xfrm>
          <a:off x="4035425" y="4038600"/>
          <a:ext cx="259397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50" name="Equation" r:id="rId23" imgW="1041120" imgH="253800" progId="Equation.DSMT4">
                  <p:embed/>
                </p:oleObj>
              </mc:Choice>
              <mc:Fallback>
                <p:oleObj name="Equation" r:id="rId23" imgW="1041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5" y="4038600"/>
                        <a:ext cx="2593975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20" name="Object 24"/>
          <p:cNvGraphicFramePr>
            <a:graphicFrameLocks noChangeAspect="1"/>
          </p:cNvGraphicFramePr>
          <p:nvPr/>
        </p:nvGraphicFramePr>
        <p:xfrm>
          <a:off x="3251200" y="4724400"/>
          <a:ext cx="13208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51" name="Equation" r:id="rId25" imgW="749160" imgH="444240" progId="Equation.DSMT4">
                  <p:embed/>
                </p:oleObj>
              </mc:Choice>
              <mc:Fallback>
                <p:oleObj name="Equation" r:id="rId25" imgW="7491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4724400"/>
                        <a:ext cx="132080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21" name="Object 25"/>
          <p:cNvGraphicFramePr>
            <a:graphicFrameLocks noChangeAspect="1"/>
          </p:cNvGraphicFramePr>
          <p:nvPr/>
        </p:nvGraphicFramePr>
        <p:xfrm>
          <a:off x="4479925" y="4648200"/>
          <a:ext cx="176847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52" name="Equation" r:id="rId27" imgW="1002960" imgH="457200" progId="Equation.DSMT4">
                  <p:embed/>
                </p:oleObj>
              </mc:Choice>
              <mc:Fallback>
                <p:oleObj name="Equation" r:id="rId27" imgW="1002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925" y="4648200"/>
                        <a:ext cx="176847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22" name="Object 26"/>
          <p:cNvGraphicFramePr>
            <a:graphicFrameLocks noChangeAspect="1"/>
          </p:cNvGraphicFramePr>
          <p:nvPr/>
        </p:nvGraphicFramePr>
        <p:xfrm>
          <a:off x="6183313" y="4821238"/>
          <a:ext cx="120808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53" name="Equation" r:id="rId29" imgW="685800" imgH="203040" progId="Equation.DSMT4">
                  <p:embed/>
                </p:oleObj>
              </mc:Choice>
              <mc:Fallback>
                <p:oleObj name="Equation" r:id="rId29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313" y="4821238"/>
                        <a:ext cx="1208087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23" name="Object 27"/>
          <p:cNvGraphicFramePr>
            <a:graphicFrameLocks noChangeAspect="1"/>
          </p:cNvGraphicFramePr>
          <p:nvPr/>
        </p:nvGraphicFramePr>
        <p:xfrm>
          <a:off x="4648200" y="5334000"/>
          <a:ext cx="139858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54" name="Equation" r:id="rId31" imgW="647640" imgH="419040" progId="Equation.DSMT4">
                  <p:embed/>
                </p:oleObj>
              </mc:Choice>
              <mc:Fallback>
                <p:oleObj name="Equation" r:id="rId31" imgW="647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334000"/>
                        <a:ext cx="1398588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24" name="Object 28"/>
          <p:cNvGraphicFramePr>
            <a:graphicFrameLocks noChangeAspect="1"/>
          </p:cNvGraphicFramePr>
          <p:nvPr/>
        </p:nvGraphicFramePr>
        <p:xfrm>
          <a:off x="6038850" y="5380038"/>
          <a:ext cx="18097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55" name="Equation" r:id="rId33" imgW="838080" imgH="393480" progId="Equation.DSMT4">
                  <p:embed/>
                </p:oleObj>
              </mc:Choice>
              <mc:Fallback>
                <p:oleObj name="Equation" r:id="rId33" imgW="838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5380038"/>
                        <a:ext cx="180975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25" name="Object 29"/>
          <p:cNvGraphicFramePr>
            <a:graphicFrameLocks noChangeAspect="1"/>
          </p:cNvGraphicFramePr>
          <p:nvPr/>
        </p:nvGraphicFramePr>
        <p:xfrm>
          <a:off x="7591425" y="5586413"/>
          <a:ext cx="10953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56" name="Equation" r:id="rId35" imgW="507960" imgH="177480" progId="Equation.DSMT4">
                  <p:embed/>
                </p:oleObj>
              </mc:Choice>
              <mc:Fallback>
                <p:oleObj name="Equation" r:id="rId35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1425" y="5586413"/>
                        <a:ext cx="1095375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982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763000" cy="990600"/>
          </a:xfrm>
        </p:spPr>
        <p:txBody>
          <a:bodyPr/>
          <a:lstStyle/>
          <a:p>
            <a:r>
              <a:rPr lang="en-US" dirty="0" smtClean="0"/>
              <a:t>Check point for conceptual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8229600" cy="4876800"/>
          </a:xfrm>
        </p:spPr>
        <p:txBody>
          <a:bodyPr/>
          <a:lstStyle/>
          <a:p>
            <a:r>
              <a:rPr lang="en-US" dirty="0" smtClean="0"/>
              <a:t>Which of the following equations for positions of a particle as a function of time can the four kinematic equations applicable?</a:t>
            </a:r>
          </a:p>
          <a:p>
            <a:r>
              <a:rPr lang="en-US" dirty="0" smtClean="0"/>
              <a:t>(a)</a:t>
            </a:r>
          </a:p>
          <a:p>
            <a:r>
              <a:rPr lang="en-US" dirty="0" smtClean="0"/>
              <a:t>(b)</a:t>
            </a:r>
          </a:p>
          <a:p>
            <a:r>
              <a:rPr lang="en-US" dirty="0" smtClean="0"/>
              <a:t>(c) </a:t>
            </a:r>
          </a:p>
          <a:p>
            <a:r>
              <a:rPr lang="en-US" dirty="0" smtClean="0"/>
              <a:t>(d)</a:t>
            </a:r>
          </a:p>
          <a:p>
            <a:r>
              <a:rPr lang="en-US" dirty="0" smtClean="0"/>
              <a:t>What is the key here?   Finding which equation gives a constant acceleration using its definition!</a:t>
            </a:r>
          </a:p>
          <a:p>
            <a:r>
              <a:rPr lang="en-US" dirty="0" smtClean="0"/>
              <a:t>Yes, you are right! 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/>
              <a:t>answers are (a) and </a:t>
            </a:r>
            <a:r>
              <a:rPr lang="en-US" dirty="0" smtClean="0"/>
              <a:t>(d)!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73256-6F70-2C45-A5A6-8E0C6514679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868347"/>
              </p:ext>
            </p:extLst>
          </p:nvPr>
        </p:nvGraphicFramePr>
        <p:xfrm>
          <a:off x="1606550" y="2438400"/>
          <a:ext cx="15176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18" name="Equation" r:id="rId3" imgW="609600" imgH="152400" progId="Equation.DSMT4">
                  <p:embed/>
                </p:oleObj>
              </mc:Choice>
              <mc:Fallback>
                <p:oleObj name="Equation" r:id="rId3" imgW="609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2438400"/>
                        <a:ext cx="151765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960986"/>
              </p:ext>
            </p:extLst>
          </p:nvPr>
        </p:nvGraphicFramePr>
        <p:xfrm>
          <a:off x="1533525" y="2895600"/>
          <a:ext cx="26574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19" name="Equation" r:id="rId5" imgW="1066800" imgH="203200" progId="Equation.DSMT4">
                  <p:embed/>
                </p:oleObj>
              </mc:Choice>
              <mc:Fallback>
                <p:oleObj name="Equation" r:id="rId5" imgW="1066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2895600"/>
                        <a:ext cx="265747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205634"/>
              </p:ext>
            </p:extLst>
          </p:nvPr>
        </p:nvGraphicFramePr>
        <p:xfrm>
          <a:off x="1524000" y="3505200"/>
          <a:ext cx="211931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20" name="Equation" r:id="rId7" imgW="850900" imgH="241300" progId="Equation.DSMT4">
                  <p:embed/>
                </p:oleObj>
              </mc:Choice>
              <mc:Fallback>
                <p:oleObj name="Equation" r:id="rId7" imgW="850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05200"/>
                        <a:ext cx="211931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327933"/>
              </p:ext>
            </p:extLst>
          </p:nvPr>
        </p:nvGraphicFramePr>
        <p:xfrm>
          <a:off x="1524000" y="4114800"/>
          <a:ext cx="164465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21" name="Equation" r:id="rId9" imgW="660400" imgH="203200" progId="Equation.DSMT4">
                  <p:embed/>
                </p:oleObj>
              </mc:Choice>
              <mc:Fallback>
                <p:oleObj name="Equation" r:id="rId9" imgW="660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14800"/>
                        <a:ext cx="164465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540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Thursday, Sept. 4,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040F6D-6D3C-BF44-AF23-95F714FC8046}" type="slidenum">
              <a:rPr lang="en-US">
                <a:latin typeface="Arial Narrow" pitchFamily="-84" charset="0"/>
              </a:rPr>
              <a:pPr/>
              <a:t>13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0" y="76200"/>
            <a:ext cx="3429000" cy="609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Falling Motion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0010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>
                <a:ea typeface="ＭＳ Ｐゴシック" pitchFamily="-84" charset="-128"/>
                <a:cs typeface="ＭＳ Ｐゴシック" pitchFamily="-84" charset="-128"/>
              </a:rPr>
              <a:t>Falling motion is a motion under the influence of the gravitational pull (gravity) only; </a:t>
            </a:r>
            <a:r>
              <a:rPr lang="en-US" sz="260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Which direction is a freely falling object moving?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A motion under constant acceleration 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All kinematic formula we learned can be used to solve for falling motions. </a:t>
            </a:r>
          </a:p>
          <a:p>
            <a:pPr>
              <a:lnSpc>
                <a:spcPct val="80000"/>
              </a:lnSpc>
            </a:pPr>
            <a:r>
              <a:rPr lang="en-US" sz="2600">
                <a:ea typeface="ＭＳ Ｐゴシック" pitchFamily="-84" charset="-128"/>
                <a:cs typeface="ＭＳ Ｐゴシック" pitchFamily="-84" charset="-128"/>
              </a:rPr>
              <a:t>Gravitational acceleration is inversely proportional to the distance between the object and the center of the earth</a:t>
            </a:r>
          </a:p>
          <a:p>
            <a:pPr>
              <a:lnSpc>
                <a:spcPct val="80000"/>
              </a:lnSpc>
            </a:pPr>
            <a:r>
              <a:rPr lang="en-US" sz="2600">
                <a:ea typeface="ＭＳ Ｐゴシック" pitchFamily="-84" charset="-128"/>
                <a:cs typeface="ＭＳ Ｐゴシック" pitchFamily="-84" charset="-128"/>
              </a:rPr>
              <a:t>The magnitude of the gravitational acceleration is </a:t>
            </a:r>
            <a:r>
              <a:rPr lang="en-US" sz="260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g=9.80m/s</a:t>
            </a:r>
            <a:r>
              <a:rPr lang="en-US" sz="2600" baseline="3000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600" baseline="3000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600">
                <a:ea typeface="ＭＳ Ｐゴシック" pitchFamily="-84" charset="-128"/>
                <a:cs typeface="ＭＳ Ｐゴシック" pitchFamily="-84" charset="-128"/>
              </a:rPr>
              <a:t>on the surface of the earth, most of the time.</a:t>
            </a:r>
          </a:p>
          <a:p>
            <a:pPr>
              <a:lnSpc>
                <a:spcPct val="80000"/>
              </a:lnSpc>
            </a:pPr>
            <a:r>
              <a:rPr lang="en-US" sz="260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60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direction of gravitational acceleration is </a:t>
            </a:r>
            <a:r>
              <a:rPr lang="en-US" sz="2600" b="1" u="sng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ALWAYS</a:t>
            </a:r>
            <a:r>
              <a:rPr lang="en-US" sz="260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 toward the center of the earth</a:t>
            </a:r>
            <a:r>
              <a:rPr lang="en-US" sz="2600">
                <a:ea typeface="ＭＳ Ｐゴシック" pitchFamily="-84" charset="-128"/>
                <a:cs typeface="ＭＳ Ｐゴシック" pitchFamily="-84" charset="-128"/>
              </a:rPr>
              <a:t>, which we normally call (</a:t>
            </a:r>
            <a:r>
              <a:rPr lang="en-US" sz="260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-y</a:t>
            </a:r>
            <a:r>
              <a:rPr lang="en-US" sz="2600">
                <a:ea typeface="ＭＳ Ｐゴシック" pitchFamily="-84" charset="-128"/>
                <a:cs typeface="ＭＳ Ｐゴシック" pitchFamily="-84" charset="-128"/>
              </a:rPr>
              <a:t>); where up and down direction are indicated as the variable “y”</a:t>
            </a:r>
          </a:p>
          <a:p>
            <a:pPr>
              <a:lnSpc>
                <a:spcPct val="80000"/>
              </a:lnSpc>
            </a:pPr>
            <a:r>
              <a:rPr lang="en-US" sz="2600">
                <a:ea typeface="ＭＳ Ｐゴシック" pitchFamily="-84" charset="-128"/>
                <a:cs typeface="ＭＳ Ｐゴシック" pitchFamily="-84" charset="-128"/>
              </a:rPr>
              <a:t>Thus the correct denotation of gravitational acceleration on the surface of the earth is </a:t>
            </a:r>
            <a:r>
              <a:rPr lang="en-US" sz="260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g=-9.80m/s</a:t>
            </a:r>
            <a:r>
              <a:rPr lang="en-US" sz="2600" baseline="3000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600" baseline="3000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600">
                <a:ea typeface="ＭＳ Ｐゴシック" pitchFamily="-84" charset="-128"/>
                <a:cs typeface="ＭＳ Ｐゴシック" pitchFamily="-84" charset="-128"/>
              </a:rPr>
              <a:t>when +y points upward</a:t>
            </a:r>
            <a:endParaRPr lang="en-US" sz="2600" baseline="3000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81400" y="1447800"/>
            <a:ext cx="3878263" cy="4000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 Narrow" pitchFamily="-84" charset="0"/>
              </a:rPr>
              <a:t>Yes, down to the center of the earth!!</a:t>
            </a:r>
          </a:p>
        </p:txBody>
      </p:sp>
    </p:spTree>
    <p:extLst>
      <p:ext uri="{BB962C8B-B14F-4D97-AF65-F5344CB8AC3E}">
        <p14:creationId xmlns:p14="http://schemas.microsoft.com/office/powerpoint/2010/main" val="175901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9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Thursday, Sept. 4,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971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97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E8CB60-BE14-E94F-96BC-6046C3F7A028}" type="slidenum">
              <a:rPr lang="en-US">
                <a:latin typeface="Arial Narrow" pitchFamily="-84" charset="0"/>
              </a:rPr>
              <a:pPr/>
              <a:t>14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971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153400" cy="762000"/>
          </a:xfrm>
        </p:spPr>
        <p:txBody>
          <a:bodyPr/>
          <a:lstStyle/>
          <a:p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Example for Using 1D Kinematic Equations on a Falling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object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7848600" cy="1066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Stone was thrown straight upward at t=0 with +20.0m/s initial velocity on the roof of a 50.0m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tall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building,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257800" y="2241550"/>
            <a:ext cx="1335088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66"/>
                </a:solidFill>
                <a:latin typeface="Arial Narrow" pitchFamily="-84" charset="0"/>
              </a:rPr>
              <a:t>g=-9.80m/s</a:t>
            </a:r>
            <a:r>
              <a:rPr lang="en-US" sz="2000" baseline="30000">
                <a:solidFill>
                  <a:srgbClr val="FF0066"/>
                </a:solidFill>
                <a:latin typeface="Arial Narrow" pitchFamily="-84" charset="0"/>
              </a:rPr>
              <a:t>2</a:t>
            </a:r>
          </a:p>
        </p:txBody>
      </p:sp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609600" y="3840163"/>
          <a:ext cx="64293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46" name="Equation" r:id="rId3" imgW="304560" imgH="241200" progId="Equation.DSMT4">
                  <p:embed/>
                </p:oleObj>
              </mc:Choice>
              <mc:Fallback>
                <p:oleObj name="Equation" r:id="rId3" imgW="304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40163"/>
                        <a:ext cx="642938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533400" y="5105400"/>
          <a:ext cx="6127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47" name="Equation" r:id="rId5" imgW="279360" imgH="164880" progId="Equation.DSMT4">
                  <p:embed/>
                </p:oleObj>
              </mc:Choice>
              <mc:Fallback>
                <p:oleObj name="Equation" r:id="rId5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05400"/>
                        <a:ext cx="6127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07950" y="2771775"/>
            <a:ext cx="72072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914400" lvl="1" indent="-4572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pitchFamily="-84" charset="0"/>
              </a:rPr>
              <a:t>(a) Find the time the stone reaches at the maximum height.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107950" y="2238375"/>
            <a:ext cx="50069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914400" lvl="1" indent="-4572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pitchFamily="-84" charset="0"/>
              </a:rPr>
              <a:t>What is the acceleration in this motion?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488950" y="3228975"/>
            <a:ext cx="58293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914400" lvl="1" indent="-4572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pitchFamily="-84" charset="0"/>
              </a:rPr>
              <a:t>What is so special about the maximum height?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6553200" y="3228975"/>
            <a:ext cx="6365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FF0066"/>
                </a:solidFill>
                <a:latin typeface="Arial Narrow" pitchFamily="-84" charset="0"/>
              </a:rPr>
              <a:t>V=0</a:t>
            </a:r>
          </a:p>
        </p:txBody>
      </p:sp>
      <p:graphicFrame>
        <p:nvGraphicFramePr>
          <p:cNvPr id="57355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6705600" y="3962400"/>
          <a:ext cx="493713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48" name="Equation" r:id="rId7" imgW="215640" imgH="152280" progId="Equation.DSMT4">
                  <p:embed/>
                </p:oleObj>
              </mc:Choice>
              <mc:Fallback>
                <p:oleObj name="Equation" r:id="rId7" imgW="2156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962400"/>
                        <a:ext cx="493713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107950" y="4495800"/>
            <a:ext cx="39004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914400" lvl="1" indent="-4572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pitchFamily="-84" charset="0"/>
              </a:rPr>
              <a:t>(b) Find the maximum height.</a:t>
            </a:r>
            <a:endParaRPr lang="en-US">
              <a:latin typeface="Arial Narrow" pitchFamily="-84" charset="0"/>
            </a:endParaRPr>
          </a:p>
        </p:txBody>
      </p:sp>
      <p:graphicFrame>
        <p:nvGraphicFramePr>
          <p:cNvPr id="57357" name="Object 13"/>
          <p:cNvGraphicFramePr>
            <a:graphicFrameLocks noChangeAspect="1"/>
          </p:cNvGraphicFramePr>
          <p:nvPr/>
        </p:nvGraphicFramePr>
        <p:xfrm>
          <a:off x="1158875" y="3917950"/>
          <a:ext cx="12033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49" name="Equation" r:id="rId9" imgW="571320" imgH="164880" progId="Equation.DSMT4">
                  <p:embed/>
                </p:oleObj>
              </mc:Choice>
              <mc:Fallback>
                <p:oleObj name="Equation" r:id="rId9" imgW="571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3917950"/>
                        <a:ext cx="12033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8" name="Object 14"/>
          <p:cNvGraphicFramePr>
            <a:graphicFrameLocks noChangeAspect="1"/>
          </p:cNvGraphicFramePr>
          <p:nvPr/>
        </p:nvGraphicFramePr>
        <p:xfrm>
          <a:off x="2335213" y="3886200"/>
          <a:ext cx="20335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50" name="Equation" r:id="rId11" imgW="965160" imgH="177480" progId="Equation.DSMT4">
                  <p:embed/>
                </p:oleObj>
              </mc:Choice>
              <mc:Fallback>
                <p:oleObj name="Equation" r:id="rId11" imgW="965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3886200"/>
                        <a:ext cx="20335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9" name="Object 15"/>
          <p:cNvGraphicFramePr>
            <a:graphicFrameLocks noChangeAspect="1"/>
          </p:cNvGraphicFramePr>
          <p:nvPr/>
        </p:nvGraphicFramePr>
        <p:xfrm>
          <a:off x="4330700" y="3886200"/>
          <a:ext cx="12319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51" name="Equation" r:id="rId13" imgW="583920" imgH="177480" progId="Equation.DSMT4">
                  <p:embed/>
                </p:oleObj>
              </mc:Choice>
              <mc:Fallback>
                <p:oleObj name="Equation" r:id="rId13" imgW="5839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3886200"/>
                        <a:ext cx="12319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0" name="AutoShape 16"/>
          <p:cNvSpPr>
            <a:spLocks noChangeArrowheads="1"/>
          </p:cNvSpPr>
          <p:nvPr/>
        </p:nvSpPr>
        <p:spPr bwMode="auto">
          <a:xfrm>
            <a:off x="5638800" y="3733800"/>
            <a:ext cx="990600" cy="685800"/>
          </a:xfrm>
          <a:prstGeom prst="rightArrow">
            <a:avLst>
              <a:gd name="adj1" fmla="val 50000"/>
              <a:gd name="adj2" fmla="val 36111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rgbClr val="A50021"/>
                </a:solidFill>
                <a:latin typeface="Arial Narrow" pitchFamily="-84" charset="0"/>
              </a:rPr>
              <a:t>Solve for t</a:t>
            </a:r>
          </a:p>
        </p:txBody>
      </p:sp>
      <p:graphicFrame>
        <p:nvGraphicFramePr>
          <p:cNvPr id="57361" name="Object 17"/>
          <p:cNvGraphicFramePr>
            <a:graphicFrameLocks noChangeAspect="1"/>
          </p:cNvGraphicFramePr>
          <p:nvPr/>
        </p:nvGraphicFramePr>
        <p:xfrm>
          <a:off x="7162800" y="3733800"/>
          <a:ext cx="842963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52" name="Equation" r:id="rId15" imgW="457200" imgH="393480" progId="Equation.DSMT4">
                  <p:embed/>
                </p:oleObj>
              </mc:Choice>
              <mc:Fallback>
                <p:oleObj name="Equation" r:id="rId15" imgW="457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733800"/>
                        <a:ext cx="842963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2" name="Object 18"/>
          <p:cNvGraphicFramePr>
            <a:graphicFrameLocks noChangeAspect="1"/>
          </p:cNvGraphicFramePr>
          <p:nvPr/>
        </p:nvGraphicFramePr>
        <p:xfrm>
          <a:off x="7985125" y="3886200"/>
          <a:ext cx="7016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53" name="Equation" r:id="rId17" imgW="380880" imgH="177480" progId="Equation.DSMT4">
                  <p:embed/>
                </p:oleObj>
              </mc:Choice>
              <mc:Fallback>
                <p:oleObj name="Equation" r:id="rId17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25" y="3886200"/>
                        <a:ext cx="70167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3" name="Object 19"/>
          <p:cNvGraphicFramePr>
            <a:graphicFrameLocks noChangeAspect="1"/>
          </p:cNvGraphicFramePr>
          <p:nvPr/>
        </p:nvGraphicFramePr>
        <p:xfrm>
          <a:off x="3478213" y="4800600"/>
          <a:ext cx="51260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54" name="Equation" r:id="rId19" imgW="2336760" imgH="393480" progId="Equation.DSMT4">
                  <p:embed/>
                </p:oleObj>
              </mc:Choice>
              <mc:Fallback>
                <p:oleObj name="Equation" r:id="rId19" imgW="2336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213" y="4800600"/>
                        <a:ext cx="5126037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4" name="Object 20"/>
          <p:cNvGraphicFramePr>
            <a:graphicFrameLocks noChangeAspect="1"/>
          </p:cNvGraphicFramePr>
          <p:nvPr/>
        </p:nvGraphicFramePr>
        <p:xfrm>
          <a:off x="685800" y="5649913"/>
          <a:ext cx="32035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55" name="Equation" r:id="rId21" imgW="1460160" imgH="203040" progId="Equation.DSMT4">
                  <p:embed/>
                </p:oleObj>
              </mc:Choice>
              <mc:Fallback>
                <p:oleObj name="Equation" r:id="rId21" imgW="1460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649913"/>
                        <a:ext cx="32035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5" name="Object 21"/>
          <p:cNvGraphicFramePr>
            <a:graphicFrameLocks noChangeAspect="1"/>
          </p:cNvGraphicFramePr>
          <p:nvPr/>
        </p:nvGraphicFramePr>
        <p:xfrm>
          <a:off x="1136650" y="4800600"/>
          <a:ext cx="2368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56" name="Equation" r:id="rId23" imgW="1079280" imgH="393480" progId="Equation.DSMT4">
                  <p:embed/>
                </p:oleObj>
              </mc:Choice>
              <mc:Fallback>
                <p:oleObj name="Equation" r:id="rId23" imgW="1079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4800600"/>
                        <a:ext cx="23685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519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Thursday, Sept. 4,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073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07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D6D8D4-EDCA-C34C-B42A-8DB707E57CA1}" type="slidenum">
              <a:rPr lang="en-US">
                <a:latin typeface="Arial Narrow" pitchFamily="-84" charset="0"/>
              </a:rPr>
              <a:pPr/>
              <a:t>15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07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Example of a Falling Object cnt’d</a:t>
            </a:r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1676400" y="1557338"/>
          <a:ext cx="56197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45" name="Equation" r:id="rId3" imgW="215640" imgH="152280" progId="Equation.DSMT4">
                  <p:embed/>
                </p:oleObj>
              </mc:Choice>
              <mc:Fallback>
                <p:oleObj name="Equation" r:id="rId3" imgW="2156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57338"/>
                        <a:ext cx="56197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1066800" y="2746375"/>
          <a:ext cx="7889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46" name="Equation" r:id="rId5" imgW="317160" imgH="152280" progId="Equation.DSMT4">
                  <p:embed/>
                </p:oleObj>
              </mc:Choice>
              <mc:Fallback>
                <p:oleObj name="Equation" r:id="rId5" imgW="3171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46375"/>
                        <a:ext cx="78898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1676400" y="4652963"/>
          <a:ext cx="78581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47" name="Equation" r:id="rId7" imgW="279360" imgH="164880" progId="Equation.DSMT4">
                  <p:embed/>
                </p:oleObj>
              </mc:Choice>
              <mc:Fallback>
                <p:oleObj name="Equation" r:id="rId7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652963"/>
                        <a:ext cx="78581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457200" y="4648200"/>
            <a:ext cx="954088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66"/>
                </a:solidFill>
                <a:latin typeface="Arial Narrow" pitchFamily="-84" charset="0"/>
              </a:rPr>
              <a:t>Position</a:t>
            </a:r>
            <a:endParaRPr lang="en-US" sz="2000" baseline="30000">
              <a:solidFill>
                <a:srgbClr val="FF0066"/>
              </a:solidFill>
              <a:latin typeface="Arial Narrow" pitchFamily="-84" charset="0"/>
            </a:endParaRPr>
          </a:p>
        </p:txBody>
      </p:sp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1600200" y="3962400"/>
          <a:ext cx="7429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48" name="Equation" r:id="rId9" imgW="317160" imgH="152280" progId="Equation.DSMT4">
                  <p:embed/>
                </p:oleObj>
              </mc:Choice>
              <mc:Fallback>
                <p:oleObj name="Equation" r:id="rId9" imgW="3171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962400"/>
                        <a:ext cx="7429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457200" y="3886200"/>
            <a:ext cx="914400" cy="395288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66"/>
                </a:solidFill>
                <a:latin typeface="Arial Narrow" pitchFamily="-84" charset="0"/>
              </a:rPr>
              <a:t>Velocity</a:t>
            </a:r>
            <a:endParaRPr lang="en-US" sz="1800" baseline="30000">
              <a:solidFill>
                <a:srgbClr val="FF0066"/>
              </a:solidFill>
              <a:latin typeface="Arial Narrow" pitchFamily="-84" charset="0"/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609600" y="990600"/>
            <a:ext cx="74183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914400" lvl="1" indent="-4572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pitchFamily="-84" charset="0"/>
              </a:rPr>
              <a:t>(c) Find the time the stone reaches back to its original height.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582613" y="1981200"/>
            <a:ext cx="80613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914400" lvl="1" indent="-4572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pitchFamily="-84" charset="0"/>
              </a:rPr>
              <a:t>(d) Find the velocity of the stone when it reaches its original height.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609600" y="3276600"/>
            <a:ext cx="68849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914400" lvl="1" indent="-4572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pitchFamily="-84" charset="0"/>
              </a:rPr>
              <a:t>(e) Find the velocity and position of the stone at t=5.00s.</a:t>
            </a:r>
          </a:p>
        </p:txBody>
      </p:sp>
      <p:graphicFrame>
        <p:nvGraphicFramePr>
          <p:cNvPr id="58380" name="Object 12"/>
          <p:cNvGraphicFramePr>
            <a:graphicFrameLocks noChangeAspect="1"/>
          </p:cNvGraphicFramePr>
          <p:nvPr/>
        </p:nvGraphicFramePr>
        <p:xfrm>
          <a:off x="2209800" y="1524000"/>
          <a:ext cx="16192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49" name="Equation" r:id="rId11" imgW="622080" imgH="177480" progId="Equation.DSMT4">
                  <p:embed/>
                </p:oleObj>
              </mc:Choice>
              <mc:Fallback>
                <p:oleObj name="Equation" r:id="rId11" imgW="622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524000"/>
                        <a:ext cx="161925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1" name="Object 13"/>
          <p:cNvGraphicFramePr>
            <a:graphicFrameLocks noChangeAspect="1"/>
          </p:cNvGraphicFramePr>
          <p:nvPr/>
        </p:nvGraphicFramePr>
        <p:xfrm>
          <a:off x="3808413" y="1524000"/>
          <a:ext cx="99218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50" name="Equation" r:id="rId13" imgW="380880" imgH="177480" progId="Equation.DSMT4">
                  <p:embed/>
                </p:oleObj>
              </mc:Choice>
              <mc:Fallback>
                <p:oleObj name="Equation" r:id="rId13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413" y="1524000"/>
                        <a:ext cx="992187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2" name="Object 14"/>
          <p:cNvGraphicFramePr>
            <a:graphicFrameLocks noChangeAspect="1"/>
          </p:cNvGraphicFramePr>
          <p:nvPr/>
        </p:nvGraphicFramePr>
        <p:xfrm>
          <a:off x="1828800" y="2667000"/>
          <a:ext cx="15128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51" name="Equation" r:id="rId15" imgW="609480" imgH="164880" progId="Equation.DSMT4">
                  <p:embed/>
                </p:oleObj>
              </mc:Choice>
              <mc:Fallback>
                <p:oleObj name="Equation" r:id="rId15" imgW="609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667000"/>
                        <a:ext cx="151288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3" name="Object 15"/>
          <p:cNvGraphicFramePr>
            <a:graphicFrameLocks noChangeAspect="1"/>
          </p:cNvGraphicFramePr>
          <p:nvPr/>
        </p:nvGraphicFramePr>
        <p:xfrm>
          <a:off x="3352800" y="2620963"/>
          <a:ext cx="35004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52" name="Equation" r:id="rId17" imgW="1409400" imgH="203040" progId="Equation.DSMT4">
                  <p:embed/>
                </p:oleObj>
              </mc:Choice>
              <mc:Fallback>
                <p:oleObj name="Equation" r:id="rId17" imgW="1409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620963"/>
                        <a:ext cx="3500438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4" name="Object 16"/>
          <p:cNvGraphicFramePr>
            <a:graphicFrameLocks noChangeAspect="1"/>
          </p:cNvGraphicFramePr>
          <p:nvPr/>
        </p:nvGraphicFramePr>
        <p:xfrm>
          <a:off x="6764338" y="2590800"/>
          <a:ext cx="19224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53" name="Equation" r:id="rId19" imgW="774360" imgH="203040" progId="Equation.DSMT4">
                  <p:embed/>
                </p:oleObj>
              </mc:Choice>
              <mc:Fallback>
                <p:oleObj name="Equation" r:id="rId19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2590800"/>
                        <a:ext cx="192246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5" name="Object 17"/>
          <p:cNvGraphicFramePr>
            <a:graphicFrameLocks noChangeAspect="1"/>
          </p:cNvGraphicFramePr>
          <p:nvPr/>
        </p:nvGraphicFramePr>
        <p:xfrm>
          <a:off x="2306638" y="3962400"/>
          <a:ext cx="14271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54" name="Equation" r:id="rId21" imgW="609480" imgH="164880" progId="Equation.DSMT4">
                  <p:embed/>
                </p:oleObj>
              </mc:Choice>
              <mc:Fallback>
                <p:oleObj name="Equation" r:id="rId21" imgW="609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38" y="3962400"/>
                        <a:ext cx="142716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6" name="Object 18"/>
          <p:cNvGraphicFramePr>
            <a:graphicFrameLocks noChangeAspect="1"/>
          </p:cNvGraphicFramePr>
          <p:nvPr/>
        </p:nvGraphicFramePr>
        <p:xfrm>
          <a:off x="3709988" y="3886200"/>
          <a:ext cx="50530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55" name="Equation" r:id="rId23" imgW="2158920" imgH="203040" progId="Equation.DSMT4">
                  <p:embed/>
                </p:oleObj>
              </mc:Choice>
              <mc:Fallback>
                <p:oleObj name="Equation" r:id="rId23" imgW="2158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8" y="3886200"/>
                        <a:ext cx="50530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7" name="Object 19"/>
          <p:cNvGraphicFramePr>
            <a:graphicFrameLocks noChangeAspect="1"/>
          </p:cNvGraphicFramePr>
          <p:nvPr/>
        </p:nvGraphicFramePr>
        <p:xfrm>
          <a:off x="1524000" y="5218113"/>
          <a:ext cx="599281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56" name="Equation" r:id="rId25" imgW="2667000" imgH="406400" progId="Equation.DSMT4">
                  <p:embed/>
                </p:oleObj>
              </mc:Choice>
              <mc:Fallback>
                <p:oleObj name="Equation" r:id="rId25" imgW="26670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218113"/>
                        <a:ext cx="5992813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8" name="Object 20"/>
          <p:cNvGraphicFramePr>
            <a:graphicFrameLocks noChangeAspect="1"/>
          </p:cNvGraphicFramePr>
          <p:nvPr/>
        </p:nvGraphicFramePr>
        <p:xfrm>
          <a:off x="2351088" y="4343400"/>
          <a:ext cx="2678112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57" name="Equation" r:id="rId27" imgW="952200" imgH="393480" progId="Equation.DSMT4">
                  <p:embed/>
                </p:oleObj>
              </mc:Choice>
              <mc:Fallback>
                <p:oleObj name="Equation" r:id="rId27" imgW="952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4343400"/>
                        <a:ext cx="2678112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9" name="Object 21"/>
          <p:cNvGraphicFramePr>
            <a:graphicFrameLocks noChangeAspect="1"/>
          </p:cNvGraphicFramePr>
          <p:nvPr/>
        </p:nvGraphicFramePr>
        <p:xfrm>
          <a:off x="7467600" y="5410200"/>
          <a:ext cx="16557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58" name="Equation" r:id="rId29" imgW="736560" imgH="203040" progId="Equation.DSMT4">
                  <p:embed/>
                </p:oleObj>
              </mc:Choice>
              <mc:Fallback>
                <p:oleObj name="Equation" r:id="rId29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410200"/>
                        <a:ext cx="165576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90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077200" cy="5791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Quiz #2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Beginning of the class coming Thursday, Sept. 11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Covers CH1.1 through what we learn Tuesday, Sept. 9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Mixture of multiple choice and free response problems</a:t>
            </a:r>
          </a:p>
          <a:p>
            <a:pPr lvl="1" eaLnBrk="1" hangingPunct="1"/>
            <a:r>
              <a:rPr lang="en-US" sz="2400" dirty="0" smtClean="0"/>
              <a:t>Bring </a:t>
            </a:r>
            <a:r>
              <a:rPr lang="en-US" sz="2400" dirty="0"/>
              <a:t>your calculator but DO NOT input formula into it</a:t>
            </a:r>
            <a:r>
              <a:rPr lang="en-US" sz="2400" dirty="0" smtClean="0"/>
              <a:t>!</a:t>
            </a:r>
          </a:p>
          <a:p>
            <a:pPr lvl="2" eaLnBrk="1" hangingPunct="1"/>
            <a:r>
              <a:rPr lang="en-US" sz="2000" dirty="0" smtClean="0"/>
              <a:t>Your </a:t>
            </a:r>
            <a:r>
              <a:rPr lang="en-US" sz="2000" dirty="0"/>
              <a:t>phones or portable computers are NOT allowed as a replacement</a:t>
            </a:r>
            <a:r>
              <a:rPr lang="en-US" sz="2000" dirty="0" smtClean="0"/>
              <a:t>!</a:t>
            </a:r>
          </a:p>
          <a:p>
            <a:pPr lvl="1" eaLnBrk="1" hangingPunct="1"/>
            <a:r>
              <a:rPr lang="en-US" sz="2400" dirty="0" smtClean="0"/>
              <a:t>You </a:t>
            </a:r>
            <a:r>
              <a:rPr lang="en-US" sz="2400" dirty="0"/>
              <a:t>can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formulae and values of constants for the exam </a:t>
            </a:r>
            <a:endParaRPr lang="en-US" sz="2400" dirty="0" smtClean="0">
              <a:sym typeface="Wingdings"/>
            </a:endParaRPr>
          </a:p>
          <a:p>
            <a:pPr lvl="2" eaLnBrk="1" hangingPunct="1"/>
            <a:r>
              <a:rPr lang="en-US" sz="2000" dirty="0" smtClean="0">
                <a:sym typeface="Wingdings"/>
              </a:rPr>
              <a:t>None </a:t>
            </a:r>
            <a:r>
              <a:rPr lang="en-US" sz="2000" dirty="0">
                <a:sym typeface="Wingdings"/>
              </a:rPr>
              <a:t>of the </a:t>
            </a:r>
            <a:r>
              <a:rPr lang="en-US" sz="2000" dirty="0" smtClean="0">
                <a:sym typeface="Wingdings"/>
              </a:rPr>
              <a:t>parts </a:t>
            </a:r>
            <a:r>
              <a:rPr lang="en-US" sz="2000" dirty="0">
                <a:sym typeface="Wingdings"/>
              </a:rPr>
              <a:t>of the solutions of any </a:t>
            </a:r>
            <a:r>
              <a:rPr lang="en-US" sz="2000" dirty="0" smtClean="0">
                <a:sym typeface="Wingdings"/>
              </a:rPr>
              <a:t>problems</a:t>
            </a:r>
          </a:p>
          <a:p>
            <a:pPr lvl="2" eaLnBrk="1" hangingPunct="1"/>
            <a:r>
              <a:rPr lang="en-US" sz="2000" dirty="0">
                <a:sym typeface="Wingdings"/>
              </a:rPr>
              <a:t>N</a:t>
            </a:r>
            <a:r>
              <a:rPr lang="en-US" sz="2000" dirty="0" smtClean="0">
                <a:sym typeface="Wingdings"/>
              </a:rPr>
              <a:t>o </a:t>
            </a:r>
            <a:r>
              <a:rPr lang="en-US" sz="2000" dirty="0">
                <a:sym typeface="Wingdings"/>
              </a:rPr>
              <a:t>derived formulae, derivations of equations or word definitions</a:t>
            </a:r>
            <a:r>
              <a:rPr lang="en-US" sz="2000" dirty="0" smtClean="0">
                <a:sym typeface="Wingdings"/>
              </a:rPr>
              <a:t>!</a:t>
            </a:r>
          </a:p>
          <a:p>
            <a:pPr lvl="2" eaLnBrk="1" hangingPunct="1"/>
            <a:r>
              <a:rPr lang="en-US" sz="2000" dirty="0" smtClean="0"/>
              <a:t>No </a:t>
            </a:r>
            <a:r>
              <a:rPr lang="en-US" sz="2000" dirty="0"/>
              <a:t>additional formulae or values of constants will be provided</a:t>
            </a:r>
            <a:r>
              <a:rPr lang="en-US" sz="2000" dirty="0" smtClean="0"/>
              <a:t>!</a:t>
            </a:r>
          </a:p>
          <a:p>
            <a:pPr eaLnBrk="1" hangingPunct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First term exam moved from Tuesday, Sept. 23 to </a:t>
            </a:r>
            <a:r>
              <a:rPr lang="en-US" b="1" u="sng" dirty="0" smtClean="0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Thursday, Sept. 25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!  Please make a note!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  <a:sym typeface="Wingding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Sept. 4,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991189-0017-E540-8BDC-3C82839A37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S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pecial Project</a:t>
            </a:r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#2 for Extra Credit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8006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Show that the trajectory of a projectile motion is a parabola!!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20 points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Due: </a:t>
            </a:r>
            <a:r>
              <a:rPr lang="en-US" sz="3600" dirty="0" smtClean="0">
                <a:latin typeface="Arial Narrow" charset="0"/>
                <a:ea typeface="Gulim" charset="0"/>
                <a:cs typeface="Gulim" charset="0"/>
              </a:rPr>
              <a:t>Thursday, Sept. 11</a:t>
            </a:r>
            <a:endParaRPr lang="en-US" sz="36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You MUST show full details of your OWN computations to obtain any credit</a:t>
            </a:r>
            <a:endParaRPr lang="en-US" altLang="ko-KR" sz="3600" dirty="0">
              <a:latin typeface="Arial Narrow" charset="0"/>
              <a:ea typeface="Gulim" charset="0"/>
              <a:cs typeface="Gulim" charset="0"/>
            </a:endParaRPr>
          </a:p>
          <a:p>
            <a:pPr lvl="2"/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Beyond what was covered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in 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this lecture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note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and in the book!</a:t>
            </a:r>
            <a:endParaRPr lang="en-US" sz="3200" dirty="0">
              <a:latin typeface="Arial Narrow" charset="0"/>
              <a:ea typeface="ＭＳ Ｐゴシック" charset="0"/>
            </a:endParaRP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70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Thursday, Sept. 4,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254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970A4B-3F1E-9049-B6C5-4A5DF59CB624}" type="slidenum">
              <a:rPr lang="en-US">
                <a:latin typeface="Arial Narrow" pitchFamily="-84" charset="0"/>
              </a:rPr>
              <a:pPr/>
              <a:t>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2545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E815B320-84B6-5C43-98C0-941104F6B0DE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4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2546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42F45049-7013-6D40-8124-4914F609D737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4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25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8382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Displacement, Velocity, Speed &amp; Acceleration</a:t>
            </a:r>
          </a:p>
        </p:txBody>
      </p:sp>
      <p:graphicFrame>
        <p:nvGraphicFramePr>
          <p:cNvPr id="18637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953000" y="3230563"/>
          <a:ext cx="20574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28" name="Equation" r:id="rId4" imgW="1180800" imgH="419040" progId="Equation.3">
                  <p:embed/>
                </p:oleObj>
              </mc:Choice>
              <mc:Fallback>
                <p:oleObj name="Equation" r:id="rId4" imgW="1180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230563"/>
                        <a:ext cx="2057400" cy="7302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1066800" y="8382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Displacement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3" name="Object 5"/>
          <p:cNvGraphicFramePr>
            <a:graphicFrameLocks noChangeAspect="1"/>
          </p:cNvGraphicFramePr>
          <p:nvPr/>
        </p:nvGraphicFramePr>
        <p:xfrm>
          <a:off x="4953000" y="882650"/>
          <a:ext cx="16002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29" name="Equation" r:id="rId6" imgW="711000" imgH="190440" progId="Equation.3">
                  <p:embed/>
                </p:oleObj>
              </mc:Choice>
              <mc:Fallback>
                <p:oleObj name="Equation" r:id="rId6" imgW="7110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882650"/>
                        <a:ext cx="1600200" cy="4286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1066800" y="1654175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Average velocity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5" name="Object 7"/>
          <p:cNvGraphicFramePr>
            <a:graphicFrameLocks noChangeAspect="1"/>
          </p:cNvGraphicFramePr>
          <p:nvPr/>
        </p:nvGraphicFramePr>
        <p:xfrm>
          <a:off x="4953000" y="1389063"/>
          <a:ext cx="21336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30" name="Equation" r:id="rId8" imgW="1028520" imgH="406080" progId="Equation.3">
                  <p:embed/>
                </p:oleObj>
              </mc:Choice>
              <mc:Fallback>
                <p:oleObj name="Equation" r:id="rId8" imgW="10285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389063"/>
                        <a:ext cx="2133600" cy="8413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1066800" y="2468563"/>
            <a:ext cx="22098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Average speed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7" name="Object 9"/>
          <p:cNvGraphicFramePr>
            <a:graphicFrameLocks noChangeAspect="1"/>
          </p:cNvGraphicFramePr>
          <p:nvPr/>
        </p:nvGraphicFramePr>
        <p:xfrm>
          <a:off x="4953000" y="2308225"/>
          <a:ext cx="35052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31" name="Equation" r:id="rId10" imgW="1739880" imgH="419040" progId="Equation.3">
                  <p:embed/>
                </p:oleObj>
              </mc:Choice>
              <mc:Fallback>
                <p:oleObj name="Equation" r:id="rId10" imgW="1739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308225"/>
                        <a:ext cx="3505200" cy="8429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8" name="Rectangle 10"/>
          <p:cNvSpPr>
            <a:spLocks noChangeArrowheads="1"/>
          </p:cNvSpPr>
          <p:nvPr/>
        </p:nvSpPr>
        <p:spPr bwMode="auto">
          <a:xfrm>
            <a:off x="1066800" y="3284538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Instantaneous velocity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1066800" y="41910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Instantaneous speed</a:t>
            </a:r>
            <a:endParaRPr lang="en-US" sz="2800">
              <a:latin typeface="Arial Narrow" pitchFamily="-84" charset="0"/>
            </a:endParaRPr>
          </a:p>
        </p:txBody>
      </p:sp>
      <p:graphicFrame>
        <p:nvGraphicFramePr>
          <p:cNvPr id="186380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4953000" y="4038600"/>
          <a:ext cx="21336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32" name="Equation" r:id="rId12" imgW="1307880" imgH="457200" progId="Equation.DSMT4">
                  <p:embed/>
                </p:oleObj>
              </mc:Choice>
              <mc:Fallback>
                <p:oleObj name="Equation" r:id="rId12" imgW="1307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038600"/>
                        <a:ext cx="2133600" cy="7461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481894"/>
              </p:ext>
            </p:extLst>
          </p:nvPr>
        </p:nvGraphicFramePr>
        <p:xfrm>
          <a:off x="4800600" y="5924550"/>
          <a:ext cx="4778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33" name="Equation" r:id="rId14" imgW="291960" imgH="139680" progId="Equation.DSMT4">
                  <p:embed/>
                </p:oleObj>
              </mc:Choice>
              <mc:Fallback>
                <p:oleObj name="Equation" r:id="rId14" imgW="2919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924550"/>
                        <a:ext cx="47783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713317"/>
              </p:ext>
            </p:extLst>
          </p:nvPr>
        </p:nvGraphicFramePr>
        <p:xfrm>
          <a:off x="5307013" y="5699125"/>
          <a:ext cx="124618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34" name="Equation" r:id="rId16" imgW="761760" imgH="419040" progId="Equation.DSMT4">
                  <p:embed/>
                </p:oleObj>
              </mc:Choice>
              <mc:Fallback>
                <p:oleObj name="Equation" r:id="rId16" imgW="761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013" y="5699125"/>
                        <a:ext cx="1246187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375474"/>
              </p:ext>
            </p:extLst>
          </p:nvPr>
        </p:nvGraphicFramePr>
        <p:xfrm>
          <a:off x="6553200" y="5695950"/>
          <a:ext cx="62388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35" name="Equation" r:id="rId18" imgW="380880" imgH="393480" progId="Equation.DSMT4">
                  <p:embed/>
                </p:oleObj>
              </mc:Choice>
              <mc:Fallback>
                <p:oleObj name="Equation" r:id="rId18" imgW="380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695950"/>
                        <a:ext cx="623888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746180"/>
              </p:ext>
            </p:extLst>
          </p:nvPr>
        </p:nvGraphicFramePr>
        <p:xfrm>
          <a:off x="7148513" y="5695950"/>
          <a:ext cx="108108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36" name="Equation" r:id="rId20" imgW="660240" imgH="431640" progId="Equation.DSMT4">
                  <p:embed/>
                </p:oleObj>
              </mc:Choice>
              <mc:Fallback>
                <p:oleObj name="Equation" r:id="rId20" imgW="660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13" y="5695950"/>
                        <a:ext cx="1081087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319216"/>
              </p:ext>
            </p:extLst>
          </p:nvPr>
        </p:nvGraphicFramePr>
        <p:xfrm>
          <a:off x="8264525" y="5695950"/>
          <a:ext cx="4984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37" name="Equation" r:id="rId22" imgW="304560" imgH="419040" progId="Equation.DSMT4">
                  <p:embed/>
                </p:oleObj>
              </mc:Choice>
              <mc:Fallback>
                <p:oleObj name="Equation" r:id="rId22" imgW="304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4525" y="5695950"/>
                        <a:ext cx="49847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990600" y="5800725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Instantaneous acceleration</a:t>
            </a:r>
            <a:endParaRPr lang="en-US" sz="2800">
              <a:latin typeface="Arial Narrow" pitchFamily="-8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143000" y="5029200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Average acceleration 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830311"/>
              </p:ext>
            </p:extLst>
          </p:nvPr>
        </p:nvGraphicFramePr>
        <p:xfrm>
          <a:off x="4886325" y="5154613"/>
          <a:ext cx="538163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38" name="Equation" r:id="rId24" imgW="291960" imgH="139680" progId="Equation.DSMT4">
                  <p:embed/>
                </p:oleObj>
              </mc:Choice>
              <mc:Fallback>
                <p:oleObj name="Equation" r:id="rId24" imgW="2919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5154613"/>
                        <a:ext cx="538163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602188"/>
              </p:ext>
            </p:extLst>
          </p:nvPr>
        </p:nvGraphicFramePr>
        <p:xfrm>
          <a:off x="5486400" y="4876800"/>
          <a:ext cx="10763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39" name="Equation" r:id="rId26" imgW="583920" imgH="406080" progId="Equation.DSMT4">
                  <p:embed/>
                </p:oleObj>
              </mc:Choice>
              <mc:Fallback>
                <p:oleObj name="Equation" r:id="rId26" imgW="5839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876800"/>
                        <a:ext cx="107632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251300"/>
              </p:ext>
            </p:extLst>
          </p:nvPr>
        </p:nvGraphicFramePr>
        <p:xfrm>
          <a:off x="6527800" y="4876800"/>
          <a:ext cx="4921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40" name="Equation" r:id="rId28" imgW="266400" imgH="393480" progId="Equation.DSMT4">
                  <p:embed/>
                </p:oleObj>
              </mc:Choice>
              <mc:Fallback>
                <p:oleObj name="Equation" r:id="rId28" imgW="266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4876800"/>
                        <a:ext cx="4921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1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33F1-7707-C341-BFBB-91847B67C93A}" type="slidenum">
              <a:rPr lang="en-US"/>
              <a:pPr/>
              <a:t>5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dirty="0"/>
              <a:t>Example for Acceleration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1143000"/>
          </a:xfrm>
        </p:spPr>
        <p:txBody>
          <a:bodyPr/>
          <a:lstStyle/>
          <a:p>
            <a:r>
              <a:rPr lang="en-US" sz="2800" dirty="0"/>
              <a:t>Velocity, </a:t>
            </a:r>
            <a:r>
              <a:rPr lang="en-US" sz="2800" dirty="0" err="1">
                <a:latin typeface="Monotype Corsiva" charset="0"/>
              </a:rPr>
              <a:t>v</a:t>
            </a:r>
            <a:r>
              <a:rPr lang="en-US" sz="2800" baseline="-25000" dirty="0" err="1">
                <a:latin typeface="Monotype Corsiva" charset="0"/>
              </a:rPr>
              <a:t>x</a:t>
            </a:r>
            <a:r>
              <a:rPr lang="en-US" sz="2800" dirty="0">
                <a:latin typeface="Monotype Corsiva" charset="0"/>
              </a:rPr>
              <a:t>, </a:t>
            </a:r>
            <a:r>
              <a:rPr lang="en-US" sz="2800" dirty="0"/>
              <a:t>is express in: </a:t>
            </a:r>
          </a:p>
          <a:p>
            <a:r>
              <a:rPr lang="en-US" sz="2800" dirty="0"/>
              <a:t>Find </a:t>
            </a:r>
            <a:r>
              <a:rPr lang="en-US" sz="2800" dirty="0" smtClean="0"/>
              <a:t>the average </a:t>
            </a:r>
            <a:r>
              <a:rPr lang="en-US" sz="2800" dirty="0"/>
              <a:t>acceleration in time interval, t=0 to t=2.0s</a:t>
            </a:r>
            <a:endParaRPr lang="en-US" sz="2800" dirty="0">
              <a:latin typeface="Monotype Corsiva" charset="0"/>
            </a:endParaRPr>
          </a:p>
        </p:txBody>
      </p:sp>
      <p:graphicFrame>
        <p:nvGraphicFramePr>
          <p:cNvPr id="1894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44898"/>
              </p:ext>
            </p:extLst>
          </p:nvPr>
        </p:nvGraphicFramePr>
        <p:xfrm>
          <a:off x="4659313" y="1206500"/>
          <a:ext cx="7508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35" name="Equation" r:id="rId3" imgW="330200" imgH="241300" progId="Equation.DSMT4">
                  <p:embed/>
                </p:oleObj>
              </mc:Choice>
              <mc:Fallback>
                <p:oleObj name="Equation" r:id="rId3" imgW="330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1206500"/>
                        <a:ext cx="750887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974725" y="4129088"/>
            <a:ext cx="751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Find instantaneous acceleration at any time t and t=2.0s</a:t>
            </a:r>
            <a:endParaRPr lang="en-US"/>
          </a:p>
        </p:txBody>
      </p:sp>
      <p:graphicFrame>
        <p:nvGraphicFramePr>
          <p:cNvPr id="1894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458955"/>
              </p:ext>
            </p:extLst>
          </p:nvPr>
        </p:nvGraphicFramePr>
        <p:xfrm>
          <a:off x="1219200" y="2270125"/>
          <a:ext cx="129698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36" name="Equation" r:id="rId5" imgW="609600" imgH="241300" progId="Equation.DSMT4">
                  <p:embed/>
                </p:oleObj>
              </mc:Choice>
              <mc:Fallback>
                <p:oleObj name="Equation" r:id="rId5" imgW="609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70125"/>
                        <a:ext cx="1296988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52705"/>
              </p:ext>
            </p:extLst>
          </p:nvPr>
        </p:nvGraphicFramePr>
        <p:xfrm>
          <a:off x="1535113" y="4894263"/>
          <a:ext cx="6238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37" name="Equation" r:id="rId7" imgW="342900" imgH="279400" progId="Equation.DSMT4">
                  <p:embed/>
                </p:oleObj>
              </mc:Choice>
              <mc:Fallback>
                <p:oleObj name="Equation" r:id="rId7" imgW="342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3" y="4894263"/>
                        <a:ext cx="623887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39509"/>
              </p:ext>
            </p:extLst>
          </p:nvPr>
        </p:nvGraphicFramePr>
        <p:xfrm>
          <a:off x="7077075" y="4800600"/>
          <a:ext cx="110013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38" name="Equation" r:id="rId9" imgW="673100" imgH="203200" progId="Equation.DSMT4">
                  <p:embed/>
                </p:oleObj>
              </mc:Choice>
              <mc:Fallback>
                <p:oleObj name="Equation" r:id="rId9" imgW="673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7075" y="4800600"/>
                        <a:ext cx="110013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76200" y="4648200"/>
            <a:ext cx="1371600" cy="91598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rgbClr val="FF0066"/>
                </a:solidFill>
                <a:latin typeface="Arial Narrow" charset="0"/>
              </a:rPr>
              <a:t>Instantaneous Acceleration at any time</a:t>
            </a:r>
            <a:endParaRPr lang="en-US" sz="1800">
              <a:solidFill>
                <a:srgbClr val="FF0066"/>
              </a:solidFill>
            </a:endParaRPr>
          </a:p>
        </p:txBody>
      </p:sp>
      <p:sp>
        <p:nvSpPr>
          <p:cNvPr id="189450" name="Text Box 10"/>
          <p:cNvSpPr txBox="1">
            <a:spLocks noChangeArrowheads="1"/>
          </p:cNvSpPr>
          <p:nvPr/>
        </p:nvSpPr>
        <p:spPr bwMode="auto">
          <a:xfrm>
            <a:off x="5486400" y="4875213"/>
            <a:ext cx="1524000" cy="91598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rgbClr val="FF0066"/>
                </a:solidFill>
                <a:latin typeface="Arial Narrow" charset="0"/>
              </a:rPr>
              <a:t>Instantaneous Acceleration at any time t=2.0s</a:t>
            </a:r>
            <a:endParaRPr lang="en-US" sz="1800">
              <a:solidFill>
                <a:srgbClr val="FF0066"/>
              </a:solidFill>
            </a:endParaRPr>
          </a:p>
        </p:txBody>
      </p:sp>
      <p:graphicFrame>
        <p:nvGraphicFramePr>
          <p:cNvPr id="1894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920246"/>
              </p:ext>
            </p:extLst>
          </p:nvPr>
        </p:nvGraphicFramePr>
        <p:xfrm>
          <a:off x="5424488" y="1157288"/>
          <a:ext cx="23368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39" name="Equation" r:id="rId11" imgW="1028700" imgH="292100" progId="Equation.DSMT4">
                  <p:embed/>
                </p:oleObj>
              </mc:Choice>
              <mc:Fallback>
                <p:oleObj name="Equation" r:id="rId11" imgW="10287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1157288"/>
                        <a:ext cx="2336800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135467"/>
              </p:ext>
            </p:extLst>
          </p:nvPr>
        </p:nvGraphicFramePr>
        <p:xfrm>
          <a:off x="1219200" y="2830513"/>
          <a:ext cx="16764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40" name="Equation" r:id="rId13" imgW="787400" imgH="266700" progId="Equation.DSMT4">
                  <p:embed/>
                </p:oleObj>
              </mc:Choice>
              <mc:Fallback>
                <p:oleObj name="Equation" r:id="rId13" imgW="787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830513"/>
                        <a:ext cx="16764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783052"/>
              </p:ext>
            </p:extLst>
          </p:nvPr>
        </p:nvGraphicFramePr>
        <p:xfrm>
          <a:off x="1219200" y="3511550"/>
          <a:ext cx="3778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41" name="Equation" r:id="rId15" imgW="177800" imgH="241300" progId="Equation.DSMT4">
                  <p:embed/>
                </p:oleObj>
              </mc:Choice>
              <mc:Fallback>
                <p:oleObj name="Equation" r:id="rId15" imgW="177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11550"/>
                        <a:ext cx="3778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32634"/>
              </p:ext>
            </p:extLst>
          </p:nvPr>
        </p:nvGraphicFramePr>
        <p:xfrm>
          <a:off x="2514600" y="2301875"/>
          <a:ext cx="14859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42" name="Equation" r:id="rId17" imgW="698500" imgH="203200" progId="Equation.DSMT4">
                  <p:embed/>
                </p:oleObj>
              </mc:Choice>
              <mc:Fallback>
                <p:oleObj name="Equation" r:id="rId17" imgW="698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301875"/>
                        <a:ext cx="148590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0370"/>
              </p:ext>
            </p:extLst>
          </p:nvPr>
        </p:nvGraphicFramePr>
        <p:xfrm>
          <a:off x="2881313" y="2809875"/>
          <a:ext cx="21621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43" name="Equation" r:id="rId19" imgW="1016000" imgH="292100" progId="Equation.DSMT4">
                  <p:embed/>
                </p:oleObj>
              </mc:Choice>
              <mc:Fallback>
                <p:oleObj name="Equation" r:id="rId19" imgW="1016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2809875"/>
                        <a:ext cx="21621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868707"/>
              </p:ext>
            </p:extLst>
          </p:nvPr>
        </p:nvGraphicFramePr>
        <p:xfrm>
          <a:off x="5029200" y="2884488"/>
          <a:ext cx="1485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44" name="Equation" r:id="rId21" imgW="698500" imgH="203200" progId="Equation.DSMT4">
                  <p:embed/>
                </p:oleObj>
              </mc:Choice>
              <mc:Fallback>
                <p:oleObj name="Equation" r:id="rId21" imgW="698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84488"/>
                        <a:ext cx="1485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370461"/>
              </p:ext>
            </p:extLst>
          </p:nvPr>
        </p:nvGraphicFramePr>
        <p:xfrm>
          <a:off x="1550988" y="3287713"/>
          <a:ext cx="13779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45" name="Equation" r:id="rId23" imgW="647700" imgH="508000" progId="Equation.DSMT4">
                  <p:embed/>
                </p:oleObj>
              </mc:Choice>
              <mc:Fallback>
                <p:oleObj name="Equation" r:id="rId23" imgW="6477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3287713"/>
                        <a:ext cx="1377950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620486"/>
              </p:ext>
            </p:extLst>
          </p:nvPr>
        </p:nvGraphicFramePr>
        <p:xfrm>
          <a:off x="2881313" y="3373438"/>
          <a:ext cx="89217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46" name="Equation" r:id="rId25" imgW="419100" imgH="406400" progId="Equation.DSMT4">
                  <p:embed/>
                </p:oleObj>
              </mc:Choice>
              <mc:Fallback>
                <p:oleObj name="Equation" r:id="rId25" imgW="419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3373438"/>
                        <a:ext cx="892175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178871"/>
              </p:ext>
            </p:extLst>
          </p:nvPr>
        </p:nvGraphicFramePr>
        <p:xfrm>
          <a:off x="3725863" y="3360738"/>
          <a:ext cx="135096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47" name="Equation" r:id="rId27" imgW="635000" imgH="419100" progId="Equation.DSMT4">
                  <p:embed/>
                </p:oleObj>
              </mc:Choice>
              <mc:Fallback>
                <p:oleObj name="Equation" r:id="rId27" imgW="635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3360738"/>
                        <a:ext cx="1350962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858282"/>
              </p:ext>
            </p:extLst>
          </p:nvPr>
        </p:nvGraphicFramePr>
        <p:xfrm>
          <a:off x="5016500" y="3511550"/>
          <a:ext cx="18113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48" name="Equation" r:id="rId29" imgW="850900" imgH="241300" progId="Equation.DSMT4">
                  <p:embed/>
                </p:oleObj>
              </mc:Choice>
              <mc:Fallback>
                <p:oleObj name="Equation" r:id="rId29" imgW="850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3511550"/>
                        <a:ext cx="18113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221468"/>
              </p:ext>
            </p:extLst>
          </p:nvPr>
        </p:nvGraphicFramePr>
        <p:xfrm>
          <a:off x="2103438" y="4791075"/>
          <a:ext cx="69373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49" name="Equation" r:id="rId31" imgW="381000" imgH="406400" progId="Equation.DSMT4">
                  <p:embed/>
                </p:oleObj>
              </mc:Choice>
              <mc:Fallback>
                <p:oleObj name="Equation" r:id="rId31" imgW="3810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4791075"/>
                        <a:ext cx="69373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757150"/>
              </p:ext>
            </p:extLst>
          </p:nvPr>
        </p:nvGraphicFramePr>
        <p:xfrm>
          <a:off x="2740025" y="4791075"/>
          <a:ext cx="166528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50" name="Equation" r:id="rId33" imgW="914400" imgH="406400" progId="Equation.DSMT4">
                  <p:embed/>
                </p:oleObj>
              </mc:Choice>
              <mc:Fallback>
                <p:oleObj name="Equation" r:id="rId33" imgW="9144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4791075"/>
                        <a:ext cx="1665288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105658"/>
              </p:ext>
            </p:extLst>
          </p:nvPr>
        </p:nvGraphicFramePr>
        <p:xfrm>
          <a:off x="2743200" y="5465762"/>
          <a:ext cx="15970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51" name="Equation" r:id="rId35" imgW="876300" imgH="292100" progId="Equation.DSMT4">
                  <p:embed/>
                </p:oleObj>
              </mc:Choice>
              <mc:Fallback>
                <p:oleObj name="Equation" r:id="rId35" imgW="8763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65762"/>
                        <a:ext cx="15970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327378"/>
              </p:ext>
            </p:extLst>
          </p:nvPr>
        </p:nvGraphicFramePr>
        <p:xfrm>
          <a:off x="7107238" y="5257800"/>
          <a:ext cx="137318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52" name="Equation" r:id="rId37" imgW="838200" imgH="203200" progId="Equation.DSMT4">
                  <p:embed/>
                </p:oleObj>
              </mc:Choice>
              <mc:Fallback>
                <p:oleObj name="Equation" r:id="rId37" imgW="838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7238" y="5257800"/>
                        <a:ext cx="1373187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97429"/>
              </p:ext>
            </p:extLst>
          </p:nvPr>
        </p:nvGraphicFramePr>
        <p:xfrm>
          <a:off x="7153275" y="5705475"/>
          <a:ext cx="13922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53" name="Equation" r:id="rId39" imgW="850900" imgH="241300" progId="Equation.DSMT4">
                  <p:embed/>
                </p:oleObj>
              </mc:Choice>
              <mc:Fallback>
                <p:oleObj name="Equation" r:id="rId39" imgW="850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3275" y="5705475"/>
                        <a:ext cx="13922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937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33F1-7707-C341-BFBB-91847B67C93A}" type="slidenum">
              <a:rPr lang="en-US"/>
              <a:pPr/>
              <a:t>6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dirty="0"/>
              <a:t>Example for Acceleration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74687"/>
            <a:ext cx="8153400" cy="1143000"/>
          </a:xfrm>
        </p:spPr>
        <p:txBody>
          <a:bodyPr/>
          <a:lstStyle/>
          <a:p>
            <a:r>
              <a:rPr lang="en-US" sz="2800" dirty="0" smtClean="0"/>
              <a:t>Position is </a:t>
            </a:r>
            <a:r>
              <a:rPr lang="en-US" sz="2800" dirty="0"/>
              <a:t>express in: </a:t>
            </a:r>
          </a:p>
          <a:p>
            <a:r>
              <a:rPr lang="en-US" sz="2800" dirty="0"/>
              <a:t>Find </a:t>
            </a:r>
            <a:r>
              <a:rPr lang="en-US" sz="2800" dirty="0" smtClean="0"/>
              <a:t>the particle’s velocity function v(t) and the acceleration function a(t). </a:t>
            </a:r>
            <a:endParaRPr lang="en-US" sz="2800" dirty="0">
              <a:latin typeface="Monotype Corsiva" charset="0"/>
            </a:endParaRPr>
          </a:p>
        </p:txBody>
      </p:sp>
      <p:graphicFrame>
        <p:nvGraphicFramePr>
          <p:cNvPr id="1894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013828"/>
              </p:ext>
            </p:extLst>
          </p:nvPr>
        </p:nvGraphicFramePr>
        <p:xfrm>
          <a:off x="3959225" y="609600"/>
          <a:ext cx="34321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53" name="Equation" r:id="rId3" imgW="1168400" imgH="279400" progId="Equation.DSMT4">
                  <p:embed/>
                </p:oleObj>
              </mc:Choice>
              <mc:Fallback>
                <p:oleObj name="Equation" r:id="rId3" imgW="1168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609600"/>
                        <a:ext cx="3432175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685800" y="3429000"/>
            <a:ext cx="76995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Find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average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acceleration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between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t=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2.0s and t=4.0s</a:t>
            </a:r>
            <a:endParaRPr lang="en-US" dirty="0"/>
          </a:p>
        </p:txBody>
      </p:sp>
      <p:graphicFrame>
        <p:nvGraphicFramePr>
          <p:cNvPr id="1894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489598"/>
              </p:ext>
            </p:extLst>
          </p:nvPr>
        </p:nvGraphicFramePr>
        <p:xfrm>
          <a:off x="1133475" y="1981200"/>
          <a:ext cx="397192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54" name="Equation" r:id="rId5" imgW="1866900" imgH="406400" progId="Equation.DSMT4">
                  <p:embed/>
                </p:oleObj>
              </mc:Choice>
              <mc:Fallback>
                <p:oleObj name="Equation" r:id="rId5" imgW="18669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1981200"/>
                        <a:ext cx="3971925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562002"/>
              </p:ext>
            </p:extLst>
          </p:nvPr>
        </p:nvGraphicFramePr>
        <p:xfrm>
          <a:off x="1143000" y="4013200"/>
          <a:ext cx="29464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55" name="Equation" r:id="rId7" imgW="1384300" imgH="254000" progId="Equation.DSMT4">
                  <p:embed/>
                </p:oleObj>
              </mc:Choice>
              <mc:Fallback>
                <p:oleObj name="Equation" r:id="rId7" imgW="1384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13200"/>
                        <a:ext cx="29464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048185"/>
              </p:ext>
            </p:extLst>
          </p:nvPr>
        </p:nvGraphicFramePr>
        <p:xfrm>
          <a:off x="1143000" y="2698750"/>
          <a:ext cx="183673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56" name="Equation" r:id="rId9" imgW="863600" imgH="431800" progId="Equation.DSMT4">
                  <p:embed/>
                </p:oleObj>
              </mc:Choice>
              <mc:Fallback>
                <p:oleObj name="Equation" r:id="rId9" imgW="863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698750"/>
                        <a:ext cx="1836738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855888"/>
              </p:ext>
            </p:extLst>
          </p:nvPr>
        </p:nvGraphicFramePr>
        <p:xfrm>
          <a:off x="1143000" y="4495800"/>
          <a:ext cx="61642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57" name="Equation" r:id="rId11" imgW="2895600" imgH="317500" progId="Equation.DSMT4">
                  <p:embed/>
                </p:oleObj>
              </mc:Choice>
              <mc:Fallback>
                <p:oleObj name="Equation" r:id="rId11" imgW="28956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495800"/>
                        <a:ext cx="616426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947599"/>
              </p:ext>
            </p:extLst>
          </p:nvPr>
        </p:nvGraphicFramePr>
        <p:xfrm>
          <a:off x="5081588" y="2133600"/>
          <a:ext cx="1243012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58" name="Equation" r:id="rId13" imgW="584200" imgH="203200" progId="Equation.DSMT4">
                  <p:embed/>
                </p:oleObj>
              </mc:Choice>
              <mc:Fallback>
                <p:oleObj name="Equation" r:id="rId13" imgW="58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1588" y="2133600"/>
                        <a:ext cx="1243012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462090"/>
              </p:ext>
            </p:extLst>
          </p:nvPr>
        </p:nvGraphicFramePr>
        <p:xfrm>
          <a:off x="6248400" y="2133600"/>
          <a:ext cx="8382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59" name="Equation" r:id="rId15" imgW="393700" imgH="279400" progId="Equation.DSMT4">
                  <p:embed/>
                </p:oleObj>
              </mc:Choice>
              <mc:Fallback>
                <p:oleObj name="Equation" r:id="rId15" imgW="393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133600"/>
                        <a:ext cx="8382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321810"/>
              </p:ext>
            </p:extLst>
          </p:nvPr>
        </p:nvGraphicFramePr>
        <p:xfrm>
          <a:off x="5861050" y="2971800"/>
          <a:ext cx="5397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0" name="Equation" r:id="rId17" imgW="254000" imgH="152400" progId="Equation.DSMT4">
                  <p:embed/>
                </p:oleObj>
              </mc:Choice>
              <mc:Fallback>
                <p:oleObj name="Equation" r:id="rId17" imgW="254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2971800"/>
                        <a:ext cx="53975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559838"/>
              </p:ext>
            </p:extLst>
          </p:nvPr>
        </p:nvGraphicFramePr>
        <p:xfrm>
          <a:off x="6342062" y="2819400"/>
          <a:ext cx="9731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1" name="Equation" r:id="rId19" imgW="457200" imgH="292100" progId="Equation.DSMT4">
                  <p:embed/>
                </p:oleObj>
              </mc:Choice>
              <mc:Fallback>
                <p:oleObj name="Equation" r:id="rId19" imgW="4572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2062" y="2819400"/>
                        <a:ext cx="973138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550634"/>
              </p:ext>
            </p:extLst>
          </p:nvPr>
        </p:nvGraphicFramePr>
        <p:xfrm>
          <a:off x="2971800" y="2741613"/>
          <a:ext cx="2944812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2" name="Equation" r:id="rId21" imgW="1384300" imgH="406400" progId="Equation.DSMT4">
                  <p:embed/>
                </p:oleObj>
              </mc:Choice>
              <mc:Fallback>
                <p:oleObj name="Equation" r:id="rId21" imgW="13843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741613"/>
                        <a:ext cx="2944812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751785" y="5715000"/>
            <a:ext cx="70968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Find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average velocity between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t=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2.0s and t=4.0s</a:t>
            </a:r>
            <a:endParaRPr lang="en-US" dirty="0"/>
          </a:p>
        </p:txBody>
      </p:sp>
      <p:graphicFrame>
        <p:nvGraphicFramePr>
          <p:cNvPr id="3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895022"/>
              </p:ext>
            </p:extLst>
          </p:nvPr>
        </p:nvGraphicFramePr>
        <p:xfrm>
          <a:off x="1143000" y="5072063"/>
          <a:ext cx="35147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3" name="Equation" r:id="rId23" imgW="1651000" imgH="406400" progId="Equation.DSMT4">
                  <p:embed/>
                </p:oleObj>
              </mc:Choice>
              <mc:Fallback>
                <p:oleObj name="Equation" r:id="rId23" imgW="16510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072063"/>
                        <a:ext cx="35147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255040"/>
              </p:ext>
            </p:extLst>
          </p:nvPr>
        </p:nvGraphicFramePr>
        <p:xfrm>
          <a:off x="4043363" y="3962400"/>
          <a:ext cx="32718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4" name="Equation" r:id="rId25" imgW="1536700" imgH="317500" progId="Equation.DSMT4">
                  <p:embed/>
                </p:oleObj>
              </mc:Choice>
              <mc:Fallback>
                <p:oleObj name="Equation" r:id="rId25" imgW="15367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363" y="3962400"/>
                        <a:ext cx="327183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254020"/>
              </p:ext>
            </p:extLst>
          </p:nvPr>
        </p:nvGraphicFramePr>
        <p:xfrm>
          <a:off x="4568825" y="5029200"/>
          <a:ext cx="2974975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5" name="Equation" r:id="rId27" imgW="1397000" imgH="444500" progId="Equation.DSMT4">
                  <p:embed/>
                </p:oleObj>
              </mc:Choice>
              <mc:Fallback>
                <p:oleObj name="Equation" r:id="rId27" imgW="13970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5029200"/>
                        <a:ext cx="2974975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162183"/>
              </p:ext>
            </p:extLst>
          </p:nvPr>
        </p:nvGraphicFramePr>
        <p:xfrm>
          <a:off x="7485062" y="5221288"/>
          <a:ext cx="97313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6" name="Equation" r:id="rId29" imgW="457200" imgH="292100" progId="Equation.DSMT4">
                  <p:embed/>
                </p:oleObj>
              </mc:Choice>
              <mc:Fallback>
                <p:oleObj name="Equation" r:id="rId29" imgW="4572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5062" y="5221288"/>
                        <a:ext cx="97313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1680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Thursday, Sept. 4, 2014</a:t>
            </a: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FFDC72-FF6B-CB4E-B9D0-5981C9A56D75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838200"/>
          </a:xfrm>
        </p:spPr>
        <p:txBody>
          <a:bodyPr/>
          <a:lstStyle/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Check point on Acceleration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Determine whether each of the following statements is correct!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When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an object is moving in a constant velocity 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v=v</a:t>
            </a:r>
            <a:r>
              <a:rPr lang="en-US" sz="2400" baseline="-250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), there is no acceleration 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a=0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Correct! </a:t>
            </a:r>
            <a:r>
              <a:rPr lang="en-US" sz="2000" dirty="0" smtClean="0"/>
              <a:t>   The velocity </a:t>
            </a:r>
            <a:r>
              <a:rPr lang="en-US" sz="2000" dirty="0" smtClean="0"/>
              <a:t>does not change as a function of time.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There </a:t>
            </a:r>
            <a:r>
              <a:rPr lang="en-US" sz="2000" dirty="0" smtClean="0"/>
              <a:t>is no acceleration </a:t>
            </a:r>
            <a:r>
              <a:rPr lang="en-US" sz="2000" dirty="0" smtClean="0"/>
              <a:t>when </a:t>
            </a:r>
            <a:r>
              <a:rPr lang="en-US" sz="2000" dirty="0" smtClean="0"/>
              <a:t>an </a:t>
            </a:r>
            <a:r>
              <a:rPr lang="en-US" sz="2000" dirty="0"/>
              <a:t>object is not </a:t>
            </a:r>
            <a:r>
              <a:rPr lang="en-US" sz="2000" dirty="0" smtClean="0"/>
              <a:t>moving!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When an object is moving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with an increasing speed, the sign of the acceleration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is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always positive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a&gt;0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Incorrect! The sign is negative if the object is moving </a:t>
            </a:r>
            <a:r>
              <a:rPr lang="en-US" sz="2000" dirty="0"/>
              <a:t>in negative </a:t>
            </a:r>
            <a:r>
              <a:rPr lang="en-US" sz="2000" dirty="0" smtClean="0"/>
              <a:t>direction!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When an object is moving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with a decreasing speed, the sign of the acceleration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is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always negative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a&lt;0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Incorrect</a:t>
            </a:r>
            <a:r>
              <a:rPr lang="en-US" sz="2000" dirty="0"/>
              <a:t>! The sign is </a:t>
            </a:r>
            <a:r>
              <a:rPr lang="en-US" sz="2000" dirty="0" smtClean="0"/>
              <a:t>positive </a:t>
            </a:r>
            <a:r>
              <a:rPr lang="en-US" sz="2000" dirty="0"/>
              <a:t>if the object is moving in </a:t>
            </a:r>
            <a:r>
              <a:rPr lang="en-US" sz="2000" dirty="0" smtClean="0"/>
              <a:t>negative </a:t>
            </a:r>
            <a:r>
              <a:rPr lang="en-US" sz="2000" dirty="0"/>
              <a:t>direction</a:t>
            </a:r>
            <a:r>
              <a:rPr lang="en-US" sz="2000" dirty="0" smtClean="0"/>
              <a:t>!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In all cases,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 sign of the velocity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is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always positive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, unless the direction of the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motion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changes.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Incorrect! The sign depends on the direction of the motion.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Is there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any acceleration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if an object moves in a constant speed but changes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its direction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?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4419600" y="5500687"/>
            <a:ext cx="2827338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0066"/>
                </a:solidFill>
                <a:latin typeface="Arial Narrow" pitchFamily="-84" charset="0"/>
              </a:rPr>
              <a:t>The answer is YES!!</a:t>
            </a:r>
          </a:p>
        </p:txBody>
      </p:sp>
    </p:spTree>
    <p:extLst>
      <p:ext uri="{BB962C8B-B14F-4D97-AF65-F5344CB8AC3E}">
        <p14:creationId xmlns:p14="http://schemas.microsoft.com/office/powerpoint/2010/main" val="136796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Thursday, Sept. 4,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45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45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12A742-6372-3344-81D3-76CBAB659096}" type="slidenum">
              <a:rPr lang="en-US">
                <a:latin typeface="Arial Narrow" pitchFamily="-84" charset="0"/>
              </a:rPr>
              <a:pPr/>
              <a:t>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381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One Dimensional Motion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010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Let’s focus on the simplest case: </a:t>
            </a:r>
            <a:r>
              <a:rPr lang="en-US" sz="2400" u="sng" dirty="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acceleration is a constant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a=a</a:t>
            </a:r>
            <a:r>
              <a:rPr lang="en-US" sz="2400" baseline="-250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Using the definitions of average acceleration and velocity, we can derive equations of motion (description of motion, velocity and position as a function of time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</p:txBody>
      </p:sp>
      <p:graphicFrame>
        <p:nvGraphicFramePr>
          <p:cNvPr id="141316" name="Object 2"/>
          <p:cNvGraphicFramePr>
            <a:graphicFrameLocks noChangeAspect="1"/>
          </p:cNvGraphicFramePr>
          <p:nvPr/>
        </p:nvGraphicFramePr>
        <p:xfrm>
          <a:off x="838200" y="2590800"/>
          <a:ext cx="5921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05" name="Equation" r:id="rId3" imgW="317160" imgH="215640" progId="Equation.DSMT4">
                  <p:embed/>
                </p:oleObj>
              </mc:Choice>
              <mc:Fallback>
                <p:oleObj name="Equation" r:id="rId3" imgW="317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90800"/>
                        <a:ext cx="59213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892425" y="2635250"/>
            <a:ext cx="166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66"/>
                </a:solidFill>
                <a:latin typeface="Arial Narrow" pitchFamily="-84" charset="0"/>
              </a:rPr>
              <a:t>(If </a:t>
            </a:r>
            <a:r>
              <a:rPr lang="en-US" sz="2000">
                <a:solidFill>
                  <a:srgbClr val="FF0066"/>
                </a:solidFill>
                <a:latin typeface="Monotype Corsiva" pitchFamily="-84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pitchFamily="-84" charset="0"/>
              </a:rPr>
              <a:t>f</a:t>
            </a:r>
            <a:r>
              <a:rPr lang="en-US" sz="2000">
                <a:solidFill>
                  <a:srgbClr val="FF0066"/>
                </a:solidFill>
                <a:latin typeface="Monotype Corsiva" pitchFamily="-84" charset="0"/>
              </a:rPr>
              <a:t>=t</a:t>
            </a:r>
            <a:r>
              <a:rPr lang="en-US" sz="2000">
                <a:solidFill>
                  <a:srgbClr val="FF0066"/>
                </a:solidFill>
                <a:latin typeface="Arial Narrow" pitchFamily="-84" charset="0"/>
              </a:rPr>
              <a:t> and </a:t>
            </a:r>
            <a:r>
              <a:rPr lang="en-US" sz="2000">
                <a:solidFill>
                  <a:srgbClr val="FF0066"/>
                </a:solidFill>
                <a:latin typeface="Monotype Corsiva" pitchFamily="-84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pitchFamily="-84" charset="0"/>
              </a:rPr>
              <a:t>i</a:t>
            </a:r>
            <a:r>
              <a:rPr lang="en-US" sz="2000">
                <a:solidFill>
                  <a:srgbClr val="FF0066"/>
                </a:solidFill>
                <a:latin typeface="Monotype Corsiva" pitchFamily="-84" charset="0"/>
              </a:rPr>
              <a:t>=0</a:t>
            </a:r>
            <a:r>
              <a:rPr lang="en-US" sz="2000">
                <a:solidFill>
                  <a:srgbClr val="FF0066"/>
                </a:solidFill>
                <a:latin typeface="Arial Narrow" pitchFamily="-84" charset="0"/>
              </a:rPr>
              <a:t>)</a:t>
            </a:r>
            <a:endParaRPr lang="en-US" sz="2000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41318" name="Object 3"/>
          <p:cNvGraphicFramePr>
            <a:graphicFrameLocks noChangeAspect="1"/>
          </p:cNvGraphicFramePr>
          <p:nvPr/>
        </p:nvGraphicFramePr>
        <p:xfrm>
          <a:off x="6527800" y="2590800"/>
          <a:ext cx="7223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06" name="Equation" r:id="rId5" imgW="291960" imgH="152280" progId="Equation.DSMT4">
                  <p:embed/>
                </p:oleObj>
              </mc:Choice>
              <mc:Fallback>
                <p:oleObj name="Equation" r:id="rId5" imgW="2919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2590800"/>
                        <a:ext cx="72231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685800" y="32766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66"/>
                </a:solidFill>
                <a:latin typeface="Arial Narrow" pitchFamily="-84" charset="0"/>
              </a:rPr>
              <a:t>For constant acceleration, average velocity is a simple numeric average</a:t>
            </a:r>
            <a:endParaRPr lang="en-US" sz="2000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41320" name="Object 4"/>
          <p:cNvGraphicFramePr>
            <a:graphicFrameLocks noChangeAspect="1"/>
          </p:cNvGraphicFramePr>
          <p:nvPr/>
        </p:nvGraphicFramePr>
        <p:xfrm>
          <a:off x="574675" y="4232275"/>
          <a:ext cx="8318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07" name="Equation" r:id="rId7" imgW="304560" imgH="215640" progId="Equation.DSMT4">
                  <p:embed/>
                </p:oleObj>
              </mc:Choice>
              <mc:Fallback>
                <p:oleObj name="Equation" r:id="rId7" imgW="304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4232275"/>
                        <a:ext cx="831850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1" name="Object 5"/>
          <p:cNvGraphicFramePr>
            <a:graphicFrameLocks noChangeAspect="1"/>
          </p:cNvGraphicFramePr>
          <p:nvPr/>
        </p:nvGraphicFramePr>
        <p:xfrm>
          <a:off x="3886200" y="5410200"/>
          <a:ext cx="6921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08" name="Equation" r:id="rId9" imgW="279360" imgH="152280" progId="Equation.DSMT4">
                  <p:embed/>
                </p:oleObj>
              </mc:Choice>
              <mc:Fallback>
                <p:oleObj name="Equation" r:id="rId9" imgW="2793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410200"/>
                        <a:ext cx="6921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1143000" y="51054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66"/>
                </a:solidFill>
                <a:latin typeface="Arial Narrow" pitchFamily="-84" charset="0"/>
              </a:rPr>
              <a:t>Resulting Equation of Motion becomes</a:t>
            </a:r>
            <a:endParaRPr lang="en-US" baseline="-25000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41323" name="Object 6"/>
          <p:cNvGraphicFramePr>
            <a:graphicFrameLocks noChangeAspect="1"/>
          </p:cNvGraphicFramePr>
          <p:nvPr/>
        </p:nvGraphicFramePr>
        <p:xfrm>
          <a:off x="4191000" y="3429000"/>
          <a:ext cx="56673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09" name="Equation" r:id="rId11" imgW="266400" imgH="215640" progId="Equation.DSMT4">
                  <p:embed/>
                </p:oleObj>
              </mc:Choice>
              <mc:Fallback>
                <p:oleObj name="Equation" r:id="rId11" imgW="266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429000"/>
                        <a:ext cx="56673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4" name="Object 7"/>
          <p:cNvGraphicFramePr>
            <a:graphicFrameLocks noChangeAspect="1"/>
          </p:cNvGraphicFramePr>
          <p:nvPr/>
        </p:nvGraphicFramePr>
        <p:xfrm>
          <a:off x="6400800" y="4344988"/>
          <a:ext cx="69056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10" name="Equation" r:id="rId13" imgW="279360" imgH="152280" progId="Equation.DSMT4">
                  <p:embed/>
                </p:oleObj>
              </mc:Choice>
              <mc:Fallback>
                <p:oleObj name="Equation" r:id="rId13" imgW="2793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344988"/>
                        <a:ext cx="690563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669963"/>
              </p:ext>
            </p:extLst>
          </p:nvPr>
        </p:nvGraphicFramePr>
        <p:xfrm>
          <a:off x="7250113" y="2593975"/>
          <a:ext cx="113188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11" name="Equation" r:id="rId15" imgW="457200" imgH="152280" progId="Equation.DSMT4">
                  <p:embed/>
                </p:oleObj>
              </mc:Choice>
              <mc:Fallback>
                <p:oleObj name="Equation" r:id="rId15" imgW="457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113" y="2593975"/>
                        <a:ext cx="1131887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6" name="Object 9"/>
          <p:cNvGraphicFramePr>
            <a:graphicFrameLocks noChangeAspect="1"/>
          </p:cNvGraphicFramePr>
          <p:nvPr/>
        </p:nvGraphicFramePr>
        <p:xfrm>
          <a:off x="1412875" y="2620963"/>
          <a:ext cx="5683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12" name="Equation" r:id="rId17" imgW="304560" imgH="228600" progId="Equation.DSMT4">
                  <p:embed/>
                </p:oleObj>
              </mc:Choice>
              <mc:Fallback>
                <p:oleObj name="Equation" r:id="rId17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2620963"/>
                        <a:ext cx="56832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7" name="Object 10"/>
          <p:cNvGraphicFramePr>
            <a:graphicFrameLocks noChangeAspect="1"/>
          </p:cNvGraphicFramePr>
          <p:nvPr/>
        </p:nvGraphicFramePr>
        <p:xfrm>
          <a:off x="1943100" y="2438400"/>
          <a:ext cx="8763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13" name="Equation" r:id="rId19" imgW="469800" imgH="406080" progId="Equation.DSMT4">
                  <p:embed/>
                </p:oleObj>
              </mc:Choice>
              <mc:Fallback>
                <p:oleObj name="Equation" r:id="rId19" imgW="469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2438400"/>
                        <a:ext cx="8763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8" name="Object 11"/>
          <p:cNvGraphicFramePr>
            <a:graphicFrameLocks noChangeAspect="1"/>
          </p:cNvGraphicFramePr>
          <p:nvPr/>
        </p:nvGraphicFramePr>
        <p:xfrm>
          <a:off x="4521200" y="2438400"/>
          <a:ext cx="14224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14" name="Equation" r:id="rId21" imgW="761760" imgH="393480" progId="Equation.DSMT4">
                  <p:embed/>
                </p:oleObj>
              </mc:Choice>
              <mc:Fallback>
                <p:oleObj name="Equation" r:id="rId21" imgW="761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2438400"/>
                        <a:ext cx="14224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9" name="AutoShape 17"/>
          <p:cNvSpPr>
            <a:spLocks noChangeArrowheads="1"/>
          </p:cNvSpPr>
          <p:nvPr/>
        </p:nvSpPr>
        <p:spPr bwMode="auto">
          <a:xfrm>
            <a:off x="6019800" y="24384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1330" name="Object 12"/>
          <p:cNvGraphicFramePr>
            <a:graphicFrameLocks noChangeAspect="1"/>
          </p:cNvGraphicFramePr>
          <p:nvPr/>
        </p:nvGraphicFramePr>
        <p:xfrm>
          <a:off x="4703763" y="3276600"/>
          <a:ext cx="12398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15" name="Equation" r:id="rId23" imgW="583920" imgH="393480" progId="Equation.DSMT4">
                  <p:embed/>
                </p:oleObj>
              </mc:Choice>
              <mc:Fallback>
                <p:oleObj name="Equation" r:id="rId23" imgW="583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3276600"/>
                        <a:ext cx="123983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1" name="Object 13"/>
          <p:cNvGraphicFramePr>
            <a:graphicFrameLocks noChangeAspect="1"/>
          </p:cNvGraphicFramePr>
          <p:nvPr/>
        </p:nvGraphicFramePr>
        <p:xfrm>
          <a:off x="5943600" y="3276600"/>
          <a:ext cx="14303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12" name="Equation" r:id="rId25" imgW="672840" imgH="393480" progId="Equation.DSMT4">
                  <p:embed/>
                </p:oleObj>
              </mc:Choice>
              <mc:Fallback>
                <p:oleObj name="Equation" r:id="rId25" imgW="672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76600"/>
                        <a:ext cx="143033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2" name="Object 14"/>
          <p:cNvGraphicFramePr>
            <a:graphicFrameLocks noChangeAspect="1"/>
          </p:cNvGraphicFramePr>
          <p:nvPr/>
        </p:nvGraphicFramePr>
        <p:xfrm>
          <a:off x="7319963" y="3276600"/>
          <a:ext cx="12144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13" name="Equation" r:id="rId27" imgW="571320" imgH="393480" progId="Equation.DSMT4">
                  <p:embed/>
                </p:oleObj>
              </mc:Choice>
              <mc:Fallback>
                <p:oleObj name="Equation" r:id="rId27" imgW="571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963" y="3276600"/>
                        <a:ext cx="121443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3" name="Object 15"/>
          <p:cNvGraphicFramePr>
            <a:graphicFrameLocks noChangeAspect="1"/>
          </p:cNvGraphicFramePr>
          <p:nvPr/>
        </p:nvGraphicFramePr>
        <p:xfrm>
          <a:off x="1350963" y="4116388"/>
          <a:ext cx="935037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14" name="Equation" r:id="rId29" imgW="419040" imgH="406080" progId="Equation.DSMT4">
                  <p:embed/>
                </p:oleObj>
              </mc:Choice>
              <mc:Fallback>
                <p:oleObj name="Equation" r:id="rId29" imgW="4190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116388"/>
                        <a:ext cx="935037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4" name="Object 16"/>
          <p:cNvGraphicFramePr>
            <a:graphicFrameLocks noChangeAspect="1"/>
          </p:cNvGraphicFramePr>
          <p:nvPr/>
        </p:nvGraphicFramePr>
        <p:xfrm>
          <a:off x="4038600" y="4140200"/>
          <a:ext cx="16002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15" name="Equation" r:id="rId31" imgW="685800" imgH="393480" progId="Equation.DSMT4">
                  <p:embed/>
                </p:oleObj>
              </mc:Choice>
              <mc:Fallback>
                <p:oleObj name="Equation" r:id="rId31" imgW="685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140200"/>
                        <a:ext cx="1600200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35" name="Text Box 23"/>
          <p:cNvSpPr txBox="1">
            <a:spLocks noChangeArrowheads="1"/>
          </p:cNvSpPr>
          <p:nvPr/>
        </p:nvSpPr>
        <p:spPr bwMode="auto">
          <a:xfrm>
            <a:off x="2209800" y="4327525"/>
            <a:ext cx="166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66"/>
                </a:solidFill>
                <a:latin typeface="Arial Narrow" pitchFamily="-84" charset="0"/>
              </a:rPr>
              <a:t>(If </a:t>
            </a:r>
            <a:r>
              <a:rPr lang="en-US" sz="2000">
                <a:solidFill>
                  <a:srgbClr val="FF0066"/>
                </a:solidFill>
                <a:latin typeface="Monotype Corsiva" pitchFamily="-84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pitchFamily="-84" charset="0"/>
              </a:rPr>
              <a:t>f</a:t>
            </a:r>
            <a:r>
              <a:rPr lang="en-US" sz="2000">
                <a:solidFill>
                  <a:srgbClr val="FF0066"/>
                </a:solidFill>
                <a:latin typeface="Monotype Corsiva" pitchFamily="-84" charset="0"/>
              </a:rPr>
              <a:t>=t</a:t>
            </a:r>
            <a:r>
              <a:rPr lang="en-US" sz="2000">
                <a:solidFill>
                  <a:srgbClr val="FF0066"/>
                </a:solidFill>
                <a:latin typeface="Arial Narrow" pitchFamily="-84" charset="0"/>
              </a:rPr>
              <a:t> and </a:t>
            </a:r>
            <a:r>
              <a:rPr lang="en-US" sz="2000">
                <a:solidFill>
                  <a:srgbClr val="FF0066"/>
                </a:solidFill>
                <a:latin typeface="Monotype Corsiva" pitchFamily="-84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pitchFamily="-84" charset="0"/>
              </a:rPr>
              <a:t>i</a:t>
            </a:r>
            <a:r>
              <a:rPr lang="en-US" sz="2000">
                <a:solidFill>
                  <a:srgbClr val="FF0066"/>
                </a:solidFill>
                <a:latin typeface="Monotype Corsiva" pitchFamily="-84" charset="0"/>
              </a:rPr>
              <a:t>=0</a:t>
            </a:r>
            <a:r>
              <a:rPr lang="en-US" sz="2000">
                <a:solidFill>
                  <a:srgbClr val="FF0066"/>
                </a:solidFill>
                <a:latin typeface="Arial Narrow" pitchFamily="-84" charset="0"/>
              </a:rPr>
              <a:t>)</a:t>
            </a:r>
            <a:endParaRPr lang="en-US" sz="2000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41336" name="Object 17"/>
          <p:cNvGraphicFramePr>
            <a:graphicFrameLocks noChangeAspect="1"/>
          </p:cNvGraphicFramePr>
          <p:nvPr/>
        </p:nvGraphicFramePr>
        <p:xfrm>
          <a:off x="7116763" y="4267200"/>
          <a:ext cx="10366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16" name="Equation" r:id="rId33" imgW="419040" imgH="190440" progId="Equation.DSMT4">
                  <p:embed/>
                </p:oleObj>
              </mc:Choice>
              <mc:Fallback>
                <p:oleObj name="Equation" r:id="rId33" imgW="4190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763" y="4267200"/>
                        <a:ext cx="103663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37" name="AutoShape 25"/>
          <p:cNvSpPr>
            <a:spLocks noChangeArrowheads="1"/>
          </p:cNvSpPr>
          <p:nvPr/>
        </p:nvSpPr>
        <p:spPr bwMode="auto">
          <a:xfrm>
            <a:off x="5715000" y="4267200"/>
            <a:ext cx="6096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1338" name="Object 18"/>
          <p:cNvGraphicFramePr>
            <a:graphicFrameLocks noChangeAspect="1"/>
          </p:cNvGraphicFramePr>
          <p:nvPr/>
        </p:nvGraphicFramePr>
        <p:xfrm>
          <a:off x="4621213" y="5334000"/>
          <a:ext cx="132238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17" name="Equation" r:id="rId35" imgW="533160" imgH="190440" progId="Equation.DSMT4">
                  <p:embed/>
                </p:oleObj>
              </mc:Choice>
              <mc:Fallback>
                <p:oleObj name="Equation" r:id="rId35" imgW="5331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5334000"/>
                        <a:ext cx="1322387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9" name="Object 19"/>
          <p:cNvGraphicFramePr>
            <a:graphicFrameLocks noChangeAspect="1"/>
          </p:cNvGraphicFramePr>
          <p:nvPr/>
        </p:nvGraphicFramePr>
        <p:xfrm>
          <a:off x="5943600" y="5119688"/>
          <a:ext cx="2265363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18" name="Equation" r:id="rId37" imgW="914400" imgH="393480" progId="Equation.DSMT4">
                  <p:embed/>
                </p:oleObj>
              </mc:Choice>
              <mc:Fallback>
                <p:oleObj name="Equation" r:id="rId37" imgW="914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119688"/>
                        <a:ext cx="2265363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926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Thursday, Sept. 4,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560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560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EDC4A7-FB3B-A741-BDED-47D27C575EDB}" type="slidenum">
              <a:rPr lang="en-US">
                <a:latin typeface="Arial Narrow" pitchFamily="-84" charset="0"/>
              </a:rPr>
              <a:pPr/>
              <a:t>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560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Kinematic Equations of Motion on a Straight Line Under </a:t>
            </a:r>
            <a:r>
              <a:rPr lang="en-US" sz="4000" b="1" u="sng" dirty="0">
                <a:ea typeface="ＭＳ Ｐゴシック" pitchFamily="-84" charset="-128"/>
                <a:cs typeface="ＭＳ Ｐゴシック" pitchFamily="-84" charset="-128"/>
              </a:rPr>
              <a:t>Constant Acceleration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874713" y="1598613"/>
          <a:ext cx="22955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63" name="Equation" r:id="rId3" imgW="927100" imgH="228600" progId="Equation.DSMT4">
                  <p:embed/>
                </p:oleObj>
              </mc:Choice>
              <mc:Fallback>
                <p:oleObj name="Equation" r:id="rId3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1598613"/>
                        <a:ext cx="2295525" cy="5667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920750" y="3489325"/>
          <a:ext cx="2957513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64" name="Equation" r:id="rId5" imgW="1193800" imgH="393700" progId="Equation.DSMT4">
                  <p:embed/>
                </p:oleObj>
              </mc:Choice>
              <mc:Fallback>
                <p:oleObj name="Equation" r:id="rId5" imgW="1193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3489325"/>
                        <a:ext cx="2957513" cy="9763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863600" y="2330450"/>
          <a:ext cx="490537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65" name="Equation" r:id="rId7" imgW="1689100" imgH="393700" progId="Equation.DSMT4">
                  <p:embed/>
                </p:oleObj>
              </mc:Choice>
              <mc:Fallback>
                <p:oleObj name="Equation" r:id="rId7" imgW="1689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2330450"/>
                        <a:ext cx="4905375" cy="9763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874713" y="4632325"/>
          <a:ext cx="34575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66" name="Equation" r:id="rId9" imgW="1397000" imgH="228600" progId="Equation.DSMT4">
                  <p:embed/>
                </p:oleObj>
              </mc:Choice>
              <mc:Fallback>
                <p:oleObj name="Equation" r:id="rId9" imgW="139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4632325"/>
                        <a:ext cx="3457575" cy="5667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3810000" y="1600200"/>
            <a:ext cx="337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Velocity as a function of time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5791200" y="2378075"/>
            <a:ext cx="327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Displacement as a function of velocities and time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4343400" y="3521075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Displacement as a function of time, velocity, and acceleration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4572000" y="4495800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Velocity as a function of Displacement and acceleration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838200" y="5410200"/>
            <a:ext cx="7712075" cy="8223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66"/>
                </a:solidFill>
                <a:latin typeface="Arial Narrow" pitchFamily="-84" charset="0"/>
              </a:rPr>
              <a:t>You may use different forms of Kinematic equations, depending on the information given to you in specific physical problems!!</a:t>
            </a:r>
          </a:p>
        </p:txBody>
      </p:sp>
    </p:spTree>
    <p:extLst>
      <p:ext uri="{BB962C8B-B14F-4D97-AF65-F5344CB8AC3E}">
        <p14:creationId xmlns:p14="http://schemas.microsoft.com/office/powerpoint/2010/main" val="2384995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11041</TotalTime>
  <Words>1627</Words>
  <Application>Microsoft Macintosh PowerPoint</Application>
  <PresentationFormat>On-screen Show (4:3)</PresentationFormat>
  <Paragraphs>176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phys1443-spring02</vt:lpstr>
      <vt:lpstr>Equation</vt:lpstr>
      <vt:lpstr>MathType 6.0 Equation</vt:lpstr>
      <vt:lpstr>PHYS 1443 – Section 004 Lecture #4</vt:lpstr>
      <vt:lpstr>Announcements</vt:lpstr>
      <vt:lpstr>Special Project #2 for Extra Credit</vt:lpstr>
      <vt:lpstr>Displacement, Velocity, Speed &amp; Acceleration</vt:lpstr>
      <vt:lpstr>Example for Acceleration</vt:lpstr>
      <vt:lpstr>Example for Acceleration</vt:lpstr>
      <vt:lpstr>Check point on Acceleration</vt:lpstr>
      <vt:lpstr>One Dimensional Motion</vt:lpstr>
      <vt:lpstr>Kinematic Equations of Motion on a Straight Line Under Constant Acceleration</vt:lpstr>
      <vt:lpstr>How do we solve a problem using a kinematic formula under constant acceleration?</vt:lpstr>
      <vt:lpstr>Example</vt:lpstr>
      <vt:lpstr>Check point for conceptual understanding</vt:lpstr>
      <vt:lpstr>Falling Motion</vt:lpstr>
      <vt:lpstr>Example for Using 1D Kinematic Equations on a Falling object</vt:lpstr>
      <vt:lpstr>Example of a Falling Object cnt’d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561</cp:revision>
  <dcterms:created xsi:type="dcterms:W3CDTF">2012-06-05T17:02:23Z</dcterms:created>
  <dcterms:modified xsi:type="dcterms:W3CDTF">2014-09-04T16:19:03Z</dcterms:modified>
</cp:coreProperties>
</file>