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ppt/embeddings/oleObject4.bin" ContentType="application/vnd.openxmlformats-officedocument.oleObject"/>
  <Override PartName="/ppt/embeddings/oleObject5.bin" ContentType="application/vnd.openxmlformats-officedocument.oleObject"/>
  <Override PartName="/ppt/embeddings/oleObject6.bin" ContentType="application/vnd.openxmlformats-officedocument.oleObject"/>
  <Override PartName="/ppt/embeddings/oleObject7.bin" ContentType="application/vnd.openxmlformats-officedocument.oleObject"/>
  <Override PartName="/ppt/embeddings/oleObject8.bin" ContentType="application/vnd.openxmlformats-officedocument.oleObject"/>
  <Override PartName="/ppt/embeddings/oleObject9.bin" ContentType="application/vnd.openxmlformats-officedocument.oleObject"/>
  <Override PartName="/ppt/embeddings/oleObject10.bin" ContentType="application/vnd.openxmlformats-officedocument.oleObject"/>
  <Override PartName="/ppt/embeddings/oleObject11.bin" ContentType="application/vnd.openxmlformats-officedocument.oleObject"/>
  <Override PartName="/ppt/embeddings/oleObject12.bin" ContentType="application/vnd.openxmlformats-officedocument.oleObject"/>
  <Override PartName="/ppt/embeddings/oleObject13.bin" ContentType="application/vnd.openxmlformats-officedocument.oleObject"/>
  <Override PartName="/ppt/embeddings/oleObject14.bin" ContentType="application/vnd.openxmlformats-officedocument.oleObject"/>
  <Override PartName="/ppt/embeddings/oleObject15.bin" ContentType="application/vnd.openxmlformats-officedocument.oleObject"/>
  <Override PartName="/ppt/embeddings/oleObject16.bin" ContentType="application/vnd.openxmlformats-officedocument.oleObject"/>
  <Override PartName="/ppt/embeddings/oleObject17.bin" ContentType="application/vnd.openxmlformats-officedocument.oleObject"/>
  <Override PartName="/ppt/embeddings/oleObject18.bin" ContentType="application/vnd.openxmlformats-officedocument.oleObject"/>
  <Override PartName="/ppt/embeddings/oleObject19.bin" ContentType="application/vnd.openxmlformats-officedocument.oleObject"/>
  <Override PartName="/ppt/embeddings/oleObject20.bin" ContentType="application/vnd.openxmlformats-officedocument.oleObject"/>
  <Override PartName="/ppt/embeddings/oleObject21.bin" ContentType="application/vnd.openxmlformats-officedocument.oleObject"/>
  <Override PartName="/ppt/embeddings/oleObject22.bin" ContentType="application/vnd.openxmlformats-officedocument.oleObject"/>
  <Override PartName="/ppt/embeddings/oleObject23.bin" ContentType="application/vnd.openxmlformats-officedocument.oleObject"/>
  <Override PartName="/ppt/embeddings/oleObject24.bin" ContentType="application/vnd.openxmlformats-officedocument.oleObject"/>
  <Override PartName="/ppt/embeddings/oleObject25.bin" ContentType="application/vnd.openxmlformats-officedocument.oleObject"/>
  <Override PartName="/ppt/embeddings/oleObject26.bin" ContentType="application/vnd.openxmlformats-officedocument.oleObject"/>
  <Override PartName="/ppt/embeddings/oleObject27.bin" ContentType="application/vnd.openxmlformats-officedocument.oleObject"/>
  <Override PartName="/ppt/embeddings/oleObject28.bin" ContentType="application/vnd.openxmlformats-officedocument.oleObject"/>
  <Override PartName="/ppt/embeddings/oleObject29.bin" ContentType="application/vnd.openxmlformats-officedocument.oleObject"/>
  <Override PartName="/ppt/embeddings/oleObject30.bin" ContentType="application/vnd.openxmlformats-officedocument.oleObject"/>
  <Override PartName="/ppt/embeddings/oleObject31.bin" ContentType="application/vnd.openxmlformats-officedocument.oleObject"/>
  <Override PartName="/ppt/embeddings/oleObject32.bin" ContentType="application/vnd.openxmlformats-officedocument.oleObject"/>
  <Override PartName="/ppt/embeddings/oleObject33.bin" ContentType="application/vnd.openxmlformats-officedocument.oleObject"/>
  <Override PartName="/ppt/embeddings/oleObject34.bin" ContentType="application/vnd.openxmlformats-officedocument.oleObject"/>
  <Override PartName="/ppt/embeddings/oleObject35.bin" ContentType="application/vnd.openxmlformats-officedocument.oleObject"/>
  <Override PartName="/ppt/embeddings/oleObject36.bin" ContentType="application/vnd.openxmlformats-officedocument.oleObject"/>
  <Override PartName="/ppt/embeddings/oleObject37.bin" ContentType="application/vnd.openxmlformats-officedocument.oleObject"/>
  <Override PartName="/ppt/embeddings/oleObject38.bin" ContentType="application/vnd.openxmlformats-officedocument.oleObject"/>
  <Override PartName="/ppt/embeddings/oleObject39.bin" ContentType="application/vnd.openxmlformats-officedocument.oleObject"/>
  <Override PartName="/ppt/embeddings/oleObject40.bin" ContentType="application/vnd.openxmlformats-officedocument.oleObject"/>
  <Override PartName="/ppt/embeddings/oleObject41.bin" ContentType="application/vnd.openxmlformats-officedocument.oleObject"/>
  <Override PartName="/ppt/embeddings/oleObject42.bin" ContentType="application/vnd.openxmlformats-officedocument.oleObject"/>
  <Override PartName="/ppt/embeddings/oleObject43.bin" ContentType="application/vnd.openxmlformats-officedocument.oleObject"/>
  <Override PartName="/ppt/embeddings/oleObject44.bin" ContentType="application/vnd.openxmlformats-officedocument.oleObject"/>
  <Override PartName="/ppt/embeddings/oleObject45.bin" ContentType="application/vnd.openxmlformats-officedocument.oleObject"/>
  <Override PartName="/ppt/embeddings/oleObject46.bin" ContentType="application/vnd.openxmlformats-officedocument.oleObject"/>
  <Override PartName="/ppt/embeddings/oleObject47.bin" ContentType="application/vnd.openxmlformats-officedocument.oleObject"/>
  <Override PartName="/ppt/embeddings/oleObject48.bin" ContentType="application/vnd.openxmlformats-officedocument.oleObject"/>
  <Override PartName="/ppt/embeddings/oleObject49.bin" ContentType="application/vnd.openxmlformats-officedocument.oleObject"/>
  <Override PartName="/ppt/embeddings/oleObject50.bin" ContentType="application/vnd.openxmlformats-officedocument.oleObject"/>
  <Override PartName="/ppt/embeddings/oleObject51.bin" ContentType="application/vnd.openxmlformats-officedocument.oleObject"/>
  <Override PartName="/ppt/embeddings/oleObject52.bin" ContentType="application/vnd.openxmlformats-officedocument.oleObject"/>
  <Override PartName="/ppt/embeddings/oleObject53.bin" ContentType="application/vnd.openxmlformats-officedocument.oleObject"/>
  <Override PartName="/ppt/embeddings/oleObject54.bin" ContentType="application/vnd.openxmlformats-officedocument.oleObject"/>
  <Override PartName="/ppt/embeddings/oleObject55.bin" ContentType="application/vnd.openxmlformats-officedocument.oleObject"/>
  <Override PartName="/ppt/embeddings/oleObject56.bin" ContentType="application/vnd.openxmlformats-officedocument.oleObject"/>
  <Override PartName="/ppt/embeddings/oleObject57.bin" ContentType="application/vnd.openxmlformats-officedocument.oleObject"/>
  <Override PartName="/ppt/embeddings/oleObject58.bin" ContentType="application/vnd.openxmlformats-officedocument.oleObject"/>
  <Override PartName="/ppt/embeddings/oleObject59.bin" ContentType="application/vnd.openxmlformats-officedocument.oleObject"/>
  <Override PartName="/ppt/embeddings/oleObject60.bin" ContentType="application/vnd.openxmlformats-officedocument.oleObject"/>
  <Override PartName="/ppt/embeddings/oleObject61.bin" ContentType="application/vnd.openxmlformats-officedocument.oleObject"/>
  <Override PartName="/ppt/embeddings/oleObject62.bin" ContentType="application/vnd.openxmlformats-officedocument.oleObject"/>
  <Override PartName="/ppt/embeddings/oleObject63.bin" ContentType="application/vnd.openxmlformats-officedocument.oleObject"/>
  <Override PartName="/ppt/embeddings/oleObject64.bin" ContentType="application/vnd.openxmlformats-officedocument.oleObject"/>
  <Override PartName="/ppt/embeddings/oleObject65.bin" ContentType="application/vnd.openxmlformats-officedocument.oleObject"/>
  <Override PartName="/ppt/embeddings/oleObject66.bin" ContentType="application/vnd.openxmlformats-officedocument.oleObject"/>
  <Override PartName="/ppt/embeddings/oleObject67.bin" ContentType="application/vnd.openxmlformats-officedocument.oleObject"/>
  <Override PartName="/ppt/embeddings/oleObject68.bin" ContentType="application/vnd.openxmlformats-officedocument.oleObject"/>
  <Override PartName="/ppt/embeddings/oleObject69.bin" ContentType="application/vnd.openxmlformats-officedocument.oleObject"/>
  <Override PartName="/ppt/embeddings/oleObject70.bin" ContentType="application/vnd.openxmlformats-officedocument.oleObject"/>
  <Override PartName="/ppt/embeddings/oleObject71.bin" ContentType="application/vnd.openxmlformats-officedocument.oleObject"/>
  <Override PartName="/ppt/embeddings/oleObject72.bin" ContentType="application/vnd.openxmlformats-officedocument.oleObject"/>
  <Override PartName="/ppt/embeddings/oleObject73.bin" ContentType="application/vnd.openxmlformats-officedocument.oleObject"/>
  <Override PartName="/ppt/embeddings/oleObject74.bin" ContentType="application/vnd.openxmlformats-officedocument.oleObject"/>
  <Override PartName="/ppt/embeddings/oleObject75.bin" ContentType="application/vnd.openxmlformats-officedocument.oleObject"/>
  <Override PartName="/ppt/embeddings/oleObject76.bin" ContentType="application/vnd.openxmlformats-officedocument.oleObject"/>
  <Override PartName="/ppt/embeddings/oleObject77.bin" ContentType="application/vnd.openxmlformats-officedocument.oleObject"/>
  <Override PartName="/ppt/embeddings/oleObject78.bin" ContentType="application/vnd.openxmlformats-officedocument.oleObject"/>
  <Override PartName="/ppt/embeddings/oleObject79.bin" ContentType="application/vnd.openxmlformats-officedocument.oleObject"/>
  <Override PartName="/ppt/embeddings/oleObject80.bin" ContentType="application/vnd.openxmlformats-officedocument.oleObject"/>
  <Override PartName="/ppt/embeddings/oleObject81.bin" ContentType="application/vnd.openxmlformats-officedocument.oleObject"/>
  <Override PartName="/ppt/embeddings/oleObject82.bin" ContentType="application/vnd.openxmlformats-officedocument.oleObject"/>
  <Override PartName="/ppt/embeddings/oleObject83.bin" ContentType="application/vnd.openxmlformats-officedocument.oleObject"/>
  <Override PartName="/ppt/embeddings/oleObject84.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256" r:id="rId2"/>
    <p:sldId id="335" r:id="rId3"/>
    <p:sldId id="569" r:id="rId4"/>
    <p:sldId id="570" r:id="rId5"/>
    <p:sldId id="571" r:id="rId6"/>
    <p:sldId id="572" r:id="rId7"/>
    <p:sldId id="576" r:id="rId8"/>
    <p:sldId id="577" r:id="rId9"/>
    <p:sldId id="584" r:id="rId10"/>
    <p:sldId id="573" r:id="rId11"/>
    <p:sldId id="574" r:id="rId12"/>
    <p:sldId id="575" r:id="rId13"/>
  </p:sldIdLst>
  <p:sldSz cx="9144000" cy="6858000" type="screen4x3"/>
  <p:notesSz cx="6877050" cy="9163050"/>
  <p:defaultTextStyle>
    <a:defPPr>
      <a:defRPr lang="en-US"/>
    </a:defPPr>
    <a:lvl1pPr algn="l" rtl="0" fontAlgn="base">
      <a:spcBef>
        <a:spcPct val="0"/>
      </a:spcBef>
      <a:spcAft>
        <a:spcPct val="0"/>
      </a:spcAft>
      <a:defRPr sz="2400" kern="1200">
        <a:solidFill>
          <a:schemeClr val="tx1"/>
        </a:solidFill>
        <a:latin typeface="Times New Roman" pitchFamily="-84" charset="0"/>
        <a:ea typeface="+mn-ea"/>
        <a:cs typeface="+mn-cs"/>
      </a:defRPr>
    </a:lvl1pPr>
    <a:lvl2pPr marL="457200" algn="l" rtl="0" fontAlgn="base">
      <a:spcBef>
        <a:spcPct val="0"/>
      </a:spcBef>
      <a:spcAft>
        <a:spcPct val="0"/>
      </a:spcAft>
      <a:defRPr sz="2400" kern="1200">
        <a:solidFill>
          <a:schemeClr val="tx1"/>
        </a:solidFill>
        <a:latin typeface="Times New Roman" pitchFamily="-84" charset="0"/>
        <a:ea typeface="+mn-ea"/>
        <a:cs typeface="+mn-cs"/>
      </a:defRPr>
    </a:lvl2pPr>
    <a:lvl3pPr marL="914400" algn="l" rtl="0" fontAlgn="base">
      <a:spcBef>
        <a:spcPct val="0"/>
      </a:spcBef>
      <a:spcAft>
        <a:spcPct val="0"/>
      </a:spcAft>
      <a:defRPr sz="2400" kern="1200">
        <a:solidFill>
          <a:schemeClr val="tx1"/>
        </a:solidFill>
        <a:latin typeface="Times New Roman" pitchFamily="-84" charset="0"/>
        <a:ea typeface="+mn-ea"/>
        <a:cs typeface="+mn-cs"/>
      </a:defRPr>
    </a:lvl3pPr>
    <a:lvl4pPr marL="1371600" algn="l" rtl="0" fontAlgn="base">
      <a:spcBef>
        <a:spcPct val="0"/>
      </a:spcBef>
      <a:spcAft>
        <a:spcPct val="0"/>
      </a:spcAft>
      <a:defRPr sz="2400" kern="1200">
        <a:solidFill>
          <a:schemeClr val="tx1"/>
        </a:solidFill>
        <a:latin typeface="Times New Roman" pitchFamily="-84" charset="0"/>
        <a:ea typeface="+mn-ea"/>
        <a:cs typeface="+mn-cs"/>
      </a:defRPr>
    </a:lvl4pPr>
    <a:lvl5pPr marL="1828800" algn="l" rtl="0" fontAlgn="base">
      <a:spcBef>
        <a:spcPct val="0"/>
      </a:spcBef>
      <a:spcAft>
        <a:spcPct val="0"/>
      </a:spcAft>
      <a:defRPr sz="2400" kern="1200">
        <a:solidFill>
          <a:schemeClr val="tx1"/>
        </a:solidFill>
        <a:latin typeface="Times New Roman" pitchFamily="-84" charset="0"/>
        <a:ea typeface="+mn-ea"/>
        <a:cs typeface="+mn-cs"/>
      </a:defRPr>
    </a:lvl5pPr>
    <a:lvl6pPr marL="2286000" algn="l" defTabSz="457200" rtl="0" eaLnBrk="1" latinLnBrk="0" hangingPunct="1">
      <a:defRPr sz="2400" kern="1200">
        <a:solidFill>
          <a:schemeClr val="tx1"/>
        </a:solidFill>
        <a:latin typeface="Times New Roman" pitchFamily="-84" charset="0"/>
        <a:ea typeface="+mn-ea"/>
        <a:cs typeface="+mn-cs"/>
      </a:defRPr>
    </a:lvl6pPr>
    <a:lvl7pPr marL="2743200" algn="l" defTabSz="457200" rtl="0" eaLnBrk="1" latinLnBrk="0" hangingPunct="1">
      <a:defRPr sz="2400" kern="1200">
        <a:solidFill>
          <a:schemeClr val="tx1"/>
        </a:solidFill>
        <a:latin typeface="Times New Roman" pitchFamily="-84" charset="0"/>
        <a:ea typeface="+mn-ea"/>
        <a:cs typeface="+mn-cs"/>
      </a:defRPr>
    </a:lvl7pPr>
    <a:lvl8pPr marL="3200400" algn="l" defTabSz="457200" rtl="0" eaLnBrk="1" latinLnBrk="0" hangingPunct="1">
      <a:defRPr sz="2400" kern="1200">
        <a:solidFill>
          <a:schemeClr val="tx1"/>
        </a:solidFill>
        <a:latin typeface="Times New Roman" pitchFamily="-84" charset="0"/>
        <a:ea typeface="+mn-ea"/>
        <a:cs typeface="+mn-cs"/>
      </a:defRPr>
    </a:lvl8pPr>
    <a:lvl9pPr marL="3657600" algn="l" defTabSz="457200" rtl="0" eaLnBrk="1" latinLnBrk="0" hangingPunct="1">
      <a:defRPr sz="2400" kern="1200">
        <a:solidFill>
          <a:schemeClr val="tx1"/>
        </a:solidFill>
        <a:latin typeface="Times New Roman" pitchFamily="-8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0033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CC"/>
    <a:srgbClr val="FFFFCC"/>
    <a:srgbClr val="CC6600"/>
    <a:srgbClr val="FF0066"/>
    <a:srgbClr val="CC00CC"/>
    <a:srgbClr val="003300"/>
    <a:srgbClr val="660066"/>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varScale="1">
        <p:scale>
          <a:sx n="88" d="100"/>
          <a:sy n="88" d="100"/>
        </p:scale>
        <p:origin x="-104" y="-26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458"/>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handoutMaster" Target="handoutMasters/handout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 Id="rId2" Type="http://schemas.openxmlformats.org/officeDocument/2006/relationships/image" Target="../media/image3.emf"/><Relationship Id="rId3"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11" Type="http://schemas.openxmlformats.org/officeDocument/2006/relationships/image" Target="../media/image16.wmf"/><Relationship Id="rId12" Type="http://schemas.openxmlformats.org/officeDocument/2006/relationships/image" Target="../media/image17.wmf"/><Relationship Id="rId13" Type="http://schemas.openxmlformats.org/officeDocument/2006/relationships/image" Target="../media/image18.wmf"/><Relationship Id="rId14" Type="http://schemas.openxmlformats.org/officeDocument/2006/relationships/image" Target="../media/image19.wmf"/><Relationship Id="rId15" Type="http://schemas.openxmlformats.org/officeDocument/2006/relationships/image" Target="../media/image20.wmf"/><Relationship Id="rId16" Type="http://schemas.openxmlformats.org/officeDocument/2006/relationships/image" Target="../media/image21.wmf"/><Relationship Id="rId1" Type="http://schemas.openxmlformats.org/officeDocument/2006/relationships/image" Target="../media/image6.emf"/><Relationship Id="rId2" Type="http://schemas.openxmlformats.org/officeDocument/2006/relationships/image" Target="../media/image7.wmf"/><Relationship Id="rId3" Type="http://schemas.openxmlformats.org/officeDocument/2006/relationships/image" Target="../media/image8.wmf"/><Relationship Id="rId4" Type="http://schemas.openxmlformats.org/officeDocument/2006/relationships/image" Target="../media/image9.wmf"/><Relationship Id="rId5" Type="http://schemas.openxmlformats.org/officeDocument/2006/relationships/image" Target="../media/image10.wmf"/><Relationship Id="rId6" Type="http://schemas.openxmlformats.org/officeDocument/2006/relationships/image" Target="../media/image11.wmf"/><Relationship Id="rId7" Type="http://schemas.openxmlformats.org/officeDocument/2006/relationships/image" Target="../media/image12.wmf"/><Relationship Id="rId8" Type="http://schemas.openxmlformats.org/officeDocument/2006/relationships/image" Target="../media/image13.wmf"/><Relationship Id="rId9" Type="http://schemas.openxmlformats.org/officeDocument/2006/relationships/image" Target="../media/image14.emf"/><Relationship Id="rId10" Type="http://schemas.openxmlformats.org/officeDocument/2006/relationships/image" Target="../media/image15.e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25.wmf"/><Relationship Id="rId4" Type="http://schemas.openxmlformats.org/officeDocument/2006/relationships/image" Target="../media/image26.wmf"/><Relationship Id="rId5" Type="http://schemas.openxmlformats.org/officeDocument/2006/relationships/image" Target="../media/image27.emf"/><Relationship Id="rId6" Type="http://schemas.openxmlformats.org/officeDocument/2006/relationships/image" Target="../media/image28.wmf"/><Relationship Id="rId7" Type="http://schemas.openxmlformats.org/officeDocument/2006/relationships/image" Target="../media/image29.wmf"/><Relationship Id="rId8" Type="http://schemas.openxmlformats.org/officeDocument/2006/relationships/image" Target="../media/image30.wmf"/><Relationship Id="rId9" Type="http://schemas.openxmlformats.org/officeDocument/2006/relationships/image" Target="../media/image31.wmf"/><Relationship Id="rId1" Type="http://schemas.openxmlformats.org/officeDocument/2006/relationships/image" Target="../media/image23.wmf"/><Relationship Id="rId2" Type="http://schemas.openxmlformats.org/officeDocument/2006/relationships/image" Target="../media/image24.wmf"/></Relationships>
</file>

<file path=ppt/drawings/_rels/vmlDrawing4.vml.rels><?xml version="1.0" encoding="UTF-8" standalone="yes"?>
<Relationships xmlns="http://schemas.openxmlformats.org/package/2006/relationships"><Relationship Id="rId11" Type="http://schemas.openxmlformats.org/officeDocument/2006/relationships/image" Target="../media/image42.wmf"/><Relationship Id="rId12" Type="http://schemas.openxmlformats.org/officeDocument/2006/relationships/image" Target="../media/image43.wmf"/><Relationship Id="rId13" Type="http://schemas.openxmlformats.org/officeDocument/2006/relationships/image" Target="../media/image44.wmf"/><Relationship Id="rId14" Type="http://schemas.openxmlformats.org/officeDocument/2006/relationships/image" Target="../media/image45.emf"/><Relationship Id="rId1" Type="http://schemas.openxmlformats.org/officeDocument/2006/relationships/image" Target="../media/image32.wmf"/><Relationship Id="rId2" Type="http://schemas.openxmlformats.org/officeDocument/2006/relationships/image" Target="../media/image33.wmf"/><Relationship Id="rId3" Type="http://schemas.openxmlformats.org/officeDocument/2006/relationships/image" Target="../media/image34.emf"/><Relationship Id="rId4" Type="http://schemas.openxmlformats.org/officeDocument/2006/relationships/image" Target="../media/image35.emf"/><Relationship Id="rId5" Type="http://schemas.openxmlformats.org/officeDocument/2006/relationships/image" Target="../media/image36.wmf"/><Relationship Id="rId6" Type="http://schemas.openxmlformats.org/officeDocument/2006/relationships/image" Target="../media/image37.wmf"/><Relationship Id="rId7" Type="http://schemas.openxmlformats.org/officeDocument/2006/relationships/image" Target="../media/image38.wmf"/><Relationship Id="rId8" Type="http://schemas.openxmlformats.org/officeDocument/2006/relationships/image" Target="../media/image39.wmf"/><Relationship Id="rId9" Type="http://schemas.openxmlformats.org/officeDocument/2006/relationships/image" Target="../media/image40.wmf"/><Relationship Id="rId10" Type="http://schemas.openxmlformats.org/officeDocument/2006/relationships/image" Target="../media/image41.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49.wmf"/><Relationship Id="rId4" Type="http://schemas.openxmlformats.org/officeDocument/2006/relationships/image" Target="../media/image50.wmf"/><Relationship Id="rId5" Type="http://schemas.openxmlformats.org/officeDocument/2006/relationships/image" Target="../media/image51.wmf"/><Relationship Id="rId6" Type="http://schemas.openxmlformats.org/officeDocument/2006/relationships/image" Target="../media/image52.wmf"/><Relationship Id="rId7" Type="http://schemas.openxmlformats.org/officeDocument/2006/relationships/image" Target="../media/image53.wmf"/><Relationship Id="rId8" Type="http://schemas.openxmlformats.org/officeDocument/2006/relationships/image" Target="../media/image54.wmf"/><Relationship Id="rId9" Type="http://schemas.openxmlformats.org/officeDocument/2006/relationships/image" Target="../media/image55.wmf"/><Relationship Id="rId10" Type="http://schemas.openxmlformats.org/officeDocument/2006/relationships/image" Target="../media/image56.wmf"/><Relationship Id="rId1" Type="http://schemas.openxmlformats.org/officeDocument/2006/relationships/image" Target="../media/image47.wmf"/><Relationship Id="rId2" Type="http://schemas.openxmlformats.org/officeDocument/2006/relationships/image" Target="../media/image48.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59.emf"/><Relationship Id="rId4" Type="http://schemas.openxmlformats.org/officeDocument/2006/relationships/image" Target="../media/image60.emf"/><Relationship Id="rId5" Type="http://schemas.openxmlformats.org/officeDocument/2006/relationships/image" Target="../media/image61.emf"/><Relationship Id="rId6" Type="http://schemas.openxmlformats.org/officeDocument/2006/relationships/image" Target="../media/image62.emf"/><Relationship Id="rId7" Type="http://schemas.openxmlformats.org/officeDocument/2006/relationships/image" Target="../media/image63.emf"/><Relationship Id="rId8" Type="http://schemas.openxmlformats.org/officeDocument/2006/relationships/image" Target="../media/image64.emf"/><Relationship Id="rId1" Type="http://schemas.openxmlformats.org/officeDocument/2006/relationships/image" Target="../media/image57.emf"/><Relationship Id="rId2" Type="http://schemas.openxmlformats.org/officeDocument/2006/relationships/image" Target="../media/image58.e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67.wmf"/><Relationship Id="rId4" Type="http://schemas.openxmlformats.org/officeDocument/2006/relationships/image" Target="../media/image68.wmf"/><Relationship Id="rId5" Type="http://schemas.openxmlformats.org/officeDocument/2006/relationships/image" Target="../media/image69.wmf"/><Relationship Id="rId1" Type="http://schemas.openxmlformats.org/officeDocument/2006/relationships/image" Target="../media/image65.wmf"/><Relationship Id="rId2" Type="http://schemas.openxmlformats.org/officeDocument/2006/relationships/image" Target="../media/image66.wmf"/></Relationships>
</file>

<file path=ppt/drawings/_rels/vmlDrawing8.vml.rels><?xml version="1.0" encoding="UTF-8" standalone="yes"?>
<Relationships xmlns="http://schemas.openxmlformats.org/package/2006/relationships"><Relationship Id="rId11" Type="http://schemas.openxmlformats.org/officeDocument/2006/relationships/image" Target="../media/image80.wmf"/><Relationship Id="rId12" Type="http://schemas.openxmlformats.org/officeDocument/2006/relationships/image" Target="../media/image81.wmf"/><Relationship Id="rId13" Type="http://schemas.openxmlformats.org/officeDocument/2006/relationships/image" Target="../media/image82.wmf"/><Relationship Id="rId14" Type="http://schemas.openxmlformats.org/officeDocument/2006/relationships/image" Target="../media/image83.wmf"/><Relationship Id="rId15" Type="http://schemas.openxmlformats.org/officeDocument/2006/relationships/image" Target="../media/image84.wmf"/><Relationship Id="rId16" Type="http://schemas.openxmlformats.org/officeDocument/2006/relationships/image" Target="../media/image85.wmf"/><Relationship Id="rId17" Type="http://schemas.openxmlformats.org/officeDocument/2006/relationships/image" Target="../media/image86.wmf"/><Relationship Id="rId1" Type="http://schemas.openxmlformats.org/officeDocument/2006/relationships/image" Target="../media/image71.wmf"/><Relationship Id="rId2" Type="http://schemas.openxmlformats.org/officeDocument/2006/relationships/image" Target="../media/image72.wmf"/><Relationship Id="rId3" Type="http://schemas.openxmlformats.org/officeDocument/2006/relationships/image" Target="../media/image73.wmf"/><Relationship Id="rId4" Type="http://schemas.openxmlformats.org/officeDocument/2006/relationships/image" Target="../media/image74.wmf"/><Relationship Id="rId5" Type="http://schemas.openxmlformats.org/officeDocument/2006/relationships/image" Target="../media/image75.wmf"/><Relationship Id="rId6" Type="http://schemas.openxmlformats.org/officeDocument/2006/relationships/image" Target="../media/image76.wmf"/><Relationship Id="rId7" Type="http://schemas.openxmlformats.org/officeDocument/2006/relationships/image" Target="../media/image32.wmf"/><Relationship Id="rId8" Type="http://schemas.openxmlformats.org/officeDocument/2006/relationships/image" Target="../media/image77.wmf"/><Relationship Id="rId9" Type="http://schemas.openxmlformats.org/officeDocument/2006/relationships/image" Target="../media/image78.wmf"/><Relationship Id="rId10" Type="http://schemas.openxmlformats.org/officeDocument/2006/relationships/image" Target="../media/image79.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87.wmf"/><Relationship Id="rId2" Type="http://schemas.openxmlformats.org/officeDocument/2006/relationships/image" Target="../media/image8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atin typeface="Times New Roman" charset="0"/>
              </a:defRPr>
            </a:lvl1pPr>
          </a:lstStyle>
          <a:p>
            <a:pPr>
              <a:defRPr/>
            </a:pPr>
            <a:endParaRPr lang="en-US"/>
          </a:p>
        </p:txBody>
      </p:sp>
      <p:sp>
        <p:nvSpPr>
          <p:cNvPr id="33795" name="Rectangle 3"/>
          <p:cNvSpPr>
            <a:spLocks noGrp="1" noChangeArrowheads="1"/>
          </p:cNvSpPr>
          <p:nvPr>
            <p:ph type="dt" sz="quarter"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atin typeface="Times New Roman" charset="0"/>
              </a:defRPr>
            </a:lvl1pPr>
          </a:lstStyle>
          <a:p>
            <a:pPr>
              <a:defRPr/>
            </a:pPr>
            <a:endParaRPr lang="en-US"/>
          </a:p>
        </p:txBody>
      </p:sp>
      <p:sp>
        <p:nvSpPr>
          <p:cNvPr id="33796" name="Rectangle 4"/>
          <p:cNvSpPr>
            <a:spLocks noGrp="1" noChangeArrowheads="1"/>
          </p:cNvSpPr>
          <p:nvPr>
            <p:ph type="ftr" sz="quarter" idx="2"/>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atin typeface="Times New Roman" charset="0"/>
              </a:defRPr>
            </a:lvl1pPr>
          </a:lstStyle>
          <a:p>
            <a:pPr>
              <a:defRPr/>
            </a:pPr>
            <a:endParaRPr lang="en-US"/>
          </a:p>
        </p:txBody>
      </p:sp>
      <p:sp>
        <p:nvSpPr>
          <p:cNvPr id="33797" name="Rectangle 5"/>
          <p:cNvSpPr>
            <a:spLocks noGrp="1" noChangeArrowheads="1"/>
          </p:cNvSpPr>
          <p:nvPr>
            <p:ph type="sldNum" sz="quarter" idx="3"/>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atin typeface="Times New Roman" charset="0"/>
              </a:defRPr>
            </a:lvl1pPr>
          </a:lstStyle>
          <a:p>
            <a:pPr>
              <a:defRPr/>
            </a:pPr>
            <a:fld id="{383069AB-0B70-3E4B-9CBA-A7E1F3E0FC3E}" type="slidenum">
              <a:rPr lang="en-US"/>
              <a:pPr>
                <a:defRPr/>
              </a:pPr>
              <a:t>‹#›</a:t>
            </a:fld>
            <a:endParaRPr lang="en-US"/>
          </a:p>
        </p:txBody>
      </p:sp>
    </p:spTree>
    <p:extLst>
      <p:ext uri="{BB962C8B-B14F-4D97-AF65-F5344CB8AC3E}">
        <p14:creationId xmlns:p14="http://schemas.microsoft.com/office/powerpoint/2010/main" val="68258708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atin typeface="Times New Roman" charset="0"/>
              </a:defRPr>
            </a:lvl1pPr>
          </a:lstStyle>
          <a:p>
            <a:pPr>
              <a:defRPr/>
            </a:pPr>
            <a:endParaRPr lang="en-US"/>
          </a:p>
        </p:txBody>
      </p:sp>
      <p:sp>
        <p:nvSpPr>
          <p:cNvPr id="6147" name="Rectangle 3"/>
          <p:cNvSpPr>
            <a:spLocks noGrp="1" noChangeArrowheads="1"/>
          </p:cNvSpPr>
          <p:nvPr>
            <p:ph type="dt"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atin typeface="Times New Roman" charset="0"/>
              </a:defRPr>
            </a:lvl1pPr>
          </a:lstStyle>
          <a:p>
            <a:pPr>
              <a:defRPr/>
            </a:pPr>
            <a:endParaRPr lang="en-US"/>
          </a:p>
        </p:txBody>
      </p:sp>
      <p:sp>
        <p:nvSpPr>
          <p:cNvPr id="17412" name="Rectangle 4"/>
          <p:cNvSpPr>
            <a:spLocks noGrp="1" noRot="1" noChangeAspect="1" noChangeArrowheads="1" noTextEdit="1"/>
          </p:cNvSpPr>
          <p:nvPr>
            <p:ph type="sldImg" idx="2"/>
          </p:nvPr>
        </p:nvSpPr>
        <p:spPr bwMode="auto">
          <a:xfrm>
            <a:off x="1149350" y="687388"/>
            <a:ext cx="4579938" cy="343535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17575" y="4352925"/>
            <a:ext cx="5041900" cy="412273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150" name="Rectangle 6"/>
          <p:cNvSpPr>
            <a:spLocks noGrp="1" noChangeArrowheads="1"/>
          </p:cNvSpPr>
          <p:nvPr>
            <p:ph type="ftr" sz="quarter" idx="4"/>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atin typeface="Times New Roman" charset="0"/>
              </a:defRPr>
            </a:lvl1pPr>
          </a:lstStyle>
          <a:p>
            <a:pPr>
              <a:defRPr/>
            </a:pPr>
            <a:endParaRPr lang="en-US"/>
          </a:p>
        </p:txBody>
      </p:sp>
      <p:sp>
        <p:nvSpPr>
          <p:cNvPr id="6151" name="Rectangle 7"/>
          <p:cNvSpPr>
            <a:spLocks noGrp="1" noChangeArrowheads="1"/>
          </p:cNvSpPr>
          <p:nvPr>
            <p:ph type="sldNum" sz="quarter" idx="5"/>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atin typeface="Times New Roman" charset="0"/>
              </a:defRPr>
            </a:lvl1pPr>
          </a:lstStyle>
          <a:p>
            <a:pPr>
              <a:defRPr/>
            </a:pPr>
            <a:fld id="{1E34483E-5B5B-BD45-A08D-10B8C52212D4}" type="slidenum">
              <a:rPr lang="en-US"/>
              <a:pPr>
                <a:defRPr/>
              </a:pPr>
              <a:t>‹#›</a:t>
            </a:fld>
            <a:endParaRPr lang="en-US"/>
          </a:p>
        </p:txBody>
      </p:sp>
    </p:spTree>
    <p:extLst>
      <p:ext uri="{BB962C8B-B14F-4D97-AF65-F5344CB8AC3E}">
        <p14:creationId xmlns:p14="http://schemas.microsoft.com/office/powerpoint/2010/main" val="2144073191"/>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pitchFamily="-1" charset="-128"/>
        <a:cs typeface="ＭＳ Ｐゴシック" pitchFamily="-1" charset="-128"/>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descr="UTA_color_seal"/>
          <p:cNvPicPr>
            <a:picLocks noChangeAspect="1" noChangeArrowheads="1"/>
          </p:cNvPicPr>
          <p:nvPr/>
        </p:nvPicPr>
        <p:blipFill>
          <a:blip r:embed="rId2"/>
          <a:srcRect/>
          <a:stretch>
            <a:fillRect/>
          </a:stretch>
        </p:blipFill>
        <p:spPr bwMode="auto">
          <a:xfrm>
            <a:off x="3124200" y="6253163"/>
            <a:ext cx="457200" cy="452437"/>
          </a:xfrm>
          <a:prstGeom prst="rect">
            <a:avLst/>
          </a:prstGeom>
          <a:noFill/>
          <a:ln w="9525">
            <a:noFill/>
            <a:miter lim="800000"/>
            <a:headEnd/>
            <a:tailEnd/>
          </a:ln>
        </p:spPr>
      </p:pic>
      <p:sp>
        <p:nvSpPr>
          <p:cNvPr id="3074" name="Rectangle 2"/>
          <p:cNvSpPr>
            <a:spLocks noGrp="1" noChangeArrowheads="1"/>
          </p:cNvSpPr>
          <p:nvPr>
            <p:ph type="ctrTitle"/>
          </p:nvPr>
        </p:nvSpPr>
        <p:spPr>
          <a:xfrm>
            <a:off x="685800" y="1219200"/>
            <a:ext cx="7772400" cy="1143000"/>
          </a:xfrm>
        </p:spPr>
        <p:txBody>
          <a:bodyPr/>
          <a:lstStyle>
            <a:lvl1pPr>
              <a:defRPr/>
            </a:lvl1pPr>
          </a:lstStyle>
          <a:p>
            <a:r>
              <a:rPr lang="en-US"/>
              <a:t>Click to edit Master</a:t>
            </a:r>
          </a:p>
        </p:txBody>
      </p:sp>
      <p:sp>
        <p:nvSpPr>
          <p:cNvPr id="3075" name="Rectangle 3"/>
          <p:cNvSpPr>
            <a:spLocks noGrp="1" noChangeArrowheads="1"/>
          </p:cNvSpPr>
          <p:nvPr>
            <p:ph type="subTitle" idx="1"/>
          </p:nvPr>
        </p:nvSpPr>
        <p:spPr>
          <a:xfrm>
            <a:off x="1371600" y="2971800"/>
            <a:ext cx="6400800" cy="2590800"/>
          </a:xfrm>
        </p:spPr>
        <p:txBody>
          <a:bodyPr/>
          <a:lstStyle>
            <a:lvl1pPr marL="0" indent="0" algn="ctr">
              <a:defRPr/>
            </a:lvl1pPr>
          </a:lstStyle>
          <a:p>
            <a:r>
              <a:rPr lang="en-US"/>
              <a:t>Click to edit Master subtitle style</a:t>
            </a:r>
          </a:p>
        </p:txBody>
      </p:sp>
      <p:sp>
        <p:nvSpPr>
          <p:cNvPr id="5" name="Rectangle 4"/>
          <p:cNvSpPr>
            <a:spLocks noGrp="1" noChangeArrowheads="1"/>
          </p:cNvSpPr>
          <p:nvPr>
            <p:ph type="dt" sz="half" idx="10"/>
          </p:nvPr>
        </p:nvSpPr>
        <p:spPr/>
        <p:txBody>
          <a:bodyPr/>
          <a:lstStyle>
            <a:lvl1pPr>
              <a:defRPr/>
            </a:lvl1pPr>
          </a:lstStyle>
          <a:p>
            <a:pPr>
              <a:defRPr/>
            </a:pPr>
            <a:r>
              <a:rPr lang="en-US" smtClean="0"/>
              <a:t>Thursday, Sept. 11,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nl-NL" smtClean="0"/>
              <a:t>PHYS 1443-004, Fall 2014                            Dr. Jaehoon Yu</a:t>
            </a:r>
            <a:endParaRPr lang="en-US"/>
          </a:p>
        </p:txBody>
      </p:sp>
      <p:sp>
        <p:nvSpPr>
          <p:cNvPr id="7" name="Rectangle 6"/>
          <p:cNvSpPr>
            <a:spLocks noGrp="1" noChangeArrowheads="1"/>
          </p:cNvSpPr>
          <p:nvPr>
            <p:ph type="sldNum" sz="quarter" idx="12"/>
          </p:nvPr>
        </p:nvSpPr>
        <p:spPr/>
        <p:txBody>
          <a:bodyPr/>
          <a:lstStyle>
            <a:lvl1pPr>
              <a:defRPr/>
            </a:lvl1pPr>
          </a:lstStyle>
          <a:p>
            <a:pPr>
              <a:defRPr/>
            </a:pPr>
            <a:fld id="{3DD774B2-BEFC-0F4C-8EFB-A9A3D81A594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Thursday, Sept. 11, 2014</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nl-NL" smtClean="0"/>
              <a:t>PHYS 1443-004, Fall 2014                            Dr. Jaehoon Yu</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128B57A-27A1-3D4C-A6D4-801C028D880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Thursday, Sept. 11, 2014</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nl-NL" smtClean="0"/>
              <a:t>PHYS 1443-004, Fall 2014                            Dr. Jaehoon Yu</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6959B54-6614-314D-82E3-D63DF83F53D7}"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85800" y="609600"/>
            <a:ext cx="77724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858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858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Thursday, Sept. 11, 2014</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nl-NL" smtClean="0"/>
              <a:t>PHYS 1443-004, Fall 2014                            Dr. Jaehoon Yu</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33D2C0A-C00C-6D49-85C5-A00CF6C3B057}"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Thursday, Sept. 11, 2014</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nl-NL" smtClean="0"/>
              <a:t>PHYS 1443-004, Fall 2014                            Dr. Jaehoon Yu</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11F0E2A-AF8B-B847-AB2C-FCDC59C5A265}" type="slidenum">
              <a:rPr lang="en-US"/>
              <a:pPr>
                <a:defRPr/>
              </a:pPr>
              <a:t>‹#›</a:t>
            </a:fld>
            <a:endParaRPr lang="en-US"/>
          </a:p>
        </p:txBody>
      </p:sp>
    </p:spTree>
    <p:extLst>
      <p:ext uri="{BB962C8B-B14F-4D97-AF65-F5344CB8AC3E}">
        <p14:creationId xmlns:p14="http://schemas.microsoft.com/office/powerpoint/2010/main" val="29769324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609600"/>
            <a:ext cx="7772400" cy="5486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Thursday, Sept. 11, 2014</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nl-NL" smtClean="0"/>
              <a:t>PHYS 1443-004, Fall 2014                            Dr. Jaehoon Yu</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BC3E1B1-2EB5-464C-83CE-4E24C6824A0B}" type="slidenum">
              <a:rPr lang="en-US"/>
              <a:pPr>
                <a:defRPr/>
              </a:pPr>
              <a:t>‹#›</a:t>
            </a:fld>
            <a:endParaRPr lang="en-US"/>
          </a:p>
        </p:txBody>
      </p:sp>
    </p:spTree>
    <p:extLst>
      <p:ext uri="{BB962C8B-B14F-4D97-AF65-F5344CB8AC3E}">
        <p14:creationId xmlns:p14="http://schemas.microsoft.com/office/powerpoint/2010/main" val="23547699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Thursday, Sept. 11, 2014</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nl-NL" smtClean="0"/>
              <a:t>PHYS 1443-004, Fall 2014                            Dr. Jaehoon Yu</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23D45CD-16A2-224C-B70A-0D1B0489626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Thursday, Sept. 11, 2014</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nl-NL" smtClean="0"/>
              <a:t>PHYS 1443-004, Fall 2014                            Dr. Jaehoon Yu</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23CED5A-781C-B54B-9DCC-46150F17B7D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Thursday, Sept. 11, 2014</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nl-NL" smtClean="0"/>
              <a:t>PHYS 1443-004, Fall 2014                            Dr. Jaehoon Yu</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5000C52-892A-734C-9735-DFA415D8DA4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Thursday, Sept. 11, 2014</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nl-NL" smtClean="0"/>
              <a:t>PHYS 1443-004, Fall 2014                            Dr. Jaehoon Yu</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D8608EF3-45E5-0542-9CB7-247C5541AE2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Thursday, Sept. 11, 2014</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nl-NL" smtClean="0"/>
              <a:t>PHYS 1443-004, Fall 2014                            Dr. Jaehoon Yu</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92F9CF5-C078-EB47-929F-B0A3FA3F950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Thursday, Sept. 11, 2014</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nl-NL" smtClean="0"/>
              <a:t>PHYS 1443-004, Fall 2014                            Dr. Jaehoon Yu</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8DCCF901-3B1D-5D4E-8AD7-5D66FB4A0B1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Thursday, Sept. 11, 2014</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nl-NL" smtClean="0"/>
              <a:t>PHYS 1443-004, Fall 2014                            Dr. Jaehoon Yu</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2B26439-A107-B54D-9685-245DFB0AD8D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Thursday, Sept. 11, 2014</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nl-NL" smtClean="0"/>
              <a:t>PHYS 1443-004, Fall 2014                            Dr. Jaehoon Yu</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42880F3-5039-AD40-B51A-C61F35823AB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6"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FF0066"/>
                </a:solidFill>
                <a:latin typeface="+mn-lt"/>
              </a:defRPr>
            </a:lvl1pPr>
          </a:lstStyle>
          <a:p>
            <a:pPr>
              <a:defRPr/>
            </a:pPr>
            <a:r>
              <a:rPr lang="en-US" smtClean="0"/>
              <a:t>Thursday, Sept. 11, 2014</a:t>
            </a: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3300"/>
                </a:solidFill>
                <a:latin typeface="+mn-lt"/>
              </a:defRPr>
            </a:lvl1pPr>
          </a:lstStyle>
          <a:p>
            <a:pPr>
              <a:defRPr/>
            </a:pPr>
            <a:r>
              <a:rPr lang="nl-NL" smtClean="0"/>
              <a:t>PHYS 1443-004, Fall 2014                            Dr. Jaehoon Yu</a:t>
            </a: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solidFill>
                  <a:srgbClr val="A50021"/>
                </a:solidFill>
                <a:latin typeface="Arial Narrow" charset="0"/>
              </a:defRPr>
            </a:lvl1pPr>
          </a:lstStyle>
          <a:p>
            <a:pPr>
              <a:defRPr/>
            </a:pPr>
            <a:fld id="{940792B5-4286-5042-9E96-9D0E8EB76CF0}" type="slidenum">
              <a:rPr lang="en-US"/>
              <a:pPr>
                <a:defRPr/>
              </a:pPr>
              <a:t>‹#›</a:t>
            </a:fld>
            <a:endParaRPr lang="en-US"/>
          </a:p>
        </p:txBody>
      </p:sp>
      <p:pic>
        <p:nvPicPr>
          <p:cNvPr id="1031" name="Picture 7" descr="UTA_color_seal"/>
          <p:cNvPicPr>
            <a:picLocks noChangeAspect="1" noChangeArrowheads="1"/>
          </p:cNvPicPr>
          <p:nvPr/>
        </p:nvPicPr>
        <p:blipFill>
          <a:blip r:embed="rId16"/>
          <a:srcRect/>
          <a:stretch>
            <a:fillRect/>
          </a:stretch>
        </p:blipFill>
        <p:spPr bwMode="auto">
          <a:xfrm>
            <a:off x="3124200" y="6253163"/>
            <a:ext cx="457200" cy="45243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19"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 id="2147483717" r:id="rId12"/>
    <p:sldLayoutId id="2147483723" r:id="rId13"/>
    <p:sldLayoutId id="2147483724" r:id="rId14"/>
  </p:sldLayoutIdLst>
  <p:timing>
    <p:tnLst>
      <p:par>
        <p:cTn xmlns:p14="http://schemas.microsoft.com/office/powerpoint/2010/main" id="1" dur="indefinite" restart="never" nodeType="tmRoot"/>
      </p:par>
    </p:tnLst>
  </p:timing>
  <p:hf hdr="0"/>
  <p:txStyles>
    <p:titleStyle>
      <a:lvl1pPr algn="ctr" rtl="0" eaLnBrk="0" fontAlgn="base" hangingPunct="0">
        <a:spcBef>
          <a:spcPct val="0"/>
        </a:spcBef>
        <a:spcAft>
          <a:spcPct val="0"/>
        </a:spcAft>
        <a:defRPr sz="4400">
          <a:solidFill>
            <a:srgbClr val="A50021"/>
          </a:solidFill>
          <a:latin typeface="+mj-lt"/>
          <a:ea typeface="ＭＳ Ｐゴシック" pitchFamily="-1" charset="-128"/>
          <a:cs typeface="ＭＳ Ｐゴシック" pitchFamily="-1" charset="-128"/>
        </a:defRPr>
      </a:lvl1pPr>
      <a:lvl2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2pPr>
      <a:lvl3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3pPr>
      <a:lvl4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4pPr>
      <a:lvl5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5pPr>
      <a:lvl6pPr marL="457200" algn="ctr" rtl="0" fontAlgn="base">
        <a:spcBef>
          <a:spcPct val="0"/>
        </a:spcBef>
        <a:spcAft>
          <a:spcPct val="0"/>
        </a:spcAft>
        <a:defRPr sz="4400">
          <a:solidFill>
            <a:srgbClr val="A50021"/>
          </a:solidFill>
          <a:latin typeface="Arial Narrow" pitchFamily="34" charset="0"/>
        </a:defRPr>
      </a:lvl6pPr>
      <a:lvl7pPr marL="914400" algn="ctr" rtl="0" fontAlgn="base">
        <a:spcBef>
          <a:spcPct val="0"/>
        </a:spcBef>
        <a:spcAft>
          <a:spcPct val="0"/>
        </a:spcAft>
        <a:defRPr sz="4400">
          <a:solidFill>
            <a:srgbClr val="A50021"/>
          </a:solidFill>
          <a:latin typeface="Arial Narrow" pitchFamily="34" charset="0"/>
        </a:defRPr>
      </a:lvl7pPr>
      <a:lvl8pPr marL="1371600" algn="ctr" rtl="0" fontAlgn="base">
        <a:spcBef>
          <a:spcPct val="0"/>
        </a:spcBef>
        <a:spcAft>
          <a:spcPct val="0"/>
        </a:spcAft>
        <a:defRPr sz="4400">
          <a:solidFill>
            <a:srgbClr val="A50021"/>
          </a:solidFill>
          <a:latin typeface="Arial Narrow" pitchFamily="34" charset="0"/>
        </a:defRPr>
      </a:lvl8pPr>
      <a:lvl9pPr marL="1828800" algn="ctr" rtl="0" fontAlgn="base">
        <a:spcBef>
          <a:spcPct val="0"/>
        </a:spcBef>
        <a:spcAft>
          <a:spcPct val="0"/>
        </a:spcAft>
        <a:defRPr sz="4400">
          <a:solidFill>
            <a:srgbClr val="A50021"/>
          </a:solidFill>
          <a:latin typeface="Arial Narrow" pitchFamily="34" charset="0"/>
        </a:defRPr>
      </a:lvl9pPr>
    </p:titleStyle>
    <p:bodyStyle>
      <a:lvl1pPr marL="342900" indent="-342900" algn="l" rtl="0" eaLnBrk="0" fontAlgn="base" hangingPunct="0">
        <a:spcBef>
          <a:spcPct val="20000"/>
        </a:spcBef>
        <a:spcAft>
          <a:spcPct val="0"/>
        </a:spcAft>
        <a:buChar char="•"/>
        <a:defRPr sz="3200">
          <a:solidFill>
            <a:schemeClr val="accent2"/>
          </a:solidFill>
          <a:latin typeface="+mn-lt"/>
          <a:ea typeface="ＭＳ Ｐゴシック" pitchFamily="-1" charset="-128"/>
          <a:cs typeface="ＭＳ Ｐゴシック" pitchFamily="-1" charset="-128"/>
        </a:defRPr>
      </a:lvl1pPr>
      <a:lvl2pPr marL="742950" indent="-285750" algn="l" rtl="0" eaLnBrk="0" fontAlgn="base" hangingPunct="0">
        <a:spcBef>
          <a:spcPct val="20000"/>
        </a:spcBef>
        <a:spcAft>
          <a:spcPct val="0"/>
        </a:spcAft>
        <a:buChar char="–"/>
        <a:defRPr sz="2800">
          <a:solidFill>
            <a:srgbClr val="660066"/>
          </a:solidFill>
          <a:latin typeface="+mn-lt"/>
          <a:ea typeface="ＭＳ Ｐゴシック" charset="-128"/>
        </a:defRPr>
      </a:lvl2pPr>
      <a:lvl3pPr marL="1143000" indent="-228600" algn="l" rtl="0" eaLnBrk="0" fontAlgn="base" hangingPunct="0">
        <a:spcBef>
          <a:spcPct val="20000"/>
        </a:spcBef>
        <a:spcAft>
          <a:spcPct val="0"/>
        </a:spcAft>
        <a:buChar char="•"/>
        <a:defRPr sz="2400">
          <a:solidFill>
            <a:srgbClr val="003300"/>
          </a:solidFill>
          <a:latin typeface="+mn-lt"/>
          <a:ea typeface="ＭＳ Ｐゴシック" charset="-128"/>
        </a:defRPr>
      </a:lvl3pPr>
      <a:lvl4pPr marL="1600200" indent="-228600" algn="l" rtl="0" eaLnBrk="0" fontAlgn="base" hangingPunct="0">
        <a:spcBef>
          <a:spcPct val="20000"/>
        </a:spcBef>
        <a:spcAft>
          <a:spcPct val="0"/>
        </a:spcAft>
        <a:buChar char="–"/>
        <a:defRPr sz="2000">
          <a:solidFill>
            <a:srgbClr val="CC00CC"/>
          </a:solidFill>
          <a:latin typeface="+mn-lt"/>
          <a:ea typeface="ＭＳ Ｐゴシック" charset="-128"/>
        </a:defRPr>
      </a:lvl4pPr>
      <a:lvl5pPr marL="2057400" indent="-228600" algn="l" rtl="0" eaLnBrk="0" fontAlgn="base" hangingPunct="0">
        <a:spcBef>
          <a:spcPct val="20000"/>
        </a:spcBef>
        <a:spcAft>
          <a:spcPct val="0"/>
        </a:spcAft>
        <a:buChar char="»"/>
        <a:defRPr sz="2000">
          <a:solidFill>
            <a:srgbClr val="FF0066"/>
          </a:solidFill>
          <a:latin typeface="+mn-lt"/>
          <a:ea typeface="ＭＳ Ｐゴシック" charset="-128"/>
        </a:defRPr>
      </a:lvl5pPr>
      <a:lvl6pPr marL="2514600" indent="-228600" algn="l" rtl="0" fontAlgn="base">
        <a:spcBef>
          <a:spcPct val="20000"/>
        </a:spcBef>
        <a:spcAft>
          <a:spcPct val="0"/>
        </a:spcAft>
        <a:buChar char="»"/>
        <a:defRPr sz="2000">
          <a:solidFill>
            <a:srgbClr val="FF0066"/>
          </a:solidFill>
          <a:latin typeface="+mn-lt"/>
        </a:defRPr>
      </a:lvl6pPr>
      <a:lvl7pPr marL="2971800" indent="-228600" algn="l" rtl="0" fontAlgn="base">
        <a:spcBef>
          <a:spcPct val="20000"/>
        </a:spcBef>
        <a:spcAft>
          <a:spcPct val="0"/>
        </a:spcAft>
        <a:buChar char="»"/>
        <a:defRPr sz="2000">
          <a:solidFill>
            <a:srgbClr val="FF0066"/>
          </a:solidFill>
          <a:latin typeface="+mn-lt"/>
        </a:defRPr>
      </a:lvl7pPr>
      <a:lvl8pPr marL="3429000" indent="-228600" algn="l" rtl="0" fontAlgn="base">
        <a:spcBef>
          <a:spcPct val="20000"/>
        </a:spcBef>
        <a:spcAft>
          <a:spcPct val="0"/>
        </a:spcAft>
        <a:buChar char="»"/>
        <a:defRPr sz="2000">
          <a:solidFill>
            <a:srgbClr val="FF0066"/>
          </a:solidFill>
          <a:latin typeface="+mn-lt"/>
        </a:defRPr>
      </a:lvl8pPr>
      <a:lvl9pPr marL="3886200" indent="-228600" algn="l" rtl="0" fontAlgn="base">
        <a:spcBef>
          <a:spcPct val="20000"/>
        </a:spcBef>
        <a:spcAft>
          <a:spcPct val="0"/>
        </a:spcAft>
        <a:buChar char="»"/>
        <a:defRPr sz="2000">
          <a:solidFill>
            <a:srgbClr val="FF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1" Type="http://schemas.openxmlformats.org/officeDocument/2006/relationships/image" Target="../media/image68.wmf"/><Relationship Id="rId12" Type="http://schemas.openxmlformats.org/officeDocument/2006/relationships/oleObject" Target="../embeddings/oleObject65.bin"/><Relationship Id="rId13" Type="http://schemas.openxmlformats.org/officeDocument/2006/relationships/image" Target="../media/image69.wmf"/><Relationship Id="rId1" Type="http://schemas.openxmlformats.org/officeDocument/2006/relationships/vmlDrawing" Target="../drawings/vmlDrawing7.vml"/><Relationship Id="rId2" Type="http://schemas.openxmlformats.org/officeDocument/2006/relationships/slideLayout" Target="../slideLayouts/slideLayout2.xml"/><Relationship Id="rId3" Type="http://schemas.openxmlformats.org/officeDocument/2006/relationships/oleObject" Target="../embeddings/oleObject61.bin"/><Relationship Id="rId4" Type="http://schemas.openxmlformats.org/officeDocument/2006/relationships/image" Target="../media/image65.wmf"/><Relationship Id="rId5" Type="http://schemas.openxmlformats.org/officeDocument/2006/relationships/image" Target="../media/image70.png"/><Relationship Id="rId6" Type="http://schemas.openxmlformats.org/officeDocument/2006/relationships/oleObject" Target="../embeddings/oleObject62.bin"/><Relationship Id="rId7" Type="http://schemas.openxmlformats.org/officeDocument/2006/relationships/image" Target="../media/image66.wmf"/><Relationship Id="rId8" Type="http://schemas.openxmlformats.org/officeDocument/2006/relationships/oleObject" Target="../embeddings/oleObject63.bin"/><Relationship Id="rId9" Type="http://schemas.openxmlformats.org/officeDocument/2006/relationships/image" Target="../media/image67.wmf"/><Relationship Id="rId10" Type="http://schemas.openxmlformats.org/officeDocument/2006/relationships/oleObject" Target="../embeddings/oleObject64.bin"/></Relationships>
</file>

<file path=ppt/slides/_rels/slide11.xml.rels><?xml version="1.0" encoding="UTF-8" standalone="yes"?>
<Relationships xmlns="http://schemas.openxmlformats.org/package/2006/relationships"><Relationship Id="rId20" Type="http://schemas.openxmlformats.org/officeDocument/2006/relationships/image" Target="../media/image78.wmf"/><Relationship Id="rId21" Type="http://schemas.openxmlformats.org/officeDocument/2006/relationships/oleObject" Target="../embeddings/oleObject75.bin"/><Relationship Id="rId22" Type="http://schemas.openxmlformats.org/officeDocument/2006/relationships/image" Target="../media/image79.wmf"/><Relationship Id="rId23" Type="http://schemas.openxmlformats.org/officeDocument/2006/relationships/oleObject" Target="../embeddings/oleObject76.bin"/><Relationship Id="rId24" Type="http://schemas.openxmlformats.org/officeDocument/2006/relationships/image" Target="../media/image80.wmf"/><Relationship Id="rId25" Type="http://schemas.openxmlformats.org/officeDocument/2006/relationships/oleObject" Target="../embeddings/oleObject77.bin"/><Relationship Id="rId26" Type="http://schemas.openxmlformats.org/officeDocument/2006/relationships/image" Target="../media/image81.wmf"/><Relationship Id="rId27" Type="http://schemas.openxmlformats.org/officeDocument/2006/relationships/oleObject" Target="../embeddings/oleObject78.bin"/><Relationship Id="rId28" Type="http://schemas.openxmlformats.org/officeDocument/2006/relationships/image" Target="../media/image82.wmf"/><Relationship Id="rId29" Type="http://schemas.openxmlformats.org/officeDocument/2006/relationships/oleObject" Target="../embeddings/oleObject79.bin"/><Relationship Id="rId1" Type="http://schemas.openxmlformats.org/officeDocument/2006/relationships/vmlDrawing" Target="../drawings/vmlDrawing8.vml"/><Relationship Id="rId2" Type="http://schemas.openxmlformats.org/officeDocument/2006/relationships/slideLayout" Target="../slideLayouts/slideLayout2.xml"/><Relationship Id="rId3" Type="http://schemas.openxmlformats.org/officeDocument/2006/relationships/oleObject" Target="../embeddings/oleObject66.bin"/><Relationship Id="rId4" Type="http://schemas.openxmlformats.org/officeDocument/2006/relationships/image" Target="../media/image71.wmf"/><Relationship Id="rId5" Type="http://schemas.openxmlformats.org/officeDocument/2006/relationships/oleObject" Target="../embeddings/oleObject67.bin"/><Relationship Id="rId30" Type="http://schemas.openxmlformats.org/officeDocument/2006/relationships/image" Target="../media/image83.wmf"/><Relationship Id="rId31" Type="http://schemas.openxmlformats.org/officeDocument/2006/relationships/oleObject" Target="../embeddings/oleObject80.bin"/><Relationship Id="rId32" Type="http://schemas.openxmlformats.org/officeDocument/2006/relationships/image" Target="../media/image84.wmf"/><Relationship Id="rId9" Type="http://schemas.openxmlformats.org/officeDocument/2006/relationships/oleObject" Target="../embeddings/oleObject69.bin"/><Relationship Id="rId6" Type="http://schemas.openxmlformats.org/officeDocument/2006/relationships/image" Target="../media/image72.wmf"/><Relationship Id="rId7" Type="http://schemas.openxmlformats.org/officeDocument/2006/relationships/oleObject" Target="../embeddings/oleObject68.bin"/><Relationship Id="rId8" Type="http://schemas.openxmlformats.org/officeDocument/2006/relationships/image" Target="../media/image73.wmf"/><Relationship Id="rId33" Type="http://schemas.openxmlformats.org/officeDocument/2006/relationships/oleObject" Target="../embeddings/oleObject81.bin"/><Relationship Id="rId34" Type="http://schemas.openxmlformats.org/officeDocument/2006/relationships/image" Target="../media/image85.wmf"/><Relationship Id="rId35" Type="http://schemas.openxmlformats.org/officeDocument/2006/relationships/oleObject" Target="../embeddings/oleObject82.bin"/><Relationship Id="rId36" Type="http://schemas.openxmlformats.org/officeDocument/2006/relationships/image" Target="../media/image86.wmf"/><Relationship Id="rId10" Type="http://schemas.openxmlformats.org/officeDocument/2006/relationships/image" Target="../media/image74.wmf"/><Relationship Id="rId11" Type="http://schemas.openxmlformats.org/officeDocument/2006/relationships/oleObject" Target="../embeddings/oleObject70.bin"/><Relationship Id="rId12" Type="http://schemas.openxmlformats.org/officeDocument/2006/relationships/image" Target="../media/image75.wmf"/><Relationship Id="rId13" Type="http://schemas.openxmlformats.org/officeDocument/2006/relationships/oleObject" Target="../embeddings/oleObject71.bin"/><Relationship Id="rId14" Type="http://schemas.openxmlformats.org/officeDocument/2006/relationships/image" Target="../media/image76.wmf"/><Relationship Id="rId15" Type="http://schemas.openxmlformats.org/officeDocument/2006/relationships/oleObject" Target="../embeddings/oleObject72.bin"/><Relationship Id="rId16" Type="http://schemas.openxmlformats.org/officeDocument/2006/relationships/image" Target="../media/image32.wmf"/><Relationship Id="rId17" Type="http://schemas.openxmlformats.org/officeDocument/2006/relationships/oleObject" Target="../embeddings/oleObject73.bin"/><Relationship Id="rId18" Type="http://schemas.openxmlformats.org/officeDocument/2006/relationships/image" Target="../media/image77.wmf"/><Relationship Id="rId19" Type="http://schemas.openxmlformats.org/officeDocument/2006/relationships/oleObject" Target="../embeddings/oleObject74.bin"/></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83.bin"/><Relationship Id="rId4" Type="http://schemas.openxmlformats.org/officeDocument/2006/relationships/image" Target="../media/image87.wmf"/><Relationship Id="rId5" Type="http://schemas.openxmlformats.org/officeDocument/2006/relationships/oleObject" Target="../embeddings/oleObject84.bin"/><Relationship Id="rId6" Type="http://schemas.openxmlformats.org/officeDocument/2006/relationships/image" Target="../media/image88.wmf"/><Relationship Id="rId1" Type="http://schemas.openxmlformats.org/officeDocument/2006/relationships/vmlDrawing" Target="../drawings/vmlDrawing9.vml"/><Relationship Id="rId2"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4" Type="http://schemas.openxmlformats.org/officeDocument/2006/relationships/oleObject" Target="../embeddings/oleObject1.bin"/><Relationship Id="rId5" Type="http://schemas.openxmlformats.org/officeDocument/2006/relationships/image" Target="../media/image2.emf"/><Relationship Id="rId6" Type="http://schemas.openxmlformats.org/officeDocument/2006/relationships/oleObject" Target="../embeddings/oleObject2.bin"/><Relationship Id="rId7" Type="http://schemas.openxmlformats.org/officeDocument/2006/relationships/image" Target="../media/image3.emf"/><Relationship Id="rId8" Type="http://schemas.openxmlformats.org/officeDocument/2006/relationships/oleObject" Target="../embeddings/oleObject3.bin"/><Relationship Id="rId9" Type="http://schemas.openxmlformats.org/officeDocument/2006/relationships/image" Target="../media/image4.wmf"/><Relationship Id="rId1" Type="http://schemas.openxmlformats.org/officeDocument/2006/relationships/vmlDrawing" Target="../drawings/vmlDrawing1.vml"/><Relationship Id="rId2"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0" Type="http://schemas.openxmlformats.org/officeDocument/2006/relationships/image" Target="../media/image14.emf"/><Relationship Id="rId21" Type="http://schemas.openxmlformats.org/officeDocument/2006/relationships/oleObject" Target="../embeddings/oleObject13.bin"/><Relationship Id="rId22" Type="http://schemas.openxmlformats.org/officeDocument/2006/relationships/image" Target="../media/image15.emf"/><Relationship Id="rId23" Type="http://schemas.openxmlformats.org/officeDocument/2006/relationships/oleObject" Target="../embeddings/oleObject14.bin"/><Relationship Id="rId24" Type="http://schemas.openxmlformats.org/officeDocument/2006/relationships/image" Target="../media/image16.wmf"/><Relationship Id="rId25" Type="http://schemas.openxmlformats.org/officeDocument/2006/relationships/oleObject" Target="../embeddings/oleObject15.bin"/><Relationship Id="rId26" Type="http://schemas.openxmlformats.org/officeDocument/2006/relationships/image" Target="../media/image17.wmf"/><Relationship Id="rId27" Type="http://schemas.openxmlformats.org/officeDocument/2006/relationships/oleObject" Target="../embeddings/oleObject16.bin"/><Relationship Id="rId28" Type="http://schemas.openxmlformats.org/officeDocument/2006/relationships/image" Target="../media/image18.wmf"/><Relationship Id="rId29" Type="http://schemas.openxmlformats.org/officeDocument/2006/relationships/oleObject" Target="../embeddings/oleObject17.bin"/><Relationship Id="rId1" Type="http://schemas.openxmlformats.org/officeDocument/2006/relationships/vmlDrawing" Target="../drawings/vmlDrawing2.vml"/><Relationship Id="rId2" Type="http://schemas.openxmlformats.org/officeDocument/2006/relationships/slideLayout" Target="../slideLayouts/slideLayout14.xml"/><Relationship Id="rId3" Type="http://schemas.openxmlformats.org/officeDocument/2006/relationships/oleObject" Target="../embeddings/oleObject4.bin"/><Relationship Id="rId4" Type="http://schemas.openxmlformats.org/officeDocument/2006/relationships/image" Target="../media/image6.emf"/><Relationship Id="rId5" Type="http://schemas.openxmlformats.org/officeDocument/2006/relationships/oleObject" Target="../embeddings/oleObject5.bin"/><Relationship Id="rId30" Type="http://schemas.openxmlformats.org/officeDocument/2006/relationships/image" Target="../media/image19.wmf"/><Relationship Id="rId31" Type="http://schemas.openxmlformats.org/officeDocument/2006/relationships/oleObject" Target="../embeddings/oleObject18.bin"/><Relationship Id="rId32" Type="http://schemas.openxmlformats.org/officeDocument/2006/relationships/image" Target="../media/image20.wmf"/><Relationship Id="rId9" Type="http://schemas.openxmlformats.org/officeDocument/2006/relationships/oleObject" Target="../embeddings/oleObject7.bin"/><Relationship Id="rId6" Type="http://schemas.openxmlformats.org/officeDocument/2006/relationships/image" Target="../media/image7.wmf"/><Relationship Id="rId7" Type="http://schemas.openxmlformats.org/officeDocument/2006/relationships/oleObject" Target="../embeddings/oleObject6.bin"/><Relationship Id="rId8" Type="http://schemas.openxmlformats.org/officeDocument/2006/relationships/image" Target="../media/image8.wmf"/><Relationship Id="rId33" Type="http://schemas.openxmlformats.org/officeDocument/2006/relationships/oleObject" Target="../embeddings/oleObject19.bin"/><Relationship Id="rId34" Type="http://schemas.openxmlformats.org/officeDocument/2006/relationships/image" Target="../media/image21.wmf"/><Relationship Id="rId10" Type="http://schemas.openxmlformats.org/officeDocument/2006/relationships/image" Target="../media/image9.wmf"/><Relationship Id="rId11" Type="http://schemas.openxmlformats.org/officeDocument/2006/relationships/oleObject" Target="../embeddings/oleObject8.bin"/><Relationship Id="rId12" Type="http://schemas.openxmlformats.org/officeDocument/2006/relationships/image" Target="../media/image10.wmf"/><Relationship Id="rId13" Type="http://schemas.openxmlformats.org/officeDocument/2006/relationships/oleObject" Target="../embeddings/oleObject9.bin"/><Relationship Id="rId14" Type="http://schemas.openxmlformats.org/officeDocument/2006/relationships/image" Target="../media/image11.wmf"/><Relationship Id="rId15" Type="http://schemas.openxmlformats.org/officeDocument/2006/relationships/oleObject" Target="../embeddings/oleObject10.bin"/><Relationship Id="rId16" Type="http://schemas.openxmlformats.org/officeDocument/2006/relationships/image" Target="../media/image12.wmf"/><Relationship Id="rId17" Type="http://schemas.openxmlformats.org/officeDocument/2006/relationships/oleObject" Target="../embeddings/oleObject11.bin"/><Relationship Id="rId18" Type="http://schemas.openxmlformats.org/officeDocument/2006/relationships/image" Target="../media/image13.wmf"/><Relationship Id="rId19" Type="http://schemas.openxmlformats.org/officeDocument/2006/relationships/oleObject" Target="../embeddings/oleObject12.bin"/></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2.jpeg"/></Relationships>
</file>

<file path=ppt/slides/_rels/slide6.xml.rels><?xml version="1.0" encoding="UTF-8" standalone="yes"?>
<Relationships xmlns="http://schemas.openxmlformats.org/package/2006/relationships"><Relationship Id="rId9" Type="http://schemas.openxmlformats.org/officeDocument/2006/relationships/oleObject" Target="../embeddings/oleObject23.bin"/><Relationship Id="rId20" Type="http://schemas.openxmlformats.org/officeDocument/2006/relationships/image" Target="../media/image31.wmf"/><Relationship Id="rId10" Type="http://schemas.openxmlformats.org/officeDocument/2006/relationships/image" Target="../media/image26.wmf"/><Relationship Id="rId11" Type="http://schemas.openxmlformats.org/officeDocument/2006/relationships/oleObject" Target="../embeddings/oleObject24.bin"/><Relationship Id="rId12" Type="http://schemas.openxmlformats.org/officeDocument/2006/relationships/image" Target="../media/image27.emf"/><Relationship Id="rId13" Type="http://schemas.openxmlformats.org/officeDocument/2006/relationships/oleObject" Target="../embeddings/oleObject25.bin"/><Relationship Id="rId14" Type="http://schemas.openxmlformats.org/officeDocument/2006/relationships/image" Target="../media/image28.wmf"/><Relationship Id="rId15" Type="http://schemas.openxmlformats.org/officeDocument/2006/relationships/oleObject" Target="../embeddings/oleObject26.bin"/><Relationship Id="rId16" Type="http://schemas.openxmlformats.org/officeDocument/2006/relationships/image" Target="../media/image29.wmf"/><Relationship Id="rId17" Type="http://schemas.openxmlformats.org/officeDocument/2006/relationships/oleObject" Target="../embeddings/oleObject27.bin"/><Relationship Id="rId18" Type="http://schemas.openxmlformats.org/officeDocument/2006/relationships/image" Target="../media/image30.wmf"/><Relationship Id="rId19" Type="http://schemas.openxmlformats.org/officeDocument/2006/relationships/oleObject" Target="../embeddings/oleObject28.bin"/><Relationship Id="rId1" Type="http://schemas.openxmlformats.org/officeDocument/2006/relationships/vmlDrawing" Target="../drawings/vmlDrawing3.vml"/><Relationship Id="rId2" Type="http://schemas.openxmlformats.org/officeDocument/2006/relationships/slideLayout" Target="../slideLayouts/slideLayout2.xml"/><Relationship Id="rId3" Type="http://schemas.openxmlformats.org/officeDocument/2006/relationships/oleObject" Target="../embeddings/oleObject20.bin"/><Relationship Id="rId4" Type="http://schemas.openxmlformats.org/officeDocument/2006/relationships/image" Target="../media/image23.wmf"/><Relationship Id="rId5" Type="http://schemas.openxmlformats.org/officeDocument/2006/relationships/oleObject" Target="../embeddings/oleObject21.bin"/><Relationship Id="rId6" Type="http://schemas.openxmlformats.org/officeDocument/2006/relationships/image" Target="../media/image24.wmf"/><Relationship Id="rId7" Type="http://schemas.openxmlformats.org/officeDocument/2006/relationships/oleObject" Target="../embeddings/oleObject22.bin"/><Relationship Id="rId8" Type="http://schemas.openxmlformats.org/officeDocument/2006/relationships/image" Target="../media/image25.wmf"/></Relationships>
</file>

<file path=ppt/slides/_rels/slide7.xml.rels><?xml version="1.0" encoding="UTF-8" standalone="yes"?>
<Relationships xmlns="http://schemas.openxmlformats.org/package/2006/relationships"><Relationship Id="rId9" Type="http://schemas.openxmlformats.org/officeDocument/2006/relationships/image" Target="../media/image34.emf"/><Relationship Id="rId20" Type="http://schemas.openxmlformats.org/officeDocument/2006/relationships/oleObject" Target="../embeddings/oleObject37.bin"/><Relationship Id="rId21" Type="http://schemas.openxmlformats.org/officeDocument/2006/relationships/image" Target="../media/image40.wmf"/><Relationship Id="rId22" Type="http://schemas.openxmlformats.org/officeDocument/2006/relationships/oleObject" Target="../embeddings/oleObject38.bin"/><Relationship Id="rId23" Type="http://schemas.openxmlformats.org/officeDocument/2006/relationships/image" Target="../media/image41.wmf"/><Relationship Id="rId24" Type="http://schemas.openxmlformats.org/officeDocument/2006/relationships/oleObject" Target="../embeddings/oleObject39.bin"/><Relationship Id="rId25" Type="http://schemas.openxmlformats.org/officeDocument/2006/relationships/image" Target="../media/image42.wmf"/><Relationship Id="rId26" Type="http://schemas.openxmlformats.org/officeDocument/2006/relationships/oleObject" Target="../embeddings/oleObject40.bin"/><Relationship Id="rId27" Type="http://schemas.openxmlformats.org/officeDocument/2006/relationships/image" Target="../media/image43.wmf"/><Relationship Id="rId28" Type="http://schemas.openxmlformats.org/officeDocument/2006/relationships/oleObject" Target="../embeddings/oleObject41.bin"/><Relationship Id="rId29" Type="http://schemas.openxmlformats.org/officeDocument/2006/relationships/image" Target="../media/image44.wmf"/><Relationship Id="rId30" Type="http://schemas.openxmlformats.org/officeDocument/2006/relationships/oleObject" Target="../embeddings/oleObject42.bin"/><Relationship Id="rId31" Type="http://schemas.openxmlformats.org/officeDocument/2006/relationships/image" Target="../media/image45.emf"/><Relationship Id="rId10" Type="http://schemas.openxmlformats.org/officeDocument/2006/relationships/oleObject" Target="../embeddings/oleObject32.bin"/><Relationship Id="rId11" Type="http://schemas.openxmlformats.org/officeDocument/2006/relationships/image" Target="../media/image35.emf"/><Relationship Id="rId12" Type="http://schemas.openxmlformats.org/officeDocument/2006/relationships/oleObject" Target="../embeddings/oleObject33.bin"/><Relationship Id="rId13" Type="http://schemas.openxmlformats.org/officeDocument/2006/relationships/image" Target="../media/image36.wmf"/><Relationship Id="rId14" Type="http://schemas.openxmlformats.org/officeDocument/2006/relationships/oleObject" Target="../embeddings/oleObject34.bin"/><Relationship Id="rId15" Type="http://schemas.openxmlformats.org/officeDocument/2006/relationships/image" Target="../media/image37.wmf"/><Relationship Id="rId16" Type="http://schemas.openxmlformats.org/officeDocument/2006/relationships/oleObject" Target="../embeddings/oleObject35.bin"/><Relationship Id="rId17" Type="http://schemas.openxmlformats.org/officeDocument/2006/relationships/image" Target="../media/image38.wmf"/><Relationship Id="rId18" Type="http://schemas.openxmlformats.org/officeDocument/2006/relationships/oleObject" Target="../embeddings/oleObject36.bin"/><Relationship Id="rId19" Type="http://schemas.openxmlformats.org/officeDocument/2006/relationships/image" Target="../media/image39.wmf"/><Relationship Id="rId1" Type="http://schemas.openxmlformats.org/officeDocument/2006/relationships/vmlDrawing" Target="../drawings/vmlDrawing4.vml"/><Relationship Id="rId2" Type="http://schemas.openxmlformats.org/officeDocument/2006/relationships/slideLayout" Target="../slideLayouts/slideLayout2.xml"/><Relationship Id="rId3" Type="http://schemas.openxmlformats.org/officeDocument/2006/relationships/image" Target="../media/image46.jpeg"/><Relationship Id="rId4" Type="http://schemas.openxmlformats.org/officeDocument/2006/relationships/oleObject" Target="../embeddings/oleObject29.bin"/><Relationship Id="rId5" Type="http://schemas.openxmlformats.org/officeDocument/2006/relationships/image" Target="../media/image32.wmf"/><Relationship Id="rId6" Type="http://schemas.openxmlformats.org/officeDocument/2006/relationships/oleObject" Target="../embeddings/oleObject30.bin"/><Relationship Id="rId7" Type="http://schemas.openxmlformats.org/officeDocument/2006/relationships/image" Target="../media/image33.wmf"/><Relationship Id="rId8" Type="http://schemas.openxmlformats.org/officeDocument/2006/relationships/oleObject" Target="../embeddings/oleObject31.bin"/></Relationships>
</file>

<file path=ppt/slides/_rels/slide8.xml.rels><?xml version="1.0" encoding="UTF-8" standalone="yes"?>
<Relationships xmlns="http://schemas.openxmlformats.org/package/2006/relationships"><Relationship Id="rId9" Type="http://schemas.openxmlformats.org/officeDocument/2006/relationships/oleObject" Target="../embeddings/oleObject46.bin"/><Relationship Id="rId20" Type="http://schemas.openxmlformats.org/officeDocument/2006/relationships/image" Target="../media/image55.wmf"/><Relationship Id="rId21" Type="http://schemas.openxmlformats.org/officeDocument/2006/relationships/oleObject" Target="../embeddings/oleObject52.bin"/><Relationship Id="rId22" Type="http://schemas.openxmlformats.org/officeDocument/2006/relationships/image" Target="../media/image56.wmf"/><Relationship Id="rId10" Type="http://schemas.openxmlformats.org/officeDocument/2006/relationships/image" Target="../media/image50.wmf"/><Relationship Id="rId11" Type="http://schemas.openxmlformats.org/officeDocument/2006/relationships/oleObject" Target="../embeddings/oleObject47.bin"/><Relationship Id="rId12" Type="http://schemas.openxmlformats.org/officeDocument/2006/relationships/image" Target="../media/image51.wmf"/><Relationship Id="rId13" Type="http://schemas.openxmlformats.org/officeDocument/2006/relationships/oleObject" Target="../embeddings/oleObject48.bin"/><Relationship Id="rId14" Type="http://schemas.openxmlformats.org/officeDocument/2006/relationships/image" Target="../media/image52.wmf"/><Relationship Id="rId15" Type="http://schemas.openxmlformats.org/officeDocument/2006/relationships/oleObject" Target="../embeddings/oleObject49.bin"/><Relationship Id="rId16" Type="http://schemas.openxmlformats.org/officeDocument/2006/relationships/image" Target="../media/image53.wmf"/><Relationship Id="rId17" Type="http://schemas.openxmlformats.org/officeDocument/2006/relationships/oleObject" Target="../embeddings/oleObject50.bin"/><Relationship Id="rId18" Type="http://schemas.openxmlformats.org/officeDocument/2006/relationships/image" Target="../media/image54.wmf"/><Relationship Id="rId19" Type="http://schemas.openxmlformats.org/officeDocument/2006/relationships/oleObject" Target="../embeddings/oleObject51.bin"/><Relationship Id="rId1" Type="http://schemas.openxmlformats.org/officeDocument/2006/relationships/vmlDrawing" Target="../drawings/vmlDrawing5.vml"/><Relationship Id="rId2" Type="http://schemas.openxmlformats.org/officeDocument/2006/relationships/slideLayout" Target="../slideLayouts/slideLayout2.xml"/><Relationship Id="rId3" Type="http://schemas.openxmlformats.org/officeDocument/2006/relationships/oleObject" Target="../embeddings/oleObject43.bin"/><Relationship Id="rId4" Type="http://schemas.openxmlformats.org/officeDocument/2006/relationships/image" Target="../media/image47.wmf"/><Relationship Id="rId5" Type="http://schemas.openxmlformats.org/officeDocument/2006/relationships/oleObject" Target="../embeddings/oleObject44.bin"/><Relationship Id="rId6" Type="http://schemas.openxmlformats.org/officeDocument/2006/relationships/image" Target="../media/image48.wmf"/><Relationship Id="rId7" Type="http://schemas.openxmlformats.org/officeDocument/2006/relationships/oleObject" Target="../embeddings/oleObject45.bin"/><Relationship Id="rId8" Type="http://schemas.openxmlformats.org/officeDocument/2006/relationships/image" Target="../media/image49.wmf"/></Relationships>
</file>

<file path=ppt/slides/_rels/slide9.xml.rels><?xml version="1.0" encoding="UTF-8" standalone="yes"?>
<Relationships xmlns="http://schemas.openxmlformats.org/package/2006/relationships"><Relationship Id="rId11" Type="http://schemas.openxmlformats.org/officeDocument/2006/relationships/oleObject" Target="../embeddings/oleObject57.bin"/><Relationship Id="rId12" Type="http://schemas.openxmlformats.org/officeDocument/2006/relationships/image" Target="../media/image61.emf"/><Relationship Id="rId13" Type="http://schemas.openxmlformats.org/officeDocument/2006/relationships/oleObject" Target="../embeddings/oleObject58.bin"/><Relationship Id="rId14" Type="http://schemas.openxmlformats.org/officeDocument/2006/relationships/image" Target="../media/image62.emf"/><Relationship Id="rId15" Type="http://schemas.openxmlformats.org/officeDocument/2006/relationships/oleObject" Target="../embeddings/oleObject59.bin"/><Relationship Id="rId16" Type="http://schemas.openxmlformats.org/officeDocument/2006/relationships/image" Target="../media/image63.emf"/><Relationship Id="rId17" Type="http://schemas.openxmlformats.org/officeDocument/2006/relationships/oleObject" Target="../embeddings/oleObject60.bin"/><Relationship Id="rId18" Type="http://schemas.openxmlformats.org/officeDocument/2006/relationships/image" Target="../media/image64.emf"/><Relationship Id="rId1" Type="http://schemas.openxmlformats.org/officeDocument/2006/relationships/vmlDrawing" Target="../drawings/vmlDrawing6.vml"/><Relationship Id="rId2" Type="http://schemas.openxmlformats.org/officeDocument/2006/relationships/slideLayout" Target="../slideLayouts/slideLayout2.xml"/><Relationship Id="rId3" Type="http://schemas.openxmlformats.org/officeDocument/2006/relationships/oleObject" Target="../embeddings/oleObject53.bin"/><Relationship Id="rId4" Type="http://schemas.openxmlformats.org/officeDocument/2006/relationships/image" Target="../media/image57.emf"/><Relationship Id="rId5" Type="http://schemas.openxmlformats.org/officeDocument/2006/relationships/oleObject" Target="../embeddings/oleObject54.bin"/><Relationship Id="rId6" Type="http://schemas.openxmlformats.org/officeDocument/2006/relationships/image" Target="../media/image58.emf"/><Relationship Id="rId7" Type="http://schemas.openxmlformats.org/officeDocument/2006/relationships/oleObject" Target="../embeddings/oleObject55.bin"/><Relationship Id="rId8" Type="http://schemas.openxmlformats.org/officeDocument/2006/relationships/image" Target="../media/image59.emf"/><Relationship Id="rId9" Type="http://schemas.openxmlformats.org/officeDocument/2006/relationships/oleObject" Target="../embeddings/oleObject56.bin"/><Relationship Id="rId10" Type="http://schemas.openxmlformats.org/officeDocument/2006/relationships/image" Target="../media/image60.emf"/></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Rectangle 4"/>
          <p:cNvSpPr>
            <a:spLocks noGrp="1" noChangeArrowheads="1"/>
          </p:cNvSpPr>
          <p:nvPr>
            <p:ph type="dt" sz="quarter" idx="10"/>
          </p:nvPr>
        </p:nvSpPr>
        <p:spPr/>
        <p:txBody>
          <a:bodyPr/>
          <a:lstStyle/>
          <a:p>
            <a:pPr>
              <a:defRPr/>
            </a:pPr>
            <a:r>
              <a:rPr lang="en-US" smtClean="0"/>
              <a:t>Thursday, Sept. 11, 2014</a:t>
            </a:r>
            <a:endParaRPr lang="en-US"/>
          </a:p>
        </p:txBody>
      </p:sp>
      <p:sp>
        <p:nvSpPr>
          <p:cNvPr id="7" name="Rectangle 5"/>
          <p:cNvSpPr>
            <a:spLocks noGrp="1" noChangeArrowheads="1"/>
          </p:cNvSpPr>
          <p:nvPr>
            <p:ph type="ftr" sz="quarter" idx="11"/>
          </p:nvPr>
        </p:nvSpPr>
        <p:spPr/>
        <p:txBody>
          <a:bodyPr/>
          <a:lstStyle/>
          <a:p>
            <a:pPr>
              <a:defRPr/>
            </a:pPr>
            <a:r>
              <a:rPr lang="nl-NL" smtClean="0"/>
              <a:t>PHYS 1443-004, Fall 2014                            Dr. Jaehoon Yu</a:t>
            </a:r>
            <a:endParaRPr lang="en-US"/>
          </a:p>
        </p:txBody>
      </p:sp>
      <p:sp>
        <p:nvSpPr>
          <p:cNvPr id="18436" name="Rectangle 6"/>
          <p:cNvSpPr>
            <a:spLocks noGrp="1" noChangeArrowheads="1"/>
          </p:cNvSpPr>
          <p:nvPr>
            <p:ph type="sldNum" sz="quarter" idx="12"/>
          </p:nvPr>
        </p:nvSpPr>
        <p:spPr>
          <a:noFill/>
        </p:spPr>
        <p:txBody>
          <a:bodyPr/>
          <a:lstStyle/>
          <a:p>
            <a:fld id="{395A3770-54C9-3149-A664-D038CC3CB949}" type="slidenum">
              <a:rPr lang="en-US">
                <a:latin typeface="Arial Narrow" pitchFamily="-84" charset="0"/>
              </a:rPr>
              <a:pPr/>
              <a:t>1</a:t>
            </a:fld>
            <a:endParaRPr lang="en-US">
              <a:latin typeface="Arial Narrow" pitchFamily="-84" charset="0"/>
            </a:endParaRPr>
          </a:p>
        </p:txBody>
      </p:sp>
      <p:sp>
        <p:nvSpPr>
          <p:cNvPr id="18437" name="Rectangle 2"/>
          <p:cNvSpPr>
            <a:spLocks noGrp="1" noChangeArrowheads="1"/>
          </p:cNvSpPr>
          <p:nvPr>
            <p:ph type="ctrTitle"/>
          </p:nvPr>
        </p:nvSpPr>
        <p:spPr>
          <a:xfrm>
            <a:off x="685800" y="449263"/>
            <a:ext cx="7772400" cy="838200"/>
          </a:xfrm>
        </p:spPr>
        <p:txBody>
          <a:bodyPr/>
          <a:lstStyle/>
          <a:p>
            <a:pPr eaLnBrk="1" hangingPunct="1"/>
            <a:r>
              <a:rPr lang="en-US" dirty="0">
                <a:ea typeface="ＭＳ Ｐゴシック" pitchFamily="-84" charset="-128"/>
                <a:cs typeface="ＭＳ Ｐゴシック" pitchFamily="-84" charset="-128"/>
              </a:rPr>
              <a:t>PHYS 1443 – Section </a:t>
            </a:r>
            <a:r>
              <a:rPr lang="en-US" dirty="0" smtClean="0">
                <a:ea typeface="ＭＳ Ｐゴシック" pitchFamily="-84" charset="-128"/>
                <a:cs typeface="ＭＳ Ｐゴシック" pitchFamily="-84" charset="-128"/>
              </a:rPr>
              <a:t>004</a:t>
            </a:r>
            <a:r>
              <a:rPr lang="en-US" dirty="0">
                <a:ea typeface="ＭＳ Ｐゴシック" pitchFamily="-84" charset="-128"/>
                <a:cs typeface="ＭＳ Ｐゴシック" pitchFamily="-84" charset="-128"/>
              </a:rPr>
              <a:t/>
            </a:r>
            <a:br>
              <a:rPr lang="en-US" dirty="0">
                <a:ea typeface="ＭＳ Ｐゴシック" pitchFamily="-84" charset="-128"/>
                <a:cs typeface="ＭＳ Ｐゴシック" pitchFamily="-84" charset="-128"/>
              </a:rPr>
            </a:br>
            <a:r>
              <a:rPr lang="en-US" dirty="0">
                <a:ea typeface="ＭＳ Ｐゴシック" pitchFamily="-84" charset="-128"/>
                <a:cs typeface="ＭＳ Ｐゴシック" pitchFamily="-84" charset="-128"/>
              </a:rPr>
              <a:t>Lecture </a:t>
            </a:r>
            <a:r>
              <a:rPr lang="en-US" dirty="0" smtClean="0">
                <a:ea typeface="ＭＳ Ｐゴシック" pitchFamily="-84" charset="-128"/>
                <a:cs typeface="ＭＳ Ｐゴシック" pitchFamily="-84" charset="-128"/>
              </a:rPr>
              <a:t>#6</a:t>
            </a:r>
            <a:endParaRPr lang="en-US" dirty="0">
              <a:ea typeface="ＭＳ Ｐゴシック" pitchFamily="-84" charset="-128"/>
              <a:cs typeface="ＭＳ Ｐゴシック" pitchFamily="-84" charset="-128"/>
            </a:endParaRPr>
          </a:p>
        </p:txBody>
      </p:sp>
      <p:sp>
        <p:nvSpPr>
          <p:cNvPr id="18438" name="Text Box 4"/>
          <p:cNvSpPr txBox="1">
            <a:spLocks noChangeArrowheads="1"/>
          </p:cNvSpPr>
          <p:nvPr/>
        </p:nvSpPr>
        <p:spPr bwMode="auto">
          <a:xfrm>
            <a:off x="2928219" y="1447800"/>
            <a:ext cx="2979586" cy="830997"/>
          </a:xfrm>
          <a:prstGeom prst="rect">
            <a:avLst/>
          </a:prstGeom>
          <a:noFill/>
          <a:ln w="9525">
            <a:noFill/>
            <a:miter lim="800000"/>
            <a:headEnd/>
            <a:tailEnd/>
          </a:ln>
        </p:spPr>
        <p:txBody>
          <a:bodyPr wrap="none">
            <a:prstTxWarp prst="textNoShape">
              <a:avLst/>
            </a:prstTxWarp>
            <a:spAutoFit/>
          </a:bodyPr>
          <a:lstStyle/>
          <a:p>
            <a:pPr algn="ctr"/>
            <a:r>
              <a:rPr lang="en-US" dirty="0" smtClean="0">
                <a:solidFill>
                  <a:schemeClr val="accent2"/>
                </a:solidFill>
                <a:latin typeface="Monotype Corsiva" pitchFamily="-84" charset="0"/>
              </a:rPr>
              <a:t>Thursday</a:t>
            </a:r>
            <a:r>
              <a:rPr lang="en-US" dirty="0">
                <a:solidFill>
                  <a:schemeClr val="accent2"/>
                </a:solidFill>
                <a:latin typeface="Monotype Corsiva" pitchFamily="-84" charset="0"/>
              </a:rPr>
              <a:t>, </a:t>
            </a:r>
            <a:r>
              <a:rPr lang="en-US" dirty="0" smtClean="0">
                <a:solidFill>
                  <a:schemeClr val="accent2"/>
                </a:solidFill>
                <a:latin typeface="Monotype Corsiva" pitchFamily="-84" charset="0"/>
              </a:rPr>
              <a:t>Sept. 11, 2014</a:t>
            </a:r>
            <a:endParaRPr lang="en-US" dirty="0">
              <a:solidFill>
                <a:schemeClr val="accent2"/>
              </a:solidFill>
              <a:latin typeface="Monotype Corsiva" pitchFamily="-84" charset="0"/>
            </a:endParaRPr>
          </a:p>
          <a:p>
            <a:pPr algn="ctr"/>
            <a:r>
              <a:rPr lang="en-US" dirty="0">
                <a:solidFill>
                  <a:schemeClr val="accent2"/>
                </a:solidFill>
                <a:latin typeface="Monotype Corsiva" pitchFamily="-84" charset="0"/>
              </a:rPr>
              <a:t>Dr. </a:t>
            </a:r>
            <a:r>
              <a:rPr lang="en-US" b="1" dirty="0">
                <a:solidFill>
                  <a:srgbClr val="FF0066"/>
                </a:solidFill>
                <a:latin typeface="Monotype Corsiva" pitchFamily="-84" charset="0"/>
              </a:rPr>
              <a:t>Jae</a:t>
            </a:r>
            <a:r>
              <a:rPr lang="en-US" dirty="0">
                <a:solidFill>
                  <a:schemeClr val="accent2"/>
                </a:solidFill>
                <a:latin typeface="Monotype Corsiva" pitchFamily="-84" charset="0"/>
              </a:rPr>
              <a:t>hoon </a:t>
            </a:r>
            <a:r>
              <a:rPr lang="en-US" b="1" dirty="0">
                <a:solidFill>
                  <a:srgbClr val="FF0066"/>
                </a:solidFill>
                <a:latin typeface="Monotype Corsiva" pitchFamily="-84" charset="0"/>
              </a:rPr>
              <a:t>Yu</a:t>
            </a:r>
          </a:p>
        </p:txBody>
      </p:sp>
      <p:sp>
        <p:nvSpPr>
          <p:cNvPr id="9" name="Rectangle 10"/>
          <p:cNvSpPr>
            <a:spLocks noChangeArrowheads="1"/>
          </p:cNvSpPr>
          <p:nvPr/>
        </p:nvSpPr>
        <p:spPr bwMode="auto">
          <a:xfrm>
            <a:off x="1219200" y="2209800"/>
            <a:ext cx="6629400" cy="3657600"/>
          </a:xfrm>
          <a:prstGeom prst="rect">
            <a:avLst/>
          </a:prstGeom>
          <a:noFill/>
          <a:ln w="9525">
            <a:noFill/>
            <a:miter lim="800000"/>
            <a:headEnd/>
            <a:tailEnd/>
          </a:ln>
        </p:spPr>
        <p:txBody>
          <a:bodyPr>
            <a:prstTxWarp prst="textNoShape">
              <a:avLst/>
            </a:prstTxWarp>
          </a:bodyPr>
          <a:lstStyle/>
          <a:p>
            <a:pPr marL="609600" indent="-609600">
              <a:spcBef>
                <a:spcPct val="20000"/>
              </a:spcBef>
              <a:buFontTx/>
              <a:buChar char="•"/>
            </a:pPr>
            <a:r>
              <a:rPr lang="en-US" sz="3200" dirty="0" smtClean="0">
                <a:solidFill>
                  <a:srgbClr val="0000FF"/>
                </a:solidFill>
                <a:latin typeface="Arial Narrow" charset="0"/>
              </a:rPr>
              <a:t>Motion in two dimensions</a:t>
            </a:r>
          </a:p>
          <a:p>
            <a:pPr marL="1066800" lvl="1" indent="-609600">
              <a:spcBef>
                <a:spcPct val="20000"/>
              </a:spcBef>
              <a:buFontTx/>
              <a:buChar char="•"/>
            </a:pPr>
            <a:r>
              <a:rPr lang="en-US" sz="2800" dirty="0" smtClean="0">
                <a:solidFill>
                  <a:srgbClr val="CC00CC"/>
                </a:solidFill>
                <a:latin typeface="Arial Narrow" charset="0"/>
              </a:rPr>
              <a:t>Projectile Motion</a:t>
            </a:r>
            <a:endParaRPr lang="en-US" sz="2800" dirty="0">
              <a:solidFill>
                <a:srgbClr val="CC00CC"/>
              </a:solidFill>
              <a:latin typeface="Arial Narrow" charset="0"/>
            </a:endParaRPr>
          </a:p>
          <a:p>
            <a:pPr marL="1066800" lvl="1" indent="-609600">
              <a:spcBef>
                <a:spcPct val="20000"/>
              </a:spcBef>
              <a:buFontTx/>
              <a:buChar char="•"/>
            </a:pPr>
            <a:r>
              <a:rPr lang="en-US" sz="2800" dirty="0" smtClean="0">
                <a:solidFill>
                  <a:srgbClr val="CC00CC"/>
                </a:solidFill>
                <a:latin typeface="Arial Narrow" charset="0"/>
              </a:rPr>
              <a:t>Maximum range </a:t>
            </a:r>
            <a:r>
              <a:rPr lang="en-US" sz="2800" dirty="0">
                <a:solidFill>
                  <a:srgbClr val="CC00CC"/>
                </a:solidFill>
                <a:latin typeface="Arial Narrow" charset="0"/>
              </a:rPr>
              <a:t>and </a:t>
            </a:r>
            <a:r>
              <a:rPr lang="en-US" sz="2800" dirty="0" smtClean="0">
                <a:solidFill>
                  <a:srgbClr val="CC00CC"/>
                </a:solidFill>
                <a:latin typeface="Arial Narrow" charset="0"/>
              </a:rPr>
              <a:t>height</a:t>
            </a:r>
          </a:p>
          <a:p>
            <a:pPr marL="609600" indent="-609600">
              <a:spcBef>
                <a:spcPct val="20000"/>
              </a:spcBef>
              <a:buFontTx/>
              <a:buChar char="•"/>
            </a:pPr>
            <a:r>
              <a:rPr lang="en-US" sz="3200" dirty="0">
                <a:solidFill>
                  <a:schemeClr val="accent2"/>
                </a:solidFill>
                <a:latin typeface="Arial Narrow" pitchFamily="-84" charset="0"/>
              </a:rPr>
              <a:t>Newton’s Laws of Motion </a:t>
            </a:r>
          </a:p>
          <a:p>
            <a:pPr marL="990600" lvl="1" indent="-533400">
              <a:spcBef>
                <a:spcPct val="20000"/>
              </a:spcBef>
              <a:buFont typeface="Arial"/>
              <a:buChar char="•"/>
            </a:pPr>
            <a:r>
              <a:rPr lang="en-US" sz="2800" dirty="0">
                <a:solidFill>
                  <a:srgbClr val="CC00CC"/>
                </a:solidFill>
                <a:latin typeface="Arial Narrow" pitchFamily="-84" charset="0"/>
              </a:rPr>
              <a:t>Mass</a:t>
            </a:r>
          </a:p>
          <a:p>
            <a:pPr marL="990600" lvl="1" indent="-533400">
              <a:spcBef>
                <a:spcPct val="20000"/>
              </a:spcBef>
              <a:buFont typeface="Arial"/>
              <a:buChar char="•"/>
            </a:pPr>
            <a:r>
              <a:rPr lang="en-US" sz="2800" dirty="0">
                <a:solidFill>
                  <a:srgbClr val="CC00CC"/>
                </a:solidFill>
                <a:latin typeface="Arial Narrow" pitchFamily="-84" charset="0"/>
              </a:rPr>
              <a:t>Newton’s second law of motion</a:t>
            </a:r>
          </a:p>
          <a:p>
            <a:pPr marL="990600" lvl="1" indent="-533400">
              <a:spcBef>
                <a:spcPct val="20000"/>
              </a:spcBef>
              <a:buFont typeface="Arial"/>
              <a:buChar char="•"/>
            </a:pPr>
            <a:r>
              <a:rPr lang="en-US" sz="2800" dirty="0">
                <a:solidFill>
                  <a:srgbClr val="CC00CC"/>
                </a:solidFill>
                <a:latin typeface="Arial Narrow" pitchFamily="-84" charset="0"/>
              </a:rPr>
              <a:t>Newton’s third law of </a:t>
            </a:r>
            <a:r>
              <a:rPr lang="en-US" sz="2800" dirty="0" smtClean="0">
                <a:solidFill>
                  <a:srgbClr val="CC00CC"/>
                </a:solidFill>
                <a:latin typeface="Arial Narrow" pitchFamily="-84" charset="0"/>
              </a:rPr>
              <a:t>motion</a:t>
            </a:r>
            <a:endParaRPr lang="en-US" sz="3600" dirty="0">
              <a:solidFill>
                <a:srgbClr val="CC00CC"/>
              </a:solidFill>
              <a:latin typeface="Arial Narrow" charset="0"/>
            </a:endParaRPr>
          </a:p>
          <a:p>
            <a:pPr marL="1066800" lvl="1" indent="-609600">
              <a:spcBef>
                <a:spcPct val="20000"/>
              </a:spcBef>
              <a:buFontTx/>
              <a:buChar char="•"/>
            </a:pPr>
            <a:endParaRPr lang="en-US" sz="2800" dirty="0">
              <a:solidFill>
                <a:srgbClr val="CC00CC"/>
              </a:solidFill>
              <a:latin typeface="Arial Narrow" charset="0"/>
            </a:endParaRPr>
          </a:p>
          <a:p>
            <a:pPr marL="1066800" lvl="1" indent="-609600">
              <a:spcBef>
                <a:spcPct val="20000"/>
              </a:spcBef>
              <a:buFontTx/>
              <a:buChar char="•"/>
            </a:pPr>
            <a:endParaRPr lang="en-US" sz="3200" dirty="0">
              <a:solidFill>
                <a:srgbClr val="003300"/>
              </a:solidFill>
              <a:latin typeface="Arial Narrow" pitchFamily="-84" charset="0"/>
            </a:endParaRPr>
          </a:p>
        </p:txBody>
      </p:sp>
      <p:sp>
        <p:nvSpPr>
          <p:cNvPr id="8" name="Text Box 11"/>
          <p:cNvSpPr txBox="1">
            <a:spLocks noChangeArrowheads="1"/>
          </p:cNvSpPr>
          <p:nvPr/>
        </p:nvSpPr>
        <p:spPr bwMode="auto">
          <a:xfrm>
            <a:off x="685800" y="6019800"/>
            <a:ext cx="7743226" cy="461665"/>
          </a:xfrm>
          <a:prstGeom prst="rect">
            <a:avLst/>
          </a:prstGeom>
          <a:solidFill>
            <a:srgbClr val="CCFFFF"/>
          </a:solidFill>
          <a:ln w="9525">
            <a:noFill/>
            <a:miter lim="800000"/>
            <a:headEnd/>
            <a:tailEnd/>
          </a:ln>
        </p:spPr>
        <p:txBody>
          <a:bodyPr wrap="none">
            <a:prstTxWarp prst="textNoShape">
              <a:avLst/>
            </a:prstTxWarp>
            <a:spAutoFit/>
          </a:bodyPr>
          <a:lstStyle/>
          <a:p>
            <a:r>
              <a:rPr lang="en-US" dirty="0">
                <a:solidFill>
                  <a:srgbClr val="003300"/>
                </a:solidFill>
                <a:latin typeface="Arial Narrow" pitchFamily="-84" charset="0"/>
              </a:rPr>
              <a:t>Today’s homework is homework </a:t>
            </a:r>
            <a:r>
              <a:rPr lang="en-US" dirty="0" smtClean="0">
                <a:solidFill>
                  <a:srgbClr val="003300"/>
                </a:solidFill>
                <a:latin typeface="Arial Narrow" pitchFamily="-84" charset="0"/>
              </a:rPr>
              <a:t>#4, </a:t>
            </a:r>
            <a:r>
              <a:rPr lang="en-US" dirty="0">
                <a:solidFill>
                  <a:srgbClr val="003300"/>
                </a:solidFill>
                <a:latin typeface="Arial Narrow" pitchFamily="-84" charset="0"/>
              </a:rPr>
              <a:t>due </a:t>
            </a:r>
            <a:r>
              <a:rPr lang="en-US" dirty="0" smtClean="0">
                <a:solidFill>
                  <a:srgbClr val="003300"/>
                </a:solidFill>
                <a:latin typeface="Arial Narrow" pitchFamily="-84" charset="0"/>
              </a:rPr>
              <a:t>11pm</a:t>
            </a:r>
            <a:r>
              <a:rPr lang="en-US" dirty="0">
                <a:solidFill>
                  <a:srgbClr val="003300"/>
                </a:solidFill>
                <a:latin typeface="Arial Narrow" pitchFamily="-84" charset="0"/>
              </a:rPr>
              <a:t>, </a:t>
            </a:r>
            <a:r>
              <a:rPr lang="en-US" dirty="0" smtClean="0">
                <a:solidFill>
                  <a:srgbClr val="003300"/>
                </a:solidFill>
                <a:latin typeface="Arial Narrow" pitchFamily="-84" charset="0"/>
              </a:rPr>
              <a:t>Thursday</a:t>
            </a:r>
            <a:r>
              <a:rPr lang="en-US" dirty="0">
                <a:solidFill>
                  <a:srgbClr val="003300"/>
                </a:solidFill>
                <a:latin typeface="Arial Narrow" pitchFamily="-84" charset="0"/>
              </a:rPr>
              <a:t>,</a:t>
            </a:r>
            <a:r>
              <a:rPr lang="en-US" dirty="0" smtClean="0">
                <a:solidFill>
                  <a:srgbClr val="003300"/>
                </a:solidFill>
                <a:latin typeface="Arial Narrow" pitchFamily="-84" charset="0"/>
              </a:rPr>
              <a:t> Sept. 18!</a:t>
            </a:r>
            <a:r>
              <a:rPr lang="en-US" dirty="0">
                <a:solidFill>
                  <a:srgbClr val="003300"/>
                </a:solidFill>
                <a:latin typeface="Arial Narrow" pitchFamily="-84" charset="0"/>
              </a:rPr>
              <a:t>!</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wipe(left)">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wipe(left)">
                                      <p:cBhvr>
                                        <p:cTn id="12" dur="5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wipe(left)">
                                      <p:cBhvr>
                                        <p:cTn id="17" dur="500"/>
                                        <p:tgtEl>
                                          <p:spTgt spid="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9">
                                            <p:txEl>
                                              <p:pRg st="3" end="3"/>
                                            </p:txEl>
                                          </p:spTgt>
                                        </p:tgtEl>
                                        <p:attrNameLst>
                                          <p:attrName>style.visibility</p:attrName>
                                        </p:attrNameLst>
                                      </p:cBhvr>
                                      <p:to>
                                        <p:strVal val="visible"/>
                                      </p:to>
                                    </p:set>
                                    <p:animEffect transition="in" filter="wipe(left)">
                                      <p:cBhvr>
                                        <p:cTn id="22" dur="500"/>
                                        <p:tgtEl>
                                          <p:spTgt spid="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9">
                                            <p:txEl>
                                              <p:pRg st="4" end="4"/>
                                            </p:txEl>
                                          </p:spTgt>
                                        </p:tgtEl>
                                        <p:attrNameLst>
                                          <p:attrName>style.visibility</p:attrName>
                                        </p:attrNameLst>
                                      </p:cBhvr>
                                      <p:to>
                                        <p:strVal val="visible"/>
                                      </p:to>
                                    </p:set>
                                    <p:animEffect transition="in" filter="wipe(left)">
                                      <p:cBhvr>
                                        <p:cTn id="27" dur="500"/>
                                        <p:tgtEl>
                                          <p:spTgt spid="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9">
                                            <p:txEl>
                                              <p:pRg st="5" end="5"/>
                                            </p:txEl>
                                          </p:spTgt>
                                        </p:tgtEl>
                                        <p:attrNameLst>
                                          <p:attrName>style.visibility</p:attrName>
                                        </p:attrNameLst>
                                      </p:cBhvr>
                                      <p:to>
                                        <p:strVal val="visible"/>
                                      </p:to>
                                    </p:set>
                                    <p:animEffect transition="in" filter="wipe(left)">
                                      <p:cBhvr>
                                        <p:cTn id="32" dur="500"/>
                                        <p:tgtEl>
                                          <p:spTgt spid="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9">
                                            <p:txEl>
                                              <p:pRg st="6" end="6"/>
                                            </p:txEl>
                                          </p:spTgt>
                                        </p:tgtEl>
                                        <p:attrNameLst>
                                          <p:attrName>style.visibility</p:attrName>
                                        </p:attrNameLst>
                                      </p:cBhvr>
                                      <p:to>
                                        <p:strVal val="visible"/>
                                      </p:to>
                                    </p:set>
                                    <p:animEffect transition="in" filter="wipe(left)">
                                      <p:cBhvr>
                                        <p:cTn id="37" dur="500"/>
                                        <p:tgtEl>
                                          <p:spTgt spid="9">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8"/>
                                        </p:tgtEl>
                                        <p:attrNameLst>
                                          <p:attrName>style.visibility</p:attrName>
                                        </p:attrNameLst>
                                      </p:cBhvr>
                                      <p:to>
                                        <p:strVal val="visible"/>
                                      </p:to>
                                    </p:set>
                                    <p:animEffect transition="in" filter="wipe(left)">
                                      <p:cBhvr>
                                        <p:cTn id="4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autoUpdateAnimBg="0"/>
      <p:bldP spid="8" grpId="0" animBg="1"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6567" name="Rectangle 4"/>
          <p:cNvSpPr>
            <a:spLocks noGrp="1" noChangeArrowheads="1"/>
          </p:cNvSpPr>
          <p:nvPr>
            <p:ph type="dt" sz="quarter" idx="10"/>
          </p:nvPr>
        </p:nvSpPr>
        <p:spPr>
          <a:noFill/>
        </p:spPr>
        <p:txBody>
          <a:bodyPr/>
          <a:lstStyle/>
          <a:p>
            <a:r>
              <a:rPr lang="en-US" smtClean="0">
                <a:latin typeface="Arial Narrow" pitchFamily="-84" charset="0"/>
              </a:rPr>
              <a:t>Thursday, Sept. 11, 2014</a:t>
            </a:r>
            <a:endParaRPr lang="en-US">
              <a:latin typeface="Arial Narrow" pitchFamily="-84" charset="0"/>
            </a:endParaRPr>
          </a:p>
        </p:txBody>
      </p:sp>
      <p:sp>
        <p:nvSpPr>
          <p:cNvPr id="66568" name="Rectangle 6"/>
          <p:cNvSpPr>
            <a:spLocks noGrp="1" noChangeArrowheads="1"/>
          </p:cNvSpPr>
          <p:nvPr>
            <p:ph type="sldNum" sz="quarter" idx="12"/>
          </p:nvPr>
        </p:nvSpPr>
        <p:spPr>
          <a:noFill/>
        </p:spPr>
        <p:txBody>
          <a:bodyPr/>
          <a:lstStyle/>
          <a:p>
            <a:fld id="{D5683739-51E9-AF43-93D8-6AB3AD4FA55F}" type="slidenum">
              <a:rPr lang="en-US">
                <a:latin typeface="Arial Narrow" pitchFamily="-84" charset="0"/>
              </a:rPr>
              <a:pPr/>
              <a:t>10</a:t>
            </a:fld>
            <a:endParaRPr lang="en-US">
              <a:latin typeface="Arial Narrow" pitchFamily="-84" charset="0"/>
            </a:endParaRPr>
          </a:p>
        </p:txBody>
      </p:sp>
      <p:sp>
        <p:nvSpPr>
          <p:cNvPr id="66569" name="Footer Placeholder 4"/>
          <p:cNvSpPr>
            <a:spLocks noGrp="1"/>
          </p:cNvSpPr>
          <p:nvPr>
            <p:ph type="ftr" sz="quarter" idx="11"/>
          </p:nvPr>
        </p:nvSpPr>
        <p:spPr>
          <a:noFill/>
        </p:spPr>
        <p:txBody>
          <a:bodyPr/>
          <a:lstStyle/>
          <a:p>
            <a:r>
              <a:rPr lang="nl-NL" smtClean="0">
                <a:latin typeface="Arial Narrow" pitchFamily="-84" charset="0"/>
              </a:rPr>
              <a:t>PHYS 1443-004, Fall 2014                            Dr. Jaehoon Yu</a:t>
            </a:r>
            <a:endParaRPr lang="en-US">
              <a:latin typeface="Arial Narrow" pitchFamily="-84" charset="0"/>
            </a:endParaRPr>
          </a:p>
        </p:txBody>
      </p:sp>
      <p:sp>
        <p:nvSpPr>
          <p:cNvPr id="66570" name="Slide Number Placeholder 5"/>
          <p:cNvSpPr txBox="1">
            <a:spLocks noGrp="1"/>
          </p:cNvSpPr>
          <p:nvPr/>
        </p:nvSpPr>
        <p:spPr bwMode="auto">
          <a:xfrm>
            <a:off x="6553200" y="6248400"/>
            <a:ext cx="1905000" cy="457200"/>
          </a:xfrm>
          <a:prstGeom prst="rect">
            <a:avLst/>
          </a:prstGeom>
          <a:noFill/>
          <a:ln w="9525">
            <a:noFill/>
            <a:miter lim="800000"/>
            <a:headEnd/>
            <a:tailEnd/>
          </a:ln>
        </p:spPr>
        <p:txBody>
          <a:bodyPr>
            <a:prstTxWarp prst="textNoShape">
              <a:avLst/>
            </a:prstTxWarp>
          </a:bodyPr>
          <a:lstStyle/>
          <a:p>
            <a:pPr algn="r"/>
            <a:fld id="{14EE80F7-7BE0-E343-B5EB-0861583D94A8}" type="slidenum">
              <a:rPr lang="en-US" sz="1400" b="1">
                <a:solidFill>
                  <a:srgbClr val="A50021"/>
                </a:solidFill>
                <a:latin typeface="Arial Narrow" pitchFamily="-84" charset="0"/>
              </a:rPr>
              <a:pPr algn="r"/>
              <a:t>10</a:t>
            </a:fld>
            <a:endParaRPr lang="en-US" sz="1400" b="1">
              <a:solidFill>
                <a:srgbClr val="A50021"/>
              </a:solidFill>
              <a:latin typeface="Arial Narrow" pitchFamily="-84" charset="0"/>
            </a:endParaRPr>
          </a:p>
        </p:txBody>
      </p:sp>
      <p:sp>
        <p:nvSpPr>
          <p:cNvPr id="66571" name="Rectangle 2"/>
          <p:cNvSpPr>
            <a:spLocks noGrp="1" noChangeArrowheads="1"/>
          </p:cNvSpPr>
          <p:nvPr>
            <p:ph type="title"/>
          </p:nvPr>
        </p:nvSpPr>
        <p:spPr>
          <a:xfrm>
            <a:off x="685800" y="152400"/>
            <a:ext cx="7772400" cy="609600"/>
          </a:xfrm>
        </p:spPr>
        <p:txBody>
          <a:bodyPr/>
          <a:lstStyle/>
          <a:p>
            <a:pPr eaLnBrk="1" hangingPunct="1"/>
            <a:r>
              <a:rPr lang="en-US">
                <a:ea typeface="ＭＳ Ｐゴシック" pitchFamily="-84" charset="-128"/>
                <a:cs typeface="ＭＳ Ｐゴシック" pitchFamily="-84" charset="-128"/>
              </a:rPr>
              <a:t>Horizontal Range and Max Height</a:t>
            </a:r>
          </a:p>
        </p:txBody>
      </p:sp>
      <p:sp>
        <p:nvSpPr>
          <p:cNvPr id="246787" name="Rectangle 3"/>
          <p:cNvSpPr>
            <a:spLocks noGrp="1" noChangeArrowheads="1"/>
          </p:cNvSpPr>
          <p:nvPr>
            <p:ph type="body" idx="1"/>
          </p:nvPr>
        </p:nvSpPr>
        <p:spPr>
          <a:xfrm>
            <a:off x="685800" y="838200"/>
            <a:ext cx="7772400" cy="1447800"/>
          </a:xfrm>
        </p:spPr>
        <p:txBody>
          <a:bodyPr/>
          <a:lstStyle/>
          <a:p>
            <a:pPr eaLnBrk="1" hangingPunct="1">
              <a:lnSpc>
                <a:spcPct val="90000"/>
              </a:lnSpc>
            </a:pPr>
            <a:r>
              <a:rPr lang="en-US" sz="2600">
                <a:ea typeface="ＭＳ Ｐゴシック" pitchFamily="-84" charset="-128"/>
                <a:cs typeface="ＭＳ Ｐゴシック" pitchFamily="-84" charset="-128"/>
              </a:rPr>
              <a:t>Based on what we have learned, one can analyze a projectile motion in more detail</a:t>
            </a:r>
          </a:p>
          <a:p>
            <a:pPr lvl="1" eaLnBrk="1" hangingPunct="1">
              <a:lnSpc>
                <a:spcPct val="90000"/>
              </a:lnSpc>
            </a:pPr>
            <a:r>
              <a:rPr lang="en-US" sz="2200"/>
              <a:t>Maximum height an object can reach</a:t>
            </a:r>
          </a:p>
          <a:p>
            <a:pPr lvl="1" eaLnBrk="1" hangingPunct="1">
              <a:lnSpc>
                <a:spcPct val="90000"/>
              </a:lnSpc>
            </a:pPr>
            <a:r>
              <a:rPr lang="en-US" sz="2200"/>
              <a:t>Maximum range</a:t>
            </a:r>
          </a:p>
        </p:txBody>
      </p:sp>
      <p:graphicFrame>
        <p:nvGraphicFramePr>
          <p:cNvPr id="246788" name="Object 4"/>
          <p:cNvGraphicFramePr>
            <a:graphicFrameLocks noChangeAspect="1"/>
          </p:cNvGraphicFramePr>
          <p:nvPr/>
        </p:nvGraphicFramePr>
        <p:xfrm>
          <a:off x="4191000" y="3124200"/>
          <a:ext cx="1136650" cy="730250"/>
        </p:xfrm>
        <a:graphic>
          <a:graphicData uri="http://schemas.openxmlformats.org/presentationml/2006/ole">
            <mc:AlternateContent xmlns:mc="http://schemas.openxmlformats.org/markup-compatibility/2006">
              <mc:Choice xmlns:v="urn:schemas-microsoft-com:vml" Requires="v">
                <p:oleObj spid="_x0000_s126811" name="Equation" r:id="rId3" imgW="342720" imgH="241200" progId="Equation.DSMT4">
                  <p:embed/>
                </p:oleObj>
              </mc:Choice>
              <mc:Fallback>
                <p:oleObj name="Equation" r:id="rId3" imgW="342720" imgH="2412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91000" y="3124200"/>
                        <a:ext cx="1136650" cy="73025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
        <p:nvSpPr>
          <p:cNvPr id="246789" name="Text Box 5"/>
          <p:cNvSpPr txBox="1">
            <a:spLocks noChangeArrowheads="1"/>
          </p:cNvSpPr>
          <p:nvPr/>
        </p:nvSpPr>
        <p:spPr bwMode="auto">
          <a:xfrm>
            <a:off x="4327525" y="2209800"/>
            <a:ext cx="4206875" cy="730250"/>
          </a:xfrm>
          <a:prstGeom prst="rect">
            <a:avLst/>
          </a:prstGeom>
          <a:solidFill>
            <a:srgbClr val="FFFF99"/>
          </a:solidFill>
          <a:ln w="28575">
            <a:solidFill>
              <a:srgbClr val="A50021"/>
            </a:solidFill>
            <a:miter lim="800000"/>
            <a:headEnd/>
            <a:tailEnd/>
          </a:ln>
        </p:spPr>
        <p:txBody>
          <a:bodyPr>
            <a:prstTxWarp prst="textNoShape">
              <a:avLst/>
            </a:prstTxWarp>
            <a:spAutoFit/>
          </a:bodyPr>
          <a:lstStyle/>
          <a:p>
            <a:r>
              <a:rPr lang="en-US" sz="2000">
                <a:solidFill>
                  <a:srgbClr val="A50021"/>
                </a:solidFill>
                <a:latin typeface="Arial Narrow" pitchFamily="-84" charset="0"/>
              </a:rPr>
              <a:t>At the maximum height the object’s vertical motion stops to turn around!!</a:t>
            </a:r>
          </a:p>
        </p:txBody>
      </p:sp>
      <p:grpSp>
        <p:nvGrpSpPr>
          <p:cNvPr id="2" name="Group 6"/>
          <p:cNvGrpSpPr>
            <a:grpSpLocks/>
          </p:cNvGrpSpPr>
          <p:nvPr/>
        </p:nvGrpSpPr>
        <p:grpSpPr bwMode="auto">
          <a:xfrm>
            <a:off x="381000" y="2514600"/>
            <a:ext cx="3657600" cy="3581400"/>
            <a:chOff x="432" y="1665"/>
            <a:chExt cx="2016" cy="1311"/>
          </a:xfrm>
        </p:grpSpPr>
        <p:pic>
          <p:nvPicPr>
            <p:cNvPr id="66577" name="Picture 7"/>
            <p:cNvPicPr>
              <a:picLocks noChangeAspect="1" noChangeArrowheads="1"/>
            </p:cNvPicPr>
            <p:nvPr/>
          </p:nvPicPr>
          <p:blipFill>
            <a:blip r:embed="rId5"/>
            <a:srcRect/>
            <a:stretch>
              <a:fillRect/>
            </a:stretch>
          </p:blipFill>
          <p:spPr bwMode="auto">
            <a:xfrm>
              <a:off x="432" y="1665"/>
              <a:ext cx="2016" cy="1311"/>
            </a:xfrm>
            <a:prstGeom prst="rect">
              <a:avLst/>
            </a:prstGeom>
            <a:noFill/>
            <a:ln w="9525">
              <a:noFill/>
              <a:miter lim="800000"/>
              <a:headEnd/>
              <a:tailEnd/>
            </a:ln>
          </p:spPr>
        </p:pic>
        <p:sp>
          <p:nvSpPr>
            <p:cNvPr id="246792" name="Text Box 8"/>
            <p:cNvSpPr txBox="1">
              <a:spLocks noChangeArrowheads="1"/>
            </p:cNvSpPr>
            <p:nvPr/>
          </p:nvSpPr>
          <p:spPr bwMode="auto">
            <a:xfrm>
              <a:off x="967" y="2208"/>
              <a:ext cx="206" cy="167"/>
            </a:xfrm>
            <a:prstGeom prst="rect">
              <a:avLst/>
            </a:prstGeom>
            <a:noFill/>
            <a:ln w="9525">
              <a:noFill/>
              <a:miter lim="800000"/>
              <a:headEnd/>
              <a:tailEnd/>
            </a:ln>
            <a:effectLst/>
          </p:spPr>
          <p:txBody>
            <a:bodyPr wrap="none">
              <a:prstTxWarp prst="textNoShape">
                <a:avLst/>
              </a:prstTxWarp>
              <a:spAutoFit/>
            </a:bodyPr>
            <a:lstStyle/>
            <a:p>
              <a:pPr>
                <a:defRPr/>
              </a:pPr>
              <a:r>
                <a:rPr lang="en-US" b="1">
                  <a:solidFill>
                    <a:srgbClr val="333399"/>
                  </a:solidFill>
                  <a:effectLst>
                    <a:outerShdw blurRad="38100" dist="38100" dir="2700000" algn="tl">
                      <a:srgbClr val="DDDDDD"/>
                    </a:outerShdw>
                  </a:effectLst>
                  <a:latin typeface="Arial Narrow" charset="0"/>
                </a:rPr>
                <a:t>v</a:t>
              </a:r>
              <a:r>
                <a:rPr lang="en-US" b="1" baseline="-25000">
                  <a:solidFill>
                    <a:srgbClr val="333399"/>
                  </a:solidFill>
                  <a:effectLst>
                    <a:outerShdw blurRad="38100" dist="38100" dir="2700000" algn="tl">
                      <a:srgbClr val="DDDDDD"/>
                    </a:outerShdw>
                  </a:effectLst>
                  <a:latin typeface="Arial Narrow" charset="0"/>
                </a:rPr>
                <a:t>i</a:t>
              </a:r>
              <a:endParaRPr lang="en-US" b="1">
                <a:solidFill>
                  <a:srgbClr val="333399"/>
                </a:solidFill>
                <a:effectLst>
                  <a:outerShdw blurRad="38100" dist="38100" dir="2700000" algn="tl">
                    <a:srgbClr val="DDDDDD"/>
                  </a:outerShdw>
                </a:effectLst>
                <a:latin typeface="Arial Narrow" charset="0"/>
              </a:endParaRPr>
            </a:p>
          </p:txBody>
        </p:sp>
        <p:sp>
          <p:nvSpPr>
            <p:cNvPr id="66579" name="Text Box 9"/>
            <p:cNvSpPr txBox="1">
              <a:spLocks noChangeArrowheads="1"/>
            </p:cNvSpPr>
            <p:nvPr/>
          </p:nvSpPr>
          <p:spPr bwMode="auto">
            <a:xfrm>
              <a:off x="1272" y="2502"/>
              <a:ext cx="190" cy="169"/>
            </a:xfrm>
            <a:prstGeom prst="rect">
              <a:avLst/>
            </a:prstGeom>
            <a:noFill/>
            <a:ln w="9525">
              <a:noFill/>
              <a:miter lim="800000"/>
              <a:headEnd/>
              <a:tailEnd/>
            </a:ln>
          </p:spPr>
          <p:txBody>
            <a:bodyPr wrap="none">
              <a:prstTxWarp prst="textNoShape">
                <a:avLst/>
              </a:prstTxWarp>
              <a:spAutoFit/>
            </a:bodyPr>
            <a:lstStyle/>
            <a:p>
              <a:r>
                <a:rPr lang="en-US">
                  <a:solidFill>
                    <a:srgbClr val="333399"/>
                  </a:solidFill>
                  <a:latin typeface="Symbol" pitchFamily="-84" charset="2"/>
                </a:rPr>
                <a:t>θ</a:t>
              </a:r>
            </a:p>
          </p:txBody>
        </p:sp>
        <p:sp>
          <p:nvSpPr>
            <p:cNvPr id="66580" name="AutoShape 10"/>
            <p:cNvSpPr>
              <a:spLocks noChangeArrowheads="1"/>
            </p:cNvSpPr>
            <p:nvPr/>
          </p:nvSpPr>
          <p:spPr bwMode="auto">
            <a:xfrm rot="-5681994">
              <a:off x="1032" y="2568"/>
              <a:ext cx="336" cy="96"/>
            </a:xfrm>
            <a:prstGeom prst="curvedUpArrow">
              <a:avLst>
                <a:gd name="adj1" fmla="val 70000"/>
                <a:gd name="adj2" fmla="val 140000"/>
                <a:gd name="adj3" fmla="val 33333"/>
              </a:avLst>
            </a:prstGeom>
            <a:solidFill>
              <a:srgbClr val="808000"/>
            </a:solidFill>
            <a:ln w="9525">
              <a:noFill/>
              <a:miter lim="800000"/>
              <a:headEnd/>
              <a:tailEnd/>
            </a:ln>
          </p:spPr>
          <p:txBody>
            <a:bodyPr wrap="none" anchor="ctr">
              <a:prstTxWarp prst="textNoShape">
                <a:avLst/>
              </a:prstTxWarp>
            </a:bodyPr>
            <a:lstStyle/>
            <a:p>
              <a:endParaRPr lang="en-US"/>
            </a:p>
          </p:txBody>
        </p:sp>
        <p:sp>
          <p:nvSpPr>
            <p:cNvPr id="66581" name="Line 11"/>
            <p:cNvSpPr>
              <a:spLocks noChangeShapeType="1"/>
            </p:cNvSpPr>
            <p:nvPr/>
          </p:nvSpPr>
          <p:spPr bwMode="auto">
            <a:xfrm flipV="1">
              <a:off x="1632" y="2160"/>
              <a:ext cx="0" cy="576"/>
            </a:xfrm>
            <a:prstGeom prst="line">
              <a:avLst/>
            </a:prstGeom>
            <a:noFill/>
            <a:ln w="28575">
              <a:solidFill>
                <a:srgbClr val="990000"/>
              </a:solidFill>
              <a:round/>
              <a:headEnd/>
              <a:tailEnd type="triangle" w="med" len="med"/>
            </a:ln>
          </p:spPr>
          <p:txBody>
            <a:bodyPr>
              <a:prstTxWarp prst="textNoShape">
                <a:avLst/>
              </a:prstTxWarp>
            </a:bodyPr>
            <a:lstStyle/>
            <a:p>
              <a:endParaRPr lang="en-US"/>
            </a:p>
          </p:txBody>
        </p:sp>
        <p:sp>
          <p:nvSpPr>
            <p:cNvPr id="66582" name="Text Box 12"/>
            <p:cNvSpPr txBox="1">
              <a:spLocks noChangeArrowheads="1"/>
            </p:cNvSpPr>
            <p:nvPr/>
          </p:nvSpPr>
          <p:spPr bwMode="auto">
            <a:xfrm>
              <a:off x="1670" y="2327"/>
              <a:ext cx="179" cy="167"/>
            </a:xfrm>
            <a:prstGeom prst="rect">
              <a:avLst/>
            </a:prstGeom>
            <a:noFill/>
            <a:ln w="9525">
              <a:noFill/>
              <a:miter lim="800000"/>
              <a:headEnd/>
              <a:tailEnd/>
            </a:ln>
          </p:spPr>
          <p:txBody>
            <a:bodyPr wrap="none">
              <a:prstTxWarp prst="textNoShape">
                <a:avLst/>
              </a:prstTxWarp>
              <a:spAutoFit/>
            </a:bodyPr>
            <a:lstStyle/>
            <a:p>
              <a:r>
                <a:rPr lang="en-US">
                  <a:solidFill>
                    <a:schemeClr val="accent2"/>
                  </a:solidFill>
                  <a:latin typeface="Arial Narrow" pitchFamily="-84" charset="0"/>
                </a:rPr>
                <a:t>h</a:t>
              </a:r>
            </a:p>
          </p:txBody>
        </p:sp>
      </p:grpSp>
      <p:graphicFrame>
        <p:nvGraphicFramePr>
          <p:cNvPr id="246797" name="Object 13"/>
          <p:cNvGraphicFramePr>
            <a:graphicFrameLocks noChangeAspect="1"/>
          </p:cNvGraphicFramePr>
          <p:nvPr/>
        </p:nvGraphicFramePr>
        <p:xfrm>
          <a:off x="6477000" y="4876800"/>
          <a:ext cx="2514600" cy="1084263"/>
        </p:xfrm>
        <a:graphic>
          <a:graphicData uri="http://schemas.openxmlformats.org/presentationml/2006/ole">
            <mc:AlternateContent xmlns:mc="http://schemas.openxmlformats.org/markup-compatibility/2006">
              <mc:Choice xmlns:v="urn:schemas-microsoft-com:vml" Requires="v">
                <p:oleObj spid="_x0000_s126812" name="Equation" r:id="rId6" imgW="914400" imgH="419040" progId="Equation.3">
                  <p:embed/>
                </p:oleObj>
              </mc:Choice>
              <mc:Fallback>
                <p:oleObj name="Equation" r:id="rId6" imgW="914400" imgH="41904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477000" y="4876800"/>
                        <a:ext cx="2514600" cy="1084263"/>
                      </a:xfrm>
                      <a:prstGeom prst="rect">
                        <a:avLst/>
                      </a:prstGeom>
                      <a:solidFill>
                        <a:srgbClr val="FFFF99"/>
                      </a:solidFill>
                      <a:ln w="28575">
                        <a:solidFill>
                          <a:srgbClr val="A50021"/>
                        </a:solidFill>
                        <a:miter lim="800000"/>
                        <a:headEnd/>
                        <a:tailEnd/>
                      </a:ln>
                    </p:spPr>
                  </p:pic>
                </p:oleObj>
              </mc:Fallback>
            </mc:AlternateContent>
          </a:graphicData>
        </a:graphic>
      </p:graphicFrame>
      <p:sp>
        <p:nvSpPr>
          <p:cNvPr id="246798" name="Text Box 14"/>
          <p:cNvSpPr txBox="1">
            <a:spLocks noChangeArrowheads="1"/>
          </p:cNvSpPr>
          <p:nvPr/>
        </p:nvSpPr>
        <p:spPr bwMode="auto">
          <a:xfrm>
            <a:off x="5486400" y="1676400"/>
            <a:ext cx="3505200" cy="395288"/>
          </a:xfrm>
          <a:prstGeom prst="rect">
            <a:avLst/>
          </a:prstGeom>
          <a:solidFill>
            <a:srgbClr val="FFFF99"/>
          </a:solidFill>
          <a:ln w="28575">
            <a:solidFill>
              <a:srgbClr val="003300"/>
            </a:solidFill>
            <a:miter lim="800000"/>
            <a:headEnd/>
            <a:tailEnd/>
          </a:ln>
        </p:spPr>
        <p:txBody>
          <a:bodyPr>
            <a:prstTxWarp prst="textNoShape">
              <a:avLst/>
            </a:prstTxWarp>
            <a:spAutoFit/>
          </a:bodyPr>
          <a:lstStyle/>
          <a:p>
            <a:r>
              <a:rPr lang="en-US" sz="1800" dirty="0">
                <a:solidFill>
                  <a:srgbClr val="FF0066"/>
                </a:solidFill>
                <a:latin typeface="Arial Narrow" pitchFamily="-84" charset="0"/>
              </a:rPr>
              <a:t>What happens at the maximum height?</a:t>
            </a:r>
          </a:p>
        </p:txBody>
      </p:sp>
      <p:graphicFrame>
        <p:nvGraphicFramePr>
          <p:cNvPr id="246799" name="Object 15"/>
          <p:cNvGraphicFramePr>
            <a:graphicFrameLocks noChangeAspect="1"/>
          </p:cNvGraphicFramePr>
          <p:nvPr/>
        </p:nvGraphicFramePr>
        <p:xfrm>
          <a:off x="5486400" y="3124200"/>
          <a:ext cx="1728788" cy="730250"/>
        </p:xfrm>
        <a:graphic>
          <a:graphicData uri="http://schemas.openxmlformats.org/presentationml/2006/ole">
            <mc:AlternateContent xmlns:mc="http://schemas.openxmlformats.org/markup-compatibility/2006">
              <mc:Choice xmlns:v="urn:schemas-microsoft-com:vml" Requires="v">
                <p:oleObj spid="_x0000_s126813" name="Equation" r:id="rId8" imgW="520560" imgH="241200" progId="Equation.DSMT4">
                  <p:embed/>
                </p:oleObj>
              </mc:Choice>
              <mc:Fallback>
                <p:oleObj name="Equation" r:id="rId8" imgW="520560" imgH="24120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486400" y="3124200"/>
                        <a:ext cx="1728788" cy="73025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246800" name="Object 16"/>
          <p:cNvGraphicFramePr>
            <a:graphicFrameLocks noChangeAspect="1"/>
          </p:cNvGraphicFramePr>
          <p:nvPr/>
        </p:nvGraphicFramePr>
        <p:xfrm>
          <a:off x="4914900" y="3868738"/>
          <a:ext cx="3543300" cy="693737"/>
        </p:xfrm>
        <a:graphic>
          <a:graphicData uri="http://schemas.openxmlformats.org/presentationml/2006/ole">
            <mc:AlternateContent xmlns:mc="http://schemas.openxmlformats.org/markup-compatibility/2006">
              <mc:Choice xmlns:v="urn:schemas-microsoft-com:vml" Requires="v">
                <p:oleObj spid="_x0000_s126814" name="Equation" r:id="rId10" imgW="1066680" imgH="228600" progId="Equation.DSMT4">
                  <p:embed/>
                </p:oleObj>
              </mc:Choice>
              <mc:Fallback>
                <p:oleObj name="Equation" r:id="rId10" imgW="1066680" imgH="228600"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914900" y="3868738"/>
                        <a:ext cx="3543300" cy="693737"/>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246801" name="Object 17"/>
          <p:cNvGraphicFramePr>
            <a:graphicFrameLocks noChangeAspect="1"/>
          </p:cNvGraphicFramePr>
          <p:nvPr/>
        </p:nvGraphicFramePr>
        <p:xfrm>
          <a:off x="8416925" y="3957638"/>
          <a:ext cx="422275" cy="538162"/>
        </p:xfrm>
        <a:graphic>
          <a:graphicData uri="http://schemas.openxmlformats.org/presentationml/2006/ole">
            <mc:AlternateContent xmlns:mc="http://schemas.openxmlformats.org/markup-compatibility/2006">
              <mc:Choice xmlns:v="urn:schemas-microsoft-com:vml" Requires="v">
                <p:oleObj spid="_x0000_s126815" name="Equation" r:id="rId12" imgW="126720" imgH="177480" progId="Equation.DSMT4">
                  <p:embed/>
                </p:oleObj>
              </mc:Choice>
              <mc:Fallback>
                <p:oleObj name="Equation" r:id="rId12" imgW="126720" imgH="177480" progId="Equation.DSMT4">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416925" y="3957638"/>
                        <a:ext cx="422275" cy="538162"/>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
        <p:nvSpPr>
          <p:cNvPr id="246802" name="AutoShape 18"/>
          <p:cNvSpPr>
            <a:spLocks noChangeArrowheads="1"/>
          </p:cNvSpPr>
          <p:nvPr/>
        </p:nvSpPr>
        <p:spPr bwMode="auto">
          <a:xfrm>
            <a:off x="4572000" y="5111750"/>
            <a:ext cx="1525588" cy="679450"/>
          </a:xfrm>
          <a:prstGeom prst="rightArrow">
            <a:avLst>
              <a:gd name="adj1" fmla="val 50000"/>
              <a:gd name="adj2" fmla="val 56133"/>
            </a:avLst>
          </a:prstGeom>
          <a:solidFill>
            <a:srgbClr val="FFFFCC"/>
          </a:solidFill>
          <a:ln w="38100">
            <a:solidFill>
              <a:srgbClr val="A50021"/>
            </a:solidFill>
            <a:miter lim="800000"/>
            <a:headEnd/>
            <a:tailEnd/>
          </a:ln>
        </p:spPr>
        <p:txBody>
          <a:bodyPr anchor="ctr">
            <a:prstTxWarp prst="textNoShape">
              <a:avLst/>
            </a:prstTxWarp>
            <a:spAutoFit/>
          </a:bodyPr>
          <a:lstStyle/>
          <a:p>
            <a:pPr algn="ctr"/>
            <a:r>
              <a:rPr lang="en-US" sz="1800" b="1">
                <a:solidFill>
                  <a:srgbClr val="A50021"/>
                </a:solidFill>
                <a:latin typeface="Arial Narrow" pitchFamily="-84" charset="0"/>
              </a:rPr>
              <a:t>Solve for t</a:t>
            </a:r>
            <a:r>
              <a:rPr lang="en-US" sz="1800" b="1" baseline="-25000">
                <a:solidFill>
                  <a:srgbClr val="A50021"/>
                </a:solidFill>
                <a:latin typeface="Arial Narrow" pitchFamily="-84" charset="0"/>
              </a:rPr>
              <a:t>A</a:t>
            </a:r>
          </a:p>
        </p:txBody>
      </p:sp>
      <p:sp>
        <p:nvSpPr>
          <p:cNvPr id="23" name="Text Box 5"/>
          <p:cNvSpPr txBox="1">
            <a:spLocks noChangeArrowheads="1"/>
          </p:cNvSpPr>
          <p:nvPr/>
        </p:nvSpPr>
        <p:spPr bwMode="auto">
          <a:xfrm>
            <a:off x="5638800" y="6076890"/>
            <a:ext cx="3352800" cy="400110"/>
          </a:xfrm>
          <a:prstGeom prst="rect">
            <a:avLst/>
          </a:prstGeom>
          <a:solidFill>
            <a:srgbClr val="FFFF99"/>
          </a:solidFill>
          <a:ln w="28575">
            <a:solidFill>
              <a:srgbClr val="A50021"/>
            </a:solidFill>
            <a:miter lim="800000"/>
            <a:headEnd/>
            <a:tailEnd/>
          </a:ln>
        </p:spPr>
        <p:txBody>
          <a:bodyPr wrap="square">
            <a:prstTxWarp prst="textNoShape">
              <a:avLst/>
            </a:prstTxWarp>
            <a:spAutoFit/>
          </a:bodyPr>
          <a:lstStyle/>
          <a:p>
            <a:r>
              <a:rPr lang="en-US" sz="2000" dirty="0" smtClean="0">
                <a:solidFill>
                  <a:srgbClr val="A50021"/>
                </a:solidFill>
                <a:latin typeface="Arial Narrow" pitchFamily="-84" charset="0"/>
              </a:rPr>
              <a:t>This is the time to reach the peak!</a:t>
            </a:r>
            <a:endParaRPr lang="en-US" sz="2000" dirty="0">
              <a:solidFill>
                <a:srgbClr val="A50021"/>
              </a:solidFill>
              <a:latin typeface="Arial Narrow" pitchFamily="-84" charset="0"/>
            </a:endParaRPr>
          </a:p>
        </p:txBody>
      </p:sp>
    </p:spTree>
    <p:extLst>
      <p:ext uri="{BB962C8B-B14F-4D97-AF65-F5344CB8AC3E}">
        <p14:creationId xmlns:p14="http://schemas.microsoft.com/office/powerpoint/2010/main" val="245585605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46787">
                                            <p:txEl>
                                              <p:pRg st="0" end="0"/>
                                            </p:txEl>
                                          </p:spTgt>
                                        </p:tgtEl>
                                        <p:attrNameLst>
                                          <p:attrName>style.visibility</p:attrName>
                                        </p:attrNameLst>
                                      </p:cBhvr>
                                      <p:to>
                                        <p:strVal val="visible"/>
                                      </p:to>
                                    </p:set>
                                    <p:animEffect transition="in" filter="wipe(left)">
                                      <p:cBhvr>
                                        <p:cTn id="7" dur="300"/>
                                        <p:tgtEl>
                                          <p:spTgt spid="24678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246787">
                                            <p:txEl>
                                              <p:pRg st="1" end="1"/>
                                            </p:txEl>
                                          </p:spTgt>
                                        </p:tgtEl>
                                        <p:attrNameLst>
                                          <p:attrName>style.visibility</p:attrName>
                                        </p:attrNameLst>
                                      </p:cBhvr>
                                      <p:to>
                                        <p:strVal val="visible"/>
                                      </p:to>
                                    </p:set>
                                    <p:animEffect transition="in" filter="wipe(left)">
                                      <p:cBhvr>
                                        <p:cTn id="12" dur="300"/>
                                        <p:tgtEl>
                                          <p:spTgt spid="24678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246787">
                                            <p:txEl>
                                              <p:pRg st="2" end="2"/>
                                            </p:txEl>
                                          </p:spTgt>
                                        </p:tgtEl>
                                        <p:attrNameLst>
                                          <p:attrName>style.visibility</p:attrName>
                                        </p:attrNameLst>
                                      </p:cBhvr>
                                      <p:to>
                                        <p:strVal val="visible"/>
                                      </p:to>
                                    </p:set>
                                    <p:animEffect transition="in" filter="wipe(left)">
                                      <p:cBhvr>
                                        <p:cTn id="17" dur="300"/>
                                        <p:tgtEl>
                                          <p:spTgt spid="24678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3" presetClass="entr" presetSubtype="0" fill="hold" nodeType="clickEffect">
                                  <p:stCondLst>
                                    <p:cond delay="0"/>
                                  </p:stCondLst>
                                  <p:iterate type="wd">
                                    <p:tmPct val="10000"/>
                                  </p:iterate>
                                  <p:childTnLst>
                                    <p:set>
                                      <p:cBhvr>
                                        <p:cTn id="21" dur="1" fill="hold">
                                          <p:stCondLst>
                                            <p:cond delay="0"/>
                                          </p:stCondLst>
                                        </p:cTn>
                                        <p:tgtEl>
                                          <p:spTgt spid="2"/>
                                        </p:tgtEl>
                                        <p:attrNameLst>
                                          <p:attrName>style.visibility</p:attrName>
                                        </p:attrNameLst>
                                      </p:cBhvr>
                                      <p:to>
                                        <p:strVal val="visible"/>
                                      </p:to>
                                    </p:set>
                                    <p:anim calcmode="lin" valueType="num">
                                      <p:cBhvr>
                                        <p:cTn id="22" dur="500" fill="hold"/>
                                        <p:tgtEl>
                                          <p:spTgt spid="2"/>
                                        </p:tgtEl>
                                        <p:attrNameLst>
                                          <p:attrName>ppt_w</p:attrName>
                                        </p:attrNameLst>
                                      </p:cBhvr>
                                      <p:tavLst>
                                        <p:tav tm="0">
                                          <p:val>
                                            <p:fltVal val="0"/>
                                          </p:val>
                                        </p:tav>
                                        <p:tav tm="100000">
                                          <p:val>
                                            <p:strVal val="#ppt_w"/>
                                          </p:val>
                                        </p:tav>
                                      </p:tavLst>
                                    </p:anim>
                                    <p:anim calcmode="lin" valueType="num">
                                      <p:cBhvr>
                                        <p:cTn id="23" dur="500" fill="hold"/>
                                        <p:tgtEl>
                                          <p:spTgt spid="2"/>
                                        </p:tgtEl>
                                        <p:attrNameLst>
                                          <p:attrName>ppt_h</p:attrName>
                                        </p:attrNameLst>
                                      </p:cBhvr>
                                      <p:tavLst>
                                        <p:tav tm="0">
                                          <p:val>
                                            <p:fltVal val="0"/>
                                          </p:val>
                                        </p:tav>
                                        <p:tav tm="100000">
                                          <p:val>
                                            <p:strVal val="#ppt_h"/>
                                          </p:val>
                                        </p:tav>
                                      </p:tavLst>
                                    </p:anim>
                                    <p:animEffect transition="in" filter="fade">
                                      <p:cBhvr>
                                        <p:cTn id="24" dur="500"/>
                                        <p:tgtEl>
                                          <p:spTgt spid="2"/>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iterate type="wd">
                                    <p:tmPct val="10000"/>
                                  </p:iterate>
                                  <p:childTnLst>
                                    <p:set>
                                      <p:cBhvr>
                                        <p:cTn id="28" dur="1" fill="hold">
                                          <p:stCondLst>
                                            <p:cond delay="0"/>
                                          </p:stCondLst>
                                        </p:cTn>
                                        <p:tgtEl>
                                          <p:spTgt spid="246798"/>
                                        </p:tgtEl>
                                        <p:attrNameLst>
                                          <p:attrName>style.visibility</p:attrName>
                                        </p:attrNameLst>
                                      </p:cBhvr>
                                      <p:to>
                                        <p:strVal val="visible"/>
                                      </p:to>
                                    </p:set>
                                    <p:animEffect transition="in" filter="wipe(left)">
                                      <p:cBhvr>
                                        <p:cTn id="29" dur="500"/>
                                        <p:tgtEl>
                                          <p:spTgt spid="246798"/>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grpId="0" nodeType="clickEffect">
                                  <p:stCondLst>
                                    <p:cond delay="0"/>
                                  </p:stCondLst>
                                  <p:iterate type="wd">
                                    <p:tmPct val="10000"/>
                                  </p:iterate>
                                  <p:childTnLst>
                                    <p:set>
                                      <p:cBhvr>
                                        <p:cTn id="33" dur="1" fill="hold">
                                          <p:stCondLst>
                                            <p:cond delay="0"/>
                                          </p:stCondLst>
                                        </p:cTn>
                                        <p:tgtEl>
                                          <p:spTgt spid="246789"/>
                                        </p:tgtEl>
                                        <p:attrNameLst>
                                          <p:attrName>style.visibility</p:attrName>
                                        </p:attrNameLst>
                                      </p:cBhvr>
                                      <p:to>
                                        <p:strVal val="visible"/>
                                      </p:to>
                                    </p:set>
                                    <p:animEffect transition="in" filter="wipe(left)">
                                      <p:cBhvr>
                                        <p:cTn id="34" dur="500"/>
                                        <p:tgtEl>
                                          <p:spTgt spid="246789"/>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nodeType="clickEffect">
                                  <p:stCondLst>
                                    <p:cond delay="0"/>
                                  </p:stCondLst>
                                  <p:iterate type="wd">
                                    <p:tmPct val="10000"/>
                                  </p:iterate>
                                  <p:childTnLst>
                                    <p:set>
                                      <p:cBhvr>
                                        <p:cTn id="38" dur="1" fill="hold">
                                          <p:stCondLst>
                                            <p:cond delay="0"/>
                                          </p:stCondLst>
                                        </p:cTn>
                                        <p:tgtEl>
                                          <p:spTgt spid="246788"/>
                                        </p:tgtEl>
                                        <p:attrNameLst>
                                          <p:attrName>style.visibility</p:attrName>
                                        </p:attrNameLst>
                                      </p:cBhvr>
                                      <p:to>
                                        <p:strVal val="visible"/>
                                      </p:to>
                                    </p:set>
                                    <p:animEffect transition="in" filter="wipe(left)">
                                      <p:cBhvr>
                                        <p:cTn id="39" dur="500"/>
                                        <p:tgtEl>
                                          <p:spTgt spid="246788"/>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nodeType="clickEffect">
                                  <p:stCondLst>
                                    <p:cond delay="0"/>
                                  </p:stCondLst>
                                  <p:iterate type="wd">
                                    <p:tmPct val="10000"/>
                                  </p:iterate>
                                  <p:childTnLst>
                                    <p:set>
                                      <p:cBhvr>
                                        <p:cTn id="43" dur="1" fill="hold">
                                          <p:stCondLst>
                                            <p:cond delay="0"/>
                                          </p:stCondLst>
                                        </p:cTn>
                                        <p:tgtEl>
                                          <p:spTgt spid="246799"/>
                                        </p:tgtEl>
                                        <p:attrNameLst>
                                          <p:attrName>style.visibility</p:attrName>
                                        </p:attrNameLst>
                                      </p:cBhvr>
                                      <p:to>
                                        <p:strVal val="visible"/>
                                      </p:to>
                                    </p:set>
                                    <p:animEffect transition="in" filter="wipe(left)">
                                      <p:cBhvr>
                                        <p:cTn id="44" dur="500"/>
                                        <p:tgtEl>
                                          <p:spTgt spid="246799"/>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nodeType="clickEffect">
                                  <p:stCondLst>
                                    <p:cond delay="0"/>
                                  </p:stCondLst>
                                  <p:iterate type="wd">
                                    <p:tmPct val="10000"/>
                                  </p:iterate>
                                  <p:childTnLst>
                                    <p:set>
                                      <p:cBhvr>
                                        <p:cTn id="48" dur="1" fill="hold">
                                          <p:stCondLst>
                                            <p:cond delay="0"/>
                                          </p:stCondLst>
                                        </p:cTn>
                                        <p:tgtEl>
                                          <p:spTgt spid="246800"/>
                                        </p:tgtEl>
                                        <p:attrNameLst>
                                          <p:attrName>style.visibility</p:attrName>
                                        </p:attrNameLst>
                                      </p:cBhvr>
                                      <p:to>
                                        <p:strVal val="visible"/>
                                      </p:to>
                                    </p:set>
                                    <p:animEffect transition="in" filter="wipe(left)">
                                      <p:cBhvr>
                                        <p:cTn id="49" dur="500"/>
                                        <p:tgtEl>
                                          <p:spTgt spid="246800"/>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nodeType="clickEffect">
                                  <p:stCondLst>
                                    <p:cond delay="0"/>
                                  </p:stCondLst>
                                  <p:iterate type="wd">
                                    <p:tmPct val="10000"/>
                                  </p:iterate>
                                  <p:childTnLst>
                                    <p:set>
                                      <p:cBhvr>
                                        <p:cTn id="53" dur="1" fill="hold">
                                          <p:stCondLst>
                                            <p:cond delay="0"/>
                                          </p:stCondLst>
                                        </p:cTn>
                                        <p:tgtEl>
                                          <p:spTgt spid="246801"/>
                                        </p:tgtEl>
                                        <p:attrNameLst>
                                          <p:attrName>style.visibility</p:attrName>
                                        </p:attrNameLst>
                                      </p:cBhvr>
                                      <p:to>
                                        <p:strVal val="visible"/>
                                      </p:to>
                                    </p:set>
                                    <p:animEffect transition="in" filter="wipe(left)">
                                      <p:cBhvr>
                                        <p:cTn id="54" dur="500"/>
                                        <p:tgtEl>
                                          <p:spTgt spid="246801"/>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8" fill="hold" grpId="0" nodeType="clickEffect">
                                  <p:stCondLst>
                                    <p:cond delay="0"/>
                                  </p:stCondLst>
                                  <p:iterate type="wd">
                                    <p:tmPct val="10000"/>
                                  </p:iterate>
                                  <p:childTnLst>
                                    <p:set>
                                      <p:cBhvr>
                                        <p:cTn id="58" dur="1" fill="hold">
                                          <p:stCondLst>
                                            <p:cond delay="0"/>
                                          </p:stCondLst>
                                        </p:cTn>
                                        <p:tgtEl>
                                          <p:spTgt spid="246802"/>
                                        </p:tgtEl>
                                        <p:attrNameLst>
                                          <p:attrName>style.visibility</p:attrName>
                                        </p:attrNameLst>
                                      </p:cBhvr>
                                      <p:to>
                                        <p:strVal val="visible"/>
                                      </p:to>
                                    </p:set>
                                    <p:animEffect transition="in" filter="wipe(left)">
                                      <p:cBhvr>
                                        <p:cTn id="59" dur="500"/>
                                        <p:tgtEl>
                                          <p:spTgt spid="246802"/>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8" fill="hold" nodeType="clickEffect">
                                  <p:stCondLst>
                                    <p:cond delay="0"/>
                                  </p:stCondLst>
                                  <p:iterate type="wd">
                                    <p:tmPct val="10000"/>
                                  </p:iterate>
                                  <p:childTnLst>
                                    <p:set>
                                      <p:cBhvr>
                                        <p:cTn id="63" dur="1" fill="hold">
                                          <p:stCondLst>
                                            <p:cond delay="0"/>
                                          </p:stCondLst>
                                        </p:cTn>
                                        <p:tgtEl>
                                          <p:spTgt spid="246797"/>
                                        </p:tgtEl>
                                        <p:attrNameLst>
                                          <p:attrName>style.visibility</p:attrName>
                                        </p:attrNameLst>
                                      </p:cBhvr>
                                      <p:to>
                                        <p:strVal val="visible"/>
                                      </p:to>
                                    </p:set>
                                    <p:animEffect transition="in" filter="wipe(left)">
                                      <p:cBhvr>
                                        <p:cTn id="64" dur="500"/>
                                        <p:tgtEl>
                                          <p:spTgt spid="246797"/>
                                        </p:tgtEl>
                                      </p:cBhvr>
                                    </p:animEffect>
                                  </p:childTnLst>
                                </p:cTn>
                              </p:par>
                            </p:childTnLst>
                          </p:cTn>
                        </p:par>
                      </p:childTnLst>
                    </p:cTn>
                  </p:par>
                  <p:par>
                    <p:cTn id="65" fill="hold">
                      <p:stCondLst>
                        <p:cond delay="indefinite"/>
                      </p:stCondLst>
                      <p:childTnLst>
                        <p:par>
                          <p:cTn id="66" fill="hold">
                            <p:stCondLst>
                              <p:cond delay="0"/>
                            </p:stCondLst>
                            <p:childTnLst>
                              <p:par>
                                <p:cTn id="67" presetID="22" presetClass="entr" presetSubtype="8" fill="hold" grpId="0" nodeType="clickEffect">
                                  <p:stCondLst>
                                    <p:cond delay="0"/>
                                  </p:stCondLst>
                                  <p:iterate type="wd">
                                    <p:tmPct val="10000"/>
                                  </p:iterate>
                                  <p:childTnLst>
                                    <p:set>
                                      <p:cBhvr>
                                        <p:cTn id="68" dur="1" fill="hold">
                                          <p:stCondLst>
                                            <p:cond delay="0"/>
                                          </p:stCondLst>
                                        </p:cTn>
                                        <p:tgtEl>
                                          <p:spTgt spid="23"/>
                                        </p:tgtEl>
                                        <p:attrNameLst>
                                          <p:attrName>style.visibility</p:attrName>
                                        </p:attrNameLst>
                                      </p:cBhvr>
                                      <p:to>
                                        <p:strVal val="visible"/>
                                      </p:to>
                                    </p:set>
                                    <p:animEffect transition="in" filter="wipe(left)">
                                      <p:cBhvr>
                                        <p:cTn id="69"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6787" grpId="0" build="p" autoUpdateAnimBg="0"/>
      <p:bldP spid="246789" grpId="0" animBg="1" autoUpdateAnimBg="0"/>
      <p:bldP spid="246798" grpId="0" animBg="1" autoUpdateAnimBg="0"/>
      <p:bldP spid="246802" grpId="0" animBg="1"/>
      <p:bldP spid="23" grpId="0" animBg="1"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7603" name="Rectangle 4"/>
          <p:cNvSpPr>
            <a:spLocks noGrp="1" noChangeArrowheads="1"/>
          </p:cNvSpPr>
          <p:nvPr>
            <p:ph type="dt" sz="quarter" idx="10"/>
          </p:nvPr>
        </p:nvSpPr>
        <p:spPr>
          <a:noFill/>
        </p:spPr>
        <p:txBody>
          <a:bodyPr/>
          <a:lstStyle/>
          <a:p>
            <a:r>
              <a:rPr lang="en-US" smtClean="0">
                <a:latin typeface="Arial Narrow" pitchFamily="-84" charset="0"/>
              </a:rPr>
              <a:t>Thursday, Sept. 11, 2014</a:t>
            </a:r>
            <a:endParaRPr lang="en-US">
              <a:latin typeface="Arial Narrow" pitchFamily="-84" charset="0"/>
            </a:endParaRPr>
          </a:p>
        </p:txBody>
      </p:sp>
      <p:sp>
        <p:nvSpPr>
          <p:cNvPr id="67604" name="Rectangle 6"/>
          <p:cNvSpPr>
            <a:spLocks noGrp="1" noChangeArrowheads="1"/>
          </p:cNvSpPr>
          <p:nvPr>
            <p:ph type="sldNum" sz="quarter" idx="12"/>
          </p:nvPr>
        </p:nvSpPr>
        <p:spPr>
          <a:noFill/>
        </p:spPr>
        <p:txBody>
          <a:bodyPr/>
          <a:lstStyle/>
          <a:p>
            <a:fld id="{38E8CDFE-1CAA-9044-9674-D8482B7350B4}" type="slidenum">
              <a:rPr lang="en-US">
                <a:latin typeface="Arial Narrow" pitchFamily="-84" charset="0"/>
              </a:rPr>
              <a:pPr/>
              <a:t>11</a:t>
            </a:fld>
            <a:endParaRPr lang="en-US">
              <a:latin typeface="Arial Narrow" pitchFamily="-84" charset="0"/>
            </a:endParaRPr>
          </a:p>
        </p:txBody>
      </p:sp>
      <p:sp>
        <p:nvSpPr>
          <p:cNvPr id="67605" name="Footer Placeholder 4"/>
          <p:cNvSpPr>
            <a:spLocks noGrp="1"/>
          </p:cNvSpPr>
          <p:nvPr>
            <p:ph type="ftr" sz="quarter" idx="11"/>
          </p:nvPr>
        </p:nvSpPr>
        <p:spPr>
          <a:noFill/>
        </p:spPr>
        <p:txBody>
          <a:bodyPr/>
          <a:lstStyle/>
          <a:p>
            <a:r>
              <a:rPr lang="nl-NL" smtClean="0">
                <a:latin typeface="Arial Narrow" pitchFamily="-84" charset="0"/>
              </a:rPr>
              <a:t>PHYS 1443-004, Fall 2014                            Dr. Jaehoon Yu</a:t>
            </a:r>
            <a:endParaRPr lang="en-US">
              <a:latin typeface="Arial Narrow" pitchFamily="-84" charset="0"/>
            </a:endParaRPr>
          </a:p>
        </p:txBody>
      </p:sp>
      <p:sp>
        <p:nvSpPr>
          <p:cNvPr id="67606" name="Slide Number Placeholder 5"/>
          <p:cNvSpPr txBox="1">
            <a:spLocks noGrp="1"/>
          </p:cNvSpPr>
          <p:nvPr/>
        </p:nvSpPr>
        <p:spPr bwMode="auto">
          <a:xfrm>
            <a:off x="6553200" y="6248400"/>
            <a:ext cx="1905000" cy="457200"/>
          </a:xfrm>
          <a:prstGeom prst="rect">
            <a:avLst/>
          </a:prstGeom>
          <a:noFill/>
          <a:ln w="9525">
            <a:noFill/>
            <a:miter lim="800000"/>
            <a:headEnd/>
            <a:tailEnd/>
          </a:ln>
        </p:spPr>
        <p:txBody>
          <a:bodyPr>
            <a:prstTxWarp prst="textNoShape">
              <a:avLst/>
            </a:prstTxWarp>
          </a:bodyPr>
          <a:lstStyle/>
          <a:p>
            <a:pPr algn="r"/>
            <a:fld id="{7B65E3E7-E626-5A4C-82EF-8CD80C817B7D}" type="slidenum">
              <a:rPr lang="en-US" sz="1400" b="1">
                <a:solidFill>
                  <a:srgbClr val="A50021"/>
                </a:solidFill>
                <a:latin typeface="Arial Narrow" pitchFamily="-84" charset="0"/>
              </a:rPr>
              <a:pPr algn="r"/>
              <a:t>11</a:t>
            </a:fld>
            <a:endParaRPr lang="en-US" sz="1400" b="1">
              <a:solidFill>
                <a:srgbClr val="A50021"/>
              </a:solidFill>
              <a:latin typeface="Arial Narrow" pitchFamily="-84" charset="0"/>
            </a:endParaRPr>
          </a:p>
        </p:txBody>
      </p:sp>
      <p:sp>
        <p:nvSpPr>
          <p:cNvPr id="67607" name="Rectangle 2"/>
          <p:cNvSpPr>
            <a:spLocks noGrp="1" noChangeArrowheads="1"/>
          </p:cNvSpPr>
          <p:nvPr>
            <p:ph type="title"/>
          </p:nvPr>
        </p:nvSpPr>
        <p:spPr>
          <a:xfrm>
            <a:off x="685800" y="76200"/>
            <a:ext cx="7772400" cy="762000"/>
          </a:xfrm>
        </p:spPr>
        <p:txBody>
          <a:bodyPr/>
          <a:lstStyle/>
          <a:p>
            <a:pPr eaLnBrk="1" hangingPunct="1"/>
            <a:r>
              <a:rPr lang="en-US">
                <a:ea typeface="ＭＳ Ｐゴシック" pitchFamily="-84" charset="-128"/>
                <a:cs typeface="ＭＳ Ｐゴシック" pitchFamily="-84" charset="-128"/>
              </a:rPr>
              <a:t>Horizontal Range and Max Height</a:t>
            </a:r>
          </a:p>
        </p:txBody>
      </p:sp>
      <p:graphicFrame>
        <p:nvGraphicFramePr>
          <p:cNvPr id="247811" name="Object 3"/>
          <p:cNvGraphicFramePr>
            <a:graphicFrameLocks noChangeAspect="1"/>
          </p:cNvGraphicFramePr>
          <p:nvPr/>
        </p:nvGraphicFramePr>
        <p:xfrm>
          <a:off x="414338" y="4135438"/>
          <a:ext cx="728662" cy="504825"/>
        </p:xfrm>
        <a:graphic>
          <a:graphicData uri="http://schemas.openxmlformats.org/presentationml/2006/ole">
            <mc:AlternateContent xmlns:mc="http://schemas.openxmlformats.org/markup-compatibility/2006">
              <mc:Choice xmlns:v="urn:schemas-microsoft-com:vml" Requires="v">
                <p:oleObj spid="_x0000_s163679" name="Equation" r:id="rId3" imgW="330120" imgH="241200" progId="Equation.DSMT4">
                  <p:embed/>
                </p:oleObj>
              </mc:Choice>
              <mc:Fallback>
                <p:oleObj name="Equation" r:id="rId3" imgW="330120" imgH="2412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4338" y="4135438"/>
                        <a:ext cx="728662" cy="50482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
        <p:nvSpPr>
          <p:cNvPr id="247812" name="Text Box 4"/>
          <p:cNvSpPr txBox="1">
            <a:spLocks noChangeArrowheads="1"/>
          </p:cNvSpPr>
          <p:nvPr/>
        </p:nvSpPr>
        <p:spPr bwMode="auto">
          <a:xfrm>
            <a:off x="533400" y="914400"/>
            <a:ext cx="8153400" cy="519113"/>
          </a:xfrm>
          <a:prstGeom prst="rect">
            <a:avLst/>
          </a:prstGeom>
          <a:solidFill>
            <a:srgbClr val="FFFF99"/>
          </a:solidFill>
          <a:ln w="28575">
            <a:noFill/>
            <a:miter lim="800000"/>
            <a:headEnd/>
            <a:tailEnd/>
          </a:ln>
        </p:spPr>
        <p:txBody>
          <a:bodyPr>
            <a:prstTxWarp prst="textNoShape">
              <a:avLst/>
            </a:prstTxWarp>
            <a:spAutoFit/>
          </a:bodyPr>
          <a:lstStyle/>
          <a:p>
            <a:r>
              <a:rPr lang="en-US" sz="2800">
                <a:solidFill>
                  <a:srgbClr val="A50021"/>
                </a:solidFill>
                <a:latin typeface="Arial Narrow" pitchFamily="-84" charset="0"/>
              </a:rPr>
              <a:t>Since no acceleration is in x direction, it still flies even if</a:t>
            </a:r>
            <a:r>
              <a:rPr lang="en-US" sz="2800">
                <a:solidFill>
                  <a:srgbClr val="A50021"/>
                </a:solidFill>
                <a:latin typeface="Monotype Corsiva" pitchFamily="-84" charset="0"/>
              </a:rPr>
              <a:t> v</a:t>
            </a:r>
            <a:r>
              <a:rPr lang="en-US" sz="2800" baseline="-25000">
                <a:solidFill>
                  <a:srgbClr val="A50021"/>
                </a:solidFill>
                <a:latin typeface="Monotype Corsiva" pitchFamily="-84" charset="0"/>
              </a:rPr>
              <a:t>y</a:t>
            </a:r>
            <a:r>
              <a:rPr lang="en-US" sz="2800">
                <a:solidFill>
                  <a:srgbClr val="A50021"/>
                </a:solidFill>
                <a:latin typeface="Arial Narrow" pitchFamily="-84" charset="0"/>
              </a:rPr>
              <a:t>=0.</a:t>
            </a:r>
          </a:p>
        </p:txBody>
      </p:sp>
      <p:graphicFrame>
        <p:nvGraphicFramePr>
          <p:cNvPr id="247813" name="Object 5"/>
          <p:cNvGraphicFramePr>
            <a:graphicFrameLocks noChangeAspect="1"/>
          </p:cNvGraphicFramePr>
          <p:nvPr/>
        </p:nvGraphicFramePr>
        <p:xfrm>
          <a:off x="609600" y="1828800"/>
          <a:ext cx="866775" cy="492125"/>
        </p:xfrm>
        <a:graphic>
          <a:graphicData uri="http://schemas.openxmlformats.org/presentationml/2006/ole">
            <mc:AlternateContent xmlns:mc="http://schemas.openxmlformats.org/markup-compatibility/2006">
              <mc:Choice xmlns:v="urn:schemas-microsoft-com:vml" Requires="v">
                <p:oleObj spid="_x0000_s163680" name="Equation" r:id="rId5" imgW="266400" imgH="164880" progId="Equation.DSMT4">
                  <p:embed/>
                </p:oleObj>
              </mc:Choice>
              <mc:Fallback>
                <p:oleObj name="Equation" r:id="rId5" imgW="266400" imgH="16488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9600" y="1828800"/>
                        <a:ext cx="866775" cy="49212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247814" name="Object 6"/>
          <p:cNvGraphicFramePr>
            <a:graphicFrameLocks noChangeAspect="1"/>
          </p:cNvGraphicFramePr>
          <p:nvPr/>
        </p:nvGraphicFramePr>
        <p:xfrm>
          <a:off x="2362200" y="2705100"/>
          <a:ext cx="3200400" cy="1181100"/>
        </p:xfrm>
        <a:graphic>
          <a:graphicData uri="http://schemas.openxmlformats.org/presentationml/2006/ole">
            <mc:AlternateContent xmlns:mc="http://schemas.openxmlformats.org/markup-compatibility/2006">
              <mc:Choice xmlns:v="urn:schemas-microsoft-com:vml" Requires="v">
                <p:oleObj spid="_x0000_s163681" name="Equation" r:id="rId7" imgW="1041120" imgH="507960" progId="Equation.3">
                  <p:embed/>
                </p:oleObj>
              </mc:Choice>
              <mc:Fallback>
                <p:oleObj name="Equation" r:id="rId7" imgW="1041120" imgH="50796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362200" y="2705100"/>
                        <a:ext cx="3200400" cy="1181100"/>
                      </a:xfrm>
                      <a:prstGeom prst="rect">
                        <a:avLst/>
                      </a:prstGeom>
                      <a:solidFill>
                        <a:srgbClr val="FFFF99"/>
                      </a:solidFill>
                      <a:ln w="28575">
                        <a:solidFill>
                          <a:srgbClr val="A50021"/>
                        </a:solidFill>
                        <a:miter lim="800000"/>
                        <a:headEnd/>
                        <a:tailEnd/>
                      </a:ln>
                    </p:spPr>
                  </p:pic>
                </p:oleObj>
              </mc:Fallback>
            </mc:AlternateContent>
          </a:graphicData>
        </a:graphic>
      </p:graphicFrame>
      <p:graphicFrame>
        <p:nvGraphicFramePr>
          <p:cNvPr id="247815" name="Object 7"/>
          <p:cNvGraphicFramePr>
            <a:graphicFrameLocks noChangeAspect="1"/>
          </p:cNvGraphicFramePr>
          <p:nvPr/>
        </p:nvGraphicFramePr>
        <p:xfrm>
          <a:off x="3697288" y="4197350"/>
          <a:ext cx="1408112" cy="450850"/>
        </p:xfrm>
        <a:graphic>
          <a:graphicData uri="http://schemas.openxmlformats.org/presentationml/2006/ole">
            <mc:AlternateContent xmlns:mc="http://schemas.openxmlformats.org/markup-compatibility/2006">
              <mc:Choice xmlns:v="urn:schemas-microsoft-com:vml" Requires="v">
                <p:oleObj spid="_x0000_s163682" name="Equation" r:id="rId9" imgW="596880" imgH="228600" progId="Equation.DSMT4">
                  <p:embed/>
                </p:oleObj>
              </mc:Choice>
              <mc:Fallback>
                <p:oleObj name="Equation" r:id="rId9" imgW="596880" imgH="22860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697288" y="4197350"/>
                        <a:ext cx="1408112" cy="45085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247816" name="Object 8"/>
          <p:cNvGraphicFramePr>
            <a:graphicFrameLocks noChangeAspect="1"/>
          </p:cNvGraphicFramePr>
          <p:nvPr/>
        </p:nvGraphicFramePr>
        <p:xfrm>
          <a:off x="2073275" y="4981575"/>
          <a:ext cx="3870325" cy="1076325"/>
        </p:xfrm>
        <a:graphic>
          <a:graphicData uri="http://schemas.openxmlformats.org/presentationml/2006/ole">
            <mc:AlternateContent xmlns:mc="http://schemas.openxmlformats.org/markup-compatibility/2006">
              <mc:Choice xmlns:v="urn:schemas-microsoft-com:vml" Requires="v">
                <p:oleObj spid="_x0000_s163683" name="Equation" r:id="rId11" imgW="1320480" imgH="482400" progId="Equation.DSMT4">
                  <p:embed/>
                </p:oleObj>
              </mc:Choice>
              <mc:Fallback>
                <p:oleObj name="Equation" r:id="rId11" imgW="1320480" imgH="482400" progId="Equation.DSMT4">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073275" y="4981575"/>
                        <a:ext cx="3870325" cy="1076325"/>
                      </a:xfrm>
                      <a:prstGeom prst="rect">
                        <a:avLst/>
                      </a:prstGeom>
                      <a:solidFill>
                        <a:srgbClr val="FFFF99"/>
                      </a:solidFill>
                      <a:ln w="28575">
                        <a:solidFill>
                          <a:srgbClr val="A50021"/>
                        </a:solidFill>
                        <a:miter lim="800000"/>
                        <a:headEnd/>
                        <a:tailEnd/>
                      </a:ln>
                    </p:spPr>
                  </p:pic>
                </p:oleObj>
              </mc:Fallback>
            </mc:AlternateContent>
          </a:graphicData>
        </a:graphic>
      </p:graphicFrame>
      <p:graphicFrame>
        <p:nvGraphicFramePr>
          <p:cNvPr id="247817" name="Object 9"/>
          <p:cNvGraphicFramePr>
            <a:graphicFrameLocks noChangeAspect="1"/>
          </p:cNvGraphicFramePr>
          <p:nvPr/>
        </p:nvGraphicFramePr>
        <p:xfrm>
          <a:off x="4191000" y="1779588"/>
          <a:ext cx="2216150" cy="592137"/>
        </p:xfrm>
        <a:graphic>
          <a:graphicData uri="http://schemas.openxmlformats.org/presentationml/2006/ole">
            <mc:AlternateContent xmlns:mc="http://schemas.openxmlformats.org/markup-compatibility/2006">
              <mc:Choice xmlns:v="urn:schemas-microsoft-com:vml" Requires="v">
                <p:oleObj spid="_x0000_s163684" name="Equation" r:id="rId13" imgW="685800" imgH="228600" progId="Equation.DSMT4">
                  <p:embed/>
                </p:oleObj>
              </mc:Choice>
              <mc:Fallback>
                <p:oleObj name="Equation" r:id="rId13" imgW="685800" imgH="228600" progId="Equation.DSMT4">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191000" y="1779588"/>
                        <a:ext cx="2216150" cy="592137"/>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247818" name="Object 10"/>
          <p:cNvGraphicFramePr>
            <a:graphicFrameLocks noChangeAspect="1"/>
          </p:cNvGraphicFramePr>
          <p:nvPr/>
        </p:nvGraphicFramePr>
        <p:xfrm>
          <a:off x="2565400" y="1735138"/>
          <a:ext cx="620713" cy="681037"/>
        </p:xfrm>
        <a:graphic>
          <a:graphicData uri="http://schemas.openxmlformats.org/presentationml/2006/ole">
            <mc:AlternateContent xmlns:mc="http://schemas.openxmlformats.org/markup-compatibility/2006">
              <mc:Choice xmlns:v="urn:schemas-microsoft-com:vml" Requires="v">
                <p:oleObj spid="_x0000_s163685" name="Equation" r:id="rId15" imgW="190440" imgH="228600" progId="Equation.DSMT4">
                  <p:embed/>
                </p:oleObj>
              </mc:Choice>
              <mc:Fallback>
                <p:oleObj name="Equation" r:id="rId15" imgW="190440" imgH="228600" progId="Equation.DSMT4">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565400" y="1735138"/>
                        <a:ext cx="620713" cy="681037"/>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247819" name="Object 11"/>
          <p:cNvGraphicFramePr>
            <a:graphicFrameLocks noChangeAspect="1"/>
          </p:cNvGraphicFramePr>
          <p:nvPr/>
        </p:nvGraphicFramePr>
        <p:xfrm>
          <a:off x="3033713" y="1697038"/>
          <a:ext cx="1157287" cy="757237"/>
        </p:xfrm>
        <a:graphic>
          <a:graphicData uri="http://schemas.openxmlformats.org/presentationml/2006/ole">
            <mc:AlternateContent xmlns:mc="http://schemas.openxmlformats.org/markup-compatibility/2006">
              <mc:Choice xmlns:v="urn:schemas-microsoft-com:vml" Requires="v">
                <p:oleObj spid="_x0000_s163686" name="Equation" r:id="rId17" imgW="355320" imgH="253800" progId="Equation.DSMT4">
                  <p:embed/>
                </p:oleObj>
              </mc:Choice>
              <mc:Fallback>
                <p:oleObj name="Equation" r:id="rId17" imgW="355320" imgH="253800" progId="Equation.DSMT4">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3033713" y="1697038"/>
                        <a:ext cx="1157287" cy="757237"/>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247820" name="Object 12"/>
          <p:cNvGraphicFramePr>
            <a:graphicFrameLocks noChangeAspect="1"/>
          </p:cNvGraphicFramePr>
          <p:nvPr/>
        </p:nvGraphicFramePr>
        <p:xfrm>
          <a:off x="1447800" y="1735138"/>
          <a:ext cx="620713" cy="681037"/>
        </p:xfrm>
        <a:graphic>
          <a:graphicData uri="http://schemas.openxmlformats.org/presentationml/2006/ole">
            <mc:AlternateContent xmlns:mc="http://schemas.openxmlformats.org/markup-compatibility/2006">
              <mc:Choice xmlns:v="urn:schemas-microsoft-com:vml" Requires="v">
                <p:oleObj spid="_x0000_s163687" name="Equation" r:id="rId19" imgW="190440" imgH="228600" progId="Equation.DSMT4">
                  <p:embed/>
                </p:oleObj>
              </mc:Choice>
              <mc:Fallback>
                <p:oleObj name="Equation" r:id="rId19" imgW="190440" imgH="228600" progId="Equation.DSMT4">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1447800" y="1735138"/>
                        <a:ext cx="620713" cy="681037"/>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247821" name="Object 13"/>
          <p:cNvGraphicFramePr>
            <a:graphicFrameLocks noChangeAspect="1"/>
          </p:cNvGraphicFramePr>
          <p:nvPr/>
        </p:nvGraphicFramePr>
        <p:xfrm>
          <a:off x="1920875" y="1849438"/>
          <a:ext cx="288925" cy="454025"/>
        </p:xfrm>
        <a:graphic>
          <a:graphicData uri="http://schemas.openxmlformats.org/presentationml/2006/ole">
            <mc:AlternateContent xmlns:mc="http://schemas.openxmlformats.org/markup-compatibility/2006">
              <mc:Choice xmlns:v="urn:schemas-microsoft-com:vml" Requires="v">
                <p:oleObj spid="_x0000_s163688" name="Equation" r:id="rId21" imgW="88560" imgH="152280" progId="Equation.DSMT4">
                  <p:embed/>
                </p:oleObj>
              </mc:Choice>
              <mc:Fallback>
                <p:oleObj name="Equation" r:id="rId21" imgW="88560" imgH="152280" progId="Equation.DSMT4">
                  <p:embed/>
                  <p:pic>
                    <p:nvPicPr>
                      <p:cNvPr id="0" name=""/>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1920875" y="1849438"/>
                        <a:ext cx="288925" cy="45402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247822" name="Object 14"/>
          <p:cNvGraphicFramePr>
            <a:graphicFrameLocks noChangeAspect="1"/>
          </p:cNvGraphicFramePr>
          <p:nvPr/>
        </p:nvGraphicFramePr>
        <p:xfrm>
          <a:off x="2254250" y="1906588"/>
          <a:ext cx="412750" cy="339725"/>
        </p:xfrm>
        <a:graphic>
          <a:graphicData uri="http://schemas.openxmlformats.org/presentationml/2006/ole">
            <mc:AlternateContent xmlns:mc="http://schemas.openxmlformats.org/markup-compatibility/2006">
              <mc:Choice xmlns:v="urn:schemas-microsoft-com:vml" Requires="v">
                <p:oleObj spid="_x0000_s163689" name="Equation" r:id="rId23" imgW="126720" imgH="114120" progId="Equation.DSMT4">
                  <p:embed/>
                </p:oleObj>
              </mc:Choice>
              <mc:Fallback>
                <p:oleObj name="Equation" r:id="rId23" imgW="126720" imgH="114120" progId="Equation.DSMT4">
                  <p:embed/>
                  <p:pic>
                    <p:nvPicPr>
                      <p:cNvPr id="0" name=""/>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2254250" y="1906588"/>
                        <a:ext cx="412750" cy="33972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247823" name="Object 15"/>
          <p:cNvGraphicFramePr>
            <a:graphicFrameLocks noChangeAspect="1"/>
          </p:cNvGraphicFramePr>
          <p:nvPr/>
        </p:nvGraphicFramePr>
        <p:xfrm>
          <a:off x="6324600" y="1484313"/>
          <a:ext cx="2133600" cy="1182687"/>
        </p:xfrm>
        <a:graphic>
          <a:graphicData uri="http://schemas.openxmlformats.org/presentationml/2006/ole">
            <mc:AlternateContent xmlns:mc="http://schemas.openxmlformats.org/markup-compatibility/2006">
              <mc:Choice xmlns:v="urn:schemas-microsoft-com:vml" Requires="v">
                <p:oleObj spid="_x0000_s163690" name="Equation" r:id="rId25" imgW="660240" imgH="457200" progId="Equation.DSMT4">
                  <p:embed/>
                </p:oleObj>
              </mc:Choice>
              <mc:Fallback>
                <p:oleObj name="Equation" r:id="rId25" imgW="660240" imgH="457200" progId="Equation.DSMT4">
                  <p:embed/>
                  <p:pic>
                    <p:nvPicPr>
                      <p:cNvPr id="0" name=""/>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6324600" y="1484313"/>
                        <a:ext cx="2133600" cy="1182687"/>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247824" name="Object 16"/>
          <p:cNvGraphicFramePr>
            <a:graphicFrameLocks noChangeAspect="1"/>
          </p:cNvGraphicFramePr>
          <p:nvPr/>
        </p:nvGraphicFramePr>
        <p:xfrm>
          <a:off x="1143000" y="4191000"/>
          <a:ext cx="533400" cy="373063"/>
        </p:xfrm>
        <a:graphic>
          <a:graphicData uri="http://schemas.openxmlformats.org/presentationml/2006/ole">
            <mc:AlternateContent xmlns:mc="http://schemas.openxmlformats.org/markup-compatibility/2006">
              <mc:Choice xmlns:v="urn:schemas-microsoft-com:vml" Requires="v">
                <p:oleObj spid="_x0000_s163691" name="Equation" r:id="rId27" imgW="241200" imgH="177480" progId="Equation.DSMT4">
                  <p:embed/>
                </p:oleObj>
              </mc:Choice>
              <mc:Fallback>
                <p:oleObj name="Equation" r:id="rId27" imgW="241200" imgH="177480" progId="Equation.DSMT4">
                  <p:embed/>
                  <p:pic>
                    <p:nvPicPr>
                      <p:cNvPr id="0" name=""/>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1143000" y="4191000"/>
                        <a:ext cx="533400" cy="373063"/>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247825" name="Object 17"/>
          <p:cNvGraphicFramePr>
            <a:graphicFrameLocks noChangeAspect="1"/>
          </p:cNvGraphicFramePr>
          <p:nvPr/>
        </p:nvGraphicFramePr>
        <p:xfrm>
          <a:off x="1676400" y="3975100"/>
          <a:ext cx="2020888" cy="825500"/>
        </p:xfrm>
        <a:graphic>
          <a:graphicData uri="http://schemas.openxmlformats.org/presentationml/2006/ole">
            <mc:AlternateContent xmlns:mc="http://schemas.openxmlformats.org/markup-compatibility/2006">
              <mc:Choice xmlns:v="urn:schemas-microsoft-com:vml" Requires="v">
                <p:oleObj spid="_x0000_s163692" name="Equation" r:id="rId29" imgW="914400" imgH="393480" progId="Equation.DSMT4">
                  <p:embed/>
                </p:oleObj>
              </mc:Choice>
              <mc:Fallback>
                <p:oleObj name="Equation" r:id="rId29" imgW="914400" imgH="393480" progId="Equation.DSMT4">
                  <p:embed/>
                  <p:pic>
                    <p:nvPicPr>
                      <p:cNvPr id="0" name=""/>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1676400" y="3975100"/>
                        <a:ext cx="2020888" cy="82550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247826" name="Object 18"/>
          <p:cNvGraphicFramePr>
            <a:graphicFrameLocks noChangeAspect="1"/>
          </p:cNvGraphicFramePr>
          <p:nvPr/>
        </p:nvGraphicFramePr>
        <p:xfrm>
          <a:off x="5029200" y="3962400"/>
          <a:ext cx="1557338" cy="901700"/>
        </p:xfrm>
        <a:graphic>
          <a:graphicData uri="http://schemas.openxmlformats.org/presentationml/2006/ole">
            <mc:AlternateContent xmlns:mc="http://schemas.openxmlformats.org/markup-compatibility/2006">
              <mc:Choice xmlns:v="urn:schemas-microsoft-com:vml" Requires="v">
                <p:oleObj spid="_x0000_s163693" name="Equation" r:id="rId31" imgW="660240" imgH="457200" progId="Equation.DSMT4">
                  <p:embed/>
                </p:oleObj>
              </mc:Choice>
              <mc:Fallback>
                <p:oleObj name="Equation" r:id="rId31" imgW="660240" imgH="457200" progId="Equation.DSMT4">
                  <p:embed/>
                  <p:pic>
                    <p:nvPicPr>
                      <p:cNvPr id="0" name=""/>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5029200" y="3962400"/>
                        <a:ext cx="1557338" cy="90170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247827" name="Object 19"/>
          <p:cNvGraphicFramePr>
            <a:graphicFrameLocks noChangeAspect="1"/>
          </p:cNvGraphicFramePr>
          <p:nvPr/>
        </p:nvGraphicFramePr>
        <p:xfrm>
          <a:off x="6553200" y="4038600"/>
          <a:ext cx="868363" cy="776288"/>
        </p:xfrm>
        <a:graphic>
          <a:graphicData uri="http://schemas.openxmlformats.org/presentationml/2006/ole">
            <mc:AlternateContent xmlns:mc="http://schemas.openxmlformats.org/markup-compatibility/2006">
              <mc:Choice xmlns:v="urn:schemas-microsoft-com:vml" Requires="v">
                <p:oleObj spid="_x0000_s163694" name="Equation" r:id="rId33" imgW="368280" imgH="393480" progId="Equation.DSMT4">
                  <p:embed/>
                </p:oleObj>
              </mc:Choice>
              <mc:Fallback>
                <p:oleObj name="Equation" r:id="rId33" imgW="368280" imgH="393480" progId="Equation.DSMT4">
                  <p:embed/>
                  <p:pic>
                    <p:nvPicPr>
                      <p:cNvPr id="0" name=""/>
                      <p:cNvPicPr>
                        <a:picLocks noChangeAspect="1" noChangeArrowheads="1"/>
                      </p:cNvPicPr>
                      <p:nvPr/>
                    </p:nvPicPr>
                    <p:blipFill>
                      <a:blip r:embed="rId34">
                        <a:extLst>
                          <a:ext uri="{28A0092B-C50C-407E-A947-70E740481C1C}">
                            <a14:useLocalDpi xmlns:a14="http://schemas.microsoft.com/office/drawing/2010/main" val="0"/>
                          </a:ext>
                        </a:extLst>
                      </a:blip>
                      <a:srcRect/>
                      <a:stretch>
                        <a:fillRect/>
                      </a:stretch>
                    </p:blipFill>
                    <p:spPr bwMode="auto">
                      <a:xfrm>
                        <a:off x="6553200" y="4038600"/>
                        <a:ext cx="868363" cy="77628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247828" name="Object 20"/>
          <p:cNvGraphicFramePr>
            <a:graphicFrameLocks noChangeAspect="1"/>
          </p:cNvGraphicFramePr>
          <p:nvPr/>
        </p:nvGraphicFramePr>
        <p:xfrm>
          <a:off x="7315200" y="3886200"/>
          <a:ext cx="1677988" cy="977900"/>
        </p:xfrm>
        <a:graphic>
          <a:graphicData uri="http://schemas.openxmlformats.org/presentationml/2006/ole">
            <mc:AlternateContent xmlns:mc="http://schemas.openxmlformats.org/markup-compatibility/2006">
              <mc:Choice xmlns:v="urn:schemas-microsoft-com:vml" Requires="v">
                <p:oleObj spid="_x0000_s163695" name="Equation" r:id="rId35" imgW="711000" imgH="495000" progId="Equation.DSMT4">
                  <p:embed/>
                </p:oleObj>
              </mc:Choice>
              <mc:Fallback>
                <p:oleObj name="Equation" r:id="rId35" imgW="711000" imgH="495000" progId="Equation.DSMT4">
                  <p:embed/>
                  <p:pic>
                    <p:nvPicPr>
                      <p:cNvPr id="0" name=""/>
                      <p:cNvPicPr>
                        <a:picLocks noChangeAspect="1" noChangeArrowheads="1"/>
                      </p:cNvPicPr>
                      <p:nvPr/>
                    </p:nvPicPr>
                    <p:blipFill>
                      <a:blip r:embed="rId36">
                        <a:extLst>
                          <a:ext uri="{28A0092B-C50C-407E-A947-70E740481C1C}">
                            <a14:useLocalDpi xmlns:a14="http://schemas.microsoft.com/office/drawing/2010/main" val="0"/>
                          </a:ext>
                        </a:extLst>
                      </a:blip>
                      <a:srcRect/>
                      <a:stretch>
                        <a:fillRect/>
                      </a:stretch>
                    </p:blipFill>
                    <p:spPr bwMode="auto">
                      <a:xfrm>
                        <a:off x="7315200" y="3886200"/>
                        <a:ext cx="1677988" cy="97790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
        <p:nvSpPr>
          <p:cNvPr id="247829" name="Text Box 21"/>
          <p:cNvSpPr txBox="1">
            <a:spLocks noChangeArrowheads="1"/>
          </p:cNvSpPr>
          <p:nvPr/>
        </p:nvSpPr>
        <p:spPr bwMode="auto">
          <a:xfrm>
            <a:off x="822325" y="3008313"/>
            <a:ext cx="962025" cy="495300"/>
          </a:xfrm>
          <a:prstGeom prst="rect">
            <a:avLst/>
          </a:prstGeom>
          <a:solidFill>
            <a:srgbClr val="FFFF99"/>
          </a:solidFill>
          <a:ln w="38100">
            <a:solidFill>
              <a:srgbClr val="A50021"/>
            </a:solidFill>
            <a:miter lim="800000"/>
            <a:headEnd/>
            <a:tailEnd/>
          </a:ln>
        </p:spPr>
        <p:txBody>
          <a:bodyPr wrap="none">
            <a:prstTxWarp prst="textNoShape">
              <a:avLst/>
            </a:prstTxWarp>
            <a:spAutoFit/>
          </a:bodyPr>
          <a:lstStyle/>
          <a:p>
            <a:r>
              <a:rPr lang="en-US">
                <a:solidFill>
                  <a:srgbClr val="A50021"/>
                </a:solidFill>
                <a:latin typeface="Arial Narrow" pitchFamily="-84" charset="0"/>
              </a:rPr>
              <a:t>Range</a:t>
            </a:r>
          </a:p>
        </p:txBody>
      </p:sp>
      <p:sp>
        <p:nvSpPr>
          <p:cNvPr id="247830" name="Text Box 22"/>
          <p:cNvSpPr txBox="1">
            <a:spLocks noChangeArrowheads="1"/>
          </p:cNvSpPr>
          <p:nvPr/>
        </p:nvSpPr>
        <p:spPr bwMode="auto">
          <a:xfrm>
            <a:off x="762000" y="5219700"/>
            <a:ext cx="947738" cy="495300"/>
          </a:xfrm>
          <a:prstGeom prst="rect">
            <a:avLst/>
          </a:prstGeom>
          <a:solidFill>
            <a:srgbClr val="FFFF99"/>
          </a:solidFill>
          <a:ln w="38100">
            <a:solidFill>
              <a:srgbClr val="A50021"/>
            </a:solidFill>
            <a:miter lim="800000"/>
            <a:headEnd/>
            <a:tailEnd/>
          </a:ln>
        </p:spPr>
        <p:txBody>
          <a:bodyPr wrap="none">
            <a:prstTxWarp prst="textNoShape">
              <a:avLst/>
            </a:prstTxWarp>
            <a:spAutoFit/>
          </a:bodyPr>
          <a:lstStyle/>
          <a:p>
            <a:r>
              <a:rPr lang="en-US">
                <a:solidFill>
                  <a:srgbClr val="A50021"/>
                </a:solidFill>
                <a:latin typeface="Arial Narrow" pitchFamily="-84" charset="0"/>
              </a:rPr>
              <a:t>Height</a:t>
            </a:r>
          </a:p>
        </p:txBody>
      </p:sp>
    </p:spTree>
    <p:extLst>
      <p:ext uri="{BB962C8B-B14F-4D97-AF65-F5344CB8AC3E}">
        <p14:creationId xmlns:p14="http://schemas.microsoft.com/office/powerpoint/2010/main" val="379232931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47812"/>
                                        </p:tgtEl>
                                        <p:attrNameLst>
                                          <p:attrName>style.visibility</p:attrName>
                                        </p:attrNameLst>
                                      </p:cBhvr>
                                      <p:to>
                                        <p:strVal val="visible"/>
                                      </p:to>
                                    </p:set>
                                    <p:animEffect transition="in" filter="wipe(left)">
                                      <p:cBhvr>
                                        <p:cTn id="7" dur="500"/>
                                        <p:tgtEl>
                                          <p:spTgt spid="24781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iterate type="wd">
                                    <p:tmPct val="10000"/>
                                  </p:iterate>
                                  <p:childTnLst>
                                    <p:set>
                                      <p:cBhvr>
                                        <p:cTn id="11" dur="1" fill="hold">
                                          <p:stCondLst>
                                            <p:cond delay="0"/>
                                          </p:stCondLst>
                                        </p:cTn>
                                        <p:tgtEl>
                                          <p:spTgt spid="247813"/>
                                        </p:tgtEl>
                                        <p:attrNameLst>
                                          <p:attrName>style.visibility</p:attrName>
                                        </p:attrNameLst>
                                      </p:cBhvr>
                                      <p:to>
                                        <p:strVal val="visible"/>
                                      </p:to>
                                    </p:set>
                                    <p:animEffect transition="in" filter="wipe(left)">
                                      <p:cBhvr>
                                        <p:cTn id="12" dur="500"/>
                                        <p:tgtEl>
                                          <p:spTgt spid="24781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iterate type="wd">
                                    <p:tmPct val="10000"/>
                                  </p:iterate>
                                  <p:childTnLst>
                                    <p:set>
                                      <p:cBhvr>
                                        <p:cTn id="16" dur="1" fill="hold">
                                          <p:stCondLst>
                                            <p:cond delay="0"/>
                                          </p:stCondLst>
                                        </p:cTn>
                                        <p:tgtEl>
                                          <p:spTgt spid="247820"/>
                                        </p:tgtEl>
                                        <p:attrNameLst>
                                          <p:attrName>style.visibility</p:attrName>
                                        </p:attrNameLst>
                                      </p:cBhvr>
                                      <p:to>
                                        <p:strVal val="visible"/>
                                      </p:to>
                                    </p:set>
                                    <p:animEffect transition="in" filter="wipe(left)">
                                      <p:cBhvr>
                                        <p:cTn id="17" dur="500"/>
                                        <p:tgtEl>
                                          <p:spTgt spid="24782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iterate type="wd">
                                    <p:tmPct val="10000"/>
                                  </p:iterate>
                                  <p:childTnLst>
                                    <p:set>
                                      <p:cBhvr>
                                        <p:cTn id="21" dur="1" fill="hold">
                                          <p:stCondLst>
                                            <p:cond delay="0"/>
                                          </p:stCondLst>
                                        </p:cTn>
                                        <p:tgtEl>
                                          <p:spTgt spid="247821"/>
                                        </p:tgtEl>
                                        <p:attrNameLst>
                                          <p:attrName>style.visibility</p:attrName>
                                        </p:attrNameLst>
                                      </p:cBhvr>
                                      <p:to>
                                        <p:strVal val="visible"/>
                                      </p:to>
                                    </p:set>
                                    <p:animEffect transition="in" filter="wipe(left)">
                                      <p:cBhvr>
                                        <p:cTn id="22" dur="500"/>
                                        <p:tgtEl>
                                          <p:spTgt spid="247821"/>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iterate type="wd">
                                    <p:tmPct val="10000"/>
                                  </p:iterate>
                                  <p:childTnLst>
                                    <p:set>
                                      <p:cBhvr>
                                        <p:cTn id="26" dur="1" fill="hold">
                                          <p:stCondLst>
                                            <p:cond delay="0"/>
                                          </p:stCondLst>
                                        </p:cTn>
                                        <p:tgtEl>
                                          <p:spTgt spid="247822"/>
                                        </p:tgtEl>
                                        <p:attrNameLst>
                                          <p:attrName>style.visibility</p:attrName>
                                        </p:attrNameLst>
                                      </p:cBhvr>
                                      <p:to>
                                        <p:strVal val="visible"/>
                                      </p:to>
                                    </p:set>
                                    <p:animEffect transition="in" filter="wipe(left)">
                                      <p:cBhvr>
                                        <p:cTn id="27" dur="500"/>
                                        <p:tgtEl>
                                          <p:spTgt spid="247822"/>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iterate type="wd">
                                    <p:tmPct val="10000"/>
                                  </p:iterate>
                                  <p:childTnLst>
                                    <p:set>
                                      <p:cBhvr>
                                        <p:cTn id="31" dur="1" fill="hold">
                                          <p:stCondLst>
                                            <p:cond delay="0"/>
                                          </p:stCondLst>
                                        </p:cTn>
                                        <p:tgtEl>
                                          <p:spTgt spid="247818"/>
                                        </p:tgtEl>
                                        <p:attrNameLst>
                                          <p:attrName>style.visibility</p:attrName>
                                        </p:attrNameLst>
                                      </p:cBhvr>
                                      <p:to>
                                        <p:strVal val="visible"/>
                                      </p:to>
                                    </p:set>
                                    <p:animEffect transition="in" filter="wipe(left)">
                                      <p:cBhvr>
                                        <p:cTn id="32" dur="500"/>
                                        <p:tgtEl>
                                          <p:spTgt spid="247818"/>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iterate type="wd">
                                    <p:tmPct val="10000"/>
                                  </p:iterate>
                                  <p:childTnLst>
                                    <p:set>
                                      <p:cBhvr>
                                        <p:cTn id="36" dur="1" fill="hold">
                                          <p:stCondLst>
                                            <p:cond delay="0"/>
                                          </p:stCondLst>
                                        </p:cTn>
                                        <p:tgtEl>
                                          <p:spTgt spid="247819"/>
                                        </p:tgtEl>
                                        <p:attrNameLst>
                                          <p:attrName>style.visibility</p:attrName>
                                        </p:attrNameLst>
                                      </p:cBhvr>
                                      <p:to>
                                        <p:strVal val="visible"/>
                                      </p:to>
                                    </p:set>
                                    <p:animEffect transition="in" filter="wipe(left)">
                                      <p:cBhvr>
                                        <p:cTn id="37" dur="500"/>
                                        <p:tgtEl>
                                          <p:spTgt spid="247819"/>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iterate type="wd">
                                    <p:tmPct val="10000"/>
                                  </p:iterate>
                                  <p:childTnLst>
                                    <p:set>
                                      <p:cBhvr>
                                        <p:cTn id="41" dur="1" fill="hold">
                                          <p:stCondLst>
                                            <p:cond delay="0"/>
                                          </p:stCondLst>
                                        </p:cTn>
                                        <p:tgtEl>
                                          <p:spTgt spid="247817"/>
                                        </p:tgtEl>
                                        <p:attrNameLst>
                                          <p:attrName>style.visibility</p:attrName>
                                        </p:attrNameLst>
                                      </p:cBhvr>
                                      <p:to>
                                        <p:strVal val="visible"/>
                                      </p:to>
                                    </p:set>
                                    <p:animEffect transition="in" filter="wipe(left)">
                                      <p:cBhvr>
                                        <p:cTn id="42" dur="500"/>
                                        <p:tgtEl>
                                          <p:spTgt spid="247817"/>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iterate type="wd">
                                    <p:tmPct val="10000"/>
                                  </p:iterate>
                                  <p:childTnLst>
                                    <p:set>
                                      <p:cBhvr>
                                        <p:cTn id="46" dur="1" fill="hold">
                                          <p:stCondLst>
                                            <p:cond delay="0"/>
                                          </p:stCondLst>
                                        </p:cTn>
                                        <p:tgtEl>
                                          <p:spTgt spid="247823"/>
                                        </p:tgtEl>
                                        <p:attrNameLst>
                                          <p:attrName>style.visibility</p:attrName>
                                        </p:attrNameLst>
                                      </p:cBhvr>
                                      <p:to>
                                        <p:strVal val="visible"/>
                                      </p:to>
                                    </p:set>
                                    <p:animEffect transition="in" filter="wipe(left)">
                                      <p:cBhvr>
                                        <p:cTn id="47" dur="500"/>
                                        <p:tgtEl>
                                          <p:spTgt spid="247823"/>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iterate type="wd">
                                    <p:tmPct val="10000"/>
                                  </p:iterate>
                                  <p:childTnLst>
                                    <p:set>
                                      <p:cBhvr>
                                        <p:cTn id="51" dur="1" fill="hold">
                                          <p:stCondLst>
                                            <p:cond delay="0"/>
                                          </p:stCondLst>
                                        </p:cTn>
                                        <p:tgtEl>
                                          <p:spTgt spid="247829"/>
                                        </p:tgtEl>
                                        <p:attrNameLst>
                                          <p:attrName>style.visibility</p:attrName>
                                        </p:attrNameLst>
                                      </p:cBhvr>
                                      <p:to>
                                        <p:strVal val="visible"/>
                                      </p:to>
                                    </p:set>
                                    <p:animEffect transition="in" filter="wipe(left)">
                                      <p:cBhvr>
                                        <p:cTn id="52" dur="500"/>
                                        <p:tgtEl>
                                          <p:spTgt spid="247829"/>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iterate type="wd">
                                    <p:tmPct val="10000"/>
                                  </p:iterate>
                                  <p:childTnLst>
                                    <p:set>
                                      <p:cBhvr>
                                        <p:cTn id="56" dur="1" fill="hold">
                                          <p:stCondLst>
                                            <p:cond delay="0"/>
                                          </p:stCondLst>
                                        </p:cTn>
                                        <p:tgtEl>
                                          <p:spTgt spid="247814"/>
                                        </p:tgtEl>
                                        <p:attrNameLst>
                                          <p:attrName>style.visibility</p:attrName>
                                        </p:attrNameLst>
                                      </p:cBhvr>
                                      <p:to>
                                        <p:strVal val="visible"/>
                                      </p:to>
                                    </p:set>
                                    <p:animEffect transition="in" filter="wipe(left)">
                                      <p:cBhvr>
                                        <p:cTn id="57" dur="500"/>
                                        <p:tgtEl>
                                          <p:spTgt spid="247814"/>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iterate type="wd">
                                    <p:tmPct val="10000"/>
                                  </p:iterate>
                                  <p:childTnLst>
                                    <p:set>
                                      <p:cBhvr>
                                        <p:cTn id="61" dur="1" fill="hold">
                                          <p:stCondLst>
                                            <p:cond delay="0"/>
                                          </p:stCondLst>
                                        </p:cTn>
                                        <p:tgtEl>
                                          <p:spTgt spid="247811"/>
                                        </p:tgtEl>
                                        <p:attrNameLst>
                                          <p:attrName>style.visibility</p:attrName>
                                        </p:attrNameLst>
                                      </p:cBhvr>
                                      <p:to>
                                        <p:strVal val="visible"/>
                                      </p:to>
                                    </p:set>
                                    <p:animEffect transition="in" filter="wipe(left)">
                                      <p:cBhvr>
                                        <p:cTn id="62" dur="500"/>
                                        <p:tgtEl>
                                          <p:spTgt spid="247811"/>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nodeType="clickEffect">
                                  <p:stCondLst>
                                    <p:cond delay="0"/>
                                  </p:stCondLst>
                                  <p:iterate type="wd">
                                    <p:tmPct val="10000"/>
                                  </p:iterate>
                                  <p:childTnLst>
                                    <p:set>
                                      <p:cBhvr>
                                        <p:cTn id="66" dur="1" fill="hold">
                                          <p:stCondLst>
                                            <p:cond delay="0"/>
                                          </p:stCondLst>
                                        </p:cTn>
                                        <p:tgtEl>
                                          <p:spTgt spid="247824"/>
                                        </p:tgtEl>
                                        <p:attrNameLst>
                                          <p:attrName>style.visibility</p:attrName>
                                        </p:attrNameLst>
                                      </p:cBhvr>
                                      <p:to>
                                        <p:strVal val="visible"/>
                                      </p:to>
                                    </p:set>
                                    <p:animEffect transition="in" filter="wipe(left)">
                                      <p:cBhvr>
                                        <p:cTn id="67" dur="500"/>
                                        <p:tgtEl>
                                          <p:spTgt spid="247824"/>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nodeType="clickEffect">
                                  <p:stCondLst>
                                    <p:cond delay="0"/>
                                  </p:stCondLst>
                                  <p:iterate type="wd">
                                    <p:tmPct val="10000"/>
                                  </p:iterate>
                                  <p:childTnLst>
                                    <p:set>
                                      <p:cBhvr>
                                        <p:cTn id="71" dur="1" fill="hold">
                                          <p:stCondLst>
                                            <p:cond delay="0"/>
                                          </p:stCondLst>
                                        </p:cTn>
                                        <p:tgtEl>
                                          <p:spTgt spid="247825"/>
                                        </p:tgtEl>
                                        <p:attrNameLst>
                                          <p:attrName>style.visibility</p:attrName>
                                        </p:attrNameLst>
                                      </p:cBhvr>
                                      <p:to>
                                        <p:strVal val="visible"/>
                                      </p:to>
                                    </p:set>
                                    <p:animEffect transition="in" filter="wipe(left)">
                                      <p:cBhvr>
                                        <p:cTn id="72" dur="500"/>
                                        <p:tgtEl>
                                          <p:spTgt spid="247825"/>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nodeType="clickEffect">
                                  <p:stCondLst>
                                    <p:cond delay="0"/>
                                  </p:stCondLst>
                                  <p:iterate type="wd">
                                    <p:tmPct val="10000"/>
                                  </p:iterate>
                                  <p:childTnLst>
                                    <p:set>
                                      <p:cBhvr>
                                        <p:cTn id="76" dur="1" fill="hold">
                                          <p:stCondLst>
                                            <p:cond delay="0"/>
                                          </p:stCondLst>
                                        </p:cTn>
                                        <p:tgtEl>
                                          <p:spTgt spid="247815"/>
                                        </p:tgtEl>
                                        <p:attrNameLst>
                                          <p:attrName>style.visibility</p:attrName>
                                        </p:attrNameLst>
                                      </p:cBhvr>
                                      <p:to>
                                        <p:strVal val="visible"/>
                                      </p:to>
                                    </p:set>
                                    <p:animEffect transition="in" filter="wipe(left)">
                                      <p:cBhvr>
                                        <p:cTn id="77" dur="500"/>
                                        <p:tgtEl>
                                          <p:spTgt spid="247815"/>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nodeType="clickEffect">
                                  <p:stCondLst>
                                    <p:cond delay="0"/>
                                  </p:stCondLst>
                                  <p:iterate type="wd">
                                    <p:tmPct val="10000"/>
                                  </p:iterate>
                                  <p:childTnLst>
                                    <p:set>
                                      <p:cBhvr>
                                        <p:cTn id="81" dur="1" fill="hold">
                                          <p:stCondLst>
                                            <p:cond delay="0"/>
                                          </p:stCondLst>
                                        </p:cTn>
                                        <p:tgtEl>
                                          <p:spTgt spid="247826"/>
                                        </p:tgtEl>
                                        <p:attrNameLst>
                                          <p:attrName>style.visibility</p:attrName>
                                        </p:attrNameLst>
                                      </p:cBhvr>
                                      <p:to>
                                        <p:strVal val="visible"/>
                                      </p:to>
                                    </p:set>
                                    <p:animEffect transition="in" filter="wipe(left)">
                                      <p:cBhvr>
                                        <p:cTn id="82" dur="500"/>
                                        <p:tgtEl>
                                          <p:spTgt spid="247826"/>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8" fill="hold" nodeType="clickEffect">
                                  <p:stCondLst>
                                    <p:cond delay="0"/>
                                  </p:stCondLst>
                                  <p:iterate type="wd">
                                    <p:tmPct val="10000"/>
                                  </p:iterate>
                                  <p:childTnLst>
                                    <p:set>
                                      <p:cBhvr>
                                        <p:cTn id="86" dur="1" fill="hold">
                                          <p:stCondLst>
                                            <p:cond delay="0"/>
                                          </p:stCondLst>
                                        </p:cTn>
                                        <p:tgtEl>
                                          <p:spTgt spid="247827"/>
                                        </p:tgtEl>
                                        <p:attrNameLst>
                                          <p:attrName>style.visibility</p:attrName>
                                        </p:attrNameLst>
                                      </p:cBhvr>
                                      <p:to>
                                        <p:strVal val="visible"/>
                                      </p:to>
                                    </p:set>
                                    <p:animEffect transition="in" filter="wipe(left)">
                                      <p:cBhvr>
                                        <p:cTn id="87" dur="500"/>
                                        <p:tgtEl>
                                          <p:spTgt spid="247827"/>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8" fill="hold" nodeType="clickEffect">
                                  <p:stCondLst>
                                    <p:cond delay="0"/>
                                  </p:stCondLst>
                                  <p:iterate type="wd">
                                    <p:tmPct val="10000"/>
                                  </p:iterate>
                                  <p:childTnLst>
                                    <p:set>
                                      <p:cBhvr>
                                        <p:cTn id="91" dur="1" fill="hold">
                                          <p:stCondLst>
                                            <p:cond delay="0"/>
                                          </p:stCondLst>
                                        </p:cTn>
                                        <p:tgtEl>
                                          <p:spTgt spid="247828"/>
                                        </p:tgtEl>
                                        <p:attrNameLst>
                                          <p:attrName>style.visibility</p:attrName>
                                        </p:attrNameLst>
                                      </p:cBhvr>
                                      <p:to>
                                        <p:strVal val="visible"/>
                                      </p:to>
                                    </p:set>
                                    <p:animEffect transition="in" filter="wipe(left)">
                                      <p:cBhvr>
                                        <p:cTn id="92" dur="500"/>
                                        <p:tgtEl>
                                          <p:spTgt spid="247828"/>
                                        </p:tgtEl>
                                      </p:cBhvr>
                                    </p:animEffect>
                                  </p:childTnLst>
                                </p:cTn>
                              </p:par>
                            </p:childTnLst>
                          </p:cTn>
                        </p:par>
                      </p:childTnLst>
                    </p:cTn>
                  </p:par>
                  <p:par>
                    <p:cTn id="93" fill="hold">
                      <p:stCondLst>
                        <p:cond delay="indefinite"/>
                      </p:stCondLst>
                      <p:childTnLst>
                        <p:par>
                          <p:cTn id="94" fill="hold">
                            <p:stCondLst>
                              <p:cond delay="0"/>
                            </p:stCondLst>
                            <p:childTnLst>
                              <p:par>
                                <p:cTn id="95" presetID="22" presetClass="entr" presetSubtype="8" fill="hold" grpId="0" nodeType="clickEffect">
                                  <p:stCondLst>
                                    <p:cond delay="0"/>
                                  </p:stCondLst>
                                  <p:iterate type="wd">
                                    <p:tmPct val="10000"/>
                                  </p:iterate>
                                  <p:childTnLst>
                                    <p:set>
                                      <p:cBhvr>
                                        <p:cTn id="96" dur="1" fill="hold">
                                          <p:stCondLst>
                                            <p:cond delay="0"/>
                                          </p:stCondLst>
                                        </p:cTn>
                                        <p:tgtEl>
                                          <p:spTgt spid="247830"/>
                                        </p:tgtEl>
                                        <p:attrNameLst>
                                          <p:attrName>style.visibility</p:attrName>
                                        </p:attrNameLst>
                                      </p:cBhvr>
                                      <p:to>
                                        <p:strVal val="visible"/>
                                      </p:to>
                                    </p:set>
                                    <p:animEffect transition="in" filter="wipe(left)">
                                      <p:cBhvr>
                                        <p:cTn id="97" dur="500"/>
                                        <p:tgtEl>
                                          <p:spTgt spid="247830"/>
                                        </p:tgtEl>
                                      </p:cBhvr>
                                    </p:animEffect>
                                  </p:childTnLst>
                                </p:cTn>
                              </p:par>
                            </p:childTnLst>
                          </p:cTn>
                        </p:par>
                      </p:childTnLst>
                    </p:cTn>
                  </p:par>
                  <p:par>
                    <p:cTn id="98" fill="hold">
                      <p:stCondLst>
                        <p:cond delay="indefinite"/>
                      </p:stCondLst>
                      <p:childTnLst>
                        <p:par>
                          <p:cTn id="99" fill="hold">
                            <p:stCondLst>
                              <p:cond delay="0"/>
                            </p:stCondLst>
                            <p:childTnLst>
                              <p:par>
                                <p:cTn id="100" presetID="22" presetClass="entr" presetSubtype="8" fill="hold" nodeType="clickEffect">
                                  <p:stCondLst>
                                    <p:cond delay="0"/>
                                  </p:stCondLst>
                                  <p:iterate type="wd">
                                    <p:tmPct val="10000"/>
                                  </p:iterate>
                                  <p:childTnLst>
                                    <p:set>
                                      <p:cBhvr>
                                        <p:cTn id="101" dur="1" fill="hold">
                                          <p:stCondLst>
                                            <p:cond delay="0"/>
                                          </p:stCondLst>
                                        </p:cTn>
                                        <p:tgtEl>
                                          <p:spTgt spid="247816"/>
                                        </p:tgtEl>
                                        <p:attrNameLst>
                                          <p:attrName>style.visibility</p:attrName>
                                        </p:attrNameLst>
                                      </p:cBhvr>
                                      <p:to>
                                        <p:strVal val="visible"/>
                                      </p:to>
                                    </p:set>
                                    <p:animEffect transition="in" filter="wipe(left)">
                                      <p:cBhvr>
                                        <p:cTn id="102" dur="500"/>
                                        <p:tgtEl>
                                          <p:spTgt spid="2478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7812" grpId="0" animBg="1" autoUpdateAnimBg="0"/>
      <p:bldP spid="247829" grpId="0" animBg="1"/>
      <p:bldP spid="247830" grpId="0" animBg="1"/>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8612" name="Rectangle 4"/>
          <p:cNvSpPr>
            <a:spLocks noGrp="1" noChangeArrowheads="1"/>
          </p:cNvSpPr>
          <p:nvPr>
            <p:ph type="dt" sz="quarter" idx="10"/>
          </p:nvPr>
        </p:nvSpPr>
        <p:spPr>
          <a:noFill/>
        </p:spPr>
        <p:txBody>
          <a:bodyPr/>
          <a:lstStyle/>
          <a:p>
            <a:r>
              <a:rPr lang="en-US" smtClean="0">
                <a:latin typeface="Arial Narrow" pitchFamily="-84" charset="0"/>
              </a:rPr>
              <a:t>Thursday, Sept. 11, 2014</a:t>
            </a:r>
            <a:endParaRPr lang="en-US">
              <a:latin typeface="Arial Narrow" pitchFamily="-84" charset="0"/>
            </a:endParaRPr>
          </a:p>
        </p:txBody>
      </p:sp>
      <p:sp>
        <p:nvSpPr>
          <p:cNvPr id="68613" name="Rectangle 6"/>
          <p:cNvSpPr>
            <a:spLocks noGrp="1" noChangeArrowheads="1"/>
          </p:cNvSpPr>
          <p:nvPr>
            <p:ph type="sldNum" sz="quarter" idx="12"/>
          </p:nvPr>
        </p:nvSpPr>
        <p:spPr>
          <a:noFill/>
        </p:spPr>
        <p:txBody>
          <a:bodyPr/>
          <a:lstStyle/>
          <a:p>
            <a:fld id="{B896D85E-AEC1-6D44-A835-A440DA014C28}" type="slidenum">
              <a:rPr lang="en-US">
                <a:latin typeface="Arial Narrow" pitchFamily="-84" charset="0"/>
              </a:rPr>
              <a:pPr/>
              <a:t>12</a:t>
            </a:fld>
            <a:endParaRPr lang="en-US">
              <a:latin typeface="Arial Narrow" pitchFamily="-84" charset="0"/>
            </a:endParaRPr>
          </a:p>
        </p:txBody>
      </p:sp>
      <p:sp>
        <p:nvSpPr>
          <p:cNvPr id="68614" name="Footer Placeholder 4"/>
          <p:cNvSpPr>
            <a:spLocks noGrp="1"/>
          </p:cNvSpPr>
          <p:nvPr>
            <p:ph type="ftr" sz="quarter" idx="11"/>
          </p:nvPr>
        </p:nvSpPr>
        <p:spPr>
          <a:noFill/>
        </p:spPr>
        <p:txBody>
          <a:bodyPr/>
          <a:lstStyle/>
          <a:p>
            <a:r>
              <a:rPr lang="nl-NL" smtClean="0">
                <a:latin typeface="Arial Narrow" pitchFamily="-84" charset="0"/>
              </a:rPr>
              <a:t>PHYS 1443-004, Fall 2014                            Dr. Jaehoon Yu</a:t>
            </a:r>
            <a:endParaRPr lang="en-US">
              <a:latin typeface="Arial Narrow" pitchFamily="-84" charset="0"/>
            </a:endParaRPr>
          </a:p>
        </p:txBody>
      </p:sp>
      <p:sp>
        <p:nvSpPr>
          <p:cNvPr id="68615" name="Slide Number Placeholder 5"/>
          <p:cNvSpPr txBox="1">
            <a:spLocks noGrp="1"/>
          </p:cNvSpPr>
          <p:nvPr/>
        </p:nvSpPr>
        <p:spPr bwMode="auto">
          <a:xfrm>
            <a:off x="6553200" y="6248400"/>
            <a:ext cx="1905000" cy="457200"/>
          </a:xfrm>
          <a:prstGeom prst="rect">
            <a:avLst/>
          </a:prstGeom>
          <a:noFill/>
          <a:ln w="9525">
            <a:noFill/>
            <a:miter lim="800000"/>
            <a:headEnd/>
            <a:tailEnd/>
          </a:ln>
        </p:spPr>
        <p:txBody>
          <a:bodyPr>
            <a:prstTxWarp prst="textNoShape">
              <a:avLst/>
            </a:prstTxWarp>
          </a:bodyPr>
          <a:lstStyle/>
          <a:p>
            <a:pPr algn="r"/>
            <a:fld id="{10458FB4-6D5E-FD43-B092-5E2B210D42CF}" type="slidenum">
              <a:rPr lang="en-US" sz="1400" b="1">
                <a:solidFill>
                  <a:srgbClr val="A50021"/>
                </a:solidFill>
                <a:latin typeface="Arial Narrow" pitchFamily="-84" charset="0"/>
              </a:rPr>
              <a:pPr algn="r"/>
              <a:t>12</a:t>
            </a:fld>
            <a:endParaRPr lang="en-US" sz="1400" b="1">
              <a:solidFill>
                <a:srgbClr val="A50021"/>
              </a:solidFill>
              <a:latin typeface="Arial Narrow" pitchFamily="-84" charset="0"/>
            </a:endParaRPr>
          </a:p>
        </p:txBody>
      </p:sp>
      <p:sp>
        <p:nvSpPr>
          <p:cNvPr id="68616" name="Rectangle 2"/>
          <p:cNvSpPr>
            <a:spLocks noGrp="1" noChangeArrowheads="1"/>
          </p:cNvSpPr>
          <p:nvPr>
            <p:ph type="title"/>
          </p:nvPr>
        </p:nvSpPr>
        <p:spPr>
          <a:xfrm>
            <a:off x="685800" y="76200"/>
            <a:ext cx="7772400" cy="609600"/>
          </a:xfrm>
        </p:spPr>
        <p:txBody>
          <a:bodyPr/>
          <a:lstStyle/>
          <a:p>
            <a:pPr eaLnBrk="1" hangingPunct="1"/>
            <a:r>
              <a:rPr lang="en-US">
                <a:ea typeface="ＭＳ Ｐゴシック" pitchFamily="-84" charset="-128"/>
                <a:cs typeface="ＭＳ Ｐゴシック" pitchFamily="-84" charset="-128"/>
              </a:rPr>
              <a:t>Maximum Range and Height</a:t>
            </a:r>
          </a:p>
        </p:txBody>
      </p:sp>
      <p:sp>
        <p:nvSpPr>
          <p:cNvPr id="248835" name="Rectangle 3"/>
          <p:cNvSpPr>
            <a:spLocks noGrp="1" noChangeArrowheads="1"/>
          </p:cNvSpPr>
          <p:nvPr>
            <p:ph type="body" idx="1"/>
          </p:nvPr>
        </p:nvSpPr>
        <p:spPr>
          <a:xfrm>
            <a:off x="609600" y="838200"/>
            <a:ext cx="7848600" cy="914400"/>
          </a:xfrm>
          <a:solidFill>
            <a:srgbClr val="CCFFFF"/>
          </a:solidFill>
          <a:ln w="28575">
            <a:solidFill>
              <a:srgbClr val="990000"/>
            </a:solidFill>
          </a:ln>
        </p:spPr>
        <p:txBody>
          <a:bodyPr/>
          <a:lstStyle/>
          <a:p>
            <a:pPr eaLnBrk="1" hangingPunct="1">
              <a:lnSpc>
                <a:spcPct val="90000"/>
              </a:lnSpc>
            </a:pPr>
            <a:r>
              <a:rPr lang="en-US" sz="2800">
                <a:ea typeface="ＭＳ Ｐゴシック" pitchFamily="-84" charset="-128"/>
                <a:cs typeface="ＭＳ Ｐゴシック" pitchFamily="-84" charset="-128"/>
              </a:rPr>
              <a:t>What are the conditions that give maximum height and range of a projectile motion?</a:t>
            </a:r>
          </a:p>
        </p:txBody>
      </p:sp>
      <p:graphicFrame>
        <p:nvGraphicFramePr>
          <p:cNvPr id="248836" name="Object 4"/>
          <p:cNvGraphicFramePr>
            <a:graphicFrameLocks noChangeAspect="1"/>
          </p:cNvGraphicFramePr>
          <p:nvPr/>
        </p:nvGraphicFramePr>
        <p:xfrm>
          <a:off x="685800" y="2209800"/>
          <a:ext cx="2813050" cy="1179513"/>
        </p:xfrm>
        <a:graphic>
          <a:graphicData uri="http://schemas.openxmlformats.org/presentationml/2006/ole">
            <mc:AlternateContent xmlns:mc="http://schemas.openxmlformats.org/markup-compatibility/2006">
              <mc:Choice xmlns:v="urn:schemas-microsoft-com:vml" Requires="v">
                <p:oleObj spid="_x0000_s128346" name="Equation" r:id="rId3" imgW="1002960" imgH="507960" progId="Equation.3">
                  <p:embed/>
                </p:oleObj>
              </mc:Choice>
              <mc:Fallback>
                <p:oleObj name="Equation" r:id="rId3" imgW="1002960" imgH="50796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5800" y="2209800"/>
                        <a:ext cx="2813050" cy="1179513"/>
                      </a:xfrm>
                      <a:prstGeom prst="rect">
                        <a:avLst/>
                      </a:prstGeom>
                      <a:solidFill>
                        <a:srgbClr val="FFFF99"/>
                      </a:solidFill>
                      <a:ln w="28575">
                        <a:solidFill>
                          <a:srgbClr val="003300"/>
                        </a:solidFill>
                        <a:miter lim="800000"/>
                        <a:headEnd/>
                        <a:tailEnd/>
                      </a:ln>
                    </p:spPr>
                  </p:pic>
                </p:oleObj>
              </mc:Fallback>
            </mc:AlternateContent>
          </a:graphicData>
        </a:graphic>
      </p:graphicFrame>
      <p:sp>
        <p:nvSpPr>
          <p:cNvPr id="248837" name="AutoShape 5"/>
          <p:cNvSpPr>
            <a:spLocks noChangeArrowheads="1"/>
          </p:cNvSpPr>
          <p:nvPr/>
        </p:nvSpPr>
        <p:spPr bwMode="auto">
          <a:xfrm>
            <a:off x="3962400" y="1828800"/>
            <a:ext cx="4953000" cy="1981200"/>
          </a:xfrm>
          <a:prstGeom prst="cloudCallout">
            <a:avLst>
              <a:gd name="adj1" fmla="val -58880"/>
              <a:gd name="adj2" fmla="val 14343"/>
            </a:avLst>
          </a:prstGeom>
          <a:solidFill>
            <a:srgbClr val="FFFF99"/>
          </a:solidFill>
          <a:ln w="28575">
            <a:solidFill>
              <a:srgbClr val="990000"/>
            </a:solidFill>
            <a:round/>
            <a:headEnd/>
            <a:tailEnd/>
          </a:ln>
        </p:spPr>
        <p:txBody>
          <a:bodyPr>
            <a:prstTxWarp prst="textNoShape">
              <a:avLst/>
            </a:prstTxWarp>
          </a:bodyPr>
          <a:lstStyle/>
          <a:p>
            <a:r>
              <a:rPr lang="en-US">
                <a:solidFill>
                  <a:srgbClr val="990000"/>
                </a:solidFill>
                <a:latin typeface="Arial Narrow" pitchFamily="-84" charset="0"/>
              </a:rPr>
              <a:t>This formula tells us that the maximum height can be achieved when </a:t>
            </a:r>
            <a:r>
              <a:rPr lang="en-US">
                <a:solidFill>
                  <a:srgbClr val="990000"/>
                </a:solidFill>
                <a:latin typeface="Lucida Grande" pitchFamily="-84" charset="0"/>
                <a:ea typeface="Lucida Grande" pitchFamily="-84" charset="0"/>
                <a:cs typeface="Lucida Grande" pitchFamily="-84" charset="0"/>
              </a:rPr>
              <a:t>θ</a:t>
            </a:r>
            <a:r>
              <a:rPr lang="en-US" baseline="-25000">
                <a:solidFill>
                  <a:srgbClr val="990000"/>
                </a:solidFill>
                <a:latin typeface="Arial Narrow" pitchFamily="-84" charset="0"/>
              </a:rPr>
              <a:t>i</a:t>
            </a:r>
            <a:r>
              <a:rPr lang="en-US">
                <a:solidFill>
                  <a:srgbClr val="990000"/>
                </a:solidFill>
                <a:latin typeface="Arial Narrow" pitchFamily="-84" charset="0"/>
              </a:rPr>
              <a:t>=90</a:t>
            </a:r>
            <a:r>
              <a:rPr lang="en-US" baseline="30000">
                <a:solidFill>
                  <a:srgbClr val="990000"/>
                </a:solidFill>
                <a:latin typeface="Arial Narrow" pitchFamily="-84" charset="0"/>
              </a:rPr>
              <a:t>o</a:t>
            </a:r>
            <a:r>
              <a:rPr lang="en-US">
                <a:solidFill>
                  <a:srgbClr val="990000"/>
                </a:solidFill>
                <a:latin typeface="Arial Narrow" pitchFamily="-84" charset="0"/>
              </a:rPr>
              <a:t>!!!</a:t>
            </a:r>
            <a:endParaRPr lang="en-US"/>
          </a:p>
        </p:txBody>
      </p:sp>
      <p:graphicFrame>
        <p:nvGraphicFramePr>
          <p:cNvPr id="248838" name="Object 6"/>
          <p:cNvGraphicFramePr>
            <a:graphicFrameLocks noChangeAspect="1"/>
          </p:cNvGraphicFramePr>
          <p:nvPr/>
        </p:nvGraphicFramePr>
        <p:xfrm>
          <a:off x="762000" y="4419600"/>
          <a:ext cx="2052638" cy="1284288"/>
        </p:xfrm>
        <a:graphic>
          <a:graphicData uri="http://schemas.openxmlformats.org/presentationml/2006/ole">
            <mc:AlternateContent xmlns:mc="http://schemas.openxmlformats.org/markup-compatibility/2006">
              <mc:Choice xmlns:v="urn:schemas-microsoft-com:vml" Requires="v">
                <p:oleObj spid="_x0000_s128347" name="Equation" r:id="rId5" imgW="1041120" imgH="507960" progId="Equation.DSMT4">
                  <p:embed/>
                </p:oleObj>
              </mc:Choice>
              <mc:Fallback>
                <p:oleObj name="Equation" r:id="rId5" imgW="1041120" imgH="50796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62000" y="4419600"/>
                        <a:ext cx="2052638" cy="1284288"/>
                      </a:xfrm>
                      <a:prstGeom prst="rect">
                        <a:avLst/>
                      </a:prstGeom>
                      <a:solidFill>
                        <a:srgbClr val="FFFF99"/>
                      </a:solidFill>
                      <a:ln w="28575">
                        <a:solidFill>
                          <a:srgbClr val="003300"/>
                        </a:solidFill>
                        <a:miter lim="800000"/>
                        <a:headEnd/>
                        <a:tailEnd/>
                      </a:ln>
                    </p:spPr>
                  </p:pic>
                </p:oleObj>
              </mc:Fallback>
            </mc:AlternateContent>
          </a:graphicData>
        </a:graphic>
      </p:graphicFrame>
      <p:sp>
        <p:nvSpPr>
          <p:cNvPr id="248839" name="AutoShape 7"/>
          <p:cNvSpPr>
            <a:spLocks noChangeArrowheads="1"/>
          </p:cNvSpPr>
          <p:nvPr/>
        </p:nvSpPr>
        <p:spPr bwMode="auto">
          <a:xfrm>
            <a:off x="3733800" y="3810000"/>
            <a:ext cx="4876800" cy="2286000"/>
          </a:xfrm>
          <a:prstGeom prst="cloudCallout">
            <a:avLst>
              <a:gd name="adj1" fmla="val -65236"/>
              <a:gd name="adj2" fmla="val 13889"/>
            </a:avLst>
          </a:prstGeom>
          <a:solidFill>
            <a:srgbClr val="FFFF99"/>
          </a:solidFill>
          <a:ln w="28575">
            <a:solidFill>
              <a:srgbClr val="990000"/>
            </a:solidFill>
            <a:round/>
            <a:headEnd/>
            <a:tailEnd/>
          </a:ln>
        </p:spPr>
        <p:txBody>
          <a:bodyPr>
            <a:prstTxWarp prst="textNoShape">
              <a:avLst/>
            </a:prstTxWarp>
          </a:bodyPr>
          <a:lstStyle/>
          <a:p>
            <a:r>
              <a:rPr lang="en-US">
                <a:solidFill>
                  <a:srgbClr val="990000"/>
                </a:solidFill>
                <a:latin typeface="Arial Narrow" pitchFamily="-84" charset="0"/>
              </a:rPr>
              <a:t>This formula tells us that the maximum range can be achieved when 2θ</a:t>
            </a:r>
            <a:r>
              <a:rPr lang="en-US" baseline="-25000">
                <a:solidFill>
                  <a:srgbClr val="990000"/>
                </a:solidFill>
                <a:latin typeface="Arial Narrow" pitchFamily="-84" charset="0"/>
              </a:rPr>
              <a:t>i</a:t>
            </a:r>
            <a:r>
              <a:rPr lang="en-US">
                <a:solidFill>
                  <a:srgbClr val="990000"/>
                </a:solidFill>
                <a:latin typeface="Arial Narrow" pitchFamily="-84" charset="0"/>
              </a:rPr>
              <a:t>=90</a:t>
            </a:r>
            <a:r>
              <a:rPr lang="en-US" baseline="30000">
                <a:solidFill>
                  <a:srgbClr val="990000"/>
                </a:solidFill>
                <a:latin typeface="Arial Narrow" pitchFamily="-84" charset="0"/>
              </a:rPr>
              <a:t>o</a:t>
            </a:r>
            <a:r>
              <a:rPr lang="en-US">
                <a:solidFill>
                  <a:srgbClr val="990000"/>
                </a:solidFill>
                <a:latin typeface="Arial Narrow" pitchFamily="-84" charset="0"/>
              </a:rPr>
              <a:t>, i.e., θ</a:t>
            </a:r>
            <a:r>
              <a:rPr lang="en-US" baseline="-25000">
                <a:solidFill>
                  <a:srgbClr val="990000"/>
                </a:solidFill>
                <a:latin typeface="Arial Narrow" pitchFamily="-84" charset="0"/>
              </a:rPr>
              <a:t>i</a:t>
            </a:r>
            <a:r>
              <a:rPr lang="en-US">
                <a:solidFill>
                  <a:srgbClr val="990000"/>
                </a:solidFill>
                <a:latin typeface="Arial Narrow" pitchFamily="-84" charset="0"/>
              </a:rPr>
              <a:t>=45</a:t>
            </a:r>
            <a:r>
              <a:rPr lang="en-US" baseline="30000">
                <a:solidFill>
                  <a:srgbClr val="990000"/>
                </a:solidFill>
                <a:latin typeface="Arial Narrow" pitchFamily="-84" charset="0"/>
              </a:rPr>
              <a:t>o</a:t>
            </a:r>
            <a:r>
              <a:rPr lang="en-US">
                <a:solidFill>
                  <a:srgbClr val="990000"/>
                </a:solidFill>
                <a:latin typeface="Arial Narrow" pitchFamily="-84" charset="0"/>
              </a:rPr>
              <a:t>!!!</a:t>
            </a:r>
          </a:p>
        </p:txBody>
      </p:sp>
    </p:spTree>
    <p:extLst>
      <p:ext uri="{BB962C8B-B14F-4D97-AF65-F5344CB8AC3E}">
        <p14:creationId xmlns:p14="http://schemas.microsoft.com/office/powerpoint/2010/main" val="181155892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48835">
                                            <p:txEl>
                                              <p:pRg st="0" end="0"/>
                                            </p:txEl>
                                          </p:spTgt>
                                        </p:tgtEl>
                                        <p:attrNameLst>
                                          <p:attrName>style.visibility</p:attrName>
                                        </p:attrNameLst>
                                      </p:cBhvr>
                                      <p:to>
                                        <p:strVal val="visible"/>
                                      </p:to>
                                    </p:set>
                                    <p:animEffect transition="in" filter="wipe(left)">
                                      <p:cBhvr>
                                        <p:cTn id="7" dur="500"/>
                                        <p:tgtEl>
                                          <p:spTgt spid="24883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iterate type="wd">
                                    <p:tmPct val="10000"/>
                                  </p:iterate>
                                  <p:childTnLst>
                                    <p:set>
                                      <p:cBhvr>
                                        <p:cTn id="11" dur="1" fill="hold">
                                          <p:stCondLst>
                                            <p:cond delay="0"/>
                                          </p:stCondLst>
                                        </p:cTn>
                                        <p:tgtEl>
                                          <p:spTgt spid="248836"/>
                                        </p:tgtEl>
                                        <p:attrNameLst>
                                          <p:attrName>style.visibility</p:attrName>
                                        </p:attrNameLst>
                                      </p:cBhvr>
                                      <p:to>
                                        <p:strVal val="visible"/>
                                      </p:to>
                                    </p:set>
                                    <p:animEffect transition="in" filter="wipe(left)">
                                      <p:cBhvr>
                                        <p:cTn id="12" dur="500"/>
                                        <p:tgtEl>
                                          <p:spTgt spid="24883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248837"/>
                                        </p:tgtEl>
                                        <p:attrNameLst>
                                          <p:attrName>style.visibility</p:attrName>
                                        </p:attrNameLst>
                                      </p:cBhvr>
                                      <p:to>
                                        <p:strVal val="visible"/>
                                      </p:to>
                                    </p:set>
                                    <p:animEffect transition="in" filter="wipe(left)">
                                      <p:cBhvr>
                                        <p:cTn id="17" dur="500"/>
                                        <p:tgtEl>
                                          <p:spTgt spid="248837"/>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iterate type="wd">
                                    <p:tmPct val="10000"/>
                                  </p:iterate>
                                  <p:childTnLst>
                                    <p:set>
                                      <p:cBhvr>
                                        <p:cTn id="21" dur="1" fill="hold">
                                          <p:stCondLst>
                                            <p:cond delay="0"/>
                                          </p:stCondLst>
                                        </p:cTn>
                                        <p:tgtEl>
                                          <p:spTgt spid="248838"/>
                                        </p:tgtEl>
                                        <p:attrNameLst>
                                          <p:attrName>style.visibility</p:attrName>
                                        </p:attrNameLst>
                                      </p:cBhvr>
                                      <p:to>
                                        <p:strVal val="visible"/>
                                      </p:to>
                                    </p:set>
                                    <p:animEffect transition="in" filter="wipe(left)">
                                      <p:cBhvr>
                                        <p:cTn id="22" dur="500"/>
                                        <p:tgtEl>
                                          <p:spTgt spid="248838"/>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248839"/>
                                        </p:tgtEl>
                                        <p:attrNameLst>
                                          <p:attrName>style.visibility</p:attrName>
                                        </p:attrNameLst>
                                      </p:cBhvr>
                                      <p:to>
                                        <p:strVal val="visible"/>
                                      </p:to>
                                    </p:set>
                                    <p:animEffect transition="in" filter="wipe(left)">
                                      <p:cBhvr>
                                        <p:cTn id="27" dur="500"/>
                                        <p:tgtEl>
                                          <p:spTgt spid="2488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8835" grpId="0" build="p"/>
      <p:bldP spid="248837" grpId="0" animBg="1"/>
      <p:bldP spid="24883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smtClean="0"/>
              <a:t>Thursday, Sept. 11, 2014</a:t>
            </a:r>
            <a:endParaRPr lang="en-US"/>
          </a:p>
        </p:txBody>
      </p:sp>
      <p:sp>
        <p:nvSpPr>
          <p:cNvPr id="5" name="Footer Placeholder 4"/>
          <p:cNvSpPr>
            <a:spLocks noGrp="1"/>
          </p:cNvSpPr>
          <p:nvPr>
            <p:ph type="ftr" sz="quarter" idx="11"/>
          </p:nvPr>
        </p:nvSpPr>
        <p:spPr/>
        <p:txBody>
          <a:bodyPr/>
          <a:lstStyle/>
          <a:p>
            <a:pPr>
              <a:defRPr/>
            </a:pPr>
            <a:r>
              <a:rPr lang="nl-NL" smtClean="0"/>
              <a:t>PHYS 1443-004, Fall 2014                            Dr. Jaehoon Yu</a:t>
            </a:r>
            <a:endParaRPr lang="en-US"/>
          </a:p>
        </p:txBody>
      </p:sp>
      <p:sp>
        <p:nvSpPr>
          <p:cNvPr id="19460" name="Slide Number Placeholder 5"/>
          <p:cNvSpPr>
            <a:spLocks noGrp="1"/>
          </p:cNvSpPr>
          <p:nvPr>
            <p:ph type="sldNum" sz="quarter" idx="12"/>
          </p:nvPr>
        </p:nvSpPr>
        <p:spPr>
          <a:noFill/>
        </p:spPr>
        <p:txBody>
          <a:bodyPr/>
          <a:lstStyle/>
          <a:p>
            <a:fld id="{87350146-5D12-0E44-B4F6-28409F345D49}" type="slidenum">
              <a:rPr lang="en-US">
                <a:latin typeface="Arial Narrow" pitchFamily="-84" charset="0"/>
              </a:rPr>
              <a:pPr/>
              <a:t>2</a:t>
            </a:fld>
            <a:endParaRPr lang="en-US">
              <a:latin typeface="Arial Narrow" pitchFamily="-84" charset="0"/>
            </a:endParaRPr>
          </a:p>
        </p:txBody>
      </p:sp>
      <p:sp>
        <p:nvSpPr>
          <p:cNvPr id="19461" name="Rectangle 2"/>
          <p:cNvSpPr>
            <a:spLocks noGrp="1" noChangeArrowheads="1"/>
          </p:cNvSpPr>
          <p:nvPr>
            <p:ph type="title"/>
          </p:nvPr>
        </p:nvSpPr>
        <p:spPr>
          <a:xfrm>
            <a:off x="762000" y="0"/>
            <a:ext cx="7772400" cy="685800"/>
          </a:xfrm>
        </p:spPr>
        <p:txBody>
          <a:bodyPr/>
          <a:lstStyle/>
          <a:p>
            <a:pPr eaLnBrk="1" hangingPunct="1"/>
            <a:r>
              <a:rPr lang="en-US" dirty="0">
                <a:ea typeface="ＭＳ Ｐゴシック" pitchFamily="-84" charset="-128"/>
                <a:cs typeface="ＭＳ Ｐゴシック" pitchFamily="-84" charset="-128"/>
              </a:rPr>
              <a:t>Announcements</a:t>
            </a:r>
          </a:p>
        </p:txBody>
      </p:sp>
      <p:sp>
        <p:nvSpPr>
          <p:cNvPr id="111619" name="Rectangle 3"/>
          <p:cNvSpPr>
            <a:spLocks noGrp="1" noChangeArrowheads="1"/>
          </p:cNvSpPr>
          <p:nvPr>
            <p:ph type="body" idx="1"/>
          </p:nvPr>
        </p:nvSpPr>
        <p:spPr>
          <a:xfrm>
            <a:off x="457200" y="457200"/>
            <a:ext cx="8077200" cy="5791200"/>
          </a:xfrm>
        </p:spPr>
        <p:txBody>
          <a:bodyPr/>
          <a:lstStyle/>
          <a:p>
            <a:pPr eaLnBrk="1" hangingPunct="1"/>
            <a:r>
              <a:rPr lang="en-US" dirty="0" smtClean="0">
                <a:ea typeface="ＭＳ Ｐゴシック" pitchFamily="-84" charset="-128"/>
                <a:cs typeface="ＭＳ Ｐゴシック" pitchFamily="-84" charset="-128"/>
              </a:rPr>
              <a:t>Term exam #1</a:t>
            </a:r>
          </a:p>
          <a:p>
            <a:pPr lvl="1" eaLnBrk="1" hangingPunct="1"/>
            <a:r>
              <a:rPr lang="en-US" sz="2400" dirty="0" smtClean="0">
                <a:ea typeface="ＭＳ Ｐゴシック" pitchFamily="-84" charset="-128"/>
                <a:cs typeface="ＭＳ Ｐゴシック" pitchFamily="-84" charset="-128"/>
              </a:rPr>
              <a:t>In class Thursday, Sept. 25</a:t>
            </a:r>
          </a:p>
          <a:p>
            <a:pPr lvl="1" eaLnBrk="1" hangingPunct="1"/>
            <a:r>
              <a:rPr lang="en-US" sz="2400" dirty="0" smtClean="0">
                <a:ea typeface="ＭＳ Ｐゴシック" pitchFamily="-84" charset="-128"/>
                <a:cs typeface="ＭＳ Ｐゴシック" pitchFamily="-84" charset="-128"/>
              </a:rPr>
              <a:t>Covers CH1.1 through what we learn Tuesday Sept. 23 plus the math refresher</a:t>
            </a:r>
          </a:p>
          <a:p>
            <a:pPr lvl="1" eaLnBrk="1" hangingPunct="1"/>
            <a:r>
              <a:rPr lang="en-US" sz="2400" dirty="0" smtClean="0">
                <a:ea typeface="ＭＳ Ｐゴシック" pitchFamily="-84" charset="-128"/>
                <a:cs typeface="ＭＳ Ｐゴシック" pitchFamily="-84" charset="-128"/>
              </a:rPr>
              <a:t>Mixture of multiple choice and free response problems</a:t>
            </a:r>
          </a:p>
          <a:p>
            <a:pPr lvl="1" eaLnBrk="1" hangingPunct="1"/>
            <a:r>
              <a:rPr lang="en-US" sz="2400" dirty="0" smtClean="0"/>
              <a:t>Bring </a:t>
            </a:r>
            <a:r>
              <a:rPr lang="en-US" sz="2400" dirty="0"/>
              <a:t>your calculator but DO NOT input formula into it</a:t>
            </a:r>
            <a:r>
              <a:rPr lang="en-US" sz="2400" dirty="0" smtClean="0"/>
              <a:t>!</a:t>
            </a:r>
          </a:p>
          <a:p>
            <a:pPr lvl="2" eaLnBrk="1" hangingPunct="1"/>
            <a:r>
              <a:rPr lang="en-US" sz="2000" dirty="0" smtClean="0"/>
              <a:t>Your </a:t>
            </a:r>
            <a:r>
              <a:rPr lang="en-US" sz="2000" dirty="0"/>
              <a:t>phones or portable computers are NOT allowed as a replacement</a:t>
            </a:r>
            <a:r>
              <a:rPr lang="en-US" sz="2000" dirty="0" smtClean="0"/>
              <a:t>!</a:t>
            </a:r>
          </a:p>
          <a:p>
            <a:pPr lvl="1" eaLnBrk="1" hangingPunct="1"/>
            <a:r>
              <a:rPr lang="en-US" sz="2400" dirty="0" smtClean="0"/>
              <a:t>You </a:t>
            </a:r>
            <a:r>
              <a:rPr lang="en-US" sz="2400" dirty="0"/>
              <a:t>can prepare a one 8.5x11.5 sheet (front and back) of </a:t>
            </a:r>
            <a:r>
              <a:rPr lang="en-US" sz="2400" b="1" u="sng" dirty="0">
                <a:solidFill>
                  <a:srgbClr val="FF0000"/>
                </a:solidFill>
              </a:rPr>
              <a:t>handwritten</a:t>
            </a:r>
            <a:r>
              <a:rPr lang="en-US" sz="2400" dirty="0">
                <a:solidFill>
                  <a:srgbClr val="FF0000"/>
                </a:solidFill>
              </a:rPr>
              <a:t> </a:t>
            </a:r>
            <a:r>
              <a:rPr lang="en-US" sz="2400" dirty="0"/>
              <a:t>formulae and values of constants for the exam </a:t>
            </a:r>
            <a:endParaRPr lang="en-US" sz="2400" dirty="0" smtClean="0">
              <a:sym typeface="Wingdings"/>
            </a:endParaRPr>
          </a:p>
          <a:p>
            <a:pPr lvl="2" eaLnBrk="1" hangingPunct="1"/>
            <a:r>
              <a:rPr lang="en-US" sz="2000" dirty="0" smtClean="0">
                <a:sym typeface="Wingdings"/>
              </a:rPr>
              <a:t>None </a:t>
            </a:r>
            <a:r>
              <a:rPr lang="en-US" sz="2000" dirty="0">
                <a:sym typeface="Wingdings"/>
              </a:rPr>
              <a:t>of the </a:t>
            </a:r>
            <a:r>
              <a:rPr lang="en-US" sz="2000" dirty="0" smtClean="0">
                <a:sym typeface="Wingdings"/>
              </a:rPr>
              <a:t>parts </a:t>
            </a:r>
            <a:r>
              <a:rPr lang="en-US" sz="2000" dirty="0">
                <a:sym typeface="Wingdings"/>
              </a:rPr>
              <a:t>of the solutions of any </a:t>
            </a:r>
            <a:r>
              <a:rPr lang="en-US" sz="2000" dirty="0" smtClean="0">
                <a:sym typeface="Wingdings"/>
              </a:rPr>
              <a:t>problems</a:t>
            </a:r>
          </a:p>
          <a:p>
            <a:pPr lvl="2" eaLnBrk="1" hangingPunct="1"/>
            <a:r>
              <a:rPr lang="en-US" sz="2000" dirty="0">
                <a:sym typeface="Wingdings"/>
              </a:rPr>
              <a:t>N</a:t>
            </a:r>
            <a:r>
              <a:rPr lang="en-US" sz="2000" dirty="0" smtClean="0">
                <a:sym typeface="Wingdings"/>
              </a:rPr>
              <a:t>o </a:t>
            </a:r>
            <a:r>
              <a:rPr lang="en-US" sz="2000" dirty="0">
                <a:sym typeface="Wingdings"/>
              </a:rPr>
              <a:t>derived formulae, derivations of equations or word definitions</a:t>
            </a:r>
            <a:r>
              <a:rPr lang="en-US" sz="2000" dirty="0" smtClean="0">
                <a:sym typeface="Wingdings"/>
              </a:rPr>
              <a:t>!</a:t>
            </a:r>
          </a:p>
          <a:p>
            <a:pPr lvl="2" eaLnBrk="1" hangingPunct="1"/>
            <a:r>
              <a:rPr lang="en-US" sz="2000" dirty="0" smtClean="0"/>
              <a:t>No </a:t>
            </a:r>
            <a:r>
              <a:rPr lang="en-US" sz="2000" dirty="0"/>
              <a:t>additional formulae or values of constants will be provided</a:t>
            </a:r>
            <a:r>
              <a:rPr lang="en-US" sz="2000" dirty="0" smtClean="0"/>
              <a:t>!</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1619">
                                            <p:txEl>
                                              <p:pRg st="0" end="0"/>
                                            </p:txEl>
                                          </p:spTgt>
                                        </p:tgtEl>
                                        <p:attrNameLst>
                                          <p:attrName>style.visibility</p:attrName>
                                        </p:attrNameLst>
                                      </p:cBhvr>
                                      <p:to>
                                        <p:strVal val="visible"/>
                                      </p:to>
                                    </p:set>
                                    <p:animEffect transition="in" filter="wipe(left)">
                                      <p:cBhvr>
                                        <p:cTn id="7" dur="500"/>
                                        <p:tgtEl>
                                          <p:spTgt spid="1116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111619">
                                            <p:txEl>
                                              <p:pRg st="1" end="1"/>
                                            </p:txEl>
                                          </p:spTgt>
                                        </p:tgtEl>
                                        <p:attrNameLst>
                                          <p:attrName>style.visibility</p:attrName>
                                        </p:attrNameLst>
                                      </p:cBhvr>
                                      <p:to>
                                        <p:strVal val="visible"/>
                                      </p:to>
                                    </p:set>
                                    <p:animEffect transition="in" filter="wipe(left)">
                                      <p:cBhvr>
                                        <p:cTn id="12" dur="500"/>
                                        <p:tgtEl>
                                          <p:spTgt spid="11161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111619">
                                            <p:txEl>
                                              <p:pRg st="2" end="2"/>
                                            </p:txEl>
                                          </p:spTgt>
                                        </p:tgtEl>
                                        <p:attrNameLst>
                                          <p:attrName>style.visibility</p:attrName>
                                        </p:attrNameLst>
                                      </p:cBhvr>
                                      <p:to>
                                        <p:strVal val="visible"/>
                                      </p:to>
                                    </p:set>
                                    <p:animEffect transition="in" filter="wipe(left)">
                                      <p:cBhvr>
                                        <p:cTn id="17" dur="500"/>
                                        <p:tgtEl>
                                          <p:spTgt spid="11161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111619">
                                            <p:txEl>
                                              <p:pRg st="3" end="3"/>
                                            </p:txEl>
                                          </p:spTgt>
                                        </p:tgtEl>
                                        <p:attrNameLst>
                                          <p:attrName>style.visibility</p:attrName>
                                        </p:attrNameLst>
                                      </p:cBhvr>
                                      <p:to>
                                        <p:strVal val="visible"/>
                                      </p:to>
                                    </p:set>
                                    <p:animEffect transition="in" filter="wipe(left)">
                                      <p:cBhvr>
                                        <p:cTn id="22" dur="500"/>
                                        <p:tgtEl>
                                          <p:spTgt spid="11161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111619">
                                            <p:txEl>
                                              <p:pRg st="4" end="4"/>
                                            </p:txEl>
                                          </p:spTgt>
                                        </p:tgtEl>
                                        <p:attrNameLst>
                                          <p:attrName>style.visibility</p:attrName>
                                        </p:attrNameLst>
                                      </p:cBhvr>
                                      <p:to>
                                        <p:strVal val="visible"/>
                                      </p:to>
                                    </p:set>
                                    <p:animEffect transition="in" filter="wipe(left)">
                                      <p:cBhvr>
                                        <p:cTn id="27" dur="500"/>
                                        <p:tgtEl>
                                          <p:spTgt spid="11161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111619">
                                            <p:txEl>
                                              <p:pRg st="5" end="5"/>
                                            </p:txEl>
                                          </p:spTgt>
                                        </p:tgtEl>
                                        <p:attrNameLst>
                                          <p:attrName>style.visibility</p:attrName>
                                        </p:attrNameLst>
                                      </p:cBhvr>
                                      <p:to>
                                        <p:strVal val="visible"/>
                                      </p:to>
                                    </p:set>
                                    <p:animEffect transition="in" filter="wipe(left)">
                                      <p:cBhvr>
                                        <p:cTn id="32" dur="500"/>
                                        <p:tgtEl>
                                          <p:spTgt spid="11161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111619">
                                            <p:txEl>
                                              <p:pRg st="6" end="6"/>
                                            </p:txEl>
                                          </p:spTgt>
                                        </p:tgtEl>
                                        <p:attrNameLst>
                                          <p:attrName>style.visibility</p:attrName>
                                        </p:attrNameLst>
                                      </p:cBhvr>
                                      <p:to>
                                        <p:strVal val="visible"/>
                                      </p:to>
                                    </p:set>
                                    <p:animEffect transition="in" filter="wipe(left)">
                                      <p:cBhvr>
                                        <p:cTn id="37" dur="500"/>
                                        <p:tgtEl>
                                          <p:spTgt spid="111619">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111619">
                                            <p:txEl>
                                              <p:pRg st="7" end="7"/>
                                            </p:txEl>
                                          </p:spTgt>
                                        </p:tgtEl>
                                        <p:attrNameLst>
                                          <p:attrName>style.visibility</p:attrName>
                                        </p:attrNameLst>
                                      </p:cBhvr>
                                      <p:to>
                                        <p:strVal val="visible"/>
                                      </p:to>
                                    </p:set>
                                    <p:animEffect transition="in" filter="wipe(left)">
                                      <p:cBhvr>
                                        <p:cTn id="42" dur="500"/>
                                        <p:tgtEl>
                                          <p:spTgt spid="111619">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111619">
                                            <p:txEl>
                                              <p:pRg st="8" end="8"/>
                                            </p:txEl>
                                          </p:spTgt>
                                        </p:tgtEl>
                                        <p:attrNameLst>
                                          <p:attrName>style.visibility</p:attrName>
                                        </p:attrNameLst>
                                      </p:cBhvr>
                                      <p:to>
                                        <p:strVal val="visible"/>
                                      </p:to>
                                    </p:set>
                                    <p:animEffect transition="in" filter="wipe(left)">
                                      <p:cBhvr>
                                        <p:cTn id="47" dur="500"/>
                                        <p:tgtEl>
                                          <p:spTgt spid="111619">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iterate type="wd">
                                    <p:tmPct val="10000"/>
                                  </p:iterate>
                                  <p:childTnLst>
                                    <p:set>
                                      <p:cBhvr>
                                        <p:cTn id="51" dur="1" fill="hold">
                                          <p:stCondLst>
                                            <p:cond delay="0"/>
                                          </p:stCondLst>
                                        </p:cTn>
                                        <p:tgtEl>
                                          <p:spTgt spid="111619">
                                            <p:txEl>
                                              <p:pRg st="9" end="9"/>
                                            </p:txEl>
                                          </p:spTgt>
                                        </p:tgtEl>
                                        <p:attrNameLst>
                                          <p:attrName>style.visibility</p:attrName>
                                        </p:attrNameLst>
                                      </p:cBhvr>
                                      <p:to>
                                        <p:strVal val="visible"/>
                                      </p:to>
                                    </p:set>
                                    <p:animEffect transition="in" filter="wipe(left)">
                                      <p:cBhvr>
                                        <p:cTn id="52" dur="500"/>
                                        <p:tgtEl>
                                          <p:spTgt spid="111619">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619"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469" name="Date Placeholder 4"/>
          <p:cNvSpPr>
            <a:spLocks noGrp="1"/>
          </p:cNvSpPr>
          <p:nvPr>
            <p:ph type="dt" sz="quarter" idx="10"/>
          </p:nvPr>
        </p:nvSpPr>
        <p:spPr>
          <a:noFill/>
        </p:spPr>
        <p:txBody>
          <a:bodyPr/>
          <a:lstStyle/>
          <a:p>
            <a:r>
              <a:rPr lang="en-US" smtClean="0">
                <a:latin typeface="Arial Narrow" pitchFamily="-84" charset="0"/>
              </a:rPr>
              <a:t>Thursday, Sept. 11, 2014</a:t>
            </a:r>
            <a:endParaRPr lang="en-US">
              <a:latin typeface="Arial Narrow" pitchFamily="-84" charset="0"/>
            </a:endParaRPr>
          </a:p>
        </p:txBody>
      </p:sp>
      <p:pic>
        <p:nvPicPr>
          <p:cNvPr id="76802" name="Picture 2" descr="FG03_020"/>
          <p:cNvPicPr>
            <a:picLocks noGrp="1" noChangeAspect="1" noChangeArrowheads="1"/>
          </p:cNvPicPr>
          <p:nvPr>
            <p:ph sz="half" idx="2"/>
          </p:nvPr>
        </p:nvPicPr>
        <p:blipFill>
          <a:blip r:embed="rId3"/>
          <a:srcRect/>
          <a:stretch>
            <a:fillRect/>
          </a:stretch>
        </p:blipFill>
        <p:spPr>
          <a:xfrm>
            <a:off x="4800600" y="838200"/>
            <a:ext cx="4343400" cy="5029200"/>
          </a:xfrm>
          <a:noFill/>
        </p:spPr>
      </p:pic>
      <p:sp>
        <p:nvSpPr>
          <p:cNvPr id="62471" name="Rectangle 3"/>
          <p:cNvSpPr>
            <a:spLocks noGrp="1" noChangeArrowheads="1"/>
          </p:cNvSpPr>
          <p:nvPr>
            <p:ph type="title"/>
          </p:nvPr>
        </p:nvSpPr>
        <p:spPr>
          <a:xfrm>
            <a:off x="685800" y="0"/>
            <a:ext cx="7772400" cy="762000"/>
          </a:xfrm>
        </p:spPr>
        <p:txBody>
          <a:bodyPr/>
          <a:lstStyle/>
          <a:p>
            <a:r>
              <a:rPr lang="en-US">
                <a:ea typeface="ＭＳ Ｐゴシック" pitchFamily="-84" charset="-128"/>
                <a:cs typeface="ＭＳ Ｐゴシック" pitchFamily="-84" charset="-128"/>
              </a:rPr>
              <a:t>Projectile Motion</a:t>
            </a:r>
          </a:p>
        </p:txBody>
      </p:sp>
      <p:sp>
        <p:nvSpPr>
          <p:cNvPr id="76804" name="Rectangle 4"/>
          <p:cNvSpPr>
            <a:spLocks noGrp="1" noChangeArrowheads="1"/>
          </p:cNvSpPr>
          <p:nvPr>
            <p:ph type="body" sz="half" idx="1"/>
          </p:nvPr>
        </p:nvSpPr>
        <p:spPr>
          <a:xfrm>
            <a:off x="457200" y="609600"/>
            <a:ext cx="4953000" cy="5334000"/>
          </a:xfrm>
        </p:spPr>
        <p:txBody>
          <a:bodyPr/>
          <a:lstStyle/>
          <a:p>
            <a:pPr>
              <a:lnSpc>
                <a:spcPct val="90000"/>
              </a:lnSpc>
            </a:pPr>
            <a:r>
              <a:rPr lang="en-US" sz="2800">
                <a:ea typeface="ＭＳ Ｐゴシック" pitchFamily="-84" charset="-128"/>
                <a:cs typeface="ＭＳ Ｐゴシック" pitchFamily="-84" charset="-128"/>
              </a:rPr>
              <a:t>A 2-dim motion of an object under the gravitational acceleration with the following assumptions</a:t>
            </a:r>
          </a:p>
          <a:p>
            <a:pPr lvl="1">
              <a:lnSpc>
                <a:spcPct val="90000"/>
              </a:lnSpc>
            </a:pPr>
            <a:r>
              <a:rPr lang="en-US" sz="2400"/>
              <a:t>Free fall acceleration, </a:t>
            </a:r>
            <a:r>
              <a:rPr lang="en-US" sz="2400" b="1">
                <a:latin typeface="Monotype Corsiva" pitchFamily="-84" charset="0"/>
              </a:rPr>
              <a:t>g</a:t>
            </a:r>
            <a:r>
              <a:rPr lang="en-US" sz="2400"/>
              <a:t>, is constant over the range of the motion</a:t>
            </a:r>
          </a:p>
          <a:p>
            <a:pPr lvl="2">
              <a:lnSpc>
                <a:spcPct val="90000"/>
              </a:lnSpc>
            </a:pPr>
            <a:r>
              <a:rPr lang="en-US" sz="2000">
                <a:ea typeface="ＭＳ Ｐゴシック" pitchFamily="-84" charset="-128"/>
              </a:rPr>
              <a:t> </a:t>
            </a:r>
          </a:p>
          <a:p>
            <a:pPr lvl="1">
              <a:lnSpc>
                <a:spcPct val="90000"/>
              </a:lnSpc>
            </a:pPr>
            <a:r>
              <a:rPr lang="en-US" sz="2400"/>
              <a:t>Air resistance and other effects are negligible</a:t>
            </a:r>
          </a:p>
          <a:p>
            <a:pPr>
              <a:lnSpc>
                <a:spcPct val="90000"/>
              </a:lnSpc>
            </a:pPr>
            <a:r>
              <a:rPr lang="en-US" sz="2800">
                <a:ea typeface="ＭＳ Ｐゴシック" pitchFamily="-84" charset="-128"/>
                <a:cs typeface="ＭＳ Ｐゴシック" pitchFamily="-84" charset="-128"/>
              </a:rPr>
              <a:t>A motion under constant acceleration!!!! </a:t>
            </a:r>
            <a:r>
              <a:rPr lang="en-US" sz="2800">
                <a:ea typeface="ＭＳ Ｐゴシック" pitchFamily="-84" charset="-128"/>
                <a:cs typeface="ＭＳ Ｐゴシック" pitchFamily="-84" charset="-128"/>
                <a:sym typeface="Wingdings" pitchFamily="-84" charset="2"/>
              </a:rPr>
              <a:t> Superposition of two motions</a:t>
            </a:r>
          </a:p>
          <a:p>
            <a:pPr lvl="1">
              <a:lnSpc>
                <a:spcPct val="90000"/>
              </a:lnSpc>
            </a:pPr>
            <a:r>
              <a:rPr lang="en-US" sz="2400"/>
              <a:t>Horizontal motion with constant velocity ( </a:t>
            </a:r>
            <a:r>
              <a:rPr lang="en-US" sz="2400" u="sng">
                <a:solidFill>
                  <a:srgbClr val="A50021"/>
                </a:solidFill>
              </a:rPr>
              <a:t>no acceleration</a:t>
            </a:r>
            <a:r>
              <a:rPr lang="en-US" sz="2400"/>
              <a:t> )</a:t>
            </a:r>
          </a:p>
          <a:p>
            <a:pPr lvl="1">
              <a:lnSpc>
                <a:spcPct val="90000"/>
              </a:lnSpc>
            </a:pPr>
            <a:r>
              <a:rPr lang="en-US" sz="2400"/>
              <a:t>Vertical motion under constant acceleration (</a:t>
            </a:r>
            <a:r>
              <a:rPr lang="en-US" sz="2400" b="1">
                <a:solidFill>
                  <a:srgbClr val="A50021"/>
                </a:solidFill>
                <a:latin typeface="Monotype Corsiva" pitchFamily="-84" charset="0"/>
              </a:rPr>
              <a:t> g</a:t>
            </a:r>
            <a:r>
              <a:rPr lang="en-US" sz="2400"/>
              <a:t> )</a:t>
            </a:r>
          </a:p>
        </p:txBody>
      </p:sp>
      <p:graphicFrame>
        <p:nvGraphicFramePr>
          <p:cNvPr id="76805" name="Object 2"/>
          <p:cNvGraphicFramePr>
            <a:graphicFrameLocks noChangeAspect="1"/>
          </p:cNvGraphicFramePr>
          <p:nvPr>
            <p:extLst>
              <p:ext uri="{D42A27DB-BD31-4B8C-83A1-F6EECF244321}">
                <p14:modId xmlns:p14="http://schemas.microsoft.com/office/powerpoint/2010/main" val="835221092"/>
              </p:ext>
            </p:extLst>
          </p:nvPr>
        </p:nvGraphicFramePr>
        <p:xfrm>
          <a:off x="1676400" y="2566988"/>
          <a:ext cx="452438" cy="361950"/>
        </p:xfrm>
        <a:graphic>
          <a:graphicData uri="http://schemas.openxmlformats.org/presentationml/2006/ole">
            <mc:AlternateContent xmlns:mc="http://schemas.openxmlformats.org/markup-compatibility/2006">
              <mc:Choice xmlns:v="urn:schemas-microsoft-com:vml" Requires="v">
                <p:oleObj spid="_x0000_s123397" name="Equation" r:id="rId4" imgW="266700" imgH="215900" progId="Equation.DSMT4">
                  <p:embed/>
                </p:oleObj>
              </mc:Choice>
              <mc:Fallback>
                <p:oleObj name="Equation" r:id="rId4" imgW="266700" imgH="215900" progId="Equation.DSMT4">
                  <p:embed/>
                  <p:pic>
                    <p:nvPicPr>
                      <p:cNvPr id="0" name=""/>
                      <p:cNvPicPr>
                        <a:picLocks noChangeAspect="1" noChangeArrowheads="1"/>
                      </p:cNvPicPr>
                      <p:nvPr/>
                    </p:nvPicPr>
                    <p:blipFill>
                      <a:blip r:embed="rId5"/>
                      <a:srcRect/>
                      <a:stretch>
                        <a:fillRect/>
                      </a:stretch>
                    </p:blipFill>
                    <p:spPr bwMode="auto">
                      <a:xfrm>
                        <a:off x="1676400" y="2566988"/>
                        <a:ext cx="452438" cy="36195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76806" name="Object 3"/>
          <p:cNvGraphicFramePr>
            <a:graphicFrameLocks noChangeAspect="1"/>
          </p:cNvGraphicFramePr>
          <p:nvPr>
            <p:extLst>
              <p:ext uri="{D42A27DB-BD31-4B8C-83A1-F6EECF244321}">
                <p14:modId xmlns:p14="http://schemas.microsoft.com/office/powerpoint/2010/main" val="787067995"/>
              </p:ext>
            </p:extLst>
          </p:nvPr>
        </p:nvGraphicFramePr>
        <p:xfrm>
          <a:off x="2128838" y="2514600"/>
          <a:ext cx="690562" cy="404813"/>
        </p:xfrm>
        <a:graphic>
          <a:graphicData uri="http://schemas.openxmlformats.org/presentationml/2006/ole">
            <mc:AlternateContent xmlns:mc="http://schemas.openxmlformats.org/markup-compatibility/2006">
              <mc:Choice xmlns:v="urn:schemas-microsoft-com:vml" Requires="v">
                <p:oleObj spid="_x0000_s123398" name="Equation" r:id="rId6" imgW="406400" imgH="241300" progId="Equation.DSMT4">
                  <p:embed/>
                </p:oleObj>
              </mc:Choice>
              <mc:Fallback>
                <p:oleObj name="Equation" r:id="rId6" imgW="406400" imgH="241300" progId="Equation.DSMT4">
                  <p:embed/>
                  <p:pic>
                    <p:nvPicPr>
                      <p:cNvPr id="0" name=""/>
                      <p:cNvPicPr>
                        <a:picLocks noChangeAspect="1" noChangeArrowheads="1"/>
                      </p:cNvPicPr>
                      <p:nvPr/>
                    </p:nvPicPr>
                    <p:blipFill>
                      <a:blip r:embed="rId7"/>
                      <a:srcRect/>
                      <a:stretch>
                        <a:fillRect/>
                      </a:stretch>
                    </p:blipFill>
                    <p:spPr bwMode="auto">
                      <a:xfrm>
                        <a:off x="2128838" y="2514600"/>
                        <a:ext cx="690562" cy="404813"/>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76807" name="Object 4"/>
          <p:cNvGraphicFramePr>
            <a:graphicFrameLocks noChangeAspect="1"/>
          </p:cNvGraphicFramePr>
          <p:nvPr/>
        </p:nvGraphicFramePr>
        <p:xfrm>
          <a:off x="2743200" y="2514600"/>
          <a:ext cx="798513" cy="468313"/>
        </p:xfrm>
        <a:graphic>
          <a:graphicData uri="http://schemas.openxmlformats.org/presentationml/2006/ole">
            <mc:AlternateContent xmlns:mc="http://schemas.openxmlformats.org/markup-compatibility/2006">
              <mc:Choice xmlns:v="urn:schemas-microsoft-com:vml" Requires="v">
                <p:oleObj spid="_x0000_s123399" name="Equation" r:id="rId8" imgW="469800" imgH="279360" progId="Equation.DSMT4">
                  <p:embed/>
                </p:oleObj>
              </mc:Choice>
              <mc:Fallback>
                <p:oleObj name="Equation" r:id="rId8" imgW="469800" imgH="27936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743200" y="2514600"/>
                        <a:ext cx="798513" cy="468313"/>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
        <p:nvSpPr>
          <p:cNvPr id="62473" name="Footer Placeholder 10"/>
          <p:cNvSpPr>
            <a:spLocks noGrp="1"/>
          </p:cNvSpPr>
          <p:nvPr>
            <p:ph type="ftr" sz="quarter" idx="11"/>
          </p:nvPr>
        </p:nvSpPr>
        <p:spPr>
          <a:noFill/>
        </p:spPr>
        <p:txBody>
          <a:bodyPr/>
          <a:lstStyle/>
          <a:p>
            <a:r>
              <a:rPr lang="nl-NL" smtClean="0">
                <a:latin typeface="Arial Narrow" pitchFamily="-84" charset="0"/>
              </a:rPr>
              <a:t>PHYS 1443-004, Fall 2014                            Dr. Jaehoon Yu</a:t>
            </a:r>
            <a:endParaRPr lang="en-US">
              <a:latin typeface="Arial Narrow" pitchFamily="-84" charset="0"/>
            </a:endParaRPr>
          </a:p>
        </p:txBody>
      </p:sp>
      <p:sp>
        <p:nvSpPr>
          <p:cNvPr id="62474" name="Slide Number Placeholder 11"/>
          <p:cNvSpPr>
            <a:spLocks noGrp="1"/>
          </p:cNvSpPr>
          <p:nvPr>
            <p:ph type="sldNum" sz="quarter" idx="12"/>
          </p:nvPr>
        </p:nvSpPr>
        <p:spPr>
          <a:noFill/>
        </p:spPr>
        <p:txBody>
          <a:bodyPr/>
          <a:lstStyle/>
          <a:p>
            <a:fld id="{F2D1E65C-72A6-ED45-99DC-6AFD9A13A320}" type="slidenum">
              <a:rPr lang="en-US" smtClean="0">
                <a:latin typeface="Arial Narrow" pitchFamily="-84" charset="0"/>
              </a:rPr>
              <a:pPr/>
              <a:t>3</a:t>
            </a:fld>
            <a:endParaRPr lang="en-US" smtClean="0">
              <a:latin typeface="Arial Narrow" pitchFamily="-84" charset="0"/>
            </a:endParaRPr>
          </a:p>
        </p:txBody>
      </p:sp>
    </p:spTree>
    <p:extLst>
      <p:ext uri="{BB962C8B-B14F-4D97-AF65-F5344CB8AC3E}">
        <p14:creationId xmlns:p14="http://schemas.microsoft.com/office/powerpoint/2010/main" val="170453589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76804">
                                            <p:txEl>
                                              <p:pRg st="0" end="0"/>
                                            </p:txEl>
                                          </p:spTgt>
                                        </p:tgtEl>
                                        <p:attrNameLst>
                                          <p:attrName>style.visibility</p:attrName>
                                        </p:attrNameLst>
                                      </p:cBhvr>
                                      <p:to>
                                        <p:strVal val="visible"/>
                                      </p:to>
                                    </p:set>
                                    <p:animEffect transition="in" filter="wipe(left)">
                                      <p:cBhvr>
                                        <p:cTn id="7" dur="500"/>
                                        <p:tgtEl>
                                          <p:spTgt spid="7680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nodeType="clickEffect">
                                  <p:stCondLst>
                                    <p:cond delay="0"/>
                                  </p:stCondLst>
                                  <p:iterate type="wd">
                                    <p:tmPct val="10000"/>
                                  </p:iterate>
                                  <p:childTnLst>
                                    <p:set>
                                      <p:cBhvr>
                                        <p:cTn id="11" dur="1" fill="hold">
                                          <p:stCondLst>
                                            <p:cond delay="0"/>
                                          </p:stCondLst>
                                        </p:cTn>
                                        <p:tgtEl>
                                          <p:spTgt spid="76802"/>
                                        </p:tgtEl>
                                        <p:attrNameLst>
                                          <p:attrName>style.visibility</p:attrName>
                                        </p:attrNameLst>
                                      </p:cBhvr>
                                      <p:to>
                                        <p:strVal val="visible"/>
                                      </p:to>
                                    </p:set>
                                    <p:anim calcmode="lin" valueType="num">
                                      <p:cBhvr>
                                        <p:cTn id="12" dur="500" fill="hold"/>
                                        <p:tgtEl>
                                          <p:spTgt spid="76802"/>
                                        </p:tgtEl>
                                        <p:attrNameLst>
                                          <p:attrName>ppt_w</p:attrName>
                                        </p:attrNameLst>
                                      </p:cBhvr>
                                      <p:tavLst>
                                        <p:tav tm="0">
                                          <p:val>
                                            <p:fltVal val="0"/>
                                          </p:val>
                                        </p:tav>
                                        <p:tav tm="100000">
                                          <p:val>
                                            <p:strVal val="#ppt_w"/>
                                          </p:val>
                                        </p:tav>
                                      </p:tavLst>
                                    </p:anim>
                                    <p:anim calcmode="lin" valueType="num">
                                      <p:cBhvr>
                                        <p:cTn id="13" dur="500" fill="hold"/>
                                        <p:tgtEl>
                                          <p:spTgt spid="76802"/>
                                        </p:tgtEl>
                                        <p:attrNameLst>
                                          <p:attrName>ppt_h</p:attrName>
                                        </p:attrNameLst>
                                      </p:cBhvr>
                                      <p:tavLst>
                                        <p:tav tm="0">
                                          <p:val>
                                            <p:fltVal val="0"/>
                                          </p:val>
                                        </p:tav>
                                        <p:tav tm="100000">
                                          <p:val>
                                            <p:strVal val="#ppt_h"/>
                                          </p:val>
                                        </p:tav>
                                      </p:tavLst>
                                    </p:anim>
                                    <p:animEffect transition="in" filter="fade">
                                      <p:cBhvr>
                                        <p:cTn id="14" dur="500"/>
                                        <p:tgtEl>
                                          <p:spTgt spid="76802"/>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iterate type="wd">
                                    <p:tmPct val="10000"/>
                                  </p:iterate>
                                  <p:childTnLst>
                                    <p:set>
                                      <p:cBhvr>
                                        <p:cTn id="18" dur="1" fill="hold">
                                          <p:stCondLst>
                                            <p:cond delay="0"/>
                                          </p:stCondLst>
                                        </p:cTn>
                                        <p:tgtEl>
                                          <p:spTgt spid="76804">
                                            <p:txEl>
                                              <p:pRg st="1" end="1"/>
                                            </p:txEl>
                                          </p:spTgt>
                                        </p:tgtEl>
                                        <p:attrNameLst>
                                          <p:attrName>style.visibility</p:attrName>
                                        </p:attrNameLst>
                                      </p:cBhvr>
                                      <p:to>
                                        <p:strVal val="visible"/>
                                      </p:to>
                                    </p:set>
                                    <p:animEffect transition="in" filter="wipe(left)">
                                      <p:cBhvr>
                                        <p:cTn id="19" dur="500"/>
                                        <p:tgtEl>
                                          <p:spTgt spid="76804">
                                            <p:txEl>
                                              <p:pRg st="1" end="1"/>
                                            </p:txEl>
                                          </p:spTgt>
                                        </p:tgtEl>
                                      </p:cBhvr>
                                    </p:animEffect>
                                  </p:childTnLst>
                                </p:cTn>
                              </p:par>
                              <p:par>
                                <p:cTn id="20" presetID="22" presetClass="entr" presetSubtype="8" fill="hold" grpId="0" nodeType="withEffect">
                                  <p:stCondLst>
                                    <p:cond delay="0"/>
                                  </p:stCondLst>
                                  <p:iterate type="wd">
                                    <p:tmPct val="10000"/>
                                  </p:iterate>
                                  <p:childTnLst>
                                    <p:set>
                                      <p:cBhvr>
                                        <p:cTn id="21" dur="1" fill="hold">
                                          <p:stCondLst>
                                            <p:cond delay="0"/>
                                          </p:stCondLst>
                                        </p:cTn>
                                        <p:tgtEl>
                                          <p:spTgt spid="76804">
                                            <p:txEl>
                                              <p:pRg st="2" end="2"/>
                                            </p:txEl>
                                          </p:spTgt>
                                        </p:tgtEl>
                                        <p:attrNameLst>
                                          <p:attrName>style.visibility</p:attrName>
                                        </p:attrNameLst>
                                      </p:cBhvr>
                                      <p:to>
                                        <p:strVal val="visible"/>
                                      </p:to>
                                    </p:set>
                                    <p:animEffect transition="in" filter="wipe(left)">
                                      <p:cBhvr>
                                        <p:cTn id="22" dur="500"/>
                                        <p:tgtEl>
                                          <p:spTgt spid="76804">
                                            <p:txEl>
                                              <p:pRg st="2" end="2"/>
                                            </p:txEl>
                                          </p:spTgt>
                                        </p:tgtEl>
                                      </p:cBhvr>
                                    </p:animEffect>
                                  </p:childTnLst>
                                </p:cTn>
                              </p:par>
                              <p:par>
                                <p:cTn id="23" presetID="22" presetClass="entr" presetSubtype="8" fill="hold" nodeType="withEffect">
                                  <p:stCondLst>
                                    <p:cond delay="0"/>
                                  </p:stCondLst>
                                  <p:iterate type="wd">
                                    <p:tmPct val="10000"/>
                                  </p:iterate>
                                  <p:childTnLst>
                                    <p:set>
                                      <p:cBhvr>
                                        <p:cTn id="24" dur="1" fill="hold">
                                          <p:stCondLst>
                                            <p:cond delay="0"/>
                                          </p:stCondLst>
                                        </p:cTn>
                                        <p:tgtEl>
                                          <p:spTgt spid="76805"/>
                                        </p:tgtEl>
                                        <p:attrNameLst>
                                          <p:attrName>style.visibility</p:attrName>
                                        </p:attrNameLst>
                                      </p:cBhvr>
                                      <p:to>
                                        <p:strVal val="visible"/>
                                      </p:to>
                                    </p:set>
                                    <p:animEffect transition="in" filter="wipe(left)">
                                      <p:cBhvr>
                                        <p:cTn id="25" dur="500"/>
                                        <p:tgtEl>
                                          <p:spTgt spid="76805"/>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nodeType="clickEffect">
                                  <p:stCondLst>
                                    <p:cond delay="0"/>
                                  </p:stCondLst>
                                  <p:iterate type="wd">
                                    <p:tmPct val="10000"/>
                                  </p:iterate>
                                  <p:childTnLst>
                                    <p:set>
                                      <p:cBhvr>
                                        <p:cTn id="29" dur="1" fill="hold">
                                          <p:stCondLst>
                                            <p:cond delay="0"/>
                                          </p:stCondLst>
                                        </p:cTn>
                                        <p:tgtEl>
                                          <p:spTgt spid="76806"/>
                                        </p:tgtEl>
                                        <p:attrNameLst>
                                          <p:attrName>style.visibility</p:attrName>
                                        </p:attrNameLst>
                                      </p:cBhvr>
                                      <p:to>
                                        <p:strVal val="visible"/>
                                      </p:to>
                                    </p:set>
                                    <p:animEffect transition="in" filter="wipe(left)">
                                      <p:cBhvr>
                                        <p:cTn id="30" dur="500"/>
                                        <p:tgtEl>
                                          <p:spTgt spid="76806"/>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nodeType="clickEffect">
                                  <p:stCondLst>
                                    <p:cond delay="0"/>
                                  </p:stCondLst>
                                  <p:iterate type="wd">
                                    <p:tmPct val="10000"/>
                                  </p:iterate>
                                  <p:childTnLst>
                                    <p:set>
                                      <p:cBhvr>
                                        <p:cTn id="34" dur="1" fill="hold">
                                          <p:stCondLst>
                                            <p:cond delay="0"/>
                                          </p:stCondLst>
                                        </p:cTn>
                                        <p:tgtEl>
                                          <p:spTgt spid="76807"/>
                                        </p:tgtEl>
                                        <p:attrNameLst>
                                          <p:attrName>style.visibility</p:attrName>
                                        </p:attrNameLst>
                                      </p:cBhvr>
                                      <p:to>
                                        <p:strVal val="visible"/>
                                      </p:to>
                                    </p:set>
                                    <p:animEffect transition="in" filter="wipe(left)">
                                      <p:cBhvr>
                                        <p:cTn id="35" dur="500"/>
                                        <p:tgtEl>
                                          <p:spTgt spid="76807"/>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grpId="0" nodeType="clickEffect">
                                  <p:stCondLst>
                                    <p:cond delay="0"/>
                                  </p:stCondLst>
                                  <p:iterate type="wd">
                                    <p:tmPct val="10000"/>
                                  </p:iterate>
                                  <p:childTnLst>
                                    <p:set>
                                      <p:cBhvr>
                                        <p:cTn id="39" dur="1" fill="hold">
                                          <p:stCondLst>
                                            <p:cond delay="0"/>
                                          </p:stCondLst>
                                        </p:cTn>
                                        <p:tgtEl>
                                          <p:spTgt spid="76804">
                                            <p:txEl>
                                              <p:pRg st="3" end="3"/>
                                            </p:txEl>
                                          </p:spTgt>
                                        </p:tgtEl>
                                        <p:attrNameLst>
                                          <p:attrName>style.visibility</p:attrName>
                                        </p:attrNameLst>
                                      </p:cBhvr>
                                      <p:to>
                                        <p:strVal val="visible"/>
                                      </p:to>
                                    </p:set>
                                    <p:animEffect transition="in" filter="wipe(left)">
                                      <p:cBhvr>
                                        <p:cTn id="40" dur="500"/>
                                        <p:tgtEl>
                                          <p:spTgt spid="76804">
                                            <p:txEl>
                                              <p:pRg st="3" end="3"/>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grpId="0" nodeType="clickEffect">
                                  <p:stCondLst>
                                    <p:cond delay="0"/>
                                  </p:stCondLst>
                                  <p:iterate type="wd">
                                    <p:tmPct val="10000"/>
                                  </p:iterate>
                                  <p:childTnLst>
                                    <p:set>
                                      <p:cBhvr>
                                        <p:cTn id="44" dur="1" fill="hold">
                                          <p:stCondLst>
                                            <p:cond delay="0"/>
                                          </p:stCondLst>
                                        </p:cTn>
                                        <p:tgtEl>
                                          <p:spTgt spid="76804">
                                            <p:txEl>
                                              <p:pRg st="4" end="4"/>
                                            </p:txEl>
                                          </p:spTgt>
                                        </p:tgtEl>
                                        <p:attrNameLst>
                                          <p:attrName>style.visibility</p:attrName>
                                        </p:attrNameLst>
                                      </p:cBhvr>
                                      <p:to>
                                        <p:strVal val="visible"/>
                                      </p:to>
                                    </p:set>
                                    <p:animEffect transition="in" filter="wipe(left)">
                                      <p:cBhvr>
                                        <p:cTn id="45" dur="500"/>
                                        <p:tgtEl>
                                          <p:spTgt spid="76804">
                                            <p:txEl>
                                              <p:pRg st="4" end="4"/>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8" fill="hold" grpId="0" nodeType="clickEffect">
                                  <p:stCondLst>
                                    <p:cond delay="0"/>
                                  </p:stCondLst>
                                  <p:iterate type="wd">
                                    <p:tmPct val="10000"/>
                                  </p:iterate>
                                  <p:childTnLst>
                                    <p:set>
                                      <p:cBhvr>
                                        <p:cTn id="49" dur="1" fill="hold">
                                          <p:stCondLst>
                                            <p:cond delay="0"/>
                                          </p:stCondLst>
                                        </p:cTn>
                                        <p:tgtEl>
                                          <p:spTgt spid="76804">
                                            <p:txEl>
                                              <p:pRg st="5" end="5"/>
                                            </p:txEl>
                                          </p:spTgt>
                                        </p:tgtEl>
                                        <p:attrNameLst>
                                          <p:attrName>style.visibility</p:attrName>
                                        </p:attrNameLst>
                                      </p:cBhvr>
                                      <p:to>
                                        <p:strVal val="visible"/>
                                      </p:to>
                                    </p:set>
                                    <p:animEffect transition="in" filter="wipe(left)">
                                      <p:cBhvr>
                                        <p:cTn id="50" dur="500"/>
                                        <p:tgtEl>
                                          <p:spTgt spid="76804">
                                            <p:txEl>
                                              <p:pRg st="5" end="5"/>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8" fill="hold" grpId="0" nodeType="clickEffect">
                                  <p:stCondLst>
                                    <p:cond delay="0"/>
                                  </p:stCondLst>
                                  <p:iterate type="wd">
                                    <p:tmPct val="10000"/>
                                  </p:iterate>
                                  <p:childTnLst>
                                    <p:set>
                                      <p:cBhvr>
                                        <p:cTn id="54" dur="1" fill="hold">
                                          <p:stCondLst>
                                            <p:cond delay="0"/>
                                          </p:stCondLst>
                                        </p:cTn>
                                        <p:tgtEl>
                                          <p:spTgt spid="76804">
                                            <p:txEl>
                                              <p:pRg st="6" end="6"/>
                                            </p:txEl>
                                          </p:spTgt>
                                        </p:tgtEl>
                                        <p:attrNameLst>
                                          <p:attrName>style.visibility</p:attrName>
                                        </p:attrNameLst>
                                      </p:cBhvr>
                                      <p:to>
                                        <p:strVal val="visible"/>
                                      </p:to>
                                    </p:set>
                                    <p:animEffect transition="in" filter="wipe(left)">
                                      <p:cBhvr>
                                        <p:cTn id="55" dur="500"/>
                                        <p:tgtEl>
                                          <p:spTgt spid="7680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4"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506" name="Date Placeholder 2"/>
          <p:cNvSpPr>
            <a:spLocks noGrp="1"/>
          </p:cNvSpPr>
          <p:nvPr>
            <p:ph type="dt" sz="quarter" idx="10"/>
          </p:nvPr>
        </p:nvSpPr>
        <p:spPr>
          <a:noFill/>
        </p:spPr>
        <p:txBody>
          <a:bodyPr/>
          <a:lstStyle/>
          <a:p>
            <a:r>
              <a:rPr lang="en-US" smtClean="0">
                <a:latin typeface="Arial Narrow" pitchFamily="-84" charset="0"/>
              </a:rPr>
              <a:t>Thursday, Sept. 11, 2014</a:t>
            </a:r>
            <a:endParaRPr lang="en-US">
              <a:latin typeface="Arial Narrow" pitchFamily="-84" charset="0"/>
            </a:endParaRPr>
          </a:p>
        </p:txBody>
      </p:sp>
      <p:graphicFrame>
        <p:nvGraphicFramePr>
          <p:cNvPr id="77826" name="Object 2"/>
          <p:cNvGraphicFramePr>
            <a:graphicFrameLocks noChangeAspect="1"/>
          </p:cNvGraphicFramePr>
          <p:nvPr>
            <p:extLst>
              <p:ext uri="{D42A27DB-BD31-4B8C-83A1-F6EECF244321}">
                <p14:modId xmlns:p14="http://schemas.microsoft.com/office/powerpoint/2010/main" val="2417517454"/>
              </p:ext>
            </p:extLst>
          </p:nvPr>
        </p:nvGraphicFramePr>
        <p:xfrm>
          <a:off x="1203325" y="1960563"/>
          <a:ext cx="668338" cy="377825"/>
        </p:xfrm>
        <a:graphic>
          <a:graphicData uri="http://schemas.openxmlformats.org/presentationml/2006/ole">
            <mc:AlternateContent xmlns:mc="http://schemas.openxmlformats.org/markup-compatibility/2006">
              <mc:Choice xmlns:v="urn:schemas-microsoft-com:vml" Requires="v">
                <p:oleObj spid="_x0000_s166596" name="Equation" r:id="rId3" imgW="254000" imgH="165100" progId="Equation.DSMT4">
                  <p:embed/>
                </p:oleObj>
              </mc:Choice>
              <mc:Fallback>
                <p:oleObj name="Equation" r:id="rId3" imgW="254000" imgH="165100" progId="Equation.DSMT4">
                  <p:embed/>
                  <p:pic>
                    <p:nvPicPr>
                      <p:cNvPr id="0" name=""/>
                      <p:cNvPicPr>
                        <a:picLocks noChangeAspect="1" noChangeArrowheads="1"/>
                      </p:cNvPicPr>
                      <p:nvPr/>
                    </p:nvPicPr>
                    <p:blipFill>
                      <a:blip r:embed="rId4"/>
                      <a:srcRect/>
                      <a:stretch>
                        <a:fillRect/>
                      </a:stretch>
                    </p:blipFill>
                    <p:spPr bwMode="auto">
                      <a:xfrm>
                        <a:off x="1203325" y="1960563"/>
                        <a:ext cx="668338" cy="37782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77827" name="Object 3"/>
          <p:cNvGraphicFramePr>
            <a:graphicFrameLocks noChangeAspect="1"/>
          </p:cNvGraphicFramePr>
          <p:nvPr/>
        </p:nvGraphicFramePr>
        <p:xfrm>
          <a:off x="4953000" y="2628900"/>
          <a:ext cx="1905000" cy="955675"/>
        </p:xfrm>
        <a:graphic>
          <a:graphicData uri="http://schemas.openxmlformats.org/presentationml/2006/ole">
            <mc:AlternateContent xmlns:mc="http://schemas.openxmlformats.org/markup-compatibility/2006">
              <mc:Choice xmlns:v="urn:schemas-microsoft-com:vml" Requires="v">
                <p:oleObj spid="_x0000_s166597" name="Equation" r:id="rId5" imgW="736560" imgH="457200" progId="Equation.3">
                  <p:embed/>
                </p:oleObj>
              </mc:Choice>
              <mc:Fallback>
                <p:oleObj name="Equation" r:id="rId5" imgW="736560" imgH="4572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953000" y="2628900"/>
                        <a:ext cx="1905000" cy="955675"/>
                      </a:xfrm>
                      <a:prstGeom prst="rect">
                        <a:avLst/>
                      </a:prstGeom>
                      <a:solidFill>
                        <a:srgbClr val="FFFF99"/>
                      </a:solidFill>
                      <a:ln w="28575">
                        <a:solidFill>
                          <a:srgbClr val="003300"/>
                        </a:solidFill>
                        <a:miter lim="800000"/>
                        <a:headEnd/>
                        <a:tailEnd/>
                      </a:ln>
                    </p:spPr>
                  </p:pic>
                </p:oleObj>
              </mc:Fallback>
            </mc:AlternateContent>
          </a:graphicData>
        </a:graphic>
      </p:graphicFrame>
      <p:sp>
        <p:nvSpPr>
          <p:cNvPr id="77828" name="Text Box 4"/>
          <p:cNvSpPr txBox="1">
            <a:spLocks noChangeArrowheads="1"/>
          </p:cNvSpPr>
          <p:nvPr/>
        </p:nvSpPr>
        <p:spPr bwMode="auto">
          <a:xfrm>
            <a:off x="914400" y="381000"/>
            <a:ext cx="6781800" cy="547688"/>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r>
              <a:rPr lang="en-US" sz="2800">
                <a:solidFill>
                  <a:schemeClr val="accent2"/>
                </a:solidFill>
                <a:latin typeface="Monotype Corsiva" pitchFamily="-84" charset="0"/>
              </a:rPr>
              <a:t>Show that a projectile motion is a parabola!!!</a:t>
            </a:r>
          </a:p>
        </p:txBody>
      </p:sp>
      <p:graphicFrame>
        <p:nvGraphicFramePr>
          <p:cNvPr id="77829" name="Object 4"/>
          <p:cNvGraphicFramePr>
            <a:graphicFrameLocks noChangeAspect="1"/>
          </p:cNvGraphicFramePr>
          <p:nvPr/>
        </p:nvGraphicFramePr>
        <p:xfrm>
          <a:off x="2057400" y="1028700"/>
          <a:ext cx="820738" cy="549275"/>
        </p:xfrm>
        <a:graphic>
          <a:graphicData uri="http://schemas.openxmlformats.org/presentationml/2006/ole">
            <mc:AlternateContent xmlns:mc="http://schemas.openxmlformats.org/markup-compatibility/2006">
              <mc:Choice xmlns:v="urn:schemas-microsoft-com:vml" Requires="v">
                <p:oleObj spid="_x0000_s166598" name="Equation" r:id="rId7" imgW="317160" imgH="228600" progId="Equation.DSMT4">
                  <p:embed/>
                </p:oleObj>
              </mc:Choice>
              <mc:Fallback>
                <p:oleObj name="Equation" r:id="rId7" imgW="317160" imgH="22860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057400" y="1028700"/>
                        <a:ext cx="820738" cy="54927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77830" name="Object 5"/>
          <p:cNvGraphicFramePr>
            <a:graphicFrameLocks noChangeAspect="1"/>
          </p:cNvGraphicFramePr>
          <p:nvPr/>
        </p:nvGraphicFramePr>
        <p:xfrm>
          <a:off x="1981200" y="2889250"/>
          <a:ext cx="682625" cy="495300"/>
        </p:xfrm>
        <a:graphic>
          <a:graphicData uri="http://schemas.openxmlformats.org/presentationml/2006/ole">
            <mc:AlternateContent xmlns:mc="http://schemas.openxmlformats.org/markup-compatibility/2006">
              <mc:Choice xmlns:v="urn:schemas-microsoft-com:vml" Requires="v">
                <p:oleObj spid="_x0000_s166599" name="Equation" r:id="rId9" imgW="317160" imgH="241200" progId="Equation.3">
                  <p:embed/>
                </p:oleObj>
              </mc:Choice>
              <mc:Fallback>
                <p:oleObj name="Equation" r:id="rId9" imgW="317160" imgH="2412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981200" y="2889250"/>
                        <a:ext cx="682625" cy="49530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77831" name="Object 6"/>
          <p:cNvGraphicFramePr>
            <a:graphicFrameLocks noChangeAspect="1"/>
          </p:cNvGraphicFramePr>
          <p:nvPr/>
        </p:nvGraphicFramePr>
        <p:xfrm>
          <a:off x="1997075" y="3733800"/>
          <a:ext cx="2651125" cy="714375"/>
        </p:xfrm>
        <a:graphic>
          <a:graphicData uri="http://schemas.openxmlformats.org/presentationml/2006/ole">
            <mc:AlternateContent xmlns:mc="http://schemas.openxmlformats.org/markup-compatibility/2006">
              <mc:Choice xmlns:v="urn:schemas-microsoft-com:vml" Requires="v">
                <p:oleObj spid="_x0000_s166600" name="Equation" r:id="rId11" imgW="1269720" imgH="393480" progId="Equation.DSMT4">
                  <p:embed/>
                </p:oleObj>
              </mc:Choice>
              <mc:Fallback>
                <p:oleObj name="Equation" r:id="rId11" imgW="1269720" imgH="393480" progId="Equation.DSMT4">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997075" y="3733800"/>
                        <a:ext cx="2651125" cy="71437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77832" name="Object 7"/>
          <p:cNvGraphicFramePr>
            <a:graphicFrameLocks noChangeAspect="1"/>
          </p:cNvGraphicFramePr>
          <p:nvPr>
            <p:extLst>
              <p:ext uri="{D42A27DB-BD31-4B8C-83A1-F6EECF244321}">
                <p14:modId xmlns:p14="http://schemas.microsoft.com/office/powerpoint/2010/main" val="1180495164"/>
              </p:ext>
            </p:extLst>
          </p:nvPr>
        </p:nvGraphicFramePr>
        <p:xfrm>
          <a:off x="1905000" y="4683125"/>
          <a:ext cx="711200" cy="422275"/>
        </p:xfrm>
        <a:graphic>
          <a:graphicData uri="http://schemas.openxmlformats.org/presentationml/2006/ole">
            <mc:AlternateContent xmlns:mc="http://schemas.openxmlformats.org/markup-compatibility/2006">
              <mc:Choice xmlns:v="urn:schemas-microsoft-com:vml" Requires="v">
                <p:oleObj spid="_x0000_s166601" name="Equation" r:id="rId13" imgW="330120" imgH="241200" progId="Equation.DSMT4">
                  <p:embed/>
                </p:oleObj>
              </mc:Choice>
              <mc:Fallback>
                <p:oleObj name="Equation" r:id="rId13" imgW="330120" imgH="241200" progId="Equation.DSMT4">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905000" y="4683125"/>
                        <a:ext cx="711200" cy="42227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
        <p:nvSpPr>
          <p:cNvPr id="77833" name="AutoShape 9"/>
          <p:cNvSpPr>
            <a:spLocks noChangeArrowheads="1"/>
          </p:cNvSpPr>
          <p:nvPr/>
        </p:nvSpPr>
        <p:spPr bwMode="auto">
          <a:xfrm>
            <a:off x="304800" y="4267200"/>
            <a:ext cx="1524000" cy="1371600"/>
          </a:xfrm>
          <a:prstGeom prst="rightArrow">
            <a:avLst>
              <a:gd name="adj1" fmla="val 50000"/>
              <a:gd name="adj2" fmla="val 27778"/>
            </a:avLst>
          </a:prstGeom>
          <a:solidFill>
            <a:srgbClr val="FFFFCC"/>
          </a:solidFill>
          <a:ln w="28575">
            <a:solidFill>
              <a:srgbClr val="A50021"/>
            </a:solidFill>
            <a:miter lim="800000"/>
            <a:headEnd/>
            <a:tailEnd/>
          </a:ln>
        </p:spPr>
        <p:txBody>
          <a:bodyPr wrap="none" anchor="ctr">
            <a:prstTxWarp prst="textNoShape">
              <a:avLst/>
            </a:prstTxWarp>
          </a:bodyPr>
          <a:lstStyle/>
          <a:p>
            <a:pPr algn="ctr"/>
            <a:r>
              <a:rPr lang="en-US" b="1">
                <a:solidFill>
                  <a:srgbClr val="A50021"/>
                </a:solidFill>
                <a:latin typeface="Arial Narrow" pitchFamily="-84" charset="0"/>
              </a:rPr>
              <a:t>Plug t into </a:t>
            </a:r>
          </a:p>
          <a:p>
            <a:pPr algn="ctr"/>
            <a:r>
              <a:rPr lang="en-US" b="1">
                <a:solidFill>
                  <a:srgbClr val="A50021"/>
                </a:solidFill>
                <a:latin typeface="Arial Narrow" pitchFamily="-84" charset="0"/>
              </a:rPr>
              <a:t>the above</a:t>
            </a:r>
          </a:p>
        </p:txBody>
      </p:sp>
      <p:sp>
        <p:nvSpPr>
          <p:cNvPr id="77834" name="Text Box 10"/>
          <p:cNvSpPr txBox="1">
            <a:spLocks noChangeArrowheads="1"/>
          </p:cNvSpPr>
          <p:nvPr/>
        </p:nvSpPr>
        <p:spPr bwMode="auto">
          <a:xfrm>
            <a:off x="7086600" y="1765300"/>
            <a:ext cx="1981200" cy="1587500"/>
          </a:xfrm>
          <a:prstGeom prst="rect">
            <a:avLst/>
          </a:prstGeom>
          <a:solidFill>
            <a:srgbClr val="FFFFCC"/>
          </a:solidFill>
          <a:ln w="28575">
            <a:solidFill>
              <a:srgbClr val="A50021"/>
            </a:solidFill>
            <a:miter lim="800000"/>
            <a:headEnd/>
            <a:tailEnd/>
          </a:ln>
        </p:spPr>
        <p:txBody>
          <a:bodyPr>
            <a:prstTxWarp prst="textNoShape">
              <a:avLst/>
            </a:prstTxWarp>
            <a:spAutoFit/>
          </a:bodyPr>
          <a:lstStyle/>
          <a:p>
            <a:r>
              <a:rPr lang="en-US" sz="1600">
                <a:solidFill>
                  <a:srgbClr val="A50021"/>
                </a:solidFill>
                <a:latin typeface="Arial Narrow" pitchFamily="-84" charset="0"/>
              </a:rPr>
              <a:t>In a projectile motion, the only acceleration is gravitational one whose direction is always toward the center of the earth (downward).</a:t>
            </a:r>
          </a:p>
        </p:txBody>
      </p:sp>
      <p:sp>
        <p:nvSpPr>
          <p:cNvPr id="77835" name="AutoShape 11"/>
          <p:cNvSpPr>
            <a:spLocks noChangeArrowheads="1"/>
          </p:cNvSpPr>
          <p:nvPr/>
        </p:nvSpPr>
        <p:spPr bwMode="auto">
          <a:xfrm>
            <a:off x="381000" y="2649538"/>
            <a:ext cx="1371600" cy="914400"/>
          </a:xfrm>
          <a:prstGeom prst="rightArrow">
            <a:avLst>
              <a:gd name="adj1" fmla="val 50000"/>
              <a:gd name="adj2" fmla="val 37500"/>
            </a:avLst>
          </a:prstGeom>
          <a:solidFill>
            <a:srgbClr val="FFFFCC"/>
          </a:solidFill>
          <a:ln w="28575">
            <a:solidFill>
              <a:srgbClr val="A50021"/>
            </a:solidFill>
            <a:miter lim="800000"/>
            <a:headEnd/>
            <a:tailEnd/>
          </a:ln>
        </p:spPr>
        <p:txBody>
          <a:bodyPr wrap="none" anchor="ctr">
            <a:prstTxWarp prst="textNoShape">
              <a:avLst/>
            </a:prstTxWarp>
          </a:bodyPr>
          <a:lstStyle/>
          <a:p>
            <a:pPr algn="ctr"/>
            <a:r>
              <a:rPr lang="en-US" b="1">
                <a:solidFill>
                  <a:srgbClr val="A50021"/>
                </a:solidFill>
                <a:latin typeface="Arial Narrow" pitchFamily="-84" charset="0"/>
              </a:rPr>
              <a:t>a</a:t>
            </a:r>
            <a:r>
              <a:rPr lang="en-US" b="1" baseline="-25000">
                <a:solidFill>
                  <a:srgbClr val="A50021"/>
                </a:solidFill>
                <a:latin typeface="Arial Narrow" pitchFamily="-84" charset="0"/>
              </a:rPr>
              <a:t>x</a:t>
            </a:r>
            <a:r>
              <a:rPr lang="en-US" b="1">
                <a:solidFill>
                  <a:srgbClr val="A50021"/>
                </a:solidFill>
                <a:latin typeface="Arial Narrow" pitchFamily="-84" charset="0"/>
              </a:rPr>
              <a:t>=0</a:t>
            </a:r>
          </a:p>
        </p:txBody>
      </p:sp>
      <p:sp>
        <p:nvSpPr>
          <p:cNvPr id="77836" name="Text Box 12"/>
          <p:cNvSpPr txBox="1">
            <a:spLocks noChangeArrowheads="1"/>
          </p:cNvSpPr>
          <p:nvPr/>
        </p:nvSpPr>
        <p:spPr bwMode="auto">
          <a:xfrm>
            <a:off x="6324600" y="5715000"/>
            <a:ext cx="2438400" cy="365125"/>
          </a:xfrm>
          <a:prstGeom prst="rect">
            <a:avLst/>
          </a:prstGeom>
          <a:solidFill>
            <a:srgbClr val="FFFFCC"/>
          </a:solidFill>
          <a:ln w="28575">
            <a:solidFill>
              <a:srgbClr val="A50021"/>
            </a:solidFill>
            <a:miter lim="800000"/>
            <a:headEnd/>
            <a:tailEnd/>
          </a:ln>
        </p:spPr>
        <p:txBody>
          <a:bodyPr>
            <a:prstTxWarp prst="textNoShape">
              <a:avLst/>
            </a:prstTxWarp>
            <a:spAutoFit/>
          </a:bodyPr>
          <a:lstStyle/>
          <a:p>
            <a:r>
              <a:rPr lang="en-US" sz="1600" dirty="0">
                <a:solidFill>
                  <a:srgbClr val="A50021"/>
                </a:solidFill>
                <a:latin typeface="Arial Narrow" pitchFamily="-84" charset="0"/>
              </a:rPr>
              <a:t>What kind of parabola is this?</a:t>
            </a:r>
          </a:p>
        </p:txBody>
      </p:sp>
      <p:graphicFrame>
        <p:nvGraphicFramePr>
          <p:cNvPr id="77837" name="Object 8"/>
          <p:cNvGraphicFramePr>
            <a:graphicFrameLocks noChangeAspect="1"/>
          </p:cNvGraphicFramePr>
          <p:nvPr>
            <p:extLst>
              <p:ext uri="{D42A27DB-BD31-4B8C-83A1-F6EECF244321}">
                <p14:modId xmlns:p14="http://schemas.microsoft.com/office/powerpoint/2010/main" val="358915098"/>
              </p:ext>
            </p:extLst>
          </p:nvPr>
        </p:nvGraphicFramePr>
        <p:xfrm>
          <a:off x="2057400" y="5486400"/>
          <a:ext cx="4114800" cy="831850"/>
        </p:xfrm>
        <a:graphic>
          <a:graphicData uri="http://schemas.openxmlformats.org/presentationml/2006/ole">
            <mc:AlternateContent xmlns:mc="http://schemas.openxmlformats.org/markup-compatibility/2006">
              <mc:Choice xmlns:v="urn:schemas-microsoft-com:vml" Requires="v">
                <p:oleObj spid="_x0000_s166602" name="Equation" r:id="rId15" imgW="2031840" imgH="507960" progId="Equation.3">
                  <p:embed/>
                </p:oleObj>
              </mc:Choice>
              <mc:Fallback>
                <p:oleObj name="Equation" r:id="rId15" imgW="2031840" imgH="507960"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057400" y="5486400"/>
                        <a:ext cx="4114800" cy="831850"/>
                      </a:xfrm>
                      <a:prstGeom prst="rect">
                        <a:avLst/>
                      </a:prstGeom>
                      <a:solidFill>
                        <a:srgbClr val="FFFF99"/>
                      </a:solidFill>
                      <a:ln w="38100">
                        <a:solidFill>
                          <a:srgbClr val="A50021"/>
                        </a:solidFill>
                        <a:miter lim="800000"/>
                        <a:headEnd/>
                        <a:tailEnd/>
                      </a:ln>
                    </p:spPr>
                  </p:pic>
                </p:oleObj>
              </mc:Fallback>
            </mc:AlternateContent>
          </a:graphicData>
        </a:graphic>
      </p:graphicFrame>
      <p:graphicFrame>
        <p:nvGraphicFramePr>
          <p:cNvPr id="77838" name="Object 9"/>
          <p:cNvGraphicFramePr>
            <a:graphicFrameLocks noGrp="1" noChangeAspect="1"/>
          </p:cNvGraphicFramePr>
          <p:nvPr>
            <p:ph/>
          </p:nvPr>
        </p:nvGraphicFramePr>
        <p:xfrm>
          <a:off x="6172200" y="1011238"/>
          <a:ext cx="768350" cy="584200"/>
        </p:xfrm>
        <a:graphic>
          <a:graphicData uri="http://schemas.openxmlformats.org/presentationml/2006/ole">
            <mc:AlternateContent xmlns:mc="http://schemas.openxmlformats.org/markup-compatibility/2006">
              <mc:Choice xmlns:v="urn:schemas-microsoft-com:vml" Requires="v">
                <p:oleObj spid="_x0000_s166603" name="Equation" r:id="rId17" imgW="317160" imgH="241200" progId="Equation.DSMT4">
                  <p:embed/>
                </p:oleObj>
              </mc:Choice>
              <mc:Fallback>
                <p:oleObj name="Equation" r:id="rId17" imgW="317160" imgH="241200" progId="Equation.DSMT4">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6172200" y="1011238"/>
                        <a:ext cx="768350" cy="58420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808080">
                                  <a:alpha val="74998"/>
                                </a:srgbClr>
                              </a:outerShdw>
                            </a:effectLst>
                          </a14:hiddenEffects>
                        </a:ext>
                      </a:extLst>
                    </p:spPr>
                  </p:pic>
                </p:oleObj>
              </mc:Fallback>
            </mc:AlternateContent>
          </a:graphicData>
        </a:graphic>
      </p:graphicFrame>
      <p:sp>
        <p:nvSpPr>
          <p:cNvPr id="77839" name="Text Box 15"/>
          <p:cNvSpPr txBox="1">
            <a:spLocks noChangeArrowheads="1"/>
          </p:cNvSpPr>
          <p:nvPr/>
        </p:nvSpPr>
        <p:spPr bwMode="auto">
          <a:xfrm>
            <a:off x="457200" y="1120775"/>
            <a:ext cx="1219200" cy="365125"/>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1600">
                <a:solidFill>
                  <a:schemeClr val="accent2"/>
                </a:solidFill>
                <a:latin typeface="Arial Narrow" pitchFamily="-84" charset="0"/>
              </a:rPr>
              <a:t>x-component</a:t>
            </a:r>
          </a:p>
        </p:txBody>
      </p:sp>
      <p:sp>
        <p:nvSpPr>
          <p:cNvPr id="77840" name="Text Box 16"/>
          <p:cNvSpPr txBox="1">
            <a:spLocks noChangeArrowheads="1"/>
          </p:cNvSpPr>
          <p:nvPr/>
        </p:nvSpPr>
        <p:spPr bwMode="auto">
          <a:xfrm>
            <a:off x="4498975" y="1120775"/>
            <a:ext cx="1219200" cy="365125"/>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1600">
                <a:solidFill>
                  <a:schemeClr val="accent2"/>
                </a:solidFill>
                <a:latin typeface="Arial Narrow" pitchFamily="-84" charset="0"/>
              </a:rPr>
              <a:t>y-component</a:t>
            </a:r>
          </a:p>
        </p:txBody>
      </p:sp>
      <p:graphicFrame>
        <p:nvGraphicFramePr>
          <p:cNvPr id="77841" name="Object 10"/>
          <p:cNvGraphicFramePr>
            <a:graphicFrameLocks noChangeAspect="1"/>
          </p:cNvGraphicFramePr>
          <p:nvPr>
            <p:extLst>
              <p:ext uri="{D42A27DB-BD31-4B8C-83A1-F6EECF244321}">
                <p14:modId xmlns:p14="http://schemas.microsoft.com/office/powerpoint/2010/main" val="4172938090"/>
              </p:ext>
            </p:extLst>
          </p:nvPr>
        </p:nvGraphicFramePr>
        <p:xfrm>
          <a:off x="1752600" y="1890713"/>
          <a:ext cx="1906588" cy="612775"/>
        </p:xfrm>
        <a:graphic>
          <a:graphicData uri="http://schemas.openxmlformats.org/presentationml/2006/ole">
            <mc:AlternateContent xmlns:mc="http://schemas.openxmlformats.org/markup-compatibility/2006">
              <mc:Choice xmlns:v="urn:schemas-microsoft-com:vml" Requires="v">
                <p:oleObj spid="_x0000_s166604" name="Equation" r:id="rId19" imgW="723900" imgH="266700" progId="Equation.DSMT4">
                  <p:embed/>
                </p:oleObj>
              </mc:Choice>
              <mc:Fallback>
                <p:oleObj name="Equation" r:id="rId19" imgW="723900" imgH="266700" progId="Equation.DSMT4">
                  <p:embed/>
                  <p:pic>
                    <p:nvPicPr>
                      <p:cNvPr id="0" name=""/>
                      <p:cNvPicPr>
                        <a:picLocks noChangeAspect="1" noChangeArrowheads="1"/>
                      </p:cNvPicPr>
                      <p:nvPr/>
                    </p:nvPicPr>
                    <p:blipFill>
                      <a:blip r:embed="rId20"/>
                      <a:srcRect/>
                      <a:stretch>
                        <a:fillRect/>
                      </a:stretch>
                    </p:blipFill>
                    <p:spPr bwMode="auto">
                      <a:xfrm>
                        <a:off x="1752600" y="1890713"/>
                        <a:ext cx="1906588" cy="61277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77842" name="Object 11"/>
          <p:cNvGraphicFramePr>
            <a:graphicFrameLocks noChangeAspect="1"/>
          </p:cNvGraphicFramePr>
          <p:nvPr>
            <p:extLst>
              <p:ext uri="{D42A27DB-BD31-4B8C-83A1-F6EECF244321}">
                <p14:modId xmlns:p14="http://schemas.microsoft.com/office/powerpoint/2010/main" val="1498234454"/>
              </p:ext>
            </p:extLst>
          </p:nvPr>
        </p:nvGraphicFramePr>
        <p:xfrm>
          <a:off x="3648075" y="1885950"/>
          <a:ext cx="736600" cy="525463"/>
        </p:xfrm>
        <a:graphic>
          <a:graphicData uri="http://schemas.openxmlformats.org/presentationml/2006/ole">
            <mc:AlternateContent xmlns:mc="http://schemas.openxmlformats.org/markup-compatibility/2006">
              <mc:Choice xmlns:v="urn:schemas-microsoft-com:vml" Requires="v">
                <p:oleObj spid="_x0000_s166605" name="Equation" r:id="rId21" imgW="279400" imgH="228600" progId="Equation.DSMT4">
                  <p:embed/>
                </p:oleObj>
              </mc:Choice>
              <mc:Fallback>
                <p:oleObj name="Equation" r:id="rId21" imgW="279400" imgH="228600" progId="Equation.DSMT4">
                  <p:embed/>
                  <p:pic>
                    <p:nvPicPr>
                      <p:cNvPr id="0" name=""/>
                      <p:cNvPicPr>
                        <a:picLocks noChangeAspect="1" noChangeArrowheads="1"/>
                      </p:cNvPicPr>
                      <p:nvPr/>
                    </p:nvPicPr>
                    <p:blipFill>
                      <a:blip r:embed="rId22"/>
                      <a:srcRect/>
                      <a:stretch>
                        <a:fillRect/>
                      </a:stretch>
                    </p:blipFill>
                    <p:spPr bwMode="auto">
                      <a:xfrm>
                        <a:off x="3648075" y="1885950"/>
                        <a:ext cx="736600" cy="525463"/>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77843" name="Object 12"/>
          <p:cNvGraphicFramePr>
            <a:graphicFrameLocks noChangeAspect="1"/>
          </p:cNvGraphicFramePr>
          <p:nvPr/>
        </p:nvGraphicFramePr>
        <p:xfrm>
          <a:off x="2740025" y="2901950"/>
          <a:ext cx="1908175" cy="469900"/>
        </p:xfrm>
        <a:graphic>
          <a:graphicData uri="http://schemas.openxmlformats.org/presentationml/2006/ole">
            <mc:AlternateContent xmlns:mc="http://schemas.openxmlformats.org/markup-compatibility/2006">
              <mc:Choice xmlns:v="urn:schemas-microsoft-com:vml" Requires="v">
                <p:oleObj spid="_x0000_s166606" name="Equation" r:id="rId23" imgW="888840" imgH="228600" progId="Equation.3">
                  <p:embed/>
                </p:oleObj>
              </mc:Choice>
              <mc:Fallback>
                <p:oleObj name="Equation" r:id="rId23" imgW="888840" imgH="228600" progId="Equation.3">
                  <p:embed/>
                  <p:pic>
                    <p:nvPicPr>
                      <p:cNvPr id="0" name=""/>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2740025" y="2901950"/>
                        <a:ext cx="1908175" cy="46990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77844" name="Object 13"/>
          <p:cNvGraphicFramePr>
            <a:graphicFrameLocks noChangeAspect="1"/>
          </p:cNvGraphicFramePr>
          <p:nvPr>
            <p:extLst>
              <p:ext uri="{D42A27DB-BD31-4B8C-83A1-F6EECF244321}">
                <p14:modId xmlns:p14="http://schemas.microsoft.com/office/powerpoint/2010/main" val="1042333953"/>
              </p:ext>
            </p:extLst>
          </p:nvPr>
        </p:nvGraphicFramePr>
        <p:xfrm>
          <a:off x="2719388" y="4489450"/>
          <a:ext cx="2462212" cy="844550"/>
        </p:xfrm>
        <a:graphic>
          <a:graphicData uri="http://schemas.openxmlformats.org/presentationml/2006/ole">
            <mc:AlternateContent xmlns:mc="http://schemas.openxmlformats.org/markup-compatibility/2006">
              <mc:Choice xmlns:v="urn:schemas-microsoft-com:vml" Requires="v">
                <p:oleObj spid="_x0000_s166607" name="Equation" r:id="rId25" imgW="1143000" imgH="482400" progId="Equation.DSMT4">
                  <p:embed/>
                </p:oleObj>
              </mc:Choice>
              <mc:Fallback>
                <p:oleObj name="Equation" r:id="rId25" imgW="1143000" imgH="482400" progId="Equation.DSMT4">
                  <p:embed/>
                  <p:pic>
                    <p:nvPicPr>
                      <p:cNvPr id="0" name=""/>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2719388" y="4489450"/>
                        <a:ext cx="2462212" cy="84455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77845" name="Object 14"/>
          <p:cNvGraphicFramePr>
            <a:graphicFrameLocks noChangeAspect="1"/>
          </p:cNvGraphicFramePr>
          <p:nvPr>
            <p:extLst>
              <p:ext uri="{D42A27DB-BD31-4B8C-83A1-F6EECF244321}">
                <p14:modId xmlns:p14="http://schemas.microsoft.com/office/powerpoint/2010/main" val="979014578"/>
              </p:ext>
            </p:extLst>
          </p:nvPr>
        </p:nvGraphicFramePr>
        <p:xfrm>
          <a:off x="5094288" y="4419600"/>
          <a:ext cx="2297112" cy="889000"/>
        </p:xfrm>
        <a:graphic>
          <a:graphicData uri="http://schemas.openxmlformats.org/presentationml/2006/ole">
            <mc:AlternateContent xmlns:mc="http://schemas.openxmlformats.org/markup-compatibility/2006">
              <mc:Choice xmlns:v="urn:schemas-microsoft-com:vml" Requires="v">
                <p:oleObj spid="_x0000_s166608" name="Equation" r:id="rId27" imgW="1066680" imgH="507960" progId="Equation.DSMT4">
                  <p:embed/>
                </p:oleObj>
              </mc:Choice>
              <mc:Fallback>
                <p:oleObj name="Equation" r:id="rId27" imgW="1066680" imgH="507960" progId="Equation.DSMT4">
                  <p:embed/>
                  <p:pic>
                    <p:nvPicPr>
                      <p:cNvPr id="0" name=""/>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5094288" y="4419600"/>
                        <a:ext cx="2297112" cy="88900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77846" name="Object 15"/>
          <p:cNvGraphicFramePr>
            <a:graphicFrameLocks noChangeAspect="1"/>
          </p:cNvGraphicFramePr>
          <p:nvPr/>
        </p:nvGraphicFramePr>
        <p:xfrm>
          <a:off x="4648200" y="3705225"/>
          <a:ext cx="2252663" cy="714375"/>
        </p:xfrm>
        <a:graphic>
          <a:graphicData uri="http://schemas.openxmlformats.org/presentationml/2006/ole">
            <mc:AlternateContent xmlns:mc="http://schemas.openxmlformats.org/markup-compatibility/2006">
              <mc:Choice xmlns:v="urn:schemas-microsoft-com:vml" Requires="v">
                <p:oleObj spid="_x0000_s166609" name="Equation" r:id="rId29" imgW="1079280" imgH="393480" progId="Equation.DSMT4">
                  <p:embed/>
                </p:oleObj>
              </mc:Choice>
              <mc:Fallback>
                <p:oleObj name="Equation" r:id="rId29" imgW="1079280" imgH="393480" progId="Equation.DSMT4">
                  <p:embed/>
                  <p:pic>
                    <p:nvPicPr>
                      <p:cNvPr id="0" name=""/>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4648200" y="3705225"/>
                        <a:ext cx="2252663" cy="71437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77847" name="Object 16"/>
          <p:cNvGraphicFramePr>
            <a:graphicFrameLocks noChangeAspect="1"/>
          </p:cNvGraphicFramePr>
          <p:nvPr/>
        </p:nvGraphicFramePr>
        <p:xfrm>
          <a:off x="2867025" y="990600"/>
          <a:ext cx="1247775" cy="549275"/>
        </p:xfrm>
        <a:graphic>
          <a:graphicData uri="http://schemas.openxmlformats.org/presentationml/2006/ole">
            <mc:AlternateContent xmlns:mc="http://schemas.openxmlformats.org/markup-compatibility/2006">
              <mc:Choice xmlns:v="urn:schemas-microsoft-com:vml" Requires="v">
                <p:oleObj spid="_x0000_s166610" name="Equation" r:id="rId31" imgW="482400" imgH="228600" progId="Equation.DSMT4">
                  <p:embed/>
                </p:oleObj>
              </mc:Choice>
              <mc:Fallback>
                <p:oleObj name="Equation" r:id="rId31" imgW="482400" imgH="228600" progId="Equation.DSMT4">
                  <p:embed/>
                  <p:pic>
                    <p:nvPicPr>
                      <p:cNvPr id="0" name=""/>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2867025" y="990600"/>
                        <a:ext cx="1247775" cy="54927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77848" name="Object 17"/>
          <p:cNvGraphicFramePr>
            <a:graphicFrameLocks noChangeAspect="1"/>
          </p:cNvGraphicFramePr>
          <p:nvPr/>
        </p:nvGraphicFramePr>
        <p:xfrm>
          <a:off x="6926263" y="990600"/>
          <a:ext cx="1227137" cy="554038"/>
        </p:xfrm>
        <a:graphic>
          <a:graphicData uri="http://schemas.openxmlformats.org/presentationml/2006/ole">
            <mc:AlternateContent xmlns:mc="http://schemas.openxmlformats.org/markup-compatibility/2006">
              <mc:Choice xmlns:v="urn:schemas-microsoft-com:vml" Requires="v">
                <p:oleObj spid="_x0000_s166611" name="Equation" r:id="rId33" imgW="469800" imgH="228600" progId="Equation.DSMT4">
                  <p:embed/>
                </p:oleObj>
              </mc:Choice>
              <mc:Fallback>
                <p:oleObj name="Equation" r:id="rId33" imgW="469800" imgH="228600" progId="Equation.DSMT4">
                  <p:embed/>
                  <p:pic>
                    <p:nvPicPr>
                      <p:cNvPr id="0" name=""/>
                      <p:cNvPicPr>
                        <a:picLocks noChangeAspect="1" noChangeArrowheads="1"/>
                      </p:cNvPicPr>
                      <p:nvPr/>
                    </p:nvPicPr>
                    <p:blipFill>
                      <a:blip r:embed="rId34">
                        <a:extLst>
                          <a:ext uri="{28A0092B-C50C-407E-A947-70E740481C1C}">
                            <a14:useLocalDpi xmlns:a14="http://schemas.microsoft.com/office/drawing/2010/main" val="0"/>
                          </a:ext>
                        </a:extLst>
                      </a:blip>
                      <a:srcRect/>
                      <a:stretch>
                        <a:fillRect/>
                      </a:stretch>
                    </p:blipFill>
                    <p:spPr bwMode="auto">
                      <a:xfrm>
                        <a:off x="6926263" y="990600"/>
                        <a:ext cx="1227137" cy="55403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
        <p:nvSpPr>
          <p:cNvPr id="63514" name="Footer Placeholder 27"/>
          <p:cNvSpPr>
            <a:spLocks noGrp="1"/>
          </p:cNvSpPr>
          <p:nvPr>
            <p:ph type="ftr" sz="quarter" idx="11"/>
          </p:nvPr>
        </p:nvSpPr>
        <p:spPr>
          <a:noFill/>
        </p:spPr>
        <p:txBody>
          <a:bodyPr/>
          <a:lstStyle/>
          <a:p>
            <a:r>
              <a:rPr lang="nl-NL" smtClean="0">
                <a:latin typeface="Arial Narrow" pitchFamily="-84" charset="0"/>
              </a:rPr>
              <a:t>PHYS 1443-004, Fall 2014                            Dr. Jaehoon Yu</a:t>
            </a:r>
            <a:endParaRPr lang="en-US">
              <a:latin typeface="Arial Narrow" pitchFamily="-84" charset="0"/>
            </a:endParaRPr>
          </a:p>
        </p:txBody>
      </p:sp>
      <p:sp>
        <p:nvSpPr>
          <p:cNvPr id="63515" name="Slide Number Placeholder 28"/>
          <p:cNvSpPr>
            <a:spLocks noGrp="1"/>
          </p:cNvSpPr>
          <p:nvPr>
            <p:ph type="sldNum" sz="quarter" idx="12"/>
          </p:nvPr>
        </p:nvSpPr>
        <p:spPr>
          <a:noFill/>
        </p:spPr>
        <p:txBody>
          <a:bodyPr/>
          <a:lstStyle/>
          <a:p>
            <a:fld id="{79417DE8-973E-A34C-81B9-6D73295C33F6}" type="slidenum">
              <a:rPr lang="en-US" smtClean="0">
                <a:latin typeface="Arial Narrow" pitchFamily="-84" charset="0"/>
              </a:rPr>
              <a:pPr/>
              <a:t>4</a:t>
            </a:fld>
            <a:endParaRPr lang="en-US" smtClean="0">
              <a:latin typeface="Arial Narrow" pitchFamily="-84" charset="0"/>
            </a:endParaRPr>
          </a:p>
        </p:txBody>
      </p:sp>
    </p:spTree>
    <p:extLst>
      <p:ext uri="{BB962C8B-B14F-4D97-AF65-F5344CB8AC3E}">
        <p14:creationId xmlns:p14="http://schemas.microsoft.com/office/powerpoint/2010/main" val="115434840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77828"/>
                                        </p:tgtEl>
                                        <p:attrNameLst>
                                          <p:attrName>style.visibility</p:attrName>
                                        </p:attrNameLst>
                                      </p:cBhvr>
                                      <p:to>
                                        <p:strVal val="visible"/>
                                      </p:to>
                                    </p:set>
                                    <p:animEffect transition="in" filter="wipe(left)">
                                      <p:cBhvr>
                                        <p:cTn id="7" dur="500"/>
                                        <p:tgtEl>
                                          <p:spTgt spid="7782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77839"/>
                                        </p:tgtEl>
                                        <p:attrNameLst>
                                          <p:attrName>style.visibility</p:attrName>
                                        </p:attrNameLst>
                                      </p:cBhvr>
                                      <p:to>
                                        <p:strVal val="visible"/>
                                      </p:to>
                                    </p:set>
                                    <p:animEffect transition="in" filter="wipe(left)">
                                      <p:cBhvr>
                                        <p:cTn id="12" dur="500"/>
                                        <p:tgtEl>
                                          <p:spTgt spid="7783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iterate type="wd">
                                    <p:tmPct val="10000"/>
                                  </p:iterate>
                                  <p:childTnLst>
                                    <p:set>
                                      <p:cBhvr>
                                        <p:cTn id="16" dur="1" fill="hold">
                                          <p:stCondLst>
                                            <p:cond delay="0"/>
                                          </p:stCondLst>
                                        </p:cTn>
                                        <p:tgtEl>
                                          <p:spTgt spid="77829"/>
                                        </p:tgtEl>
                                        <p:attrNameLst>
                                          <p:attrName>style.visibility</p:attrName>
                                        </p:attrNameLst>
                                      </p:cBhvr>
                                      <p:to>
                                        <p:strVal val="visible"/>
                                      </p:to>
                                    </p:set>
                                    <p:animEffect transition="in" filter="wipe(left)">
                                      <p:cBhvr>
                                        <p:cTn id="17" dur="500"/>
                                        <p:tgtEl>
                                          <p:spTgt spid="77829"/>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iterate type="wd">
                                    <p:tmPct val="10000"/>
                                  </p:iterate>
                                  <p:childTnLst>
                                    <p:set>
                                      <p:cBhvr>
                                        <p:cTn id="21" dur="1" fill="hold">
                                          <p:stCondLst>
                                            <p:cond delay="0"/>
                                          </p:stCondLst>
                                        </p:cTn>
                                        <p:tgtEl>
                                          <p:spTgt spid="77847"/>
                                        </p:tgtEl>
                                        <p:attrNameLst>
                                          <p:attrName>style.visibility</p:attrName>
                                        </p:attrNameLst>
                                      </p:cBhvr>
                                      <p:to>
                                        <p:strVal val="visible"/>
                                      </p:to>
                                    </p:set>
                                    <p:animEffect transition="in" filter="wipe(left)">
                                      <p:cBhvr>
                                        <p:cTn id="22" dur="500"/>
                                        <p:tgtEl>
                                          <p:spTgt spid="77847"/>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77840"/>
                                        </p:tgtEl>
                                        <p:attrNameLst>
                                          <p:attrName>style.visibility</p:attrName>
                                        </p:attrNameLst>
                                      </p:cBhvr>
                                      <p:to>
                                        <p:strVal val="visible"/>
                                      </p:to>
                                    </p:set>
                                    <p:animEffect transition="in" filter="wipe(left)">
                                      <p:cBhvr>
                                        <p:cTn id="27" dur="500"/>
                                        <p:tgtEl>
                                          <p:spTgt spid="77840"/>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iterate type="wd">
                                    <p:tmPct val="10000"/>
                                  </p:iterate>
                                  <p:childTnLst>
                                    <p:set>
                                      <p:cBhvr>
                                        <p:cTn id="31" dur="1" fill="hold">
                                          <p:stCondLst>
                                            <p:cond delay="0"/>
                                          </p:stCondLst>
                                        </p:cTn>
                                        <p:tgtEl>
                                          <p:spTgt spid="77838"/>
                                        </p:tgtEl>
                                        <p:attrNameLst>
                                          <p:attrName>style.visibility</p:attrName>
                                        </p:attrNameLst>
                                      </p:cBhvr>
                                      <p:to>
                                        <p:strVal val="visible"/>
                                      </p:to>
                                    </p:set>
                                    <p:animEffect transition="in" filter="wipe(left)">
                                      <p:cBhvr>
                                        <p:cTn id="32" dur="500"/>
                                        <p:tgtEl>
                                          <p:spTgt spid="77838"/>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iterate type="wd">
                                    <p:tmPct val="10000"/>
                                  </p:iterate>
                                  <p:childTnLst>
                                    <p:set>
                                      <p:cBhvr>
                                        <p:cTn id="36" dur="1" fill="hold">
                                          <p:stCondLst>
                                            <p:cond delay="0"/>
                                          </p:stCondLst>
                                        </p:cTn>
                                        <p:tgtEl>
                                          <p:spTgt spid="77848"/>
                                        </p:tgtEl>
                                        <p:attrNameLst>
                                          <p:attrName>style.visibility</p:attrName>
                                        </p:attrNameLst>
                                      </p:cBhvr>
                                      <p:to>
                                        <p:strVal val="visible"/>
                                      </p:to>
                                    </p:set>
                                    <p:animEffect transition="in" filter="wipe(left)">
                                      <p:cBhvr>
                                        <p:cTn id="37" dur="500"/>
                                        <p:tgtEl>
                                          <p:spTgt spid="77848"/>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iterate type="wd">
                                    <p:tmPct val="10000"/>
                                  </p:iterate>
                                  <p:childTnLst>
                                    <p:set>
                                      <p:cBhvr>
                                        <p:cTn id="41" dur="1" fill="hold">
                                          <p:stCondLst>
                                            <p:cond delay="0"/>
                                          </p:stCondLst>
                                        </p:cTn>
                                        <p:tgtEl>
                                          <p:spTgt spid="77826"/>
                                        </p:tgtEl>
                                        <p:attrNameLst>
                                          <p:attrName>style.visibility</p:attrName>
                                        </p:attrNameLst>
                                      </p:cBhvr>
                                      <p:to>
                                        <p:strVal val="visible"/>
                                      </p:to>
                                    </p:set>
                                    <p:animEffect transition="in" filter="wipe(left)">
                                      <p:cBhvr>
                                        <p:cTn id="42" dur="500"/>
                                        <p:tgtEl>
                                          <p:spTgt spid="77826"/>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iterate type="wd">
                                    <p:tmPct val="10000"/>
                                  </p:iterate>
                                  <p:childTnLst>
                                    <p:set>
                                      <p:cBhvr>
                                        <p:cTn id="46" dur="1" fill="hold">
                                          <p:stCondLst>
                                            <p:cond delay="0"/>
                                          </p:stCondLst>
                                        </p:cTn>
                                        <p:tgtEl>
                                          <p:spTgt spid="77841"/>
                                        </p:tgtEl>
                                        <p:attrNameLst>
                                          <p:attrName>style.visibility</p:attrName>
                                        </p:attrNameLst>
                                      </p:cBhvr>
                                      <p:to>
                                        <p:strVal val="visible"/>
                                      </p:to>
                                    </p:set>
                                    <p:animEffect transition="in" filter="wipe(left)">
                                      <p:cBhvr>
                                        <p:cTn id="47" dur="500"/>
                                        <p:tgtEl>
                                          <p:spTgt spid="77841"/>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iterate type="wd">
                                    <p:tmPct val="10000"/>
                                  </p:iterate>
                                  <p:childTnLst>
                                    <p:set>
                                      <p:cBhvr>
                                        <p:cTn id="51" dur="1" fill="hold">
                                          <p:stCondLst>
                                            <p:cond delay="0"/>
                                          </p:stCondLst>
                                        </p:cTn>
                                        <p:tgtEl>
                                          <p:spTgt spid="77842"/>
                                        </p:tgtEl>
                                        <p:attrNameLst>
                                          <p:attrName>style.visibility</p:attrName>
                                        </p:attrNameLst>
                                      </p:cBhvr>
                                      <p:to>
                                        <p:strVal val="visible"/>
                                      </p:to>
                                    </p:set>
                                    <p:animEffect transition="in" filter="wipe(left)">
                                      <p:cBhvr>
                                        <p:cTn id="52" dur="500"/>
                                        <p:tgtEl>
                                          <p:spTgt spid="77842"/>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iterate type="wd">
                                    <p:tmPct val="10000"/>
                                  </p:iterate>
                                  <p:childTnLst>
                                    <p:set>
                                      <p:cBhvr>
                                        <p:cTn id="56" dur="1" fill="hold">
                                          <p:stCondLst>
                                            <p:cond delay="0"/>
                                          </p:stCondLst>
                                        </p:cTn>
                                        <p:tgtEl>
                                          <p:spTgt spid="77834"/>
                                        </p:tgtEl>
                                        <p:attrNameLst>
                                          <p:attrName>style.visibility</p:attrName>
                                        </p:attrNameLst>
                                      </p:cBhvr>
                                      <p:to>
                                        <p:strVal val="visible"/>
                                      </p:to>
                                    </p:set>
                                    <p:animEffect transition="in" filter="wipe(left)">
                                      <p:cBhvr>
                                        <p:cTn id="57" dur="500"/>
                                        <p:tgtEl>
                                          <p:spTgt spid="77834"/>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iterate type="wd">
                                    <p:tmPct val="10000"/>
                                  </p:iterate>
                                  <p:childTnLst>
                                    <p:set>
                                      <p:cBhvr>
                                        <p:cTn id="61" dur="1" fill="hold">
                                          <p:stCondLst>
                                            <p:cond delay="0"/>
                                          </p:stCondLst>
                                        </p:cTn>
                                        <p:tgtEl>
                                          <p:spTgt spid="77835"/>
                                        </p:tgtEl>
                                        <p:attrNameLst>
                                          <p:attrName>style.visibility</p:attrName>
                                        </p:attrNameLst>
                                      </p:cBhvr>
                                      <p:to>
                                        <p:strVal val="visible"/>
                                      </p:to>
                                    </p:set>
                                    <p:animEffect transition="in" filter="wipe(left)">
                                      <p:cBhvr>
                                        <p:cTn id="62" dur="500"/>
                                        <p:tgtEl>
                                          <p:spTgt spid="77835"/>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nodeType="clickEffect">
                                  <p:stCondLst>
                                    <p:cond delay="0"/>
                                  </p:stCondLst>
                                  <p:iterate type="wd">
                                    <p:tmPct val="10000"/>
                                  </p:iterate>
                                  <p:childTnLst>
                                    <p:set>
                                      <p:cBhvr>
                                        <p:cTn id="66" dur="1" fill="hold">
                                          <p:stCondLst>
                                            <p:cond delay="0"/>
                                          </p:stCondLst>
                                        </p:cTn>
                                        <p:tgtEl>
                                          <p:spTgt spid="77830"/>
                                        </p:tgtEl>
                                        <p:attrNameLst>
                                          <p:attrName>style.visibility</p:attrName>
                                        </p:attrNameLst>
                                      </p:cBhvr>
                                      <p:to>
                                        <p:strVal val="visible"/>
                                      </p:to>
                                    </p:set>
                                    <p:animEffect transition="in" filter="wipe(left)">
                                      <p:cBhvr>
                                        <p:cTn id="67" dur="500"/>
                                        <p:tgtEl>
                                          <p:spTgt spid="77830"/>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nodeType="clickEffect">
                                  <p:stCondLst>
                                    <p:cond delay="0"/>
                                  </p:stCondLst>
                                  <p:iterate type="wd">
                                    <p:tmPct val="10000"/>
                                  </p:iterate>
                                  <p:childTnLst>
                                    <p:set>
                                      <p:cBhvr>
                                        <p:cTn id="71" dur="1" fill="hold">
                                          <p:stCondLst>
                                            <p:cond delay="0"/>
                                          </p:stCondLst>
                                        </p:cTn>
                                        <p:tgtEl>
                                          <p:spTgt spid="77843"/>
                                        </p:tgtEl>
                                        <p:attrNameLst>
                                          <p:attrName>style.visibility</p:attrName>
                                        </p:attrNameLst>
                                      </p:cBhvr>
                                      <p:to>
                                        <p:strVal val="visible"/>
                                      </p:to>
                                    </p:set>
                                    <p:animEffect transition="in" filter="wipe(left)">
                                      <p:cBhvr>
                                        <p:cTn id="72" dur="500"/>
                                        <p:tgtEl>
                                          <p:spTgt spid="77843"/>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nodeType="clickEffect">
                                  <p:stCondLst>
                                    <p:cond delay="0"/>
                                  </p:stCondLst>
                                  <p:iterate type="wd">
                                    <p:tmPct val="10000"/>
                                  </p:iterate>
                                  <p:childTnLst>
                                    <p:set>
                                      <p:cBhvr>
                                        <p:cTn id="76" dur="1" fill="hold">
                                          <p:stCondLst>
                                            <p:cond delay="0"/>
                                          </p:stCondLst>
                                        </p:cTn>
                                        <p:tgtEl>
                                          <p:spTgt spid="77827"/>
                                        </p:tgtEl>
                                        <p:attrNameLst>
                                          <p:attrName>style.visibility</p:attrName>
                                        </p:attrNameLst>
                                      </p:cBhvr>
                                      <p:to>
                                        <p:strVal val="visible"/>
                                      </p:to>
                                    </p:set>
                                    <p:animEffect transition="in" filter="wipe(left)">
                                      <p:cBhvr>
                                        <p:cTn id="77" dur="500"/>
                                        <p:tgtEl>
                                          <p:spTgt spid="77827"/>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nodeType="clickEffect">
                                  <p:stCondLst>
                                    <p:cond delay="0"/>
                                  </p:stCondLst>
                                  <p:iterate type="wd">
                                    <p:tmPct val="10000"/>
                                  </p:iterate>
                                  <p:childTnLst>
                                    <p:set>
                                      <p:cBhvr>
                                        <p:cTn id="81" dur="1" fill="hold">
                                          <p:stCondLst>
                                            <p:cond delay="0"/>
                                          </p:stCondLst>
                                        </p:cTn>
                                        <p:tgtEl>
                                          <p:spTgt spid="77831"/>
                                        </p:tgtEl>
                                        <p:attrNameLst>
                                          <p:attrName>style.visibility</p:attrName>
                                        </p:attrNameLst>
                                      </p:cBhvr>
                                      <p:to>
                                        <p:strVal val="visible"/>
                                      </p:to>
                                    </p:set>
                                    <p:animEffect transition="in" filter="wipe(left)">
                                      <p:cBhvr>
                                        <p:cTn id="82" dur="500"/>
                                        <p:tgtEl>
                                          <p:spTgt spid="77831"/>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8" fill="hold" nodeType="clickEffect">
                                  <p:stCondLst>
                                    <p:cond delay="0"/>
                                  </p:stCondLst>
                                  <p:iterate type="wd">
                                    <p:tmPct val="10000"/>
                                  </p:iterate>
                                  <p:childTnLst>
                                    <p:set>
                                      <p:cBhvr>
                                        <p:cTn id="86" dur="1" fill="hold">
                                          <p:stCondLst>
                                            <p:cond delay="0"/>
                                          </p:stCondLst>
                                        </p:cTn>
                                        <p:tgtEl>
                                          <p:spTgt spid="77846"/>
                                        </p:tgtEl>
                                        <p:attrNameLst>
                                          <p:attrName>style.visibility</p:attrName>
                                        </p:attrNameLst>
                                      </p:cBhvr>
                                      <p:to>
                                        <p:strVal val="visible"/>
                                      </p:to>
                                    </p:set>
                                    <p:animEffect transition="in" filter="wipe(left)">
                                      <p:cBhvr>
                                        <p:cTn id="87" dur="500"/>
                                        <p:tgtEl>
                                          <p:spTgt spid="77846"/>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8" fill="hold" grpId="0" nodeType="clickEffect">
                                  <p:stCondLst>
                                    <p:cond delay="0"/>
                                  </p:stCondLst>
                                  <p:iterate type="wd">
                                    <p:tmPct val="10000"/>
                                  </p:iterate>
                                  <p:childTnLst>
                                    <p:set>
                                      <p:cBhvr>
                                        <p:cTn id="91" dur="1" fill="hold">
                                          <p:stCondLst>
                                            <p:cond delay="0"/>
                                          </p:stCondLst>
                                        </p:cTn>
                                        <p:tgtEl>
                                          <p:spTgt spid="77833"/>
                                        </p:tgtEl>
                                        <p:attrNameLst>
                                          <p:attrName>style.visibility</p:attrName>
                                        </p:attrNameLst>
                                      </p:cBhvr>
                                      <p:to>
                                        <p:strVal val="visible"/>
                                      </p:to>
                                    </p:set>
                                    <p:animEffect transition="in" filter="wipe(left)">
                                      <p:cBhvr>
                                        <p:cTn id="92" dur="500"/>
                                        <p:tgtEl>
                                          <p:spTgt spid="77833"/>
                                        </p:tgtEl>
                                      </p:cBhvr>
                                    </p:animEffect>
                                  </p:childTnLst>
                                </p:cTn>
                              </p:par>
                            </p:childTnLst>
                          </p:cTn>
                        </p:par>
                      </p:childTnLst>
                    </p:cTn>
                  </p:par>
                  <p:par>
                    <p:cTn id="93" fill="hold">
                      <p:stCondLst>
                        <p:cond delay="indefinite"/>
                      </p:stCondLst>
                      <p:childTnLst>
                        <p:par>
                          <p:cTn id="94" fill="hold">
                            <p:stCondLst>
                              <p:cond delay="0"/>
                            </p:stCondLst>
                            <p:childTnLst>
                              <p:par>
                                <p:cTn id="95" presetID="22" presetClass="entr" presetSubtype="8" fill="hold" nodeType="clickEffect">
                                  <p:stCondLst>
                                    <p:cond delay="0"/>
                                  </p:stCondLst>
                                  <p:iterate type="wd">
                                    <p:tmPct val="10000"/>
                                  </p:iterate>
                                  <p:childTnLst>
                                    <p:set>
                                      <p:cBhvr>
                                        <p:cTn id="96" dur="1" fill="hold">
                                          <p:stCondLst>
                                            <p:cond delay="0"/>
                                          </p:stCondLst>
                                        </p:cTn>
                                        <p:tgtEl>
                                          <p:spTgt spid="77832"/>
                                        </p:tgtEl>
                                        <p:attrNameLst>
                                          <p:attrName>style.visibility</p:attrName>
                                        </p:attrNameLst>
                                      </p:cBhvr>
                                      <p:to>
                                        <p:strVal val="visible"/>
                                      </p:to>
                                    </p:set>
                                    <p:animEffect transition="in" filter="wipe(left)">
                                      <p:cBhvr>
                                        <p:cTn id="97" dur="500"/>
                                        <p:tgtEl>
                                          <p:spTgt spid="77832"/>
                                        </p:tgtEl>
                                      </p:cBhvr>
                                    </p:animEffect>
                                  </p:childTnLst>
                                </p:cTn>
                              </p:par>
                            </p:childTnLst>
                          </p:cTn>
                        </p:par>
                      </p:childTnLst>
                    </p:cTn>
                  </p:par>
                  <p:par>
                    <p:cTn id="98" fill="hold">
                      <p:stCondLst>
                        <p:cond delay="indefinite"/>
                      </p:stCondLst>
                      <p:childTnLst>
                        <p:par>
                          <p:cTn id="99" fill="hold">
                            <p:stCondLst>
                              <p:cond delay="0"/>
                            </p:stCondLst>
                            <p:childTnLst>
                              <p:par>
                                <p:cTn id="100" presetID="22" presetClass="entr" presetSubtype="8" fill="hold" nodeType="clickEffect">
                                  <p:stCondLst>
                                    <p:cond delay="0"/>
                                  </p:stCondLst>
                                  <p:iterate type="wd">
                                    <p:tmPct val="10000"/>
                                  </p:iterate>
                                  <p:childTnLst>
                                    <p:set>
                                      <p:cBhvr>
                                        <p:cTn id="101" dur="1" fill="hold">
                                          <p:stCondLst>
                                            <p:cond delay="0"/>
                                          </p:stCondLst>
                                        </p:cTn>
                                        <p:tgtEl>
                                          <p:spTgt spid="77844"/>
                                        </p:tgtEl>
                                        <p:attrNameLst>
                                          <p:attrName>style.visibility</p:attrName>
                                        </p:attrNameLst>
                                      </p:cBhvr>
                                      <p:to>
                                        <p:strVal val="visible"/>
                                      </p:to>
                                    </p:set>
                                    <p:animEffect transition="in" filter="wipe(left)">
                                      <p:cBhvr>
                                        <p:cTn id="102" dur="500"/>
                                        <p:tgtEl>
                                          <p:spTgt spid="77844"/>
                                        </p:tgtEl>
                                      </p:cBhvr>
                                    </p:animEffect>
                                  </p:childTnLst>
                                </p:cTn>
                              </p:par>
                            </p:childTnLst>
                          </p:cTn>
                        </p:par>
                      </p:childTnLst>
                    </p:cTn>
                  </p:par>
                  <p:par>
                    <p:cTn id="103" fill="hold">
                      <p:stCondLst>
                        <p:cond delay="indefinite"/>
                      </p:stCondLst>
                      <p:childTnLst>
                        <p:par>
                          <p:cTn id="104" fill="hold">
                            <p:stCondLst>
                              <p:cond delay="0"/>
                            </p:stCondLst>
                            <p:childTnLst>
                              <p:par>
                                <p:cTn id="105" presetID="22" presetClass="entr" presetSubtype="8" fill="hold" nodeType="clickEffect">
                                  <p:stCondLst>
                                    <p:cond delay="0"/>
                                  </p:stCondLst>
                                  <p:iterate type="wd">
                                    <p:tmPct val="10000"/>
                                  </p:iterate>
                                  <p:childTnLst>
                                    <p:set>
                                      <p:cBhvr>
                                        <p:cTn id="106" dur="1" fill="hold">
                                          <p:stCondLst>
                                            <p:cond delay="0"/>
                                          </p:stCondLst>
                                        </p:cTn>
                                        <p:tgtEl>
                                          <p:spTgt spid="77845"/>
                                        </p:tgtEl>
                                        <p:attrNameLst>
                                          <p:attrName>style.visibility</p:attrName>
                                        </p:attrNameLst>
                                      </p:cBhvr>
                                      <p:to>
                                        <p:strVal val="visible"/>
                                      </p:to>
                                    </p:set>
                                    <p:animEffect transition="in" filter="wipe(left)">
                                      <p:cBhvr>
                                        <p:cTn id="107" dur="500"/>
                                        <p:tgtEl>
                                          <p:spTgt spid="77845"/>
                                        </p:tgtEl>
                                      </p:cBhvr>
                                    </p:animEffect>
                                  </p:childTnLst>
                                </p:cTn>
                              </p:par>
                            </p:childTnLst>
                          </p:cTn>
                        </p:par>
                      </p:childTnLst>
                    </p:cTn>
                  </p:par>
                  <p:par>
                    <p:cTn id="108" fill="hold">
                      <p:stCondLst>
                        <p:cond delay="indefinite"/>
                      </p:stCondLst>
                      <p:childTnLst>
                        <p:par>
                          <p:cTn id="109" fill="hold">
                            <p:stCondLst>
                              <p:cond delay="0"/>
                            </p:stCondLst>
                            <p:childTnLst>
                              <p:par>
                                <p:cTn id="110" presetID="22" presetClass="entr" presetSubtype="8" fill="hold" nodeType="clickEffect">
                                  <p:stCondLst>
                                    <p:cond delay="0"/>
                                  </p:stCondLst>
                                  <p:iterate type="wd">
                                    <p:tmPct val="10000"/>
                                  </p:iterate>
                                  <p:childTnLst>
                                    <p:set>
                                      <p:cBhvr>
                                        <p:cTn id="111" dur="1" fill="hold">
                                          <p:stCondLst>
                                            <p:cond delay="0"/>
                                          </p:stCondLst>
                                        </p:cTn>
                                        <p:tgtEl>
                                          <p:spTgt spid="77837"/>
                                        </p:tgtEl>
                                        <p:attrNameLst>
                                          <p:attrName>style.visibility</p:attrName>
                                        </p:attrNameLst>
                                      </p:cBhvr>
                                      <p:to>
                                        <p:strVal val="visible"/>
                                      </p:to>
                                    </p:set>
                                    <p:animEffect transition="in" filter="wipe(left)">
                                      <p:cBhvr>
                                        <p:cTn id="112" dur="500"/>
                                        <p:tgtEl>
                                          <p:spTgt spid="77837"/>
                                        </p:tgtEl>
                                      </p:cBhvr>
                                    </p:animEffect>
                                  </p:childTnLst>
                                </p:cTn>
                              </p:par>
                            </p:childTnLst>
                          </p:cTn>
                        </p:par>
                      </p:childTnLst>
                    </p:cTn>
                  </p:par>
                  <p:par>
                    <p:cTn id="113" fill="hold">
                      <p:stCondLst>
                        <p:cond delay="indefinite"/>
                      </p:stCondLst>
                      <p:childTnLst>
                        <p:par>
                          <p:cTn id="114" fill="hold">
                            <p:stCondLst>
                              <p:cond delay="0"/>
                            </p:stCondLst>
                            <p:childTnLst>
                              <p:par>
                                <p:cTn id="115" presetID="22" presetClass="entr" presetSubtype="8" fill="hold" grpId="0" nodeType="clickEffect">
                                  <p:stCondLst>
                                    <p:cond delay="0"/>
                                  </p:stCondLst>
                                  <p:iterate type="wd">
                                    <p:tmPct val="10000"/>
                                  </p:iterate>
                                  <p:childTnLst>
                                    <p:set>
                                      <p:cBhvr>
                                        <p:cTn id="116" dur="1" fill="hold">
                                          <p:stCondLst>
                                            <p:cond delay="0"/>
                                          </p:stCondLst>
                                        </p:cTn>
                                        <p:tgtEl>
                                          <p:spTgt spid="77836"/>
                                        </p:tgtEl>
                                        <p:attrNameLst>
                                          <p:attrName>style.visibility</p:attrName>
                                        </p:attrNameLst>
                                      </p:cBhvr>
                                      <p:to>
                                        <p:strVal val="visible"/>
                                      </p:to>
                                    </p:set>
                                    <p:animEffect transition="in" filter="wipe(left)">
                                      <p:cBhvr>
                                        <p:cTn id="117" dur="500"/>
                                        <p:tgtEl>
                                          <p:spTgt spid="778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8" grpId="0" animBg="1" autoUpdateAnimBg="0"/>
      <p:bldP spid="77833" grpId="0" animBg="1" autoUpdateAnimBg="0"/>
      <p:bldP spid="77834" grpId="0" animBg="1" autoUpdateAnimBg="0"/>
      <p:bldP spid="77835" grpId="0" animBg="1" autoUpdateAnimBg="0"/>
      <p:bldP spid="77836" grpId="0" animBg="1" autoUpdateAnimBg="0"/>
      <p:bldP spid="77839" grpId="0" animBg="1" autoUpdateAnimBg="0"/>
      <p:bldP spid="77840" grpId="0" animBg="1"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8850" name="Picture 2" descr="FG03_022"/>
          <p:cNvPicPr>
            <a:picLocks noGrp="1" noChangeAspect="1" noChangeArrowheads="1"/>
          </p:cNvPicPr>
          <p:nvPr>
            <p:ph idx="1"/>
          </p:nvPr>
        </p:nvPicPr>
        <p:blipFill>
          <a:blip r:embed="rId2"/>
          <a:srcRect/>
          <a:stretch>
            <a:fillRect/>
          </a:stretch>
        </p:blipFill>
        <p:spPr>
          <a:xfrm>
            <a:off x="0" y="0"/>
            <a:ext cx="9144000" cy="7315200"/>
          </a:xfrm>
          <a:noFill/>
        </p:spPr>
      </p:pic>
      <p:sp>
        <p:nvSpPr>
          <p:cNvPr id="64516" name="Rectangle 3"/>
          <p:cNvSpPr>
            <a:spLocks noGrp="1" noChangeArrowheads="1"/>
          </p:cNvSpPr>
          <p:nvPr>
            <p:ph type="title"/>
          </p:nvPr>
        </p:nvSpPr>
        <p:spPr>
          <a:xfrm>
            <a:off x="685800" y="0"/>
            <a:ext cx="7772400" cy="914400"/>
          </a:xfrm>
        </p:spPr>
        <p:txBody>
          <a:bodyPr/>
          <a:lstStyle/>
          <a:p>
            <a:r>
              <a:rPr lang="en-US">
                <a:ea typeface="ＭＳ Ｐゴシック" pitchFamily="-84" charset="-128"/>
                <a:cs typeface="ＭＳ Ｐゴシック" pitchFamily="-84" charset="-128"/>
              </a:rPr>
              <a:t>Projectile Motion </a:t>
            </a:r>
          </a:p>
        </p:txBody>
      </p:sp>
      <p:grpSp>
        <p:nvGrpSpPr>
          <p:cNvPr id="2" name="Group 4"/>
          <p:cNvGrpSpPr>
            <a:grpSpLocks/>
          </p:cNvGrpSpPr>
          <p:nvPr/>
        </p:nvGrpSpPr>
        <p:grpSpPr bwMode="auto">
          <a:xfrm>
            <a:off x="3124200" y="4610317"/>
            <a:ext cx="3733800" cy="2193925"/>
            <a:chOff x="1968" y="2928"/>
            <a:chExt cx="2352" cy="1382"/>
          </a:xfrm>
        </p:grpSpPr>
        <p:sp>
          <p:nvSpPr>
            <p:cNvPr id="64520" name="Oval 5"/>
            <p:cNvSpPr>
              <a:spLocks noChangeArrowheads="1"/>
            </p:cNvSpPr>
            <p:nvPr/>
          </p:nvSpPr>
          <p:spPr bwMode="auto">
            <a:xfrm>
              <a:off x="1968" y="2928"/>
              <a:ext cx="1104" cy="528"/>
            </a:xfrm>
            <a:prstGeom prst="ellipse">
              <a:avLst/>
            </a:prstGeom>
            <a:noFill/>
            <a:ln w="38100">
              <a:solidFill>
                <a:srgbClr val="A50021"/>
              </a:solidFill>
              <a:round/>
              <a:headEnd/>
              <a:tailEnd/>
            </a:ln>
          </p:spPr>
          <p:txBody>
            <a:bodyPr wrap="none" anchor="ctr">
              <a:prstTxWarp prst="textNoShape">
                <a:avLst/>
              </a:prstTxWarp>
            </a:bodyPr>
            <a:lstStyle/>
            <a:p>
              <a:endParaRPr lang="en-US"/>
            </a:p>
          </p:txBody>
        </p:sp>
        <p:sp>
          <p:nvSpPr>
            <p:cNvPr id="64521" name="Text Box 6"/>
            <p:cNvSpPr txBox="1">
              <a:spLocks noChangeArrowheads="1"/>
            </p:cNvSpPr>
            <p:nvPr/>
          </p:nvSpPr>
          <p:spPr bwMode="auto">
            <a:xfrm>
              <a:off x="2016" y="3768"/>
              <a:ext cx="2304" cy="542"/>
            </a:xfrm>
            <a:prstGeom prst="rect">
              <a:avLst/>
            </a:prstGeom>
            <a:solidFill>
              <a:srgbClr val="FFFFCC"/>
            </a:solidFill>
            <a:ln w="38100">
              <a:solidFill>
                <a:srgbClr val="A50021"/>
              </a:solidFill>
              <a:miter lim="800000"/>
              <a:headEnd/>
              <a:tailEnd/>
            </a:ln>
          </p:spPr>
          <p:txBody>
            <a:bodyPr>
              <a:prstTxWarp prst="textNoShape">
                <a:avLst/>
              </a:prstTxWarp>
              <a:spAutoFit/>
            </a:bodyPr>
            <a:lstStyle/>
            <a:p>
              <a:r>
                <a:rPr lang="en-US" b="1">
                  <a:solidFill>
                    <a:srgbClr val="A50021"/>
                  </a:solidFill>
                  <a:latin typeface="Arial Narrow" pitchFamily="-84" charset="0"/>
                </a:rPr>
                <a:t>The only acceleration in this motion.  It is a constant!!</a:t>
              </a:r>
            </a:p>
          </p:txBody>
        </p:sp>
        <p:cxnSp>
          <p:nvCxnSpPr>
            <p:cNvPr id="64522" name="AutoShape 7"/>
            <p:cNvCxnSpPr>
              <a:cxnSpLocks noChangeShapeType="1"/>
              <a:stCxn id="64521" idx="0"/>
              <a:endCxn id="64520" idx="4"/>
            </p:cNvCxnSpPr>
            <p:nvPr/>
          </p:nvCxnSpPr>
          <p:spPr bwMode="auto">
            <a:xfrm rot="16200000" flipV="1">
              <a:off x="2688" y="3288"/>
              <a:ext cx="312" cy="648"/>
            </a:xfrm>
            <a:prstGeom prst="curvedConnector3">
              <a:avLst>
                <a:gd name="adj1" fmla="val 50000"/>
              </a:avLst>
            </a:prstGeom>
            <a:noFill/>
            <a:ln w="38100">
              <a:solidFill>
                <a:srgbClr val="A50021"/>
              </a:solidFill>
              <a:round/>
              <a:headEnd/>
              <a:tailEnd type="triangle" w="med" len="med"/>
            </a:ln>
          </p:spPr>
        </p:cxnSp>
      </p:grpSp>
      <p:sp>
        <p:nvSpPr>
          <p:cNvPr id="64519" name="Slide Number Placeholder 11"/>
          <p:cNvSpPr>
            <a:spLocks noGrp="1"/>
          </p:cNvSpPr>
          <p:nvPr>
            <p:ph type="sldNum" sz="quarter" idx="12"/>
          </p:nvPr>
        </p:nvSpPr>
        <p:spPr>
          <a:noFill/>
        </p:spPr>
        <p:txBody>
          <a:bodyPr/>
          <a:lstStyle/>
          <a:p>
            <a:fld id="{A9D38A67-32C4-3B4E-8C41-AADF2618E2DA}" type="slidenum">
              <a:rPr lang="en-US" smtClean="0">
                <a:latin typeface="Arial Narrow" pitchFamily="-84" charset="0"/>
              </a:rPr>
              <a:pPr/>
              <a:t>5</a:t>
            </a:fld>
            <a:endParaRPr lang="en-US" smtClean="0">
              <a:latin typeface="Arial Narrow" pitchFamily="-84" charset="0"/>
            </a:endParaRPr>
          </a:p>
        </p:txBody>
      </p:sp>
    </p:spTree>
    <p:extLst>
      <p:ext uri="{BB962C8B-B14F-4D97-AF65-F5344CB8AC3E}">
        <p14:creationId xmlns:p14="http://schemas.microsoft.com/office/powerpoint/2010/main" val="191528608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78850"/>
                                        </p:tgtEl>
                                        <p:attrNameLst>
                                          <p:attrName>style.visibility</p:attrName>
                                        </p:attrNameLst>
                                      </p:cBhvr>
                                      <p:to>
                                        <p:strVal val="visible"/>
                                      </p:to>
                                    </p:set>
                                    <p:anim calcmode="lin" valueType="num">
                                      <p:cBhvr>
                                        <p:cTn id="7" dur="500" fill="hold"/>
                                        <p:tgtEl>
                                          <p:spTgt spid="78850"/>
                                        </p:tgtEl>
                                        <p:attrNameLst>
                                          <p:attrName>ppt_w</p:attrName>
                                        </p:attrNameLst>
                                      </p:cBhvr>
                                      <p:tavLst>
                                        <p:tav tm="0">
                                          <p:val>
                                            <p:fltVal val="0"/>
                                          </p:val>
                                        </p:tav>
                                        <p:tav tm="100000">
                                          <p:val>
                                            <p:strVal val="#ppt_w"/>
                                          </p:val>
                                        </p:tav>
                                      </p:tavLst>
                                    </p:anim>
                                    <p:anim calcmode="lin" valueType="num">
                                      <p:cBhvr>
                                        <p:cTn id="8" dur="500" fill="hold"/>
                                        <p:tgtEl>
                                          <p:spTgt spid="78850"/>
                                        </p:tgtEl>
                                        <p:attrNameLst>
                                          <p:attrName>ppt_h</p:attrName>
                                        </p:attrNameLst>
                                      </p:cBhvr>
                                      <p:tavLst>
                                        <p:tav tm="0">
                                          <p:val>
                                            <p:fltVal val="0"/>
                                          </p:val>
                                        </p:tav>
                                        <p:tav tm="100000">
                                          <p:val>
                                            <p:strVal val="#ppt_h"/>
                                          </p:val>
                                        </p:tav>
                                      </p:tavLst>
                                    </p:anim>
                                    <p:animEffect transition="in" filter="fade">
                                      <p:cBhvr>
                                        <p:cTn id="9" dur="500"/>
                                        <p:tgtEl>
                                          <p:spTgt spid="78850"/>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1" fill="hold"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wipe(up)">
                                      <p:cBhvr>
                                        <p:cTn id="1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5547" name="Rectangle 4"/>
          <p:cNvSpPr>
            <a:spLocks noGrp="1" noChangeArrowheads="1"/>
          </p:cNvSpPr>
          <p:nvPr>
            <p:ph type="dt" sz="quarter" idx="10"/>
          </p:nvPr>
        </p:nvSpPr>
        <p:spPr>
          <a:noFill/>
        </p:spPr>
        <p:txBody>
          <a:bodyPr/>
          <a:lstStyle/>
          <a:p>
            <a:r>
              <a:rPr lang="en-US" smtClean="0">
                <a:latin typeface="Arial Narrow" pitchFamily="-84" charset="0"/>
              </a:rPr>
              <a:t>Thursday, Sept. 11, 2014</a:t>
            </a:r>
            <a:endParaRPr lang="en-US">
              <a:latin typeface="Arial Narrow" pitchFamily="-84" charset="0"/>
            </a:endParaRPr>
          </a:p>
        </p:txBody>
      </p:sp>
      <p:sp>
        <p:nvSpPr>
          <p:cNvPr id="65548" name="Rectangle 2"/>
          <p:cNvSpPr>
            <a:spLocks noGrp="1" noChangeArrowheads="1"/>
          </p:cNvSpPr>
          <p:nvPr>
            <p:ph type="title"/>
          </p:nvPr>
        </p:nvSpPr>
        <p:spPr>
          <a:xfrm>
            <a:off x="685800" y="228600"/>
            <a:ext cx="7772400" cy="609600"/>
          </a:xfrm>
        </p:spPr>
        <p:txBody>
          <a:bodyPr/>
          <a:lstStyle/>
          <a:p>
            <a:r>
              <a:rPr lang="en-US">
                <a:ea typeface="ＭＳ Ｐゴシック" pitchFamily="-84" charset="-128"/>
                <a:cs typeface="ＭＳ Ｐゴシック" pitchFamily="-84" charset="-128"/>
              </a:rPr>
              <a:t>Example for Projectile Motion</a:t>
            </a:r>
          </a:p>
        </p:txBody>
      </p:sp>
      <p:sp>
        <p:nvSpPr>
          <p:cNvPr id="79875" name="Text Box 3"/>
          <p:cNvSpPr txBox="1">
            <a:spLocks noChangeArrowheads="1"/>
          </p:cNvSpPr>
          <p:nvPr/>
        </p:nvSpPr>
        <p:spPr bwMode="auto">
          <a:xfrm>
            <a:off x="533400" y="990600"/>
            <a:ext cx="8001000" cy="790575"/>
          </a:xfrm>
          <a:prstGeom prst="rect">
            <a:avLst/>
          </a:prstGeom>
          <a:solidFill>
            <a:srgbClr val="CCFFFF"/>
          </a:solidFill>
          <a:ln w="28575">
            <a:solidFill>
              <a:srgbClr val="990000"/>
            </a:solidFill>
            <a:miter lim="800000"/>
            <a:headEnd/>
            <a:tailEnd/>
          </a:ln>
          <a:effectLst/>
        </p:spPr>
        <p:txBody>
          <a:bodyPr>
            <a:prstTxWarp prst="textNoShape">
              <a:avLst/>
            </a:prstTxWarp>
            <a:spAutoFit/>
          </a:bodyPr>
          <a:lstStyle/>
          <a:p>
            <a:pPr>
              <a:spcBef>
                <a:spcPct val="20000"/>
              </a:spcBef>
              <a:defRPr/>
            </a:pPr>
            <a:r>
              <a:rPr lang="en-US" sz="2200" dirty="0">
                <a:solidFill>
                  <a:schemeClr val="accent2"/>
                </a:solidFill>
                <a:latin typeface="Arial Narrow" charset="0"/>
              </a:rPr>
              <a:t>A ball is thrown with </a:t>
            </a:r>
            <a:r>
              <a:rPr lang="en-US" sz="2200" dirty="0">
                <a:solidFill>
                  <a:srgbClr val="990000"/>
                </a:solidFill>
                <a:latin typeface="Arial Narrow" charset="0"/>
              </a:rPr>
              <a:t>an initial velocity  </a:t>
            </a:r>
            <a:r>
              <a:rPr lang="en-US" sz="2200" b="1" dirty="0">
                <a:solidFill>
                  <a:srgbClr val="990000"/>
                </a:solidFill>
                <a:effectLst>
                  <a:outerShdw blurRad="38100" dist="38100" dir="2700000" algn="tl">
                    <a:srgbClr val="000000"/>
                  </a:outerShdw>
                </a:effectLst>
                <a:latin typeface="Arial Narrow" charset="0"/>
              </a:rPr>
              <a:t>v</a:t>
            </a:r>
            <a:r>
              <a:rPr lang="en-US" sz="2200" dirty="0">
                <a:solidFill>
                  <a:srgbClr val="990000"/>
                </a:solidFill>
                <a:latin typeface="Arial Narrow" charset="0"/>
              </a:rPr>
              <a:t>=(20</a:t>
            </a:r>
            <a:r>
              <a:rPr lang="en-US" sz="2200" b="1" dirty="0">
                <a:solidFill>
                  <a:srgbClr val="990000"/>
                </a:solidFill>
                <a:effectLst>
                  <a:outerShdw blurRad="38100" dist="38100" dir="2700000" algn="tl">
                    <a:srgbClr val="000000"/>
                  </a:outerShdw>
                </a:effectLst>
                <a:latin typeface="Arial Narrow" charset="0"/>
              </a:rPr>
              <a:t>i</a:t>
            </a:r>
            <a:r>
              <a:rPr lang="en-US" sz="2200" dirty="0">
                <a:solidFill>
                  <a:srgbClr val="990000"/>
                </a:solidFill>
                <a:latin typeface="Arial Narrow" charset="0"/>
              </a:rPr>
              <a:t>+40</a:t>
            </a:r>
            <a:r>
              <a:rPr lang="en-US" sz="2200" b="1" dirty="0">
                <a:solidFill>
                  <a:srgbClr val="990000"/>
                </a:solidFill>
                <a:effectLst>
                  <a:outerShdw blurRad="38100" dist="38100" dir="2700000" algn="tl">
                    <a:srgbClr val="000000"/>
                  </a:outerShdw>
                </a:effectLst>
                <a:latin typeface="Arial Narrow" charset="0"/>
              </a:rPr>
              <a:t>j</a:t>
            </a:r>
            <a:r>
              <a:rPr lang="en-US" sz="2200" dirty="0">
                <a:solidFill>
                  <a:srgbClr val="990000"/>
                </a:solidFill>
                <a:latin typeface="Arial Narrow" charset="0"/>
              </a:rPr>
              <a:t>)m/s</a:t>
            </a:r>
            <a:r>
              <a:rPr lang="en-US" sz="2200" dirty="0">
                <a:solidFill>
                  <a:schemeClr val="accent2"/>
                </a:solidFill>
                <a:latin typeface="Arial Narrow" charset="0"/>
              </a:rPr>
              <a:t>.  </a:t>
            </a:r>
            <a:r>
              <a:rPr lang="en-US" sz="2200" smtClean="0">
                <a:solidFill>
                  <a:schemeClr val="accent2"/>
                </a:solidFill>
                <a:latin typeface="Arial Narrow" charset="0"/>
              </a:rPr>
              <a:t>Determine </a:t>
            </a:r>
            <a:r>
              <a:rPr lang="en-US" sz="2200" dirty="0">
                <a:solidFill>
                  <a:schemeClr val="accent2"/>
                </a:solidFill>
                <a:latin typeface="Arial Narrow" charset="0"/>
              </a:rPr>
              <a:t>the time of flight and the distance the ball is from the original position when landed.</a:t>
            </a:r>
          </a:p>
        </p:txBody>
      </p:sp>
      <p:sp>
        <p:nvSpPr>
          <p:cNvPr id="79876" name="Text Box 4"/>
          <p:cNvSpPr txBox="1">
            <a:spLocks noChangeArrowheads="1"/>
          </p:cNvSpPr>
          <p:nvPr/>
        </p:nvSpPr>
        <p:spPr bwMode="auto">
          <a:xfrm>
            <a:off x="914400" y="1905000"/>
            <a:ext cx="7145338" cy="485775"/>
          </a:xfrm>
          <a:prstGeom prst="rect">
            <a:avLst/>
          </a:prstGeom>
          <a:solidFill>
            <a:srgbClr val="FFFF99"/>
          </a:solidFill>
          <a:ln w="28575">
            <a:solidFill>
              <a:srgbClr val="990000"/>
            </a:solidFill>
            <a:miter lim="800000"/>
            <a:headEnd/>
            <a:tailEnd/>
          </a:ln>
        </p:spPr>
        <p:txBody>
          <a:bodyPr wrap="none">
            <a:prstTxWarp prst="textNoShape">
              <a:avLst/>
            </a:prstTxWarp>
            <a:spAutoFit/>
          </a:bodyPr>
          <a:lstStyle/>
          <a:p>
            <a:r>
              <a:rPr lang="en-US">
                <a:solidFill>
                  <a:srgbClr val="990000"/>
                </a:solidFill>
                <a:latin typeface="Arial Narrow" pitchFamily="-84" charset="0"/>
              </a:rPr>
              <a:t>Which component determines the flight time and the distance?</a:t>
            </a:r>
          </a:p>
        </p:txBody>
      </p:sp>
      <p:graphicFrame>
        <p:nvGraphicFramePr>
          <p:cNvPr id="79877" name="Object 2"/>
          <p:cNvGraphicFramePr>
            <a:graphicFrameLocks noChangeAspect="1"/>
          </p:cNvGraphicFramePr>
          <p:nvPr/>
        </p:nvGraphicFramePr>
        <p:xfrm>
          <a:off x="4603750" y="2560638"/>
          <a:ext cx="730250" cy="485775"/>
        </p:xfrm>
        <a:graphic>
          <a:graphicData uri="http://schemas.openxmlformats.org/presentationml/2006/ole">
            <mc:AlternateContent xmlns:mc="http://schemas.openxmlformats.org/markup-compatibility/2006">
              <mc:Choice xmlns:v="urn:schemas-microsoft-com:vml" Requires="v">
                <p:oleObj spid="_x0000_s161287" name="Equation" r:id="rId3" imgW="330120" imgH="241200" progId="Equation.DSMT4">
                  <p:embed/>
                </p:oleObj>
              </mc:Choice>
              <mc:Fallback>
                <p:oleObj name="Equation" r:id="rId3" imgW="330120" imgH="2412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03750" y="2560638"/>
                        <a:ext cx="730250" cy="48577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79878" name="Object 3"/>
          <p:cNvGraphicFramePr>
            <a:graphicFrameLocks noChangeAspect="1"/>
          </p:cNvGraphicFramePr>
          <p:nvPr/>
        </p:nvGraphicFramePr>
        <p:xfrm>
          <a:off x="5257800" y="5622925"/>
          <a:ext cx="725488" cy="549275"/>
        </p:xfrm>
        <a:graphic>
          <a:graphicData uri="http://schemas.openxmlformats.org/presentationml/2006/ole">
            <mc:AlternateContent xmlns:mc="http://schemas.openxmlformats.org/markup-compatibility/2006">
              <mc:Choice xmlns:v="urn:schemas-microsoft-com:vml" Requires="v">
                <p:oleObj spid="_x0000_s161288" name="Equation" r:id="rId5" imgW="317160" imgH="241200" progId="Equation.DSMT4">
                  <p:embed/>
                </p:oleObj>
              </mc:Choice>
              <mc:Fallback>
                <p:oleObj name="Equation" r:id="rId5" imgW="317160" imgH="24120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257800" y="5622925"/>
                        <a:ext cx="725488" cy="54927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
        <p:nvSpPr>
          <p:cNvPr id="79879" name="AutoShape 7"/>
          <p:cNvSpPr>
            <a:spLocks noChangeArrowheads="1"/>
          </p:cNvSpPr>
          <p:nvPr/>
        </p:nvSpPr>
        <p:spPr bwMode="auto">
          <a:xfrm>
            <a:off x="228600" y="2514600"/>
            <a:ext cx="4038600" cy="2133600"/>
          </a:xfrm>
          <a:prstGeom prst="cloudCallout">
            <a:avLst>
              <a:gd name="adj1" fmla="val 55699"/>
              <a:gd name="adj2" fmla="val -36014"/>
            </a:avLst>
          </a:prstGeom>
          <a:solidFill>
            <a:srgbClr val="FFFF99"/>
          </a:solidFill>
          <a:ln w="28575">
            <a:solidFill>
              <a:srgbClr val="990000"/>
            </a:solidFill>
            <a:round/>
            <a:headEnd/>
            <a:tailEnd/>
          </a:ln>
        </p:spPr>
        <p:txBody>
          <a:bodyPr>
            <a:prstTxWarp prst="textNoShape">
              <a:avLst/>
            </a:prstTxWarp>
          </a:bodyPr>
          <a:lstStyle/>
          <a:p>
            <a:r>
              <a:rPr lang="en-US" sz="2000">
                <a:solidFill>
                  <a:srgbClr val="990000"/>
                </a:solidFill>
                <a:latin typeface="Arial Narrow" pitchFamily="-84" charset="0"/>
              </a:rPr>
              <a:t>Flight time is determined by the </a:t>
            </a:r>
            <a:r>
              <a:rPr lang="en-US" sz="2000">
                <a:solidFill>
                  <a:srgbClr val="990000"/>
                </a:solidFill>
                <a:latin typeface="Monotype Corsiva" pitchFamily="-84" charset="0"/>
              </a:rPr>
              <a:t>y</a:t>
            </a:r>
            <a:r>
              <a:rPr lang="en-US" sz="2000">
                <a:solidFill>
                  <a:srgbClr val="990000"/>
                </a:solidFill>
                <a:latin typeface="Arial Narrow" pitchFamily="-84" charset="0"/>
              </a:rPr>
              <a:t> component, because the ball stops moving when it is on the ground after the flight.</a:t>
            </a:r>
          </a:p>
          <a:p>
            <a:pPr algn="ctr"/>
            <a:endParaRPr lang="en-US" sz="2000"/>
          </a:p>
        </p:txBody>
      </p:sp>
      <p:sp>
        <p:nvSpPr>
          <p:cNvPr id="79880" name="AutoShape 8"/>
          <p:cNvSpPr>
            <a:spLocks noChangeArrowheads="1"/>
          </p:cNvSpPr>
          <p:nvPr/>
        </p:nvSpPr>
        <p:spPr bwMode="auto">
          <a:xfrm>
            <a:off x="304800" y="4495800"/>
            <a:ext cx="4876800" cy="1905000"/>
          </a:xfrm>
          <a:prstGeom prst="cloudCallout">
            <a:avLst>
              <a:gd name="adj1" fmla="val 46972"/>
              <a:gd name="adj2" fmla="val 30083"/>
            </a:avLst>
          </a:prstGeom>
          <a:solidFill>
            <a:srgbClr val="FFFF99"/>
          </a:solidFill>
          <a:ln w="28575">
            <a:solidFill>
              <a:srgbClr val="990000"/>
            </a:solidFill>
            <a:round/>
            <a:headEnd/>
            <a:tailEnd/>
          </a:ln>
        </p:spPr>
        <p:txBody>
          <a:bodyPr>
            <a:prstTxWarp prst="textNoShape">
              <a:avLst/>
            </a:prstTxWarp>
          </a:bodyPr>
          <a:lstStyle/>
          <a:p>
            <a:r>
              <a:rPr lang="en-US" sz="2000">
                <a:solidFill>
                  <a:srgbClr val="990000"/>
                </a:solidFill>
                <a:latin typeface="Arial Narrow" pitchFamily="-84" charset="0"/>
              </a:rPr>
              <a:t>Distance is determined by the </a:t>
            </a:r>
            <a:r>
              <a:rPr lang="en-US" sz="2000">
                <a:solidFill>
                  <a:srgbClr val="990000"/>
                </a:solidFill>
                <a:latin typeface="Monotype Corsiva" pitchFamily="-84" charset="0"/>
              </a:rPr>
              <a:t>x</a:t>
            </a:r>
            <a:r>
              <a:rPr lang="en-US" sz="2000">
                <a:solidFill>
                  <a:srgbClr val="990000"/>
                </a:solidFill>
                <a:latin typeface="Arial Narrow" pitchFamily="-84" charset="0"/>
              </a:rPr>
              <a:t>  component in 2-dim, because the ball is at </a:t>
            </a:r>
            <a:r>
              <a:rPr lang="en-US" sz="2000">
                <a:solidFill>
                  <a:srgbClr val="990000"/>
                </a:solidFill>
                <a:latin typeface="Monotype Corsiva" pitchFamily="-84" charset="0"/>
              </a:rPr>
              <a:t>y=0</a:t>
            </a:r>
            <a:r>
              <a:rPr lang="en-US" sz="2000">
                <a:solidFill>
                  <a:srgbClr val="990000"/>
                </a:solidFill>
                <a:latin typeface="Arial Narrow" pitchFamily="-84" charset="0"/>
              </a:rPr>
              <a:t> position when it completed it’s flight.</a:t>
            </a:r>
          </a:p>
          <a:p>
            <a:pPr algn="ctr"/>
            <a:endParaRPr lang="en-US" sz="2000"/>
          </a:p>
        </p:txBody>
      </p:sp>
      <p:graphicFrame>
        <p:nvGraphicFramePr>
          <p:cNvPr id="79881" name="Object 4"/>
          <p:cNvGraphicFramePr>
            <a:graphicFrameLocks noChangeAspect="1"/>
          </p:cNvGraphicFramePr>
          <p:nvPr/>
        </p:nvGraphicFramePr>
        <p:xfrm>
          <a:off x="4876800" y="4078288"/>
          <a:ext cx="3048000" cy="874712"/>
        </p:xfrm>
        <a:graphic>
          <a:graphicData uri="http://schemas.openxmlformats.org/presentationml/2006/ole">
            <mc:AlternateContent xmlns:mc="http://schemas.openxmlformats.org/markup-compatibility/2006">
              <mc:Choice xmlns:v="urn:schemas-microsoft-com:vml" Requires="v">
                <p:oleObj spid="_x0000_s161289" name="Equation" r:id="rId7" imgW="1434960" imgH="419040" progId="Equation.3">
                  <p:embed/>
                </p:oleObj>
              </mc:Choice>
              <mc:Fallback>
                <p:oleObj name="Equation" r:id="rId7" imgW="1434960" imgH="41904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876800" y="4078288"/>
                        <a:ext cx="3048000" cy="874712"/>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79882" name="Object 5"/>
          <p:cNvGraphicFramePr>
            <a:graphicFrameLocks noChangeAspect="1"/>
          </p:cNvGraphicFramePr>
          <p:nvPr/>
        </p:nvGraphicFramePr>
        <p:xfrm>
          <a:off x="4648200" y="3124200"/>
          <a:ext cx="1938338" cy="511175"/>
        </p:xfrm>
        <a:graphic>
          <a:graphicData uri="http://schemas.openxmlformats.org/presentationml/2006/ole">
            <mc:AlternateContent xmlns:mc="http://schemas.openxmlformats.org/markup-compatibility/2006">
              <mc:Choice xmlns:v="urn:schemas-microsoft-com:vml" Requires="v">
                <p:oleObj spid="_x0000_s161290" name="Equation" r:id="rId9" imgW="876240" imgH="253800" progId="Equation.DSMT4">
                  <p:embed/>
                </p:oleObj>
              </mc:Choice>
              <mc:Fallback>
                <p:oleObj name="Equation" r:id="rId9" imgW="876240" imgH="25380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648200" y="3124200"/>
                        <a:ext cx="1938338" cy="51117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79883" name="Object 6"/>
          <p:cNvGraphicFramePr>
            <a:graphicFrameLocks noChangeAspect="1"/>
          </p:cNvGraphicFramePr>
          <p:nvPr>
            <p:extLst>
              <p:ext uri="{D42A27DB-BD31-4B8C-83A1-F6EECF244321}">
                <p14:modId xmlns:p14="http://schemas.microsoft.com/office/powerpoint/2010/main" val="2473944775"/>
              </p:ext>
            </p:extLst>
          </p:nvPr>
        </p:nvGraphicFramePr>
        <p:xfrm>
          <a:off x="5302250" y="2395538"/>
          <a:ext cx="2303463" cy="817562"/>
        </p:xfrm>
        <a:graphic>
          <a:graphicData uri="http://schemas.openxmlformats.org/presentationml/2006/ole">
            <mc:AlternateContent xmlns:mc="http://schemas.openxmlformats.org/markup-compatibility/2006">
              <mc:Choice xmlns:v="urn:schemas-microsoft-com:vml" Requires="v">
                <p:oleObj spid="_x0000_s161291" name="Equation" r:id="rId11" imgW="1041400" imgH="406400" progId="Equation.DSMT4">
                  <p:embed/>
                </p:oleObj>
              </mc:Choice>
              <mc:Fallback>
                <p:oleObj name="Equation" r:id="rId11" imgW="1041400" imgH="406400" progId="Equation.DSMT4">
                  <p:embed/>
                  <p:pic>
                    <p:nvPicPr>
                      <p:cNvPr id="0" name=""/>
                      <p:cNvPicPr>
                        <a:picLocks noChangeAspect="1" noChangeArrowheads="1"/>
                      </p:cNvPicPr>
                      <p:nvPr/>
                    </p:nvPicPr>
                    <p:blipFill>
                      <a:blip r:embed="rId12"/>
                      <a:srcRect/>
                      <a:stretch>
                        <a:fillRect/>
                      </a:stretch>
                    </p:blipFill>
                    <p:spPr bwMode="auto">
                      <a:xfrm>
                        <a:off x="5302250" y="2395538"/>
                        <a:ext cx="2303463" cy="817562"/>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79884" name="Object 7"/>
          <p:cNvGraphicFramePr>
            <a:graphicFrameLocks noChangeAspect="1"/>
          </p:cNvGraphicFramePr>
          <p:nvPr/>
        </p:nvGraphicFramePr>
        <p:xfrm>
          <a:off x="7543800" y="2590800"/>
          <a:ext cx="533400" cy="357188"/>
        </p:xfrm>
        <a:graphic>
          <a:graphicData uri="http://schemas.openxmlformats.org/presentationml/2006/ole">
            <mc:AlternateContent xmlns:mc="http://schemas.openxmlformats.org/markup-compatibility/2006">
              <mc:Choice xmlns:v="urn:schemas-microsoft-com:vml" Requires="v">
                <p:oleObj spid="_x0000_s161292" name="Equation" r:id="rId13" imgW="241200" imgH="177480" progId="Equation.DSMT4">
                  <p:embed/>
                </p:oleObj>
              </mc:Choice>
              <mc:Fallback>
                <p:oleObj name="Equation" r:id="rId13" imgW="241200" imgH="177480" progId="Equation.DSMT4">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543800" y="2590800"/>
                        <a:ext cx="533400" cy="35718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79885" name="Object 8"/>
          <p:cNvGraphicFramePr>
            <a:graphicFrameLocks noChangeAspect="1"/>
          </p:cNvGraphicFramePr>
          <p:nvPr/>
        </p:nvGraphicFramePr>
        <p:xfrm>
          <a:off x="5029200" y="4962525"/>
          <a:ext cx="1455738" cy="371475"/>
        </p:xfrm>
        <a:graphic>
          <a:graphicData uri="http://schemas.openxmlformats.org/presentationml/2006/ole">
            <mc:AlternateContent xmlns:mc="http://schemas.openxmlformats.org/markup-compatibility/2006">
              <mc:Choice xmlns:v="urn:schemas-microsoft-com:vml" Requires="v">
                <p:oleObj spid="_x0000_s161293" name="Equation" r:id="rId15" imgW="685800" imgH="177480" progId="Equation.DSMT4">
                  <p:embed/>
                </p:oleObj>
              </mc:Choice>
              <mc:Fallback>
                <p:oleObj name="Equation" r:id="rId15" imgW="685800" imgH="177480" progId="Equation.DSMT4">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5029200" y="4962525"/>
                        <a:ext cx="1455738" cy="37147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79886" name="Object 9"/>
          <p:cNvGraphicFramePr>
            <a:graphicFrameLocks noChangeAspect="1"/>
          </p:cNvGraphicFramePr>
          <p:nvPr/>
        </p:nvGraphicFramePr>
        <p:xfrm>
          <a:off x="5943600" y="5638800"/>
          <a:ext cx="812800" cy="520700"/>
        </p:xfrm>
        <a:graphic>
          <a:graphicData uri="http://schemas.openxmlformats.org/presentationml/2006/ole">
            <mc:AlternateContent xmlns:mc="http://schemas.openxmlformats.org/markup-compatibility/2006">
              <mc:Choice xmlns:v="urn:schemas-microsoft-com:vml" Requires="v">
                <p:oleObj spid="_x0000_s161294" name="Equation" r:id="rId17" imgW="355320" imgH="228600" progId="Equation.DSMT4">
                  <p:embed/>
                </p:oleObj>
              </mc:Choice>
              <mc:Fallback>
                <p:oleObj name="Equation" r:id="rId17" imgW="355320" imgH="228600" progId="Equation.DSMT4">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5943600" y="5638800"/>
                        <a:ext cx="812800" cy="52070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79887" name="Object 10"/>
          <p:cNvGraphicFramePr>
            <a:graphicFrameLocks noChangeAspect="1"/>
          </p:cNvGraphicFramePr>
          <p:nvPr/>
        </p:nvGraphicFramePr>
        <p:xfrm>
          <a:off x="6726238" y="5594350"/>
          <a:ext cx="2265362" cy="577850"/>
        </p:xfrm>
        <a:graphic>
          <a:graphicData uri="http://schemas.openxmlformats.org/presentationml/2006/ole">
            <mc:AlternateContent xmlns:mc="http://schemas.openxmlformats.org/markup-compatibility/2006">
              <mc:Choice xmlns:v="urn:schemas-microsoft-com:vml" Requires="v">
                <p:oleObj spid="_x0000_s161295" name="Equation" r:id="rId19" imgW="990360" imgH="253800" progId="Equation.DSMT4">
                  <p:embed/>
                </p:oleObj>
              </mc:Choice>
              <mc:Fallback>
                <p:oleObj name="Equation" r:id="rId19" imgW="990360" imgH="253800" progId="Equation.DSMT4">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6726238" y="5594350"/>
                        <a:ext cx="2265362" cy="57785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
        <p:nvSpPr>
          <p:cNvPr id="79888" name="Text Box 16"/>
          <p:cNvSpPr txBox="1">
            <a:spLocks noChangeArrowheads="1"/>
          </p:cNvSpPr>
          <p:nvPr/>
        </p:nvSpPr>
        <p:spPr bwMode="auto">
          <a:xfrm>
            <a:off x="4724400" y="3641725"/>
            <a:ext cx="3054350" cy="396875"/>
          </a:xfrm>
          <a:prstGeom prst="rect">
            <a:avLst/>
          </a:prstGeom>
          <a:noFill/>
          <a:ln w="9525">
            <a:noFill/>
            <a:miter lim="800000"/>
            <a:headEnd/>
            <a:tailEnd/>
          </a:ln>
        </p:spPr>
        <p:txBody>
          <a:bodyPr wrap="none">
            <a:prstTxWarp prst="textNoShape">
              <a:avLst/>
            </a:prstTxWarp>
            <a:spAutoFit/>
          </a:bodyPr>
          <a:lstStyle/>
          <a:p>
            <a:r>
              <a:rPr lang="en-US" sz="2000">
                <a:solidFill>
                  <a:srgbClr val="A50021"/>
                </a:solidFill>
                <a:latin typeface="Arial Narrow" pitchFamily="-84" charset="0"/>
              </a:rPr>
              <a:t>So the possible solutions are…</a:t>
            </a:r>
          </a:p>
        </p:txBody>
      </p:sp>
      <p:sp>
        <p:nvSpPr>
          <p:cNvPr id="79889" name="Text Box 17"/>
          <p:cNvSpPr txBox="1">
            <a:spLocks noChangeArrowheads="1"/>
          </p:cNvSpPr>
          <p:nvPr/>
        </p:nvSpPr>
        <p:spPr bwMode="auto">
          <a:xfrm>
            <a:off x="6934200" y="4860925"/>
            <a:ext cx="1371600" cy="701675"/>
          </a:xfrm>
          <a:prstGeom prst="rect">
            <a:avLst/>
          </a:prstGeom>
          <a:noFill/>
          <a:ln w="9525">
            <a:noFill/>
            <a:miter lim="800000"/>
            <a:headEnd/>
            <a:tailEnd/>
          </a:ln>
        </p:spPr>
        <p:txBody>
          <a:bodyPr>
            <a:prstTxWarp prst="textNoShape">
              <a:avLst/>
            </a:prstTxWarp>
            <a:spAutoFit/>
          </a:bodyPr>
          <a:lstStyle/>
          <a:p>
            <a:r>
              <a:rPr lang="en-US" sz="2000" dirty="0">
                <a:solidFill>
                  <a:srgbClr val="A50021"/>
                </a:solidFill>
                <a:latin typeface="Arial Narrow" pitchFamily="-84" charset="0"/>
              </a:rPr>
              <a:t>Why isn’t 0 </a:t>
            </a:r>
            <a:r>
              <a:rPr lang="en-US" sz="2000" dirty="0" smtClean="0">
                <a:solidFill>
                  <a:srgbClr val="A50021"/>
                </a:solidFill>
                <a:latin typeface="Arial Narrow" pitchFamily="-84" charset="0"/>
              </a:rPr>
              <a:t>the </a:t>
            </a:r>
            <a:r>
              <a:rPr lang="en-US" sz="2000" dirty="0">
                <a:solidFill>
                  <a:srgbClr val="A50021"/>
                </a:solidFill>
                <a:latin typeface="Arial Narrow" pitchFamily="-84" charset="0"/>
              </a:rPr>
              <a:t>solution?</a:t>
            </a:r>
          </a:p>
        </p:txBody>
      </p:sp>
      <p:sp>
        <p:nvSpPr>
          <p:cNvPr id="65555" name="Footer Placeholder 20"/>
          <p:cNvSpPr>
            <a:spLocks noGrp="1"/>
          </p:cNvSpPr>
          <p:nvPr>
            <p:ph type="ftr" sz="quarter" idx="11"/>
          </p:nvPr>
        </p:nvSpPr>
        <p:spPr>
          <a:noFill/>
        </p:spPr>
        <p:txBody>
          <a:bodyPr/>
          <a:lstStyle/>
          <a:p>
            <a:r>
              <a:rPr lang="nl-NL" smtClean="0">
                <a:latin typeface="Arial Narrow" pitchFamily="-84" charset="0"/>
              </a:rPr>
              <a:t>PHYS 1443-004, Fall 2014                            Dr. Jaehoon Yu</a:t>
            </a:r>
            <a:endParaRPr lang="en-US">
              <a:latin typeface="Arial Narrow" pitchFamily="-84" charset="0"/>
            </a:endParaRPr>
          </a:p>
        </p:txBody>
      </p:sp>
      <p:sp>
        <p:nvSpPr>
          <p:cNvPr id="65556" name="Slide Number Placeholder 21"/>
          <p:cNvSpPr>
            <a:spLocks noGrp="1"/>
          </p:cNvSpPr>
          <p:nvPr>
            <p:ph type="sldNum" sz="quarter" idx="12"/>
          </p:nvPr>
        </p:nvSpPr>
        <p:spPr>
          <a:noFill/>
        </p:spPr>
        <p:txBody>
          <a:bodyPr/>
          <a:lstStyle/>
          <a:p>
            <a:fld id="{A69DFD15-BABB-3649-A6A5-1F76B0F447B7}" type="slidenum">
              <a:rPr lang="en-US" smtClean="0">
                <a:latin typeface="Arial Narrow" pitchFamily="-84" charset="0"/>
              </a:rPr>
              <a:pPr/>
              <a:t>6</a:t>
            </a:fld>
            <a:endParaRPr lang="en-US" smtClean="0">
              <a:latin typeface="Arial Narrow" pitchFamily="-84" charset="0"/>
            </a:endParaRPr>
          </a:p>
        </p:txBody>
      </p:sp>
    </p:spTree>
    <p:extLst>
      <p:ext uri="{BB962C8B-B14F-4D97-AF65-F5344CB8AC3E}">
        <p14:creationId xmlns:p14="http://schemas.microsoft.com/office/powerpoint/2010/main" val="372018882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79875"/>
                                        </p:tgtEl>
                                        <p:attrNameLst>
                                          <p:attrName>style.visibility</p:attrName>
                                        </p:attrNameLst>
                                      </p:cBhvr>
                                      <p:to>
                                        <p:strVal val="visible"/>
                                      </p:to>
                                    </p:set>
                                    <p:animEffect transition="in" filter="wipe(left)">
                                      <p:cBhvr>
                                        <p:cTn id="7" dur="500"/>
                                        <p:tgtEl>
                                          <p:spTgt spid="7987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79876"/>
                                        </p:tgtEl>
                                        <p:attrNameLst>
                                          <p:attrName>style.visibility</p:attrName>
                                        </p:attrNameLst>
                                      </p:cBhvr>
                                      <p:to>
                                        <p:strVal val="visible"/>
                                      </p:to>
                                    </p:set>
                                    <p:animEffect transition="in" filter="wipe(left)">
                                      <p:cBhvr>
                                        <p:cTn id="12" dur="500"/>
                                        <p:tgtEl>
                                          <p:spTgt spid="7987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iterate type="wd">
                                    <p:tmPct val="10000"/>
                                  </p:iterate>
                                  <p:childTnLst>
                                    <p:set>
                                      <p:cBhvr>
                                        <p:cTn id="16" dur="1" fill="hold">
                                          <p:stCondLst>
                                            <p:cond delay="0"/>
                                          </p:stCondLst>
                                        </p:cTn>
                                        <p:tgtEl>
                                          <p:spTgt spid="79877"/>
                                        </p:tgtEl>
                                        <p:attrNameLst>
                                          <p:attrName>style.visibility</p:attrName>
                                        </p:attrNameLst>
                                      </p:cBhvr>
                                      <p:to>
                                        <p:strVal val="visible"/>
                                      </p:to>
                                    </p:set>
                                    <p:animEffect transition="in" filter="wipe(left)">
                                      <p:cBhvr>
                                        <p:cTn id="17" dur="500"/>
                                        <p:tgtEl>
                                          <p:spTgt spid="79877"/>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iterate type="wd">
                                    <p:tmPct val="10000"/>
                                  </p:iterate>
                                  <p:childTnLst>
                                    <p:set>
                                      <p:cBhvr>
                                        <p:cTn id="21" dur="1" fill="hold">
                                          <p:stCondLst>
                                            <p:cond delay="0"/>
                                          </p:stCondLst>
                                        </p:cTn>
                                        <p:tgtEl>
                                          <p:spTgt spid="79883"/>
                                        </p:tgtEl>
                                        <p:attrNameLst>
                                          <p:attrName>style.visibility</p:attrName>
                                        </p:attrNameLst>
                                      </p:cBhvr>
                                      <p:to>
                                        <p:strVal val="visible"/>
                                      </p:to>
                                    </p:set>
                                    <p:animEffect transition="in" filter="wipe(left)">
                                      <p:cBhvr>
                                        <p:cTn id="22" dur="500"/>
                                        <p:tgtEl>
                                          <p:spTgt spid="79883"/>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79879"/>
                                        </p:tgtEl>
                                        <p:attrNameLst>
                                          <p:attrName>style.visibility</p:attrName>
                                        </p:attrNameLst>
                                      </p:cBhvr>
                                      <p:to>
                                        <p:strVal val="visible"/>
                                      </p:to>
                                    </p:set>
                                    <p:animEffect transition="in" filter="wipe(left)">
                                      <p:cBhvr>
                                        <p:cTn id="27" dur="500"/>
                                        <p:tgtEl>
                                          <p:spTgt spid="79879"/>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iterate type="wd">
                                    <p:tmPct val="10000"/>
                                  </p:iterate>
                                  <p:childTnLst>
                                    <p:set>
                                      <p:cBhvr>
                                        <p:cTn id="31" dur="1" fill="hold">
                                          <p:stCondLst>
                                            <p:cond delay="0"/>
                                          </p:stCondLst>
                                        </p:cTn>
                                        <p:tgtEl>
                                          <p:spTgt spid="79884"/>
                                        </p:tgtEl>
                                        <p:attrNameLst>
                                          <p:attrName>style.visibility</p:attrName>
                                        </p:attrNameLst>
                                      </p:cBhvr>
                                      <p:to>
                                        <p:strVal val="visible"/>
                                      </p:to>
                                    </p:set>
                                    <p:animEffect transition="in" filter="wipe(left)">
                                      <p:cBhvr>
                                        <p:cTn id="32" dur="500"/>
                                        <p:tgtEl>
                                          <p:spTgt spid="79884"/>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iterate type="wd">
                                    <p:tmPct val="10000"/>
                                  </p:iterate>
                                  <p:childTnLst>
                                    <p:set>
                                      <p:cBhvr>
                                        <p:cTn id="36" dur="1" fill="hold">
                                          <p:stCondLst>
                                            <p:cond delay="0"/>
                                          </p:stCondLst>
                                        </p:cTn>
                                        <p:tgtEl>
                                          <p:spTgt spid="79882"/>
                                        </p:tgtEl>
                                        <p:attrNameLst>
                                          <p:attrName>style.visibility</p:attrName>
                                        </p:attrNameLst>
                                      </p:cBhvr>
                                      <p:to>
                                        <p:strVal val="visible"/>
                                      </p:to>
                                    </p:set>
                                    <p:animEffect transition="in" filter="wipe(left)">
                                      <p:cBhvr>
                                        <p:cTn id="37" dur="500"/>
                                        <p:tgtEl>
                                          <p:spTgt spid="79882"/>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79888"/>
                                        </p:tgtEl>
                                        <p:attrNameLst>
                                          <p:attrName>style.visibility</p:attrName>
                                        </p:attrNameLst>
                                      </p:cBhvr>
                                      <p:to>
                                        <p:strVal val="visible"/>
                                      </p:to>
                                    </p:set>
                                    <p:animEffect transition="in" filter="wipe(left)">
                                      <p:cBhvr>
                                        <p:cTn id="42" dur="500"/>
                                        <p:tgtEl>
                                          <p:spTgt spid="79888"/>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iterate type="wd">
                                    <p:tmPct val="10000"/>
                                  </p:iterate>
                                  <p:childTnLst>
                                    <p:set>
                                      <p:cBhvr>
                                        <p:cTn id="46" dur="1" fill="hold">
                                          <p:stCondLst>
                                            <p:cond delay="0"/>
                                          </p:stCondLst>
                                        </p:cTn>
                                        <p:tgtEl>
                                          <p:spTgt spid="79881"/>
                                        </p:tgtEl>
                                        <p:attrNameLst>
                                          <p:attrName>style.visibility</p:attrName>
                                        </p:attrNameLst>
                                      </p:cBhvr>
                                      <p:to>
                                        <p:strVal val="visible"/>
                                      </p:to>
                                    </p:set>
                                    <p:animEffect transition="in" filter="wipe(left)">
                                      <p:cBhvr>
                                        <p:cTn id="47" dur="500"/>
                                        <p:tgtEl>
                                          <p:spTgt spid="79881"/>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iterate type="wd">
                                    <p:tmPct val="10000"/>
                                  </p:iterate>
                                  <p:childTnLst>
                                    <p:set>
                                      <p:cBhvr>
                                        <p:cTn id="51" dur="1" fill="hold">
                                          <p:stCondLst>
                                            <p:cond delay="0"/>
                                          </p:stCondLst>
                                        </p:cTn>
                                        <p:tgtEl>
                                          <p:spTgt spid="79885"/>
                                        </p:tgtEl>
                                        <p:attrNameLst>
                                          <p:attrName>style.visibility</p:attrName>
                                        </p:attrNameLst>
                                      </p:cBhvr>
                                      <p:to>
                                        <p:strVal val="visible"/>
                                      </p:to>
                                    </p:set>
                                    <p:animEffect transition="in" filter="wipe(left)">
                                      <p:cBhvr>
                                        <p:cTn id="52" dur="500"/>
                                        <p:tgtEl>
                                          <p:spTgt spid="79885"/>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iterate type="wd">
                                    <p:tmPct val="10000"/>
                                  </p:iterate>
                                  <p:childTnLst>
                                    <p:set>
                                      <p:cBhvr>
                                        <p:cTn id="56" dur="1" fill="hold">
                                          <p:stCondLst>
                                            <p:cond delay="0"/>
                                          </p:stCondLst>
                                        </p:cTn>
                                        <p:tgtEl>
                                          <p:spTgt spid="79889"/>
                                        </p:tgtEl>
                                        <p:attrNameLst>
                                          <p:attrName>style.visibility</p:attrName>
                                        </p:attrNameLst>
                                      </p:cBhvr>
                                      <p:to>
                                        <p:strVal val="visible"/>
                                      </p:to>
                                    </p:set>
                                    <p:animEffect transition="in" filter="wipe(left)">
                                      <p:cBhvr>
                                        <p:cTn id="57" dur="500"/>
                                        <p:tgtEl>
                                          <p:spTgt spid="79889"/>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iterate type="wd">
                                    <p:tmPct val="10000"/>
                                  </p:iterate>
                                  <p:childTnLst>
                                    <p:set>
                                      <p:cBhvr>
                                        <p:cTn id="61" dur="1" fill="hold">
                                          <p:stCondLst>
                                            <p:cond delay="0"/>
                                          </p:stCondLst>
                                        </p:cTn>
                                        <p:tgtEl>
                                          <p:spTgt spid="79878"/>
                                        </p:tgtEl>
                                        <p:attrNameLst>
                                          <p:attrName>style.visibility</p:attrName>
                                        </p:attrNameLst>
                                      </p:cBhvr>
                                      <p:to>
                                        <p:strVal val="visible"/>
                                      </p:to>
                                    </p:set>
                                    <p:animEffect transition="in" filter="wipe(left)">
                                      <p:cBhvr>
                                        <p:cTn id="62" dur="500"/>
                                        <p:tgtEl>
                                          <p:spTgt spid="79878"/>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grpId="0" nodeType="clickEffect">
                                  <p:stCondLst>
                                    <p:cond delay="0"/>
                                  </p:stCondLst>
                                  <p:iterate type="wd">
                                    <p:tmPct val="10000"/>
                                  </p:iterate>
                                  <p:childTnLst>
                                    <p:set>
                                      <p:cBhvr>
                                        <p:cTn id="66" dur="1" fill="hold">
                                          <p:stCondLst>
                                            <p:cond delay="0"/>
                                          </p:stCondLst>
                                        </p:cTn>
                                        <p:tgtEl>
                                          <p:spTgt spid="79880"/>
                                        </p:tgtEl>
                                        <p:attrNameLst>
                                          <p:attrName>style.visibility</p:attrName>
                                        </p:attrNameLst>
                                      </p:cBhvr>
                                      <p:to>
                                        <p:strVal val="visible"/>
                                      </p:to>
                                    </p:set>
                                    <p:animEffect transition="in" filter="wipe(left)">
                                      <p:cBhvr>
                                        <p:cTn id="67" dur="500"/>
                                        <p:tgtEl>
                                          <p:spTgt spid="79880"/>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nodeType="clickEffect">
                                  <p:stCondLst>
                                    <p:cond delay="0"/>
                                  </p:stCondLst>
                                  <p:iterate type="wd">
                                    <p:tmPct val="10000"/>
                                  </p:iterate>
                                  <p:childTnLst>
                                    <p:set>
                                      <p:cBhvr>
                                        <p:cTn id="71" dur="1" fill="hold">
                                          <p:stCondLst>
                                            <p:cond delay="0"/>
                                          </p:stCondLst>
                                        </p:cTn>
                                        <p:tgtEl>
                                          <p:spTgt spid="79886"/>
                                        </p:tgtEl>
                                        <p:attrNameLst>
                                          <p:attrName>style.visibility</p:attrName>
                                        </p:attrNameLst>
                                      </p:cBhvr>
                                      <p:to>
                                        <p:strVal val="visible"/>
                                      </p:to>
                                    </p:set>
                                    <p:animEffect transition="in" filter="wipe(left)">
                                      <p:cBhvr>
                                        <p:cTn id="72" dur="500"/>
                                        <p:tgtEl>
                                          <p:spTgt spid="79886"/>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nodeType="clickEffect">
                                  <p:stCondLst>
                                    <p:cond delay="0"/>
                                  </p:stCondLst>
                                  <p:iterate type="wd">
                                    <p:tmPct val="10000"/>
                                  </p:iterate>
                                  <p:childTnLst>
                                    <p:set>
                                      <p:cBhvr>
                                        <p:cTn id="76" dur="1" fill="hold">
                                          <p:stCondLst>
                                            <p:cond delay="0"/>
                                          </p:stCondLst>
                                        </p:cTn>
                                        <p:tgtEl>
                                          <p:spTgt spid="79887"/>
                                        </p:tgtEl>
                                        <p:attrNameLst>
                                          <p:attrName>style.visibility</p:attrName>
                                        </p:attrNameLst>
                                      </p:cBhvr>
                                      <p:to>
                                        <p:strVal val="visible"/>
                                      </p:to>
                                    </p:set>
                                    <p:animEffect transition="in" filter="wipe(left)">
                                      <p:cBhvr>
                                        <p:cTn id="77" dur="500"/>
                                        <p:tgtEl>
                                          <p:spTgt spid="798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75" grpId="0" animBg="1" autoUpdateAnimBg="0"/>
      <p:bldP spid="79876" grpId="0" animBg="1" autoUpdateAnimBg="0"/>
      <p:bldP spid="79879" grpId="0" animBg="1" autoUpdateAnimBg="0"/>
      <p:bldP spid="79880" grpId="0" animBg="1" autoUpdateAnimBg="0"/>
      <p:bldP spid="79888" grpId="0"/>
      <p:bldP spid="79889" grpId="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9648" name="Rectangle 4"/>
          <p:cNvSpPr>
            <a:spLocks noGrp="1" noChangeArrowheads="1"/>
          </p:cNvSpPr>
          <p:nvPr>
            <p:ph type="dt" sz="quarter" idx="10"/>
          </p:nvPr>
        </p:nvSpPr>
        <p:spPr>
          <a:noFill/>
        </p:spPr>
        <p:txBody>
          <a:bodyPr/>
          <a:lstStyle/>
          <a:p>
            <a:r>
              <a:rPr lang="en-US" smtClean="0">
                <a:latin typeface="Arial Narrow" pitchFamily="-84" charset="0"/>
              </a:rPr>
              <a:t>Thursday, Sept. 11, 2014</a:t>
            </a:r>
            <a:endParaRPr lang="en-US">
              <a:latin typeface="Arial Narrow" pitchFamily="-84" charset="0"/>
            </a:endParaRPr>
          </a:p>
        </p:txBody>
      </p:sp>
      <p:sp>
        <p:nvSpPr>
          <p:cNvPr id="69649" name="Rectangle 6"/>
          <p:cNvSpPr>
            <a:spLocks noGrp="1" noChangeArrowheads="1"/>
          </p:cNvSpPr>
          <p:nvPr>
            <p:ph type="sldNum" sz="quarter" idx="12"/>
          </p:nvPr>
        </p:nvSpPr>
        <p:spPr>
          <a:noFill/>
        </p:spPr>
        <p:txBody>
          <a:bodyPr/>
          <a:lstStyle/>
          <a:p>
            <a:fld id="{3F37B28C-180A-4C4B-9501-7CD30911FEAD}" type="slidenum">
              <a:rPr lang="en-US">
                <a:latin typeface="Arial Narrow" pitchFamily="-84" charset="0"/>
              </a:rPr>
              <a:pPr/>
              <a:t>7</a:t>
            </a:fld>
            <a:endParaRPr lang="en-US">
              <a:latin typeface="Arial Narrow" pitchFamily="-84" charset="0"/>
            </a:endParaRPr>
          </a:p>
        </p:txBody>
      </p:sp>
      <p:sp>
        <p:nvSpPr>
          <p:cNvPr id="69650" name="Footer Placeholder 4"/>
          <p:cNvSpPr>
            <a:spLocks noGrp="1"/>
          </p:cNvSpPr>
          <p:nvPr>
            <p:ph type="ftr" sz="quarter" idx="11"/>
          </p:nvPr>
        </p:nvSpPr>
        <p:spPr>
          <a:noFill/>
        </p:spPr>
        <p:txBody>
          <a:bodyPr/>
          <a:lstStyle/>
          <a:p>
            <a:r>
              <a:rPr lang="nl-NL" smtClean="0">
                <a:latin typeface="Arial Narrow" pitchFamily="-84" charset="0"/>
              </a:rPr>
              <a:t>PHYS 1443-004, Fall 2014                            Dr. Jaehoon Yu</a:t>
            </a:r>
            <a:endParaRPr lang="en-US">
              <a:latin typeface="Arial Narrow" pitchFamily="-84" charset="0"/>
            </a:endParaRPr>
          </a:p>
        </p:txBody>
      </p:sp>
      <p:sp>
        <p:nvSpPr>
          <p:cNvPr id="69651" name="Slide Number Placeholder 5"/>
          <p:cNvSpPr txBox="1">
            <a:spLocks noGrp="1"/>
          </p:cNvSpPr>
          <p:nvPr/>
        </p:nvSpPr>
        <p:spPr bwMode="auto">
          <a:xfrm>
            <a:off x="6553200" y="6248400"/>
            <a:ext cx="1905000" cy="457200"/>
          </a:xfrm>
          <a:prstGeom prst="rect">
            <a:avLst/>
          </a:prstGeom>
          <a:noFill/>
          <a:ln w="9525">
            <a:noFill/>
            <a:miter lim="800000"/>
            <a:headEnd/>
            <a:tailEnd/>
          </a:ln>
        </p:spPr>
        <p:txBody>
          <a:bodyPr>
            <a:prstTxWarp prst="textNoShape">
              <a:avLst/>
            </a:prstTxWarp>
          </a:bodyPr>
          <a:lstStyle/>
          <a:p>
            <a:pPr algn="r"/>
            <a:fld id="{34E1F38F-EAA5-C64D-A49B-8F731C16B0D1}" type="slidenum">
              <a:rPr lang="en-US" sz="1400" b="1">
                <a:solidFill>
                  <a:srgbClr val="A50021"/>
                </a:solidFill>
                <a:latin typeface="Arial Narrow" pitchFamily="-84" charset="0"/>
              </a:rPr>
              <a:pPr algn="r"/>
              <a:t>7</a:t>
            </a:fld>
            <a:endParaRPr lang="en-US" sz="1400" b="1">
              <a:solidFill>
                <a:srgbClr val="A50021"/>
              </a:solidFill>
              <a:latin typeface="Arial Narrow" pitchFamily="-84" charset="0"/>
            </a:endParaRPr>
          </a:p>
        </p:txBody>
      </p:sp>
      <p:pic>
        <p:nvPicPr>
          <p:cNvPr id="249858" name="Picture 2" descr="FG03_044"/>
          <p:cNvPicPr>
            <a:picLocks noChangeAspect="1" noChangeArrowheads="1"/>
          </p:cNvPicPr>
          <p:nvPr/>
        </p:nvPicPr>
        <p:blipFill>
          <a:blip r:embed="rId3"/>
          <a:srcRect/>
          <a:stretch>
            <a:fillRect/>
          </a:stretch>
        </p:blipFill>
        <p:spPr bwMode="auto">
          <a:xfrm>
            <a:off x="5105400" y="1981200"/>
            <a:ext cx="4267200" cy="4800600"/>
          </a:xfrm>
          <a:prstGeom prst="rect">
            <a:avLst/>
          </a:prstGeom>
          <a:noFill/>
          <a:ln w="9525">
            <a:noFill/>
            <a:miter lim="800000"/>
            <a:headEnd/>
            <a:tailEnd/>
          </a:ln>
        </p:spPr>
      </p:pic>
      <p:sp>
        <p:nvSpPr>
          <p:cNvPr id="69653" name="Rectangle 3"/>
          <p:cNvSpPr>
            <a:spLocks noGrp="1" noChangeArrowheads="1"/>
          </p:cNvSpPr>
          <p:nvPr>
            <p:ph type="title"/>
          </p:nvPr>
        </p:nvSpPr>
        <p:spPr>
          <a:xfrm>
            <a:off x="762000" y="152400"/>
            <a:ext cx="7696200" cy="381000"/>
          </a:xfrm>
        </p:spPr>
        <p:txBody>
          <a:bodyPr/>
          <a:lstStyle/>
          <a:p>
            <a:pPr eaLnBrk="1" hangingPunct="1"/>
            <a:r>
              <a:rPr lang="en-US">
                <a:ea typeface="ＭＳ Ｐゴシック" pitchFamily="-84" charset="-128"/>
                <a:cs typeface="ＭＳ Ｐゴシック" pitchFamily="-84" charset="-128"/>
              </a:rPr>
              <a:t>Example for a Projectile Motion</a:t>
            </a:r>
          </a:p>
        </p:txBody>
      </p:sp>
      <p:sp>
        <p:nvSpPr>
          <p:cNvPr id="249860" name="Rectangle 4"/>
          <p:cNvSpPr>
            <a:spLocks noChangeArrowheads="1"/>
          </p:cNvSpPr>
          <p:nvPr/>
        </p:nvSpPr>
        <p:spPr bwMode="auto">
          <a:xfrm>
            <a:off x="609600" y="762000"/>
            <a:ext cx="8077200" cy="1143000"/>
          </a:xfrm>
          <a:prstGeom prst="rect">
            <a:avLst/>
          </a:prstGeom>
          <a:solidFill>
            <a:srgbClr val="CCFFFF"/>
          </a:solidFill>
          <a:ln w="28575">
            <a:solidFill>
              <a:srgbClr val="990000"/>
            </a:solidFill>
            <a:miter lim="800000"/>
            <a:headEnd/>
            <a:tailEnd/>
          </a:ln>
        </p:spPr>
        <p:txBody>
          <a:bodyPr>
            <a:prstTxWarp prst="textNoShape">
              <a:avLst/>
            </a:prstTxWarp>
          </a:bodyPr>
          <a:lstStyle/>
          <a:p>
            <a:pPr algn="just">
              <a:lnSpc>
                <a:spcPct val="90000"/>
              </a:lnSpc>
              <a:spcBef>
                <a:spcPct val="20000"/>
              </a:spcBef>
            </a:pPr>
            <a:r>
              <a:rPr lang="en-US" dirty="0">
                <a:solidFill>
                  <a:schemeClr val="accent2"/>
                </a:solidFill>
                <a:latin typeface="Arial Narrow" pitchFamily="-84" charset="0"/>
              </a:rPr>
              <a:t>A stone was thrown upward from the top of a cliff at an angle of 37</a:t>
            </a:r>
            <a:r>
              <a:rPr lang="en-US" baseline="30000" dirty="0">
                <a:solidFill>
                  <a:schemeClr val="accent2"/>
                </a:solidFill>
                <a:latin typeface="Arial Narrow" pitchFamily="-84" charset="0"/>
              </a:rPr>
              <a:t>o</a:t>
            </a:r>
            <a:r>
              <a:rPr lang="en-US" dirty="0">
                <a:solidFill>
                  <a:schemeClr val="accent2"/>
                </a:solidFill>
                <a:latin typeface="Arial Narrow" pitchFamily="-84" charset="0"/>
              </a:rPr>
              <a:t> to horizontal with initial speed of 65.0m/s.  If the height of the cliff is 125.0m, how long is it before the stone hits the ground? </a:t>
            </a:r>
          </a:p>
        </p:txBody>
      </p:sp>
      <p:graphicFrame>
        <p:nvGraphicFramePr>
          <p:cNvPr id="249861" name="Object 5"/>
          <p:cNvGraphicFramePr>
            <a:graphicFrameLocks noChangeAspect="1"/>
          </p:cNvGraphicFramePr>
          <p:nvPr/>
        </p:nvGraphicFramePr>
        <p:xfrm>
          <a:off x="457200" y="2068513"/>
          <a:ext cx="336550" cy="433387"/>
        </p:xfrm>
        <a:graphic>
          <a:graphicData uri="http://schemas.openxmlformats.org/presentationml/2006/ole">
            <mc:AlternateContent xmlns:mc="http://schemas.openxmlformats.org/markup-compatibility/2006">
              <mc:Choice xmlns:v="urn:schemas-microsoft-com:vml" Requires="v">
                <p:oleObj spid="_x0000_s183646" name="Equation" r:id="rId4" imgW="190440" imgH="228600" progId="Equation.DSMT4">
                  <p:embed/>
                </p:oleObj>
              </mc:Choice>
              <mc:Fallback>
                <p:oleObj name="Equation" r:id="rId4" imgW="190440" imgH="2286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 y="2068513"/>
                        <a:ext cx="336550" cy="433387"/>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A50021"/>
                            </a:solidFill>
                            <a:miter lim="800000"/>
                            <a:headEnd/>
                            <a:tailEnd/>
                          </a14:hiddenLine>
                        </a:ext>
                      </a:extLst>
                    </p:spPr>
                  </p:pic>
                </p:oleObj>
              </mc:Fallback>
            </mc:AlternateContent>
          </a:graphicData>
        </a:graphic>
      </p:graphicFrame>
      <p:graphicFrame>
        <p:nvGraphicFramePr>
          <p:cNvPr id="249862" name="Object 6"/>
          <p:cNvGraphicFramePr>
            <a:graphicFrameLocks noChangeAspect="1"/>
          </p:cNvGraphicFramePr>
          <p:nvPr/>
        </p:nvGraphicFramePr>
        <p:xfrm>
          <a:off x="533400" y="3292475"/>
          <a:ext cx="633413" cy="509588"/>
        </p:xfrm>
        <a:graphic>
          <a:graphicData uri="http://schemas.openxmlformats.org/presentationml/2006/ole">
            <mc:AlternateContent xmlns:mc="http://schemas.openxmlformats.org/markup-compatibility/2006">
              <mc:Choice xmlns:v="urn:schemas-microsoft-com:vml" Requires="v">
                <p:oleObj spid="_x0000_s183647" name="Equation" r:id="rId6" imgW="330120" imgH="241200" progId="Equation.DSMT4">
                  <p:embed/>
                </p:oleObj>
              </mc:Choice>
              <mc:Fallback>
                <p:oleObj name="Equation" r:id="rId6" imgW="330120" imgH="24120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33400" y="3292475"/>
                        <a:ext cx="633413" cy="50958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A50021"/>
                            </a:solidFill>
                            <a:miter lim="800000"/>
                            <a:headEnd/>
                            <a:tailEnd/>
                          </a14:hiddenLine>
                        </a:ext>
                      </a:extLst>
                    </p:spPr>
                  </p:pic>
                </p:oleObj>
              </mc:Fallback>
            </mc:AlternateContent>
          </a:graphicData>
        </a:graphic>
      </p:graphicFrame>
      <p:graphicFrame>
        <p:nvGraphicFramePr>
          <p:cNvPr id="249863" name="Object 7"/>
          <p:cNvGraphicFramePr>
            <a:graphicFrameLocks noChangeAspect="1"/>
          </p:cNvGraphicFramePr>
          <p:nvPr>
            <p:extLst>
              <p:ext uri="{D42A27DB-BD31-4B8C-83A1-F6EECF244321}">
                <p14:modId xmlns:p14="http://schemas.microsoft.com/office/powerpoint/2010/main" val="3308363812"/>
              </p:ext>
            </p:extLst>
          </p:nvPr>
        </p:nvGraphicFramePr>
        <p:xfrm>
          <a:off x="309563" y="4025900"/>
          <a:ext cx="2128837" cy="461963"/>
        </p:xfrm>
        <a:graphic>
          <a:graphicData uri="http://schemas.openxmlformats.org/presentationml/2006/ole">
            <mc:AlternateContent xmlns:mc="http://schemas.openxmlformats.org/markup-compatibility/2006">
              <mc:Choice xmlns:v="urn:schemas-microsoft-com:vml" Requires="v">
                <p:oleObj spid="_x0000_s183648" name="Equation" r:id="rId8" imgW="1181100" imgH="241300" progId="Equation.DSMT4">
                  <p:embed/>
                </p:oleObj>
              </mc:Choice>
              <mc:Fallback>
                <p:oleObj name="Equation" r:id="rId8" imgW="1181100" imgH="241300" progId="Equation.DSMT4">
                  <p:embed/>
                  <p:pic>
                    <p:nvPicPr>
                      <p:cNvPr id="0" name=""/>
                      <p:cNvPicPr>
                        <a:picLocks noChangeAspect="1" noChangeArrowheads="1"/>
                      </p:cNvPicPr>
                      <p:nvPr/>
                    </p:nvPicPr>
                    <p:blipFill>
                      <a:blip r:embed="rId9"/>
                      <a:srcRect/>
                      <a:stretch>
                        <a:fillRect/>
                      </a:stretch>
                    </p:blipFill>
                    <p:spPr bwMode="auto">
                      <a:xfrm>
                        <a:off x="309563" y="4025900"/>
                        <a:ext cx="2128837" cy="461963"/>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A50021"/>
                            </a:solidFill>
                            <a:miter lim="800000"/>
                            <a:headEnd/>
                            <a:tailEnd/>
                          </a14:hiddenLine>
                        </a:ext>
                      </a:extLst>
                    </p:spPr>
                  </p:pic>
                </p:oleObj>
              </mc:Fallback>
            </mc:AlternateContent>
          </a:graphicData>
        </a:graphic>
      </p:graphicFrame>
      <p:graphicFrame>
        <p:nvGraphicFramePr>
          <p:cNvPr id="249864" name="Object 8"/>
          <p:cNvGraphicFramePr>
            <a:graphicFrameLocks noChangeAspect="1"/>
          </p:cNvGraphicFramePr>
          <p:nvPr>
            <p:extLst>
              <p:ext uri="{D42A27DB-BD31-4B8C-83A1-F6EECF244321}">
                <p14:modId xmlns:p14="http://schemas.microsoft.com/office/powerpoint/2010/main" val="3171047746"/>
              </p:ext>
            </p:extLst>
          </p:nvPr>
        </p:nvGraphicFramePr>
        <p:xfrm>
          <a:off x="407988" y="4656138"/>
          <a:ext cx="4900612" cy="782637"/>
        </p:xfrm>
        <a:graphic>
          <a:graphicData uri="http://schemas.openxmlformats.org/presentationml/2006/ole">
            <mc:AlternateContent xmlns:mc="http://schemas.openxmlformats.org/markup-compatibility/2006">
              <mc:Choice xmlns:v="urn:schemas-microsoft-com:vml" Requires="v">
                <p:oleObj spid="_x0000_s183649" name="Equation" r:id="rId10" imgW="2501900" imgH="482600" progId="Equation.DSMT4">
                  <p:embed/>
                </p:oleObj>
              </mc:Choice>
              <mc:Fallback>
                <p:oleObj name="Equation" r:id="rId10" imgW="2501900" imgH="482600" progId="Equation.DSMT4">
                  <p:embed/>
                  <p:pic>
                    <p:nvPicPr>
                      <p:cNvPr id="0" name=""/>
                      <p:cNvPicPr>
                        <a:picLocks noChangeAspect="1" noChangeArrowheads="1"/>
                      </p:cNvPicPr>
                      <p:nvPr/>
                    </p:nvPicPr>
                    <p:blipFill>
                      <a:blip r:embed="rId11"/>
                      <a:srcRect/>
                      <a:stretch>
                        <a:fillRect/>
                      </a:stretch>
                    </p:blipFill>
                    <p:spPr bwMode="auto">
                      <a:xfrm>
                        <a:off x="407988" y="4656138"/>
                        <a:ext cx="4900612" cy="782637"/>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A50021"/>
                            </a:solidFill>
                            <a:miter lim="800000"/>
                            <a:headEnd/>
                            <a:tailEnd/>
                          </a14:hiddenLine>
                        </a:ext>
                      </a:extLst>
                    </p:spPr>
                  </p:pic>
                </p:oleObj>
              </mc:Fallback>
            </mc:AlternateContent>
          </a:graphicData>
        </a:graphic>
      </p:graphicFrame>
      <p:graphicFrame>
        <p:nvGraphicFramePr>
          <p:cNvPr id="249865" name="Object 9"/>
          <p:cNvGraphicFramePr>
            <a:graphicFrameLocks noChangeAspect="1"/>
          </p:cNvGraphicFramePr>
          <p:nvPr/>
        </p:nvGraphicFramePr>
        <p:xfrm>
          <a:off x="457200" y="5554663"/>
          <a:ext cx="3810000" cy="388937"/>
        </p:xfrm>
        <a:graphic>
          <a:graphicData uri="http://schemas.openxmlformats.org/presentationml/2006/ole">
            <mc:AlternateContent xmlns:mc="http://schemas.openxmlformats.org/markup-compatibility/2006">
              <mc:Choice xmlns:v="urn:schemas-microsoft-com:vml" Requires="v">
                <p:oleObj spid="_x0000_s183650" name="Equation" r:id="rId12" imgW="1447560" imgH="177480" progId="Equation.3">
                  <p:embed/>
                </p:oleObj>
              </mc:Choice>
              <mc:Fallback>
                <p:oleObj name="Equation" r:id="rId12" imgW="1447560" imgH="177480" progId="Equation.3">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57200" y="5554663"/>
                        <a:ext cx="3810000" cy="388937"/>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A50021"/>
                            </a:solidFill>
                            <a:miter lim="800000"/>
                            <a:headEnd/>
                            <a:tailEnd/>
                          </a14:hiddenLine>
                        </a:ext>
                      </a:extLst>
                    </p:spPr>
                  </p:pic>
                </p:oleObj>
              </mc:Fallback>
            </mc:AlternateContent>
          </a:graphicData>
        </a:graphic>
      </p:graphicFrame>
      <p:graphicFrame>
        <p:nvGraphicFramePr>
          <p:cNvPr id="249866" name="Object 10"/>
          <p:cNvGraphicFramePr>
            <a:graphicFrameLocks noChangeAspect="1"/>
          </p:cNvGraphicFramePr>
          <p:nvPr/>
        </p:nvGraphicFramePr>
        <p:xfrm>
          <a:off x="457200" y="6096000"/>
          <a:ext cx="1382713" cy="381000"/>
        </p:xfrm>
        <a:graphic>
          <a:graphicData uri="http://schemas.openxmlformats.org/presentationml/2006/ole">
            <mc:AlternateContent xmlns:mc="http://schemas.openxmlformats.org/markup-compatibility/2006">
              <mc:Choice xmlns:v="urn:schemas-microsoft-com:vml" Requires="v">
                <p:oleObj spid="_x0000_s183651" name="Equation" r:id="rId14" imgW="571320" imgH="177480" progId="Equation.3">
                  <p:embed/>
                </p:oleObj>
              </mc:Choice>
              <mc:Fallback>
                <p:oleObj name="Equation" r:id="rId14" imgW="571320" imgH="177480" progId="Equation.3">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457200" y="6096000"/>
                        <a:ext cx="1382713" cy="381000"/>
                      </a:xfrm>
                      <a:prstGeom prst="rect">
                        <a:avLst/>
                      </a:prstGeom>
                      <a:solidFill>
                        <a:srgbClr val="FFFF99"/>
                      </a:solidFill>
                      <a:ln w="38100">
                        <a:solidFill>
                          <a:srgbClr val="A50021"/>
                        </a:solidFill>
                        <a:miter lim="800000"/>
                        <a:headEnd/>
                        <a:tailEnd/>
                      </a:ln>
                    </p:spPr>
                  </p:pic>
                </p:oleObj>
              </mc:Fallback>
            </mc:AlternateContent>
          </a:graphicData>
        </a:graphic>
      </p:graphicFrame>
      <p:graphicFrame>
        <p:nvGraphicFramePr>
          <p:cNvPr id="249867" name="Object 11"/>
          <p:cNvGraphicFramePr>
            <a:graphicFrameLocks noChangeAspect="1"/>
          </p:cNvGraphicFramePr>
          <p:nvPr/>
        </p:nvGraphicFramePr>
        <p:xfrm>
          <a:off x="457200" y="2668588"/>
          <a:ext cx="336550" cy="434975"/>
        </p:xfrm>
        <a:graphic>
          <a:graphicData uri="http://schemas.openxmlformats.org/presentationml/2006/ole">
            <mc:AlternateContent xmlns:mc="http://schemas.openxmlformats.org/markup-compatibility/2006">
              <mc:Choice xmlns:v="urn:schemas-microsoft-com:vml" Requires="v">
                <p:oleObj spid="_x0000_s183652" name="Equation" r:id="rId16" imgW="190440" imgH="241200" progId="Equation.DSMT4">
                  <p:embed/>
                </p:oleObj>
              </mc:Choice>
              <mc:Fallback>
                <p:oleObj name="Equation" r:id="rId16" imgW="190440" imgH="241200" progId="Equation.DSMT4">
                  <p:embed/>
                  <p:pic>
                    <p:nvPicPr>
                      <p:cNvPr id="0" name=""/>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457200" y="2668588"/>
                        <a:ext cx="336550" cy="43497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A50021"/>
                            </a:solidFill>
                            <a:miter lim="800000"/>
                            <a:headEnd/>
                            <a:tailEnd/>
                          </a14:hiddenLine>
                        </a:ext>
                      </a:extLst>
                    </p:spPr>
                  </p:pic>
                </p:oleObj>
              </mc:Fallback>
            </mc:AlternateContent>
          </a:graphicData>
        </a:graphic>
      </p:graphicFrame>
      <p:sp>
        <p:nvSpPr>
          <p:cNvPr id="249868" name="Text Box 12"/>
          <p:cNvSpPr txBox="1">
            <a:spLocks noChangeArrowheads="1"/>
          </p:cNvSpPr>
          <p:nvPr/>
        </p:nvSpPr>
        <p:spPr bwMode="auto">
          <a:xfrm>
            <a:off x="2286000" y="6096000"/>
            <a:ext cx="2819400" cy="338554"/>
          </a:xfrm>
          <a:prstGeom prst="rect">
            <a:avLst/>
          </a:prstGeom>
          <a:solidFill>
            <a:srgbClr val="CCFFFF"/>
          </a:solidFill>
          <a:ln w="28575">
            <a:solidFill>
              <a:srgbClr val="990000"/>
            </a:solidFill>
            <a:miter lim="800000"/>
            <a:headEnd/>
            <a:tailEnd/>
          </a:ln>
        </p:spPr>
        <p:txBody>
          <a:bodyPr wrap="square">
            <a:prstTxWarp prst="textNoShape">
              <a:avLst/>
            </a:prstTxWarp>
            <a:spAutoFit/>
          </a:bodyPr>
          <a:lstStyle/>
          <a:p>
            <a:pPr>
              <a:spcBef>
                <a:spcPct val="20000"/>
              </a:spcBef>
            </a:pPr>
            <a:r>
              <a:rPr lang="en-US" sz="1600" dirty="0" smtClean="0">
                <a:solidFill>
                  <a:schemeClr val="accent2"/>
                </a:solidFill>
                <a:latin typeface="Arial Narrow" pitchFamily="-84" charset="0"/>
              </a:rPr>
              <a:t>The stone land after the initial time.</a:t>
            </a:r>
            <a:endParaRPr lang="en-US" sz="1600" dirty="0">
              <a:solidFill>
                <a:schemeClr val="accent2"/>
              </a:solidFill>
              <a:latin typeface="Arial Narrow" pitchFamily="-84" charset="0"/>
            </a:endParaRPr>
          </a:p>
        </p:txBody>
      </p:sp>
      <p:graphicFrame>
        <p:nvGraphicFramePr>
          <p:cNvPr id="249869" name="Object 13"/>
          <p:cNvGraphicFramePr>
            <a:graphicFrameLocks noChangeAspect="1"/>
          </p:cNvGraphicFramePr>
          <p:nvPr/>
        </p:nvGraphicFramePr>
        <p:xfrm>
          <a:off x="762000" y="2057400"/>
          <a:ext cx="1073150" cy="433388"/>
        </p:xfrm>
        <a:graphic>
          <a:graphicData uri="http://schemas.openxmlformats.org/presentationml/2006/ole">
            <mc:AlternateContent xmlns:mc="http://schemas.openxmlformats.org/markup-compatibility/2006">
              <mc:Choice xmlns:v="urn:schemas-microsoft-com:vml" Requires="v">
                <p:oleObj spid="_x0000_s183653" name="Equation" r:id="rId18" imgW="609480" imgH="228600" progId="Equation.DSMT4">
                  <p:embed/>
                </p:oleObj>
              </mc:Choice>
              <mc:Fallback>
                <p:oleObj name="Equation" r:id="rId18" imgW="609480" imgH="228600" progId="Equation.DSMT4">
                  <p:embed/>
                  <p:pic>
                    <p:nvPicPr>
                      <p:cNvPr id="0" name=""/>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762000" y="2057400"/>
                        <a:ext cx="1073150" cy="43338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A50021"/>
                            </a:solidFill>
                            <a:miter lim="800000"/>
                            <a:headEnd/>
                            <a:tailEnd/>
                          </a14:hiddenLine>
                        </a:ext>
                      </a:extLst>
                    </p:spPr>
                  </p:pic>
                </p:oleObj>
              </mc:Fallback>
            </mc:AlternateContent>
          </a:graphicData>
        </a:graphic>
      </p:graphicFrame>
      <p:graphicFrame>
        <p:nvGraphicFramePr>
          <p:cNvPr id="249870" name="Object 14"/>
          <p:cNvGraphicFramePr>
            <a:graphicFrameLocks noChangeAspect="1"/>
          </p:cNvGraphicFramePr>
          <p:nvPr/>
        </p:nvGraphicFramePr>
        <p:xfrm>
          <a:off x="1866900" y="2057400"/>
          <a:ext cx="2933700" cy="385763"/>
        </p:xfrm>
        <a:graphic>
          <a:graphicData uri="http://schemas.openxmlformats.org/presentationml/2006/ole">
            <mc:AlternateContent xmlns:mc="http://schemas.openxmlformats.org/markup-compatibility/2006">
              <mc:Choice xmlns:v="urn:schemas-microsoft-com:vml" Requires="v">
                <p:oleObj spid="_x0000_s183654" name="Equation" r:id="rId20" imgW="1663560" imgH="203040" progId="Equation.DSMT4">
                  <p:embed/>
                </p:oleObj>
              </mc:Choice>
              <mc:Fallback>
                <p:oleObj name="Equation" r:id="rId20" imgW="1663560" imgH="203040" progId="Equation.DSMT4">
                  <p:embed/>
                  <p:pic>
                    <p:nvPicPr>
                      <p:cNvPr id="0" name=""/>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1866900" y="2057400"/>
                        <a:ext cx="2933700" cy="385763"/>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A50021"/>
                            </a:solidFill>
                            <a:miter lim="800000"/>
                            <a:headEnd/>
                            <a:tailEnd/>
                          </a14:hiddenLine>
                        </a:ext>
                      </a:extLst>
                    </p:spPr>
                  </p:pic>
                </p:oleObj>
              </mc:Fallback>
            </mc:AlternateContent>
          </a:graphicData>
        </a:graphic>
      </p:graphicFrame>
      <p:graphicFrame>
        <p:nvGraphicFramePr>
          <p:cNvPr id="249871" name="Object 15"/>
          <p:cNvGraphicFramePr>
            <a:graphicFrameLocks noChangeAspect="1"/>
          </p:cNvGraphicFramePr>
          <p:nvPr/>
        </p:nvGraphicFramePr>
        <p:xfrm>
          <a:off x="773113" y="2667000"/>
          <a:ext cx="1055687" cy="411163"/>
        </p:xfrm>
        <a:graphic>
          <a:graphicData uri="http://schemas.openxmlformats.org/presentationml/2006/ole">
            <mc:AlternateContent xmlns:mc="http://schemas.openxmlformats.org/markup-compatibility/2006">
              <mc:Choice xmlns:v="urn:schemas-microsoft-com:vml" Requires="v">
                <p:oleObj spid="_x0000_s183655" name="Equation" r:id="rId22" imgW="596880" imgH="228600" progId="Equation.DSMT4">
                  <p:embed/>
                </p:oleObj>
              </mc:Choice>
              <mc:Fallback>
                <p:oleObj name="Equation" r:id="rId22" imgW="596880" imgH="228600" progId="Equation.DSMT4">
                  <p:embed/>
                  <p:pic>
                    <p:nvPicPr>
                      <p:cNvPr id="0" name=""/>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773113" y="2667000"/>
                        <a:ext cx="1055687" cy="411163"/>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A50021"/>
                            </a:solidFill>
                            <a:miter lim="800000"/>
                            <a:headEnd/>
                            <a:tailEnd/>
                          </a14:hiddenLine>
                        </a:ext>
                      </a:extLst>
                    </p:spPr>
                  </p:pic>
                </p:oleObj>
              </mc:Fallback>
            </mc:AlternateContent>
          </a:graphicData>
        </a:graphic>
      </p:graphicFrame>
      <p:graphicFrame>
        <p:nvGraphicFramePr>
          <p:cNvPr id="249872" name="Object 16"/>
          <p:cNvGraphicFramePr>
            <a:graphicFrameLocks noChangeAspect="1"/>
          </p:cNvGraphicFramePr>
          <p:nvPr/>
        </p:nvGraphicFramePr>
        <p:xfrm>
          <a:off x="1851025" y="2667000"/>
          <a:ext cx="2873375" cy="365125"/>
        </p:xfrm>
        <a:graphic>
          <a:graphicData uri="http://schemas.openxmlformats.org/presentationml/2006/ole">
            <mc:AlternateContent xmlns:mc="http://schemas.openxmlformats.org/markup-compatibility/2006">
              <mc:Choice xmlns:v="urn:schemas-microsoft-com:vml" Requires="v">
                <p:oleObj spid="_x0000_s183656" name="Equation" r:id="rId24" imgW="1625400" imgH="203040" progId="Equation.DSMT4">
                  <p:embed/>
                </p:oleObj>
              </mc:Choice>
              <mc:Fallback>
                <p:oleObj name="Equation" r:id="rId24" imgW="1625400" imgH="203040" progId="Equation.DSMT4">
                  <p:embed/>
                  <p:pic>
                    <p:nvPicPr>
                      <p:cNvPr id="0" name=""/>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1851025" y="2667000"/>
                        <a:ext cx="2873375" cy="36512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A50021"/>
                            </a:solidFill>
                            <a:miter lim="800000"/>
                            <a:headEnd/>
                            <a:tailEnd/>
                          </a14:hiddenLine>
                        </a:ext>
                      </a:extLst>
                    </p:spPr>
                  </p:pic>
                </p:oleObj>
              </mc:Fallback>
            </mc:AlternateContent>
          </a:graphicData>
        </a:graphic>
      </p:graphicFrame>
      <p:graphicFrame>
        <p:nvGraphicFramePr>
          <p:cNvPr id="249873" name="Object 17"/>
          <p:cNvGraphicFramePr>
            <a:graphicFrameLocks noChangeAspect="1"/>
          </p:cNvGraphicFramePr>
          <p:nvPr/>
        </p:nvGraphicFramePr>
        <p:xfrm>
          <a:off x="1216025" y="3359150"/>
          <a:ext cx="1146175" cy="374650"/>
        </p:xfrm>
        <a:graphic>
          <a:graphicData uri="http://schemas.openxmlformats.org/presentationml/2006/ole">
            <mc:AlternateContent xmlns:mc="http://schemas.openxmlformats.org/markup-compatibility/2006">
              <mc:Choice xmlns:v="urn:schemas-microsoft-com:vml" Requires="v">
                <p:oleObj spid="_x0000_s183657" name="Equation" r:id="rId26" imgW="596880" imgH="177480" progId="Equation.DSMT4">
                  <p:embed/>
                </p:oleObj>
              </mc:Choice>
              <mc:Fallback>
                <p:oleObj name="Equation" r:id="rId26" imgW="596880" imgH="177480" progId="Equation.DSMT4">
                  <p:embed/>
                  <p:pic>
                    <p:nvPicPr>
                      <p:cNvPr id="0" name=""/>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1216025" y="3359150"/>
                        <a:ext cx="1146175" cy="37465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A50021"/>
                            </a:solidFill>
                            <a:miter lim="800000"/>
                            <a:headEnd/>
                            <a:tailEnd/>
                          </a14:hiddenLine>
                        </a:ext>
                      </a:extLst>
                    </p:spPr>
                  </p:pic>
                </p:oleObj>
              </mc:Fallback>
            </mc:AlternateContent>
          </a:graphicData>
        </a:graphic>
      </p:graphicFrame>
      <p:graphicFrame>
        <p:nvGraphicFramePr>
          <p:cNvPr id="249874" name="Object 18"/>
          <p:cNvGraphicFramePr>
            <a:graphicFrameLocks noChangeAspect="1"/>
          </p:cNvGraphicFramePr>
          <p:nvPr/>
        </p:nvGraphicFramePr>
        <p:xfrm>
          <a:off x="2339975" y="3130550"/>
          <a:ext cx="1317625" cy="831850"/>
        </p:xfrm>
        <a:graphic>
          <a:graphicData uri="http://schemas.openxmlformats.org/presentationml/2006/ole">
            <mc:AlternateContent xmlns:mc="http://schemas.openxmlformats.org/markup-compatibility/2006">
              <mc:Choice xmlns:v="urn:schemas-microsoft-com:vml" Requires="v">
                <p:oleObj spid="_x0000_s183658" name="Equation" r:id="rId28" imgW="685800" imgH="393480" progId="Equation.DSMT4">
                  <p:embed/>
                </p:oleObj>
              </mc:Choice>
              <mc:Fallback>
                <p:oleObj name="Equation" r:id="rId28" imgW="685800" imgH="393480" progId="Equation.DSMT4">
                  <p:embed/>
                  <p:pic>
                    <p:nvPicPr>
                      <p:cNvPr id="0" name=""/>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2339975" y="3130550"/>
                        <a:ext cx="1317625" cy="83185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A50021"/>
                            </a:solidFill>
                            <a:miter lim="800000"/>
                            <a:headEnd/>
                            <a:tailEnd/>
                          </a14:hiddenLine>
                        </a:ext>
                      </a:extLst>
                    </p:spPr>
                  </p:pic>
                </p:oleObj>
              </mc:Fallback>
            </mc:AlternateContent>
          </a:graphicData>
        </a:graphic>
      </p:graphicFrame>
      <p:graphicFrame>
        <p:nvGraphicFramePr>
          <p:cNvPr id="249875" name="Object 19"/>
          <p:cNvGraphicFramePr>
            <a:graphicFrameLocks noChangeAspect="1"/>
          </p:cNvGraphicFramePr>
          <p:nvPr>
            <p:extLst>
              <p:ext uri="{D42A27DB-BD31-4B8C-83A1-F6EECF244321}">
                <p14:modId xmlns:p14="http://schemas.microsoft.com/office/powerpoint/2010/main" val="2028447990"/>
              </p:ext>
            </p:extLst>
          </p:nvPr>
        </p:nvGraphicFramePr>
        <p:xfrm>
          <a:off x="2473325" y="4027488"/>
          <a:ext cx="2632075" cy="411162"/>
        </p:xfrm>
        <a:graphic>
          <a:graphicData uri="http://schemas.openxmlformats.org/presentationml/2006/ole">
            <mc:AlternateContent xmlns:mc="http://schemas.openxmlformats.org/markup-compatibility/2006">
              <mc:Choice xmlns:v="urn:schemas-microsoft-com:vml" Requires="v">
                <p:oleObj spid="_x0000_s183659" name="Equation" r:id="rId30" imgW="1460500" imgH="215900" progId="Equation.DSMT4">
                  <p:embed/>
                </p:oleObj>
              </mc:Choice>
              <mc:Fallback>
                <p:oleObj name="Equation" r:id="rId30" imgW="1460500" imgH="215900" progId="Equation.DSMT4">
                  <p:embed/>
                  <p:pic>
                    <p:nvPicPr>
                      <p:cNvPr id="0" name=""/>
                      <p:cNvPicPr>
                        <a:picLocks noChangeAspect="1" noChangeArrowheads="1"/>
                      </p:cNvPicPr>
                      <p:nvPr/>
                    </p:nvPicPr>
                    <p:blipFill>
                      <a:blip r:embed="rId31"/>
                      <a:srcRect/>
                      <a:stretch>
                        <a:fillRect/>
                      </a:stretch>
                    </p:blipFill>
                    <p:spPr bwMode="auto">
                      <a:xfrm>
                        <a:off x="2473325" y="4027488"/>
                        <a:ext cx="2632075" cy="411162"/>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A50021"/>
                            </a:solidFill>
                            <a:miter lim="800000"/>
                            <a:headEnd/>
                            <a:tailEnd/>
                          </a14:hiddenLine>
                        </a:ext>
                      </a:extLst>
                    </p:spPr>
                  </p:pic>
                </p:oleObj>
              </mc:Fallback>
            </mc:AlternateContent>
          </a:graphicData>
        </a:graphic>
      </p:graphicFrame>
      <p:sp>
        <p:nvSpPr>
          <p:cNvPr id="249876" name="AutoShape 20"/>
          <p:cNvSpPr>
            <a:spLocks noChangeArrowheads="1"/>
          </p:cNvSpPr>
          <p:nvPr/>
        </p:nvSpPr>
        <p:spPr bwMode="auto">
          <a:xfrm>
            <a:off x="3962400" y="3200400"/>
            <a:ext cx="1143000" cy="685800"/>
          </a:xfrm>
          <a:prstGeom prst="rightArrow">
            <a:avLst>
              <a:gd name="adj1" fmla="val 50000"/>
              <a:gd name="adj2" fmla="val 41667"/>
            </a:avLst>
          </a:prstGeom>
          <a:solidFill>
            <a:srgbClr val="FFFF99"/>
          </a:solidFill>
          <a:ln w="28575">
            <a:solidFill>
              <a:srgbClr val="A50021"/>
            </a:solidFill>
            <a:miter lim="800000"/>
            <a:headEnd/>
            <a:tailEnd/>
          </a:ln>
        </p:spPr>
        <p:txBody>
          <a:bodyPr wrap="none" anchor="ctr">
            <a:prstTxWarp prst="textNoShape">
              <a:avLst/>
            </a:prstTxWarp>
          </a:bodyPr>
          <a:lstStyle/>
          <a:p>
            <a:pPr algn="ctr"/>
            <a:r>
              <a:rPr lang="en-US" sz="1800" b="1">
                <a:solidFill>
                  <a:srgbClr val="A50021"/>
                </a:solidFill>
                <a:latin typeface="Arial Narrow" pitchFamily="-84" charset="0"/>
              </a:rPr>
              <a:t>Becomes</a:t>
            </a:r>
          </a:p>
        </p:txBody>
      </p:sp>
    </p:spTree>
    <p:extLst>
      <p:ext uri="{BB962C8B-B14F-4D97-AF65-F5344CB8AC3E}">
        <p14:creationId xmlns:p14="http://schemas.microsoft.com/office/powerpoint/2010/main" val="84399764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49860"/>
                                        </p:tgtEl>
                                        <p:attrNameLst>
                                          <p:attrName>style.visibility</p:attrName>
                                        </p:attrNameLst>
                                      </p:cBhvr>
                                      <p:to>
                                        <p:strVal val="visible"/>
                                      </p:to>
                                    </p:set>
                                    <p:animEffect transition="in" filter="wipe(left)">
                                      <p:cBhvr>
                                        <p:cTn id="7" dur="500"/>
                                        <p:tgtEl>
                                          <p:spTgt spid="249860"/>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nodeType="clickEffect">
                                  <p:stCondLst>
                                    <p:cond delay="0"/>
                                  </p:stCondLst>
                                  <p:iterate type="wd">
                                    <p:tmPct val="10000"/>
                                  </p:iterate>
                                  <p:childTnLst>
                                    <p:set>
                                      <p:cBhvr>
                                        <p:cTn id="11" dur="1" fill="hold">
                                          <p:stCondLst>
                                            <p:cond delay="0"/>
                                          </p:stCondLst>
                                        </p:cTn>
                                        <p:tgtEl>
                                          <p:spTgt spid="249858"/>
                                        </p:tgtEl>
                                        <p:attrNameLst>
                                          <p:attrName>style.visibility</p:attrName>
                                        </p:attrNameLst>
                                      </p:cBhvr>
                                      <p:to>
                                        <p:strVal val="visible"/>
                                      </p:to>
                                    </p:set>
                                    <p:anim calcmode="lin" valueType="num">
                                      <p:cBhvr>
                                        <p:cTn id="12" dur="500" fill="hold"/>
                                        <p:tgtEl>
                                          <p:spTgt spid="249858"/>
                                        </p:tgtEl>
                                        <p:attrNameLst>
                                          <p:attrName>ppt_w</p:attrName>
                                        </p:attrNameLst>
                                      </p:cBhvr>
                                      <p:tavLst>
                                        <p:tav tm="0">
                                          <p:val>
                                            <p:fltVal val="0"/>
                                          </p:val>
                                        </p:tav>
                                        <p:tav tm="100000">
                                          <p:val>
                                            <p:strVal val="#ppt_w"/>
                                          </p:val>
                                        </p:tav>
                                      </p:tavLst>
                                    </p:anim>
                                    <p:anim calcmode="lin" valueType="num">
                                      <p:cBhvr>
                                        <p:cTn id="13" dur="500" fill="hold"/>
                                        <p:tgtEl>
                                          <p:spTgt spid="249858"/>
                                        </p:tgtEl>
                                        <p:attrNameLst>
                                          <p:attrName>ppt_h</p:attrName>
                                        </p:attrNameLst>
                                      </p:cBhvr>
                                      <p:tavLst>
                                        <p:tav tm="0">
                                          <p:val>
                                            <p:fltVal val="0"/>
                                          </p:val>
                                        </p:tav>
                                        <p:tav tm="100000">
                                          <p:val>
                                            <p:strVal val="#ppt_h"/>
                                          </p:val>
                                        </p:tav>
                                      </p:tavLst>
                                    </p:anim>
                                    <p:animEffect transition="in" filter="fade">
                                      <p:cBhvr>
                                        <p:cTn id="14" dur="500"/>
                                        <p:tgtEl>
                                          <p:spTgt spid="249858"/>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nodeType="clickEffect">
                                  <p:stCondLst>
                                    <p:cond delay="0"/>
                                  </p:stCondLst>
                                  <p:iterate type="wd">
                                    <p:tmPct val="10000"/>
                                  </p:iterate>
                                  <p:childTnLst>
                                    <p:set>
                                      <p:cBhvr>
                                        <p:cTn id="18" dur="1" fill="hold">
                                          <p:stCondLst>
                                            <p:cond delay="0"/>
                                          </p:stCondLst>
                                        </p:cTn>
                                        <p:tgtEl>
                                          <p:spTgt spid="249861"/>
                                        </p:tgtEl>
                                        <p:attrNameLst>
                                          <p:attrName>style.visibility</p:attrName>
                                        </p:attrNameLst>
                                      </p:cBhvr>
                                      <p:to>
                                        <p:strVal val="visible"/>
                                      </p:to>
                                    </p:set>
                                    <p:animEffect transition="in" filter="wipe(left)">
                                      <p:cBhvr>
                                        <p:cTn id="19" dur="500"/>
                                        <p:tgtEl>
                                          <p:spTgt spid="249861"/>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nodeType="clickEffect">
                                  <p:stCondLst>
                                    <p:cond delay="0"/>
                                  </p:stCondLst>
                                  <p:iterate type="wd">
                                    <p:tmPct val="10000"/>
                                  </p:iterate>
                                  <p:childTnLst>
                                    <p:set>
                                      <p:cBhvr>
                                        <p:cTn id="23" dur="1" fill="hold">
                                          <p:stCondLst>
                                            <p:cond delay="0"/>
                                          </p:stCondLst>
                                        </p:cTn>
                                        <p:tgtEl>
                                          <p:spTgt spid="249869"/>
                                        </p:tgtEl>
                                        <p:attrNameLst>
                                          <p:attrName>style.visibility</p:attrName>
                                        </p:attrNameLst>
                                      </p:cBhvr>
                                      <p:to>
                                        <p:strVal val="visible"/>
                                      </p:to>
                                    </p:set>
                                    <p:animEffect transition="in" filter="wipe(left)">
                                      <p:cBhvr>
                                        <p:cTn id="24" dur="500"/>
                                        <p:tgtEl>
                                          <p:spTgt spid="249869"/>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nodeType="clickEffect">
                                  <p:stCondLst>
                                    <p:cond delay="0"/>
                                  </p:stCondLst>
                                  <p:iterate type="wd">
                                    <p:tmPct val="10000"/>
                                  </p:iterate>
                                  <p:childTnLst>
                                    <p:set>
                                      <p:cBhvr>
                                        <p:cTn id="28" dur="1" fill="hold">
                                          <p:stCondLst>
                                            <p:cond delay="0"/>
                                          </p:stCondLst>
                                        </p:cTn>
                                        <p:tgtEl>
                                          <p:spTgt spid="249870"/>
                                        </p:tgtEl>
                                        <p:attrNameLst>
                                          <p:attrName>style.visibility</p:attrName>
                                        </p:attrNameLst>
                                      </p:cBhvr>
                                      <p:to>
                                        <p:strVal val="visible"/>
                                      </p:to>
                                    </p:set>
                                    <p:animEffect transition="in" filter="wipe(left)">
                                      <p:cBhvr>
                                        <p:cTn id="29" dur="500"/>
                                        <p:tgtEl>
                                          <p:spTgt spid="249870"/>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nodeType="clickEffect">
                                  <p:stCondLst>
                                    <p:cond delay="0"/>
                                  </p:stCondLst>
                                  <p:iterate type="wd">
                                    <p:tmPct val="10000"/>
                                  </p:iterate>
                                  <p:childTnLst>
                                    <p:set>
                                      <p:cBhvr>
                                        <p:cTn id="33" dur="1" fill="hold">
                                          <p:stCondLst>
                                            <p:cond delay="0"/>
                                          </p:stCondLst>
                                        </p:cTn>
                                        <p:tgtEl>
                                          <p:spTgt spid="249867"/>
                                        </p:tgtEl>
                                        <p:attrNameLst>
                                          <p:attrName>style.visibility</p:attrName>
                                        </p:attrNameLst>
                                      </p:cBhvr>
                                      <p:to>
                                        <p:strVal val="visible"/>
                                      </p:to>
                                    </p:set>
                                    <p:animEffect transition="in" filter="wipe(left)">
                                      <p:cBhvr>
                                        <p:cTn id="34" dur="500"/>
                                        <p:tgtEl>
                                          <p:spTgt spid="249867"/>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nodeType="clickEffect">
                                  <p:stCondLst>
                                    <p:cond delay="0"/>
                                  </p:stCondLst>
                                  <p:iterate type="wd">
                                    <p:tmPct val="10000"/>
                                  </p:iterate>
                                  <p:childTnLst>
                                    <p:set>
                                      <p:cBhvr>
                                        <p:cTn id="38" dur="1" fill="hold">
                                          <p:stCondLst>
                                            <p:cond delay="0"/>
                                          </p:stCondLst>
                                        </p:cTn>
                                        <p:tgtEl>
                                          <p:spTgt spid="249871"/>
                                        </p:tgtEl>
                                        <p:attrNameLst>
                                          <p:attrName>style.visibility</p:attrName>
                                        </p:attrNameLst>
                                      </p:cBhvr>
                                      <p:to>
                                        <p:strVal val="visible"/>
                                      </p:to>
                                    </p:set>
                                    <p:animEffect transition="in" filter="wipe(left)">
                                      <p:cBhvr>
                                        <p:cTn id="39" dur="500"/>
                                        <p:tgtEl>
                                          <p:spTgt spid="249871"/>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nodeType="clickEffect">
                                  <p:stCondLst>
                                    <p:cond delay="0"/>
                                  </p:stCondLst>
                                  <p:iterate type="wd">
                                    <p:tmPct val="10000"/>
                                  </p:iterate>
                                  <p:childTnLst>
                                    <p:set>
                                      <p:cBhvr>
                                        <p:cTn id="43" dur="1" fill="hold">
                                          <p:stCondLst>
                                            <p:cond delay="0"/>
                                          </p:stCondLst>
                                        </p:cTn>
                                        <p:tgtEl>
                                          <p:spTgt spid="249872"/>
                                        </p:tgtEl>
                                        <p:attrNameLst>
                                          <p:attrName>style.visibility</p:attrName>
                                        </p:attrNameLst>
                                      </p:cBhvr>
                                      <p:to>
                                        <p:strVal val="visible"/>
                                      </p:to>
                                    </p:set>
                                    <p:animEffect transition="in" filter="wipe(left)">
                                      <p:cBhvr>
                                        <p:cTn id="44" dur="500"/>
                                        <p:tgtEl>
                                          <p:spTgt spid="249872"/>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nodeType="clickEffect">
                                  <p:stCondLst>
                                    <p:cond delay="0"/>
                                  </p:stCondLst>
                                  <p:iterate type="wd">
                                    <p:tmPct val="10000"/>
                                  </p:iterate>
                                  <p:childTnLst>
                                    <p:set>
                                      <p:cBhvr>
                                        <p:cTn id="48" dur="1" fill="hold">
                                          <p:stCondLst>
                                            <p:cond delay="0"/>
                                          </p:stCondLst>
                                        </p:cTn>
                                        <p:tgtEl>
                                          <p:spTgt spid="249862"/>
                                        </p:tgtEl>
                                        <p:attrNameLst>
                                          <p:attrName>style.visibility</p:attrName>
                                        </p:attrNameLst>
                                      </p:cBhvr>
                                      <p:to>
                                        <p:strVal val="visible"/>
                                      </p:to>
                                    </p:set>
                                    <p:animEffect transition="in" filter="wipe(left)">
                                      <p:cBhvr>
                                        <p:cTn id="49" dur="500"/>
                                        <p:tgtEl>
                                          <p:spTgt spid="249862"/>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nodeType="clickEffect">
                                  <p:stCondLst>
                                    <p:cond delay="0"/>
                                  </p:stCondLst>
                                  <p:iterate type="wd">
                                    <p:tmPct val="10000"/>
                                  </p:iterate>
                                  <p:childTnLst>
                                    <p:set>
                                      <p:cBhvr>
                                        <p:cTn id="53" dur="1" fill="hold">
                                          <p:stCondLst>
                                            <p:cond delay="0"/>
                                          </p:stCondLst>
                                        </p:cTn>
                                        <p:tgtEl>
                                          <p:spTgt spid="249873"/>
                                        </p:tgtEl>
                                        <p:attrNameLst>
                                          <p:attrName>style.visibility</p:attrName>
                                        </p:attrNameLst>
                                      </p:cBhvr>
                                      <p:to>
                                        <p:strVal val="visible"/>
                                      </p:to>
                                    </p:set>
                                    <p:animEffect transition="in" filter="wipe(left)">
                                      <p:cBhvr>
                                        <p:cTn id="54" dur="500"/>
                                        <p:tgtEl>
                                          <p:spTgt spid="249873"/>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8" fill="hold" nodeType="clickEffect">
                                  <p:stCondLst>
                                    <p:cond delay="0"/>
                                  </p:stCondLst>
                                  <p:iterate type="wd">
                                    <p:tmPct val="10000"/>
                                  </p:iterate>
                                  <p:childTnLst>
                                    <p:set>
                                      <p:cBhvr>
                                        <p:cTn id="58" dur="1" fill="hold">
                                          <p:stCondLst>
                                            <p:cond delay="0"/>
                                          </p:stCondLst>
                                        </p:cTn>
                                        <p:tgtEl>
                                          <p:spTgt spid="249874"/>
                                        </p:tgtEl>
                                        <p:attrNameLst>
                                          <p:attrName>style.visibility</p:attrName>
                                        </p:attrNameLst>
                                      </p:cBhvr>
                                      <p:to>
                                        <p:strVal val="visible"/>
                                      </p:to>
                                    </p:set>
                                    <p:animEffect transition="in" filter="wipe(left)">
                                      <p:cBhvr>
                                        <p:cTn id="59" dur="500"/>
                                        <p:tgtEl>
                                          <p:spTgt spid="249874"/>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8" fill="hold" grpId="0" nodeType="clickEffect">
                                  <p:stCondLst>
                                    <p:cond delay="0"/>
                                  </p:stCondLst>
                                  <p:iterate type="wd">
                                    <p:tmPct val="10000"/>
                                  </p:iterate>
                                  <p:childTnLst>
                                    <p:set>
                                      <p:cBhvr>
                                        <p:cTn id="63" dur="1" fill="hold">
                                          <p:stCondLst>
                                            <p:cond delay="0"/>
                                          </p:stCondLst>
                                        </p:cTn>
                                        <p:tgtEl>
                                          <p:spTgt spid="249876"/>
                                        </p:tgtEl>
                                        <p:attrNameLst>
                                          <p:attrName>style.visibility</p:attrName>
                                        </p:attrNameLst>
                                      </p:cBhvr>
                                      <p:to>
                                        <p:strVal val="visible"/>
                                      </p:to>
                                    </p:set>
                                    <p:animEffect transition="in" filter="wipe(left)">
                                      <p:cBhvr>
                                        <p:cTn id="64" dur="500"/>
                                        <p:tgtEl>
                                          <p:spTgt spid="249876"/>
                                        </p:tgtEl>
                                      </p:cBhvr>
                                    </p:animEffect>
                                  </p:childTnLst>
                                </p:cTn>
                              </p:par>
                            </p:childTnLst>
                          </p:cTn>
                        </p:par>
                      </p:childTnLst>
                    </p:cTn>
                  </p:par>
                  <p:par>
                    <p:cTn id="65" fill="hold">
                      <p:stCondLst>
                        <p:cond delay="indefinite"/>
                      </p:stCondLst>
                      <p:childTnLst>
                        <p:par>
                          <p:cTn id="66" fill="hold">
                            <p:stCondLst>
                              <p:cond delay="0"/>
                            </p:stCondLst>
                            <p:childTnLst>
                              <p:par>
                                <p:cTn id="67" presetID="22" presetClass="entr" presetSubtype="8" fill="hold" nodeType="clickEffect">
                                  <p:stCondLst>
                                    <p:cond delay="0"/>
                                  </p:stCondLst>
                                  <p:iterate type="wd">
                                    <p:tmPct val="10000"/>
                                  </p:iterate>
                                  <p:childTnLst>
                                    <p:set>
                                      <p:cBhvr>
                                        <p:cTn id="68" dur="1" fill="hold">
                                          <p:stCondLst>
                                            <p:cond delay="0"/>
                                          </p:stCondLst>
                                        </p:cTn>
                                        <p:tgtEl>
                                          <p:spTgt spid="249863"/>
                                        </p:tgtEl>
                                        <p:attrNameLst>
                                          <p:attrName>style.visibility</p:attrName>
                                        </p:attrNameLst>
                                      </p:cBhvr>
                                      <p:to>
                                        <p:strVal val="visible"/>
                                      </p:to>
                                    </p:set>
                                    <p:animEffect transition="in" filter="wipe(left)">
                                      <p:cBhvr>
                                        <p:cTn id="69" dur="500"/>
                                        <p:tgtEl>
                                          <p:spTgt spid="249863"/>
                                        </p:tgtEl>
                                      </p:cBhvr>
                                    </p:animEffect>
                                  </p:childTnLst>
                                </p:cTn>
                              </p:par>
                            </p:childTnLst>
                          </p:cTn>
                        </p:par>
                      </p:childTnLst>
                    </p:cTn>
                  </p:par>
                  <p:par>
                    <p:cTn id="70" fill="hold">
                      <p:stCondLst>
                        <p:cond delay="indefinite"/>
                      </p:stCondLst>
                      <p:childTnLst>
                        <p:par>
                          <p:cTn id="71" fill="hold">
                            <p:stCondLst>
                              <p:cond delay="0"/>
                            </p:stCondLst>
                            <p:childTnLst>
                              <p:par>
                                <p:cTn id="72" presetID="22" presetClass="entr" presetSubtype="8" fill="hold" nodeType="clickEffect">
                                  <p:stCondLst>
                                    <p:cond delay="0"/>
                                  </p:stCondLst>
                                  <p:iterate type="wd">
                                    <p:tmPct val="10000"/>
                                  </p:iterate>
                                  <p:childTnLst>
                                    <p:set>
                                      <p:cBhvr>
                                        <p:cTn id="73" dur="1" fill="hold">
                                          <p:stCondLst>
                                            <p:cond delay="0"/>
                                          </p:stCondLst>
                                        </p:cTn>
                                        <p:tgtEl>
                                          <p:spTgt spid="249875"/>
                                        </p:tgtEl>
                                        <p:attrNameLst>
                                          <p:attrName>style.visibility</p:attrName>
                                        </p:attrNameLst>
                                      </p:cBhvr>
                                      <p:to>
                                        <p:strVal val="visible"/>
                                      </p:to>
                                    </p:set>
                                    <p:animEffect transition="in" filter="wipe(left)">
                                      <p:cBhvr>
                                        <p:cTn id="74" dur="500"/>
                                        <p:tgtEl>
                                          <p:spTgt spid="249875"/>
                                        </p:tgtEl>
                                      </p:cBhvr>
                                    </p:animEffect>
                                  </p:childTnLst>
                                </p:cTn>
                              </p:par>
                            </p:childTnLst>
                          </p:cTn>
                        </p:par>
                      </p:childTnLst>
                    </p:cTn>
                  </p:par>
                  <p:par>
                    <p:cTn id="75" fill="hold">
                      <p:stCondLst>
                        <p:cond delay="indefinite"/>
                      </p:stCondLst>
                      <p:childTnLst>
                        <p:par>
                          <p:cTn id="76" fill="hold">
                            <p:stCondLst>
                              <p:cond delay="0"/>
                            </p:stCondLst>
                            <p:childTnLst>
                              <p:par>
                                <p:cTn id="77" presetID="22" presetClass="entr" presetSubtype="8" fill="hold" nodeType="clickEffect">
                                  <p:stCondLst>
                                    <p:cond delay="0"/>
                                  </p:stCondLst>
                                  <p:iterate type="wd">
                                    <p:tmPct val="10000"/>
                                  </p:iterate>
                                  <p:childTnLst>
                                    <p:set>
                                      <p:cBhvr>
                                        <p:cTn id="78" dur="1" fill="hold">
                                          <p:stCondLst>
                                            <p:cond delay="0"/>
                                          </p:stCondLst>
                                        </p:cTn>
                                        <p:tgtEl>
                                          <p:spTgt spid="249864"/>
                                        </p:tgtEl>
                                        <p:attrNameLst>
                                          <p:attrName>style.visibility</p:attrName>
                                        </p:attrNameLst>
                                      </p:cBhvr>
                                      <p:to>
                                        <p:strVal val="visible"/>
                                      </p:to>
                                    </p:set>
                                    <p:animEffect transition="in" filter="wipe(left)">
                                      <p:cBhvr>
                                        <p:cTn id="79" dur="500"/>
                                        <p:tgtEl>
                                          <p:spTgt spid="249864"/>
                                        </p:tgtEl>
                                      </p:cBhvr>
                                    </p:animEffect>
                                  </p:childTnLst>
                                </p:cTn>
                              </p:par>
                            </p:childTnLst>
                          </p:cTn>
                        </p:par>
                      </p:childTnLst>
                    </p:cTn>
                  </p:par>
                  <p:par>
                    <p:cTn id="80" fill="hold">
                      <p:stCondLst>
                        <p:cond delay="indefinite"/>
                      </p:stCondLst>
                      <p:childTnLst>
                        <p:par>
                          <p:cTn id="81" fill="hold">
                            <p:stCondLst>
                              <p:cond delay="0"/>
                            </p:stCondLst>
                            <p:childTnLst>
                              <p:par>
                                <p:cTn id="82" presetID="22" presetClass="entr" presetSubtype="8" fill="hold" nodeType="clickEffect">
                                  <p:stCondLst>
                                    <p:cond delay="0"/>
                                  </p:stCondLst>
                                  <p:iterate type="wd">
                                    <p:tmPct val="10000"/>
                                  </p:iterate>
                                  <p:childTnLst>
                                    <p:set>
                                      <p:cBhvr>
                                        <p:cTn id="83" dur="1" fill="hold">
                                          <p:stCondLst>
                                            <p:cond delay="0"/>
                                          </p:stCondLst>
                                        </p:cTn>
                                        <p:tgtEl>
                                          <p:spTgt spid="249865"/>
                                        </p:tgtEl>
                                        <p:attrNameLst>
                                          <p:attrName>style.visibility</p:attrName>
                                        </p:attrNameLst>
                                      </p:cBhvr>
                                      <p:to>
                                        <p:strVal val="visible"/>
                                      </p:to>
                                    </p:set>
                                    <p:animEffect transition="in" filter="wipe(left)">
                                      <p:cBhvr>
                                        <p:cTn id="84" dur="500"/>
                                        <p:tgtEl>
                                          <p:spTgt spid="249865"/>
                                        </p:tgtEl>
                                      </p:cBhvr>
                                    </p:animEffect>
                                  </p:childTnLst>
                                </p:cTn>
                              </p:par>
                            </p:childTnLst>
                          </p:cTn>
                        </p:par>
                      </p:childTnLst>
                    </p:cTn>
                  </p:par>
                  <p:par>
                    <p:cTn id="85" fill="hold">
                      <p:stCondLst>
                        <p:cond delay="indefinite"/>
                      </p:stCondLst>
                      <p:childTnLst>
                        <p:par>
                          <p:cTn id="86" fill="hold">
                            <p:stCondLst>
                              <p:cond delay="0"/>
                            </p:stCondLst>
                            <p:childTnLst>
                              <p:par>
                                <p:cTn id="87" presetID="22" presetClass="entr" presetSubtype="8" fill="hold" nodeType="clickEffect">
                                  <p:stCondLst>
                                    <p:cond delay="0"/>
                                  </p:stCondLst>
                                  <p:iterate type="wd">
                                    <p:tmPct val="10000"/>
                                  </p:iterate>
                                  <p:childTnLst>
                                    <p:set>
                                      <p:cBhvr>
                                        <p:cTn id="88" dur="1" fill="hold">
                                          <p:stCondLst>
                                            <p:cond delay="0"/>
                                          </p:stCondLst>
                                        </p:cTn>
                                        <p:tgtEl>
                                          <p:spTgt spid="249866"/>
                                        </p:tgtEl>
                                        <p:attrNameLst>
                                          <p:attrName>style.visibility</p:attrName>
                                        </p:attrNameLst>
                                      </p:cBhvr>
                                      <p:to>
                                        <p:strVal val="visible"/>
                                      </p:to>
                                    </p:set>
                                    <p:animEffect transition="in" filter="wipe(left)">
                                      <p:cBhvr>
                                        <p:cTn id="89" dur="500"/>
                                        <p:tgtEl>
                                          <p:spTgt spid="249866"/>
                                        </p:tgtEl>
                                      </p:cBhvr>
                                    </p:animEffect>
                                  </p:childTnLst>
                                </p:cTn>
                              </p:par>
                            </p:childTnLst>
                          </p:cTn>
                        </p:par>
                      </p:childTnLst>
                    </p:cTn>
                  </p:par>
                  <p:par>
                    <p:cTn id="90" fill="hold">
                      <p:stCondLst>
                        <p:cond delay="indefinite"/>
                      </p:stCondLst>
                      <p:childTnLst>
                        <p:par>
                          <p:cTn id="91" fill="hold">
                            <p:stCondLst>
                              <p:cond delay="0"/>
                            </p:stCondLst>
                            <p:childTnLst>
                              <p:par>
                                <p:cTn id="92" presetID="22" presetClass="entr" presetSubtype="8" fill="hold" grpId="0" nodeType="clickEffect">
                                  <p:stCondLst>
                                    <p:cond delay="0"/>
                                  </p:stCondLst>
                                  <p:iterate type="wd">
                                    <p:tmPct val="10000"/>
                                  </p:iterate>
                                  <p:childTnLst>
                                    <p:set>
                                      <p:cBhvr>
                                        <p:cTn id="93" dur="1" fill="hold">
                                          <p:stCondLst>
                                            <p:cond delay="0"/>
                                          </p:stCondLst>
                                        </p:cTn>
                                        <p:tgtEl>
                                          <p:spTgt spid="249868"/>
                                        </p:tgtEl>
                                        <p:attrNameLst>
                                          <p:attrName>style.visibility</p:attrName>
                                        </p:attrNameLst>
                                      </p:cBhvr>
                                      <p:to>
                                        <p:strVal val="visible"/>
                                      </p:to>
                                    </p:set>
                                    <p:animEffect transition="in" filter="wipe(left)">
                                      <p:cBhvr>
                                        <p:cTn id="94" dur="500"/>
                                        <p:tgtEl>
                                          <p:spTgt spid="2498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9860" grpId="0" animBg="1" autoUpdateAnimBg="0"/>
      <p:bldP spid="249868" grpId="0" animBg="1" autoUpdateAnimBg="0"/>
      <p:bldP spid="249876" grpId="0" animBg="1"/>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0668" name="Rectangle 4"/>
          <p:cNvSpPr>
            <a:spLocks noGrp="1" noChangeArrowheads="1"/>
          </p:cNvSpPr>
          <p:nvPr>
            <p:ph type="dt" sz="quarter" idx="10"/>
          </p:nvPr>
        </p:nvSpPr>
        <p:spPr>
          <a:noFill/>
        </p:spPr>
        <p:txBody>
          <a:bodyPr/>
          <a:lstStyle/>
          <a:p>
            <a:r>
              <a:rPr lang="en-US" smtClean="0">
                <a:latin typeface="Arial Narrow" pitchFamily="-84" charset="0"/>
              </a:rPr>
              <a:t>Thursday, Sept. 11, 2014</a:t>
            </a:r>
            <a:endParaRPr lang="en-US">
              <a:latin typeface="Arial Narrow" pitchFamily="-84" charset="0"/>
            </a:endParaRPr>
          </a:p>
        </p:txBody>
      </p:sp>
      <p:sp>
        <p:nvSpPr>
          <p:cNvPr id="70669" name="Rectangle 6"/>
          <p:cNvSpPr>
            <a:spLocks noGrp="1" noChangeArrowheads="1"/>
          </p:cNvSpPr>
          <p:nvPr>
            <p:ph type="sldNum" sz="quarter" idx="12"/>
          </p:nvPr>
        </p:nvSpPr>
        <p:spPr>
          <a:noFill/>
        </p:spPr>
        <p:txBody>
          <a:bodyPr/>
          <a:lstStyle/>
          <a:p>
            <a:fld id="{B1D510C1-B4C6-A041-B13E-488B597BF9F8}" type="slidenum">
              <a:rPr lang="en-US">
                <a:latin typeface="Arial Narrow" pitchFamily="-84" charset="0"/>
              </a:rPr>
              <a:pPr/>
              <a:t>8</a:t>
            </a:fld>
            <a:endParaRPr lang="en-US">
              <a:latin typeface="Arial Narrow" pitchFamily="-84" charset="0"/>
            </a:endParaRPr>
          </a:p>
        </p:txBody>
      </p:sp>
      <p:sp>
        <p:nvSpPr>
          <p:cNvPr id="70670" name="Footer Placeholder 4"/>
          <p:cNvSpPr>
            <a:spLocks noGrp="1"/>
          </p:cNvSpPr>
          <p:nvPr>
            <p:ph type="ftr" sz="quarter" idx="11"/>
          </p:nvPr>
        </p:nvSpPr>
        <p:spPr>
          <a:noFill/>
        </p:spPr>
        <p:txBody>
          <a:bodyPr/>
          <a:lstStyle/>
          <a:p>
            <a:r>
              <a:rPr lang="nl-NL" smtClean="0">
                <a:latin typeface="Arial Narrow" pitchFamily="-84" charset="0"/>
              </a:rPr>
              <a:t>PHYS 1443-004, Fall 2014                            Dr. Jaehoon Yu</a:t>
            </a:r>
            <a:endParaRPr lang="en-US">
              <a:latin typeface="Arial Narrow" pitchFamily="-84" charset="0"/>
            </a:endParaRPr>
          </a:p>
        </p:txBody>
      </p:sp>
      <p:sp>
        <p:nvSpPr>
          <p:cNvPr id="70671" name="Slide Number Placeholder 5"/>
          <p:cNvSpPr txBox="1">
            <a:spLocks noGrp="1"/>
          </p:cNvSpPr>
          <p:nvPr/>
        </p:nvSpPr>
        <p:spPr bwMode="auto">
          <a:xfrm>
            <a:off x="6553200" y="6248400"/>
            <a:ext cx="1905000" cy="457200"/>
          </a:xfrm>
          <a:prstGeom prst="rect">
            <a:avLst/>
          </a:prstGeom>
          <a:noFill/>
          <a:ln w="9525">
            <a:noFill/>
            <a:miter lim="800000"/>
            <a:headEnd/>
            <a:tailEnd/>
          </a:ln>
        </p:spPr>
        <p:txBody>
          <a:bodyPr>
            <a:prstTxWarp prst="textNoShape">
              <a:avLst/>
            </a:prstTxWarp>
          </a:bodyPr>
          <a:lstStyle/>
          <a:p>
            <a:pPr algn="r"/>
            <a:fld id="{2ADF50B9-B2DE-9B4E-803A-2E6542843C3E}" type="slidenum">
              <a:rPr lang="en-US" sz="1400" b="1">
                <a:solidFill>
                  <a:srgbClr val="A50021"/>
                </a:solidFill>
                <a:latin typeface="Arial Narrow" pitchFamily="-84" charset="0"/>
              </a:rPr>
              <a:pPr algn="r"/>
              <a:t>8</a:t>
            </a:fld>
            <a:endParaRPr lang="en-US" sz="1400" b="1">
              <a:solidFill>
                <a:srgbClr val="A50021"/>
              </a:solidFill>
              <a:latin typeface="Arial Narrow" pitchFamily="-84" charset="0"/>
            </a:endParaRPr>
          </a:p>
        </p:txBody>
      </p:sp>
      <p:sp>
        <p:nvSpPr>
          <p:cNvPr id="70672" name="Rectangle 2"/>
          <p:cNvSpPr>
            <a:spLocks noGrp="1" noChangeArrowheads="1"/>
          </p:cNvSpPr>
          <p:nvPr>
            <p:ph type="title"/>
          </p:nvPr>
        </p:nvSpPr>
        <p:spPr>
          <a:xfrm>
            <a:off x="1447800" y="152400"/>
            <a:ext cx="6400800" cy="457200"/>
          </a:xfrm>
        </p:spPr>
        <p:txBody>
          <a:bodyPr/>
          <a:lstStyle/>
          <a:p>
            <a:pPr eaLnBrk="1" hangingPunct="1"/>
            <a:r>
              <a:rPr lang="en-US">
                <a:ea typeface="ＭＳ Ｐゴシック" pitchFamily="-84" charset="-128"/>
                <a:cs typeface="ＭＳ Ｐゴシック" pitchFamily="-84" charset="-128"/>
              </a:rPr>
              <a:t>Example cont’d</a:t>
            </a:r>
          </a:p>
        </p:txBody>
      </p:sp>
      <p:sp>
        <p:nvSpPr>
          <p:cNvPr id="250883" name="Rectangle 3"/>
          <p:cNvSpPr>
            <a:spLocks noChangeArrowheads="1"/>
          </p:cNvSpPr>
          <p:nvPr/>
        </p:nvSpPr>
        <p:spPr bwMode="auto">
          <a:xfrm>
            <a:off x="381000" y="762000"/>
            <a:ext cx="8458200" cy="609600"/>
          </a:xfrm>
          <a:prstGeom prst="rect">
            <a:avLst/>
          </a:prstGeom>
          <a:solidFill>
            <a:srgbClr val="CCFFFF"/>
          </a:solidFill>
          <a:ln w="28575">
            <a:solidFill>
              <a:srgbClr val="990000"/>
            </a:solidFill>
            <a:miter lim="800000"/>
            <a:headEnd/>
            <a:tailEnd/>
          </a:ln>
        </p:spPr>
        <p:txBody>
          <a:bodyPr>
            <a:prstTxWarp prst="textNoShape">
              <a:avLst/>
            </a:prstTxWarp>
          </a:bodyPr>
          <a:lstStyle/>
          <a:p>
            <a:pPr marL="342900" indent="-342900">
              <a:lnSpc>
                <a:spcPct val="90000"/>
              </a:lnSpc>
              <a:spcBef>
                <a:spcPct val="20000"/>
              </a:spcBef>
              <a:buFontTx/>
              <a:buChar char="•"/>
            </a:pPr>
            <a:r>
              <a:rPr lang="en-US" sz="2800">
                <a:solidFill>
                  <a:schemeClr val="accent2"/>
                </a:solidFill>
                <a:latin typeface="Arial Narrow" pitchFamily="-84" charset="0"/>
              </a:rPr>
              <a:t>What is the speed of the stone just before it hits the ground? </a:t>
            </a:r>
          </a:p>
        </p:txBody>
      </p:sp>
      <p:graphicFrame>
        <p:nvGraphicFramePr>
          <p:cNvPr id="250884" name="Object 4"/>
          <p:cNvGraphicFramePr>
            <a:graphicFrameLocks noChangeAspect="1"/>
          </p:cNvGraphicFramePr>
          <p:nvPr/>
        </p:nvGraphicFramePr>
        <p:xfrm>
          <a:off x="381000" y="2362200"/>
          <a:ext cx="785813" cy="566738"/>
        </p:xfrm>
        <a:graphic>
          <a:graphicData uri="http://schemas.openxmlformats.org/presentationml/2006/ole">
            <mc:AlternateContent xmlns:mc="http://schemas.openxmlformats.org/markup-compatibility/2006">
              <mc:Choice xmlns:v="urn:schemas-microsoft-com:vml" Requires="v">
                <p:oleObj spid="_x0000_s158386" name="Equation" r:id="rId3" imgW="342720" imgH="241200" progId="Equation.DSMT4">
                  <p:embed/>
                </p:oleObj>
              </mc:Choice>
              <mc:Fallback>
                <p:oleObj name="Equation" r:id="rId3" imgW="342720" imgH="2412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2362200"/>
                        <a:ext cx="785813" cy="56673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250885" name="Object 5"/>
          <p:cNvGraphicFramePr>
            <a:graphicFrameLocks noChangeAspect="1"/>
          </p:cNvGraphicFramePr>
          <p:nvPr/>
        </p:nvGraphicFramePr>
        <p:xfrm>
          <a:off x="533400" y="3227388"/>
          <a:ext cx="750888" cy="669925"/>
        </p:xfrm>
        <a:graphic>
          <a:graphicData uri="http://schemas.openxmlformats.org/presentationml/2006/ole">
            <mc:AlternateContent xmlns:mc="http://schemas.openxmlformats.org/markup-compatibility/2006">
              <mc:Choice xmlns:v="urn:schemas-microsoft-com:vml" Requires="v">
                <p:oleObj spid="_x0000_s158387" name="Equation" r:id="rId5" imgW="279360" imgH="253800" progId="Equation.DSMT4">
                  <p:embed/>
                </p:oleObj>
              </mc:Choice>
              <mc:Fallback>
                <p:oleObj name="Equation" r:id="rId5" imgW="279360" imgH="25380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3400" y="3227388"/>
                        <a:ext cx="750888" cy="66992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250886" name="Object 6"/>
          <p:cNvGraphicFramePr>
            <a:graphicFrameLocks noChangeAspect="1"/>
          </p:cNvGraphicFramePr>
          <p:nvPr/>
        </p:nvGraphicFramePr>
        <p:xfrm>
          <a:off x="457200" y="1616075"/>
          <a:ext cx="1898650" cy="579438"/>
        </p:xfrm>
        <a:graphic>
          <a:graphicData uri="http://schemas.openxmlformats.org/presentationml/2006/ole">
            <mc:AlternateContent xmlns:mc="http://schemas.openxmlformats.org/markup-compatibility/2006">
              <mc:Choice xmlns:v="urn:schemas-microsoft-com:vml" Requires="v">
                <p:oleObj spid="_x0000_s158388" name="Equation" r:id="rId7" imgW="647640" imgH="241200" progId="Equation.3">
                  <p:embed/>
                </p:oleObj>
              </mc:Choice>
              <mc:Fallback>
                <p:oleObj name="Equation" r:id="rId7" imgW="647640" imgH="2412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57200" y="1616075"/>
                        <a:ext cx="1898650" cy="57943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
        <p:nvSpPr>
          <p:cNvPr id="250887" name="Rectangle 7"/>
          <p:cNvSpPr>
            <a:spLocks noChangeArrowheads="1"/>
          </p:cNvSpPr>
          <p:nvPr/>
        </p:nvSpPr>
        <p:spPr bwMode="auto">
          <a:xfrm>
            <a:off x="381000" y="4191000"/>
            <a:ext cx="8229600" cy="533400"/>
          </a:xfrm>
          <a:prstGeom prst="rect">
            <a:avLst/>
          </a:prstGeom>
          <a:solidFill>
            <a:srgbClr val="CCFFFF"/>
          </a:solidFill>
          <a:ln w="28575">
            <a:solidFill>
              <a:srgbClr val="990000"/>
            </a:solidFill>
            <a:miter lim="800000"/>
            <a:headEnd/>
            <a:tailEnd/>
          </a:ln>
        </p:spPr>
        <p:txBody>
          <a:bodyPr>
            <a:prstTxWarp prst="textNoShape">
              <a:avLst/>
            </a:prstTxWarp>
          </a:bodyPr>
          <a:lstStyle/>
          <a:p>
            <a:pPr marL="342900" indent="-342900">
              <a:lnSpc>
                <a:spcPct val="90000"/>
              </a:lnSpc>
              <a:spcBef>
                <a:spcPct val="20000"/>
              </a:spcBef>
              <a:buFontTx/>
              <a:buChar char="•"/>
            </a:pPr>
            <a:r>
              <a:rPr lang="en-US">
                <a:solidFill>
                  <a:schemeClr val="accent2"/>
                </a:solidFill>
                <a:latin typeface="Arial Narrow" pitchFamily="-84" charset="0"/>
              </a:rPr>
              <a:t>What are the maximum height and the maximum range of the stone? </a:t>
            </a:r>
          </a:p>
        </p:txBody>
      </p:sp>
      <p:sp>
        <p:nvSpPr>
          <p:cNvPr id="250888" name="Rectangle 8"/>
          <p:cNvSpPr>
            <a:spLocks noChangeArrowheads="1"/>
          </p:cNvSpPr>
          <p:nvPr/>
        </p:nvSpPr>
        <p:spPr bwMode="auto">
          <a:xfrm>
            <a:off x="495300" y="5029200"/>
            <a:ext cx="8001000" cy="762000"/>
          </a:xfrm>
          <a:prstGeom prst="rect">
            <a:avLst/>
          </a:prstGeom>
          <a:solidFill>
            <a:srgbClr val="FFFFCC"/>
          </a:solidFill>
          <a:ln w="28575">
            <a:solidFill>
              <a:srgbClr val="990000"/>
            </a:solidFill>
            <a:miter lim="800000"/>
            <a:headEnd/>
            <a:tailEnd/>
          </a:ln>
        </p:spPr>
        <p:txBody>
          <a:bodyPr>
            <a:prstTxWarp prst="textNoShape">
              <a:avLst/>
            </a:prstTxWarp>
          </a:bodyPr>
          <a:lstStyle/>
          <a:p>
            <a:pPr marL="342900" indent="-342900">
              <a:lnSpc>
                <a:spcPct val="90000"/>
              </a:lnSpc>
              <a:spcBef>
                <a:spcPct val="20000"/>
              </a:spcBef>
            </a:pPr>
            <a:r>
              <a:rPr lang="en-US" sz="4400">
                <a:solidFill>
                  <a:srgbClr val="A50021"/>
                </a:solidFill>
                <a:latin typeface="Arial Narrow" pitchFamily="-84" charset="0"/>
              </a:rPr>
              <a:t>Do these yourselves at home for fun!!!</a:t>
            </a:r>
          </a:p>
        </p:txBody>
      </p:sp>
      <p:graphicFrame>
        <p:nvGraphicFramePr>
          <p:cNvPr id="250889" name="Object 9"/>
          <p:cNvGraphicFramePr>
            <a:graphicFrameLocks noChangeAspect="1"/>
          </p:cNvGraphicFramePr>
          <p:nvPr/>
        </p:nvGraphicFramePr>
        <p:xfrm>
          <a:off x="2486025" y="2343150"/>
          <a:ext cx="2009775" cy="552450"/>
        </p:xfrm>
        <a:graphic>
          <a:graphicData uri="http://schemas.openxmlformats.org/presentationml/2006/ole">
            <mc:AlternateContent xmlns:mc="http://schemas.openxmlformats.org/markup-compatibility/2006">
              <mc:Choice xmlns:v="urn:schemas-microsoft-com:vml" Requires="v">
                <p:oleObj spid="_x0000_s158389" name="Equation" r:id="rId9" imgW="876240" imgH="228600" progId="Equation.DSMT4">
                  <p:embed/>
                </p:oleObj>
              </mc:Choice>
              <mc:Fallback>
                <p:oleObj name="Equation" r:id="rId9" imgW="876240" imgH="22860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486025" y="2343150"/>
                        <a:ext cx="2009775" cy="55245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250890" name="Object 10"/>
          <p:cNvGraphicFramePr>
            <a:graphicFrameLocks noChangeAspect="1"/>
          </p:cNvGraphicFramePr>
          <p:nvPr/>
        </p:nvGraphicFramePr>
        <p:xfrm>
          <a:off x="2286000" y="1600200"/>
          <a:ext cx="1824038" cy="549275"/>
        </p:xfrm>
        <a:graphic>
          <a:graphicData uri="http://schemas.openxmlformats.org/presentationml/2006/ole">
            <mc:AlternateContent xmlns:mc="http://schemas.openxmlformats.org/markup-compatibility/2006">
              <mc:Choice xmlns:v="urn:schemas-microsoft-com:vml" Requires="v">
                <p:oleObj spid="_x0000_s158390" name="Equation" r:id="rId11" imgW="622080" imgH="228600" progId="Equation.DSMT4">
                  <p:embed/>
                </p:oleObj>
              </mc:Choice>
              <mc:Fallback>
                <p:oleObj name="Equation" r:id="rId11" imgW="622080" imgH="228600" progId="Equation.DSMT4">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286000" y="1600200"/>
                        <a:ext cx="1824038" cy="54927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250891" name="Object 11"/>
          <p:cNvGraphicFramePr>
            <a:graphicFrameLocks noChangeAspect="1"/>
          </p:cNvGraphicFramePr>
          <p:nvPr/>
        </p:nvGraphicFramePr>
        <p:xfrm>
          <a:off x="1144588" y="2362200"/>
          <a:ext cx="1370012" cy="566738"/>
        </p:xfrm>
        <a:graphic>
          <a:graphicData uri="http://schemas.openxmlformats.org/presentationml/2006/ole">
            <mc:AlternateContent xmlns:mc="http://schemas.openxmlformats.org/markup-compatibility/2006">
              <mc:Choice xmlns:v="urn:schemas-microsoft-com:vml" Requires="v">
                <p:oleObj spid="_x0000_s158391" name="Equation" r:id="rId13" imgW="596880" imgH="241200" progId="Equation.DSMT4">
                  <p:embed/>
                </p:oleObj>
              </mc:Choice>
              <mc:Fallback>
                <p:oleObj name="Equation" r:id="rId13" imgW="596880" imgH="241200" progId="Equation.DSMT4">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144588" y="2362200"/>
                        <a:ext cx="1370012" cy="56673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250892" name="Object 12"/>
          <p:cNvGraphicFramePr>
            <a:graphicFrameLocks noChangeAspect="1"/>
          </p:cNvGraphicFramePr>
          <p:nvPr/>
        </p:nvGraphicFramePr>
        <p:xfrm>
          <a:off x="1219200" y="3124200"/>
          <a:ext cx="2322513" cy="804863"/>
        </p:xfrm>
        <a:graphic>
          <a:graphicData uri="http://schemas.openxmlformats.org/presentationml/2006/ole">
            <mc:AlternateContent xmlns:mc="http://schemas.openxmlformats.org/markup-compatibility/2006">
              <mc:Choice xmlns:v="urn:schemas-microsoft-com:vml" Requires="v">
                <p:oleObj spid="_x0000_s158392" name="Equation" r:id="rId15" imgW="863280" imgH="304560" progId="Equation.DSMT4">
                  <p:embed/>
                </p:oleObj>
              </mc:Choice>
              <mc:Fallback>
                <p:oleObj name="Equation" r:id="rId15" imgW="863280" imgH="304560" progId="Equation.DSMT4">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219200" y="3124200"/>
                        <a:ext cx="2322513" cy="804863"/>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250893" name="Object 13"/>
          <p:cNvGraphicFramePr>
            <a:graphicFrameLocks noChangeAspect="1"/>
          </p:cNvGraphicFramePr>
          <p:nvPr/>
        </p:nvGraphicFramePr>
        <p:xfrm>
          <a:off x="3505200" y="3124200"/>
          <a:ext cx="4954588" cy="871538"/>
        </p:xfrm>
        <a:graphic>
          <a:graphicData uri="http://schemas.openxmlformats.org/presentationml/2006/ole">
            <mc:AlternateContent xmlns:mc="http://schemas.openxmlformats.org/markup-compatibility/2006">
              <mc:Choice xmlns:v="urn:schemas-microsoft-com:vml" Requires="v">
                <p:oleObj spid="_x0000_s158393" name="Equation" r:id="rId17" imgW="1841400" imgH="330120" progId="Equation.DSMT4">
                  <p:embed/>
                </p:oleObj>
              </mc:Choice>
              <mc:Fallback>
                <p:oleObj name="Equation" r:id="rId17" imgW="1841400" imgH="330120" progId="Equation.DSMT4">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3505200" y="3124200"/>
                        <a:ext cx="4954588" cy="87153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250894" name="Object 14"/>
          <p:cNvGraphicFramePr>
            <a:graphicFrameLocks noChangeAspect="1"/>
          </p:cNvGraphicFramePr>
          <p:nvPr/>
        </p:nvGraphicFramePr>
        <p:xfrm>
          <a:off x="4491038" y="2389188"/>
          <a:ext cx="4195762" cy="430212"/>
        </p:xfrm>
        <a:graphic>
          <a:graphicData uri="http://schemas.openxmlformats.org/presentationml/2006/ole">
            <mc:AlternateContent xmlns:mc="http://schemas.openxmlformats.org/markup-compatibility/2006">
              <mc:Choice xmlns:v="urn:schemas-microsoft-com:vml" Requires="v">
                <p:oleObj spid="_x0000_s158394" name="Equation" r:id="rId19" imgW="1828800" imgH="177480" progId="Equation.DSMT4">
                  <p:embed/>
                </p:oleObj>
              </mc:Choice>
              <mc:Fallback>
                <p:oleObj name="Equation" r:id="rId19" imgW="1828800" imgH="177480" progId="Equation.DSMT4">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4491038" y="2389188"/>
                        <a:ext cx="4195762" cy="430212"/>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250895" name="Object 15"/>
          <p:cNvGraphicFramePr>
            <a:graphicFrameLocks noChangeAspect="1"/>
          </p:cNvGraphicFramePr>
          <p:nvPr/>
        </p:nvGraphicFramePr>
        <p:xfrm>
          <a:off x="4029075" y="1600200"/>
          <a:ext cx="4505325" cy="488950"/>
        </p:xfrm>
        <a:graphic>
          <a:graphicData uri="http://schemas.openxmlformats.org/presentationml/2006/ole">
            <mc:AlternateContent xmlns:mc="http://schemas.openxmlformats.org/markup-compatibility/2006">
              <mc:Choice xmlns:v="urn:schemas-microsoft-com:vml" Requires="v">
                <p:oleObj spid="_x0000_s158395" name="Equation" r:id="rId21" imgW="1536480" imgH="203040" progId="Equation.DSMT4">
                  <p:embed/>
                </p:oleObj>
              </mc:Choice>
              <mc:Fallback>
                <p:oleObj name="Equation" r:id="rId21" imgW="1536480" imgH="203040" progId="Equation.DSMT4">
                  <p:embed/>
                  <p:pic>
                    <p:nvPicPr>
                      <p:cNvPr id="0" name=""/>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4029075" y="1600200"/>
                        <a:ext cx="4505325" cy="48895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79087323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50883"/>
                                        </p:tgtEl>
                                        <p:attrNameLst>
                                          <p:attrName>style.visibility</p:attrName>
                                        </p:attrNameLst>
                                      </p:cBhvr>
                                      <p:to>
                                        <p:strVal val="visible"/>
                                      </p:to>
                                    </p:set>
                                    <p:animEffect transition="in" filter="wipe(left)">
                                      <p:cBhvr>
                                        <p:cTn id="7" dur="500"/>
                                        <p:tgtEl>
                                          <p:spTgt spid="25088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iterate type="wd">
                                    <p:tmPct val="10000"/>
                                  </p:iterate>
                                  <p:childTnLst>
                                    <p:set>
                                      <p:cBhvr>
                                        <p:cTn id="11" dur="1" fill="hold">
                                          <p:stCondLst>
                                            <p:cond delay="0"/>
                                          </p:stCondLst>
                                        </p:cTn>
                                        <p:tgtEl>
                                          <p:spTgt spid="250886"/>
                                        </p:tgtEl>
                                        <p:attrNameLst>
                                          <p:attrName>style.visibility</p:attrName>
                                        </p:attrNameLst>
                                      </p:cBhvr>
                                      <p:to>
                                        <p:strVal val="visible"/>
                                      </p:to>
                                    </p:set>
                                    <p:animEffect transition="in" filter="wipe(left)">
                                      <p:cBhvr>
                                        <p:cTn id="12" dur="500"/>
                                        <p:tgtEl>
                                          <p:spTgt spid="25088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iterate type="wd">
                                    <p:tmPct val="10000"/>
                                  </p:iterate>
                                  <p:childTnLst>
                                    <p:set>
                                      <p:cBhvr>
                                        <p:cTn id="16" dur="1" fill="hold">
                                          <p:stCondLst>
                                            <p:cond delay="0"/>
                                          </p:stCondLst>
                                        </p:cTn>
                                        <p:tgtEl>
                                          <p:spTgt spid="250890"/>
                                        </p:tgtEl>
                                        <p:attrNameLst>
                                          <p:attrName>style.visibility</p:attrName>
                                        </p:attrNameLst>
                                      </p:cBhvr>
                                      <p:to>
                                        <p:strVal val="visible"/>
                                      </p:to>
                                    </p:set>
                                    <p:animEffect transition="in" filter="wipe(left)">
                                      <p:cBhvr>
                                        <p:cTn id="17" dur="500"/>
                                        <p:tgtEl>
                                          <p:spTgt spid="25089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iterate type="wd">
                                    <p:tmPct val="10000"/>
                                  </p:iterate>
                                  <p:childTnLst>
                                    <p:set>
                                      <p:cBhvr>
                                        <p:cTn id="21" dur="1" fill="hold">
                                          <p:stCondLst>
                                            <p:cond delay="0"/>
                                          </p:stCondLst>
                                        </p:cTn>
                                        <p:tgtEl>
                                          <p:spTgt spid="250895"/>
                                        </p:tgtEl>
                                        <p:attrNameLst>
                                          <p:attrName>style.visibility</p:attrName>
                                        </p:attrNameLst>
                                      </p:cBhvr>
                                      <p:to>
                                        <p:strVal val="visible"/>
                                      </p:to>
                                    </p:set>
                                    <p:animEffect transition="in" filter="wipe(left)">
                                      <p:cBhvr>
                                        <p:cTn id="22" dur="500"/>
                                        <p:tgtEl>
                                          <p:spTgt spid="250895"/>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iterate type="wd">
                                    <p:tmPct val="10000"/>
                                  </p:iterate>
                                  <p:childTnLst>
                                    <p:set>
                                      <p:cBhvr>
                                        <p:cTn id="26" dur="1" fill="hold">
                                          <p:stCondLst>
                                            <p:cond delay="0"/>
                                          </p:stCondLst>
                                        </p:cTn>
                                        <p:tgtEl>
                                          <p:spTgt spid="250884"/>
                                        </p:tgtEl>
                                        <p:attrNameLst>
                                          <p:attrName>style.visibility</p:attrName>
                                        </p:attrNameLst>
                                      </p:cBhvr>
                                      <p:to>
                                        <p:strVal val="visible"/>
                                      </p:to>
                                    </p:set>
                                    <p:animEffect transition="in" filter="wipe(left)">
                                      <p:cBhvr>
                                        <p:cTn id="27" dur="500"/>
                                        <p:tgtEl>
                                          <p:spTgt spid="250884"/>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iterate type="wd">
                                    <p:tmPct val="10000"/>
                                  </p:iterate>
                                  <p:childTnLst>
                                    <p:set>
                                      <p:cBhvr>
                                        <p:cTn id="31" dur="1" fill="hold">
                                          <p:stCondLst>
                                            <p:cond delay="0"/>
                                          </p:stCondLst>
                                        </p:cTn>
                                        <p:tgtEl>
                                          <p:spTgt spid="250891"/>
                                        </p:tgtEl>
                                        <p:attrNameLst>
                                          <p:attrName>style.visibility</p:attrName>
                                        </p:attrNameLst>
                                      </p:cBhvr>
                                      <p:to>
                                        <p:strVal val="visible"/>
                                      </p:to>
                                    </p:set>
                                    <p:animEffect transition="in" filter="wipe(left)">
                                      <p:cBhvr>
                                        <p:cTn id="32" dur="500"/>
                                        <p:tgtEl>
                                          <p:spTgt spid="250891"/>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iterate type="wd">
                                    <p:tmPct val="10000"/>
                                  </p:iterate>
                                  <p:childTnLst>
                                    <p:set>
                                      <p:cBhvr>
                                        <p:cTn id="36" dur="1" fill="hold">
                                          <p:stCondLst>
                                            <p:cond delay="0"/>
                                          </p:stCondLst>
                                        </p:cTn>
                                        <p:tgtEl>
                                          <p:spTgt spid="250889"/>
                                        </p:tgtEl>
                                        <p:attrNameLst>
                                          <p:attrName>style.visibility</p:attrName>
                                        </p:attrNameLst>
                                      </p:cBhvr>
                                      <p:to>
                                        <p:strVal val="visible"/>
                                      </p:to>
                                    </p:set>
                                    <p:animEffect transition="in" filter="wipe(left)">
                                      <p:cBhvr>
                                        <p:cTn id="37" dur="500"/>
                                        <p:tgtEl>
                                          <p:spTgt spid="250889"/>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iterate type="wd">
                                    <p:tmPct val="10000"/>
                                  </p:iterate>
                                  <p:childTnLst>
                                    <p:set>
                                      <p:cBhvr>
                                        <p:cTn id="41" dur="1" fill="hold">
                                          <p:stCondLst>
                                            <p:cond delay="0"/>
                                          </p:stCondLst>
                                        </p:cTn>
                                        <p:tgtEl>
                                          <p:spTgt spid="250894"/>
                                        </p:tgtEl>
                                        <p:attrNameLst>
                                          <p:attrName>style.visibility</p:attrName>
                                        </p:attrNameLst>
                                      </p:cBhvr>
                                      <p:to>
                                        <p:strVal val="visible"/>
                                      </p:to>
                                    </p:set>
                                    <p:animEffect transition="in" filter="wipe(left)">
                                      <p:cBhvr>
                                        <p:cTn id="42" dur="500"/>
                                        <p:tgtEl>
                                          <p:spTgt spid="250894"/>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iterate type="wd">
                                    <p:tmPct val="10000"/>
                                  </p:iterate>
                                  <p:childTnLst>
                                    <p:set>
                                      <p:cBhvr>
                                        <p:cTn id="46" dur="1" fill="hold">
                                          <p:stCondLst>
                                            <p:cond delay="0"/>
                                          </p:stCondLst>
                                        </p:cTn>
                                        <p:tgtEl>
                                          <p:spTgt spid="250885"/>
                                        </p:tgtEl>
                                        <p:attrNameLst>
                                          <p:attrName>style.visibility</p:attrName>
                                        </p:attrNameLst>
                                      </p:cBhvr>
                                      <p:to>
                                        <p:strVal val="visible"/>
                                      </p:to>
                                    </p:set>
                                    <p:animEffect transition="in" filter="wipe(left)">
                                      <p:cBhvr>
                                        <p:cTn id="47" dur="500"/>
                                        <p:tgtEl>
                                          <p:spTgt spid="250885"/>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iterate type="wd">
                                    <p:tmPct val="10000"/>
                                  </p:iterate>
                                  <p:childTnLst>
                                    <p:set>
                                      <p:cBhvr>
                                        <p:cTn id="51" dur="1" fill="hold">
                                          <p:stCondLst>
                                            <p:cond delay="0"/>
                                          </p:stCondLst>
                                        </p:cTn>
                                        <p:tgtEl>
                                          <p:spTgt spid="250892"/>
                                        </p:tgtEl>
                                        <p:attrNameLst>
                                          <p:attrName>style.visibility</p:attrName>
                                        </p:attrNameLst>
                                      </p:cBhvr>
                                      <p:to>
                                        <p:strVal val="visible"/>
                                      </p:to>
                                    </p:set>
                                    <p:animEffect transition="in" filter="wipe(left)">
                                      <p:cBhvr>
                                        <p:cTn id="52" dur="500"/>
                                        <p:tgtEl>
                                          <p:spTgt spid="250892"/>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iterate type="wd">
                                    <p:tmPct val="10000"/>
                                  </p:iterate>
                                  <p:childTnLst>
                                    <p:set>
                                      <p:cBhvr>
                                        <p:cTn id="56" dur="1" fill="hold">
                                          <p:stCondLst>
                                            <p:cond delay="0"/>
                                          </p:stCondLst>
                                        </p:cTn>
                                        <p:tgtEl>
                                          <p:spTgt spid="250893"/>
                                        </p:tgtEl>
                                        <p:attrNameLst>
                                          <p:attrName>style.visibility</p:attrName>
                                        </p:attrNameLst>
                                      </p:cBhvr>
                                      <p:to>
                                        <p:strVal val="visible"/>
                                      </p:to>
                                    </p:set>
                                    <p:animEffect transition="in" filter="wipe(left)">
                                      <p:cBhvr>
                                        <p:cTn id="57" dur="500"/>
                                        <p:tgtEl>
                                          <p:spTgt spid="250893"/>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iterate type="wd">
                                    <p:tmPct val="10000"/>
                                  </p:iterate>
                                  <p:childTnLst>
                                    <p:set>
                                      <p:cBhvr>
                                        <p:cTn id="61" dur="1" fill="hold">
                                          <p:stCondLst>
                                            <p:cond delay="0"/>
                                          </p:stCondLst>
                                        </p:cTn>
                                        <p:tgtEl>
                                          <p:spTgt spid="250887"/>
                                        </p:tgtEl>
                                        <p:attrNameLst>
                                          <p:attrName>style.visibility</p:attrName>
                                        </p:attrNameLst>
                                      </p:cBhvr>
                                      <p:to>
                                        <p:strVal val="visible"/>
                                      </p:to>
                                    </p:set>
                                    <p:animEffect transition="in" filter="wipe(left)">
                                      <p:cBhvr>
                                        <p:cTn id="62" dur="500"/>
                                        <p:tgtEl>
                                          <p:spTgt spid="250887"/>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grpId="0" nodeType="clickEffect">
                                  <p:stCondLst>
                                    <p:cond delay="0"/>
                                  </p:stCondLst>
                                  <p:iterate type="wd">
                                    <p:tmPct val="10000"/>
                                  </p:iterate>
                                  <p:childTnLst>
                                    <p:set>
                                      <p:cBhvr>
                                        <p:cTn id="66" dur="1" fill="hold">
                                          <p:stCondLst>
                                            <p:cond delay="0"/>
                                          </p:stCondLst>
                                        </p:cTn>
                                        <p:tgtEl>
                                          <p:spTgt spid="250888"/>
                                        </p:tgtEl>
                                        <p:attrNameLst>
                                          <p:attrName>style.visibility</p:attrName>
                                        </p:attrNameLst>
                                      </p:cBhvr>
                                      <p:to>
                                        <p:strVal val="visible"/>
                                      </p:to>
                                    </p:set>
                                    <p:animEffect transition="in" filter="wipe(left)">
                                      <p:cBhvr>
                                        <p:cTn id="67" dur="500"/>
                                        <p:tgtEl>
                                          <p:spTgt spid="2508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0883" grpId="0" animBg="1" autoUpdateAnimBg="0"/>
      <p:bldP spid="250887" grpId="0" animBg="1" autoUpdateAnimBg="0"/>
      <p:bldP spid="250888" grpId="0" animBg="1"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9648" name="Rectangle 4"/>
          <p:cNvSpPr>
            <a:spLocks noGrp="1" noChangeArrowheads="1"/>
          </p:cNvSpPr>
          <p:nvPr>
            <p:ph type="dt" sz="quarter" idx="10"/>
          </p:nvPr>
        </p:nvSpPr>
        <p:spPr>
          <a:noFill/>
        </p:spPr>
        <p:txBody>
          <a:bodyPr/>
          <a:lstStyle/>
          <a:p>
            <a:r>
              <a:rPr lang="en-US" smtClean="0">
                <a:latin typeface="Arial Narrow" pitchFamily="-84" charset="0"/>
              </a:rPr>
              <a:t>Thursday, Sept. 11, 2014</a:t>
            </a:r>
            <a:endParaRPr lang="en-US">
              <a:latin typeface="Arial Narrow" pitchFamily="-84" charset="0"/>
            </a:endParaRPr>
          </a:p>
        </p:txBody>
      </p:sp>
      <p:sp>
        <p:nvSpPr>
          <p:cNvPr id="69649" name="Rectangle 6"/>
          <p:cNvSpPr>
            <a:spLocks noGrp="1" noChangeArrowheads="1"/>
          </p:cNvSpPr>
          <p:nvPr>
            <p:ph type="sldNum" sz="quarter" idx="12"/>
          </p:nvPr>
        </p:nvSpPr>
        <p:spPr>
          <a:noFill/>
        </p:spPr>
        <p:txBody>
          <a:bodyPr/>
          <a:lstStyle/>
          <a:p>
            <a:fld id="{3F37B28C-180A-4C4B-9501-7CD30911FEAD}" type="slidenum">
              <a:rPr lang="en-US">
                <a:latin typeface="Arial Narrow" pitchFamily="-84" charset="0"/>
              </a:rPr>
              <a:pPr/>
              <a:t>9</a:t>
            </a:fld>
            <a:endParaRPr lang="en-US">
              <a:latin typeface="Arial Narrow" pitchFamily="-84" charset="0"/>
            </a:endParaRPr>
          </a:p>
        </p:txBody>
      </p:sp>
      <p:sp>
        <p:nvSpPr>
          <p:cNvPr id="69650" name="Footer Placeholder 4"/>
          <p:cNvSpPr>
            <a:spLocks noGrp="1"/>
          </p:cNvSpPr>
          <p:nvPr>
            <p:ph type="ftr" sz="quarter" idx="11"/>
          </p:nvPr>
        </p:nvSpPr>
        <p:spPr>
          <a:noFill/>
        </p:spPr>
        <p:txBody>
          <a:bodyPr/>
          <a:lstStyle/>
          <a:p>
            <a:r>
              <a:rPr lang="nl-NL" smtClean="0">
                <a:latin typeface="Arial Narrow" pitchFamily="-84" charset="0"/>
              </a:rPr>
              <a:t>PHYS 1443-004, Fall 2014                            Dr. Jaehoon Yu</a:t>
            </a:r>
            <a:endParaRPr lang="en-US">
              <a:latin typeface="Arial Narrow" pitchFamily="-84" charset="0"/>
            </a:endParaRPr>
          </a:p>
        </p:txBody>
      </p:sp>
      <p:sp>
        <p:nvSpPr>
          <p:cNvPr id="69651" name="Slide Number Placeholder 5"/>
          <p:cNvSpPr txBox="1">
            <a:spLocks noGrp="1"/>
          </p:cNvSpPr>
          <p:nvPr/>
        </p:nvSpPr>
        <p:spPr bwMode="auto">
          <a:xfrm>
            <a:off x="6553200" y="6248400"/>
            <a:ext cx="1905000" cy="457200"/>
          </a:xfrm>
          <a:prstGeom prst="rect">
            <a:avLst/>
          </a:prstGeom>
          <a:noFill/>
          <a:ln w="9525">
            <a:noFill/>
            <a:miter lim="800000"/>
            <a:headEnd/>
            <a:tailEnd/>
          </a:ln>
        </p:spPr>
        <p:txBody>
          <a:bodyPr>
            <a:prstTxWarp prst="textNoShape">
              <a:avLst/>
            </a:prstTxWarp>
          </a:bodyPr>
          <a:lstStyle/>
          <a:p>
            <a:pPr algn="r"/>
            <a:fld id="{34E1F38F-EAA5-C64D-A49B-8F731C16B0D1}" type="slidenum">
              <a:rPr lang="en-US" sz="1400" b="1">
                <a:solidFill>
                  <a:srgbClr val="A50021"/>
                </a:solidFill>
                <a:latin typeface="Arial Narrow" pitchFamily="-84" charset="0"/>
              </a:rPr>
              <a:pPr algn="r"/>
              <a:t>9</a:t>
            </a:fld>
            <a:endParaRPr lang="en-US" sz="1400" b="1">
              <a:solidFill>
                <a:srgbClr val="A50021"/>
              </a:solidFill>
              <a:latin typeface="Arial Narrow" pitchFamily="-84" charset="0"/>
            </a:endParaRPr>
          </a:p>
        </p:txBody>
      </p:sp>
      <p:sp>
        <p:nvSpPr>
          <p:cNvPr id="69653" name="Rectangle 3"/>
          <p:cNvSpPr>
            <a:spLocks noGrp="1" noChangeArrowheads="1"/>
          </p:cNvSpPr>
          <p:nvPr>
            <p:ph type="title"/>
          </p:nvPr>
        </p:nvSpPr>
        <p:spPr>
          <a:xfrm>
            <a:off x="762000" y="152400"/>
            <a:ext cx="7696200" cy="381000"/>
          </a:xfrm>
        </p:spPr>
        <p:txBody>
          <a:bodyPr/>
          <a:lstStyle/>
          <a:p>
            <a:pPr eaLnBrk="1" hangingPunct="1"/>
            <a:r>
              <a:rPr lang="en-US">
                <a:ea typeface="ＭＳ Ｐゴシック" pitchFamily="-84" charset="-128"/>
                <a:cs typeface="ＭＳ Ｐゴシック" pitchFamily="-84" charset="-128"/>
              </a:rPr>
              <a:t>Example for a Projectile Motion</a:t>
            </a:r>
          </a:p>
        </p:txBody>
      </p:sp>
      <p:sp>
        <p:nvSpPr>
          <p:cNvPr id="249860" name="Rectangle 4"/>
          <p:cNvSpPr>
            <a:spLocks noChangeArrowheads="1"/>
          </p:cNvSpPr>
          <p:nvPr/>
        </p:nvSpPr>
        <p:spPr bwMode="auto">
          <a:xfrm>
            <a:off x="457200" y="762000"/>
            <a:ext cx="8229600" cy="990600"/>
          </a:xfrm>
          <a:prstGeom prst="rect">
            <a:avLst/>
          </a:prstGeom>
          <a:solidFill>
            <a:srgbClr val="CCFFFF"/>
          </a:solidFill>
          <a:ln w="28575">
            <a:solidFill>
              <a:srgbClr val="990000"/>
            </a:solidFill>
            <a:miter lim="800000"/>
            <a:headEnd/>
            <a:tailEnd/>
          </a:ln>
        </p:spPr>
        <p:txBody>
          <a:bodyPr>
            <a:prstTxWarp prst="textNoShape">
              <a:avLst/>
            </a:prstTxWarp>
          </a:bodyPr>
          <a:lstStyle/>
          <a:p>
            <a:pPr>
              <a:lnSpc>
                <a:spcPct val="90000"/>
              </a:lnSpc>
              <a:spcBef>
                <a:spcPct val="20000"/>
              </a:spcBef>
            </a:pPr>
            <a:r>
              <a:rPr lang="en-US" sz="2000" dirty="0" smtClean="0">
                <a:solidFill>
                  <a:schemeClr val="accent2"/>
                </a:solidFill>
                <a:latin typeface="Arial Narrow" pitchFamily="-84" charset="0"/>
              </a:rPr>
              <a:t>A rescue plane flies at 198km/h (=55.0m/s) and constant height h=500m toward a point directly over a victim, where a rescue capsule is to land. </a:t>
            </a:r>
            <a:r>
              <a:rPr lang="en-US" sz="2000" dirty="0">
                <a:solidFill>
                  <a:schemeClr val="accent2"/>
                </a:solidFill>
                <a:latin typeface="Arial Narrow" pitchFamily="-84" charset="0"/>
              </a:rPr>
              <a:t>W</a:t>
            </a:r>
            <a:r>
              <a:rPr lang="en-US" sz="2000" dirty="0" smtClean="0">
                <a:solidFill>
                  <a:schemeClr val="accent2"/>
                </a:solidFill>
                <a:latin typeface="Arial Narrow" pitchFamily="-84" charset="0"/>
              </a:rPr>
              <a:t>hat should be the angle </a:t>
            </a:r>
            <a:r>
              <a:rPr lang="en-US" sz="2000" dirty="0" err="1" smtClean="0">
                <a:solidFill>
                  <a:schemeClr val="accent2"/>
                </a:solidFill>
                <a:latin typeface="Arial Narrow" pitchFamily="-84" charset="0"/>
              </a:rPr>
              <a:t>Φ</a:t>
            </a:r>
            <a:r>
              <a:rPr lang="en-US" sz="2000" dirty="0" smtClean="0">
                <a:solidFill>
                  <a:schemeClr val="accent2"/>
                </a:solidFill>
                <a:latin typeface="Arial Narrow" pitchFamily="-84" charset="0"/>
              </a:rPr>
              <a:t> of the pilot’s line of sight to the </a:t>
            </a:r>
            <a:r>
              <a:rPr lang="en-US" sz="2000" dirty="0">
                <a:solidFill>
                  <a:schemeClr val="accent2"/>
                </a:solidFill>
                <a:latin typeface="Arial Narrow" pitchFamily="-84" charset="0"/>
              </a:rPr>
              <a:t>v</a:t>
            </a:r>
            <a:r>
              <a:rPr lang="en-US" sz="2000" dirty="0" smtClean="0">
                <a:solidFill>
                  <a:schemeClr val="accent2"/>
                </a:solidFill>
                <a:latin typeface="Arial Narrow" pitchFamily="-84" charset="0"/>
              </a:rPr>
              <a:t>ictim when the capsule release is made?</a:t>
            </a:r>
            <a:endParaRPr lang="en-US" sz="2000" dirty="0">
              <a:solidFill>
                <a:schemeClr val="accent2"/>
              </a:solidFill>
              <a:latin typeface="Arial Narrow" pitchFamily="-84" charset="0"/>
            </a:endParaRPr>
          </a:p>
        </p:txBody>
      </p:sp>
      <p:sp>
        <p:nvSpPr>
          <p:cNvPr id="249868" name="Text Box 12"/>
          <p:cNvSpPr txBox="1">
            <a:spLocks noChangeArrowheads="1"/>
          </p:cNvSpPr>
          <p:nvPr/>
        </p:nvSpPr>
        <p:spPr bwMode="auto">
          <a:xfrm>
            <a:off x="685800" y="5892224"/>
            <a:ext cx="7848600" cy="584776"/>
          </a:xfrm>
          <a:prstGeom prst="rect">
            <a:avLst/>
          </a:prstGeom>
          <a:solidFill>
            <a:srgbClr val="CCFFFF"/>
          </a:solidFill>
          <a:ln w="28575">
            <a:solidFill>
              <a:srgbClr val="990000"/>
            </a:solidFill>
            <a:miter lim="800000"/>
            <a:headEnd/>
            <a:tailEnd/>
          </a:ln>
        </p:spPr>
        <p:txBody>
          <a:bodyPr wrap="square">
            <a:prstTxWarp prst="textNoShape">
              <a:avLst/>
            </a:prstTxWarp>
            <a:spAutoFit/>
          </a:bodyPr>
          <a:lstStyle/>
          <a:p>
            <a:pPr>
              <a:spcBef>
                <a:spcPct val="20000"/>
              </a:spcBef>
            </a:pPr>
            <a:r>
              <a:rPr lang="en-US" sz="1600" dirty="0" smtClean="0">
                <a:solidFill>
                  <a:schemeClr val="accent2"/>
                </a:solidFill>
                <a:latin typeface="Arial Narrow" pitchFamily="-84" charset="0"/>
              </a:rPr>
              <a:t>What is the velocity of the capsule as it reaches the water?  If it stops after pushing the victim 50cm into the water, what would be the acceleration of the capsule?</a:t>
            </a:r>
            <a:endParaRPr lang="en-US" sz="1600" dirty="0">
              <a:solidFill>
                <a:schemeClr val="accent2"/>
              </a:solidFill>
              <a:latin typeface="Arial Narrow" pitchFamily="-84" charset="0"/>
            </a:endParaRPr>
          </a:p>
        </p:txBody>
      </p:sp>
      <p:graphicFrame>
        <p:nvGraphicFramePr>
          <p:cNvPr id="249870" name="Object 14"/>
          <p:cNvGraphicFramePr>
            <a:graphicFrameLocks noChangeAspect="1"/>
          </p:cNvGraphicFramePr>
          <p:nvPr>
            <p:extLst>
              <p:ext uri="{D42A27DB-BD31-4B8C-83A1-F6EECF244321}">
                <p14:modId xmlns:p14="http://schemas.microsoft.com/office/powerpoint/2010/main" val="1708888776"/>
              </p:ext>
            </p:extLst>
          </p:nvPr>
        </p:nvGraphicFramePr>
        <p:xfrm>
          <a:off x="1143000" y="2514600"/>
          <a:ext cx="4194175" cy="334963"/>
        </p:xfrm>
        <a:graphic>
          <a:graphicData uri="http://schemas.openxmlformats.org/presentationml/2006/ole">
            <mc:AlternateContent xmlns:mc="http://schemas.openxmlformats.org/markup-compatibility/2006">
              <mc:Choice xmlns:v="urn:schemas-microsoft-com:vml" Requires="v">
                <p:oleObj spid="_x0000_s165223" name="Equation" r:id="rId3" imgW="2578100" imgH="254000" progId="Equation.DSMT4">
                  <p:embed/>
                </p:oleObj>
              </mc:Choice>
              <mc:Fallback>
                <p:oleObj name="Equation" r:id="rId3" imgW="2578100" imgH="254000" progId="Equation.DSMT4">
                  <p:embed/>
                  <p:pic>
                    <p:nvPicPr>
                      <p:cNvPr id="0" name=""/>
                      <p:cNvPicPr>
                        <a:picLocks noChangeAspect="1" noChangeArrowheads="1"/>
                      </p:cNvPicPr>
                      <p:nvPr/>
                    </p:nvPicPr>
                    <p:blipFill>
                      <a:blip r:embed="rId4"/>
                      <a:srcRect/>
                      <a:stretch>
                        <a:fillRect/>
                      </a:stretch>
                    </p:blipFill>
                    <p:spPr bwMode="auto">
                      <a:xfrm>
                        <a:off x="1143000" y="2514600"/>
                        <a:ext cx="4194175" cy="334963"/>
                      </a:xfrm>
                      <a:prstGeom prst="rect">
                        <a:avLst/>
                      </a:prstGeom>
                      <a:noFill/>
                      <a:ln>
                        <a:noFill/>
                      </a:ln>
                      <a:extLst/>
                    </p:spPr>
                  </p:pic>
                </p:oleObj>
              </mc:Fallback>
            </mc:AlternateContent>
          </a:graphicData>
        </a:graphic>
      </p:graphicFrame>
      <p:sp>
        <p:nvSpPr>
          <p:cNvPr id="25" name="Text Box 12"/>
          <p:cNvSpPr txBox="1">
            <a:spLocks noChangeArrowheads="1"/>
          </p:cNvSpPr>
          <p:nvPr/>
        </p:nvSpPr>
        <p:spPr bwMode="auto">
          <a:xfrm>
            <a:off x="609600" y="1828800"/>
            <a:ext cx="7543800" cy="584776"/>
          </a:xfrm>
          <a:prstGeom prst="rect">
            <a:avLst/>
          </a:prstGeom>
          <a:solidFill>
            <a:srgbClr val="CCFFFF"/>
          </a:solidFill>
          <a:ln w="28575">
            <a:solidFill>
              <a:srgbClr val="990000"/>
            </a:solidFill>
            <a:miter lim="800000"/>
            <a:headEnd/>
            <a:tailEnd/>
          </a:ln>
        </p:spPr>
        <p:txBody>
          <a:bodyPr wrap="square">
            <a:prstTxWarp prst="textNoShape">
              <a:avLst/>
            </a:prstTxWarp>
            <a:spAutoFit/>
          </a:bodyPr>
          <a:lstStyle/>
          <a:p>
            <a:pPr>
              <a:spcBef>
                <a:spcPct val="20000"/>
              </a:spcBef>
            </a:pPr>
            <a:r>
              <a:rPr lang="en-US" sz="1600" dirty="0" smtClean="0">
                <a:solidFill>
                  <a:schemeClr val="accent2"/>
                </a:solidFill>
                <a:latin typeface="Arial Narrow" pitchFamily="-84" charset="0"/>
              </a:rPr>
              <a:t>Once the rescue capsule is release, it will undergo a projectile motion, and this is becomes a simple trigonometry problem.  What is the initial angle of capsule release?</a:t>
            </a:r>
            <a:endParaRPr lang="en-US" sz="1600" dirty="0">
              <a:solidFill>
                <a:schemeClr val="accent2"/>
              </a:solidFill>
              <a:latin typeface="Arial Narrow" pitchFamily="-84" charset="0"/>
            </a:endParaRPr>
          </a:p>
        </p:txBody>
      </p:sp>
      <p:graphicFrame>
        <p:nvGraphicFramePr>
          <p:cNvPr id="26" name="Object 14"/>
          <p:cNvGraphicFramePr>
            <a:graphicFrameLocks noChangeAspect="1"/>
          </p:cNvGraphicFramePr>
          <p:nvPr>
            <p:extLst>
              <p:ext uri="{D42A27DB-BD31-4B8C-83A1-F6EECF244321}">
                <p14:modId xmlns:p14="http://schemas.microsoft.com/office/powerpoint/2010/main" val="3976949074"/>
              </p:ext>
            </p:extLst>
          </p:nvPr>
        </p:nvGraphicFramePr>
        <p:xfrm>
          <a:off x="1143000" y="2857727"/>
          <a:ext cx="3327400" cy="369888"/>
        </p:xfrm>
        <a:graphic>
          <a:graphicData uri="http://schemas.openxmlformats.org/presentationml/2006/ole">
            <mc:AlternateContent xmlns:mc="http://schemas.openxmlformats.org/markup-compatibility/2006">
              <mc:Choice xmlns:v="urn:schemas-microsoft-com:vml" Requires="v">
                <p:oleObj spid="_x0000_s165224" name="Equation" r:id="rId5" imgW="2044700" imgH="279400" progId="Equation.DSMT4">
                  <p:embed/>
                </p:oleObj>
              </mc:Choice>
              <mc:Fallback>
                <p:oleObj name="Equation" r:id="rId5" imgW="2044700" imgH="279400" progId="Equation.DSMT4">
                  <p:embed/>
                  <p:pic>
                    <p:nvPicPr>
                      <p:cNvPr id="0" name=""/>
                      <p:cNvPicPr>
                        <a:picLocks noChangeAspect="1" noChangeArrowheads="1"/>
                      </p:cNvPicPr>
                      <p:nvPr/>
                    </p:nvPicPr>
                    <p:blipFill>
                      <a:blip r:embed="rId6"/>
                      <a:srcRect/>
                      <a:stretch>
                        <a:fillRect/>
                      </a:stretch>
                    </p:blipFill>
                    <p:spPr bwMode="auto">
                      <a:xfrm>
                        <a:off x="1143000" y="2857727"/>
                        <a:ext cx="3327400" cy="369888"/>
                      </a:xfrm>
                      <a:prstGeom prst="rect">
                        <a:avLst/>
                      </a:prstGeom>
                      <a:noFill/>
                      <a:ln>
                        <a:noFill/>
                      </a:ln>
                      <a:extLst/>
                    </p:spPr>
                  </p:pic>
                </p:oleObj>
              </mc:Fallback>
            </mc:AlternateContent>
          </a:graphicData>
        </a:graphic>
      </p:graphicFrame>
      <p:graphicFrame>
        <p:nvGraphicFramePr>
          <p:cNvPr id="27" name="Object 14"/>
          <p:cNvGraphicFramePr>
            <a:graphicFrameLocks noChangeAspect="1"/>
          </p:cNvGraphicFramePr>
          <p:nvPr>
            <p:extLst>
              <p:ext uri="{D42A27DB-BD31-4B8C-83A1-F6EECF244321}">
                <p14:modId xmlns:p14="http://schemas.microsoft.com/office/powerpoint/2010/main" val="304772454"/>
              </p:ext>
            </p:extLst>
          </p:nvPr>
        </p:nvGraphicFramePr>
        <p:xfrm>
          <a:off x="1143000" y="3235779"/>
          <a:ext cx="2005013" cy="319088"/>
        </p:xfrm>
        <a:graphic>
          <a:graphicData uri="http://schemas.openxmlformats.org/presentationml/2006/ole">
            <mc:AlternateContent xmlns:mc="http://schemas.openxmlformats.org/markup-compatibility/2006">
              <mc:Choice xmlns:v="urn:schemas-microsoft-com:vml" Requires="v">
                <p:oleObj spid="_x0000_s165225" name="Equation" r:id="rId7" imgW="1231900" imgH="241300" progId="Equation.DSMT4">
                  <p:embed/>
                </p:oleObj>
              </mc:Choice>
              <mc:Fallback>
                <p:oleObj name="Equation" r:id="rId7" imgW="1231900" imgH="241300" progId="Equation.DSMT4">
                  <p:embed/>
                  <p:pic>
                    <p:nvPicPr>
                      <p:cNvPr id="0" name=""/>
                      <p:cNvPicPr>
                        <a:picLocks noChangeAspect="1" noChangeArrowheads="1"/>
                      </p:cNvPicPr>
                      <p:nvPr/>
                    </p:nvPicPr>
                    <p:blipFill>
                      <a:blip r:embed="rId8"/>
                      <a:srcRect/>
                      <a:stretch>
                        <a:fillRect/>
                      </a:stretch>
                    </p:blipFill>
                    <p:spPr bwMode="auto">
                      <a:xfrm>
                        <a:off x="1143000" y="3235779"/>
                        <a:ext cx="2005013" cy="319088"/>
                      </a:xfrm>
                      <a:prstGeom prst="rect">
                        <a:avLst/>
                      </a:prstGeom>
                      <a:noFill/>
                      <a:ln>
                        <a:noFill/>
                      </a:ln>
                      <a:extLst/>
                    </p:spPr>
                  </p:pic>
                </p:oleObj>
              </mc:Fallback>
            </mc:AlternateContent>
          </a:graphicData>
        </a:graphic>
      </p:graphicFrame>
      <p:graphicFrame>
        <p:nvGraphicFramePr>
          <p:cNvPr id="28" name="Object 14"/>
          <p:cNvGraphicFramePr>
            <a:graphicFrameLocks noChangeAspect="1"/>
          </p:cNvGraphicFramePr>
          <p:nvPr>
            <p:extLst>
              <p:ext uri="{D42A27DB-BD31-4B8C-83A1-F6EECF244321}">
                <p14:modId xmlns:p14="http://schemas.microsoft.com/office/powerpoint/2010/main" val="2063378497"/>
              </p:ext>
            </p:extLst>
          </p:nvPr>
        </p:nvGraphicFramePr>
        <p:xfrm>
          <a:off x="1143000" y="3563031"/>
          <a:ext cx="4876800" cy="538162"/>
        </p:xfrm>
        <a:graphic>
          <a:graphicData uri="http://schemas.openxmlformats.org/presentationml/2006/ole">
            <mc:AlternateContent xmlns:mc="http://schemas.openxmlformats.org/markup-compatibility/2006">
              <mc:Choice xmlns:v="urn:schemas-microsoft-com:vml" Requires="v">
                <p:oleObj spid="_x0000_s165226" name="Equation" r:id="rId9" imgW="2997200" imgH="406400" progId="Equation.DSMT4">
                  <p:embed/>
                </p:oleObj>
              </mc:Choice>
              <mc:Fallback>
                <p:oleObj name="Equation" r:id="rId9" imgW="2997200" imgH="406400" progId="Equation.DSMT4">
                  <p:embed/>
                  <p:pic>
                    <p:nvPicPr>
                      <p:cNvPr id="0" name=""/>
                      <p:cNvPicPr>
                        <a:picLocks noChangeAspect="1" noChangeArrowheads="1"/>
                      </p:cNvPicPr>
                      <p:nvPr/>
                    </p:nvPicPr>
                    <p:blipFill>
                      <a:blip r:embed="rId10"/>
                      <a:srcRect/>
                      <a:stretch>
                        <a:fillRect/>
                      </a:stretch>
                    </p:blipFill>
                    <p:spPr bwMode="auto">
                      <a:xfrm>
                        <a:off x="1143000" y="3563031"/>
                        <a:ext cx="4876800" cy="538162"/>
                      </a:xfrm>
                      <a:prstGeom prst="rect">
                        <a:avLst/>
                      </a:prstGeom>
                      <a:noFill/>
                      <a:ln>
                        <a:noFill/>
                      </a:ln>
                      <a:extLst/>
                    </p:spPr>
                  </p:pic>
                </p:oleObj>
              </mc:Fallback>
            </mc:AlternateContent>
          </a:graphicData>
        </a:graphic>
      </p:graphicFrame>
      <p:graphicFrame>
        <p:nvGraphicFramePr>
          <p:cNvPr id="29" name="Object 14"/>
          <p:cNvGraphicFramePr>
            <a:graphicFrameLocks noChangeAspect="1"/>
          </p:cNvGraphicFramePr>
          <p:nvPr>
            <p:extLst>
              <p:ext uri="{D42A27DB-BD31-4B8C-83A1-F6EECF244321}">
                <p14:modId xmlns:p14="http://schemas.microsoft.com/office/powerpoint/2010/main" val="53716059"/>
              </p:ext>
            </p:extLst>
          </p:nvPr>
        </p:nvGraphicFramePr>
        <p:xfrm>
          <a:off x="1143000" y="4109357"/>
          <a:ext cx="3946525" cy="403225"/>
        </p:xfrm>
        <a:graphic>
          <a:graphicData uri="http://schemas.openxmlformats.org/presentationml/2006/ole">
            <mc:AlternateContent xmlns:mc="http://schemas.openxmlformats.org/markup-compatibility/2006">
              <mc:Choice xmlns:v="urn:schemas-microsoft-com:vml" Requires="v">
                <p:oleObj spid="_x0000_s165227" name="Equation" r:id="rId11" imgW="2425700" imgH="304800" progId="Equation.DSMT4">
                  <p:embed/>
                </p:oleObj>
              </mc:Choice>
              <mc:Fallback>
                <p:oleObj name="Equation" r:id="rId11" imgW="2425700" imgH="304800" progId="Equation.DSMT4">
                  <p:embed/>
                  <p:pic>
                    <p:nvPicPr>
                      <p:cNvPr id="0" name=""/>
                      <p:cNvPicPr>
                        <a:picLocks noChangeAspect="1" noChangeArrowheads="1"/>
                      </p:cNvPicPr>
                      <p:nvPr/>
                    </p:nvPicPr>
                    <p:blipFill>
                      <a:blip r:embed="rId12"/>
                      <a:srcRect/>
                      <a:stretch>
                        <a:fillRect/>
                      </a:stretch>
                    </p:blipFill>
                    <p:spPr bwMode="auto">
                      <a:xfrm>
                        <a:off x="1143000" y="4109357"/>
                        <a:ext cx="3946525" cy="403225"/>
                      </a:xfrm>
                      <a:prstGeom prst="rect">
                        <a:avLst/>
                      </a:prstGeom>
                      <a:noFill/>
                      <a:ln>
                        <a:noFill/>
                      </a:ln>
                      <a:extLst/>
                    </p:spPr>
                  </p:pic>
                </p:oleObj>
              </mc:Fallback>
            </mc:AlternateContent>
          </a:graphicData>
        </a:graphic>
      </p:graphicFrame>
      <p:graphicFrame>
        <p:nvGraphicFramePr>
          <p:cNvPr id="30" name="Object 14"/>
          <p:cNvGraphicFramePr>
            <a:graphicFrameLocks noChangeAspect="1"/>
          </p:cNvGraphicFramePr>
          <p:nvPr>
            <p:extLst>
              <p:ext uri="{D42A27DB-BD31-4B8C-83A1-F6EECF244321}">
                <p14:modId xmlns:p14="http://schemas.microsoft.com/office/powerpoint/2010/main" val="2215701803"/>
              </p:ext>
            </p:extLst>
          </p:nvPr>
        </p:nvGraphicFramePr>
        <p:xfrm>
          <a:off x="1143000" y="4520746"/>
          <a:ext cx="3967163" cy="369888"/>
        </p:xfrm>
        <a:graphic>
          <a:graphicData uri="http://schemas.openxmlformats.org/presentationml/2006/ole">
            <mc:AlternateContent xmlns:mc="http://schemas.openxmlformats.org/markup-compatibility/2006">
              <mc:Choice xmlns:v="urn:schemas-microsoft-com:vml" Requires="v">
                <p:oleObj spid="_x0000_s165228" name="Equation" r:id="rId13" imgW="2438400" imgH="279400" progId="Equation.DSMT4">
                  <p:embed/>
                </p:oleObj>
              </mc:Choice>
              <mc:Fallback>
                <p:oleObj name="Equation" r:id="rId13" imgW="2438400" imgH="279400" progId="Equation.DSMT4">
                  <p:embed/>
                  <p:pic>
                    <p:nvPicPr>
                      <p:cNvPr id="0" name=""/>
                      <p:cNvPicPr>
                        <a:picLocks noChangeAspect="1" noChangeArrowheads="1"/>
                      </p:cNvPicPr>
                      <p:nvPr/>
                    </p:nvPicPr>
                    <p:blipFill>
                      <a:blip r:embed="rId14"/>
                      <a:srcRect/>
                      <a:stretch>
                        <a:fillRect/>
                      </a:stretch>
                    </p:blipFill>
                    <p:spPr bwMode="auto">
                      <a:xfrm>
                        <a:off x="1143000" y="4520746"/>
                        <a:ext cx="3967163" cy="369888"/>
                      </a:xfrm>
                      <a:prstGeom prst="rect">
                        <a:avLst/>
                      </a:prstGeom>
                      <a:noFill/>
                      <a:ln>
                        <a:noFill/>
                      </a:ln>
                      <a:extLst/>
                    </p:spPr>
                  </p:pic>
                </p:oleObj>
              </mc:Fallback>
            </mc:AlternateContent>
          </a:graphicData>
        </a:graphic>
      </p:graphicFrame>
      <p:graphicFrame>
        <p:nvGraphicFramePr>
          <p:cNvPr id="31" name="Object 14"/>
          <p:cNvGraphicFramePr>
            <a:graphicFrameLocks noChangeAspect="1"/>
          </p:cNvGraphicFramePr>
          <p:nvPr>
            <p:extLst>
              <p:ext uri="{D42A27DB-BD31-4B8C-83A1-F6EECF244321}">
                <p14:modId xmlns:p14="http://schemas.microsoft.com/office/powerpoint/2010/main" val="69043771"/>
              </p:ext>
            </p:extLst>
          </p:nvPr>
        </p:nvGraphicFramePr>
        <p:xfrm>
          <a:off x="1143000" y="4898798"/>
          <a:ext cx="3286125" cy="269875"/>
        </p:xfrm>
        <a:graphic>
          <a:graphicData uri="http://schemas.openxmlformats.org/presentationml/2006/ole">
            <mc:AlternateContent xmlns:mc="http://schemas.openxmlformats.org/markup-compatibility/2006">
              <mc:Choice xmlns:v="urn:schemas-microsoft-com:vml" Requires="v">
                <p:oleObj spid="_x0000_s165229" name="Equation" r:id="rId15" imgW="2019300" imgH="203200" progId="Equation.DSMT4">
                  <p:embed/>
                </p:oleObj>
              </mc:Choice>
              <mc:Fallback>
                <p:oleObj name="Equation" r:id="rId15" imgW="2019300" imgH="203200" progId="Equation.DSMT4">
                  <p:embed/>
                  <p:pic>
                    <p:nvPicPr>
                      <p:cNvPr id="0" name=""/>
                      <p:cNvPicPr>
                        <a:picLocks noChangeAspect="1" noChangeArrowheads="1"/>
                      </p:cNvPicPr>
                      <p:nvPr/>
                    </p:nvPicPr>
                    <p:blipFill>
                      <a:blip r:embed="rId16"/>
                      <a:srcRect/>
                      <a:stretch>
                        <a:fillRect/>
                      </a:stretch>
                    </p:blipFill>
                    <p:spPr bwMode="auto">
                      <a:xfrm>
                        <a:off x="1143000" y="4898798"/>
                        <a:ext cx="3286125" cy="269875"/>
                      </a:xfrm>
                      <a:prstGeom prst="rect">
                        <a:avLst/>
                      </a:prstGeom>
                      <a:noFill/>
                      <a:ln>
                        <a:noFill/>
                      </a:ln>
                      <a:extLst/>
                    </p:spPr>
                  </p:pic>
                </p:oleObj>
              </mc:Fallback>
            </mc:AlternateContent>
          </a:graphicData>
        </a:graphic>
      </p:graphicFrame>
      <p:graphicFrame>
        <p:nvGraphicFramePr>
          <p:cNvPr id="32" name="Object 14"/>
          <p:cNvGraphicFramePr>
            <a:graphicFrameLocks noChangeAspect="1"/>
          </p:cNvGraphicFramePr>
          <p:nvPr>
            <p:extLst>
              <p:ext uri="{D42A27DB-BD31-4B8C-83A1-F6EECF244321}">
                <p14:modId xmlns:p14="http://schemas.microsoft.com/office/powerpoint/2010/main" val="229420196"/>
              </p:ext>
            </p:extLst>
          </p:nvPr>
        </p:nvGraphicFramePr>
        <p:xfrm>
          <a:off x="1143000" y="5176838"/>
          <a:ext cx="4216400" cy="538162"/>
        </p:xfrm>
        <a:graphic>
          <a:graphicData uri="http://schemas.openxmlformats.org/presentationml/2006/ole">
            <mc:AlternateContent xmlns:mc="http://schemas.openxmlformats.org/markup-compatibility/2006">
              <mc:Choice xmlns:v="urn:schemas-microsoft-com:vml" Requires="v">
                <p:oleObj spid="_x0000_s165230" name="Equation" r:id="rId17" imgW="2590800" imgH="406400" progId="Equation.DSMT4">
                  <p:embed/>
                </p:oleObj>
              </mc:Choice>
              <mc:Fallback>
                <p:oleObj name="Equation" r:id="rId17" imgW="2590800" imgH="406400" progId="Equation.DSMT4">
                  <p:embed/>
                  <p:pic>
                    <p:nvPicPr>
                      <p:cNvPr id="0" name=""/>
                      <p:cNvPicPr>
                        <a:picLocks noChangeAspect="1" noChangeArrowheads="1"/>
                      </p:cNvPicPr>
                      <p:nvPr/>
                    </p:nvPicPr>
                    <p:blipFill>
                      <a:blip r:embed="rId18"/>
                      <a:srcRect/>
                      <a:stretch>
                        <a:fillRect/>
                      </a:stretch>
                    </p:blipFill>
                    <p:spPr bwMode="auto">
                      <a:xfrm>
                        <a:off x="1143000" y="5176838"/>
                        <a:ext cx="4216400" cy="538162"/>
                      </a:xfrm>
                      <a:prstGeom prst="rect">
                        <a:avLst/>
                      </a:prstGeom>
                      <a:noFill/>
                      <a:ln>
                        <a:noFill/>
                      </a:ln>
                      <a:extLst/>
                    </p:spPr>
                  </p:pic>
                </p:oleObj>
              </mc:Fallback>
            </mc:AlternateContent>
          </a:graphicData>
        </a:graphic>
      </p:graphicFrame>
    </p:spTree>
    <p:extLst>
      <p:ext uri="{BB962C8B-B14F-4D97-AF65-F5344CB8AC3E}">
        <p14:creationId xmlns:p14="http://schemas.microsoft.com/office/powerpoint/2010/main" val="162752324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49860"/>
                                        </p:tgtEl>
                                        <p:attrNameLst>
                                          <p:attrName>style.visibility</p:attrName>
                                        </p:attrNameLst>
                                      </p:cBhvr>
                                      <p:to>
                                        <p:strVal val="visible"/>
                                      </p:to>
                                    </p:set>
                                    <p:animEffect transition="in" filter="wipe(left)">
                                      <p:cBhvr>
                                        <p:cTn id="7" dur="500"/>
                                        <p:tgtEl>
                                          <p:spTgt spid="24986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25"/>
                                        </p:tgtEl>
                                        <p:attrNameLst>
                                          <p:attrName>style.visibility</p:attrName>
                                        </p:attrNameLst>
                                      </p:cBhvr>
                                      <p:to>
                                        <p:strVal val="visible"/>
                                      </p:to>
                                    </p:set>
                                    <p:animEffect transition="in" filter="wipe(left)">
                                      <p:cBhvr>
                                        <p:cTn id="12" dur="500"/>
                                        <p:tgtEl>
                                          <p:spTgt spid="2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249868"/>
                                        </p:tgtEl>
                                        <p:attrNameLst>
                                          <p:attrName>style.visibility</p:attrName>
                                        </p:attrNameLst>
                                      </p:cBhvr>
                                      <p:to>
                                        <p:strVal val="visible"/>
                                      </p:to>
                                    </p:set>
                                    <p:animEffect transition="in" filter="wipe(left)">
                                      <p:cBhvr>
                                        <p:cTn id="17" dur="500"/>
                                        <p:tgtEl>
                                          <p:spTgt spid="24986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iterate type="wd">
                                    <p:tmPct val="10000"/>
                                  </p:iterate>
                                  <p:childTnLst>
                                    <p:set>
                                      <p:cBhvr>
                                        <p:cTn id="21" dur="1" fill="hold">
                                          <p:stCondLst>
                                            <p:cond delay="0"/>
                                          </p:stCondLst>
                                        </p:cTn>
                                        <p:tgtEl>
                                          <p:spTgt spid="249870"/>
                                        </p:tgtEl>
                                        <p:attrNameLst>
                                          <p:attrName>style.visibility</p:attrName>
                                        </p:attrNameLst>
                                      </p:cBhvr>
                                      <p:to>
                                        <p:strVal val="visible"/>
                                      </p:to>
                                    </p:set>
                                    <p:animEffect transition="in" filter="wipe(left)">
                                      <p:cBhvr>
                                        <p:cTn id="22" dur="500"/>
                                        <p:tgtEl>
                                          <p:spTgt spid="249870"/>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iterate type="wd">
                                    <p:tmPct val="10000"/>
                                  </p:iterate>
                                  <p:childTnLst>
                                    <p:set>
                                      <p:cBhvr>
                                        <p:cTn id="26" dur="1" fill="hold">
                                          <p:stCondLst>
                                            <p:cond delay="0"/>
                                          </p:stCondLst>
                                        </p:cTn>
                                        <p:tgtEl>
                                          <p:spTgt spid="26"/>
                                        </p:tgtEl>
                                        <p:attrNameLst>
                                          <p:attrName>style.visibility</p:attrName>
                                        </p:attrNameLst>
                                      </p:cBhvr>
                                      <p:to>
                                        <p:strVal val="visible"/>
                                      </p:to>
                                    </p:set>
                                    <p:animEffect transition="in" filter="wipe(left)">
                                      <p:cBhvr>
                                        <p:cTn id="27" dur="500"/>
                                        <p:tgtEl>
                                          <p:spTgt spid="26"/>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iterate type="wd">
                                    <p:tmPct val="10000"/>
                                  </p:iterate>
                                  <p:childTnLst>
                                    <p:set>
                                      <p:cBhvr>
                                        <p:cTn id="31" dur="1" fill="hold">
                                          <p:stCondLst>
                                            <p:cond delay="0"/>
                                          </p:stCondLst>
                                        </p:cTn>
                                        <p:tgtEl>
                                          <p:spTgt spid="27"/>
                                        </p:tgtEl>
                                        <p:attrNameLst>
                                          <p:attrName>style.visibility</p:attrName>
                                        </p:attrNameLst>
                                      </p:cBhvr>
                                      <p:to>
                                        <p:strVal val="visible"/>
                                      </p:to>
                                    </p:set>
                                    <p:animEffect transition="in" filter="wipe(left)">
                                      <p:cBhvr>
                                        <p:cTn id="32" dur="500"/>
                                        <p:tgtEl>
                                          <p:spTgt spid="27"/>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iterate type="wd">
                                    <p:tmPct val="10000"/>
                                  </p:iterate>
                                  <p:childTnLst>
                                    <p:set>
                                      <p:cBhvr>
                                        <p:cTn id="36" dur="1" fill="hold">
                                          <p:stCondLst>
                                            <p:cond delay="0"/>
                                          </p:stCondLst>
                                        </p:cTn>
                                        <p:tgtEl>
                                          <p:spTgt spid="28"/>
                                        </p:tgtEl>
                                        <p:attrNameLst>
                                          <p:attrName>style.visibility</p:attrName>
                                        </p:attrNameLst>
                                      </p:cBhvr>
                                      <p:to>
                                        <p:strVal val="visible"/>
                                      </p:to>
                                    </p:set>
                                    <p:animEffect transition="in" filter="wipe(left)">
                                      <p:cBhvr>
                                        <p:cTn id="37" dur="500"/>
                                        <p:tgtEl>
                                          <p:spTgt spid="28"/>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iterate type="wd">
                                    <p:tmPct val="10000"/>
                                  </p:iterate>
                                  <p:childTnLst>
                                    <p:set>
                                      <p:cBhvr>
                                        <p:cTn id="41" dur="1" fill="hold">
                                          <p:stCondLst>
                                            <p:cond delay="0"/>
                                          </p:stCondLst>
                                        </p:cTn>
                                        <p:tgtEl>
                                          <p:spTgt spid="29"/>
                                        </p:tgtEl>
                                        <p:attrNameLst>
                                          <p:attrName>style.visibility</p:attrName>
                                        </p:attrNameLst>
                                      </p:cBhvr>
                                      <p:to>
                                        <p:strVal val="visible"/>
                                      </p:to>
                                    </p:set>
                                    <p:animEffect transition="in" filter="wipe(left)">
                                      <p:cBhvr>
                                        <p:cTn id="42" dur="500"/>
                                        <p:tgtEl>
                                          <p:spTgt spid="29"/>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iterate type="wd">
                                    <p:tmPct val="10000"/>
                                  </p:iterate>
                                  <p:childTnLst>
                                    <p:set>
                                      <p:cBhvr>
                                        <p:cTn id="46" dur="1" fill="hold">
                                          <p:stCondLst>
                                            <p:cond delay="0"/>
                                          </p:stCondLst>
                                        </p:cTn>
                                        <p:tgtEl>
                                          <p:spTgt spid="30"/>
                                        </p:tgtEl>
                                        <p:attrNameLst>
                                          <p:attrName>style.visibility</p:attrName>
                                        </p:attrNameLst>
                                      </p:cBhvr>
                                      <p:to>
                                        <p:strVal val="visible"/>
                                      </p:to>
                                    </p:set>
                                    <p:animEffect transition="in" filter="wipe(left)">
                                      <p:cBhvr>
                                        <p:cTn id="47" dur="500"/>
                                        <p:tgtEl>
                                          <p:spTgt spid="30"/>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iterate type="wd">
                                    <p:tmPct val="10000"/>
                                  </p:iterate>
                                  <p:childTnLst>
                                    <p:set>
                                      <p:cBhvr>
                                        <p:cTn id="51" dur="1" fill="hold">
                                          <p:stCondLst>
                                            <p:cond delay="0"/>
                                          </p:stCondLst>
                                        </p:cTn>
                                        <p:tgtEl>
                                          <p:spTgt spid="31"/>
                                        </p:tgtEl>
                                        <p:attrNameLst>
                                          <p:attrName>style.visibility</p:attrName>
                                        </p:attrNameLst>
                                      </p:cBhvr>
                                      <p:to>
                                        <p:strVal val="visible"/>
                                      </p:to>
                                    </p:set>
                                    <p:animEffect transition="in" filter="wipe(left)">
                                      <p:cBhvr>
                                        <p:cTn id="52" dur="500"/>
                                        <p:tgtEl>
                                          <p:spTgt spid="31"/>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iterate type="wd">
                                    <p:tmPct val="10000"/>
                                  </p:iterate>
                                  <p:childTnLst>
                                    <p:set>
                                      <p:cBhvr>
                                        <p:cTn id="56" dur="1" fill="hold">
                                          <p:stCondLst>
                                            <p:cond delay="0"/>
                                          </p:stCondLst>
                                        </p:cTn>
                                        <p:tgtEl>
                                          <p:spTgt spid="32"/>
                                        </p:tgtEl>
                                        <p:attrNameLst>
                                          <p:attrName>style.visibility</p:attrName>
                                        </p:attrNameLst>
                                      </p:cBhvr>
                                      <p:to>
                                        <p:strVal val="visible"/>
                                      </p:to>
                                    </p:set>
                                    <p:animEffect transition="in" filter="wipe(left)">
                                      <p:cBhvr>
                                        <p:cTn id="57"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9860" grpId="0" animBg="1" autoUpdateAnimBg="0"/>
      <p:bldP spid="249868" grpId="0" animBg="1" autoUpdateAnimBg="0"/>
      <p:bldP spid="25" grpId="0" animBg="1" autoUpdateAnimBg="0"/>
    </p:bldLst>
  </p:timing>
</p:sld>
</file>

<file path=ppt/theme/theme1.xml><?xml version="1.0" encoding="utf-8"?>
<a:theme xmlns:a="http://schemas.openxmlformats.org/drawingml/2006/main" name="phys1443-spring02">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6600"/>
      </a:hlink>
      <a:folHlink>
        <a:srgbClr val="B2B2B2"/>
      </a:folHlink>
    </a:clrScheme>
    <a:fontScheme name="phys1443-spring02">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phys1443-spring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hys1443-spring02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hys1443-spring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hys1443-spring02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hys1443-spring02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hys1443-spring02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hys1443-spring02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D:\UTA\Classes\1443 Spring 2002\phys1443-spring02.pot</Template>
  <TotalTime>21137</TotalTime>
  <Words>1021</Words>
  <Application>Microsoft Macintosh PowerPoint</Application>
  <PresentationFormat>On-screen Show (4:3)</PresentationFormat>
  <Paragraphs>118</Paragraphs>
  <Slides>12</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4" baseType="lpstr">
      <vt:lpstr>phys1443-spring02</vt:lpstr>
      <vt:lpstr>Equation</vt:lpstr>
      <vt:lpstr>PHYS 1443 – Section 004 Lecture #6</vt:lpstr>
      <vt:lpstr>Announcements</vt:lpstr>
      <vt:lpstr>Projectile Motion</vt:lpstr>
      <vt:lpstr>PowerPoint Presentation</vt:lpstr>
      <vt:lpstr>Projectile Motion </vt:lpstr>
      <vt:lpstr>Example for Projectile Motion</vt:lpstr>
      <vt:lpstr>Example for a Projectile Motion</vt:lpstr>
      <vt:lpstr>Example cont’d</vt:lpstr>
      <vt:lpstr>Example for a Projectile Motion</vt:lpstr>
      <vt:lpstr>Horizontal Range and Max Height</vt:lpstr>
      <vt:lpstr>Horizontal Range and Max Height</vt:lpstr>
      <vt:lpstr>Maximum Range and Height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 1443 – Section 501 Lecture #1</dc:title>
  <dc:creator>Jae Yu</dc:creator>
  <cp:lastModifiedBy>Jae Yu</cp:lastModifiedBy>
  <cp:revision>599</cp:revision>
  <dcterms:created xsi:type="dcterms:W3CDTF">2012-06-05T17:02:23Z</dcterms:created>
  <dcterms:modified xsi:type="dcterms:W3CDTF">2014-09-11T16:11:48Z</dcterms:modified>
</cp:coreProperties>
</file>