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2.xml" ContentType="application/vnd.openxmlformats-officedocument.presentationml.notesSlide+xml"/>
  <Override PartName="/ppt/embeddings/oleObject37.bin" ContentType="application/vnd.openxmlformats-officedocument.oleObject"/>
  <Override PartName="/ppt/notesSlides/notesSlide3.xml" ContentType="application/vnd.openxmlformats-officedocument.presentationml.notesSlide+xml"/>
  <Override PartName="/ppt/embeddings/oleObject38.bin" ContentType="application/vnd.openxmlformats-officedocument.oleObject"/>
  <Override PartName="/ppt/notesSlides/notesSlide4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5.xml" ContentType="application/vnd.openxmlformats-officedocument.presentationml.notesSlide+xml"/>
  <Override PartName="/ppt/embeddings/oleObject48.bin" ContentType="application/vnd.openxmlformats-officedocument.oleObject"/>
  <Override PartName="/ppt/notesSlides/notesSlide6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7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5" r:id="rId3"/>
    <p:sldId id="615" r:id="rId4"/>
    <p:sldId id="616" r:id="rId5"/>
    <p:sldId id="578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5" r:id="rId16"/>
    <p:sldId id="596" r:id="rId17"/>
    <p:sldId id="597" r:id="rId18"/>
    <p:sldId id="598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7" Type="http://schemas.openxmlformats.org/officeDocument/2006/relationships/image" Target="../media/image60.wmf"/><Relationship Id="rId8" Type="http://schemas.openxmlformats.org/officeDocument/2006/relationships/image" Target="../media/image61.wmf"/><Relationship Id="rId9" Type="http://schemas.openxmlformats.org/officeDocument/2006/relationships/image" Target="../media/image62.emf"/><Relationship Id="rId10" Type="http://schemas.openxmlformats.org/officeDocument/2006/relationships/image" Target="../media/image63.emf"/><Relationship Id="rId11" Type="http://schemas.openxmlformats.org/officeDocument/2006/relationships/image" Target="../media/image64.e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20" Type="http://schemas.openxmlformats.org/officeDocument/2006/relationships/image" Target="../media/image84.wmf"/><Relationship Id="rId21" Type="http://schemas.openxmlformats.org/officeDocument/2006/relationships/image" Target="../media/image85.wmf"/><Relationship Id="rId22" Type="http://schemas.openxmlformats.org/officeDocument/2006/relationships/image" Target="../media/image86.wmf"/><Relationship Id="rId23" Type="http://schemas.openxmlformats.org/officeDocument/2006/relationships/image" Target="../media/image87.wmf"/><Relationship Id="rId24" Type="http://schemas.openxmlformats.org/officeDocument/2006/relationships/image" Target="../media/image88.wmf"/><Relationship Id="rId25" Type="http://schemas.openxmlformats.org/officeDocument/2006/relationships/image" Target="../media/image89.wmf"/><Relationship Id="rId26" Type="http://schemas.openxmlformats.org/officeDocument/2006/relationships/image" Target="../media/image90.wmf"/><Relationship Id="rId27" Type="http://schemas.openxmlformats.org/officeDocument/2006/relationships/image" Target="../media/image91.wmf"/><Relationship Id="rId28" Type="http://schemas.openxmlformats.org/officeDocument/2006/relationships/image" Target="../media/image92.wmf"/><Relationship Id="rId29" Type="http://schemas.openxmlformats.org/officeDocument/2006/relationships/image" Target="../media/image93.emf"/><Relationship Id="rId1" Type="http://schemas.openxmlformats.org/officeDocument/2006/relationships/image" Target="../media/image65.emf"/><Relationship Id="rId2" Type="http://schemas.openxmlformats.org/officeDocument/2006/relationships/image" Target="../media/image66.wmf"/><Relationship Id="rId3" Type="http://schemas.openxmlformats.org/officeDocument/2006/relationships/image" Target="../media/image67.wmf"/><Relationship Id="rId4" Type="http://schemas.openxmlformats.org/officeDocument/2006/relationships/image" Target="../media/image68.wmf"/><Relationship Id="rId5" Type="http://schemas.openxmlformats.org/officeDocument/2006/relationships/image" Target="../media/image69.wmf"/><Relationship Id="rId30" Type="http://schemas.openxmlformats.org/officeDocument/2006/relationships/image" Target="../media/image94.emf"/><Relationship Id="rId31" Type="http://schemas.openxmlformats.org/officeDocument/2006/relationships/image" Target="../media/image95.wmf"/><Relationship Id="rId32" Type="http://schemas.openxmlformats.org/officeDocument/2006/relationships/image" Target="../media/image96.wmf"/><Relationship Id="rId9" Type="http://schemas.openxmlformats.org/officeDocument/2006/relationships/image" Target="../media/image73.emf"/><Relationship Id="rId6" Type="http://schemas.openxmlformats.org/officeDocument/2006/relationships/image" Target="../media/image70.wmf"/><Relationship Id="rId7" Type="http://schemas.openxmlformats.org/officeDocument/2006/relationships/image" Target="../media/image71.wmf"/><Relationship Id="rId8" Type="http://schemas.openxmlformats.org/officeDocument/2006/relationships/image" Target="../media/image72.wmf"/><Relationship Id="rId33" Type="http://schemas.openxmlformats.org/officeDocument/2006/relationships/image" Target="../media/image97.wmf"/><Relationship Id="rId34" Type="http://schemas.openxmlformats.org/officeDocument/2006/relationships/image" Target="../media/image98.wmf"/><Relationship Id="rId35" Type="http://schemas.openxmlformats.org/officeDocument/2006/relationships/image" Target="../media/image99.wmf"/><Relationship Id="rId36" Type="http://schemas.openxmlformats.org/officeDocument/2006/relationships/image" Target="../media/image100.wmf"/><Relationship Id="rId10" Type="http://schemas.openxmlformats.org/officeDocument/2006/relationships/image" Target="../media/image74.wmf"/><Relationship Id="rId11" Type="http://schemas.openxmlformats.org/officeDocument/2006/relationships/image" Target="../media/image75.emf"/><Relationship Id="rId12" Type="http://schemas.openxmlformats.org/officeDocument/2006/relationships/image" Target="../media/image76.emf"/><Relationship Id="rId13" Type="http://schemas.openxmlformats.org/officeDocument/2006/relationships/image" Target="../media/image77.emf"/><Relationship Id="rId14" Type="http://schemas.openxmlformats.org/officeDocument/2006/relationships/image" Target="../media/image78.emf"/><Relationship Id="rId15" Type="http://schemas.openxmlformats.org/officeDocument/2006/relationships/image" Target="../media/image79.emf"/><Relationship Id="rId16" Type="http://schemas.openxmlformats.org/officeDocument/2006/relationships/image" Target="../media/image80.wmf"/><Relationship Id="rId17" Type="http://schemas.openxmlformats.org/officeDocument/2006/relationships/image" Target="../media/image81.wmf"/><Relationship Id="rId18" Type="http://schemas.openxmlformats.org/officeDocument/2006/relationships/image" Target="../media/image82.wmf"/><Relationship Id="rId19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wmf"/><Relationship Id="rId12" Type="http://schemas.openxmlformats.org/officeDocument/2006/relationships/image" Target="../media/image26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21.w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wmf"/><Relationship Id="rId12" Type="http://schemas.openxmlformats.org/officeDocument/2006/relationships/image" Target="../media/image38.wmf"/><Relationship Id="rId13" Type="http://schemas.openxmlformats.org/officeDocument/2006/relationships/image" Target="../media/image39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8" Type="http://schemas.openxmlformats.org/officeDocument/2006/relationships/image" Target="../media/image34.wmf"/><Relationship Id="rId9" Type="http://schemas.openxmlformats.org/officeDocument/2006/relationships/image" Target="../media/image35.wmf"/><Relationship Id="rId10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wmf"/><Relationship Id="rId6" Type="http://schemas.openxmlformats.org/officeDocument/2006/relationships/image" Target="../media/image46.wmf"/><Relationship Id="rId7" Type="http://schemas.openxmlformats.org/officeDocument/2006/relationships/image" Target="../media/image47.wmf"/><Relationship Id="rId8" Type="http://schemas.openxmlformats.org/officeDocument/2006/relationships/image" Target="../media/image48.wmf"/><Relationship Id="rId9" Type="http://schemas.openxmlformats.org/officeDocument/2006/relationships/image" Target="../media/image49.wmf"/><Relationship Id="rId1" Type="http://schemas.openxmlformats.org/officeDocument/2006/relationships/image" Target="NULL"/><Relationship Id="rId2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image" Target="NULL"/><Relationship Id="rId2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7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3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4B41C-5AC0-EE45-AA00-D54BB68E93E9}" type="slidenum">
              <a:rPr lang="en-US" smtClean="0">
                <a:latin typeface="Times New Roman" pitchFamily="-84" charset="0"/>
              </a:rPr>
              <a:pPr/>
              <a:t>6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9F8D7-C2D5-8340-BD15-5E225CDEEE5F}" type="slidenum">
              <a:rPr lang="en-US">
                <a:latin typeface="Times New Roman" pitchFamily="-84" charset="0"/>
              </a:rPr>
              <a:pPr/>
              <a:t>12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63B89-DADF-434B-AE73-DC998BFEA577}" type="slidenum">
              <a:rPr lang="en-US">
                <a:latin typeface="Times New Roman" pitchFamily="-84" charset="0"/>
              </a:rPr>
              <a:pPr/>
              <a:t>13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5B718-00CB-8345-A8E7-286BBDF25057}" type="slidenum">
              <a:rPr lang="en-US">
                <a:latin typeface="Times New Roman" pitchFamily="-84" charset="0"/>
              </a:rPr>
              <a:pPr/>
              <a:t>14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E8250-C25E-9F48-BCFB-1D186A632455}" type="slidenum">
              <a:rPr lang="en-US">
                <a:latin typeface="Times New Roman" pitchFamily="-84" charset="0"/>
              </a:rPr>
              <a:pPr/>
              <a:t>15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7E6E4-433A-1C45-AE55-0176EFBD4B55}" type="slidenum">
              <a:rPr lang="en-US">
                <a:latin typeface="Times New Roman" pitchFamily="-84" charset="0"/>
              </a:rPr>
              <a:pPr/>
              <a:t>16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5BA7B-52AF-3840-BC57-1DDFE7C6D0C6}" type="slidenum">
              <a:rPr lang="en-US">
                <a:latin typeface="Times New Roman" pitchFamily="-84" charset="0"/>
              </a:rPr>
              <a:pPr/>
              <a:t>17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1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5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23.emf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24.wmf"/><Relationship Id="rId23" Type="http://schemas.openxmlformats.org/officeDocument/2006/relationships/oleObject" Target="../embeddings/oleObject22.bin"/><Relationship Id="rId24" Type="http://schemas.openxmlformats.org/officeDocument/2006/relationships/image" Target="../media/image25.wmf"/><Relationship Id="rId25" Type="http://schemas.openxmlformats.org/officeDocument/2006/relationships/oleObject" Target="../embeddings/oleObject23.bin"/><Relationship Id="rId26" Type="http://schemas.openxmlformats.org/officeDocument/2006/relationships/image" Target="../media/image26.wmf"/><Relationship Id="rId10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0.w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1.w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20" Type="http://schemas.openxmlformats.org/officeDocument/2006/relationships/oleObject" Target="../embeddings/oleObject32.bin"/><Relationship Id="rId21" Type="http://schemas.openxmlformats.org/officeDocument/2006/relationships/image" Target="../media/image35.wmf"/><Relationship Id="rId22" Type="http://schemas.openxmlformats.org/officeDocument/2006/relationships/oleObject" Target="../embeddings/oleObject33.bin"/><Relationship Id="rId23" Type="http://schemas.openxmlformats.org/officeDocument/2006/relationships/image" Target="../media/image36.wmf"/><Relationship Id="rId24" Type="http://schemas.openxmlformats.org/officeDocument/2006/relationships/oleObject" Target="../embeddings/oleObject34.bin"/><Relationship Id="rId25" Type="http://schemas.openxmlformats.org/officeDocument/2006/relationships/image" Target="../media/image37.wmf"/><Relationship Id="rId26" Type="http://schemas.openxmlformats.org/officeDocument/2006/relationships/oleObject" Target="../embeddings/oleObject35.bin"/><Relationship Id="rId27" Type="http://schemas.openxmlformats.org/officeDocument/2006/relationships/image" Target="../media/image38.wmf"/><Relationship Id="rId28" Type="http://schemas.openxmlformats.org/officeDocument/2006/relationships/oleObject" Target="../embeddings/oleObject36.bin"/><Relationship Id="rId29" Type="http://schemas.openxmlformats.org/officeDocument/2006/relationships/image" Target="../media/image39.wmf"/><Relationship Id="rId10" Type="http://schemas.openxmlformats.org/officeDocument/2006/relationships/oleObject" Target="../embeddings/oleObject27.bin"/><Relationship Id="rId11" Type="http://schemas.openxmlformats.org/officeDocument/2006/relationships/image" Target="../media/image30.wmf"/><Relationship Id="rId12" Type="http://schemas.openxmlformats.org/officeDocument/2006/relationships/oleObject" Target="../embeddings/oleObject28.bin"/><Relationship Id="rId13" Type="http://schemas.openxmlformats.org/officeDocument/2006/relationships/image" Target="../media/image31.wmf"/><Relationship Id="rId14" Type="http://schemas.openxmlformats.org/officeDocument/2006/relationships/oleObject" Target="../embeddings/oleObject29.bin"/><Relationship Id="rId15" Type="http://schemas.openxmlformats.org/officeDocument/2006/relationships/image" Target="../media/image32.wmf"/><Relationship Id="rId16" Type="http://schemas.openxmlformats.org/officeDocument/2006/relationships/oleObject" Target="../embeddings/oleObject30.bin"/><Relationship Id="rId17" Type="http://schemas.openxmlformats.org/officeDocument/2006/relationships/image" Target="../media/image33.wmf"/><Relationship Id="rId18" Type="http://schemas.openxmlformats.org/officeDocument/2006/relationships/oleObject" Target="../embeddings/oleObject31.bin"/><Relationship Id="rId19" Type="http://schemas.openxmlformats.org/officeDocument/2006/relationships/image" Target="../media/image3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0.jpeg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image" Target="../media/image49.wmf"/><Relationship Id="rId10" Type="http://schemas.openxmlformats.org/officeDocument/2006/relationships/image" Target="../media/image44.emf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5.w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6.w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7.w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48.wmf"/><Relationship Id="rId19" Type="http://schemas.openxmlformats.org/officeDocument/2006/relationships/oleObject" Target="../embeddings/oleObject4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9.bin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50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9.bin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5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wmf"/><Relationship Id="rId20" Type="http://schemas.openxmlformats.org/officeDocument/2006/relationships/oleObject" Target="../embeddings/oleObject61.bin"/><Relationship Id="rId21" Type="http://schemas.openxmlformats.org/officeDocument/2006/relationships/image" Target="../media/image62.emf"/><Relationship Id="rId22" Type="http://schemas.openxmlformats.org/officeDocument/2006/relationships/oleObject" Target="../embeddings/oleObject62.bin"/><Relationship Id="rId23" Type="http://schemas.openxmlformats.org/officeDocument/2006/relationships/image" Target="../media/image63.emf"/><Relationship Id="rId24" Type="http://schemas.openxmlformats.org/officeDocument/2006/relationships/oleObject" Target="../embeddings/oleObject63.bin"/><Relationship Id="rId25" Type="http://schemas.openxmlformats.org/officeDocument/2006/relationships/image" Target="../media/image64.emf"/><Relationship Id="rId10" Type="http://schemas.openxmlformats.org/officeDocument/2006/relationships/oleObject" Target="../embeddings/oleObject56.bin"/><Relationship Id="rId11" Type="http://schemas.openxmlformats.org/officeDocument/2006/relationships/image" Target="../media/image57.w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58.wmf"/><Relationship Id="rId14" Type="http://schemas.openxmlformats.org/officeDocument/2006/relationships/oleObject" Target="../embeddings/oleObject58.bin"/><Relationship Id="rId15" Type="http://schemas.openxmlformats.org/officeDocument/2006/relationships/image" Target="../media/image59.wmf"/><Relationship Id="rId16" Type="http://schemas.openxmlformats.org/officeDocument/2006/relationships/oleObject" Target="../embeddings/oleObject59.bin"/><Relationship Id="rId17" Type="http://schemas.openxmlformats.org/officeDocument/2006/relationships/image" Target="../media/image60.wmf"/><Relationship Id="rId18" Type="http://schemas.openxmlformats.org/officeDocument/2006/relationships/oleObject" Target="../embeddings/oleObject60.bin"/><Relationship Id="rId19" Type="http://schemas.openxmlformats.org/officeDocument/2006/relationships/image" Target="../media/image6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55.wmf"/><Relationship Id="rId8" Type="http://schemas.openxmlformats.org/officeDocument/2006/relationships/oleObject" Target="../embeddings/oleObject55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9.bin"/><Relationship Id="rId14" Type="http://schemas.openxmlformats.org/officeDocument/2006/relationships/image" Target="../media/image70.wmf"/><Relationship Id="rId15" Type="http://schemas.openxmlformats.org/officeDocument/2006/relationships/oleObject" Target="../embeddings/oleObject70.bin"/><Relationship Id="rId16" Type="http://schemas.openxmlformats.org/officeDocument/2006/relationships/image" Target="../media/image71.wmf"/><Relationship Id="rId17" Type="http://schemas.openxmlformats.org/officeDocument/2006/relationships/oleObject" Target="../embeddings/oleObject71.bin"/><Relationship Id="rId18" Type="http://schemas.openxmlformats.org/officeDocument/2006/relationships/image" Target="../media/image72.wmf"/><Relationship Id="rId19" Type="http://schemas.openxmlformats.org/officeDocument/2006/relationships/oleObject" Target="../embeddings/oleObject72.bin"/><Relationship Id="rId63" Type="http://schemas.openxmlformats.org/officeDocument/2006/relationships/oleObject" Target="../embeddings/oleObject94.bin"/><Relationship Id="rId64" Type="http://schemas.openxmlformats.org/officeDocument/2006/relationships/image" Target="../media/image95.wmf"/><Relationship Id="rId65" Type="http://schemas.openxmlformats.org/officeDocument/2006/relationships/oleObject" Target="../embeddings/oleObject95.bin"/><Relationship Id="rId66" Type="http://schemas.openxmlformats.org/officeDocument/2006/relationships/image" Target="../media/image96.wmf"/><Relationship Id="rId67" Type="http://schemas.openxmlformats.org/officeDocument/2006/relationships/oleObject" Target="../embeddings/oleObject96.bin"/><Relationship Id="rId68" Type="http://schemas.openxmlformats.org/officeDocument/2006/relationships/image" Target="../media/image97.wmf"/><Relationship Id="rId69" Type="http://schemas.openxmlformats.org/officeDocument/2006/relationships/oleObject" Target="../embeddings/oleObject97.bin"/><Relationship Id="rId50" Type="http://schemas.openxmlformats.org/officeDocument/2006/relationships/image" Target="../media/image88.wmf"/><Relationship Id="rId51" Type="http://schemas.openxmlformats.org/officeDocument/2006/relationships/oleObject" Target="../embeddings/oleObject88.bin"/><Relationship Id="rId52" Type="http://schemas.openxmlformats.org/officeDocument/2006/relationships/image" Target="../media/image89.wmf"/><Relationship Id="rId53" Type="http://schemas.openxmlformats.org/officeDocument/2006/relationships/oleObject" Target="../embeddings/oleObject89.bin"/><Relationship Id="rId54" Type="http://schemas.openxmlformats.org/officeDocument/2006/relationships/image" Target="../media/image90.wmf"/><Relationship Id="rId55" Type="http://schemas.openxmlformats.org/officeDocument/2006/relationships/oleObject" Target="../embeddings/oleObject90.bin"/><Relationship Id="rId56" Type="http://schemas.openxmlformats.org/officeDocument/2006/relationships/image" Target="../media/image91.wmf"/><Relationship Id="rId57" Type="http://schemas.openxmlformats.org/officeDocument/2006/relationships/oleObject" Target="../embeddings/oleObject91.bin"/><Relationship Id="rId58" Type="http://schemas.openxmlformats.org/officeDocument/2006/relationships/image" Target="../media/image92.wmf"/><Relationship Id="rId59" Type="http://schemas.openxmlformats.org/officeDocument/2006/relationships/oleObject" Target="../embeddings/oleObject92.bin"/><Relationship Id="rId40" Type="http://schemas.openxmlformats.org/officeDocument/2006/relationships/image" Target="../media/image83.wmf"/><Relationship Id="rId41" Type="http://schemas.openxmlformats.org/officeDocument/2006/relationships/oleObject" Target="../embeddings/oleObject83.bin"/><Relationship Id="rId42" Type="http://schemas.openxmlformats.org/officeDocument/2006/relationships/image" Target="../media/image84.wmf"/><Relationship Id="rId43" Type="http://schemas.openxmlformats.org/officeDocument/2006/relationships/oleObject" Target="../embeddings/oleObject84.bin"/><Relationship Id="rId44" Type="http://schemas.openxmlformats.org/officeDocument/2006/relationships/image" Target="../media/image85.wmf"/><Relationship Id="rId45" Type="http://schemas.openxmlformats.org/officeDocument/2006/relationships/oleObject" Target="../embeddings/oleObject85.bin"/><Relationship Id="rId46" Type="http://schemas.openxmlformats.org/officeDocument/2006/relationships/image" Target="../media/image86.wmf"/><Relationship Id="rId47" Type="http://schemas.openxmlformats.org/officeDocument/2006/relationships/oleObject" Target="../embeddings/oleObject86.bin"/><Relationship Id="rId48" Type="http://schemas.openxmlformats.org/officeDocument/2006/relationships/image" Target="../media/image87.wmf"/><Relationship Id="rId49" Type="http://schemas.openxmlformats.org/officeDocument/2006/relationships/oleObject" Target="../embeddings/oleObject8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66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67.wmf"/><Relationship Id="rId9" Type="http://schemas.openxmlformats.org/officeDocument/2006/relationships/oleObject" Target="../embeddings/oleObject67.bin"/><Relationship Id="rId30" Type="http://schemas.openxmlformats.org/officeDocument/2006/relationships/image" Target="../media/image78.emf"/><Relationship Id="rId31" Type="http://schemas.openxmlformats.org/officeDocument/2006/relationships/oleObject" Target="../embeddings/oleObject78.bin"/><Relationship Id="rId32" Type="http://schemas.openxmlformats.org/officeDocument/2006/relationships/image" Target="../media/image79.emf"/><Relationship Id="rId33" Type="http://schemas.openxmlformats.org/officeDocument/2006/relationships/oleObject" Target="../embeddings/oleObject79.bin"/><Relationship Id="rId34" Type="http://schemas.openxmlformats.org/officeDocument/2006/relationships/image" Target="../media/image80.wmf"/><Relationship Id="rId35" Type="http://schemas.openxmlformats.org/officeDocument/2006/relationships/oleObject" Target="../embeddings/oleObject80.bin"/><Relationship Id="rId36" Type="http://schemas.openxmlformats.org/officeDocument/2006/relationships/image" Target="../media/image81.wmf"/><Relationship Id="rId37" Type="http://schemas.openxmlformats.org/officeDocument/2006/relationships/oleObject" Target="../embeddings/oleObject81.bin"/><Relationship Id="rId38" Type="http://schemas.openxmlformats.org/officeDocument/2006/relationships/image" Target="../media/image82.wmf"/><Relationship Id="rId39" Type="http://schemas.openxmlformats.org/officeDocument/2006/relationships/oleObject" Target="../embeddings/oleObject82.bin"/><Relationship Id="rId70" Type="http://schemas.openxmlformats.org/officeDocument/2006/relationships/image" Target="../media/image98.wmf"/><Relationship Id="rId71" Type="http://schemas.openxmlformats.org/officeDocument/2006/relationships/oleObject" Target="../embeddings/oleObject98.bin"/><Relationship Id="rId72" Type="http://schemas.openxmlformats.org/officeDocument/2006/relationships/image" Target="../media/image99.wmf"/><Relationship Id="rId20" Type="http://schemas.openxmlformats.org/officeDocument/2006/relationships/image" Target="../media/image73.emf"/><Relationship Id="rId21" Type="http://schemas.openxmlformats.org/officeDocument/2006/relationships/oleObject" Target="../embeddings/oleObject73.bin"/><Relationship Id="rId22" Type="http://schemas.openxmlformats.org/officeDocument/2006/relationships/image" Target="../media/image74.wmf"/><Relationship Id="rId23" Type="http://schemas.openxmlformats.org/officeDocument/2006/relationships/oleObject" Target="../embeddings/oleObject74.bin"/><Relationship Id="rId24" Type="http://schemas.openxmlformats.org/officeDocument/2006/relationships/image" Target="../media/image75.emf"/><Relationship Id="rId25" Type="http://schemas.openxmlformats.org/officeDocument/2006/relationships/oleObject" Target="../embeddings/oleObject75.bin"/><Relationship Id="rId26" Type="http://schemas.openxmlformats.org/officeDocument/2006/relationships/image" Target="../media/image76.emf"/><Relationship Id="rId27" Type="http://schemas.openxmlformats.org/officeDocument/2006/relationships/oleObject" Target="../embeddings/oleObject76.bin"/><Relationship Id="rId28" Type="http://schemas.openxmlformats.org/officeDocument/2006/relationships/image" Target="../media/image77.emf"/><Relationship Id="rId29" Type="http://schemas.openxmlformats.org/officeDocument/2006/relationships/oleObject" Target="../embeddings/oleObject77.bin"/><Relationship Id="rId73" Type="http://schemas.openxmlformats.org/officeDocument/2006/relationships/oleObject" Target="../embeddings/oleObject99.bin"/><Relationship Id="rId74" Type="http://schemas.openxmlformats.org/officeDocument/2006/relationships/image" Target="../media/image100.wmf"/><Relationship Id="rId60" Type="http://schemas.openxmlformats.org/officeDocument/2006/relationships/image" Target="../media/image93.emf"/><Relationship Id="rId61" Type="http://schemas.openxmlformats.org/officeDocument/2006/relationships/oleObject" Target="../embeddings/oleObject93.bin"/><Relationship Id="rId62" Type="http://schemas.openxmlformats.org/officeDocument/2006/relationships/image" Target="../media/image94.emf"/><Relationship Id="rId10" Type="http://schemas.openxmlformats.org/officeDocument/2006/relationships/image" Target="../media/image68.wmf"/><Relationship Id="rId11" Type="http://schemas.openxmlformats.org/officeDocument/2006/relationships/oleObject" Target="../embeddings/oleObject68.bin"/><Relationship Id="rId12" Type="http://schemas.openxmlformats.org/officeDocument/2006/relationships/image" Target="../media/image6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3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004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89759" y="1447800"/>
            <a:ext cx="28565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16,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219200" y="2209800"/>
            <a:ext cx="662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Newton’s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Laws of Motion 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Mass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Newton’s second law of motion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Newton’s third law of </a:t>
            </a:r>
            <a:r>
              <a:rPr lang="en-US" sz="2800" dirty="0" smtClean="0">
                <a:solidFill>
                  <a:srgbClr val="CC00CC"/>
                </a:solidFill>
                <a:latin typeface="Arial Narrow" pitchFamily="-84" charset="0"/>
              </a:rPr>
              <a:t>motion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CC00CC"/>
                </a:solidFill>
                <a:latin typeface="Arial Narrow" pitchFamily="-84" charset="0"/>
              </a:rPr>
              <a:t>Categories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of </a:t>
            </a:r>
            <a:r>
              <a:rPr lang="en-US" sz="2800" dirty="0" smtClean="0">
                <a:solidFill>
                  <a:srgbClr val="CC00CC"/>
                </a:solidFill>
                <a:latin typeface="Arial Narrow" pitchFamily="-84" charset="0"/>
              </a:rPr>
              <a:t>Forces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CC00CC"/>
                </a:solidFill>
                <a:latin typeface="Arial Narrow" pitchFamily="-84" charset="0"/>
              </a:rPr>
              <a:t>Gravitational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Force and </a:t>
            </a:r>
            <a:r>
              <a:rPr lang="en-US" sz="2800" dirty="0" smtClean="0">
                <a:solidFill>
                  <a:srgbClr val="CC00CC"/>
                </a:solidFill>
                <a:latin typeface="Arial Narrow" pitchFamily="-84" charset="0"/>
              </a:rPr>
              <a:t>Weight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CC00CC"/>
                </a:solidFill>
                <a:latin typeface="Arial Narrow" pitchFamily="-84" charset="0"/>
              </a:rPr>
              <a:t>Force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of </a:t>
            </a:r>
            <a:r>
              <a:rPr lang="en-US" sz="2800" dirty="0" smtClean="0">
                <a:solidFill>
                  <a:srgbClr val="CC00CC"/>
                </a:solidFill>
                <a:latin typeface="Arial Narrow" pitchFamily="-84" charset="0"/>
              </a:rPr>
              <a:t>Friction</a:t>
            </a:r>
            <a:endParaRPr lang="en-US" sz="2800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3300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286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01DEE-6389-2D48-B37F-CA132847EB64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4724400" y="4979988"/>
            <a:ext cx="3962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 of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Force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838200" y="914400"/>
            <a:ext cx="7620000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Monotype Corsiva" pitchFamily="-84" charset="0"/>
              </a:rPr>
              <a:t>From the vector expression in the previous page, what do you conclude the dimension and the unit of the force are?</a:t>
            </a:r>
            <a:endParaRPr lang="en-US" sz="2800">
              <a:solidFill>
                <a:srgbClr val="FF0000"/>
              </a:solidFill>
              <a:latin typeface="Arial Narrow" pitchFamily="-84" charset="0"/>
            </a:endParaRPr>
          </a:p>
        </p:txBody>
      </p:sp>
      <p:graphicFrame>
        <p:nvGraphicFramePr>
          <p:cNvPr id="408588" name="Object 2"/>
          <p:cNvGraphicFramePr>
            <a:graphicFrameLocks noChangeAspect="1"/>
          </p:cNvGraphicFramePr>
          <p:nvPr/>
        </p:nvGraphicFramePr>
        <p:xfrm>
          <a:off x="3651250" y="3316288"/>
          <a:ext cx="15414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55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316288"/>
                        <a:ext cx="15414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9" name="Object 3"/>
          <p:cNvGraphicFramePr>
            <a:graphicFrameLocks noChangeAspect="1"/>
          </p:cNvGraphicFramePr>
          <p:nvPr/>
        </p:nvGraphicFramePr>
        <p:xfrm>
          <a:off x="3429000" y="4038600"/>
          <a:ext cx="3101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56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3101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381000" y="3276600"/>
            <a:ext cx="3048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pitchFamily="-84" charset="0"/>
              </a:rPr>
              <a:t>The dimension of force is </a:t>
            </a:r>
            <a:endParaRPr lang="en-US" dirty="0">
              <a:solidFill>
                <a:srgbClr val="FF0000"/>
              </a:solidFill>
              <a:latin typeface="Arial Narrow" pitchFamily="-84" charset="0"/>
            </a:endParaRPr>
          </a:p>
        </p:txBody>
      </p:sp>
      <p:sp>
        <p:nvSpPr>
          <p:cNvPr id="408591" name="Text Box 15"/>
          <p:cNvSpPr txBox="1">
            <a:spLocks noChangeArrowheads="1"/>
          </p:cNvSpPr>
          <p:nvPr/>
        </p:nvSpPr>
        <p:spPr bwMode="auto">
          <a:xfrm>
            <a:off x="381000" y="4038600"/>
            <a:ext cx="3048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pitchFamily="-84" charset="0"/>
              </a:rPr>
              <a:t>The unit of force in SI is </a:t>
            </a:r>
            <a:endParaRPr lang="en-US">
              <a:solidFill>
                <a:srgbClr val="FF0000"/>
              </a:solidFill>
              <a:latin typeface="Arial Narrow" pitchFamily="-84" charset="0"/>
            </a:endParaRPr>
          </a:p>
        </p:txBody>
      </p:sp>
      <p:sp>
        <p:nvSpPr>
          <p:cNvPr id="408592" name="Text Box 16"/>
          <p:cNvSpPr txBox="1">
            <a:spLocks noChangeArrowheads="1"/>
          </p:cNvSpPr>
          <p:nvPr/>
        </p:nvSpPr>
        <p:spPr bwMode="auto">
          <a:xfrm>
            <a:off x="304800" y="4953000"/>
            <a:ext cx="40386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pitchFamily="-84" charset="0"/>
              </a:rPr>
              <a:t>For ease of use, we define a new derived unit called, Newton (N) </a:t>
            </a:r>
            <a:endParaRPr lang="en-US" b="1">
              <a:solidFill>
                <a:srgbClr val="FF0000"/>
              </a:solidFill>
              <a:latin typeface="Arial Narrow" pitchFamily="-84" charset="0"/>
            </a:endParaRPr>
          </a:p>
        </p:txBody>
      </p:sp>
      <p:graphicFrame>
        <p:nvGraphicFramePr>
          <p:cNvPr id="408595" name="Object 4"/>
          <p:cNvGraphicFramePr>
            <a:graphicFrameLocks noChangeAspect="1"/>
          </p:cNvGraphicFramePr>
          <p:nvPr/>
        </p:nvGraphicFramePr>
        <p:xfrm>
          <a:off x="4800600" y="5189538"/>
          <a:ext cx="939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57" name="Equation" r:id="rId7" imgW="342720" imgH="177480" progId="Equation.DSMT4">
                  <p:embed/>
                </p:oleObj>
              </mc:Choice>
              <mc:Fallback>
                <p:oleObj name="Equation" r:id="rId7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89538"/>
                        <a:ext cx="9398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6" name="Object 5"/>
          <p:cNvGraphicFramePr>
            <a:graphicFrameLocks noChangeAspect="1"/>
          </p:cNvGraphicFramePr>
          <p:nvPr/>
        </p:nvGraphicFramePr>
        <p:xfrm>
          <a:off x="5181600" y="3324225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58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24225"/>
                        <a:ext cx="8239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7" name="Object 6"/>
          <p:cNvGraphicFramePr>
            <a:graphicFrameLocks noChangeAspect="1"/>
          </p:cNvGraphicFramePr>
          <p:nvPr/>
        </p:nvGraphicFramePr>
        <p:xfrm>
          <a:off x="7897813" y="4038600"/>
          <a:ext cx="941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59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4038600"/>
                        <a:ext cx="9413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8" name="Object 7"/>
          <p:cNvGraphicFramePr>
            <a:graphicFrameLocks noChangeAspect="1"/>
          </p:cNvGraphicFramePr>
          <p:nvPr/>
        </p:nvGraphicFramePr>
        <p:xfrm>
          <a:off x="5638800" y="5132388"/>
          <a:ext cx="21224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60" name="Equation" r:id="rId13" imgW="774360" imgH="228600" progId="Equation.DSMT4">
                  <p:embed/>
                </p:oleObj>
              </mc:Choice>
              <mc:Fallback>
                <p:oleObj name="Equation" r:id="rId13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132388"/>
                        <a:ext cx="21224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9" name="Object 8"/>
          <p:cNvGraphicFramePr>
            <a:graphicFrameLocks noChangeAspect="1"/>
          </p:cNvGraphicFramePr>
          <p:nvPr/>
        </p:nvGraphicFramePr>
        <p:xfrm>
          <a:off x="7696200" y="4953000"/>
          <a:ext cx="939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61" name="Equation" r:id="rId15" imgW="342720" imgH="393480" progId="Equation.DSMT4">
                  <p:embed/>
                </p:oleObj>
              </mc:Choice>
              <mc:Fallback>
                <p:oleObj name="Equation" r:id="rId1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953000"/>
                        <a:ext cx="9398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602" name="Rectangle 26"/>
          <p:cNvSpPr>
            <a:spLocks noChangeArrowheads="1"/>
          </p:cNvSpPr>
          <p:nvPr/>
        </p:nvSpPr>
        <p:spPr bwMode="auto">
          <a:xfrm>
            <a:off x="3352800" y="2092325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860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905623"/>
              </p:ext>
            </p:extLst>
          </p:nvPr>
        </p:nvGraphicFramePr>
        <p:xfrm>
          <a:off x="3495675" y="2139950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62" name="Equation" r:id="rId17" imgW="469900" imgH="381000" progId="Equation.DSMT4">
                  <p:embed/>
                </p:oleObj>
              </mc:Choice>
              <mc:Fallback>
                <p:oleObj name="Equation" r:id="rId17" imgW="469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139950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394494"/>
              </p:ext>
            </p:extLst>
          </p:nvPr>
        </p:nvGraphicFramePr>
        <p:xfrm>
          <a:off x="4703763" y="2192338"/>
          <a:ext cx="63023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63" name="Equation" r:id="rId19" imgW="241300" imgH="228600" progId="Equation.DSMT4">
                  <p:embed/>
                </p:oleObj>
              </mc:Choice>
              <mc:Fallback>
                <p:oleObj name="Equation" r:id="rId19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192338"/>
                        <a:ext cx="630237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5" name="Object 11"/>
          <p:cNvGraphicFramePr>
            <a:graphicFrameLocks noChangeAspect="1"/>
          </p:cNvGraphicFramePr>
          <p:nvPr/>
        </p:nvGraphicFramePr>
        <p:xfrm>
          <a:off x="6629400" y="4033838"/>
          <a:ext cx="592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64"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3838"/>
                        <a:ext cx="59213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6" name="Object 12"/>
          <p:cNvGraphicFramePr>
            <a:graphicFrameLocks noChangeAspect="1"/>
          </p:cNvGraphicFramePr>
          <p:nvPr/>
        </p:nvGraphicFramePr>
        <p:xfrm>
          <a:off x="7086600" y="3886200"/>
          <a:ext cx="784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65" name="Equation" r:id="rId23" imgW="469800" imgH="431640" progId="Equation.DSMT4">
                  <p:embed/>
                </p:oleObj>
              </mc:Choice>
              <mc:Fallback>
                <p:oleObj name="Equation" r:id="rId23" imgW="46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886200"/>
                        <a:ext cx="78422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7" name="Object 13"/>
          <p:cNvGraphicFramePr>
            <a:graphicFrameLocks noChangeAspect="1"/>
          </p:cNvGraphicFramePr>
          <p:nvPr/>
        </p:nvGraphicFramePr>
        <p:xfrm>
          <a:off x="5908675" y="3276600"/>
          <a:ext cx="12541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66" name="Equation" r:id="rId25" imgW="444240" imgH="228600" progId="Equation.DSMT4">
                  <p:embed/>
                </p:oleObj>
              </mc:Choice>
              <mc:Fallback>
                <p:oleObj name="Equation" r:id="rId25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276600"/>
                        <a:ext cx="12541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078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animBg="1"/>
      <p:bldP spid="408587" grpId="0"/>
      <p:bldP spid="408590" grpId="0" build="p" autoUpdateAnimBg="0"/>
      <p:bldP spid="408591" grpId="0" build="p" autoUpdateAnimBg="0"/>
      <p:bldP spid="408592" grpId="0" animBg="1" autoUpdateAnimBg="0"/>
      <p:bldP spid="4086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297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97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D7F3D5-6959-4F4E-BBAC-C47AFDC91C7E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189442" name="Picture 2" descr="FG04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-914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AutoShape 3"/>
          <p:cNvSpPr>
            <a:spLocks noChangeArrowheads="1"/>
          </p:cNvSpPr>
          <p:nvPr/>
        </p:nvSpPr>
        <p:spPr bwMode="auto">
          <a:xfrm>
            <a:off x="3124200" y="4267200"/>
            <a:ext cx="1219200" cy="762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pitchFamily="-84" charset="0"/>
              </a:rPr>
              <a:t>Acceleration </a:t>
            </a:r>
            <a:endParaRPr lang="en-US"/>
          </a:p>
        </p:txBody>
      </p:sp>
      <p:sp>
        <p:nvSpPr>
          <p:cNvPr id="29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for Force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81534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What constant net force is required to bring a 1500kg car to rest from a speed of 100km/h within a distance of 55m?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This is a one dimensional motion. Which kinetic formula do we use to find acceleration?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What are given?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28600" y="50292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Thus, the force needed to stop the car is</a:t>
            </a:r>
            <a:endParaRPr lang="en-US" sz="18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49" name="Object 2"/>
          <p:cNvGraphicFramePr>
            <a:graphicFrameLocks noChangeAspect="1"/>
          </p:cNvGraphicFramePr>
          <p:nvPr/>
        </p:nvGraphicFramePr>
        <p:xfrm>
          <a:off x="2514600" y="5116513"/>
          <a:ext cx="4556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47" name="Equation" r:id="rId4" imgW="317160" imgH="228600" progId="Equation.3">
                  <p:embed/>
                </p:oleObj>
              </mc:Choice>
              <mc:Fallback>
                <p:oleObj name="Equation" r:id="rId4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16513"/>
                        <a:ext cx="4556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0" name="Object 3"/>
          <p:cNvGraphicFramePr>
            <a:graphicFrameLocks noChangeAspect="1"/>
          </p:cNvGraphicFramePr>
          <p:nvPr/>
        </p:nvGraphicFramePr>
        <p:xfrm>
          <a:off x="3524250" y="3275013"/>
          <a:ext cx="16002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48" name="Equation" r:id="rId6" imgW="1028520" imgH="228600" progId="Equation.3">
                  <p:embed/>
                </p:oleObj>
              </mc:Choice>
              <mc:Fallback>
                <p:oleObj name="Equation" r:id="rId6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275013"/>
                        <a:ext cx="16002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1" name="Object 4"/>
          <p:cNvGraphicFramePr>
            <a:graphicFrameLocks noChangeAspect="1"/>
          </p:cNvGraphicFramePr>
          <p:nvPr/>
        </p:nvGraphicFramePr>
        <p:xfrm>
          <a:off x="762000" y="4335463"/>
          <a:ext cx="21351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49" name="Equation" r:id="rId8" imgW="1371600" imgH="253800" progId="Equation.3">
                  <p:embed/>
                </p:oleObj>
              </mc:Choice>
              <mc:Fallback>
                <p:oleObj name="Equation" r:id="rId8" imgW="1371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35463"/>
                        <a:ext cx="21351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609600" y="283845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What do we need to know to figure out the force?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257800" y="2819400"/>
            <a:ext cx="1371600" cy="404813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pitchFamily="-84" charset="0"/>
              </a:rPr>
              <a:t>Acceleration!! </a:t>
            </a:r>
            <a:endParaRPr lang="en-US" sz="2200" b="1" baseline="-25000">
              <a:solidFill>
                <a:srgbClr val="A50021"/>
              </a:solidFill>
              <a:latin typeface="Monotype Corsiva" pitchFamily="-84" charset="0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2133600" y="3200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Initial speed: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55" name="Object 5"/>
          <p:cNvGraphicFramePr>
            <a:graphicFrameLocks noChangeAspect="1"/>
          </p:cNvGraphicFramePr>
          <p:nvPr/>
        </p:nvGraphicFramePr>
        <p:xfrm>
          <a:off x="5181600" y="3308350"/>
          <a:ext cx="7302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50" name="Equation" r:id="rId10" imgW="469800" imgH="177480" progId="Equation.3">
                  <p:embed/>
                </p:oleObj>
              </mc:Choice>
              <mc:Fallback>
                <p:oleObj name="Equation" r:id="rId10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08350"/>
                        <a:ext cx="73025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2133600" y="3581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Displacement: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57" name="Object 6"/>
          <p:cNvGraphicFramePr>
            <a:graphicFrameLocks noChangeAspect="1"/>
          </p:cNvGraphicFramePr>
          <p:nvPr/>
        </p:nvGraphicFramePr>
        <p:xfrm>
          <a:off x="3573463" y="3640138"/>
          <a:ext cx="18367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51" name="Equation" r:id="rId12" imgW="1180800" imgH="241200" progId="Equation.3">
                  <p:embed/>
                </p:oleObj>
              </mc:Choice>
              <mc:Fallback>
                <p:oleObj name="Equation" r:id="rId12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3640138"/>
                        <a:ext cx="183673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6172200" y="3200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Final speed: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59" name="Object 7"/>
          <p:cNvGraphicFramePr>
            <a:graphicFrameLocks noChangeAspect="1"/>
          </p:cNvGraphicFramePr>
          <p:nvPr/>
        </p:nvGraphicFramePr>
        <p:xfrm>
          <a:off x="7467600" y="3259138"/>
          <a:ext cx="1106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52" name="Equation" r:id="rId14" imgW="711000" imgH="241200" progId="Equation.3">
                  <p:embed/>
                </p:oleObj>
              </mc:Choice>
              <mc:Fallback>
                <p:oleObj name="Equation" r:id="rId1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259138"/>
                        <a:ext cx="11064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0" name="Object 8"/>
          <p:cNvGraphicFramePr>
            <a:graphicFrameLocks noChangeAspect="1"/>
          </p:cNvGraphicFramePr>
          <p:nvPr/>
        </p:nvGraphicFramePr>
        <p:xfrm>
          <a:off x="4419600" y="4267200"/>
          <a:ext cx="16081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53" name="Equation" r:id="rId16" imgW="1054080" imgH="482400" progId="Equation.3">
                  <p:embed/>
                </p:oleObj>
              </mc:Choice>
              <mc:Fallback>
                <p:oleObj name="Equation" r:id="rId16" imgW="1054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160813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1" name="Object 9"/>
          <p:cNvGraphicFramePr>
            <a:graphicFrameLocks noChangeAspect="1"/>
          </p:cNvGraphicFramePr>
          <p:nvPr/>
        </p:nvGraphicFramePr>
        <p:xfrm>
          <a:off x="6248400" y="4289425"/>
          <a:ext cx="2286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54" name="Equation" r:id="rId18" imgW="1498320" imgH="457200" progId="Equation.3">
                  <p:embed/>
                </p:oleObj>
              </mc:Choice>
              <mc:Fallback>
                <p:oleObj name="Equation" r:id="rId18" imgW="1498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89425"/>
                        <a:ext cx="2286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2" name="Object 10"/>
          <p:cNvGraphicFramePr>
            <a:graphicFrameLocks noChangeAspect="1"/>
          </p:cNvGraphicFramePr>
          <p:nvPr/>
        </p:nvGraphicFramePr>
        <p:xfrm>
          <a:off x="3055938" y="5114925"/>
          <a:ext cx="6016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55" name="Equation" r:id="rId20" imgW="419040" imgH="228600" progId="Equation.DSMT4">
                  <p:embed/>
                </p:oleObj>
              </mc:Choice>
              <mc:Fallback>
                <p:oleObj name="Equation" r:id="rId20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5114925"/>
                        <a:ext cx="6016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228600" y="5607050"/>
            <a:ext cx="243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pitchFamily="-84" charset="0"/>
              </a:rPr>
              <a:t>Given the force how far does the car move till it  stops?</a:t>
            </a:r>
            <a:endParaRPr lang="en-US" sz="16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64" name="Object 11"/>
          <p:cNvGraphicFramePr>
            <a:graphicFrameLocks noChangeAspect="1"/>
          </p:cNvGraphicFramePr>
          <p:nvPr/>
        </p:nvGraphicFramePr>
        <p:xfrm>
          <a:off x="2514600" y="5575300"/>
          <a:ext cx="19351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56" name="Equation" r:id="rId22" imgW="1523880" imgH="469800" progId="Equation.3">
                  <p:embed/>
                </p:oleObj>
              </mc:Choice>
              <mc:Fallback>
                <p:oleObj name="Equation" r:id="rId22" imgW="1523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75300"/>
                        <a:ext cx="19351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5" name="Object 12"/>
          <p:cNvGraphicFramePr>
            <a:graphicFrameLocks noChangeAspect="1"/>
          </p:cNvGraphicFramePr>
          <p:nvPr/>
        </p:nvGraphicFramePr>
        <p:xfrm>
          <a:off x="4510088" y="5575300"/>
          <a:ext cx="1063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57" name="Equation" r:id="rId24" imgW="838080" imgH="469800" progId="Equation.3">
                  <p:embed/>
                </p:oleObj>
              </mc:Choice>
              <mc:Fallback>
                <p:oleObj name="Equation" r:id="rId24" imgW="838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5575300"/>
                        <a:ext cx="1063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6" name="Object 13"/>
          <p:cNvGraphicFramePr>
            <a:graphicFrameLocks noChangeAspect="1"/>
          </p:cNvGraphicFramePr>
          <p:nvPr/>
        </p:nvGraphicFramePr>
        <p:xfrm>
          <a:off x="5634038" y="5575300"/>
          <a:ext cx="9191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58" name="Equation" r:id="rId26" imgW="723600" imgH="469800" progId="Equation.3">
                  <p:embed/>
                </p:oleObj>
              </mc:Choice>
              <mc:Fallback>
                <p:oleObj name="Equation" r:id="rId26" imgW="723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5575300"/>
                        <a:ext cx="9191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7010400" y="5070475"/>
            <a:ext cx="1981200" cy="15589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pitchFamily="-84" charset="0"/>
              </a:rPr>
              <a:t>Linearly proportional to the mass of the car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pitchFamily="-84" charset="0"/>
              </a:rPr>
              <a:t>Squarely proportional to the speed of the car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pitchFamily="-84" charset="0"/>
              </a:rPr>
              <a:t>Inversely proportional to the force by the brake</a:t>
            </a:r>
            <a:endParaRPr lang="en-US" sz="1600" b="1" baseline="-25000">
              <a:solidFill>
                <a:srgbClr val="A50021"/>
              </a:solidFill>
              <a:latin typeface="Monotype Corsiva" pitchFamily="-84" charset="0"/>
            </a:endParaRPr>
          </a:p>
        </p:txBody>
      </p:sp>
      <p:graphicFrame>
        <p:nvGraphicFramePr>
          <p:cNvPr id="189468" name="Object 14"/>
          <p:cNvGraphicFramePr>
            <a:graphicFrameLocks noChangeAspect="1"/>
          </p:cNvGraphicFramePr>
          <p:nvPr/>
        </p:nvGraphicFramePr>
        <p:xfrm>
          <a:off x="3640138" y="5105400"/>
          <a:ext cx="3141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59" name="Equation" r:id="rId28" imgW="2184120" imgH="279360" progId="Equation.DSMT4">
                  <p:embed/>
                </p:oleObj>
              </mc:Choice>
              <mc:Fallback>
                <p:oleObj name="Equation" r:id="rId28" imgW="2184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105400"/>
                        <a:ext cx="31416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1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9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9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9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8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8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nimBg="1" autoUpdateAnimBg="0"/>
      <p:bldP spid="189445" grpId="0" animBg="1" autoUpdateAnimBg="0"/>
      <p:bldP spid="189446" grpId="0" build="p" autoUpdateAnimBg="0"/>
      <p:bldP spid="189447" grpId="0" build="p" autoUpdateAnimBg="0"/>
      <p:bldP spid="189448" grpId="0" build="p" autoUpdateAnimBg="0"/>
      <p:bldP spid="189452" grpId="0" build="p" autoUpdateAnimBg="0"/>
      <p:bldP spid="189453" grpId="0" build="p" autoUpdateAnimBg="0"/>
      <p:bldP spid="189454" grpId="0" build="p" autoUpdateAnimBg="0"/>
      <p:bldP spid="189456" grpId="0" build="p" autoUpdateAnimBg="0"/>
      <p:bldP spid="189458" grpId="0" build="p" autoUpdateAnimBg="0"/>
      <p:bldP spid="189463" grpId="0" build="p" autoUpdateAnimBg="0"/>
      <p:bldP spid="1894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3072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07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3C1CDF-3386-C34F-9085-75A35229D04D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0722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5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-84" charset="0"/>
            </a:endParaRPr>
          </a:p>
        </p:txBody>
      </p:sp>
      <p:pic>
        <p:nvPicPr>
          <p:cNvPr id="400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2057400"/>
            <a:ext cx="9144000" cy="4024313"/>
          </a:xfrm>
          <a:noFill/>
        </p:spPr>
      </p:pic>
      <p:sp>
        <p:nvSpPr>
          <p:cNvPr id="30728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84" charset="0"/>
            </a:endParaRP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609600" y="911225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 </a:t>
            </a:r>
            <a:r>
              <a:rPr lang="en-US" sz="3200" b="1" i="1">
                <a:solidFill>
                  <a:schemeClr val="accent2"/>
                </a:solidFill>
                <a:latin typeface="Arial Narrow" pitchFamily="-84" charset="0"/>
              </a:rPr>
              <a:t>free-body-diagram</a:t>
            </a: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 is a diagram that represents the object and the forces that act on it.</a:t>
            </a:r>
          </a:p>
        </p:txBody>
      </p:sp>
      <p:sp>
        <p:nvSpPr>
          <p:cNvPr id="3073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Free Body Diagram</a:t>
            </a:r>
          </a:p>
        </p:txBody>
      </p:sp>
      <p:sp>
        <p:nvSpPr>
          <p:cNvPr id="400393" name="Rectangle 9"/>
          <p:cNvSpPr>
            <a:spLocks noChangeArrowheads="1"/>
          </p:cNvSpPr>
          <p:nvPr/>
        </p:nvSpPr>
        <p:spPr bwMode="auto">
          <a:xfrm>
            <a:off x="4876800" y="1905000"/>
            <a:ext cx="4267200" cy="434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1" grpId="0"/>
      <p:bldP spid="400393" grpId="0" animBg="1"/>
      <p:bldP spid="40039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3277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F41DBC-1D9A-064D-B0CE-2C5E61D97D53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2770" name="Rectangle 3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9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-84" charset="0"/>
            </a:endParaRPr>
          </a:p>
        </p:txBody>
      </p:sp>
      <p:pic>
        <p:nvPicPr>
          <p:cNvPr id="4024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623888"/>
            <a:ext cx="9144000" cy="3033712"/>
          </a:xfrm>
          <a:noFill/>
        </p:spPr>
      </p:pic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457200" y="3959225"/>
            <a:ext cx="436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What is the net force in this example?</a:t>
            </a:r>
          </a:p>
        </p:txBody>
      </p:sp>
      <p:sp>
        <p:nvSpPr>
          <p:cNvPr id="3277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Ex. Pushing a stalled car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1295400" y="4724400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F=</a:t>
            </a:r>
          </a:p>
        </p:txBody>
      </p:sp>
      <p:sp>
        <p:nvSpPr>
          <p:cNvPr id="402441" name="Text Box 9"/>
          <p:cNvSpPr txBox="1">
            <a:spLocks noChangeArrowheads="1"/>
          </p:cNvSpPr>
          <p:nvPr/>
        </p:nvSpPr>
        <p:spPr bwMode="auto">
          <a:xfrm>
            <a:off x="3200400" y="5448300"/>
            <a:ext cx="532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The + x axis of the coordinate system.</a:t>
            </a:r>
          </a:p>
        </p:txBody>
      </p:sp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1824038" y="4724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275 N 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2887663" y="4724400"/>
            <a:ext cx="134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+ 395 N </a:t>
            </a: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4213225" y="4724400"/>
            <a:ext cx="159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– 560 N = 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5791200" y="4724400"/>
            <a:ext cx="1176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+110 N</a:t>
            </a:r>
          </a:p>
        </p:txBody>
      </p:sp>
      <p:sp>
        <p:nvSpPr>
          <p:cNvPr id="402446" name="Text Box 14"/>
          <p:cNvSpPr txBox="1">
            <a:spLocks noChangeArrowheads="1"/>
          </p:cNvSpPr>
          <p:nvPr/>
        </p:nvSpPr>
        <p:spPr bwMode="auto">
          <a:xfrm>
            <a:off x="533400" y="5448300"/>
            <a:ext cx="243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Which direction?</a:t>
            </a:r>
          </a:p>
        </p:txBody>
      </p:sp>
    </p:spTree>
    <p:extLst>
      <p:ext uri="{BB962C8B-B14F-4D97-AF65-F5344CB8AC3E}">
        <p14:creationId xmlns:p14="http://schemas.microsoft.com/office/powerpoint/2010/main" val="130516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8" grpId="0"/>
      <p:bldP spid="402440" grpId="0"/>
      <p:bldP spid="402441" grpId="0"/>
      <p:bldP spid="402442" grpId="0"/>
      <p:bldP spid="402443" grpId="0"/>
      <p:bldP spid="402444" grpId="0"/>
      <p:bldP spid="402445" grpId="0"/>
      <p:bldP spid="4024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3482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48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35CFDD-8270-804C-BF88-21A6902BA83B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481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47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If the mass of the car is 1850 kg, then by Newton’s second law, the acceleration is</a:t>
            </a:r>
          </a:p>
        </p:txBody>
      </p:sp>
      <p:graphicFrame>
        <p:nvGraphicFramePr>
          <p:cNvPr id="40448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4632325"/>
          <a:ext cx="685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48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32325"/>
                        <a:ext cx="685800" cy="396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What is the acceleration the car receives?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89471"/>
              </p:ext>
            </p:extLst>
          </p:nvPr>
        </p:nvGraphicFramePr>
        <p:xfrm>
          <a:off x="762000" y="2397125"/>
          <a:ext cx="14303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49" name="Equation" r:id="rId7" imgW="457200" imgH="266700" progId="Equation.DSMT4">
                  <p:embed/>
                </p:oleObj>
              </mc:Choice>
              <mc:Fallback>
                <p:oleObj name="Equation" r:id="rId7" imgW="457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97125"/>
                        <a:ext cx="1430338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AutoShape 9"/>
          <p:cNvSpPr>
            <a:spLocks noChangeArrowheads="1"/>
          </p:cNvSpPr>
          <p:nvPr/>
        </p:nvSpPr>
        <p:spPr bwMode="auto">
          <a:xfrm>
            <a:off x="228600" y="4191000"/>
            <a:ext cx="1905000" cy="11430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Now we solve this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equation for a</a:t>
            </a:r>
          </a:p>
        </p:txBody>
      </p:sp>
      <p:graphicFrame>
        <p:nvGraphicFramePr>
          <p:cNvPr id="404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574785"/>
              </p:ext>
            </p:extLst>
          </p:nvPr>
        </p:nvGraphicFramePr>
        <p:xfrm>
          <a:off x="2217738" y="2513013"/>
          <a:ext cx="75406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50" name="Equation" r:id="rId9" imgW="241300" imgH="177800" progId="Equation.DSMT4">
                  <p:embed/>
                </p:oleObj>
              </mc:Choice>
              <mc:Fallback>
                <p:oleObj name="Equation" r:id="rId9" imgW="241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513013"/>
                        <a:ext cx="754062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92" name="AutoShape 12"/>
          <p:cNvSpPr>
            <a:spLocks noChangeArrowheads="1"/>
          </p:cNvSpPr>
          <p:nvPr/>
        </p:nvSpPr>
        <p:spPr bwMode="auto">
          <a:xfrm>
            <a:off x="3352800" y="2362200"/>
            <a:ext cx="2286000" cy="990600"/>
          </a:xfrm>
          <a:prstGeom prst="rightArrow">
            <a:avLst>
              <a:gd name="adj1" fmla="val 50000"/>
              <a:gd name="adj2" fmla="val 57692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Since the motion 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in 1 dimension</a:t>
            </a:r>
          </a:p>
        </p:txBody>
      </p:sp>
      <p:graphicFrame>
        <p:nvGraphicFramePr>
          <p:cNvPr id="404493" name="Object 13"/>
          <p:cNvGraphicFramePr>
            <a:graphicFrameLocks noChangeAspect="1"/>
          </p:cNvGraphicFramePr>
          <p:nvPr/>
        </p:nvGraphicFramePr>
        <p:xfrm>
          <a:off x="5732463" y="2492375"/>
          <a:ext cx="1430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51" name="Equation" r:id="rId11" imgW="457200" imgH="253800" progId="Equation.DSMT4">
                  <p:embed/>
                </p:oleObj>
              </mc:Choice>
              <mc:Fallback>
                <p:oleObj name="Equation" r:id="rId11" imgW="45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2492375"/>
                        <a:ext cx="143033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4" name="Object 14"/>
          <p:cNvGraphicFramePr>
            <a:graphicFrameLocks noChangeAspect="1"/>
          </p:cNvGraphicFramePr>
          <p:nvPr/>
        </p:nvGraphicFramePr>
        <p:xfrm>
          <a:off x="7170738" y="2647950"/>
          <a:ext cx="7540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52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2647950"/>
                        <a:ext cx="7540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5" name="Object 15"/>
          <p:cNvGraphicFramePr>
            <a:graphicFrameLocks noChangeAspect="1"/>
          </p:cNvGraphicFramePr>
          <p:nvPr/>
        </p:nvGraphicFramePr>
        <p:xfrm>
          <a:off x="2824163" y="4038600"/>
          <a:ext cx="15192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53" name="Equation" r:id="rId15" imgW="482400" imgH="431640" progId="Equation.DSMT4">
                  <p:embed/>
                </p:oleObj>
              </mc:Choice>
              <mc:Fallback>
                <p:oleObj name="Equation" r:id="rId15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038600"/>
                        <a:ext cx="1519237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6" name="Object 16"/>
          <p:cNvGraphicFramePr>
            <a:graphicFrameLocks noChangeAspect="1"/>
          </p:cNvGraphicFramePr>
          <p:nvPr/>
        </p:nvGraphicFramePr>
        <p:xfrm>
          <a:off x="4343400" y="4167188"/>
          <a:ext cx="35591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54" name="Equation" r:id="rId17" imgW="1130040" imgH="419040" progId="Equation.DSMT4">
                  <p:embed/>
                </p:oleObj>
              </mc:Choice>
              <mc:Fallback>
                <p:oleObj name="Equation" r:id="rId17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67188"/>
                        <a:ext cx="3559175" cy="1319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7" name="Object 17"/>
          <p:cNvGraphicFramePr>
            <a:graphicFrameLocks noChangeAspect="1"/>
          </p:cNvGraphicFramePr>
          <p:nvPr/>
        </p:nvGraphicFramePr>
        <p:xfrm>
          <a:off x="7848600" y="4419600"/>
          <a:ext cx="11191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55"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419600"/>
                        <a:ext cx="11191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850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5" grpId="0"/>
      <p:bldP spid="404489" grpId="0" animBg="1"/>
      <p:bldP spid="4044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3891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B0475F-FE8A-6643-B023-112AEB752BD3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8914" name="Rectangle 3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1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14638"/>
                        <a:ext cx="381476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-84" charset="0"/>
            </a:endParaRPr>
          </a:p>
        </p:txBody>
      </p:sp>
      <p:pic>
        <p:nvPicPr>
          <p:cNvPr id="411653" name="Picture 5" descr="afg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914400"/>
            <a:ext cx="54102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Ex. Stranded man on a raft</a:t>
            </a: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152400" y="762000"/>
            <a:ext cx="3505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 man is stranded on a raft (mass of man and raft = 1300kg)m as shown in the figure.  By paddling, he causes an average force </a:t>
            </a:r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P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of 17N to be applied to the raft in a direction due east (the +x direction).  The wind also exerts a force </a:t>
            </a:r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A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on the raft.  This force has a magnitude of 15N and points 67</a:t>
            </a:r>
            <a:r>
              <a:rPr lang="en-US" baseline="30000">
                <a:solidFill>
                  <a:schemeClr val="accent2"/>
                </a:solidFill>
                <a:latin typeface="Arial Narrow" pitchFamily="-84" charset="0"/>
              </a:rPr>
              <a:t>o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north of east.  Ignoring any resistance from the water, find the x and y components of the rafts acceleration.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24600" y="762000"/>
            <a:ext cx="2667000" cy="3124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33800" y="3733800"/>
            <a:ext cx="2667000" cy="2362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00800" y="3886200"/>
            <a:ext cx="2667000" cy="22098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4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4096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BF92CB-432A-FB45-8899-92E124FFFEDC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413728" name="Group 32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7700963" cy="3962400"/>
        </p:xfrm>
        <a:graphic>
          <a:graphicData uri="http://schemas.openxmlformats.org/drawingml/2006/table">
            <a:tbl>
              <a:tblPr/>
              <a:tblGrid>
                <a:gridCol w="2566988"/>
                <a:gridCol w="2566987"/>
                <a:gridCol w="2566988"/>
              </a:tblGrid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62" name="Rectangle 21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79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19" name="Text Box 23"/>
          <p:cNvSpPr txBox="1">
            <a:spLocks noChangeArrowheads="1"/>
          </p:cNvSpPr>
          <p:nvPr/>
        </p:nvSpPr>
        <p:spPr bwMode="auto">
          <a:xfrm>
            <a:off x="457200" y="609600"/>
            <a:ext cx="8167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First, let’s compute the net force on the raft as follows:</a:t>
            </a:r>
          </a:p>
        </p:txBody>
      </p:sp>
      <p:graphicFrame>
        <p:nvGraphicFramePr>
          <p:cNvPr id="4137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541495"/>
              </p:ext>
            </p:extLst>
          </p:nvPr>
        </p:nvGraphicFramePr>
        <p:xfrm>
          <a:off x="976313" y="2643188"/>
          <a:ext cx="471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80" name="Equation" r:id="rId5" imgW="139700" imgH="203200" progId="Equation.DSMT4">
                  <p:embed/>
                </p:oleObj>
              </mc:Choice>
              <mc:Fallback>
                <p:oleObj name="Equation" r:id="rId5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643188"/>
                        <a:ext cx="4714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662932"/>
              </p:ext>
            </p:extLst>
          </p:nvPr>
        </p:nvGraphicFramePr>
        <p:xfrm>
          <a:off x="914400" y="3481388"/>
          <a:ext cx="6191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81" name="Equation" r:id="rId7" imgW="165100" imgH="215900" progId="Equation.DSMT4">
                  <p:embed/>
                </p:oleObj>
              </mc:Choice>
              <mc:Fallback>
                <p:oleObj name="Equation" r:id="rId7" imgW="165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81388"/>
                        <a:ext cx="61912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3131"/>
              </p:ext>
            </p:extLst>
          </p:nvPr>
        </p:nvGraphicFramePr>
        <p:xfrm>
          <a:off x="647700" y="4548188"/>
          <a:ext cx="2476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82" name="Equation" r:id="rId9" imgW="660400" imgH="215900" progId="Equation.DSMT4">
                  <p:embed/>
                </p:oleObj>
              </mc:Choice>
              <mc:Fallback>
                <p:oleObj name="Equation" r:id="rId9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548188"/>
                        <a:ext cx="24765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886200" y="2725738"/>
            <a:ext cx="969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+17 N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29" name="Text Box 33"/>
          <p:cNvSpPr txBox="1">
            <a:spLocks noChangeArrowheads="1"/>
          </p:cNvSpPr>
          <p:nvPr/>
        </p:nvSpPr>
        <p:spPr bwMode="auto">
          <a:xfrm>
            <a:off x="6781800" y="2725738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0 N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0" name="Text Box 34"/>
          <p:cNvSpPr txBox="1">
            <a:spLocks noChangeArrowheads="1"/>
          </p:cNvSpPr>
          <p:nvPr/>
        </p:nvSpPr>
        <p:spPr bwMode="auto">
          <a:xfrm>
            <a:off x="3516313" y="3625850"/>
            <a:ext cx="1970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+(15N)cos67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o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1" name="Text Box 35"/>
          <p:cNvSpPr txBox="1">
            <a:spLocks noChangeArrowheads="1"/>
          </p:cNvSpPr>
          <p:nvPr/>
        </p:nvSpPr>
        <p:spPr bwMode="auto">
          <a:xfrm>
            <a:off x="6259513" y="3625850"/>
            <a:ext cx="188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+(15N)sin67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o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2" name="Text Box 36"/>
          <p:cNvSpPr txBox="1">
            <a:spLocks noChangeArrowheads="1"/>
          </p:cNvSpPr>
          <p:nvPr/>
        </p:nvSpPr>
        <p:spPr bwMode="auto">
          <a:xfrm>
            <a:off x="3352800" y="4648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+17+15cos67</a:t>
            </a:r>
            <a:r>
              <a:rPr lang="en-US" sz="2800" baseline="30000" dirty="0">
                <a:solidFill>
                  <a:schemeClr val="accent2"/>
                </a:solidFill>
                <a:latin typeface="Arial Narrow" pitchFamily="-84" charset="0"/>
              </a:rPr>
              <a:t>o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=</a:t>
            </a:r>
            <a:endParaRPr lang="en-US" sz="2800" dirty="0">
              <a:latin typeface="Arial Narrow" pitchFamily="-84" charset="0"/>
            </a:endParaRPr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6019800" y="4648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+15sin67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o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= 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4" name="Text Box 38"/>
          <p:cNvSpPr txBox="1">
            <a:spLocks noChangeArrowheads="1"/>
          </p:cNvSpPr>
          <p:nvPr/>
        </p:nvSpPr>
        <p:spPr bwMode="auto">
          <a:xfrm>
            <a:off x="3352800" y="5105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+23(N)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5" name="Text Box 39"/>
          <p:cNvSpPr txBox="1">
            <a:spLocks noChangeArrowheads="1"/>
          </p:cNvSpPr>
          <p:nvPr/>
        </p:nvSpPr>
        <p:spPr bwMode="auto">
          <a:xfrm>
            <a:off x="6019800" y="51054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+14(N)</a:t>
            </a:r>
            <a:endParaRPr lang="en-US" sz="280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3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19" grpId="0"/>
      <p:bldP spid="413725" grpId="0"/>
      <p:bldP spid="413729" grpId="0"/>
      <p:bldP spid="413730" grpId="0"/>
      <p:bldP spid="413731" grpId="0"/>
      <p:bldP spid="413732" grpId="0"/>
      <p:bldP spid="413733" grpId="0"/>
      <p:bldP spid="413734" grpId="0"/>
      <p:bldP spid="4137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4302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430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BEC2F7-7FA4-4045-A6D7-037598292F38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03238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Now compute the acceleration components in x and y directions!! </a:t>
            </a:r>
          </a:p>
        </p:txBody>
      </p:sp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685800" y="1471613"/>
          <a:ext cx="10255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83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1613"/>
                        <a:ext cx="1025525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762000" y="3290888"/>
          <a:ext cx="10255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84" name="Equation" r:id="rId6" imgW="304560" imgH="241200" progId="Equation.DSMT4">
                  <p:embed/>
                </p:oleObj>
              </mc:Choice>
              <mc:Fallback>
                <p:oleObj name="Equation" r:id="rId6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90888"/>
                        <a:ext cx="102552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1" name="Object 7"/>
          <p:cNvGraphicFramePr>
            <a:graphicFrameLocks noChangeAspect="1"/>
          </p:cNvGraphicFramePr>
          <p:nvPr/>
        </p:nvGraphicFramePr>
        <p:xfrm>
          <a:off x="1752600" y="1066800"/>
          <a:ext cx="17526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85" name="Equation" r:id="rId8" imgW="520560" imgH="431640" progId="Equation.DSMT4">
                  <p:embed/>
                </p:oleObj>
              </mc:Choice>
              <mc:Fallback>
                <p:oleObj name="Equation" r:id="rId8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0"/>
                        <a:ext cx="17526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3429000" y="1211263"/>
          <a:ext cx="2265363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86" name="Equation" r:id="rId10" imgW="672840" imgH="419040" progId="Equation.DSMT4">
                  <p:embed/>
                </p:oleObj>
              </mc:Choice>
              <mc:Fallback>
                <p:oleObj name="Equation" r:id="rId10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11263"/>
                        <a:ext cx="2265363" cy="1398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3" name="Object 9"/>
          <p:cNvGraphicFramePr>
            <a:graphicFrameLocks noChangeAspect="1"/>
          </p:cNvGraphicFramePr>
          <p:nvPr/>
        </p:nvGraphicFramePr>
        <p:xfrm>
          <a:off x="5638800" y="1439863"/>
          <a:ext cx="2865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87" name="Equation" r:id="rId12" imgW="850680" imgH="228600" progId="Equation.DSMT4">
                  <p:embed/>
                </p:oleObj>
              </mc:Choice>
              <mc:Fallback>
                <p:oleObj name="Equation" r:id="rId12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39863"/>
                        <a:ext cx="2865438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4" name="Object 10"/>
          <p:cNvGraphicFramePr>
            <a:graphicFrameLocks noChangeAspect="1"/>
          </p:cNvGraphicFramePr>
          <p:nvPr/>
        </p:nvGraphicFramePr>
        <p:xfrm>
          <a:off x="1752600" y="2895600"/>
          <a:ext cx="17526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88" name="Equation" r:id="rId14" imgW="520560" imgH="431640" progId="Equation.DSMT4">
                  <p:embed/>
                </p:oleObj>
              </mc:Choice>
              <mc:Fallback>
                <p:oleObj name="Equation" r:id="rId14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75260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5" name="Object 11"/>
          <p:cNvGraphicFramePr>
            <a:graphicFrameLocks noChangeAspect="1"/>
          </p:cNvGraphicFramePr>
          <p:nvPr/>
        </p:nvGraphicFramePr>
        <p:xfrm>
          <a:off x="3429000" y="3041650"/>
          <a:ext cx="22653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89" name="Equation" r:id="rId16" imgW="672840" imgH="419040" progId="Equation.DSMT4">
                  <p:embed/>
                </p:oleObj>
              </mc:Choice>
              <mc:Fallback>
                <p:oleObj name="Equation" r:id="rId16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1650"/>
                        <a:ext cx="2265363" cy="140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6" name="Object 12"/>
          <p:cNvGraphicFramePr>
            <a:graphicFrameLocks noChangeAspect="1"/>
          </p:cNvGraphicFramePr>
          <p:nvPr/>
        </p:nvGraphicFramePr>
        <p:xfrm>
          <a:off x="5638800" y="3344863"/>
          <a:ext cx="28209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90" name="Equation" r:id="rId18" imgW="838080" imgH="228600" progId="Equation.DSMT4">
                  <p:embed/>
                </p:oleObj>
              </mc:Choice>
              <mc:Fallback>
                <p:oleObj name="Equation" r:id="rId18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44863"/>
                        <a:ext cx="2820988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76200" y="449580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Monotype Corsiva" pitchFamily="-84" charset="0"/>
              </a:rPr>
              <a:t>And put them all together for the  overall acceleration: </a:t>
            </a:r>
          </a:p>
        </p:txBody>
      </p:sp>
      <p:graphicFrame>
        <p:nvGraphicFramePr>
          <p:cNvPr id="415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075048"/>
              </p:ext>
            </p:extLst>
          </p:nvPr>
        </p:nvGraphicFramePr>
        <p:xfrm>
          <a:off x="2862263" y="4673600"/>
          <a:ext cx="10239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91" name="Equation" r:id="rId20" imgW="254000" imgH="177800" progId="Equation.DSMT4">
                  <p:embed/>
                </p:oleObj>
              </mc:Choice>
              <mc:Fallback>
                <p:oleObj name="Equation" r:id="rId20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4673600"/>
                        <a:ext cx="102393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517432"/>
              </p:ext>
            </p:extLst>
          </p:nvPr>
        </p:nvGraphicFramePr>
        <p:xfrm>
          <a:off x="3835400" y="4495800"/>
          <a:ext cx="2971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92" name="Equation" r:id="rId22" imgW="736600" imgH="279400" progId="Equation.DSMT4">
                  <p:embed/>
                </p:oleObj>
              </mc:Choice>
              <mc:Fallback>
                <p:oleObj name="Equation" r:id="rId22" imgW="736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495800"/>
                        <a:ext cx="29718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145351"/>
              </p:ext>
            </p:extLst>
          </p:nvPr>
        </p:nvGraphicFramePr>
        <p:xfrm>
          <a:off x="3843338" y="5475288"/>
          <a:ext cx="38290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93" name="Equation" r:id="rId24" imgW="1435100" imgH="304800" progId="Equation.DSMT4">
                  <p:embed/>
                </p:oleObj>
              </mc:Choice>
              <mc:Fallback>
                <p:oleObj name="Equation" r:id="rId24" imgW="1435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5475288"/>
                        <a:ext cx="3829050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27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/>
      <p:bldP spid="4157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9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450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51B720-D0C2-0A41-92BE-C1DF0CE24E22}" type="slidenum">
              <a:rPr lang="en-US">
                <a:latin typeface="Arial Narrow" pitchFamily="-84" charset="0"/>
              </a:rPr>
              <a:pPr/>
              <a:t>18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50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4509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1523C9B-90A3-204B-93E0-B72AC724564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66242" name="AutoShape 2"/>
          <p:cNvSpPr>
            <a:spLocks noChangeArrowheads="1"/>
          </p:cNvSpPr>
          <p:nvPr/>
        </p:nvSpPr>
        <p:spPr bwMode="auto">
          <a:xfrm>
            <a:off x="4953000" y="5334000"/>
            <a:ext cx="1219200" cy="990600"/>
          </a:xfrm>
          <a:prstGeom prst="rightArrow">
            <a:avLst>
              <a:gd name="adj1" fmla="val 50000"/>
              <a:gd name="adj2" fmla="val 30769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pitchFamily="-84" charset="0"/>
              </a:rPr>
              <a:t>Acceleration 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pitchFamily="-84" charset="0"/>
              </a:rPr>
              <a:t>Vector </a:t>
            </a:r>
            <a:r>
              <a:rPr lang="en-US" sz="1600" b="1">
                <a:solidFill>
                  <a:srgbClr val="A50021"/>
                </a:solidFill>
                <a:latin typeface="Monotype Corsiva" pitchFamily="-84" charset="0"/>
              </a:rPr>
              <a:t>a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505200"/>
            <a:ext cx="762000" cy="625475"/>
            <a:chOff x="672" y="2208"/>
            <a:chExt cx="480" cy="394"/>
          </a:xfrm>
        </p:grpSpPr>
        <p:sp>
          <p:nvSpPr>
            <p:cNvPr id="45119" name="Text Box 4"/>
            <p:cNvSpPr txBox="1">
              <a:spLocks noChangeArrowheads="1"/>
            </p:cNvSpPr>
            <p:nvPr/>
          </p:nvSpPr>
          <p:spPr bwMode="auto">
            <a:xfrm>
              <a:off x="720" y="2352"/>
              <a:ext cx="33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pitchFamily="-84" charset="2"/>
                </a:rPr>
                <a:t>2</a:t>
              </a:r>
              <a:endParaRPr lang="en-US" sz="2000" baseline="30000">
                <a:solidFill>
                  <a:schemeClr val="accent2"/>
                </a:solidFill>
                <a:latin typeface="Symbol" pitchFamily="-84" charset="2"/>
              </a:endParaRPr>
            </a:p>
          </p:txBody>
        </p:sp>
        <p:sp>
          <p:nvSpPr>
            <p:cNvPr id="45120" name="Line 5"/>
            <p:cNvSpPr>
              <a:spLocks noChangeShapeType="1"/>
            </p:cNvSpPr>
            <p:nvPr/>
          </p:nvSpPr>
          <p:spPr bwMode="auto">
            <a:xfrm>
              <a:off x="672" y="2208"/>
              <a:ext cx="480" cy="288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66800" y="2438400"/>
            <a:ext cx="685800" cy="990600"/>
            <a:chOff x="672" y="2880"/>
            <a:chExt cx="432" cy="624"/>
          </a:xfrm>
        </p:grpSpPr>
        <p:sp>
          <p:nvSpPr>
            <p:cNvPr id="45117" name="Line 7"/>
            <p:cNvSpPr>
              <a:spLocks noChangeShapeType="1"/>
            </p:cNvSpPr>
            <p:nvPr/>
          </p:nvSpPr>
          <p:spPr bwMode="auto">
            <a:xfrm flipV="1">
              <a:off x="672" y="2880"/>
              <a:ext cx="432" cy="624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8" name="Text Box 8"/>
            <p:cNvSpPr txBox="1">
              <a:spLocks noChangeArrowheads="1"/>
            </p:cNvSpPr>
            <p:nvPr/>
          </p:nvSpPr>
          <p:spPr bwMode="auto">
            <a:xfrm>
              <a:off x="720" y="2918"/>
              <a:ext cx="33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pitchFamily="-84" charset="2"/>
                </a:rPr>
                <a:t>1</a:t>
              </a:r>
              <a:endParaRPr lang="en-US" sz="2000" baseline="30000">
                <a:solidFill>
                  <a:schemeClr val="accent2"/>
                </a:solidFill>
                <a:latin typeface="Symbol" pitchFamily="-84" charset="2"/>
              </a:endParaRPr>
            </a:p>
          </p:txBody>
        </p:sp>
      </p:grpSp>
      <p:sp>
        <p:nvSpPr>
          <p:cNvPr id="45101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for Newton’s 2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nd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Law of Motion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533400" y="6858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Determine the magnitude and direction of the acceleration of the puck whose mass is 0.30kg and is being pulled by two forces, </a:t>
            </a:r>
            <a:r>
              <a:rPr lang="en-US" sz="2200" b="1">
                <a:solidFill>
                  <a:schemeClr val="accent2"/>
                </a:solidFill>
                <a:latin typeface="Arial Narrow" pitchFamily="-84" charset="0"/>
              </a:rPr>
              <a:t>F1 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and </a:t>
            </a:r>
            <a:r>
              <a:rPr lang="en-US" sz="2200" b="1">
                <a:solidFill>
                  <a:schemeClr val="accent2"/>
                </a:solidFill>
                <a:latin typeface="Arial Narrow" pitchFamily="-84" charset="0"/>
              </a:rPr>
              <a:t>F2, 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as shown in the picture, whose magnitudes of the forces are 8.0 N and 5.0 N, respectively.</a:t>
            </a:r>
          </a:p>
        </p:txBody>
      </p:sp>
      <p:graphicFrame>
        <p:nvGraphicFramePr>
          <p:cNvPr id="2662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958957"/>
              </p:ext>
            </p:extLst>
          </p:nvPr>
        </p:nvGraphicFramePr>
        <p:xfrm>
          <a:off x="3971925" y="1989138"/>
          <a:ext cx="519113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83" name="Equation" r:id="rId3" imgW="342900" imgH="203200" progId="Equation.DSMT4">
                  <p:embed/>
                </p:oleObj>
              </mc:Choice>
              <mc:Fallback>
                <p:oleObj name="Equation" r:id="rId3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1989138"/>
                        <a:ext cx="519113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" y="2438400"/>
            <a:ext cx="1981200" cy="1981200"/>
            <a:chOff x="432" y="1536"/>
            <a:chExt cx="1248" cy="1248"/>
          </a:xfrm>
        </p:grpSpPr>
        <p:sp>
          <p:nvSpPr>
            <p:cNvPr id="45115" name="Line 13"/>
            <p:cNvSpPr>
              <a:spLocks noChangeShapeType="1"/>
            </p:cNvSpPr>
            <p:nvPr/>
          </p:nvSpPr>
          <p:spPr bwMode="auto">
            <a:xfrm>
              <a:off x="432" y="2208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6" name="Line 14"/>
            <p:cNvSpPr>
              <a:spLocks noChangeShapeType="1"/>
            </p:cNvSpPr>
            <p:nvPr/>
          </p:nvSpPr>
          <p:spPr bwMode="auto">
            <a:xfrm rot="-5400000">
              <a:off x="48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255" name="AutoShape 15"/>
          <p:cNvSpPr>
            <a:spLocks noChangeArrowheads="1"/>
          </p:cNvSpPr>
          <p:nvPr/>
        </p:nvSpPr>
        <p:spPr bwMode="auto">
          <a:xfrm rot="-5400000">
            <a:off x="838200" y="3352800"/>
            <a:ext cx="457200" cy="228600"/>
          </a:xfrm>
          <a:prstGeom prst="flowChartMagneticDisk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95400" y="3051175"/>
            <a:ext cx="976313" cy="454025"/>
            <a:chOff x="873" y="3216"/>
            <a:chExt cx="615" cy="286"/>
          </a:xfrm>
        </p:grpSpPr>
        <p:sp>
          <p:nvSpPr>
            <p:cNvPr id="45113" name="AutoShape 17"/>
            <p:cNvSpPr>
              <a:spLocks noChangeArrowheads="1"/>
            </p:cNvSpPr>
            <p:nvPr/>
          </p:nvSpPr>
          <p:spPr bwMode="auto">
            <a:xfrm rot="-6801334">
              <a:off x="801" y="3334"/>
              <a:ext cx="240" cy="96"/>
            </a:xfrm>
            <a:prstGeom prst="curvedUp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4" name="Text Box 18"/>
            <p:cNvSpPr txBox="1">
              <a:spLocks noChangeArrowheads="1"/>
            </p:cNvSpPr>
            <p:nvPr/>
          </p:nvSpPr>
          <p:spPr bwMode="auto">
            <a:xfrm>
              <a:off x="960" y="3216"/>
              <a:ext cx="528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θ</a:t>
              </a:r>
              <a:r>
                <a:rPr lang="en-US" sz="1800" baseline="-25000">
                  <a:solidFill>
                    <a:schemeClr val="accent2"/>
                  </a:solidFill>
                  <a:latin typeface="Symbol" pitchFamily="-84" charset="2"/>
                </a:rPr>
                <a:t>1</a:t>
              </a: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=60</a:t>
              </a:r>
              <a:r>
                <a:rPr lang="en-US" sz="1800" baseline="30000">
                  <a:solidFill>
                    <a:schemeClr val="accent2"/>
                  </a:solidFill>
                  <a:latin typeface="Symbol" pitchFamily="-84" charset="2"/>
                </a:rPr>
                <a:t>o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371600" y="3429000"/>
            <a:ext cx="1066800" cy="369888"/>
            <a:chOff x="912" y="2160"/>
            <a:chExt cx="576" cy="233"/>
          </a:xfrm>
        </p:grpSpPr>
        <p:sp>
          <p:nvSpPr>
            <p:cNvPr id="45111" name="Text Box 20"/>
            <p:cNvSpPr txBox="1">
              <a:spLocks noChangeArrowheads="1"/>
            </p:cNvSpPr>
            <p:nvPr/>
          </p:nvSpPr>
          <p:spPr bwMode="auto">
            <a:xfrm>
              <a:off x="960" y="2160"/>
              <a:ext cx="528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θ</a:t>
              </a:r>
              <a:r>
                <a:rPr lang="en-US" sz="1800" baseline="-25000">
                  <a:solidFill>
                    <a:schemeClr val="accent2"/>
                  </a:solidFill>
                  <a:latin typeface="Symbol" pitchFamily="-84" charset="2"/>
                </a:rPr>
                <a:t>2</a:t>
              </a: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=-20</a:t>
              </a:r>
              <a:r>
                <a:rPr lang="en-US" sz="1800" baseline="30000">
                  <a:solidFill>
                    <a:schemeClr val="accent2"/>
                  </a:solidFill>
                  <a:latin typeface="Symbol" pitchFamily="-84" charset="2"/>
                </a:rPr>
                <a:t>o</a:t>
              </a:r>
            </a:p>
          </p:txBody>
        </p:sp>
        <p:sp>
          <p:nvSpPr>
            <p:cNvPr id="45112" name="AutoShape 21"/>
            <p:cNvSpPr>
              <a:spLocks noChangeArrowheads="1"/>
            </p:cNvSpPr>
            <p:nvPr/>
          </p:nvSpPr>
          <p:spPr bwMode="auto">
            <a:xfrm rot="-5388641">
              <a:off x="869" y="2252"/>
              <a:ext cx="143" cy="58"/>
            </a:xfrm>
            <a:prstGeom prst="curvedUpArrow">
              <a:avLst>
                <a:gd name="adj1" fmla="val 49310"/>
                <a:gd name="adj2" fmla="val 9862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66262" name="Object 3"/>
          <p:cNvGraphicFramePr>
            <a:graphicFrameLocks noChangeAspect="1"/>
          </p:cNvGraphicFramePr>
          <p:nvPr/>
        </p:nvGraphicFramePr>
        <p:xfrm>
          <a:off x="4038600" y="4022725"/>
          <a:ext cx="4937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84" name="Equation" r:id="rId5" imgW="317160" imgH="228600" progId="Equation.3">
                  <p:embed/>
                </p:oleObj>
              </mc:Choice>
              <mc:Fallback>
                <p:oleObj name="Equation" r:id="rId5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22725"/>
                        <a:ext cx="49371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2667000" y="2041525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pitchFamily="-84" charset="0"/>
              </a:rPr>
              <a:t>1</a:t>
            </a:r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2667000" y="3032125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pitchFamily="-84" charset="0"/>
              </a:rPr>
              <a:t>2</a:t>
            </a:r>
          </a:p>
        </p:txBody>
      </p: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2209800" y="38862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total force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F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266266" name="Object 4"/>
          <p:cNvGraphicFramePr>
            <a:graphicFrameLocks noChangeAspect="1"/>
          </p:cNvGraphicFramePr>
          <p:nvPr/>
        </p:nvGraphicFramePr>
        <p:xfrm>
          <a:off x="2112963" y="4972050"/>
          <a:ext cx="40163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85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972050"/>
                        <a:ext cx="401637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228600" y="4876800"/>
            <a:ext cx="1828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Magnitude and direction of acceleration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a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266268" name="Object 5"/>
          <p:cNvGraphicFramePr>
            <a:graphicFrameLocks noChangeAspect="1"/>
          </p:cNvGraphicFramePr>
          <p:nvPr/>
        </p:nvGraphicFramePr>
        <p:xfrm>
          <a:off x="3962400" y="2489200"/>
          <a:ext cx="5429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86" name="Equation" r:id="rId9" imgW="355320" imgH="241200" progId="Equation.3">
                  <p:embed/>
                </p:oleObj>
              </mc:Choice>
              <mc:Fallback>
                <p:oleObj name="Equation" r:id="rId9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89200"/>
                        <a:ext cx="5429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9" name="Object 6"/>
          <p:cNvGraphicFramePr>
            <a:graphicFrameLocks noChangeAspect="1"/>
          </p:cNvGraphicFramePr>
          <p:nvPr/>
        </p:nvGraphicFramePr>
        <p:xfrm>
          <a:off x="3962400" y="3024188"/>
          <a:ext cx="5222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87" name="Equation" r:id="rId11" imgW="368280" imgH="228600" progId="Equation.3">
                  <p:embed/>
                </p:oleObj>
              </mc:Choice>
              <mc:Fallback>
                <p:oleObj name="Equation" r:id="rId11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24188"/>
                        <a:ext cx="5222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0" name="Object 7"/>
          <p:cNvGraphicFramePr>
            <a:graphicFrameLocks noChangeAspect="1"/>
          </p:cNvGraphicFramePr>
          <p:nvPr/>
        </p:nvGraphicFramePr>
        <p:xfrm>
          <a:off x="3962400" y="3541713"/>
          <a:ext cx="5064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88" name="Equation" r:id="rId13" imgW="368280" imgH="241200" progId="Equation.3">
                  <p:embed/>
                </p:oleObj>
              </mc:Choice>
              <mc:Fallback>
                <p:oleObj name="Equation" r:id="rId13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41713"/>
                        <a:ext cx="50641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1" name="Object 8"/>
          <p:cNvGraphicFramePr>
            <a:graphicFrameLocks noChangeAspect="1"/>
          </p:cNvGraphicFramePr>
          <p:nvPr/>
        </p:nvGraphicFramePr>
        <p:xfrm>
          <a:off x="3962400" y="4343400"/>
          <a:ext cx="4937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89" name="Equation" r:id="rId15" imgW="317160" imgH="241200" progId="Equation.3">
                  <p:embed/>
                </p:oleObj>
              </mc:Choice>
              <mc:Fallback>
                <p:oleObj name="Equation" r:id="rId15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43400"/>
                        <a:ext cx="4937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2" name="Object 9"/>
          <p:cNvGraphicFramePr>
            <a:graphicFrameLocks noChangeAspect="1"/>
          </p:cNvGraphicFramePr>
          <p:nvPr/>
        </p:nvGraphicFramePr>
        <p:xfrm>
          <a:off x="4191000" y="4976813"/>
          <a:ext cx="4683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90" name="Equation" r:id="rId17" imgW="355320" imgH="241200" progId="Equation.DSMT4">
                  <p:embed/>
                </p:oleObj>
              </mc:Choice>
              <mc:Fallback>
                <p:oleObj name="Equation" r:id="rId17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6813"/>
                        <a:ext cx="4683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549707"/>
              </p:ext>
            </p:extLst>
          </p:nvPr>
        </p:nvGraphicFramePr>
        <p:xfrm>
          <a:off x="6245225" y="4878388"/>
          <a:ext cx="384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91" name="Equation" r:id="rId19" imgW="292100" imgH="355600" progId="Equation.DSMT4">
                  <p:embed/>
                </p:oleObj>
              </mc:Choice>
              <mc:Fallback>
                <p:oleObj name="Equation" r:id="rId19" imgW="292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878388"/>
                        <a:ext cx="384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4" name="Object 11"/>
          <p:cNvGraphicFramePr>
            <a:graphicFrameLocks noChangeAspect="1"/>
          </p:cNvGraphicFramePr>
          <p:nvPr/>
        </p:nvGraphicFramePr>
        <p:xfrm>
          <a:off x="1981200" y="5603875"/>
          <a:ext cx="40163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92" name="Equation" r:id="rId21" imgW="304560" imgH="177480" progId="Equation.DSMT4">
                  <p:embed/>
                </p:oleObj>
              </mc:Choice>
              <mc:Fallback>
                <p:oleObj name="Equation" r:id="rId2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03875"/>
                        <a:ext cx="401638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468993"/>
              </p:ext>
            </p:extLst>
          </p:nvPr>
        </p:nvGraphicFramePr>
        <p:xfrm>
          <a:off x="6240463" y="5581650"/>
          <a:ext cx="3349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93" name="Equation" r:id="rId23" imgW="254000" imgH="228600" progId="Equation.DSMT4">
                  <p:embed/>
                </p:oleObj>
              </mc:Choice>
              <mc:Fallback>
                <p:oleObj name="Equation" r:id="rId23" imgW="2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5581650"/>
                        <a:ext cx="33496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240437"/>
              </p:ext>
            </p:extLst>
          </p:nvPr>
        </p:nvGraphicFramePr>
        <p:xfrm>
          <a:off x="4487863" y="1889125"/>
          <a:ext cx="10937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94" name="Equation" r:id="rId25" imgW="723900" imgH="355600" progId="Equation.DSMT4">
                  <p:embed/>
                </p:oleObj>
              </mc:Choice>
              <mc:Fallback>
                <p:oleObj name="Equation" r:id="rId25" imgW="7239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1889125"/>
                        <a:ext cx="1093787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844942"/>
              </p:ext>
            </p:extLst>
          </p:nvPr>
        </p:nvGraphicFramePr>
        <p:xfrm>
          <a:off x="4508500" y="2401888"/>
          <a:ext cx="10652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95" name="Equation" r:id="rId27" imgW="698500" imgH="355600" progId="Equation.DSMT4">
                  <p:embed/>
                </p:oleObj>
              </mc:Choice>
              <mc:Fallback>
                <p:oleObj name="Equation" r:id="rId27" imgW="698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401888"/>
                        <a:ext cx="10652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95160"/>
              </p:ext>
            </p:extLst>
          </p:nvPr>
        </p:nvGraphicFramePr>
        <p:xfrm>
          <a:off x="4486275" y="2916238"/>
          <a:ext cx="10620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96" name="Equation" r:id="rId29" imgW="749300" imgH="355600" progId="Equation.DSMT4">
                  <p:embed/>
                </p:oleObj>
              </mc:Choice>
              <mc:Fallback>
                <p:oleObj name="Equation" r:id="rId29" imgW="7493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2916238"/>
                        <a:ext cx="10620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888552"/>
              </p:ext>
            </p:extLst>
          </p:nvPr>
        </p:nvGraphicFramePr>
        <p:xfrm>
          <a:off x="4500563" y="3430588"/>
          <a:ext cx="9937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97" name="Equation" r:id="rId31" imgW="723900" imgH="355600" progId="Equation.DSMT4">
                  <p:embed/>
                </p:oleObj>
              </mc:Choice>
              <mc:Fallback>
                <p:oleObj name="Equation" r:id="rId31" imgW="7239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430588"/>
                        <a:ext cx="9937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0" name="Object 17"/>
          <p:cNvGraphicFramePr>
            <a:graphicFrameLocks noChangeAspect="1"/>
          </p:cNvGraphicFramePr>
          <p:nvPr/>
        </p:nvGraphicFramePr>
        <p:xfrm>
          <a:off x="4495800" y="4024313"/>
          <a:ext cx="10668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98" name="Equation" r:id="rId33" imgW="685800" imgH="228600" progId="Equation.DSMT4">
                  <p:embed/>
                </p:oleObj>
              </mc:Choice>
              <mc:Fallback>
                <p:oleObj name="Equation" r:id="rId33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4313"/>
                        <a:ext cx="10668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1" name="Object 18"/>
          <p:cNvGraphicFramePr>
            <a:graphicFrameLocks noChangeAspect="1"/>
          </p:cNvGraphicFramePr>
          <p:nvPr/>
        </p:nvGraphicFramePr>
        <p:xfrm>
          <a:off x="7337425" y="4024313"/>
          <a:ext cx="434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99" name="Equation" r:id="rId35" imgW="279360" imgH="228600" progId="Equation.3">
                  <p:embed/>
                </p:oleObj>
              </mc:Choice>
              <mc:Fallback>
                <p:oleObj name="Equation" r:id="rId35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4024313"/>
                        <a:ext cx="4349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2" name="Object 19"/>
          <p:cNvGraphicFramePr>
            <a:graphicFrameLocks noChangeAspect="1"/>
          </p:cNvGraphicFramePr>
          <p:nvPr/>
        </p:nvGraphicFramePr>
        <p:xfrm>
          <a:off x="4475163" y="4343400"/>
          <a:ext cx="10874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00" name="Equation" r:id="rId37" imgW="698400" imgH="241200" progId="Equation.DSMT4">
                  <p:embed/>
                </p:oleObj>
              </mc:Choice>
              <mc:Fallback>
                <p:oleObj name="Equation" r:id="rId37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343400"/>
                        <a:ext cx="108743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3" name="Object 20"/>
          <p:cNvGraphicFramePr>
            <a:graphicFrameLocks noChangeAspect="1"/>
          </p:cNvGraphicFramePr>
          <p:nvPr/>
        </p:nvGraphicFramePr>
        <p:xfrm>
          <a:off x="7354888" y="4343400"/>
          <a:ext cx="454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01" name="Equation" r:id="rId39" imgW="291960" imgH="241200" progId="Equation.3">
                  <p:embed/>
                </p:oleObj>
              </mc:Choice>
              <mc:Fallback>
                <p:oleObj name="Equation" r:id="rId39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343400"/>
                        <a:ext cx="4540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4" name="Object 21"/>
          <p:cNvGraphicFramePr>
            <a:graphicFrameLocks noChangeAspect="1"/>
          </p:cNvGraphicFramePr>
          <p:nvPr/>
        </p:nvGraphicFramePr>
        <p:xfrm>
          <a:off x="2520950" y="4876800"/>
          <a:ext cx="450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02" name="Equation" r:id="rId41" imgW="342720" imgH="393480" progId="Equation.DSMT4">
                  <p:embed/>
                </p:oleObj>
              </mc:Choice>
              <mc:Fallback>
                <p:oleObj name="Equation" r:id="rId41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76800"/>
                        <a:ext cx="450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5" name="Object 22"/>
          <p:cNvGraphicFramePr>
            <a:graphicFrameLocks noChangeAspect="1"/>
          </p:cNvGraphicFramePr>
          <p:nvPr/>
        </p:nvGraphicFramePr>
        <p:xfrm>
          <a:off x="2944813" y="4876800"/>
          <a:ext cx="11699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03" name="Equation" r:id="rId43" imgW="888840" imgH="393480" progId="Equation.DSMT4">
                  <p:embed/>
                </p:oleObj>
              </mc:Choice>
              <mc:Fallback>
                <p:oleObj name="Equation" r:id="rId43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4876800"/>
                        <a:ext cx="11699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6" name="Object 23"/>
          <p:cNvGraphicFramePr>
            <a:graphicFrameLocks noChangeAspect="1"/>
          </p:cNvGraphicFramePr>
          <p:nvPr/>
        </p:nvGraphicFramePr>
        <p:xfrm>
          <a:off x="4654550" y="4876800"/>
          <a:ext cx="4508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04" name="Equation" r:id="rId45" imgW="342720" imgH="419040" progId="Equation.DSMT4">
                  <p:embed/>
                </p:oleObj>
              </mc:Choice>
              <mc:Fallback>
                <p:oleObj name="Equation" r:id="rId45" imgW="342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4876800"/>
                        <a:ext cx="4508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7" name="Object 24"/>
          <p:cNvGraphicFramePr>
            <a:graphicFrameLocks noChangeAspect="1"/>
          </p:cNvGraphicFramePr>
          <p:nvPr/>
        </p:nvGraphicFramePr>
        <p:xfrm>
          <a:off x="5095875" y="4918075"/>
          <a:ext cx="11525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05" name="Equation" r:id="rId47" imgW="876240" imgH="393480" progId="Equation.DSMT4">
                  <p:embed/>
                </p:oleObj>
              </mc:Choice>
              <mc:Fallback>
                <p:oleObj name="Equation" r:id="rId47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918075"/>
                        <a:ext cx="11525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8" name="Object 25"/>
          <p:cNvGraphicFramePr>
            <a:graphicFrameLocks noChangeAspect="1"/>
          </p:cNvGraphicFramePr>
          <p:nvPr/>
        </p:nvGraphicFramePr>
        <p:xfrm>
          <a:off x="6553200" y="4884738"/>
          <a:ext cx="1146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06" name="Equation" r:id="rId49" imgW="1066680" imgH="355320" progId="Equation.DSMT4">
                  <p:embed/>
                </p:oleObj>
              </mc:Choice>
              <mc:Fallback>
                <p:oleObj name="Equation" r:id="rId49" imgW="1066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84738"/>
                        <a:ext cx="1146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9" name="Object 26"/>
          <p:cNvGraphicFramePr>
            <a:graphicFrameLocks noChangeAspect="1"/>
          </p:cNvGraphicFramePr>
          <p:nvPr/>
        </p:nvGraphicFramePr>
        <p:xfrm>
          <a:off x="7662863" y="4876800"/>
          <a:ext cx="10239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07" name="Equation" r:id="rId51" imgW="952200" imgH="330120" progId="Equation.DSMT4">
                  <p:embed/>
                </p:oleObj>
              </mc:Choice>
              <mc:Fallback>
                <p:oleObj name="Equation" r:id="rId51" imgW="952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863" y="4876800"/>
                        <a:ext cx="10239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0" name="Object 27"/>
          <p:cNvGraphicFramePr>
            <a:graphicFrameLocks noChangeAspect="1"/>
          </p:cNvGraphicFramePr>
          <p:nvPr/>
        </p:nvGraphicFramePr>
        <p:xfrm>
          <a:off x="8385175" y="5226050"/>
          <a:ext cx="6826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08" name="Equation" r:id="rId53" imgW="634680" imgH="203040" progId="Equation.DSMT4">
                  <p:embed/>
                </p:oleObj>
              </mc:Choice>
              <mc:Fallback>
                <p:oleObj name="Equation" r:id="rId53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175" y="5226050"/>
                        <a:ext cx="6826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1" name="Object 28"/>
          <p:cNvGraphicFramePr>
            <a:graphicFrameLocks noChangeAspect="1"/>
          </p:cNvGraphicFramePr>
          <p:nvPr/>
        </p:nvGraphicFramePr>
        <p:xfrm>
          <a:off x="2362200" y="5410200"/>
          <a:ext cx="1128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09" name="Equation" r:id="rId55" imgW="799920" imgH="482400" progId="Equation.DSMT4">
                  <p:embed/>
                </p:oleObj>
              </mc:Choice>
              <mc:Fallback>
                <p:oleObj name="Equation" r:id="rId55" imgW="799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10200"/>
                        <a:ext cx="11287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2" name="Object 29"/>
          <p:cNvGraphicFramePr>
            <a:graphicFrameLocks noChangeAspect="1"/>
          </p:cNvGraphicFramePr>
          <p:nvPr/>
        </p:nvGraphicFramePr>
        <p:xfrm>
          <a:off x="3505200" y="5448300"/>
          <a:ext cx="13716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10" name="Equation" r:id="rId57" imgW="1041120" imgH="431640" progId="Equation.DSMT4">
                  <p:embed/>
                </p:oleObj>
              </mc:Choice>
              <mc:Fallback>
                <p:oleObj name="Equation" r:id="rId57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48300"/>
                        <a:ext cx="13716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727852"/>
              </p:ext>
            </p:extLst>
          </p:nvPr>
        </p:nvGraphicFramePr>
        <p:xfrm>
          <a:off x="6581775" y="5464175"/>
          <a:ext cx="952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11" name="Equation" r:id="rId59" imgW="723900" imgH="368300" progId="Equation.DSMT4">
                  <p:embed/>
                </p:oleObj>
              </mc:Choice>
              <mc:Fallback>
                <p:oleObj name="Equation" r:id="rId59" imgW="723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5464175"/>
                        <a:ext cx="9525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018634"/>
              </p:ext>
            </p:extLst>
          </p:nvPr>
        </p:nvGraphicFramePr>
        <p:xfrm>
          <a:off x="7519988" y="5456238"/>
          <a:ext cx="14716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12" name="Equation" r:id="rId61" imgW="1117600" imgH="469900" progId="Equation.DSMT4">
                  <p:embed/>
                </p:oleObj>
              </mc:Choice>
              <mc:Fallback>
                <p:oleObj name="Equation" r:id="rId61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88" y="5456238"/>
                        <a:ext cx="14716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5" name="Object 32"/>
          <p:cNvGraphicFramePr>
            <a:graphicFrameLocks noChangeAspect="1"/>
          </p:cNvGraphicFramePr>
          <p:nvPr/>
        </p:nvGraphicFramePr>
        <p:xfrm>
          <a:off x="5562600" y="1912938"/>
          <a:ext cx="20558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13" name="Equation" r:id="rId63" imgW="1358640" imgH="279360" progId="Equation.DSMT4">
                  <p:embed/>
                </p:oleObj>
              </mc:Choice>
              <mc:Fallback>
                <p:oleObj name="Equation" r:id="rId63" imgW="1358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12938"/>
                        <a:ext cx="20558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6" name="Object 33"/>
          <p:cNvGraphicFramePr>
            <a:graphicFrameLocks noChangeAspect="1"/>
          </p:cNvGraphicFramePr>
          <p:nvPr/>
        </p:nvGraphicFramePr>
        <p:xfrm>
          <a:off x="5586413" y="2438400"/>
          <a:ext cx="2033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14" name="Equation" r:id="rId65" imgW="1333440" imgH="279360" progId="Equation.DSMT4">
                  <p:embed/>
                </p:oleObj>
              </mc:Choice>
              <mc:Fallback>
                <p:oleObj name="Equation" r:id="rId65" imgW="1333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2438400"/>
                        <a:ext cx="20335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7" name="Object 34"/>
          <p:cNvGraphicFramePr>
            <a:graphicFrameLocks noChangeAspect="1"/>
          </p:cNvGraphicFramePr>
          <p:nvPr/>
        </p:nvGraphicFramePr>
        <p:xfrm>
          <a:off x="5567363" y="2979738"/>
          <a:ext cx="20526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15" name="Equation" r:id="rId67" imgW="1447560" imgH="279360" progId="Equation.DSMT4">
                  <p:embed/>
                </p:oleObj>
              </mc:Choice>
              <mc:Fallback>
                <p:oleObj name="Equation" r:id="rId67" imgW="1447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2979738"/>
                        <a:ext cx="205263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8" name="Object 35"/>
          <p:cNvGraphicFramePr>
            <a:graphicFrameLocks noChangeAspect="1"/>
          </p:cNvGraphicFramePr>
          <p:nvPr/>
        </p:nvGraphicFramePr>
        <p:xfrm>
          <a:off x="5545138" y="3513138"/>
          <a:ext cx="20748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16" name="Equation" r:id="rId69" imgW="1511280" imgH="279360" progId="Equation.DSMT4">
                  <p:embed/>
                </p:oleObj>
              </mc:Choice>
              <mc:Fallback>
                <p:oleObj name="Equation" r:id="rId69" imgW="1511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3513138"/>
                        <a:ext cx="20748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9" name="Object 36"/>
          <p:cNvGraphicFramePr>
            <a:graphicFrameLocks noChangeAspect="1"/>
          </p:cNvGraphicFramePr>
          <p:nvPr/>
        </p:nvGraphicFramePr>
        <p:xfrm>
          <a:off x="5562600" y="4038600"/>
          <a:ext cx="179863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17" name="Equation" r:id="rId71" imgW="1155600" imgH="177480" progId="Equation.DSMT4">
                  <p:embed/>
                </p:oleObj>
              </mc:Choice>
              <mc:Fallback>
                <p:oleObj name="Equation" r:id="rId71" imgW="1155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38600"/>
                        <a:ext cx="1798638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0" name="Object 37"/>
          <p:cNvGraphicFramePr>
            <a:graphicFrameLocks noChangeAspect="1"/>
          </p:cNvGraphicFramePr>
          <p:nvPr/>
        </p:nvGraphicFramePr>
        <p:xfrm>
          <a:off x="5554663" y="4343400"/>
          <a:ext cx="176053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18" name="Equation" r:id="rId73" imgW="1130040" imgH="177480" progId="Equation.DSMT4">
                  <p:embed/>
                </p:oleObj>
              </mc:Choice>
              <mc:Fallback>
                <p:oleObj name="Equation" r:id="rId73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4343400"/>
                        <a:ext cx="1760537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44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6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6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6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6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6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6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6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6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6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6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6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6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6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6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26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6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26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26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2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26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26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nimBg="1" autoUpdateAnimBg="0"/>
      <p:bldP spid="266250" grpId="0" animBg="1" autoUpdateAnimBg="0"/>
      <p:bldP spid="266255" grpId="0" animBg="1"/>
      <p:bldP spid="266263" grpId="0" build="p" autoUpdateAnimBg="0"/>
      <p:bldP spid="266264" grpId="0" build="p" autoUpdateAnimBg="0"/>
      <p:bldP spid="266265" grpId="0" build="p" autoUpdateAnimBg="0"/>
      <p:bldP spid="2662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77200" cy="5791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Quiz #2 results</a:t>
            </a:r>
          </a:p>
          <a:p>
            <a:pPr lvl="1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Class average: 23.3/45</a:t>
            </a:r>
          </a:p>
          <a:p>
            <a:pPr lvl="2" eaLnBrk="1" hangingPunct="1"/>
            <a:r>
              <a:rPr lang="en-US" sz="1400" dirty="0" smtClean="0">
                <a:ea typeface="ＭＳ Ｐゴシック" pitchFamily="-84" charset="-128"/>
                <a:cs typeface="ＭＳ Ｐゴシック" pitchFamily="-84" charset="-128"/>
              </a:rPr>
              <a:t>Equivalent to 51.8/100</a:t>
            </a:r>
          </a:p>
          <a:p>
            <a:pPr lvl="2" eaLnBrk="1" hangingPunct="1"/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Previous quiz: 71.7/100</a:t>
            </a:r>
          </a:p>
          <a:p>
            <a:pPr lvl="1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Top score: 45/45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Reminder for Term exam #1</a:t>
            </a:r>
          </a:p>
          <a:p>
            <a:pPr lvl="1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In class Thursday, Sept. 25.  Do NOT Miss the exam!</a:t>
            </a:r>
          </a:p>
          <a:p>
            <a:pPr lvl="1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Covers CH1.1 through what we learn Tuesday Sept. 23 plus the math refresher</a:t>
            </a:r>
          </a:p>
          <a:p>
            <a:pPr lvl="1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Mixture of multiple choice and free response problems</a:t>
            </a:r>
          </a:p>
          <a:p>
            <a:pPr lvl="1" eaLnBrk="1" hangingPunct="1"/>
            <a:r>
              <a:rPr lang="en-US" sz="1800" dirty="0" smtClean="0"/>
              <a:t>Bring </a:t>
            </a:r>
            <a:r>
              <a:rPr lang="en-US" sz="1800" dirty="0"/>
              <a:t>your calculator but DO NOT input formula into it</a:t>
            </a:r>
            <a:r>
              <a:rPr lang="en-US" sz="1800" dirty="0" smtClean="0"/>
              <a:t>!</a:t>
            </a:r>
          </a:p>
          <a:p>
            <a:pPr lvl="2" eaLnBrk="1" hangingPunct="1"/>
            <a:r>
              <a:rPr lang="en-US" sz="1600" dirty="0" smtClean="0"/>
              <a:t>Your </a:t>
            </a:r>
            <a:r>
              <a:rPr lang="en-US" sz="1600" dirty="0"/>
              <a:t>phones or portable computers are NOT allowed as a replacement</a:t>
            </a:r>
            <a:r>
              <a:rPr lang="en-US" sz="1600" dirty="0" smtClean="0"/>
              <a:t>!</a:t>
            </a:r>
          </a:p>
          <a:p>
            <a:pPr lvl="1" eaLnBrk="1" hangingPunct="1"/>
            <a:r>
              <a:rPr lang="en-US" sz="1800" dirty="0" smtClean="0"/>
              <a:t>You </a:t>
            </a:r>
            <a:r>
              <a:rPr lang="en-US" sz="1800" dirty="0"/>
              <a:t>can prepare a one 8.5x11.5 sheet (front and back) of </a:t>
            </a:r>
            <a:r>
              <a:rPr lang="en-US" sz="1800" b="1" u="sng" dirty="0">
                <a:solidFill>
                  <a:srgbClr val="FF0000"/>
                </a:solidFill>
              </a:rPr>
              <a:t>handwritten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formulae and values of constants for the exam </a:t>
            </a:r>
            <a:endParaRPr lang="en-US" sz="1800" dirty="0" smtClean="0">
              <a:sym typeface="Wingdings"/>
            </a:endParaRPr>
          </a:p>
          <a:p>
            <a:pPr lvl="2" eaLnBrk="1" hangingPunct="1"/>
            <a:r>
              <a:rPr lang="en-US" sz="1600" dirty="0" smtClean="0">
                <a:sym typeface="Wingdings"/>
              </a:rPr>
              <a:t>None </a:t>
            </a:r>
            <a:r>
              <a:rPr lang="en-US" sz="1600" dirty="0">
                <a:sym typeface="Wingdings"/>
              </a:rPr>
              <a:t>of the </a:t>
            </a:r>
            <a:r>
              <a:rPr lang="en-US" sz="1600" dirty="0" smtClean="0">
                <a:sym typeface="Wingdings"/>
              </a:rPr>
              <a:t>parts </a:t>
            </a:r>
            <a:r>
              <a:rPr lang="en-US" sz="1600" dirty="0">
                <a:sym typeface="Wingdings"/>
              </a:rPr>
              <a:t>of the solutions of any </a:t>
            </a:r>
            <a:r>
              <a:rPr lang="en-US" sz="1600" dirty="0" smtClean="0">
                <a:sym typeface="Wingdings"/>
              </a:rPr>
              <a:t>problems</a:t>
            </a:r>
          </a:p>
          <a:p>
            <a:pPr lvl="2" eaLnBrk="1" hangingPunct="1"/>
            <a:r>
              <a:rPr lang="en-US" sz="1600" dirty="0">
                <a:sym typeface="Wingdings"/>
              </a:rPr>
              <a:t>N</a:t>
            </a:r>
            <a:r>
              <a:rPr lang="en-US" sz="1600" dirty="0" smtClean="0">
                <a:sym typeface="Wingdings"/>
              </a:rPr>
              <a:t>o </a:t>
            </a:r>
            <a:r>
              <a:rPr lang="en-US" sz="1600" dirty="0">
                <a:sym typeface="Wingdings"/>
              </a:rPr>
              <a:t>derived formulae, derivations of equations or word definitions</a:t>
            </a:r>
            <a:r>
              <a:rPr lang="en-US" sz="1600" dirty="0" smtClean="0">
                <a:sym typeface="Wingdings"/>
              </a:rPr>
              <a:t>!</a:t>
            </a:r>
          </a:p>
          <a:p>
            <a:pPr eaLnBrk="1" hangingPunct="1"/>
            <a:r>
              <a:rPr lang="en-US" sz="2400" dirty="0" smtClean="0">
                <a:sym typeface="Wingdings"/>
              </a:rPr>
              <a:t>Two colloquia this week:</a:t>
            </a:r>
          </a:p>
          <a:p>
            <a:pPr lvl="1" eaLnBrk="1" hangingPunct="1"/>
            <a:r>
              <a:rPr lang="en-US" sz="2000" dirty="0" smtClean="0">
                <a:sym typeface="Wingdings"/>
              </a:rPr>
              <a:t>Dr. </a:t>
            </a:r>
            <a:r>
              <a:rPr lang="en-US" sz="2000" dirty="0" err="1" smtClean="0">
                <a:sym typeface="Wingdings"/>
              </a:rPr>
              <a:t>Haleh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Hadavand</a:t>
            </a:r>
            <a:r>
              <a:rPr lang="en-US" sz="2000" dirty="0" smtClean="0">
                <a:sym typeface="Wingdings"/>
              </a:rPr>
              <a:t>, 4pm today, in SH103</a:t>
            </a:r>
          </a:p>
          <a:p>
            <a:pPr lvl="1" eaLnBrk="1" hangingPunct="1"/>
            <a:r>
              <a:rPr lang="en-US" sz="2000" dirty="0" smtClean="0">
                <a:sym typeface="Wingdings"/>
              </a:rPr>
              <a:t>Dr. Manfred </a:t>
            </a:r>
            <a:r>
              <a:rPr lang="en-US" sz="2000" dirty="0" err="1" smtClean="0">
                <a:sym typeface="Wingdings"/>
              </a:rPr>
              <a:t>Cuntz</a:t>
            </a:r>
            <a:r>
              <a:rPr lang="en-US" sz="2000" dirty="0" smtClean="0">
                <a:sym typeface="Wingdings"/>
              </a:rPr>
              <a:t>, 4pm, tomorrow, in SH101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9-15 at 10.4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8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9-16 at 8.0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3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5BB32D-664A-E146-A951-22A2EB2D3D02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Force</a:t>
            </a:r>
          </a:p>
        </p:txBody>
      </p:sp>
      <p:sp>
        <p:nvSpPr>
          <p:cNvPr id="421891" name="Text Box 3"/>
          <p:cNvSpPr txBox="1">
            <a:spLocks noChangeArrowheads="1"/>
          </p:cNvSpPr>
          <p:nvPr/>
        </p:nvSpPr>
        <p:spPr bwMode="auto">
          <a:xfrm>
            <a:off x="441325" y="685800"/>
            <a:ext cx="83978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We’ve been learning kinematics; describing motion without understanding what the cause of the motion is. Now we are going to learn dynamics!!</a:t>
            </a:r>
            <a:endParaRPr lang="en-US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457200" y="1798638"/>
            <a:ext cx="2362200" cy="7778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Can someone tell me what FORCE is?</a:t>
            </a: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3200400" y="1433513"/>
            <a:ext cx="4724400" cy="44926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FORCE is what causes an object to move.</a:t>
            </a:r>
          </a:p>
        </p:txBody>
      </p:sp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457200" y="3186113"/>
            <a:ext cx="6858000" cy="44926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FORCEs are what cause changes to the velocity of an object!! </a:t>
            </a:r>
          </a:p>
        </p:txBody>
      </p:sp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3048000" y="1974850"/>
            <a:ext cx="5562600" cy="420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The above statement is not entirely correct.  Why?</a:t>
            </a:r>
          </a:p>
        </p:txBody>
      </p:sp>
      <p:sp>
        <p:nvSpPr>
          <p:cNvPr id="421896" name="AutoShape 8"/>
          <p:cNvSpPr>
            <a:spLocks noChangeArrowheads="1"/>
          </p:cNvSpPr>
          <p:nvPr/>
        </p:nvSpPr>
        <p:spPr bwMode="auto">
          <a:xfrm>
            <a:off x="3200400" y="1357313"/>
            <a:ext cx="6858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3048000" y="2424113"/>
            <a:ext cx="56388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Because when an object is moving with a constant velocity no force is exerted on the object!!!</a:t>
            </a:r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457200" y="3795713"/>
            <a:ext cx="3733800" cy="4206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What does this statement mean?</a:t>
            </a:r>
          </a:p>
        </p:txBody>
      </p:sp>
      <p:sp>
        <p:nvSpPr>
          <p:cNvPr id="421899" name="Text Box 11"/>
          <p:cNvSpPr txBox="1">
            <a:spLocks noChangeArrowheads="1"/>
          </p:cNvSpPr>
          <p:nvPr/>
        </p:nvSpPr>
        <p:spPr bwMode="auto">
          <a:xfrm>
            <a:off x="4343400" y="3719513"/>
            <a:ext cx="4495800" cy="374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When there is force, there is change of velocity!!</a:t>
            </a:r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152400" y="4481513"/>
            <a:ext cx="3962400" cy="749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What happens if there are several forces being exerted on an object?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4191000" y="4495800"/>
            <a:ext cx="4876800" cy="9286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Forces are vector quantities, so vector sum of all forces, the NET FORCE, determines the direction of the resulting acceleration of the object.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5395913"/>
            <a:ext cx="914400" cy="457200"/>
            <a:chOff x="288" y="3399"/>
            <a:chExt cx="576" cy="288"/>
          </a:xfrm>
        </p:grpSpPr>
        <p:sp>
          <p:nvSpPr>
            <p:cNvPr id="22554" name="Line 15"/>
            <p:cNvSpPr>
              <a:spLocks noChangeShapeType="1"/>
            </p:cNvSpPr>
            <p:nvPr/>
          </p:nvSpPr>
          <p:spPr bwMode="auto">
            <a:xfrm>
              <a:off x="288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5" name="Text Box 16"/>
            <p:cNvSpPr txBox="1">
              <a:spLocks noChangeArrowheads="1"/>
            </p:cNvSpPr>
            <p:nvPr/>
          </p:nvSpPr>
          <p:spPr bwMode="auto">
            <a:xfrm>
              <a:off x="422" y="3399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Monotype Corsiva" pitchFamily="-84" charset="0"/>
                </a:rPr>
                <a:t>F</a:t>
              </a:r>
              <a:r>
                <a:rPr lang="en-US" b="1" baseline="-25000">
                  <a:latin typeface="Monotype Corsiva" pitchFamily="-84" charset="0"/>
                </a:rPr>
                <a:t>1</a:t>
              </a:r>
              <a:endParaRPr lang="en-US" b="1">
                <a:latin typeface="Monotype Corsiva" pitchFamily="-8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76400" y="5395913"/>
            <a:ext cx="914400" cy="457200"/>
            <a:chOff x="1056" y="3399"/>
            <a:chExt cx="576" cy="288"/>
          </a:xfrm>
        </p:grpSpPr>
        <p:sp>
          <p:nvSpPr>
            <p:cNvPr id="22552" name="Line 18"/>
            <p:cNvSpPr>
              <a:spLocks noChangeShapeType="1"/>
            </p:cNvSpPr>
            <p:nvPr/>
          </p:nvSpPr>
          <p:spPr bwMode="auto">
            <a:xfrm rot="10800000">
              <a:off x="1056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3" name="Text Box 19"/>
            <p:cNvSpPr txBox="1">
              <a:spLocks noChangeArrowheads="1"/>
            </p:cNvSpPr>
            <p:nvPr/>
          </p:nvSpPr>
          <p:spPr bwMode="auto">
            <a:xfrm>
              <a:off x="1205" y="3399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Monotype Corsiva" pitchFamily="-84" charset="0"/>
                </a:rPr>
                <a:t>F</a:t>
              </a:r>
              <a:r>
                <a:rPr lang="en-US" b="1" baseline="-25000">
                  <a:latin typeface="Monotype Corsiva" pitchFamily="-84" charset="0"/>
                </a:rPr>
                <a:t>2</a:t>
              </a:r>
              <a:endParaRPr lang="en-US" b="1">
                <a:latin typeface="Monotype Corsiva" pitchFamily="-84" charset="0"/>
              </a:endParaRPr>
            </a:p>
          </p:txBody>
        </p:sp>
      </p:grpSp>
      <p:sp>
        <p:nvSpPr>
          <p:cNvPr id="421908" name="AutoShape 20"/>
          <p:cNvSpPr>
            <a:spLocks noChangeArrowheads="1"/>
          </p:cNvSpPr>
          <p:nvPr/>
        </p:nvSpPr>
        <p:spPr bwMode="auto">
          <a:xfrm>
            <a:off x="1371600" y="5700713"/>
            <a:ext cx="304800" cy="3048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2743200" y="5562600"/>
            <a:ext cx="17526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pitchFamily="-84" charset="0"/>
              </a:rPr>
              <a:t>NET FORCE, </a:t>
            </a:r>
            <a:r>
              <a:rPr lang="en-US" sz="2000" b="1">
                <a:solidFill>
                  <a:srgbClr val="990000"/>
                </a:solidFill>
                <a:latin typeface="Monotype Corsiva" pitchFamily="-84" charset="0"/>
              </a:rPr>
              <a:t>F= F</a:t>
            </a:r>
            <a:r>
              <a:rPr lang="en-US" sz="2000" b="1" baseline="-25000">
                <a:solidFill>
                  <a:srgbClr val="990000"/>
                </a:solidFill>
                <a:latin typeface="Monotype Corsiva" pitchFamily="-84" charset="0"/>
              </a:rPr>
              <a:t>1</a:t>
            </a:r>
            <a:r>
              <a:rPr lang="en-US" sz="2000" b="1">
                <a:solidFill>
                  <a:srgbClr val="990000"/>
                </a:solidFill>
                <a:latin typeface="Monotype Corsiva" pitchFamily="-84" charset="0"/>
              </a:rPr>
              <a:t>+F</a:t>
            </a:r>
            <a:r>
              <a:rPr lang="en-US" sz="2000" b="1" baseline="-25000">
                <a:solidFill>
                  <a:srgbClr val="990000"/>
                </a:solidFill>
                <a:latin typeface="Monotype Corsiva" pitchFamily="-84" charset="0"/>
              </a:rPr>
              <a:t>2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4800600" y="5548313"/>
            <a:ext cx="4114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pitchFamily="-84" charset="0"/>
              </a:rPr>
              <a:t>When the net force on an object is </a:t>
            </a:r>
            <a:r>
              <a:rPr lang="en-US" sz="2000" b="1">
                <a:solidFill>
                  <a:srgbClr val="990000"/>
                </a:solidFill>
                <a:latin typeface="Monotype Corsiva" pitchFamily="-84" charset="0"/>
              </a:rPr>
              <a:t>0</a:t>
            </a:r>
            <a:r>
              <a:rPr lang="en-US" sz="2000">
                <a:solidFill>
                  <a:srgbClr val="990000"/>
                </a:solidFill>
                <a:latin typeface="Monotype Corsiva" pitchFamily="-84" charset="0"/>
              </a:rPr>
              <a:t>, it has constant velocity and is at its equilibrium!!</a:t>
            </a:r>
            <a:endParaRPr lang="en-US" sz="2000" b="1" baseline="-25000">
              <a:solidFill>
                <a:srgbClr val="990000"/>
              </a:solidFill>
              <a:latin typeface="Monotype Corsiva" pitchFamily="-84" charset="0"/>
            </a:endParaRP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4343400" y="4052888"/>
            <a:ext cx="236220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What does force cause?</a:t>
            </a:r>
          </a:p>
        </p:txBody>
      </p:sp>
      <p:sp>
        <p:nvSpPr>
          <p:cNvPr id="421912" name="Text Box 24"/>
          <p:cNvSpPr txBox="1">
            <a:spLocks noChangeArrowheads="1"/>
          </p:cNvSpPr>
          <p:nvPr/>
        </p:nvSpPr>
        <p:spPr bwMode="auto">
          <a:xfrm>
            <a:off x="6553200" y="4052888"/>
            <a:ext cx="259080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Monotype Corsiva" pitchFamily="-84" charset="0"/>
              </a:rPr>
              <a:t>It causes an acceleration.!!</a:t>
            </a:r>
          </a:p>
        </p:txBody>
      </p:sp>
    </p:spTree>
    <p:extLst>
      <p:ext uri="{BB962C8B-B14F-4D97-AF65-F5344CB8AC3E}">
        <p14:creationId xmlns:p14="http://schemas.microsoft.com/office/powerpoint/2010/main" val="277318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autoUpdateAnimBg="0"/>
      <p:bldP spid="421892" grpId="0" animBg="1" autoUpdateAnimBg="0"/>
      <p:bldP spid="421893" grpId="0" animBg="1" autoUpdateAnimBg="0"/>
      <p:bldP spid="421894" grpId="0" animBg="1" autoUpdateAnimBg="0"/>
      <p:bldP spid="421895" grpId="0"/>
      <p:bldP spid="421896" grpId="0" animBg="1"/>
      <p:bldP spid="421897" grpId="0"/>
      <p:bldP spid="421898" grpId="0"/>
      <p:bldP spid="421899" grpId="0"/>
      <p:bldP spid="421900" grpId="0"/>
      <p:bldP spid="421901" grpId="0"/>
      <p:bldP spid="421908" grpId="0" animBg="1"/>
      <p:bldP spid="421909" grpId="0" animBg="1" autoUpdateAnimBg="0"/>
      <p:bldP spid="421910" grpId="0" animBg="1" autoUpdateAnimBg="0"/>
      <p:bldP spid="421911" grpId="0"/>
      <p:bldP spid="4219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4559F2-0AFD-1D49-A896-3D2C9C419AFE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More Forces</a:t>
            </a: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660525" y="685800"/>
            <a:ext cx="55022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There are various classes of forces</a:t>
            </a:r>
            <a:endParaRPr lang="en-US" sz="2800">
              <a:solidFill>
                <a:srgbClr val="660066"/>
              </a:solidFill>
              <a:latin typeface="Arial Narrow" pitchFamily="-84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441325" y="1219200"/>
            <a:ext cx="832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660066"/>
                </a:solidFill>
                <a:latin typeface="Monotype Corsiva" pitchFamily="-84" charset="0"/>
              </a:rPr>
              <a:t>Contact Forces: Forces exerted by physical contact of objects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441325" y="1738313"/>
            <a:ext cx="7712075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Monotype Corsiva" pitchFamily="-84" charset="0"/>
              </a:rPr>
              <a:t>Examples of Contact Forces: </a:t>
            </a:r>
            <a:r>
              <a:rPr lang="en-US">
                <a:solidFill>
                  <a:srgbClr val="FF0000"/>
                </a:solidFill>
                <a:latin typeface="Monotype Corsiva" pitchFamily="-84" charset="0"/>
              </a:rPr>
              <a:t>Baseball hit by a bat, Car collisions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441325" y="2374900"/>
            <a:ext cx="832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660066"/>
                </a:solidFill>
                <a:latin typeface="Monotype Corsiva" pitchFamily="-84" charset="0"/>
              </a:rPr>
              <a:t>Field Forces: Forces exerted without physical contact of objects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441325" y="2971800"/>
            <a:ext cx="8321675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Monotype Corsiva" pitchFamily="-84" charset="0"/>
              </a:rPr>
              <a:t>Examples of Field Forces: </a:t>
            </a:r>
            <a:r>
              <a:rPr lang="en-US">
                <a:solidFill>
                  <a:srgbClr val="FF0000"/>
                </a:solidFill>
                <a:latin typeface="Monotype Corsiva" pitchFamily="-84" charset="0"/>
              </a:rPr>
              <a:t>Gravitational Force, Electro-magnetic force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441325" y="3684588"/>
            <a:ext cx="7712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  <a:latin typeface="Monotype Corsiva" pitchFamily="-84" charset="0"/>
              </a:rPr>
              <a:t>What are possible ways to measure</a:t>
            </a:r>
            <a:r>
              <a:rPr lang="en-US" sz="2800" dirty="0" smtClean="0">
                <a:solidFill>
                  <a:srgbClr val="660066"/>
                </a:solidFill>
                <a:latin typeface="Monotype Corsiva" pitchFamily="-84" charset="0"/>
              </a:rPr>
              <a:t> the strength </a:t>
            </a:r>
            <a:r>
              <a:rPr lang="en-US" sz="2800" dirty="0">
                <a:solidFill>
                  <a:srgbClr val="660066"/>
                </a:solidFill>
                <a:latin typeface="Monotype Corsiva" pitchFamily="-84" charset="0"/>
              </a:rPr>
              <a:t>of a force?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441325" y="4343400"/>
            <a:ext cx="80168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A calibrated spring whose length changes linearly with the force exerted .</a:t>
            </a:r>
          </a:p>
        </p:txBody>
      </p:sp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441325" y="4940300"/>
            <a:ext cx="79248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Forces are vector quantities, so the addition of multiple forces must be done following the rules of vector additions.</a:t>
            </a:r>
          </a:p>
        </p:txBody>
      </p:sp>
    </p:spTree>
    <p:extLst>
      <p:ext uri="{BB962C8B-B14F-4D97-AF65-F5344CB8AC3E}">
        <p14:creationId xmlns:p14="http://schemas.microsoft.com/office/powerpoint/2010/main" val="188088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3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 autoUpdateAnimBg="0"/>
      <p:bldP spid="323588" grpId="0" build="p" autoUpdateAnimBg="0"/>
      <p:bldP spid="323589" grpId="0" animBg="1" autoUpdateAnimBg="0"/>
      <p:bldP spid="323590" grpId="0" build="p" autoUpdateAnimBg="0"/>
      <p:bldP spid="323591" grpId="0" animBg="1" autoUpdateAnimBg="0"/>
      <p:bldP spid="323592" grpId="0" build="p" autoUpdateAnimBg="0"/>
      <p:bldP spid="323593" grpId="0"/>
      <p:bldP spid="3235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4F2106-5EBC-A94E-80AB-E5F04394238D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Newton’s First Law and Inertial Frames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458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Aristotle (384-322BC): 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The natural state of a body is rest.  Thus force is required to move an object.  To move faster, ones needs larger forces.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8001000" cy="109537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Galileo’s statement is formulated by Newton into the </a:t>
            </a:r>
            <a:r>
              <a:rPr lang="en-US" sz="2000" b="1" dirty="0">
                <a:solidFill>
                  <a:srgbClr val="FF0000"/>
                </a:solidFill>
                <a:latin typeface="Arial Narrow" pitchFamily="-84" charset="0"/>
              </a:rPr>
              <a:t>1</a:t>
            </a:r>
            <a:r>
              <a:rPr lang="en-US" sz="2000" b="1" baseline="30000" dirty="0">
                <a:solidFill>
                  <a:srgbClr val="FF0000"/>
                </a:solidFill>
                <a:latin typeface="Arial Narrow" pitchFamily="-84" charset="0"/>
              </a:rPr>
              <a:t>st</a:t>
            </a:r>
            <a:r>
              <a:rPr lang="en-US" sz="2000" b="1" dirty="0">
                <a:solidFill>
                  <a:srgbClr val="FF0000"/>
                </a:solidFill>
                <a:latin typeface="Arial Narrow" pitchFamily="-84" charset="0"/>
              </a:rPr>
              <a:t> law of motion (Law of Inertia)</a:t>
            </a:r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Arial Narrow" pitchFamily="-8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Monotype Corsiva" pitchFamily="-84" charset="0"/>
              </a:rPr>
              <a:t>In the absence of external forces, an </a:t>
            </a:r>
            <a:r>
              <a:rPr lang="en-US" sz="2200" dirty="0">
                <a:solidFill>
                  <a:srgbClr val="FF0000"/>
                </a:solidFill>
                <a:latin typeface="Monotype Corsiva" pitchFamily="-84" charset="0"/>
              </a:rPr>
              <a:t>object at rest remains at rest and an object in motion continues in motion with a constant velocity. </a:t>
            </a:r>
            <a:endParaRPr lang="en-US" sz="2200" dirty="0">
              <a:solidFill>
                <a:srgbClr val="FF0000"/>
              </a:solidFill>
              <a:latin typeface="Arial Narrow" pitchFamily="-84" charset="0"/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457200" y="4800600"/>
            <a:ext cx="8153400" cy="430887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A frame of reference that is moving at a constant velocity is called the</a:t>
            </a:r>
            <a:r>
              <a:rPr lang="en-US" sz="2200" dirty="0">
                <a:solidFill>
                  <a:srgbClr val="FF0000"/>
                </a:solidFill>
                <a:latin typeface="Arial Narrow" pitchFamily="-8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Monotype Corsiva" pitchFamily="-84" charset="0"/>
              </a:rPr>
              <a:t>Inertial </a:t>
            </a:r>
            <a:r>
              <a:rPr lang="en-US" sz="2200" b="1" dirty="0" smtClean="0">
                <a:solidFill>
                  <a:srgbClr val="FF0000"/>
                </a:solidFill>
                <a:latin typeface="Monotype Corsiva" pitchFamily="-84" charset="0"/>
              </a:rPr>
              <a:t>Frame.</a:t>
            </a:r>
            <a:endParaRPr lang="en-US" sz="2200" b="1" dirty="0">
              <a:solidFill>
                <a:srgbClr val="FF0000"/>
              </a:solidFill>
              <a:latin typeface="Monotype Corsiva" pitchFamily="-84" charset="0"/>
            </a:endParaRP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8534400" cy="1981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What does this statement tell us?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When no net force is exerted on an object, </a:t>
            </a:r>
            <a:r>
              <a:rPr lang="en-US" sz="2000" dirty="0" smtClean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the velocity of the object cannot change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sz="1600" dirty="0" smtClean="0">
                <a:solidFill>
                  <a:srgbClr val="008000"/>
                </a:solidFill>
                <a:ea typeface="ＭＳ Ｐゴシック" pitchFamily="-84" charset="-128"/>
                <a:cs typeface="ＭＳ Ｐゴシック" pitchFamily="-84" charset="-128"/>
              </a:rPr>
              <a:t>This means that the object cannot accelerate. </a:t>
            </a:r>
            <a:endParaRPr lang="en-US" sz="1600" dirty="0">
              <a:solidFill>
                <a:srgbClr val="008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000" dirty="0" smtClean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Objects </a:t>
            </a:r>
            <a:r>
              <a:rPr lang="en-US" sz="20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would like to keep its current state of motion, as long as there are no net force that interferes with the motion. This tendency is called the </a:t>
            </a:r>
            <a:r>
              <a:rPr lang="en-US" sz="2000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Inertia.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304800" y="1279525"/>
            <a:ext cx="8458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Galileo’s statement on natural states of matter: 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Any velocity once imparted to a moving body will be rigidly maintained as long as the external causes of retardation are removed!!</a:t>
            </a:r>
            <a:endParaRPr lang="en-US" sz="20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5410200" cy="395287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Is a frame of reference with an acceleration an </a:t>
            </a:r>
            <a:r>
              <a:rPr lang="en-US" sz="1800" b="1">
                <a:solidFill>
                  <a:schemeClr val="accent2"/>
                </a:solidFill>
                <a:latin typeface="Monotype Corsiva" pitchFamily="-84" charset="0"/>
              </a:rPr>
              <a:t>Inertial Frame?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6096000" y="5791200"/>
            <a:ext cx="6858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pitchFamily="-84" charset="0"/>
              </a:rPr>
              <a:t>NO!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51054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 Narrow" pitchFamily="-84" charset="0"/>
              </a:rPr>
              <a:t>The Newtonian mechanics holds in an</a:t>
            </a:r>
            <a:r>
              <a:rPr lang="en-US" sz="1800" dirty="0" smtClean="0">
                <a:solidFill>
                  <a:srgbClr val="FF0000"/>
                </a:solidFill>
                <a:latin typeface="Arial Narrow" pitchFamily="-8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Monotype Corsiva" pitchFamily="-84" charset="0"/>
              </a:rPr>
              <a:t>Inertial </a:t>
            </a:r>
            <a:r>
              <a:rPr lang="en-US" sz="1800" b="1" dirty="0" smtClean="0">
                <a:solidFill>
                  <a:srgbClr val="FF0000"/>
                </a:solidFill>
                <a:latin typeface="Monotype Corsiva" pitchFamily="-84" charset="0"/>
              </a:rPr>
              <a:t>reference Frame.</a:t>
            </a:r>
            <a:endParaRPr lang="en-US" sz="1800" b="1" dirty="0">
              <a:solidFill>
                <a:srgbClr val="FF0000"/>
              </a:solidFill>
              <a:latin typeface="Monotype Corsiva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2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/>
      <p:bldP spid="324612" grpId="0" animBg="1" autoUpdateAnimBg="0"/>
      <p:bldP spid="324613" grpId="0" animBg="1" autoUpdateAnimBg="0"/>
      <p:bldP spid="324614" grpId="0" build="p"/>
      <p:bldP spid="324615" grpId="0"/>
      <p:bldP spid="324616" grpId="0" animBg="1" autoUpdateAnimBg="0"/>
      <p:bldP spid="324617" grpId="0" animBg="1" autoUpdateAnimBg="0"/>
      <p:bldP spid="1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266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66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663895-3B13-DA4A-AB3F-3DC6D0F7A239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5943600" y="3352800"/>
            <a:ext cx="1676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Mass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01000" cy="1905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Mass: 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 measure of the inertia of an object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or 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the quantity of matter</a:t>
            </a:r>
            <a:endParaRPr lang="en-US" sz="2400" dirty="0" smtClean="0">
              <a:latin typeface="Monotype Corsiva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/>
            <a:r>
              <a:rPr lang="en-US" sz="2000" dirty="0" smtClean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A fundamental property of matter </a:t>
            </a:r>
          </a:p>
          <a:p>
            <a:pPr marL="609600" indent="-609600"/>
            <a:r>
              <a:rPr lang="en-US" sz="2000" dirty="0" smtClean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Independent </a:t>
            </a:r>
            <a:r>
              <a:rPr lang="en-US" sz="20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of the object’s surroundings: The same no matter where you go.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Independent of the method of measurement: The same no matter how you measure it.</a:t>
            </a:r>
          </a:p>
        </p:txBody>
      </p:sp>
      <p:graphicFrame>
        <p:nvGraphicFramePr>
          <p:cNvPr id="325637" name="Object 2"/>
          <p:cNvGraphicFramePr>
            <a:graphicFrameLocks noChangeAspect="1"/>
          </p:cNvGraphicFramePr>
          <p:nvPr/>
        </p:nvGraphicFramePr>
        <p:xfrm>
          <a:off x="6040438" y="3352800"/>
          <a:ext cx="10461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Equation" r:id="rId3" imgW="355320" imgH="431640" progId="Equation.DSMT4">
                  <p:embed/>
                </p:oleObj>
              </mc:Choice>
              <mc:Fallback>
                <p:oleObj name="Equation" r:id="rId3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3352800"/>
                        <a:ext cx="1046162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304800" y="33528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 smtClean="0">
                <a:solidFill>
                  <a:schemeClr val="accent2"/>
                </a:solidFill>
                <a:latin typeface="Monotype Corsiva" pitchFamily="-84" charset="0"/>
              </a:rPr>
              <a:t>The </a:t>
            </a:r>
            <a:r>
              <a:rPr lang="en-US" sz="2200" dirty="0">
                <a:solidFill>
                  <a:schemeClr val="accent2"/>
                </a:solidFill>
                <a:latin typeface="Monotype Corsiva" pitchFamily="-84" charset="0"/>
              </a:rPr>
              <a:t>same forces applied to two different masses result in different </a:t>
            </a:r>
            <a:r>
              <a:rPr lang="en-US" sz="2200" dirty="0" smtClean="0">
                <a:solidFill>
                  <a:schemeClr val="accent2"/>
                </a:solidFill>
                <a:latin typeface="Monotype Corsiva" pitchFamily="-84" charset="0"/>
              </a:rPr>
              <a:t>accelerations </a:t>
            </a:r>
            <a:r>
              <a:rPr lang="en-US" sz="2200" dirty="0">
                <a:solidFill>
                  <a:schemeClr val="accent2"/>
                </a:solidFill>
                <a:latin typeface="Monotype Corsiva" pitchFamily="-84" charset="0"/>
              </a:rPr>
              <a:t>depending on the mass.</a:t>
            </a:r>
            <a:endParaRPr lang="en-US" sz="2200" dirty="0">
              <a:latin typeface="Monotype Corsiva" pitchFamily="-84" charset="0"/>
            </a:endParaRP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381000" y="22098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Monotype Corsiva" pitchFamily="-84" charset="0"/>
              </a:rPr>
              <a:t>The heavier the object, the bigger the inertia !!</a:t>
            </a:r>
            <a:endParaRPr lang="en-US" sz="3200">
              <a:latin typeface="Monotype Corsiva" pitchFamily="-84" charset="0"/>
            </a:endParaRPr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387350" y="2819400"/>
            <a:ext cx="829945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pitchFamily="-84" charset="0"/>
                <a:sym typeface="Wingdings" pitchFamily="-84" charset="2"/>
              </a:rPr>
              <a:t>It is harder to make changes of motion of a heavier object than a lighter one.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533400" y="4421187"/>
            <a:ext cx="7848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pitchFamily="-84" charset="0"/>
              </a:rPr>
              <a:t>Note that the mass and the weight of an object are two different quantities!!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381000" y="4906963"/>
            <a:ext cx="8458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pitchFamily="-84" charset="0"/>
              </a:rPr>
              <a:t>Weight of an object is the magnitude of the gravitational force exerted on the object.   </a:t>
            </a:r>
            <a:endParaRPr lang="en-US" sz="2200">
              <a:latin typeface="Monotype Corsiva" pitchFamily="-84" charset="0"/>
            </a:endParaRP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381000" y="5267325"/>
            <a:ext cx="8610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pitchFamily="-84" charset="0"/>
              </a:rPr>
              <a:t>Not an inherent property of an object!!! </a:t>
            </a:r>
          </a:p>
          <a:p>
            <a:pPr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pitchFamily="-84" charset="0"/>
              </a:rPr>
              <a:t>Weight will change if you measure on the Earth or on the moon but the mass won’t!!</a:t>
            </a:r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>
            <a:off x="152400" y="4267200"/>
            <a:ext cx="89154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25645" name="Object 3"/>
          <p:cNvGraphicFramePr>
            <a:graphicFrameLocks noChangeAspect="1"/>
          </p:cNvGraphicFramePr>
          <p:nvPr/>
        </p:nvGraphicFramePr>
        <p:xfrm>
          <a:off x="7023100" y="3352800"/>
          <a:ext cx="5969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Equation" r:id="rId5" imgW="203040" imgH="431640" progId="Equation.DSMT4">
                  <p:embed/>
                </p:oleObj>
              </mc:Choice>
              <mc:Fallback>
                <p:oleObj name="Equation" r:id="rId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3352800"/>
                        <a:ext cx="5969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5791200" y="6103938"/>
            <a:ext cx="1452563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Unit of mass?</a:t>
            </a:r>
          </a:p>
        </p:txBody>
      </p:sp>
      <p:graphicFrame>
        <p:nvGraphicFramePr>
          <p:cNvPr id="325647" name="Object 4"/>
          <p:cNvGraphicFramePr>
            <a:graphicFrameLocks noChangeAspect="1"/>
          </p:cNvGraphicFramePr>
          <p:nvPr/>
        </p:nvGraphicFramePr>
        <p:xfrm>
          <a:off x="7539038" y="6105525"/>
          <a:ext cx="4619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Equation" r:id="rId7" imgW="203040" imgH="203040" progId="Equation.DSMT4">
                  <p:embed/>
                </p:oleObj>
              </mc:Choice>
              <mc:Fallback>
                <p:oleObj name="Equation" r:id="rId7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6105525"/>
                        <a:ext cx="461962" cy="3921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03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5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/>
      <p:bldP spid="325636" grpId="0" build="p" autoUpdateAnimBg="0"/>
      <p:bldP spid="325638" grpId="0" build="p" autoUpdateAnimBg="0"/>
      <p:bldP spid="325639" grpId="0" build="p" autoUpdateAnimBg="0"/>
      <p:bldP spid="325640" grpId="0" animBg="1" autoUpdateAnimBg="0"/>
      <p:bldP spid="325641" grpId="0" animBg="1" autoUpdateAnimBg="0"/>
      <p:bldP spid="325642" grpId="0" build="p" autoUpdateAnimBg="0"/>
      <p:bldP spid="325643" grpId="0" build="p" autoUpdateAnimBg="0"/>
      <p:bldP spid="325644" grpId="0" animBg="1"/>
      <p:bldP spid="3256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AE7FE9-AAC8-7045-97F3-597185CB4AD7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343400" y="31242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Newton’s Second Law of Motion</a:t>
            </a:r>
          </a:p>
        </p:txBody>
      </p:sp>
      <p:graphicFrame>
        <p:nvGraphicFramePr>
          <p:cNvPr id="3266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505806"/>
              </p:ext>
            </p:extLst>
          </p:nvPr>
        </p:nvGraphicFramePr>
        <p:xfrm>
          <a:off x="4486275" y="31718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59" name="Equation" r:id="rId3" imgW="469900" imgH="381000" progId="Equation.DSMT4">
                  <p:embed/>
                </p:oleObj>
              </mc:Choice>
              <mc:Fallback>
                <p:oleObj name="Equation" r:id="rId3" imgW="469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1718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763000" cy="15827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A50021"/>
                </a:solidFill>
                <a:latin typeface="Monotype Corsiva" pitchFamily="-84" charset="0"/>
              </a:rPr>
              <a:t>The acceleration of an object is directly proportional to the net force exerted on it and is inversely proportional to the object’s mass. </a:t>
            </a:r>
            <a:endParaRPr lang="en-US" sz="3200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88392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pitchFamily="-84" charset="0"/>
              </a:rPr>
              <a:t>How do we write the above statement in a mathematical expression?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3266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0029"/>
              </p:ext>
            </p:extLst>
          </p:nvPr>
        </p:nvGraphicFramePr>
        <p:xfrm>
          <a:off x="990600" y="4800600"/>
          <a:ext cx="1516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60" name="Equation" r:id="rId5" imgW="787320" imgH="342720" progId="Equation.3">
                  <p:embed/>
                </p:oleObj>
              </mc:Choice>
              <mc:Fallback>
                <p:oleObj name="Equation" r:id="rId5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00600"/>
                        <a:ext cx="15160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304800" y="4191000"/>
            <a:ext cx="87630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pitchFamily="-84" charset="0"/>
              </a:rPr>
              <a:t>Since </a:t>
            </a:r>
            <a:r>
              <a:rPr lang="en-US" sz="2800" dirty="0" smtClean="0">
                <a:solidFill>
                  <a:schemeClr val="accent2"/>
                </a:solidFill>
                <a:latin typeface="Monotype Corsiva" pitchFamily="-84" charset="0"/>
              </a:rPr>
              <a:t>force is </a:t>
            </a:r>
            <a:r>
              <a:rPr lang="en-US" sz="2800" dirty="0">
                <a:solidFill>
                  <a:schemeClr val="accent2"/>
                </a:solidFill>
                <a:latin typeface="Monotype Corsiva" pitchFamily="-84" charset="0"/>
              </a:rPr>
              <a:t>a vector </a:t>
            </a:r>
            <a:r>
              <a:rPr lang="en-US" sz="2800" dirty="0" smtClean="0">
                <a:solidFill>
                  <a:schemeClr val="accent2"/>
                </a:solidFill>
                <a:latin typeface="Monotype Corsiva" pitchFamily="-84" charset="0"/>
              </a:rPr>
              <a:t>quantity, </a:t>
            </a:r>
            <a:r>
              <a:rPr lang="en-US" sz="2800" dirty="0">
                <a:solidFill>
                  <a:schemeClr val="accent2"/>
                </a:solidFill>
                <a:latin typeface="Monotype Corsiva" pitchFamily="-84" charset="0"/>
              </a:rPr>
              <a:t>each component must also satisfy: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3266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807264"/>
              </p:ext>
            </p:extLst>
          </p:nvPr>
        </p:nvGraphicFramePr>
        <p:xfrm>
          <a:off x="3557588" y="4800600"/>
          <a:ext cx="1477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61" name="Equation" r:id="rId7" imgW="799920" imgH="342720" progId="Equation.3">
                  <p:embed/>
                </p:oleObj>
              </mc:Choice>
              <mc:Fallback>
                <p:oleObj name="Equation" r:id="rId7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800600"/>
                        <a:ext cx="1477962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79879"/>
              </p:ext>
            </p:extLst>
          </p:nvPr>
        </p:nvGraphicFramePr>
        <p:xfrm>
          <a:off x="6088063" y="4800600"/>
          <a:ext cx="14557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62" name="Equation" r:id="rId9" imgW="787320" imgH="342720" progId="Equation.3">
                  <p:embed/>
                </p:oleObj>
              </mc:Choice>
              <mc:Fallback>
                <p:oleObj name="Equation" r:id="rId9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4800600"/>
                        <a:ext cx="1455737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07489"/>
              </p:ext>
            </p:extLst>
          </p:nvPr>
        </p:nvGraphicFramePr>
        <p:xfrm>
          <a:off x="5694363" y="3224213"/>
          <a:ext cx="63023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63" name="Equation" r:id="rId11" imgW="241300" imgH="228600" progId="Equation.DSMT4">
                  <p:embed/>
                </p:oleObj>
              </mc:Choice>
              <mc:Fallback>
                <p:oleObj name="Equation" r:id="rId11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224213"/>
                        <a:ext cx="630237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6781800" y="3200400"/>
            <a:ext cx="19050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Newton’s 2</a:t>
            </a:r>
            <a:r>
              <a:rPr lang="en-US" b="1" baseline="30000">
                <a:solidFill>
                  <a:srgbClr val="A50021"/>
                </a:solidFill>
                <a:latin typeface="Arial Narrow" pitchFamily="-84" charset="0"/>
              </a:rPr>
              <a:t>nd</a:t>
            </a:r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 Law of Motion</a:t>
            </a:r>
          </a:p>
        </p:txBody>
      </p:sp>
      <p:graphicFrame>
        <p:nvGraphicFramePr>
          <p:cNvPr id="326682" name="Object 7"/>
          <p:cNvGraphicFramePr>
            <a:graphicFrameLocks noChangeAspect="1"/>
          </p:cNvGraphicFramePr>
          <p:nvPr/>
        </p:nvGraphicFramePr>
        <p:xfrm>
          <a:off x="990600" y="2786063"/>
          <a:ext cx="928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64" name="Equation" r:id="rId13" imgW="355600" imgH="393700" progId="Equation.DSMT4">
                  <p:embed/>
                </p:oleObj>
              </mc:Choice>
              <mc:Fallback>
                <p:oleObj name="Equation" r:id="rId13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6063"/>
                        <a:ext cx="92868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562402"/>
              </p:ext>
            </p:extLst>
          </p:nvPr>
        </p:nvGraphicFramePr>
        <p:xfrm>
          <a:off x="268288" y="3360738"/>
          <a:ext cx="6635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65" name="Equation" r:id="rId15" imgW="254000" imgH="228600" progId="Equation.DSMT4">
                  <p:embed/>
                </p:oleObj>
              </mc:Choice>
              <mc:Fallback>
                <p:oleObj name="Equation" r:id="rId15" imgW="2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360738"/>
                        <a:ext cx="66357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4" name="Object 9"/>
          <p:cNvGraphicFramePr>
            <a:graphicFrameLocks noChangeAspect="1"/>
          </p:cNvGraphicFramePr>
          <p:nvPr/>
        </p:nvGraphicFramePr>
        <p:xfrm>
          <a:off x="930275" y="3198813"/>
          <a:ext cx="896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66" name="Equation" r:id="rId17" imgW="342900" imgH="419100" progId="Equation.DSMT4">
                  <p:embed/>
                </p:oleObj>
              </mc:Choice>
              <mc:Fallback>
                <p:oleObj name="Equation" r:id="rId17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198813"/>
                        <a:ext cx="8969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2254250" y="2927350"/>
            <a:ext cx="1631950" cy="1339850"/>
          </a:xfrm>
          <a:prstGeom prst="rightArrow">
            <a:avLst>
              <a:gd name="adj1" fmla="val 50000"/>
              <a:gd name="adj2" fmla="val 3045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From this we obtain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85800" y="5569803"/>
            <a:ext cx="7924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Narrow" pitchFamily="-84" charset="0"/>
              </a:rPr>
              <a:t>When working with forces, one must identify an object and only the forces act on that object, no other forces!</a:t>
            </a:r>
            <a:endParaRPr lang="en-US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1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nimBg="1"/>
      <p:bldP spid="326662" grpId="0" animBg="1"/>
      <p:bldP spid="326663" grpId="0"/>
      <p:bldP spid="326665" grpId="0"/>
      <p:bldP spid="326681" grpId="0" animBg="1"/>
      <p:bldP spid="326685" grpId="0" animBg="1"/>
      <p:bldP spid="20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22709</TotalTime>
  <Words>1848</Words>
  <Application>Microsoft Macintosh PowerPoint</Application>
  <PresentationFormat>On-screen Show (4:3)</PresentationFormat>
  <Paragraphs>216</Paragraphs>
  <Slides>18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phys1443-spring02</vt:lpstr>
      <vt:lpstr>Equation</vt:lpstr>
      <vt:lpstr>MathType 6.0 Equation</vt:lpstr>
      <vt:lpstr>PHYS 1443 – Section 004 Lecture #8</vt:lpstr>
      <vt:lpstr>Announcements</vt:lpstr>
      <vt:lpstr>PowerPoint Presentation</vt:lpstr>
      <vt:lpstr>PowerPoint Presentation</vt:lpstr>
      <vt:lpstr>Force</vt:lpstr>
      <vt:lpstr>More Forces</vt:lpstr>
      <vt:lpstr>Newton’s First Law and Inertial Frames</vt:lpstr>
      <vt:lpstr>Mass</vt:lpstr>
      <vt:lpstr>Newton’s Second Law of Motion</vt:lpstr>
      <vt:lpstr>Unit of Force</vt:lpstr>
      <vt:lpstr>Example for Force</vt:lpstr>
      <vt:lpstr>Free Body Diagram</vt:lpstr>
      <vt:lpstr>Ex. Pushing a stalled car</vt:lpstr>
      <vt:lpstr>What is the acceleration the car receives?</vt:lpstr>
      <vt:lpstr>Ex. Stranded man on a raft</vt:lpstr>
      <vt:lpstr>PowerPoint Presentation</vt:lpstr>
      <vt:lpstr>Now compute the acceleration components in x and y directions!! </vt:lpstr>
      <vt:lpstr>Example for Newton’s 2nd Law of Motion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630</cp:revision>
  <dcterms:created xsi:type="dcterms:W3CDTF">2012-06-05T17:02:23Z</dcterms:created>
  <dcterms:modified xsi:type="dcterms:W3CDTF">2014-09-16T16:42:04Z</dcterms:modified>
</cp:coreProperties>
</file>