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35" r:id="rId3"/>
    <p:sldId id="641" r:id="rId4"/>
    <p:sldId id="599" r:id="rId5"/>
    <p:sldId id="600" r:id="rId6"/>
    <p:sldId id="601" r:id="rId7"/>
    <p:sldId id="602" r:id="rId8"/>
    <p:sldId id="603" r:id="rId9"/>
    <p:sldId id="604" r:id="rId10"/>
    <p:sldId id="605" r:id="rId11"/>
    <p:sldId id="606" r:id="rId12"/>
    <p:sldId id="607" r:id="rId13"/>
    <p:sldId id="608" r:id="rId14"/>
    <p:sldId id="609" r:id="rId15"/>
    <p:sldId id="610" r:id="rId16"/>
    <p:sldId id="611" r:id="rId17"/>
    <p:sldId id="612"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6" d="100"/>
          <a:sy n="96" d="100"/>
        </p:scale>
        <p:origin x="-6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9" Type="http://schemas.openxmlformats.org/officeDocument/2006/relationships/image" Target="../media/image115.emf"/><Relationship Id="rId20" Type="http://schemas.openxmlformats.org/officeDocument/2006/relationships/image" Target="../media/image126.wmf"/><Relationship Id="rId21" Type="http://schemas.openxmlformats.org/officeDocument/2006/relationships/image" Target="../media/image127.wmf"/><Relationship Id="rId22" Type="http://schemas.openxmlformats.org/officeDocument/2006/relationships/image" Target="../media/image128.emf"/><Relationship Id="rId10" Type="http://schemas.openxmlformats.org/officeDocument/2006/relationships/image" Target="../media/image116.wmf"/><Relationship Id="rId11" Type="http://schemas.openxmlformats.org/officeDocument/2006/relationships/image" Target="../media/image117.wmf"/><Relationship Id="rId12" Type="http://schemas.openxmlformats.org/officeDocument/2006/relationships/image" Target="../media/image118.emf"/><Relationship Id="rId13" Type="http://schemas.openxmlformats.org/officeDocument/2006/relationships/image" Target="../media/image119.wmf"/><Relationship Id="rId14" Type="http://schemas.openxmlformats.org/officeDocument/2006/relationships/image" Target="../media/image120.wmf"/><Relationship Id="rId15" Type="http://schemas.openxmlformats.org/officeDocument/2006/relationships/image" Target="../media/image121.wmf"/><Relationship Id="rId16" Type="http://schemas.openxmlformats.org/officeDocument/2006/relationships/image" Target="../media/image122.wmf"/><Relationship Id="rId17" Type="http://schemas.openxmlformats.org/officeDocument/2006/relationships/image" Target="../media/image123.wmf"/><Relationship Id="rId18" Type="http://schemas.openxmlformats.org/officeDocument/2006/relationships/image" Target="../media/image124.wmf"/><Relationship Id="rId19" Type="http://schemas.openxmlformats.org/officeDocument/2006/relationships/image" Target="../media/image125.wmf"/><Relationship Id="rId1" Type="http://schemas.openxmlformats.org/officeDocument/2006/relationships/image" Target="../media/image107.emf"/><Relationship Id="rId2" Type="http://schemas.openxmlformats.org/officeDocument/2006/relationships/image" Target="../media/image108.wmf"/><Relationship Id="rId3" Type="http://schemas.openxmlformats.org/officeDocument/2006/relationships/image" Target="../media/image109.wmf"/><Relationship Id="rId4" Type="http://schemas.openxmlformats.org/officeDocument/2006/relationships/image" Target="../media/image110.wmf"/><Relationship Id="rId5" Type="http://schemas.openxmlformats.org/officeDocument/2006/relationships/image" Target="../media/image111.wmf"/><Relationship Id="rId6" Type="http://schemas.openxmlformats.org/officeDocument/2006/relationships/image" Target="../media/image112.wmf"/><Relationship Id="rId7" Type="http://schemas.openxmlformats.org/officeDocument/2006/relationships/image" Target="../media/image113.wmf"/><Relationship Id="rId8" Type="http://schemas.openxmlformats.org/officeDocument/2006/relationships/image" Target="../media/image1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wmf"/><Relationship Id="rId8" Type="http://schemas.openxmlformats.org/officeDocument/2006/relationships/image" Target="../media/image12.emf"/><Relationship Id="rId9" Type="http://schemas.openxmlformats.org/officeDocument/2006/relationships/image" Target="../media/image13.emf"/><Relationship Id="rId10" Type="http://schemas.openxmlformats.org/officeDocument/2006/relationships/image" Target="../media/image14.wmf"/><Relationship Id="rId1" Type="http://schemas.openxmlformats.org/officeDocument/2006/relationships/image" Target="../media/image5.emf"/><Relationship Id="rId2"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9" Type="http://schemas.openxmlformats.org/officeDocument/2006/relationships/image" Target="../media/image23.emf"/><Relationship Id="rId20" Type="http://schemas.openxmlformats.org/officeDocument/2006/relationships/image" Target="../media/image34.wmf"/><Relationship Id="rId21" Type="http://schemas.openxmlformats.org/officeDocument/2006/relationships/image" Target="../media/image35.wmf"/><Relationship Id="rId22" Type="http://schemas.openxmlformats.org/officeDocument/2006/relationships/image" Target="../media/image36.emf"/><Relationship Id="rId23" Type="http://schemas.openxmlformats.org/officeDocument/2006/relationships/image" Target="../media/image37.wmf"/><Relationship Id="rId24" Type="http://schemas.openxmlformats.org/officeDocument/2006/relationships/image" Target="../media/image38.wmf"/><Relationship Id="rId10" Type="http://schemas.openxmlformats.org/officeDocument/2006/relationships/image" Target="../media/image24.wmf"/><Relationship Id="rId11" Type="http://schemas.openxmlformats.org/officeDocument/2006/relationships/image" Target="../media/image25.emf"/><Relationship Id="rId12" Type="http://schemas.openxmlformats.org/officeDocument/2006/relationships/image" Target="../media/image26.wmf"/><Relationship Id="rId13" Type="http://schemas.openxmlformats.org/officeDocument/2006/relationships/image" Target="../media/image27.wmf"/><Relationship Id="rId14" Type="http://schemas.openxmlformats.org/officeDocument/2006/relationships/image" Target="../media/image28.wmf"/><Relationship Id="rId15" Type="http://schemas.openxmlformats.org/officeDocument/2006/relationships/image" Target="../media/image29.emf"/><Relationship Id="rId16" Type="http://schemas.openxmlformats.org/officeDocument/2006/relationships/image" Target="../media/image30.emf"/><Relationship Id="rId17" Type="http://schemas.openxmlformats.org/officeDocument/2006/relationships/image" Target="../media/image31.wmf"/><Relationship Id="rId18" Type="http://schemas.openxmlformats.org/officeDocument/2006/relationships/image" Target="../media/image32.wmf"/><Relationship Id="rId19" Type="http://schemas.openxmlformats.org/officeDocument/2006/relationships/image" Target="../media/image33.wmf"/><Relationship Id="rId1" Type="http://schemas.openxmlformats.org/officeDocument/2006/relationships/image" Target="../media/image15.emf"/><Relationship Id="rId2" Type="http://schemas.openxmlformats.org/officeDocument/2006/relationships/image" Target="../media/image16.emf"/><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wmf"/><Relationship Id="rId6" Type="http://schemas.openxmlformats.org/officeDocument/2006/relationships/image" Target="../media/image20.wmf"/><Relationship Id="rId7" Type="http://schemas.openxmlformats.org/officeDocument/2006/relationships/image" Target="../media/image21.wmf"/><Relationship Id="rId8"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51.wmf"/><Relationship Id="rId12" Type="http://schemas.openxmlformats.org/officeDocument/2006/relationships/image" Target="../media/image52.wmf"/><Relationship Id="rId13" Type="http://schemas.openxmlformats.org/officeDocument/2006/relationships/image" Target="../media/image53.wmf"/><Relationship Id="rId1" Type="http://schemas.openxmlformats.org/officeDocument/2006/relationships/image" Target="../media/image41.wmf"/><Relationship Id="rId2" Type="http://schemas.openxmlformats.org/officeDocument/2006/relationships/image" Target="../media/image42.wmf"/><Relationship Id="rId3" Type="http://schemas.openxmlformats.org/officeDocument/2006/relationships/image" Target="../media/image43.wmf"/><Relationship Id="rId4" Type="http://schemas.openxmlformats.org/officeDocument/2006/relationships/image" Target="../media/image44.wmf"/><Relationship Id="rId5" Type="http://schemas.openxmlformats.org/officeDocument/2006/relationships/image" Target="../media/image45.wmf"/><Relationship Id="rId6" Type="http://schemas.openxmlformats.org/officeDocument/2006/relationships/image" Target="../media/image46.wmf"/><Relationship Id="rId7" Type="http://schemas.openxmlformats.org/officeDocument/2006/relationships/image" Target="../media/image47.wmf"/><Relationship Id="rId8" Type="http://schemas.openxmlformats.org/officeDocument/2006/relationships/image" Target="../media/image48.wmf"/><Relationship Id="rId9" Type="http://schemas.openxmlformats.org/officeDocument/2006/relationships/image" Target="../media/image49.wmf"/><Relationship Id="rId10"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6" Type="http://schemas.openxmlformats.org/officeDocument/2006/relationships/image" Target="../media/image59.wmf"/><Relationship Id="rId1" Type="http://schemas.openxmlformats.org/officeDocument/2006/relationships/image" Target="../media/image54.emf"/><Relationship Id="rId2"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1" Type="http://schemas.openxmlformats.org/officeDocument/2006/relationships/image" Target="../media/image61.wmf"/><Relationship Id="rId2"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image" Target="../media/image71.wmf"/><Relationship Id="rId5" Type="http://schemas.openxmlformats.org/officeDocument/2006/relationships/image" Target="../media/image72.wmf"/><Relationship Id="rId6" Type="http://schemas.openxmlformats.org/officeDocument/2006/relationships/image" Target="../media/image73.wmf"/><Relationship Id="rId7" Type="http://schemas.openxmlformats.org/officeDocument/2006/relationships/image" Target="../media/image74.wmf"/><Relationship Id="rId1" Type="http://schemas.openxmlformats.org/officeDocument/2006/relationships/image" Target="../media/image68.wmf"/><Relationship Id="rId2"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85.wmf"/><Relationship Id="rId12" Type="http://schemas.openxmlformats.org/officeDocument/2006/relationships/image" Target="../media/image86.wmf"/><Relationship Id="rId13" Type="http://schemas.openxmlformats.org/officeDocument/2006/relationships/image" Target="../media/image87.emf"/><Relationship Id="rId14" Type="http://schemas.openxmlformats.org/officeDocument/2006/relationships/image" Target="../media/image88.wmf"/><Relationship Id="rId15" Type="http://schemas.openxmlformats.org/officeDocument/2006/relationships/image" Target="../media/image89.emf"/><Relationship Id="rId1" Type="http://schemas.openxmlformats.org/officeDocument/2006/relationships/image" Target="../media/image75.wmf"/><Relationship Id="rId2" Type="http://schemas.openxmlformats.org/officeDocument/2006/relationships/image" Target="../media/image76.wmf"/><Relationship Id="rId3" Type="http://schemas.openxmlformats.org/officeDocument/2006/relationships/image" Target="../media/image77.wmf"/><Relationship Id="rId4" Type="http://schemas.openxmlformats.org/officeDocument/2006/relationships/image" Target="../media/image78.wmf"/><Relationship Id="rId5" Type="http://schemas.openxmlformats.org/officeDocument/2006/relationships/image" Target="../media/image79.wmf"/><Relationship Id="rId6" Type="http://schemas.openxmlformats.org/officeDocument/2006/relationships/image" Target="../media/image80.wmf"/><Relationship Id="rId7" Type="http://schemas.openxmlformats.org/officeDocument/2006/relationships/image" Target="../media/image81.wmf"/><Relationship Id="rId8" Type="http://schemas.openxmlformats.org/officeDocument/2006/relationships/image" Target="../media/image82.wmf"/><Relationship Id="rId9" Type="http://schemas.openxmlformats.org/officeDocument/2006/relationships/image" Target="../media/image83.wmf"/><Relationship Id="rId10" Type="http://schemas.openxmlformats.org/officeDocument/2006/relationships/image" Target="../media/image84.w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101.wmf"/><Relationship Id="rId12" Type="http://schemas.openxmlformats.org/officeDocument/2006/relationships/image" Target="../media/image102.emf"/><Relationship Id="rId13" Type="http://schemas.openxmlformats.org/officeDocument/2006/relationships/image" Target="../media/image103.emf"/><Relationship Id="rId14" Type="http://schemas.openxmlformats.org/officeDocument/2006/relationships/image" Target="../media/image104.emf"/><Relationship Id="rId15" Type="http://schemas.openxmlformats.org/officeDocument/2006/relationships/image" Target="../media/image105.wmf"/><Relationship Id="rId1" Type="http://schemas.openxmlformats.org/officeDocument/2006/relationships/image" Target="../media/image91.emf"/><Relationship Id="rId2" Type="http://schemas.openxmlformats.org/officeDocument/2006/relationships/image" Target="../media/image92.wmf"/><Relationship Id="rId3" Type="http://schemas.openxmlformats.org/officeDocument/2006/relationships/image" Target="../media/image93.emf"/><Relationship Id="rId4" Type="http://schemas.openxmlformats.org/officeDocument/2006/relationships/image" Target="../media/image94.wmf"/><Relationship Id="rId5" Type="http://schemas.openxmlformats.org/officeDocument/2006/relationships/image" Target="../media/image95.emf"/><Relationship Id="rId6" Type="http://schemas.openxmlformats.org/officeDocument/2006/relationships/image" Target="../media/image96.emf"/><Relationship Id="rId7" Type="http://schemas.openxmlformats.org/officeDocument/2006/relationships/image" Target="../media/image97.wmf"/><Relationship Id="rId8" Type="http://schemas.openxmlformats.org/officeDocument/2006/relationships/image" Target="../media/image98.wmf"/><Relationship Id="rId9" Type="http://schemas.openxmlformats.org/officeDocument/2006/relationships/image" Target="../media/image99.wmf"/><Relationship Id="rId10" Type="http://schemas.openxmlformats.org/officeDocument/2006/relationships/image" Target="../media/image10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3</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5</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865F9B5-6BB4-5749-BDF9-BD751CE26DB4}" type="slidenum">
              <a:rPr lang="en-US">
                <a:latin typeface="Times New Roman" pitchFamily="-84" charset="0"/>
              </a:rPr>
              <a:pPr/>
              <a:t>6</a:t>
            </a:fld>
            <a:endParaRPr lang="en-US">
              <a:latin typeface="Times New Roman" pitchFamily="-8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79BDF5-0007-3B45-9E7B-B7F1AA67CCE5}" type="slidenum">
              <a:rPr lang="en-US" sz="1200"/>
              <a:pPr eaLnBrk="1" hangingPunct="1"/>
              <a:t>11</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44588D-4F74-304A-91C1-2296ACDEDF39}" type="slidenum">
              <a:rPr lang="en-US" sz="1200"/>
              <a:pPr eaLnBrk="1" hangingPunct="1"/>
              <a:t>12</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Sept. 18,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Sept. 18,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image" Target="../media/image58.emf"/><Relationship Id="rId13" Type="http://schemas.openxmlformats.org/officeDocument/2006/relationships/oleObject" Target="../embeddings/oleObject57.bin"/><Relationship Id="rId14" Type="http://schemas.openxmlformats.org/officeDocument/2006/relationships/image" Target="../media/image59.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52.bin"/><Relationship Id="rId4" Type="http://schemas.openxmlformats.org/officeDocument/2006/relationships/image" Target="../media/image54.emf"/><Relationship Id="rId5" Type="http://schemas.openxmlformats.org/officeDocument/2006/relationships/oleObject" Target="../embeddings/oleObject53.bin"/><Relationship Id="rId6" Type="http://schemas.openxmlformats.org/officeDocument/2006/relationships/image" Target="../media/image55.wmf"/><Relationship Id="rId7" Type="http://schemas.openxmlformats.org/officeDocument/2006/relationships/oleObject" Target="../embeddings/oleObject54.bin"/><Relationship Id="rId8" Type="http://schemas.openxmlformats.org/officeDocument/2006/relationships/image" Target="../media/image56.emf"/><Relationship Id="rId9" Type="http://schemas.openxmlformats.org/officeDocument/2006/relationships/oleObject" Target="../embeddings/oleObject55.bin"/><Relationship Id="rId10" Type="http://schemas.openxmlformats.org/officeDocument/2006/relationships/image" Target="../media/image5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0.jpeg"/></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61.bin"/><Relationship Id="rId12" Type="http://schemas.openxmlformats.org/officeDocument/2006/relationships/image" Target="../media/image64.wmf"/><Relationship Id="rId13" Type="http://schemas.openxmlformats.org/officeDocument/2006/relationships/oleObject" Target="../embeddings/oleObject62.bin"/><Relationship Id="rId14" Type="http://schemas.openxmlformats.org/officeDocument/2006/relationships/image" Target="../media/image65.wmf"/><Relationship Id="rId15" Type="http://schemas.openxmlformats.org/officeDocument/2006/relationships/oleObject" Target="../embeddings/oleObject63.bin"/><Relationship Id="rId16" Type="http://schemas.openxmlformats.org/officeDocument/2006/relationships/image" Target="../media/image66.wmf"/><Relationship Id="rId1" Type="http://schemas.openxmlformats.org/officeDocument/2006/relationships/vmlDrawing" Target="../drawings/vmlDrawing6.vml"/><Relationship Id="rId2" Type="http://schemas.openxmlformats.org/officeDocument/2006/relationships/slideLayout" Target="../slideLayouts/slideLayout4.xml"/><Relationship Id="rId3" Type="http://schemas.openxmlformats.org/officeDocument/2006/relationships/notesSlide" Target="../notesSlides/notesSlide5.xml"/><Relationship Id="rId4" Type="http://schemas.openxmlformats.org/officeDocument/2006/relationships/oleObject" Target="../embeddings/oleObject58.bin"/><Relationship Id="rId5" Type="http://schemas.openxmlformats.org/officeDocument/2006/relationships/image" Target="../media/image61.wmf"/><Relationship Id="rId6" Type="http://schemas.openxmlformats.org/officeDocument/2006/relationships/oleObject" Target="../embeddings/oleObject59.bin"/><Relationship Id="rId7" Type="http://schemas.openxmlformats.org/officeDocument/2006/relationships/image" Target="../media/image62.wmf"/><Relationship Id="rId8" Type="http://schemas.openxmlformats.org/officeDocument/2006/relationships/image" Target="../media/image67.jpeg"/><Relationship Id="rId9" Type="http://schemas.openxmlformats.org/officeDocument/2006/relationships/oleObject" Target="../embeddings/oleObject60.bin"/><Relationship Id="rId10" Type="http://schemas.openxmlformats.org/officeDocument/2006/relationships/image" Target="../media/image6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67.bin"/><Relationship Id="rId20" Type="http://schemas.openxmlformats.org/officeDocument/2006/relationships/image" Target="../media/image74.wmf"/><Relationship Id="rId21" Type="http://schemas.openxmlformats.org/officeDocument/2006/relationships/oleObject" Target="../embeddings/oleObject75.bin"/><Relationship Id="rId10" Type="http://schemas.openxmlformats.org/officeDocument/2006/relationships/oleObject" Target="../embeddings/oleObject68.bin"/><Relationship Id="rId11" Type="http://schemas.openxmlformats.org/officeDocument/2006/relationships/image" Target="../media/image71.wmf"/><Relationship Id="rId12" Type="http://schemas.openxmlformats.org/officeDocument/2006/relationships/oleObject" Target="../embeddings/oleObject69.bin"/><Relationship Id="rId13" Type="http://schemas.openxmlformats.org/officeDocument/2006/relationships/image" Target="../media/image72.wmf"/><Relationship Id="rId14" Type="http://schemas.openxmlformats.org/officeDocument/2006/relationships/oleObject" Target="../embeddings/oleObject70.bin"/><Relationship Id="rId15" Type="http://schemas.openxmlformats.org/officeDocument/2006/relationships/image" Target="../media/image73.wmf"/><Relationship Id="rId16" Type="http://schemas.openxmlformats.org/officeDocument/2006/relationships/oleObject" Target="../embeddings/oleObject71.bin"/><Relationship Id="rId17" Type="http://schemas.openxmlformats.org/officeDocument/2006/relationships/oleObject" Target="../embeddings/oleObject72.bin"/><Relationship Id="rId18" Type="http://schemas.openxmlformats.org/officeDocument/2006/relationships/oleObject" Target="../embeddings/oleObject73.bin"/><Relationship Id="rId19" Type="http://schemas.openxmlformats.org/officeDocument/2006/relationships/oleObject" Target="../embeddings/oleObject74.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64.bin"/><Relationship Id="rId4" Type="http://schemas.openxmlformats.org/officeDocument/2006/relationships/image" Target="../media/image68.wmf"/><Relationship Id="rId5" Type="http://schemas.openxmlformats.org/officeDocument/2006/relationships/oleObject" Target="../embeddings/oleObject65.bin"/><Relationship Id="rId6" Type="http://schemas.openxmlformats.org/officeDocument/2006/relationships/image" Target="../media/image69.wmf"/><Relationship Id="rId7" Type="http://schemas.openxmlformats.org/officeDocument/2006/relationships/oleObject" Target="../embeddings/oleObject66.bin"/><Relationship Id="rId8" Type="http://schemas.openxmlformats.org/officeDocument/2006/relationships/image" Target="../media/image70.wmf"/></Relationships>
</file>

<file path=ppt/slides/_rels/slide15.xml.rels><?xml version="1.0" encoding="UTF-8" standalone="yes"?>
<Relationships xmlns="http://schemas.openxmlformats.org/package/2006/relationships"><Relationship Id="rId20" Type="http://schemas.openxmlformats.org/officeDocument/2006/relationships/oleObject" Target="../embeddings/oleObject84.bin"/><Relationship Id="rId21" Type="http://schemas.openxmlformats.org/officeDocument/2006/relationships/image" Target="../media/image83.wmf"/><Relationship Id="rId22" Type="http://schemas.openxmlformats.org/officeDocument/2006/relationships/oleObject" Target="../embeddings/oleObject85.bin"/><Relationship Id="rId23" Type="http://schemas.openxmlformats.org/officeDocument/2006/relationships/image" Target="../media/image84.wmf"/><Relationship Id="rId24" Type="http://schemas.openxmlformats.org/officeDocument/2006/relationships/oleObject" Target="../embeddings/oleObject86.bin"/><Relationship Id="rId25" Type="http://schemas.openxmlformats.org/officeDocument/2006/relationships/image" Target="../media/image85.wmf"/><Relationship Id="rId26" Type="http://schemas.openxmlformats.org/officeDocument/2006/relationships/oleObject" Target="../embeddings/oleObject87.bin"/><Relationship Id="rId27" Type="http://schemas.openxmlformats.org/officeDocument/2006/relationships/image" Target="../media/image86.wmf"/><Relationship Id="rId28" Type="http://schemas.openxmlformats.org/officeDocument/2006/relationships/oleObject" Target="../embeddings/oleObject88.bin"/><Relationship Id="rId29" Type="http://schemas.openxmlformats.org/officeDocument/2006/relationships/image" Target="../media/image87.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90.wmf"/><Relationship Id="rId4" Type="http://schemas.openxmlformats.org/officeDocument/2006/relationships/oleObject" Target="../embeddings/oleObject76.bin"/><Relationship Id="rId5" Type="http://schemas.openxmlformats.org/officeDocument/2006/relationships/image" Target="../media/image75.wmf"/><Relationship Id="rId30" Type="http://schemas.openxmlformats.org/officeDocument/2006/relationships/oleObject" Target="../embeddings/oleObject89.bin"/><Relationship Id="rId31" Type="http://schemas.openxmlformats.org/officeDocument/2006/relationships/image" Target="../media/image88.wmf"/><Relationship Id="rId32" Type="http://schemas.openxmlformats.org/officeDocument/2006/relationships/oleObject" Target="../embeddings/oleObject90.bin"/><Relationship Id="rId9" Type="http://schemas.openxmlformats.org/officeDocument/2006/relationships/image" Target="../media/image77.wmf"/><Relationship Id="rId6" Type="http://schemas.openxmlformats.org/officeDocument/2006/relationships/oleObject" Target="../embeddings/oleObject77.bin"/><Relationship Id="rId7" Type="http://schemas.openxmlformats.org/officeDocument/2006/relationships/image" Target="../media/image76.wmf"/><Relationship Id="rId8" Type="http://schemas.openxmlformats.org/officeDocument/2006/relationships/oleObject" Target="../embeddings/oleObject78.bin"/><Relationship Id="rId33" Type="http://schemas.openxmlformats.org/officeDocument/2006/relationships/image" Target="../media/image89.emf"/><Relationship Id="rId10" Type="http://schemas.openxmlformats.org/officeDocument/2006/relationships/oleObject" Target="../embeddings/oleObject79.bin"/><Relationship Id="rId11" Type="http://schemas.openxmlformats.org/officeDocument/2006/relationships/image" Target="../media/image78.wmf"/><Relationship Id="rId12" Type="http://schemas.openxmlformats.org/officeDocument/2006/relationships/oleObject" Target="../embeddings/oleObject80.bin"/><Relationship Id="rId13" Type="http://schemas.openxmlformats.org/officeDocument/2006/relationships/image" Target="../media/image79.wmf"/><Relationship Id="rId14" Type="http://schemas.openxmlformats.org/officeDocument/2006/relationships/oleObject" Target="../embeddings/oleObject81.bin"/><Relationship Id="rId15" Type="http://schemas.openxmlformats.org/officeDocument/2006/relationships/image" Target="../media/image80.wmf"/><Relationship Id="rId16" Type="http://schemas.openxmlformats.org/officeDocument/2006/relationships/oleObject" Target="../embeddings/oleObject82.bin"/><Relationship Id="rId17" Type="http://schemas.openxmlformats.org/officeDocument/2006/relationships/image" Target="../media/image81.wmf"/><Relationship Id="rId18" Type="http://schemas.openxmlformats.org/officeDocument/2006/relationships/oleObject" Target="../embeddings/oleObject83.bin"/><Relationship Id="rId19" Type="http://schemas.openxmlformats.org/officeDocument/2006/relationships/image" Target="../media/image82.wmf"/></Relationships>
</file>

<file path=ppt/slides/_rels/slide16.xml.rels><?xml version="1.0" encoding="UTF-8" standalone="yes"?>
<Relationships xmlns="http://schemas.openxmlformats.org/package/2006/relationships"><Relationship Id="rId20" Type="http://schemas.openxmlformats.org/officeDocument/2006/relationships/oleObject" Target="../embeddings/oleObject99.bin"/><Relationship Id="rId21" Type="http://schemas.openxmlformats.org/officeDocument/2006/relationships/image" Target="../media/image99.wmf"/><Relationship Id="rId22" Type="http://schemas.openxmlformats.org/officeDocument/2006/relationships/oleObject" Target="../embeddings/oleObject100.bin"/><Relationship Id="rId23" Type="http://schemas.openxmlformats.org/officeDocument/2006/relationships/image" Target="../media/image100.emf"/><Relationship Id="rId24" Type="http://schemas.openxmlformats.org/officeDocument/2006/relationships/oleObject" Target="../embeddings/oleObject101.bin"/><Relationship Id="rId25" Type="http://schemas.openxmlformats.org/officeDocument/2006/relationships/image" Target="../media/image101.wmf"/><Relationship Id="rId26" Type="http://schemas.openxmlformats.org/officeDocument/2006/relationships/oleObject" Target="../embeddings/oleObject102.bin"/><Relationship Id="rId27" Type="http://schemas.openxmlformats.org/officeDocument/2006/relationships/image" Target="../media/image102.emf"/><Relationship Id="rId28" Type="http://schemas.openxmlformats.org/officeDocument/2006/relationships/oleObject" Target="../embeddings/oleObject103.bin"/><Relationship Id="rId29" Type="http://schemas.openxmlformats.org/officeDocument/2006/relationships/image" Target="../media/image103.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106.wmf"/><Relationship Id="rId4" Type="http://schemas.openxmlformats.org/officeDocument/2006/relationships/oleObject" Target="../embeddings/oleObject91.bin"/><Relationship Id="rId5" Type="http://schemas.openxmlformats.org/officeDocument/2006/relationships/image" Target="../media/image91.emf"/><Relationship Id="rId30" Type="http://schemas.openxmlformats.org/officeDocument/2006/relationships/oleObject" Target="../embeddings/oleObject104.bin"/><Relationship Id="rId31" Type="http://schemas.openxmlformats.org/officeDocument/2006/relationships/image" Target="../media/image104.emf"/><Relationship Id="rId32" Type="http://schemas.openxmlformats.org/officeDocument/2006/relationships/oleObject" Target="../embeddings/oleObject105.bin"/><Relationship Id="rId9" Type="http://schemas.openxmlformats.org/officeDocument/2006/relationships/image" Target="../media/image93.emf"/><Relationship Id="rId6" Type="http://schemas.openxmlformats.org/officeDocument/2006/relationships/oleObject" Target="../embeddings/oleObject92.bin"/><Relationship Id="rId7" Type="http://schemas.openxmlformats.org/officeDocument/2006/relationships/image" Target="../media/image92.wmf"/><Relationship Id="rId8" Type="http://schemas.openxmlformats.org/officeDocument/2006/relationships/oleObject" Target="../embeddings/oleObject93.bin"/><Relationship Id="rId33" Type="http://schemas.openxmlformats.org/officeDocument/2006/relationships/image" Target="../media/image105.wmf"/><Relationship Id="rId10" Type="http://schemas.openxmlformats.org/officeDocument/2006/relationships/oleObject" Target="../embeddings/oleObject94.bin"/><Relationship Id="rId11" Type="http://schemas.openxmlformats.org/officeDocument/2006/relationships/image" Target="../media/image94.wmf"/><Relationship Id="rId12" Type="http://schemas.openxmlformats.org/officeDocument/2006/relationships/oleObject" Target="../embeddings/oleObject95.bin"/><Relationship Id="rId13" Type="http://schemas.openxmlformats.org/officeDocument/2006/relationships/image" Target="../media/image95.emf"/><Relationship Id="rId14" Type="http://schemas.openxmlformats.org/officeDocument/2006/relationships/oleObject" Target="../embeddings/oleObject96.bin"/><Relationship Id="rId15" Type="http://schemas.openxmlformats.org/officeDocument/2006/relationships/image" Target="../media/image96.emf"/><Relationship Id="rId16" Type="http://schemas.openxmlformats.org/officeDocument/2006/relationships/oleObject" Target="../embeddings/oleObject97.bin"/><Relationship Id="rId17" Type="http://schemas.openxmlformats.org/officeDocument/2006/relationships/image" Target="../media/image97.wmf"/><Relationship Id="rId18" Type="http://schemas.openxmlformats.org/officeDocument/2006/relationships/oleObject" Target="../embeddings/oleObject98.bin"/><Relationship Id="rId19" Type="http://schemas.openxmlformats.org/officeDocument/2006/relationships/image" Target="../media/image98.wmf"/></Relationships>
</file>

<file path=ppt/slides/_rels/slide17.xml.rels><?xml version="1.0" encoding="UTF-8" standalone="yes"?>
<Relationships xmlns="http://schemas.openxmlformats.org/package/2006/relationships"><Relationship Id="rId46" Type="http://schemas.openxmlformats.org/officeDocument/2006/relationships/image" Target="../media/image128.emf"/><Relationship Id="rId20" Type="http://schemas.openxmlformats.org/officeDocument/2006/relationships/image" Target="../media/image115.emf"/><Relationship Id="rId21" Type="http://schemas.openxmlformats.org/officeDocument/2006/relationships/oleObject" Target="../embeddings/oleObject115.bin"/><Relationship Id="rId22" Type="http://schemas.openxmlformats.org/officeDocument/2006/relationships/image" Target="../media/image116.wmf"/><Relationship Id="rId23" Type="http://schemas.openxmlformats.org/officeDocument/2006/relationships/oleObject" Target="../embeddings/oleObject116.bin"/><Relationship Id="rId24" Type="http://schemas.openxmlformats.org/officeDocument/2006/relationships/image" Target="../media/image117.wmf"/><Relationship Id="rId25" Type="http://schemas.openxmlformats.org/officeDocument/2006/relationships/oleObject" Target="../embeddings/oleObject117.bin"/><Relationship Id="rId26" Type="http://schemas.openxmlformats.org/officeDocument/2006/relationships/image" Target="../media/image118.emf"/><Relationship Id="rId27" Type="http://schemas.openxmlformats.org/officeDocument/2006/relationships/oleObject" Target="../embeddings/oleObject118.bin"/><Relationship Id="rId28" Type="http://schemas.openxmlformats.org/officeDocument/2006/relationships/image" Target="../media/image119.wmf"/><Relationship Id="rId29" Type="http://schemas.openxmlformats.org/officeDocument/2006/relationships/oleObject" Target="../embeddings/oleObject119.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106.bin"/><Relationship Id="rId4" Type="http://schemas.openxmlformats.org/officeDocument/2006/relationships/image" Target="../media/image107.emf"/><Relationship Id="rId5" Type="http://schemas.openxmlformats.org/officeDocument/2006/relationships/oleObject" Target="../embeddings/oleObject107.bin"/><Relationship Id="rId30" Type="http://schemas.openxmlformats.org/officeDocument/2006/relationships/image" Target="../media/image120.wmf"/><Relationship Id="rId31" Type="http://schemas.openxmlformats.org/officeDocument/2006/relationships/oleObject" Target="../embeddings/oleObject120.bin"/><Relationship Id="rId32" Type="http://schemas.openxmlformats.org/officeDocument/2006/relationships/image" Target="../media/image121.wmf"/><Relationship Id="rId9" Type="http://schemas.openxmlformats.org/officeDocument/2006/relationships/oleObject" Target="../embeddings/oleObject109.bin"/><Relationship Id="rId6" Type="http://schemas.openxmlformats.org/officeDocument/2006/relationships/image" Target="../media/image108.wmf"/><Relationship Id="rId7" Type="http://schemas.openxmlformats.org/officeDocument/2006/relationships/oleObject" Target="../embeddings/oleObject108.bin"/><Relationship Id="rId8" Type="http://schemas.openxmlformats.org/officeDocument/2006/relationships/image" Target="../media/image109.wmf"/><Relationship Id="rId33" Type="http://schemas.openxmlformats.org/officeDocument/2006/relationships/oleObject" Target="../embeddings/oleObject121.bin"/><Relationship Id="rId34" Type="http://schemas.openxmlformats.org/officeDocument/2006/relationships/image" Target="../media/image122.wmf"/><Relationship Id="rId35" Type="http://schemas.openxmlformats.org/officeDocument/2006/relationships/oleObject" Target="../embeddings/oleObject122.bin"/><Relationship Id="rId36" Type="http://schemas.openxmlformats.org/officeDocument/2006/relationships/image" Target="../media/image123.wmf"/><Relationship Id="rId10" Type="http://schemas.openxmlformats.org/officeDocument/2006/relationships/image" Target="../media/image110.wmf"/><Relationship Id="rId11" Type="http://schemas.openxmlformats.org/officeDocument/2006/relationships/oleObject" Target="../embeddings/oleObject110.bin"/><Relationship Id="rId12" Type="http://schemas.openxmlformats.org/officeDocument/2006/relationships/image" Target="../media/image111.wmf"/><Relationship Id="rId13" Type="http://schemas.openxmlformats.org/officeDocument/2006/relationships/oleObject" Target="../embeddings/oleObject111.bin"/><Relationship Id="rId14" Type="http://schemas.openxmlformats.org/officeDocument/2006/relationships/image" Target="../media/image112.wmf"/><Relationship Id="rId15" Type="http://schemas.openxmlformats.org/officeDocument/2006/relationships/oleObject" Target="../embeddings/oleObject112.bin"/><Relationship Id="rId16" Type="http://schemas.openxmlformats.org/officeDocument/2006/relationships/image" Target="../media/image113.wmf"/><Relationship Id="rId17" Type="http://schemas.openxmlformats.org/officeDocument/2006/relationships/oleObject" Target="../embeddings/oleObject113.bin"/><Relationship Id="rId18" Type="http://schemas.openxmlformats.org/officeDocument/2006/relationships/image" Target="../media/image114.emf"/><Relationship Id="rId19" Type="http://schemas.openxmlformats.org/officeDocument/2006/relationships/oleObject" Target="../embeddings/oleObject114.bin"/><Relationship Id="rId37" Type="http://schemas.openxmlformats.org/officeDocument/2006/relationships/oleObject" Target="../embeddings/oleObject123.bin"/><Relationship Id="rId38" Type="http://schemas.openxmlformats.org/officeDocument/2006/relationships/image" Target="../media/image124.wmf"/><Relationship Id="rId39" Type="http://schemas.openxmlformats.org/officeDocument/2006/relationships/oleObject" Target="../embeddings/oleObject124.bin"/><Relationship Id="rId40" Type="http://schemas.openxmlformats.org/officeDocument/2006/relationships/image" Target="../media/image125.wmf"/><Relationship Id="rId41" Type="http://schemas.openxmlformats.org/officeDocument/2006/relationships/oleObject" Target="../embeddings/oleObject125.bin"/><Relationship Id="rId42" Type="http://schemas.openxmlformats.org/officeDocument/2006/relationships/image" Target="../media/image126.wmf"/><Relationship Id="rId43" Type="http://schemas.openxmlformats.org/officeDocument/2006/relationships/oleObject" Target="../embeddings/oleObject126.bin"/><Relationship Id="rId44" Type="http://schemas.openxmlformats.org/officeDocument/2006/relationships/image" Target="../media/image127.wmf"/><Relationship Id="rId45" Type="http://schemas.openxmlformats.org/officeDocument/2006/relationships/oleObject" Target="../embeddings/oleObject12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9" Type="http://schemas.openxmlformats.org/officeDocument/2006/relationships/image" Target="../media/image7.emf"/><Relationship Id="rId20" Type="http://schemas.openxmlformats.org/officeDocument/2006/relationships/oleObject" Target="../embeddings/oleObject11.bin"/><Relationship Id="rId21" Type="http://schemas.openxmlformats.org/officeDocument/2006/relationships/image" Target="../media/image13.emf"/><Relationship Id="rId22" Type="http://schemas.openxmlformats.org/officeDocument/2006/relationships/oleObject" Target="../embeddings/oleObject12.bin"/><Relationship Id="rId23" Type="http://schemas.openxmlformats.org/officeDocument/2006/relationships/image" Target="../media/image14.wmf"/><Relationship Id="rId10" Type="http://schemas.openxmlformats.org/officeDocument/2006/relationships/oleObject" Target="../embeddings/oleObject6.bin"/><Relationship Id="rId11" Type="http://schemas.openxmlformats.org/officeDocument/2006/relationships/image" Target="../media/image8.emf"/><Relationship Id="rId12" Type="http://schemas.openxmlformats.org/officeDocument/2006/relationships/oleObject" Target="../embeddings/oleObject7.bin"/><Relationship Id="rId13" Type="http://schemas.openxmlformats.org/officeDocument/2006/relationships/image" Target="../media/image9.emf"/><Relationship Id="rId14" Type="http://schemas.openxmlformats.org/officeDocument/2006/relationships/oleObject" Target="../embeddings/oleObject8.bin"/><Relationship Id="rId15" Type="http://schemas.openxmlformats.org/officeDocument/2006/relationships/image" Target="../media/image10.emf"/><Relationship Id="rId16" Type="http://schemas.openxmlformats.org/officeDocument/2006/relationships/oleObject" Target="../embeddings/oleObject9.bin"/><Relationship Id="rId17" Type="http://schemas.openxmlformats.org/officeDocument/2006/relationships/image" Target="../media/image11.wmf"/><Relationship Id="rId18" Type="http://schemas.openxmlformats.org/officeDocument/2006/relationships/oleObject" Target="../embeddings/oleObject10.bin"/><Relationship Id="rId19"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5.emf"/><Relationship Id="rId6" Type="http://schemas.openxmlformats.org/officeDocument/2006/relationships/oleObject" Target="../embeddings/oleObject4.bin"/><Relationship Id="rId7" Type="http://schemas.openxmlformats.org/officeDocument/2006/relationships/image" Target="../media/image6.emf"/><Relationship Id="rId8"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3" Type="http://schemas.openxmlformats.org/officeDocument/2006/relationships/oleObject" Target="../embeddings/oleObject17.bin"/><Relationship Id="rId14" Type="http://schemas.openxmlformats.org/officeDocument/2006/relationships/oleObject" Target="../embeddings/oleObject18.bin"/><Relationship Id="rId15" Type="http://schemas.openxmlformats.org/officeDocument/2006/relationships/image" Target="../media/image19.wmf"/><Relationship Id="rId16" Type="http://schemas.openxmlformats.org/officeDocument/2006/relationships/oleObject" Target="../embeddings/oleObject19.bin"/><Relationship Id="rId17" Type="http://schemas.openxmlformats.org/officeDocument/2006/relationships/image" Target="../media/image20.wmf"/><Relationship Id="rId18" Type="http://schemas.openxmlformats.org/officeDocument/2006/relationships/oleObject" Target="../embeddings/oleObject20.bin"/><Relationship Id="rId19" Type="http://schemas.openxmlformats.org/officeDocument/2006/relationships/image" Target="../media/image21.wmf"/><Relationship Id="rId50" Type="http://schemas.openxmlformats.org/officeDocument/2006/relationships/oleObject" Target="../embeddings/oleObject36.bin"/><Relationship Id="rId51" Type="http://schemas.openxmlformats.org/officeDocument/2006/relationships/image" Target="../media/image37.wmf"/><Relationship Id="rId52" Type="http://schemas.openxmlformats.org/officeDocument/2006/relationships/oleObject" Target="../embeddings/oleObject37.bin"/><Relationship Id="rId53" Type="http://schemas.openxmlformats.org/officeDocument/2006/relationships/image" Target="../media/image38.wmf"/><Relationship Id="rId54" Type="http://schemas.openxmlformats.org/officeDocument/2006/relationships/oleObject" Target="../embeddings/oleObject38.bin"/><Relationship Id="rId40" Type="http://schemas.openxmlformats.org/officeDocument/2006/relationships/oleObject" Target="../embeddings/oleObject31.bin"/><Relationship Id="rId41" Type="http://schemas.openxmlformats.org/officeDocument/2006/relationships/image" Target="../media/image32.wmf"/><Relationship Id="rId42" Type="http://schemas.openxmlformats.org/officeDocument/2006/relationships/oleObject" Target="../embeddings/oleObject32.bin"/><Relationship Id="rId43" Type="http://schemas.openxmlformats.org/officeDocument/2006/relationships/image" Target="../media/image33.wmf"/><Relationship Id="rId44" Type="http://schemas.openxmlformats.org/officeDocument/2006/relationships/oleObject" Target="../embeddings/oleObject33.bin"/><Relationship Id="rId45" Type="http://schemas.openxmlformats.org/officeDocument/2006/relationships/image" Target="../media/image34.wmf"/><Relationship Id="rId46" Type="http://schemas.openxmlformats.org/officeDocument/2006/relationships/oleObject" Target="../embeddings/oleObject34.bin"/><Relationship Id="rId47" Type="http://schemas.openxmlformats.org/officeDocument/2006/relationships/image" Target="../media/image35.wmf"/><Relationship Id="rId48" Type="http://schemas.openxmlformats.org/officeDocument/2006/relationships/oleObject" Target="../embeddings/oleObject35.bin"/><Relationship Id="rId49" Type="http://schemas.openxmlformats.org/officeDocument/2006/relationships/image" Target="../media/image36.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3.bin"/><Relationship Id="rId4" Type="http://schemas.openxmlformats.org/officeDocument/2006/relationships/image" Target="../media/image15.e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oleObject" Target="../embeddings/oleObject14.bin"/><Relationship Id="rId8" Type="http://schemas.openxmlformats.org/officeDocument/2006/relationships/image" Target="../media/image16.emf"/><Relationship Id="rId9" Type="http://schemas.openxmlformats.org/officeDocument/2006/relationships/oleObject" Target="../embeddings/oleObject15.bin"/><Relationship Id="rId30" Type="http://schemas.openxmlformats.org/officeDocument/2006/relationships/oleObject" Target="../embeddings/oleObject26.bin"/><Relationship Id="rId31" Type="http://schemas.openxmlformats.org/officeDocument/2006/relationships/image" Target="../media/image27.wmf"/><Relationship Id="rId32" Type="http://schemas.openxmlformats.org/officeDocument/2006/relationships/oleObject" Target="../embeddings/oleObject27.bin"/><Relationship Id="rId33" Type="http://schemas.openxmlformats.org/officeDocument/2006/relationships/image" Target="../media/image28.wmf"/><Relationship Id="rId34" Type="http://schemas.openxmlformats.org/officeDocument/2006/relationships/oleObject" Target="../embeddings/oleObject28.bin"/><Relationship Id="rId35" Type="http://schemas.openxmlformats.org/officeDocument/2006/relationships/image" Target="../media/image29.emf"/><Relationship Id="rId36" Type="http://schemas.openxmlformats.org/officeDocument/2006/relationships/oleObject" Target="../embeddings/oleObject29.bin"/><Relationship Id="rId37" Type="http://schemas.openxmlformats.org/officeDocument/2006/relationships/image" Target="../media/image30.emf"/><Relationship Id="rId38" Type="http://schemas.openxmlformats.org/officeDocument/2006/relationships/oleObject" Target="../embeddings/oleObject30.bin"/><Relationship Id="rId39" Type="http://schemas.openxmlformats.org/officeDocument/2006/relationships/image" Target="../media/image31.wmf"/><Relationship Id="rId20" Type="http://schemas.openxmlformats.org/officeDocument/2006/relationships/oleObject" Target="../embeddings/oleObject21.bin"/><Relationship Id="rId21" Type="http://schemas.openxmlformats.org/officeDocument/2006/relationships/image" Target="../media/image22.wmf"/><Relationship Id="rId22" Type="http://schemas.openxmlformats.org/officeDocument/2006/relationships/oleObject" Target="../embeddings/oleObject22.bin"/><Relationship Id="rId23" Type="http://schemas.openxmlformats.org/officeDocument/2006/relationships/image" Target="../media/image23.emf"/><Relationship Id="rId24" Type="http://schemas.openxmlformats.org/officeDocument/2006/relationships/oleObject" Target="../embeddings/oleObject23.bin"/><Relationship Id="rId25" Type="http://schemas.openxmlformats.org/officeDocument/2006/relationships/image" Target="../media/image24.wmf"/><Relationship Id="rId26" Type="http://schemas.openxmlformats.org/officeDocument/2006/relationships/oleObject" Target="../embeddings/oleObject24.bin"/><Relationship Id="rId27" Type="http://schemas.openxmlformats.org/officeDocument/2006/relationships/image" Target="../media/image25.emf"/><Relationship Id="rId28" Type="http://schemas.openxmlformats.org/officeDocument/2006/relationships/oleObject" Target="../embeddings/oleObject25.bin"/><Relationship Id="rId29" Type="http://schemas.openxmlformats.org/officeDocument/2006/relationships/image" Target="../media/image26.wmf"/><Relationship Id="rId10" Type="http://schemas.openxmlformats.org/officeDocument/2006/relationships/image" Target="../media/image17.emf"/><Relationship Id="rId11" Type="http://schemas.openxmlformats.org/officeDocument/2006/relationships/oleObject" Target="../embeddings/oleObject16.bin"/><Relationship Id="rId12" Type="http://schemas.openxmlformats.org/officeDocument/2006/relationships/image" Target="../media/image18.e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42.bin"/><Relationship Id="rId20" Type="http://schemas.openxmlformats.org/officeDocument/2006/relationships/image" Target="../media/image49.wmf"/><Relationship Id="rId21" Type="http://schemas.openxmlformats.org/officeDocument/2006/relationships/oleObject" Target="../embeddings/oleObject48.bin"/><Relationship Id="rId22" Type="http://schemas.openxmlformats.org/officeDocument/2006/relationships/image" Target="../media/image50.wmf"/><Relationship Id="rId23" Type="http://schemas.openxmlformats.org/officeDocument/2006/relationships/oleObject" Target="../embeddings/oleObject49.bin"/><Relationship Id="rId24" Type="http://schemas.openxmlformats.org/officeDocument/2006/relationships/image" Target="../media/image51.wmf"/><Relationship Id="rId25" Type="http://schemas.openxmlformats.org/officeDocument/2006/relationships/oleObject" Target="../embeddings/oleObject50.bin"/><Relationship Id="rId26" Type="http://schemas.openxmlformats.org/officeDocument/2006/relationships/image" Target="../media/image52.wmf"/><Relationship Id="rId27" Type="http://schemas.openxmlformats.org/officeDocument/2006/relationships/oleObject" Target="../embeddings/oleObject51.bin"/><Relationship Id="rId28" Type="http://schemas.openxmlformats.org/officeDocument/2006/relationships/image" Target="../media/image53.wmf"/><Relationship Id="rId10" Type="http://schemas.openxmlformats.org/officeDocument/2006/relationships/image" Target="../media/image44.wmf"/><Relationship Id="rId11" Type="http://schemas.openxmlformats.org/officeDocument/2006/relationships/oleObject" Target="../embeddings/oleObject43.bin"/><Relationship Id="rId12" Type="http://schemas.openxmlformats.org/officeDocument/2006/relationships/image" Target="../media/image45.wmf"/><Relationship Id="rId13" Type="http://schemas.openxmlformats.org/officeDocument/2006/relationships/oleObject" Target="../embeddings/oleObject44.bin"/><Relationship Id="rId14" Type="http://schemas.openxmlformats.org/officeDocument/2006/relationships/image" Target="../media/image46.wmf"/><Relationship Id="rId15" Type="http://schemas.openxmlformats.org/officeDocument/2006/relationships/oleObject" Target="../embeddings/oleObject45.bin"/><Relationship Id="rId16" Type="http://schemas.openxmlformats.org/officeDocument/2006/relationships/image" Target="../media/image47.wmf"/><Relationship Id="rId17" Type="http://schemas.openxmlformats.org/officeDocument/2006/relationships/oleObject" Target="../embeddings/oleObject46.bin"/><Relationship Id="rId18" Type="http://schemas.openxmlformats.org/officeDocument/2006/relationships/image" Target="../media/image48.wmf"/><Relationship Id="rId19" Type="http://schemas.openxmlformats.org/officeDocument/2006/relationships/oleObject" Target="../embeddings/oleObject47.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9.bin"/><Relationship Id="rId4" Type="http://schemas.openxmlformats.org/officeDocument/2006/relationships/image" Target="../media/image41.wmf"/><Relationship Id="rId5" Type="http://schemas.openxmlformats.org/officeDocument/2006/relationships/oleObject" Target="../embeddings/oleObject40.bin"/><Relationship Id="rId6" Type="http://schemas.openxmlformats.org/officeDocument/2006/relationships/image" Target="../media/image42.wmf"/><Relationship Id="rId7" Type="http://schemas.openxmlformats.org/officeDocument/2006/relationships/oleObject" Target="../embeddings/oleObject41.bin"/><Relationship Id="rId8" Type="http://schemas.openxmlformats.org/officeDocument/2006/relationships/image" Target="../media/image4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Sept. 18,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#9</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28219" y="1447800"/>
            <a:ext cx="297958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18,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219200" y="2209800"/>
            <a:ext cx="6629400" cy="3657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smtClean="0">
                <a:solidFill>
                  <a:schemeClr val="accent2"/>
                </a:solidFill>
                <a:latin typeface="Arial Narrow" pitchFamily="-84" charset="0"/>
              </a:rPr>
              <a:t>Newton’s </a:t>
            </a:r>
            <a:r>
              <a:rPr lang="en-US" sz="3600" dirty="0">
                <a:solidFill>
                  <a:schemeClr val="accent2"/>
                </a:solidFill>
                <a:latin typeface="Arial Narrow" pitchFamily="-84" charset="0"/>
              </a:rPr>
              <a:t>Laws of Motion </a:t>
            </a:r>
          </a:p>
          <a:p>
            <a:pPr marL="990600" lvl="1" indent="-533400">
              <a:spcBef>
                <a:spcPct val="20000"/>
              </a:spcBef>
              <a:buFont typeface="Arial"/>
              <a:buChar char="•"/>
            </a:pPr>
            <a:r>
              <a:rPr lang="en-US" sz="3200" dirty="0" smtClean="0">
                <a:solidFill>
                  <a:srgbClr val="CC00CC"/>
                </a:solidFill>
                <a:latin typeface="Arial Narrow" pitchFamily="-84" charset="0"/>
              </a:rPr>
              <a:t>third </a:t>
            </a:r>
            <a:r>
              <a:rPr lang="en-US" sz="3200" dirty="0">
                <a:solidFill>
                  <a:srgbClr val="CC00CC"/>
                </a:solidFill>
                <a:latin typeface="Arial Narrow" pitchFamily="-84" charset="0"/>
              </a:rPr>
              <a:t>law of </a:t>
            </a:r>
            <a:r>
              <a:rPr lang="en-US" sz="3200" dirty="0" smtClean="0">
                <a:solidFill>
                  <a:srgbClr val="CC00CC"/>
                </a:solidFill>
                <a:latin typeface="Arial Narrow" pitchFamily="-84" charset="0"/>
              </a:rPr>
              <a:t>motion</a:t>
            </a:r>
          </a:p>
          <a:p>
            <a:pPr marL="990600" lvl="1" indent="-533400">
              <a:spcBef>
                <a:spcPct val="20000"/>
              </a:spcBef>
              <a:buFont typeface="Arial"/>
              <a:buChar char="•"/>
            </a:pPr>
            <a:r>
              <a:rPr lang="en-US" sz="3200" dirty="0" smtClean="0">
                <a:solidFill>
                  <a:srgbClr val="CC00CC"/>
                </a:solidFill>
                <a:latin typeface="Arial Narrow" pitchFamily="-84" charset="0"/>
              </a:rPr>
              <a:t>Categories </a:t>
            </a:r>
            <a:r>
              <a:rPr lang="en-US" sz="3200" dirty="0">
                <a:solidFill>
                  <a:srgbClr val="CC00CC"/>
                </a:solidFill>
                <a:latin typeface="Arial Narrow" pitchFamily="-84" charset="0"/>
              </a:rPr>
              <a:t>of </a:t>
            </a:r>
            <a:r>
              <a:rPr lang="en-US" sz="3200" dirty="0" smtClean="0">
                <a:solidFill>
                  <a:srgbClr val="CC00CC"/>
                </a:solidFill>
                <a:latin typeface="Arial Narrow" pitchFamily="-84" charset="0"/>
              </a:rPr>
              <a:t>Forces</a:t>
            </a:r>
          </a:p>
          <a:p>
            <a:pPr marL="990600" lvl="1" indent="-533400">
              <a:spcBef>
                <a:spcPct val="20000"/>
              </a:spcBef>
              <a:buFont typeface="Arial"/>
              <a:buChar char="•"/>
            </a:pPr>
            <a:r>
              <a:rPr lang="en-US" sz="3200" dirty="0" smtClean="0">
                <a:solidFill>
                  <a:srgbClr val="CC00CC"/>
                </a:solidFill>
                <a:latin typeface="Arial Narrow" pitchFamily="-84" charset="0"/>
              </a:rPr>
              <a:t>Gravitational </a:t>
            </a:r>
            <a:r>
              <a:rPr lang="en-US" sz="3200" dirty="0">
                <a:solidFill>
                  <a:srgbClr val="CC00CC"/>
                </a:solidFill>
                <a:latin typeface="Arial Narrow" pitchFamily="-84" charset="0"/>
              </a:rPr>
              <a:t>Force and </a:t>
            </a:r>
            <a:r>
              <a:rPr lang="en-US" sz="3200" dirty="0" smtClean="0">
                <a:solidFill>
                  <a:srgbClr val="CC00CC"/>
                </a:solidFill>
                <a:latin typeface="Arial Narrow" pitchFamily="-84" charset="0"/>
              </a:rPr>
              <a:t>Weight</a:t>
            </a:r>
          </a:p>
          <a:p>
            <a:pPr lvl="1">
              <a:spcBef>
                <a:spcPct val="20000"/>
              </a:spcBef>
            </a:pPr>
            <a:endParaRPr lang="en-US" sz="3200" dirty="0">
              <a:solidFill>
                <a:srgbClr val="CC00CC"/>
              </a:solidFill>
              <a:latin typeface="Arial Narrow" charset="0"/>
            </a:endParaRPr>
          </a:p>
          <a:p>
            <a:pPr marL="1066800" lvl="1" indent="-609600">
              <a:spcBef>
                <a:spcPct val="20000"/>
              </a:spcBef>
              <a:buFontTx/>
              <a:buChar char="•"/>
            </a:pPr>
            <a:endParaRPr lang="en-US" sz="3600" dirty="0">
              <a:solidFill>
                <a:srgbClr val="003300"/>
              </a:solidFill>
              <a:latin typeface="Arial Narrow" pitchFamily="-84" charset="0"/>
            </a:endParaRPr>
          </a:p>
        </p:txBody>
      </p:sp>
      <p:sp>
        <p:nvSpPr>
          <p:cNvPr id="8" name="Text Box 11"/>
          <p:cNvSpPr txBox="1">
            <a:spLocks noChangeArrowheads="1"/>
          </p:cNvSpPr>
          <p:nvPr/>
        </p:nvSpPr>
        <p:spPr bwMode="auto">
          <a:xfrm>
            <a:off x="685800" y="5638800"/>
            <a:ext cx="7743226"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a:t>
            </a:r>
            <a:r>
              <a:rPr lang="en-US" dirty="0" smtClean="0">
                <a:solidFill>
                  <a:srgbClr val="003300"/>
                </a:solidFill>
                <a:latin typeface="Arial Narrow" pitchFamily="-84" charset="0"/>
              </a:rPr>
              <a:t>#5, </a:t>
            </a:r>
            <a:r>
              <a:rPr lang="en-US" dirty="0">
                <a:solidFill>
                  <a:srgbClr val="003300"/>
                </a:solidFill>
                <a:latin typeface="Arial Narrow" pitchFamily="-84" charset="0"/>
              </a:rPr>
              <a:t>due </a:t>
            </a:r>
            <a:r>
              <a:rPr lang="en-US" dirty="0" smtClean="0">
                <a:solidFill>
                  <a:srgbClr val="003300"/>
                </a:solidFill>
                <a:latin typeface="Arial Narrow" pitchFamily="-84" charset="0"/>
              </a:rPr>
              <a:t>11pm</a:t>
            </a:r>
            <a:r>
              <a:rPr lang="en-US" dirty="0">
                <a:solidFill>
                  <a:srgbClr val="003300"/>
                </a:solidFill>
                <a:latin typeface="Arial Narrow" pitchFamily="-84" charset="0"/>
              </a:rPr>
              <a:t>, </a:t>
            </a:r>
            <a:r>
              <a:rPr lang="en-US" dirty="0" smtClean="0">
                <a:solidFill>
                  <a:srgbClr val="003300"/>
                </a:solidFill>
                <a:latin typeface="Arial Narrow" pitchFamily="-84" charset="0"/>
              </a:rPr>
              <a:t>Tuesday</a:t>
            </a:r>
            <a:r>
              <a:rPr lang="en-US" dirty="0">
                <a:solidFill>
                  <a:srgbClr val="003300"/>
                </a:solidFill>
                <a:latin typeface="Arial Narrow" pitchFamily="-84" charset="0"/>
              </a:rPr>
              <a:t>,</a:t>
            </a:r>
            <a:r>
              <a:rPr lang="en-US" dirty="0" smtClean="0">
                <a:solidFill>
                  <a:srgbClr val="003300"/>
                </a:solidFill>
                <a:latin typeface="Arial Narrow" pitchFamily="-84" charset="0"/>
              </a:rPr>
              <a:t> Sept. 23!</a:t>
            </a:r>
            <a:r>
              <a:rPr lang="en-US" dirty="0">
                <a:solidFill>
                  <a:srgbClr val="003300"/>
                </a:solidFill>
                <a:latin typeface="Arial Narrow" pitchFamily="-84" charset="0"/>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2356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6B5BC3F-C841-0842-96A6-21060B0C3A57}"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35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3563" name="Rectangle 2"/>
          <p:cNvSpPr>
            <a:spLocks noGrp="1" noChangeArrowheads="1"/>
          </p:cNvSpPr>
          <p:nvPr>
            <p:ph type="title"/>
          </p:nvPr>
        </p:nvSpPr>
        <p:spPr>
          <a:xfrm>
            <a:off x="685800" y="152400"/>
            <a:ext cx="7772400" cy="609600"/>
          </a:xfrm>
        </p:spPr>
        <p:txBody>
          <a:bodyPr/>
          <a:lstStyle/>
          <a:p>
            <a:pPr eaLnBrk="1" hangingPunct="1"/>
            <a:r>
              <a:rPr lang="en-US">
                <a:latin typeface="Arial Narrow" charset="0"/>
                <a:ea typeface="ＭＳ Ｐゴシック" charset="0"/>
                <a:cs typeface="ＭＳ Ｐゴシック" charset="0"/>
              </a:rPr>
              <a:t>Gravitational Force and Weight</a:t>
            </a:r>
          </a:p>
        </p:txBody>
      </p:sp>
      <p:sp>
        <p:nvSpPr>
          <p:cNvPr id="267267" name="Text Box 3"/>
          <p:cNvSpPr txBox="1">
            <a:spLocks noChangeArrowheads="1"/>
          </p:cNvSpPr>
          <p:nvPr/>
        </p:nvSpPr>
        <p:spPr bwMode="auto">
          <a:xfrm>
            <a:off x="533400" y="3721100"/>
            <a:ext cx="7751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Monotype Corsiva" charset="0"/>
              </a:rPr>
              <a:t>Since weight depends on the magnitude of gravitational acceleration, </a:t>
            </a:r>
            <a:r>
              <a:rPr lang="en-US" sz="2800" b="1">
                <a:solidFill>
                  <a:schemeClr val="accent2"/>
                </a:solidFill>
                <a:latin typeface="Monotype Corsiva" charset="0"/>
              </a:rPr>
              <a:t>g</a:t>
            </a:r>
            <a:r>
              <a:rPr lang="en-US" sz="2800">
                <a:solidFill>
                  <a:schemeClr val="accent2"/>
                </a:solidFill>
                <a:latin typeface="Arial Narrow" charset="0"/>
              </a:rPr>
              <a:t>, </a:t>
            </a:r>
            <a:r>
              <a:rPr lang="en-US" sz="2800">
                <a:solidFill>
                  <a:schemeClr val="accent2"/>
                </a:solidFill>
                <a:latin typeface="Monotype Corsiva" charset="0"/>
              </a:rPr>
              <a:t>it varies depending on geographical location.</a:t>
            </a:r>
          </a:p>
        </p:txBody>
      </p:sp>
      <p:sp>
        <p:nvSpPr>
          <p:cNvPr id="267268" name="Text Box 4"/>
          <p:cNvSpPr txBox="1">
            <a:spLocks noChangeArrowheads="1"/>
          </p:cNvSpPr>
          <p:nvPr/>
        </p:nvSpPr>
        <p:spPr bwMode="auto">
          <a:xfrm>
            <a:off x="3962400" y="838200"/>
            <a:ext cx="396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FF0000"/>
                </a:solidFill>
                <a:latin typeface="Monotype Corsiva" charset="0"/>
              </a:rPr>
              <a:t>The attractive force exerted on an object by the Earth </a:t>
            </a:r>
          </a:p>
        </p:txBody>
      </p:sp>
      <p:sp>
        <p:nvSpPr>
          <p:cNvPr id="267269" name="Text Box 5"/>
          <p:cNvSpPr txBox="1">
            <a:spLocks noChangeArrowheads="1"/>
          </p:cNvSpPr>
          <p:nvPr/>
        </p:nvSpPr>
        <p:spPr bwMode="auto">
          <a:xfrm>
            <a:off x="609600" y="976313"/>
            <a:ext cx="3140075" cy="547687"/>
          </a:xfrm>
          <a:prstGeom prst="rect">
            <a:avLst/>
          </a:prstGeom>
          <a:solidFill>
            <a:srgbClr val="FFFFCC"/>
          </a:solidFill>
          <a:ln w="28575">
            <a:solidFill>
              <a:srgbClr val="80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800000"/>
                </a:solidFill>
                <a:latin typeface="Arial Narrow" charset="0"/>
              </a:rPr>
              <a:t>Gravitational Force, </a:t>
            </a:r>
            <a:r>
              <a:rPr lang="en-US" sz="2800" b="1">
                <a:solidFill>
                  <a:srgbClr val="800000"/>
                </a:solidFill>
                <a:latin typeface="Monotype Corsiva" charset="0"/>
              </a:rPr>
              <a:t>F</a:t>
            </a:r>
            <a:r>
              <a:rPr lang="en-US" sz="2800" b="1" baseline="-25000">
                <a:solidFill>
                  <a:srgbClr val="800000"/>
                </a:solidFill>
                <a:latin typeface="Monotype Corsiva" charset="0"/>
              </a:rPr>
              <a:t>g</a:t>
            </a:r>
            <a:endParaRPr lang="en-US" sz="2800">
              <a:solidFill>
                <a:srgbClr val="800000"/>
              </a:solidFill>
              <a:latin typeface="Arial Narrow" charset="0"/>
            </a:endParaRPr>
          </a:p>
        </p:txBody>
      </p:sp>
      <p:graphicFrame>
        <p:nvGraphicFramePr>
          <p:cNvPr id="267270" name="Object 2"/>
          <p:cNvGraphicFramePr>
            <a:graphicFrameLocks noChangeAspect="1"/>
          </p:cNvGraphicFramePr>
          <p:nvPr/>
        </p:nvGraphicFramePr>
        <p:xfrm>
          <a:off x="3446463" y="1854200"/>
          <a:ext cx="1720850" cy="655638"/>
        </p:xfrm>
        <a:graphic>
          <a:graphicData uri="http://schemas.openxmlformats.org/presentationml/2006/ole">
            <mc:AlternateContent xmlns:mc="http://schemas.openxmlformats.org/markup-compatibility/2006">
              <mc:Choice xmlns:v="urn:schemas-microsoft-com:vml" Requires="v">
                <p:oleObj spid="_x0000_s186936" name="Equation" r:id="rId3" imgW="698500" imgH="254000" progId="Equation.DSMT4">
                  <p:embed/>
                </p:oleObj>
              </mc:Choice>
              <mc:Fallback>
                <p:oleObj name="Equation" r:id="rId3" imgW="6985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463" y="1854200"/>
                        <a:ext cx="1720850" cy="655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7271" name="Text Box 7"/>
          <p:cNvSpPr txBox="1">
            <a:spLocks noChangeArrowheads="1"/>
          </p:cNvSpPr>
          <p:nvPr/>
        </p:nvSpPr>
        <p:spPr bwMode="auto">
          <a:xfrm>
            <a:off x="533400" y="2803525"/>
            <a:ext cx="4700588" cy="547688"/>
          </a:xfrm>
          <a:prstGeom prst="rect">
            <a:avLst/>
          </a:prstGeom>
          <a:solidFill>
            <a:srgbClr val="FFFFCC"/>
          </a:solidFill>
          <a:ln w="28575">
            <a:solidFill>
              <a:srgbClr val="80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800000"/>
                </a:solidFill>
                <a:latin typeface="Arial Narrow" charset="0"/>
              </a:rPr>
              <a:t>Weight of an object with mass M is</a:t>
            </a:r>
          </a:p>
        </p:txBody>
      </p:sp>
      <p:graphicFrame>
        <p:nvGraphicFramePr>
          <p:cNvPr id="267272" name="Object 3"/>
          <p:cNvGraphicFramePr>
            <a:graphicFrameLocks noChangeAspect="1"/>
          </p:cNvGraphicFramePr>
          <p:nvPr/>
        </p:nvGraphicFramePr>
        <p:xfrm>
          <a:off x="5410200" y="2874963"/>
          <a:ext cx="600075" cy="369887"/>
        </p:xfrm>
        <a:graphic>
          <a:graphicData uri="http://schemas.openxmlformats.org/presentationml/2006/ole">
            <mc:AlternateContent xmlns:mc="http://schemas.openxmlformats.org/markup-compatibility/2006">
              <mc:Choice xmlns:v="urn:schemas-microsoft-com:vml" Requires="v">
                <p:oleObj spid="_x0000_s186937" name="Equation" r:id="rId5" imgW="304560" imgH="177480" progId="Equation.DSMT4">
                  <p:embed/>
                </p:oleObj>
              </mc:Choice>
              <mc:Fallback>
                <p:oleObj name="Equation" r:id="rId5" imgW="3045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874963"/>
                        <a:ext cx="600075" cy="3698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7273" name="Text Box 9"/>
          <p:cNvSpPr txBox="1">
            <a:spLocks noChangeArrowheads="1"/>
          </p:cNvSpPr>
          <p:nvPr/>
        </p:nvSpPr>
        <p:spPr bwMode="auto">
          <a:xfrm>
            <a:off x="533400" y="4864100"/>
            <a:ext cx="777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Monotype Corsiva" charset="0"/>
              </a:rPr>
              <a:t>By measuring the forces one can determine masses.  This is why you can measure mass using the spring scale.</a:t>
            </a:r>
          </a:p>
        </p:txBody>
      </p:sp>
      <p:graphicFrame>
        <p:nvGraphicFramePr>
          <p:cNvPr id="267274" name="Object 4"/>
          <p:cNvGraphicFramePr>
            <a:graphicFrameLocks noChangeAspect="1"/>
          </p:cNvGraphicFramePr>
          <p:nvPr/>
        </p:nvGraphicFramePr>
        <p:xfrm>
          <a:off x="5257800" y="1955800"/>
          <a:ext cx="593725" cy="557213"/>
        </p:xfrm>
        <a:graphic>
          <a:graphicData uri="http://schemas.openxmlformats.org/presentationml/2006/ole">
            <mc:AlternateContent xmlns:mc="http://schemas.openxmlformats.org/markup-compatibility/2006">
              <mc:Choice xmlns:v="urn:schemas-microsoft-com:vml" Requires="v">
                <p:oleObj spid="_x0000_s186938" name="Equation" r:id="rId7" imgW="241300" imgH="215900" progId="Equation.DSMT4">
                  <p:embed/>
                </p:oleObj>
              </mc:Choice>
              <mc:Fallback>
                <p:oleObj name="Equation" r:id="rId7" imgW="241300" imgH="2159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955800"/>
                        <a:ext cx="593725" cy="5572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5" name="Object 5"/>
          <p:cNvGraphicFramePr>
            <a:graphicFrameLocks noChangeAspect="1"/>
          </p:cNvGraphicFramePr>
          <p:nvPr/>
        </p:nvGraphicFramePr>
        <p:xfrm>
          <a:off x="5992813" y="2744788"/>
          <a:ext cx="750887" cy="630237"/>
        </p:xfrm>
        <a:graphic>
          <a:graphicData uri="http://schemas.openxmlformats.org/presentationml/2006/ole">
            <mc:AlternateContent xmlns:mc="http://schemas.openxmlformats.org/markup-compatibility/2006">
              <mc:Choice xmlns:v="urn:schemas-microsoft-com:vml" Requires="v">
                <p:oleObj spid="_x0000_s186939" name="Equation" r:id="rId9" imgW="381000" imgH="304800" progId="Equation.DSMT4">
                  <p:embed/>
                </p:oleObj>
              </mc:Choice>
              <mc:Fallback>
                <p:oleObj name="Equation" r:id="rId9" imgW="381000" imgH="304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2813" y="2744788"/>
                        <a:ext cx="750887" cy="6302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6" name="Object 6"/>
          <p:cNvGraphicFramePr>
            <a:graphicFrameLocks noChangeAspect="1"/>
          </p:cNvGraphicFramePr>
          <p:nvPr/>
        </p:nvGraphicFramePr>
        <p:xfrm>
          <a:off x="6746875" y="2768600"/>
          <a:ext cx="949325" cy="581025"/>
        </p:xfrm>
        <a:graphic>
          <a:graphicData uri="http://schemas.openxmlformats.org/presentationml/2006/ole">
            <mc:AlternateContent xmlns:mc="http://schemas.openxmlformats.org/markup-compatibility/2006">
              <mc:Choice xmlns:v="urn:schemas-microsoft-com:vml" Requires="v">
                <p:oleObj spid="_x0000_s186940" name="Equation" r:id="rId11" imgW="482600" imgH="279400" progId="Equation.DSMT4">
                  <p:embed/>
                </p:oleObj>
              </mc:Choice>
              <mc:Fallback>
                <p:oleObj name="Equation" r:id="rId11" imgW="482600" imgH="279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46875" y="2768600"/>
                        <a:ext cx="949325" cy="5810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7" name="Object 7"/>
          <p:cNvGraphicFramePr>
            <a:graphicFrameLocks noChangeAspect="1"/>
          </p:cNvGraphicFramePr>
          <p:nvPr/>
        </p:nvGraphicFramePr>
        <p:xfrm>
          <a:off x="7629525" y="2849563"/>
          <a:ext cx="523875" cy="420687"/>
        </p:xfrm>
        <a:graphic>
          <a:graphicData uri="http://schemas.openxmlformats.org/presentationml/2006/ole">
            <mc:AlternateContent xmlns:mc="http://schemas.openxmlformats.org/markup-compatibility/2006">
              <mc:Choice xmlns:v="urn:schemas-microsoft-com:vml" Requires="v">
                <p:oleObj spid="_x0000_s186941" name="Equation" r:id="rId13" imgW="266400" imgH="203040" progId="Equation.DSMT4">
                  <p:embed/>
                </p:oleObj>
              </mc:Choice>
              <mc:Fallback>
                <p:oleObj name="Equation" r:id="rId13" imgW="2664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9525" y="2849563"/>
                        <a:ext cx="523875" cy="4206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6912894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2458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458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AA4A40-BAFF-8942-9E4C-5CE7C86419AA}"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4582" name="Text Box 3"/>
          <p:cNvSpPr txBox="1">
            <a:spLocks noChangeArrowheads="1"/>
          </p:cNvSpPr>
          <p:nvPr/>
        </p:nvSpPr>
        <p:spPr bwMode="auto">
          <a:xfrm>
            <a:off x="425132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1800">
              <a:latin typeface="Arial" charset="0"/>
            </a:endParaRPr>
          </a:p>
        </p:txBody>
      </p:sp>
      <p:sp>
        <p:nvSpPr>
          <p:cNvPr id="452614" name="Text Box 6"/>
          <p:cNvSpPr txBox="1">
            <a:spLocks noChangeArrowheads="1"/>
          </p:cNvSpPr>
          <p:nvPr/>
        </p:nvSpPr>
        <p:spPr bwMode="auto">
          <a:xfrm>
            <a:off x="457200" y="990600"/>
            <a:ext cx="8305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Arial Narrow" charset="0"/>
              </a:rPr>
              <a:t>The normal force is one component of the force that a surface exerts on an object with which it is in contact – namely, the component that is </a:t>
            </a:r>
            <a:r>
              <a:rPr lang="en-US" sz="2800" b="1" u="sng">
                <a:solidFill>
                  <a:srgbClr val="A50021"/>
                </a:solidFill>
                <a:latin typeface="Arial Narrow" charset="0"/>
              </a:rPr>
              <a:t>perpendicular to the surface</a:t>
            </a:r>
            <a:r>
              <a:rPr lang="en-US" sz="2800">
                <a:solidFill>
                  <a:schemeClr val="accent2"/>
                </a:solidFill>
                <a:latin typeface="Arial Narrow" charset="0"/>
              </a:rPr>
              <a:t>.</a:t>
            </a:r>
          </a:p>
        </p:txBody>
      </p:sp>
      <p:pic>
        <p:nvPicPr>
          <p:cNvPr id="452615" name="Picture 7" descr="afg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44958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8"/>
          <p:cNvSpPr>
            <a:spLocks noGrp="1" noChangeArrowheads="1"/>
          </p:cNvSpPr>
          <p:nvPr>
            <p:ph type="title"/>
          </p:nvPr>
        </p:nvSpPr>
        <p:spPr>
          <a:xfrm>
            <a:off x="609600" y="76200"/>
            <a:ext cx="7772400" cy="1143000"/>
          </a:xfrm>
        </p:spPr>
        <p:txBody>
          <a:bodyPr/>
          <a:lstStyle/>
          <a:p>
            <a:r>
              <a:rPr lang="en-US">
                <a:latin typeface="Arial Narrow" charset="0"/>
                <a:ea typeface="ＭＳ Ｐゴシック" charset="0"/>
                <a:cs typeface="ＭＳ Ｐゴシック" charset="0"/>
              </a:rPr>
              <a:t>The Normal Force</a:t>
            </a:r>
          </a:p>
        </p:txBody>
      </p:sp>
    </p:spTree>
    <p:extLst>
      <p:ext uri="{BB962C8B-B14F-4D97-AF65-F5344CB8AC3E}">
        <p14:creationId xmlns:p14="http://schemas.microsoft.com/office/powerpoint/2010/main" val="38762417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266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66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80FB451-5B85-B644-B936-0E98F644657E}"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graphicFrame>
        <p:nvGraphicFramePr>
          <p:cNvPr id="454661" name="Object 3"/>
          <p:cNvGraphicFramePr>
            <a:graphicFrameLocks noChangeAspect="1"/>
          </p:cNvGraphicFramePr>
          <p:nvPr/>
        </p:nvGraphicFramePr>
        <p:xfrm>
          <a:off x="538163" y="1676400"/>
          <a:ext cx="3246437" cy="649288"/>
        </p:xfrm>
        <a:graphic>
          <a:graphicData uri="http://schemas.openxmlformats.org/presentationml/2006/ole">
            <mc:AlternateContent xmlns:mc="http://schemas.openxmlformats.org/markup-compatibility/2006">
              <mc:Choice xmlns:v="urn:schemas-microsoft-com:vml" Requires="v">
                <p:oleObj spid="_x0000_s190012" name="Equation" r:id="rId4" imgW="1143000" imgH="228600" progId="Equation.DSMT4">
                  <p:embed/>
                </p:oleObj>
              </mc:Choice>
              <mc:Fallback>
                <p:oleObj name="Equation" r:id="rId4" imgW="1143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1676400"/>
                        <a:ext cx="3246437"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62" name="Object 4"/>
          <p:cNvGraphicFramePr>
            <a:graphicFrameLocks noChangeAspect="1"/>
          </p:cNvGraphicFramePr>
          <p:nvPr/>
        </p:nvGraphicFramePr>
        <p:xfrm>
          <a:off x="533400" y="4075113"/>
          <a:ext cx="3352800" cy="649287"/>
        </p:xfrm>
        <a:graphic>
          <a:graphicData uri="http://schemas.openxmlformats.org/presentationml/2006/ole">
            <mc:AlternateContent xmlns:mc="http://schemas.openxmlformats.org/markup-compatibility/2006">
              <mc:Choice xmlns:v="urn:schemas-microsoft-com:vml" Requires="v">
                <p:oleObj spid="_x0000_s190013" name="Equation" r:id="rId6" imgW="1180800" imgH="228600" progId="Equation.DSMT4">
                  <p:embed/>
                </p:oleObj>
              </mc:Choice>
              <mc:Fallback>
                <p:oleObj name="Equation" r:id="rId6" imgW="11808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075113"/>
                        <a:ext cx="3352800"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54663" name="Picture 7" descr="afg0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8" y="838200"/>
            <a:ext cx="310991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Rectangle 8"/>
          <p:cNvSpPr>
            <a:spLocks noGrp="1" noChangeArrowheads="1"/>
          </p:cNvSpPr>
          <p:nvPr>
            <p:ph type="title"/>
          </p:nvPr>
        </p:nvSpPr>
        <p:spPr>
          <a:xfrm>
            <a:off x="381000" y="0"/>
            <a:ext cx="7772400" cy="1143000"/>
          </a:xfrm>
        </p:spPr>
        <p:txBody>
          <a:bodyPr/>
          <a:lstStyle/>
          <a:p>
            <a:r>
              <a:rPr lang="en-US">
                <a:latin typeface="Arial Narrow" charset="0"/>
                <a:ea typeface="ＭＳ Ｐゴシック" charset="0"/>
                <a:cs typeface="ＭＳ Ｐゴシック" charset="0"/>
              </a:rPr>
              <a:t>Some normal force exercises</a:t>
            </a:r>
          </a:p>
        </p:txBody>
      </p:sp>
      <p:sp>
        <p:nvSpPr>
          <p:cNvPr id="454665" name="Text Box 9"/>
          <p:cNvSpPr txBox="1">
            <a:spLocks noChangeArrowheads="1"/>
          </p:cNvSpPr>
          <p:nvPr/>
        </p:nvSpPr>
        <p:spPr bwMode="auto">
          <a:xfrm>
            <a:off x="460375" y="1066800"/>
            <a:ext cx="472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Case 1: Hand pushing down on the book</a:t>
            </a:r>
          </a:p>
        </p:txBody>
      </p:sp>
      <p:sp>
        <p:nvSpPr>
          <p:cNvPr id="454666" name="Text Box 10"/>
          <p:cNvSpPr txBox="1">
            <a:spLocks noChangeArrowheads="1"/>
          </p:cNvSpPr>
          <p:nvPr/>
        </p:nvSpPr>
        <p:spPr bwMode="auto">
          <a:xfrm>
            <a:off x="533400" y="3276600"/>
            <a:ext cx="3897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Case 2: Hand pulling up the book</a:t>
            </a:r>
          </a:p>
        </p:txBody>
      </p:sp>
      <p:graphicFrame>
        <p:nvGraphicFramePr>
          <p:cNvPr id="454667" name="Object 5"/>
          <p:cNvGraphicFramePr>
            <a:graphicFrameLocks noChangeAspect="1"/>
          </p:cNvGraphicFramePr>
          <p:nvPr/>
        </p:nvGraphicFramePr>
        <p:xfrm>
          <a:off x="3962400" y="1704975"/>
          <a:ext cx="360363" cy="504825"/>
        </p:xfrm>
        <a:graphic>
          <a:graphicData uri="http://schemas.openxmlformats.org/presentationml/2006/ole">
            <mc:AlternateContent xmlns:mc="http://schemas.openxmlformats.org/markup-compatibility/2006">
              <mc:Choice xmlns:v="urn:schemas-microsoft-com:vml" Requires="v">
                <p:oleObj spid="_x0000_s190014" name="Equation" r:id="rId9" imgW="126720" imgH="177480" progId="Equation.DSMT4">
                  <p:embed/>
                </p:oleObj>
              </mc:Choice>
              <mc:Fallback>
                <p:oleObj name="Equation" r:id="rId9" imgW="1267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1704975"/>
                        <a:ext cx="3603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68" name="Object 6"/>
          <p:cNvGraphicFramePr>
            <a:graphicFrameLocks noChangeAspect="1"/>
          </p:cNvGraphicFramePr>
          <p:nvPr/>
        </p:nvGraphicFramePr>
        <p:xfrm>
          <a:off x="566738" y="2398713"/>
          <a:ext cx="1947862" cy="649287"/>
        </p:xfrm>
        <a:graphic>
          <a:graphicData uri="http://schemas.openxmlformats.org/presentationml/2006/ole">
            <mc:AlternateContent xmlns:mc="http://schemas.openxmlformats.org/markup-compatibility/2006">
              <mc:Choice xmlns:v="urn:schemas-microsoft-com:vml" Requires="v">
                <p:oleObj spid="_x0000_s190015" name="Equation" r:id="rId11" imgW="685800" imgH="228600" progId="Equation.DSMT4">
                  <p:embed/>
                </p:oleObj>
              </mc:Choice>
              <mc:Fallback>
                <p:oleObj name="Equation" r:id="rId11" imgW="6858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738" y="2398713"/>
                        <a:ext cx="1947862"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69" name="Object 7"/>
          <p:cNvGraphicFramePr>
            <a:graphicFrameLocks noChangeAspect="1"/>
          </p:cNvGraphicFramePr>
          <p:nvPr/>
        </p:nvGraphicFramePr>
        <p:xfrm>
          <a:off x="3906838" y="4114800"/>
          <a:ext cx="360362" cy="504825"/>
        </p:xfrm>
        <a:graphic>
          <a:graphicData uri="http://schemas.openxmlformats.org/presentationml/2006/ole">
            <mc:AlternateContent xmlns:mc="http://schemas.openxmlformats.org/markup-compatibility/2006">
              <mc:Choice xmlns:v="urn:schemas-microsoft-com:vml" Requires="v">
                <p:oleObj spid="_x0000_s190016"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6838" y="4114800"/>
                        <a:ext cx="360362"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70" name="Object 8"/>
          <p:cNvGraphicFramePr>
            <a:graphicFrameLocks noChangeAspect="1"/>
          </p:cNvGraphicFramePr>
          <p:nvPr/>
        </p:nvGraphicFramePr>
        <p:xfrm>
          <a:off x="555625" y="4760913"/>
          <a:ext cx="1730375" cy="649287"/>
        </p:xfrm>
        <a:graphic>
          <a:graphicData uri="http://schemas.openxmlformats.org/presentationml/2006/ole">
            <mc:AlternateContent xmlns:mc="http://schemas.openxmlformats.org/markup-compatibility/2006">
              <mc:Choice xmlns:v="urn:schemas-microsoft-com:vml" Requires="v">
                <p:oleObj spid="_x0000_s190017" name="Equation" r:id="rId15" imgW="609480" imgH="228600" progId="Equation.DSMT4">
                  <p:embed/>
                </p:oleObj>
              </mc:Choice>
              <mc:Fallback>
                <p:oleObj name="Equation" r:id="rId15" imgW="60948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5625" y="4760913"/>
                        <a:ext cx="1730375"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9341204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2867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CFA44C1-541C-4643-833C-1BDD2BAC7A21}"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8676"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Some Basic Information</a:t>
            </a:r>
          </a:p>
        </p:txBody>
      </p:sp>
      <p:sp>
        <p:nvSpPr>
          <p:cNvPr id="46083" name="Text Box 3"/>
          <p:cNvSpPr txBox="1">
            <a:spLocks noChangeArrowheads="1"/>
          </p:cNvSpPr>
          <p:nvPr/>
        </p:nvSpPr>
        <p:spPr bwMode="auto">
          <a:xfrm>
            <a:off x="685800" y="2971800"/>
            <a:ext cx="21459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660066"/>
                </a:solidFill>
                <a:latin typeface="Arial Narrow" charset="0"/>
              </a:rPr>
              <a:t>Normal Force, </a:t>
            </a:r>
            <a:r>
              <a:rPr lang="en-US" b="1" dirty="0">
                <a:solidFill>
                  <a:srgbClr val="660066"/>
                </a:solidFill>
                <a:latin typeface="Monotype Corsiva" charset="0"/>
              </a:rPr>
              <a:t>n</a:t>
            </a:r>
            <a:r>
              <a:rPr lang="en-US" dirty="0" smtClean="0">
                <a:solidFill>
                  <a:srgbClr val="660066"/>
                </a:solidFill>
                <a:latin typeface="Monotype Corsiva" charset="0"/>
              </a:rPr>
              <a:t>: </a:t>
            </a:r>
            <a:endParaRPr lang="en-US" b="1" dirty="0">
              <a:solidFill>
                <a:srgbClr val="660066"/>
              </a:solidFill>
              <a:latin typeface="Monotype Corsiva" charset="0"/>
            </a:endParaRPr>
          </a:p>
        </p:txBody>
      </p:sp>
      <p:sp>
        <p:nvSpPr>
          <p:cNvPr id="46084" name="Text Box 4"/>
          <p:cNvSpPr txBox="1">
            <a:spLocks noChangeArrowheads="1"/>
          </p:cNvSpPr>
          <p:nvPr/>
        </p:nvSpPr>
        <p:spPr bwMode="auto">
          <a:xfrm>
            <a:off x="609600" y="914400"/>
            <a:ext cx="7780195" cy="430887"/>
          </a:xfrm>
          <a:prstGeom prst="rect">
            <a:avLst/>
          </a:prstGeom>
          <a:solidFill>
            <a:srgbClr val="FFFFCC"/>
          </a:solidFill>
          <a:ln w="57150">
            <a:pattFill prst="solidDmnd">
              <a:fgClr>
                <a:srgbClr val="FF0000"/>
              </a:fgClr>
              <a:bgClr>
                <a:srgbClr val="CCFFFF"/>
              </a:bgClr>
            </a:patt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pPr>
            <a:r>
              <a:rPr lang="en-US" dirty="0">
                <a:solidFill>
                  <a:schemeClr val="accent2"/>
                </a:solidFill>
                <a:latin typeface="Arial Narrow" charset="0"/>
              </a:rPr>
              <a:t>When </a:t>
            </a:r>
            <a:r>
              <a:rPr lang="en-US" dirty="0" smtClean="0">
                <a:solidFill>
                  <a:schemeClr val="accent2"/>
                </a:solidFill>
                <a:latin typeface="Arial Narrow" charset="0"/>
              </a:rPr>
              <a:t>Newton’s </a:t>
            </a:r>
            <a:r>
              <a:rPr lang="en-US" dirty="0">
                <a:solidFill>
                  <a:schemeClr val="accent2"/>
                </a:solidFill>
                <a:latin typeface="Arial Narrow" charset="0"/>
              </a:rPr>
              <a:t>laws are applied, </a:t>
            </a:r>
            <a:r>
              <a:rPr lang="en-US" dirty="0">
                <a:solidFill>
                  <a:srgbClr val="FF0000"/>
                </a:solidFill>
                <a:latin typeface="Monotype Corsiva" charset="0"/>
              </a:rPr>
              <a:t>external forces</a:t>
            </a:r>
            <a:r>
              <a:rPr lang="en-US" dirty="0">
                <a:solidFill>
                  <a:schemeClr val="accent2"/>
                </a:solidFill>
                <a:latin typeface="Arial Narrow" charset="0"/>
              </a:rPr>
              <a:t> are only of interest!!</a:t>
            </a:r>
            <a:endParaRPr lang="en-US" dirty="0"/>
          </a:p>
        </p:txBody>
      </p:sp>
      <p:sp>
        <p:nvSpPr>
          <p:cNvPr id="46085" name="Text Box 5"/>
          <p:cNvSpPr txBox="1">
            <a:spLocks noChangeArrowheads="1"/>
          </p:cNvSpPr>
          <p:nvPr/>
        </p:nvSpPr>
        <p:spPr bwMode="auto">
          <a:xfrm>
            <a:off x="533400" y="1752600"/>
            <a:ext cx="8255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660066"/>
                </a:solidFill>
                <a:latin typeface="Arial Narrow" charset="0"/>
              </a:rPr>
              <a:t>Why?</a:t>
            </a:r>
            <a:endParaRPr lang="en-US" b="1">
              <a:solidFill>
                <a:srgbClr val="660066"/>
              </a:solidFill>
              <a:latin typeface="Monotype Corsiva" charset="0"/>
            </a:endParaRPr>
          </a:p>
        </p:txBody>
      </p:sp>
      <p:sp>
        <p:nvSpPr>
          <p:cNvPr id="46086" name="Text Box 6"/>
          <p:cNvSpPr txBox="1">
            <a:spLocks noChangeArrowheads="1"/>
          </p:cNvSpPr>
          <p:nvPr/>
        </p:nvSpPr>
        <p:spPr bwMode="auto">
          <a:xfrm>
            <a:off x="1524000" y="1524000"/>
            <a:ext cx="7315200" cy="860425"/>
          </a:xfrm>
          <a:prstGeom prst="rect">
            <a:avLst/>
          </a:prstGeom>
          <a:solidFill>
            <a:srgbClr val="FFFFCC"/>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003300"/>
                </a:solidFill>
                <a:latin typeface="Monotype Corsiva" charset="0"/>
              </a:rPr>
              <a:t>Because, as described in </a:t>
            </a:r>
            <a:r>
              <a:rPr lang="en-US" dirty="0" smtClean="0">
                <a:solidFill>
                  <a:srgbClr val="003300"/>
                </a:solidFill>
                <a:latin typeface="Monotype Corsiva" charset="0"/>
              </a:rPr>
              <a:t>Newton</a:t>
            </a:r>
            <a:r>
              <a:rPr lang="en-US" dirty="0" smtClean="0">
                <a:solidFill>
                  <a:srgbClr val="003300"/>
                </a:solidFill>
                <a:latin typeface="Monotype Corsiva" charset="0"/>
              </a:rPr>
              <a:t>’</a:t>
            </a:r>
            <a:r>
              <a:rPr lang="en-US" dirty="0" smtClean="0">
                <a:solidFill>
                  <a:srgbClr val="003300"/>
                </a:solidFill>
                <a:latin typeface="Monotype Corsiva" charset="0"/>
              </a:rPr>
              <a:t>s </a:t>
            </a:r>
            <a:r>
              <a:rPr lang="en-US" dirty="0">
                <a:solidFill>
                  <a:srgbClr val="003300"/>
                </a:solidFill>
                <a:latin typeface="Monotype Corsiva" charset="0"/>
              </a:rPr>
              <a:t>first law, an object will keep its current motion unless non-zero net external force is applied.</a:t>
            </a:r>
            <a:endParaRPr lang="en-US" b="1" dirty="0">
              <a:solidFill>
                <a:srgbClr val="003300"/>
              </a:solidFill>
              <a:latin typeface="Monotype Corsiva" charset="0"/>
            </a:endParaRPr>
          </a:p>
        </p:txBody>
      </p:sp>
      <p:sp>
        <p:nvSpPr>
          <p:cNvPr id="46087" name="Text Box 7"/>
          <p:cNvSpPr txBox="1">
            <a:spLocks noChangeArrowheads="1"/>
          </p:cNvSpPr>
          <p:nvPr/>
        </p:nvSpPr>
        <p:spPr bwMode="auto">
          <a:xfrm>
            <a:off x="771525" y="3886200"/>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660066"/>
                </a:solidFill>
                <a:latin typeface="Arial Narrow" charset="0"/>
              </a:rPr>
              <a:t>Tension, </a:t>
            </a:r>
            <a:r>
              <a:rPr lang="en-US" b="1">
                <a:solidFill>
                  <a:srgbClr val="660066"/>
                </a:solidFill>
                <a:latin typeface="Monotype Corsiva" charset="0"/>
              </a:rPr>
              <a:t>T</a:t>
            </a:r>
            <a:r>
              <a:rPr lang="en-US">
                <a:solidFill>
                  <a:srgbClr val="660066"/>
                </a:solidFill>
                <a:latin typeface="Monotype Corsiva" charset="0"/>
              </a:rPr>
              <a:t>: </a:t>
            </a:r>
            <a:endParaRPr lang="en-US" b="1">
              <a:solidFill>
                <a:srgbClr val="660066"/>
              </a:solidFill>
              <a:latin typeface="Monotype Corsiva" charset="0"/>
            </a:endParaRPr>
          </a:p>
        </p:txBody>
      </p:sp>
      <p:sp>
        <p:nvSpPr>
          <p:cNvPr id="46088" name="Text Box 8"/>
          <p:cNvSpPr txBox="1">
            <a:spLocks noChangeArrowheads="1"/>
          </p:cNvSpPr>
          <p:nvPr/>
        </p:nvSpPr>
        <p:spPr bwMode="auto">
          <a:xfrm>
            <a:off x="3048000" y="2514600"/>
            <a:ext cx="5562600" cy="1225550"/>
          </a:xfrm>
          <a:prstGeom prst="rect">
            <a:avLst/>
          </a:prstGeom>
          <a:solidFill>
            <a:srgbClr val="FFFFCC"/>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Monotype Corsiva" charset="0"/>
              </a:rPr>
              <a:t>Reaction force that reacts to action forces due to the surface structure of an object. Its direction is perpendicular to the surface.</a:t>
            </a:r>
            <a:endParaRPr lang="en-US" b="1">
              <a:solidFill>
                <a:srgbClr val="003300"/>
              </a:solidFill>
              <a:latin typeface="Monotype Corsiva" charset="0"/>
            </a:endParaRPr>
          </a:p>
        </p:txBody>
      </p:sp>
      <p:sp>
        <p:nvSpPr>
          <p:cNvPr id="46089" name="Text Box 9"/>
          <p:cNvSpPr txBox="1">
            <a:spLocks noChangeArrowheads="1"/>
          </p:cNvSpPr>
          <p:nvPr/>
        </p:nvSpPr>
        <p:spPr bwMode="auto">
          <a:xfrm>
            <a:off x="3048000" y="3836988"/>
            <a:ext cx="4495800" cy="860425"/>
          </a:xfrm>
          <a:prstGeom prst="rect">
            <a:avLst/>
          </a:prstGeom>
          <a:solidFill>
            <a:srgbClr val="FFFFCC"/>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Monotype Corsiva" charset="0"/>
              </a:rPr>
              <a:t>The reactionary force by a stringy object against an external force exerted on it. </a:t>
            </a:r>
          </a:p>
        </p:txBody>
      </p:sp>
      <p:sp>
        <p:nvSpPr>
          <p:cNvPr id="46090" name="Text Box 10"/>
          <p:cNvSpPr txBox="1">
            <a:spLocks noChangeArrowheads="1"/>
          </p:cNvSpPr>
          <p:nvPr/>
        </p:nvSpPr>
        <p:spPr bwMode="auto">
          <a:xfrm>
            <a:off x="3048000" y="4794250"/>
            <a:ext cx="5867400" cy="1225550"/>
          </a:xfrm>
          <a:prstGeom prst="rect">
            <a:avLst/>
          </a:prstGeom>
          <a:solidFill>
            <a:srgbClr val="FFFFCC"/>
          </a:solidFill>
          <a:ln w="38100">
            <a:solidFill>
              <a:srgbClr val="FF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Monotype Corsiva" charset="0"/>
              </a:rPr>
              <a:t>A graphical tool which is a </a:t>
            </a:r>
            <a:r>
              <a:rPr lang="en-US" b="1" u="sng">
                <a:solidFill>
                  <a:srgbClr val="FF0000"/>
                </a:solidFill>
                <a:effectLst>
                  <a:outerShdw blurRad="38100" dist="38100" dir="2700000" algn="tl">
                    <a:srgbClr val="000000"/>
                  </a:outerShdw>
                </a:effectLst>
                <a:latin typeface="Monotype Corsiva" charset="0"/>
              </a:rPr>
              <a:t>diagram of external forces on an object</a:t>
            </a:r>
            <a:r>
              <a:rPr lang="en-US">
                <a:solidFill>
                  <a:srgbClr val="003300"/>
                </a:solidFill>
                <a:latin typeface="Monotype Corsiva" charset="0"/>
              </a:rPr>
              <a:t> and is extremely useful analyzing forces and motion!!  Drawn only on an object.</a:t>
            </a:r>
            <a:endParaRPr lang="en-US" b="1">
              <a:solidFill>
                <a:srgbClr val="003300"/>
              </a:solidFill>
              <a:latin typeface="Monotype Corsiva" charset="0"/>
            </a:endParaRPr>
          </a:p>
        </p:txBody>
      </p:sp>
      <p:sp>
        <p:nvSpPr>
          <p:cNvPr id="46091" name="Text Box 11"/>
          <p:cNvSpPr txBox="1">
            <a:spLocks noChangeArrowheads="1"/>
          </p:cNvSpPr>
          <p:nvPr/>
        </p:nvSpPr>
        <p:spPr bwMode="auto">
          <a:xfrm>
            <a:off x="381000" y="5181600"/>
            <a:ext cx="2362200" cy="457200"/>
          </a:xfrm>
          <a:prstGeom prst="rect">
            <a:avLst/>
          </a:prstGeom>
          <a:solidFill>
            <a:srgbClr val="FF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Arial Narrow" charset="0"/>
              </a:rPr>
              <a:t>Free-body diagram</a:t>
            </a:r>
            <a:endParaRPr lang="en-US" b="1">
              <a:solidFill>
                <a:srgbClr val="800000"/>
              </a:solidFill>
              <a:latin typeface="Arial Narrow" charset="0"/>
            </a:endParaRPr>
          </a:p>
        </p:txBody>
      </p:sp>
      <p:sp>
        <p:nvSpPr>
          <p:cNvPr id="28686" name="Footer Placeholder 1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28674158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2971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339E717-DFD4-B440-8BC8-2EAB48D72805}"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29712" name="Rectangle 2"/>
          <p:cNvSpPr>
            <a:spLocks noGrp="1" noChangeArrowheads="1"/>
          </p:cNvSpPr>
          <p:nvPr>
            <p:ph type="title"/>
          </p:nvPr>
        </p:nvSpPr>
        <p:spPr>
          <a:xfrm>
            <a:off x="685800" y="0"/>
            <a:ext cx="7772400" cy="533400"/>
          </a:xfrm>
        </p:spPr>
        <p:txBody>
          <a:bodyPr/>
          <a:lstStyle/>
          <a:p>
            <a:r>
              <a:rPr lang="en-US" sz="3600">
                <a:latin typeface="Arial Narrow" charset="0"/>
                <a:ea typeface="ＭＳ Ｐゴシック" charset="0"/>
                <a:cs typeface="ＭＳ Ｐゴシック" charset="0"/>
              </a:rPr>
              <a:t>Free Body Diagrams and Solving Problems</a:t>
            </a:r>
          </a:p>
        </p:txBody>
      </p:sp>
      <p:sp>
        <p:nvSpPr>
          <p:cNvPr id="47107" name="Rectangle 3"/>
          <p:cNvSpPr>
            <a:spLocks noGrp="1" noChangeArrowheads="1"/>
          </p:cNvSpPr>
          <p:nvPr>
            <p:ph type="body" idx="1"/>
          </p:nvPr>
        </p:nvSpPr>
        <p:spPr>
          <a:xfrm>
            <a:off x="685800" y="533400"/>
            <a:ext cx="7772400" cy="2590800"/>
          </a:xfrm>
        </p:spPr>
        <p:txBody>
          <a:bodyPr/>
          <a:lstStyle/>
          <a:p>
            <a:pPr marL="609600" indent="-609600">
              <a:lnSpc>
                <a:spcPct val="90000"/>
              </a:lnSpc>
            </a:pPr>
            <a:r>
              <a:rPr lang="en-US" sz="1700">
                <a:latin typeface="Arial Narrow" charset="0"/>
                <a:ea typeface="ＭＳ Ｐゴシック" charset="0"/>
                <a:cs typeface="ＭＳ Ｐゴシック" charset="0"/>
              </a:rPr>
              <a:t>Free-body diagram: A diagram of vector forces acting on an object </a:t>
            </a:r>
          </a:p>
          <a:p>
            <a:pPr marL="609600" indent="-609600">
              <a:lnSpc>
                <a:spcPct val="90000"/>
              </a:lnSpc>
            </a:pPr>
            <a:r>
              <a:rPr lang="en-US" sz="1700">
                <a:solidFill>
                  <a:schemeClr val="hlink"/>
                </a:solidFill>
                <a:latin typeface="Arial Narrow" charset="0"/>
                <a:ea typeface="ＭＳ Ｐゴシック" charset="0"/>
                <a:cs typeface="ＭＳ Ｐゴシック" charset="0"/>
                <a:sym typeface="Wingdings" charset="0"/>
              </a:rPr>
              <a:t>A great tool to solve a problem using forces or using dynamics</a:t>
            </a:r>
            <a:endParaRPr lang="en-US" sz="1700">
              <a:solidFill>
                <a:schemeClr val="hlink"/>
              </a:solidFill>
              <a:latin typeface="Arial Narrow" charset="0"/>
              <a:ea typeface="ＭＳ Ｐゴシック" charset="0"/>
              <a:cs typeface="ＭＳ Ｐゴシック" charset="0"/>
            </a:endParaRPr>
          </a:p>
          <a:p>
            <a:pPr marL="609600" indent="-609600">
              <a:lnSpc>
                <a:spcPct val="90000"/>
              </a:lnSpc>
              <a:buFontTx/>
              <a:buAutoNum type="arabicPeriod"/>
            </a:pPr>
            <a:r>
              <a:rPr lang="en-US" sz="1700">
                <a:solidFill>
                  <a:srgbClr val="CC00CC"/>
                </a:solidFill>
                <a:latin typeface="Arial Narrow" charset="0"/>
                <a:ea typeface="ＭＳ Ｐゴシック" charset="0"/>
                <a:cs typeface="ＭＳ Ｐゴシック" charset="0"/>
              </a:rPr>
              <a:t>Select a point on an object in the problem</a:t>
            </a:r>
          </a:p>
          <a:p>
            <a:pPr marL="609600" indent="-609600">
              <a:lnSpc>
                <a:spcPct val="90000"/>
              </a:lnSpc>
              <a:buFontTx/>
              <a:buAutoNum type="arabicPeriod"/>
            </a:pPr>
            <a:r>
              <a:rPr lang="en-US" sz="1700">
                <a:solidFill>
                  <a:srgbClr val="CC00CC"/>
                </a:solidFill>
                <a:latin typeface="Arial Narrow" charset="0"/>
                <a:ea typeface="ＭＳ Ｐゴシック" charset="0"/>
                <a:cs typeface="ＭＳ Ｐゴシック" charset="0"/>
              </a:rPr>
              <a:t>Identify all the forces acting only on the selected object</a:t>
            </a:r>
          </a:p>
          <a:p>
            <a:pPr marL="609600" indent="-609600">
              <a:lnSpc>
                <a:spcPct val="90000"/>
              </a:lnSpc>
              <a:buFontTx/>
              <a:buAutoNum type="arabicPeriod"/>
            </a:pPr>
            <a:r>
              <a:rPr lang="en-US" sz="1700">
                <a:solidFill>
                  <a:srgbClr val="CC00CC"/>
                </a:solidFill>
                <a:latin typeface="Arial Narrow" charset="0"/>
                <a:ea typeface="ＭＳ Ｐゴシック" charset="0"/>
                <a:cs typeface="ＭＳ Ｐゴシック" charset="0"/>
              </a:rPr>
              <a:t>Define a reference frame with positive and negative axes specified</a:t>
            </a:r>
          </a:p>
          <a:p>
            <a:pPr marL="609600" indent="-609600">
              <a:lnSpc>
                <a:spcPct val="90000"/>
              </a:lnSpc>
              <a:buFontTx/>
              <a:buAutoNum type="arabicPeriod"/>
            </a:pPr>
            <a:r>
              <a:rPr lang="en-US" sz="1700">
                <a:solidFill>
                  <a:srgbClr val="CC00CC"/>
                </a:solidFill>
                <a:latin typeface="Arial Narrow" charset="0"/>
                <a:ea typeface="ＭＳ Ｐゴシック" charset="0"/>
                <a:cs typeface="ＭＳ Ｐゴシック" charset="0"/>
              </a:rPr>
              <a:t>Draw arrows to represent the force vectors on the selected point</a:t>
            </a:r>
          </a:p>
          <a:p>
            <a:pPr marL="609600" indent="-609600">
              <a:lnSpc>
                <a:spcPct val="90000"/>
              </a:lnSpc>
              <a:buFontTx/>
              <a:buAutoNum type="arabicPeriod"/>
            </a:pPr>
            <a:r>
              <a:rPr lang="en-US" sz="1700">
                <a:latin typeface="Arial Narrow" charset="0"/>
                <a:ea typeface="ＭＳ Ｐゴシック" charset="0"/>
                <a:cs typeface="ＭＳ Ｐゴシック" charset="0"/>
              </a:rPr>
              <a:t>Write down net force vector equation</a:t>
            </a:r>
          </a:p>
          <a:p>
            <a:pPr marL="609600" indent="-609600">
              <a:lnSpc>
                <a:spcPct val="90000"/>
              </a:lnSpc>
              <a:buFontTx/>
              <a:buAutoNum type="arabicPeriod"/>
            </a:pPr>
            <a:r>
              <a:rPr lang="en-US" sz="1700">
                <a:latin typeface="Arial Narrow" charset="0"/>
                <a:ea typeface="ＭＳ Ｐゴシック" charset="0"/>
                <a:cs typeface="ＭＳ Ｐゴシック" charset="0"/>
              </a:rPr>
              <a:t>Write down the forces in components to solve the problems</a:t>
            </a:r>
          </a:p>
          <a:p>
            <a:pPr marL="609600" indent="-609600">
              <a:lnSpc>
                <a:spcPct val="90000"/>
              </a:lnSpc>
            </a:pPr>
            <a:r>
              <a:rPr lang="en-US" sz="1700">
                <a:solidFill>
                  <a:srgbClr val="A50021"/>
                </a:solidFill>
                <a:latin typeface="Arial Narrow" charset="0"/>
                <a:ea typeface="ＭＳ Ｐゴシック" charset="0"/>
                <a:cs typeface="ＭＳ Ｐゴシック" charset="0"/>
              </a:rPr>
              <a:t>No matter which one we choose to draw the diagram on, the results should be the same, as long as they are from the same motion</a:t>
            </a:r>
          </a:p>
        </p:txBody>
      </p:sp>
      <p:sp>
        <p:nvSpPr>
          <p:cNvPr id="47108" name="Rectangle 4"/>
          <p:cNvSpPr>
            <a:spLocks noChangeArrowheads="1"/>
          </p:cNvSpPr>
          <p:nvPr/>
        </p:nvSpPr>
        <p:spPr bwMode="auto">
          <a:xfrm>
            <a:off x="533400" y="4038600"/>
            <a:ext cx="1371600" cy="152400"/>
          </a:xfrm>
          <a:prstGeom prst="rect">
            <a:avLst/>
          </a:prstGeom>
          <a:gradFill rotWithShape="0">
            <a:gsLst>
              <a:gs pos="0">
                <a:srgbClr val="5E2F00"/>
              </a:gs>
              <a:gs pos="100000">
                <a:srgbClr val="CC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09" name="Rectangle 5"/>
          <p:cNvSpPr>
            <a:spLocks noChangeArrowheads="1"/>
          </p:cNvSpPr>
          <p:nvPr/>
        </p:nvSpPr>
        <p:spPr bwMode="auto">
          <a:xfrm>
            <a:off x="952500" y="3733800"/>
            <a:ext cx="5334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sp>
        <p:nvSpPr>
          <p:cNvPr id="47110" name="Rectangle 6"/>
          <p:cNvSpPr>
            <a:spLocks noChangeArrowheads="1"/>
          </p:cNvSpPr>
          <p:nvPr/>
        </p:nvSpPr>
        <p:spPr bwMode="auto">
          <a:xfrm>
            <a:off x="2286000" y="3505200"/>
            <a:ext cx="525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1800">
                <a:solidFill>
                  <a:schemeClr val="accent2"/>
                </a:solidFill>
                <a:latin typeface="Arial Narrow" charset="0"/>
              </a:rPr>
              <a:t>Which one would you like to select to draw FBD?</a:t>
            </a:r>
          </a:p>
          <a:p>
            <a:pPr marL="609600" indent="-609600">
              <a:lnSpc>
                <a:spcPct val="90000"/>
              </a:lnSpc>
              <a:spcBef>
                <a:spcPct val="20000"/>
              </a:spcBef>
            </a:pPr>
            <a:r>
              <a:rPr lang="en-US" sz="1800">
                <a:solidFill>
                  <a:schemeClr val="accent2"/>
                </a:solidFill>
                <a:latin typeface="Arial Narrow" charset="0"/>
              </a:rPr>
              <a:t>What do you think are the forces acting on this object?</a:t>
            </a:r>
          </a:p>
        </p:txBody>
      </p:sp>
      <p:sp>
        <p:nvSpPr>
          <p:cNvPr id="47111" name="Text Box 7"/>
          <p:cNvSpPr txBox="1">
            <a:spLocks noChangeArrowheads="1"/>
          </p:cNvSpPr>
          <p:nvPr/>
        </p:nvSpPr>
        <p:spPr bwMode="auto">
          <a:xfrm>
            <a:off x="2346325" y="4140200"/>
            <a:ext cx="17081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Gravitational force</a:t>
            </a:r>
          </a:p>
        </p:txBody>
      </p:sp>
      <p:sp>
        <p:nvSpPr>
          <p:cNvPr id="47112" name="Line 8"/>
          <p:cNvSpPr>
            <a:spLocks noChangeShapeType="1"/>
          </p:cNvSpPr>
          <p:nvPr/>
        </p:nvSpPr>
        <p:spPr bwMode="auto">
          <a:xfrm>
            <a:off x="1219200" y="3886200"/>
            <a:ext cx="0" cy="685800"/>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7113" name="Object 2"/>
          <p:cNvGraphicFramePr>
            <a:graphicFrameLocks noChangeAspect="1"/>
          </p:cNvGraphicFramePr>
          <p:nvPr/>
        </p:nvGraphicFramePr>
        <p:xfrm>
          <a:off x="1344613" y="4267200"/>
          <a:ext cx="712787" cy="339725"/>
        </p:xfrm>
        <a:graphic>
          <a:graphicData uri="http://schemas.openxmlformats.org/presentationml/2006/ole">
            <mc:AlternateContent xmlns:mc="http://schemas.openxmlformats.org/markup-compatibility/2006">
              <mc:Choice xmlns:v="urn:schemas-microsoft-com:vml" Requires="v">
                <p:oleObj spid="_x0000_s230508" name="Equation" r:id="rId3" imgW="660240" imgH="253800" progId="Equation.3">
                  <p:embed/>
                </p:oleObj>
              </mc:Choice>
              <mc:Fallback>
                <p:oleObj name="Equation" r:id="rId3" imgW="66024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4267200"/>
                        <a:ext cx="712787" cy="339725"/>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7114" name="Text Box 10"/>
          <p:cNvSpPr txBox="1">
            <a:spLocks noChangeArrowheads="1"/>
          </p:cNvSpPr>
          <p:nvPr/>
        </p:nvSpPr>
        <p:spPr bwMode="auto">
          <a:xfrm>
            <a:off x="4294188" y="4138613"/>
            <a:ext cx="4392612"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the force supporting the object exerted by the floor</a:t>
            </a:r>
          </a:p>
        </p:txBody>
      </p:sp>
      <p:sp>
        <p:nvSpPr>
          <p:cNvPr id="47115" name="Line 11"/>
          <p:cNvSpPr>
            <a:spLocks noChangeShapeType="1"/>
          </p:cNvSpPr>
          <p:nvPr/>
        </p:nvSpPr>
        <p:spPr bwMode="auto">
          <a:xfrm flipH="1" flipV="1">
            <a:off x="1295400" y="3352800"/>
            <a:ext cx="0" cy="685800"/>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12"/>
          <p:cNvGrpSpPr>
            <a:grpSpLocks/>
          </p:cNvGrpSpPr>
          <p:nvPr/>
        </p:nvGrpSpPr>
        <p:grpSpPr bwMode="auto">
          <a:xfrm>
            <a:off x="609600" y="4724400"/>
            <a:ext cx="685800" cy="1524000"/>
            <a:chOff x="384" y="2976"/>
            <a:chExt cx="432" cy="960"/>
          </a:xfrm>
        </p:grpSpPr>
        <p:sp>
          <p:nvSpPr>
            <p:cNvPr id="29750" name="Rectangle 13"/>
            <p:cNvSpPr>
              <a:spLocks noChangeArrowheads="1"/>
            </p:cNvSpPr>
            <p:nvPr/>
          </p:nvSpPr>
          <p:spPr bwMode="auto">
            <a:xfrm>
              <a:off x="384" y="3360"/>
              <a:ext cx="432" cy="576"/>
            </a:xfrm>
            <a:prstGeom prst="rect">
              <a:avLst/>
            </a:prstGeom>
            <a:solidFill>
              <a:srgbClr val="FFFF99"/>
            </a:solidFill>
            <a:ln w="28575">
              <a:solidFill>
                <a:srgbClr val="A50021"/>
              </a:solidFill>
              <a:miter lim="800000"/>
              <a:headEnd/>
              <a:tailEnd/>
            </a:ln>
          </p:spPr>
          <p:txBody>
            <a:bodyPr wrap="none" anchor="ctr"/>
            <a:lstStyle/>
            <a:p>
              <a:pPr algn="ctr"/>
              <a:r>
                <a:rPr lang="en-US" sz="1800">
                  <a:solidFill>
                    <a:srgbClr val="A50021"/>
                  </a:solidFill>
                  <a:latin typeface="Arial Narrow" charset="0"/>
                </a:rPr>
                <a:t>M</a:t>
              </a:r>
              <a:r>
                <a:rPr lang="en-US" sz="1800" baseline="-25000">
                  <a:solidFill>
                    <a:srgbClr val="A50021"/>
                  </a:solidFill>
                  <a:latin typeface="Arial Narrow" charset="0"/>
                </a:rPr>
                <a:t>e</a:t>
              </a:r>
              <a:endParaRPr lang="en-US" sz="1800">
                <a:solidFill>
                  <a:srgbClr val="A50021"/>
                </a:solidFill>
                <a:latin typeface="Arial Narrow" charset="0"/>
              </a:endParaRPr>
            </a:p>
          </p:txBody>
        </p:sp>
        <p:sp>
          <p:nvSpPr>
            <p:cNvPr id="29751" name="Line 14"/>
            <p:cNvSpPr>
              <a:spLocks noChangeShapeType="1"/>
            </p:cNvSpPr>
            <p:nvPr/>
          </p:nvSpPr>
          <p:spPr bwMode="auto">
            <a:xfrm flipV="1">
              <a:off x="600" y="2976"/>
              <a:ext cx="0" cy="384"/>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19" name="Rectangle 15"/>
          <p:cNvSpPr>
            <a:spLocks noChangeArrowheads="1"/>
          </p:cNvSpPr>
          <p:nvPr/>
        </p:nvSpPr>
        <p:spPr bwMode="auto">
          <a:xfrm>
            <a:off x="2362200" y="457200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1800">
                <a:solidFill>
                  <a:schemeClr val="accent2"/>
                </a:solidFill>
                <a:latin typeface="Arial Narrow" charset="0"/>
              </a:rPr>
              <a:t>Which one would you like to select to draw FBD?</a:t>
            </a:r>
          </a:p>
          <a:p>
            <a:pPr marL="609600" indent="-609600">
              <a:lnSpc>
                <a:spcPct val="90000"/>
              </a:lnSpc>
              <a:spcBef>
                <a:spcPct val="20000"/>
              </a:spcBef>
            </a:pPr>
            <a:r>
              <a:rPr lang="en-US" sz="1800">
                <a:solidFill>
                  <a:schemeClr val="accent2"/>
                </a:solidFill>
                <a:latin typeface="Arial Narrow" charset="0"/>
              </a:rPr>
              <a:t>What do you think are the forces acting on this elevator?</a:t>
            </a:r>
          </a:p>
        </p:txBody>
      </p:sp>
      <p:grpSp>
        <p:nvGrpSpPr>
          <p:cNvPr id="3" name="Group 16"/>
          <p:cNvGrpSpPr>
            <a:grpSpLocks/>
          </p:cNvGrpSpPr>
          <p:nvPr/>
        </p:nvGrpSpPr>
        <p:grpSpPr bwMode="auto">
          <a:xfrm>
            <a:off x="8001000" y="3048000"/>
            <a:ext cx="457200" cy="533400"/>
            <a:chOff x="5136" y="1824"/>
            <a:chExt cx="288" cy="336"/>
          </a:xfrm>
        </p:grpSpPr>
        <p:graphicFrame>
          <p:nvGraphicFramePr>
            <p:cNvPr id="29709" name="Object 13"/>
            <p:cNvGraphicFramePr>
              <a:graphicFrameLocks noChangeAspect="1"/>
            </p:cNvGraphicFramePr>
            <p:nvPr/>
          </p:nvGraphicFramePr>
          <p:xfrm>
            <a:off x="5260" y="1920"/>
            <a:ext cx="164" cy="192"/>
          </p:xfrm>
          <a:graphic>
            <a:graphicData uri="http://schemas.openxmlformats.org/presentationml/2006/ole">
              <mc:AlternateContent xmlns:mc="http://schemas.openxmlformats.org/markup-compatibility/2006">
                <mc:Choice xmlns:v="urn:schemas-microsoft-com:vml" Requires="v">
                  <p:oleObj spid="_x0000_s230509" name="Equation" r:id="rId5" imgW="241200" imgH="228600" progId="Equation.DSMT4">
                    <p:embed/>
                  </p:oleObj>
                </mc:Choice>
                <mc:Fallback>
                  <p:oleObj name="Equation" r:id="rId5" imgW="2412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 y="1920"/>
                          <a:ext cx="164" cy="192"/>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9" name="Line 18"/>
            <p:cNvSpPr>
              <a:spLocks noChangeShapeType="1"/>
            </p:cNvSpPr>
            <p:nvPr/>
          </p:nvSpPr>
          <p:spPr bwMode="auto">
            <a:xfrm flipV="1">
              <a:off x="5136" y="1824"/>
              <a:ext cx="0" cy="336"/>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9"/>
          <p:cNvGrpSpPr>
            <a:grpSpLocks/>
          </p:cNvGrpSpPr>
          <p:nvPr/>
        </p:nvGrpSpPr>
        <p:grpSpPr bwMode="auto">
          <a:xfrm>
            <a:off x="8001000" y="3581400"/>
            <a:ext cx="838200" cy="533400"/>
            <a:chOff x="5136" y="2160"/>
            <a:chExt cx="528" cy="336"/>
          </a:xfrm>
        </p:grpSpPr>
        <p:sp>
          <p:nvSpPr>
            <p:cNvPr id="29748" name="Line 20"/>
            <p:cNvSpPr>
              <a:spLocks noChangeShapeType="1"/>
            </p:cNvSpPr>
            <p:nvPr/>
          </p:nvSpPr>
          <p:spPr bwMode="auto">
            <a:xfrm>
              <a:off x="5136" y="2160"/>
              <a:ext cx="0" cy="336"/>
            </a:xfrm>
            <a:prstGeom prst="line">
              <a:avLst/>
            </a:prstGeom>
            <a:noFill/>
            <a:ln w="28575">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9708" name="Object 12"/>
            <p:cNvGraphicFramePr>
              <a:graphicFrameLocks noChangeAspect="1"/>
            </p:cNvGraphicFramePr>
            <p:nvPr/>
          </p:nvGraphicFramePr>
          <p:xfrm>
            <a:off x="5215" y="2208"/>
            <a:ext cx="449" cy="214"/>
          </p:xfrm>
          <a:graphic>
            <a:graphicData uri="http://schemas.openxmlformats.org/presentationml/2006/ole">
              <mc:AlternateContent xmlns:mc="http://schemas.openxmlformats.org/markup-compatibility/2006">
                <mc:Choice xmlns:v="urn:schemas-microsoft-com:vml" Requires="v">
                  <p:oleObj spid="_x0000_s230510" name="Equation" r:id="rId7" imgW="660240" imgH="253800" progId="Equation.3">
                    <p:embed/>
                  </p:oleObj>
                </mc:Choice>
                <mc:Fallback>
                  <p:oleObj name="Equation" r:id="rId7" imgW="66024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5" y="2208"/>
                          <a:ext cx="449" cy="214"/>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47126" name="Text Box 22"/>
          <p:cNvSpPr txBox="1">
            <a:spLocks noChangeArrowheads="1"/>
          </p:cNvSpPr>
          <p:nvPr/>
        </p:nvSpPr>
        <p:spPr bwMode="auto">
          <a:xfrm>
            <a:off x="2209800" y="5334000"/>
            <a:ext cx="17081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Gravitational force</a:t>
            </a:r>
          </a:p>
        </p:txBody>
      </p:sp>
      <p:sp>
        <p:nvSpPr>
          <p:cNvPr id="47127" name="Text Box 23"/>
          <p:cNvSpPr txBox="1">
            <a:spLocks noChangeArrowheads="1"/>
          </p:cNvSpPr>
          <p:nvPr/>
        </p:nvSpPr>
        <p:spPr bwMode="auto">
          <a:xfrm>
            <a:off x="4114800" y="5334000"/>
            <a:ext cx="358140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The force pulling the elevator (Tension)</a:t>
            </a:r>
          </a:p>
        </p:txBody>
      </p:sp>
      <p:sp>
        <p:nvSpPr>
          <p:cNvPr id="47128" name="Rectangle 24"/>
          <p:cNvSpPr>
            <a:spLocks noChangeArrowheads="1"/>
          </p:cNvSpPr>
          <p:nvPr/>
        </p:nvSpPr>
        <p:spPr bwMode="auto">
          <a:xfrm>
            <a:off x="762000" y="6019800"/>
            <a:ext cx="381000" cy="228600"/>
          </a:xfrm>
          <a:prstGeom prst="rect">
            <a:avLst/>
          </a:prstGeom>
          <a:solidFill>
            <a:srgbClr val="CC6600"/>
          </a:solidFill>
          <a:ln w="9525">
            <a:solidFill>
              <a:srgbClr val="CC6600"/>
            </a:solidFill>
            <a:miter lim="800000"/>
            <a:headEnd/>
            <a:tailEnd/>
          </a:ln>
        </p:spPr>
        <p:txBody>
          <a:bodyPr wrap="none" anchor="ctr"/>
          <a:lstStyle/>
          <a:p>
            <a:pPr algn="ctr"/>
            <a:r>
              <a:rPr lang="en-US" sz="1800" b="1">
                <a:solidFill>
                  <a:srgbClr val="FFFF99"/>
                </a:solidFill>
                <a:latin typeface="Arial Narrow" charset="0"/>
              </a:rPr>
              <a:t>m</a:t>
            </a:r>
          </a:p>
        </p:txBody>
      </p:sp>
      <p:sp>
        <p:nvSpPr>
          <p:cNvPr id="47129" name="Text Box 25"/>
          <p:cNvSpPr txBox="1">
            <a:spLocks noChangeArrowheads="1"/>
          </p:cNvSpPr>
          <p:nvPr/>
        </p:nvSpPr>
        <p:spPr bwMode="auto">
          <a:xfrm>
            <a:off x="2209800" y="5813425"/>
            <a:ext cx="3154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pPr>
            <a:r>
              <a:rPr lang="en-US" sz="1800">
                <a:solidFill>
                  <a:schemeClr val="accent2"/>
                </a:solidFill>
                <a:latin typeface="Arial Narrow" charset="0"/>
              </a:rPr>
              <a:t>What about the box in the elevator?</a:t>
            </a:r>
            <a:endParaRPr lang="en-US" sz="1800"/>
          </a:p>
        </p:txBody>
      </p:sp>
      <p:sp>
        <p:nvSpPr>
          <p:cNvPr id="47130" name="Text Box 26"/>
          <p:cNvSpPr txBox="1">
            <a:spLocks noChangeArrowheads="1"/>
          </p:cNvSpPr>
          <p:nvPr/>
        </p:nvSpPr>
        <p:spPr bwMode="auto">
          <a:xfrm>
            <a:off x="5715000" y="5830888"/>
            <a:ext cx="1143000" cy="581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A50021"/>
                </a:solidFill>
                <a:latin typeface="Arial Narrow" charset="0"/>
              </a:rPr>
              <a:t>Gravitational force</a:t>
            </a:r>
          </a:p>
        </p:txBody>
      </p:sp>
      <p:sp>
        <p:nvSpPr>
          <p:cNvPr id="47131" name="Text Box 27"/>
          <p:cNvSpPr txBox="1">
            <a:spLocks noChangeArrowheads="1"/>
          </p:cNvSpPr>
          <p:nvPr/>
        </p:nvSpPr>
        <p:spPr bwMode="auto">
          <a:xfrm>
            <a:off x="6934200" y="5791200"/>
            <a:ext cx="838200" cy="6413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Normal force</a:t>
            </a:r>
          </a:p>
        </p:txBody>
      </p:sp>
      <p:graphicFrame>
        <p:nvGraphicFramePr>
          <p:cNvPr id="47132" name="Object 3"/>
          <p:cNvGraphicFramePr>
            <a:graphicFrameLocks noChangeAspect="1"/>
          </p:cNvGraphicFramePr>
          <p:nvPr/>
        </p:nvGraphicFramePr>
        <p:xfrm>
          <a:off x="1447800" y="3429000"/>
          <a:ext cx="260350" cy="304800"/>
        </p:xfrm>
        <a:graphic>
          <a:graphicData uri="http://schemas.openxmlformats.org/presentationml/2006/ole">
            <mc:AlternateContent xmlns:mc="http://schemas.openxmlformats.org/markup-compatibility/2006">
              <mc:Choice xmlns:v="urn:schemas-microsoft-com:vml" Requires="v">
                <p:oleObj spid="_x0000_s230511" name="Equation" r:id="rId9" imgW="241200" imgH="228600" progId="Equation.3">
                  <p:embed/>
                </p:oleObj>
              </mc:Choice>
              <mc:Fallback>
                <p:oleObj name="Equation" r:id="rId9" imgW="241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429000"/>
                        <a:ext cx="260350" cy="304800"/>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5" name="Group 29"/>
          <p:cNvGrpSpPr>
            <a:grpSpLocks/>
          </p:cNvGrpSpPr>
          <p:nvPr/>
        </p:nvGrpSpPr>
        <p:grpSpPr bwMode="auto">
          <a:xfrm>
            <a:off x="990600" y="4953000"/>
            <a:ext cx="404813" cy="381000"/>
            <a:chOff x="624" y="3120"/>
            <a:chExt cx="255" cy="240"/>
          </a:xfrm>
        </p:grpSpPr>
        <p:sp>
          <p:nvSpPr>
            <p:cNvPr id="29747" name="Line 30"/>
            <p:cNvSpPr>
              <a:spLocks noChangeShapeType="1"/>
            </p:cNvSpPr>
            <p:nvPr/>
          </p:nvSpPr>
          <p:spPr bwMode="auto">
            <a:xfrm flipH="1" flipV="1">
              <a:off x="624" y="3120"/>
              <a:ext cx="0"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9707" name="Object 11"/>
            <p:cNvGraphicFramePr>
              <a:graphicFrameLocks noChangeAspect="1"/>
            </p:cNvGraphicFramePr>
            <p:nvPr/>
          </p:nvGraphicFramePr>
          <p:xfrm>
            <a:off x="724" y="3120"/>
            <a:ext cx="155" cy="192"/>
          </p:xfrm>
          <a:graphic>
            <a:graphicData uri="http://schemas.openxmlformats.org/presentationml/2006/ole">
              <mc:AlternateContent xmlns:mc="http://schemas.openxmlformats.org/markup-compatibility/2006">
                <mc:Choice xmlns:v="urn:schemas-microsoft-com:vml" Requires="v">
                  <p:oleObj spid="_x0000_s230512" name="Equation" r:id="rId10" imgW="228600" imgH="228600" progId="Equation.3">
                    <p:embed/>
                  </p:oleObj>
                </mc:Choice>
                <mc:Fallback>
                  <p:oleObj name="Equation" r:id="rId10" imgW="2286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 y="3120"/>
                          <a:ext cx="155" cy="192"/>
                        </a:xfrm>
                        <a:prstGeom prst="rect">
                          <a:avLst/>
                        </a:prstGeom>
                        <a:solidFill>
                          <a:srgbClr val="FFFF99"/>
                        </a:solidFill>
                        <a:ln w="2857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6" name="Group 32"/>
          <p:cNvGrpSpPr>
            <a:grpSpLocks/>
          </p:cNvGrpSpPr>
          <p:nvPr/>
        </p:nvGrpSpPr>
        <p:grpSpPr bwMode="auto">
          <a:xfrm>
            <a:off x="152400" y="5867400"/>
            <a:ext cx="838200" cy="784225"/>
            <a:chOff x="96" y="3696"/>
            <a:chExt cx="528" cy="494"/>
          </a:xfrm>
        </p:grpSpPr>
        <p:sp>
          <p:nvSpPr>
            <p:cNvPr id="29746" name="Line 33"/>
            <p:cNvSpPr>
              <a:spLocks noChangeShapeType="1"/>
            </p:cNvSpPr>
            <p:nvPr/>
          </p:nvSpPr>
          <p:spPr bwMode="auto">
            <a:xfrm>
              <a:off x="624" y="3696"/>
              <a:ext cx="0" cy="43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9706" name="Object 10"/>
            <p:cNvGraphicFramePr>
              <a:graphicFrameLocks noChangeAspect="1"/>
            </p:cNvGraphicFramePr>
            <p:nvPr/>
          </p:nvGraphicFramePr>
          <p:xfrm>
            <a:off x="96" y="3984"/>
            <a:ext cx="432" cy="206"/>
          </p:xfrm>
          <a:graphic>
            <a:graphicData uri="http://schemas.openxmlformats.org/presentationml/2006/ole">
              <mc:AlternateContent xmlns:mc="http://schemas.openxmlformats.org/markup-compatibility/2006">
                <mc:Choice xmlns:v="urn:schemas-microsoft-com:vml" Requires="v">
                  <p:oleObj spid="_x0000_s230513" name="Equation" r:id="rId12" imgW="660240" imgH="253800" progId="Equation.3">
                    <p:embed/>
                  </p:oleObj>
                </mc:Choice>
                <mc:Fallback>
                  <p:oleObj name="Equation" r:id="rId12" imgW="660240" imgH="253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 y="3984"/>
                          <a:ext cx="432" cy="206"/>
                        </a:xfrm>
                        <a:prstGeom prst="rect">
                          <a:avLst/>
                        </a:prstGeom>
                        <a:solidFill>
                          <a:srgbClr val="FFFF99"/>
                        </a:solidFill>
                        <a:ln w="2857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7" name="Group 35"/>
          <p:cNvGrpSpPr>
            <a:grpSpLocks/>
          </p:cNvGrpSpPr>
          <p:nvPr/>
        </p:nvGrpSpPr>
        <p:grpSpPr bwMode="auto">
          <a:xfrm>
            <a:off x="1066800" y="6248400"/>
            <a:ext cx="865188" cy="457200"/>
            <a:chOff x="672" y="3936"/>
            <a:chExt cx="545" cy="288"/>
          </a:xfrm>
        </p:grpSpPr>
        <p:sp>
          <p:nvSpPr>
            <p:cNvPr id="29745" name="Line 36"/>
            <p:cNvSpPr>
              <a:spLocks noChangeShapeType="1"/>
            </p:cNvSpPr>
            <p:nvPr/>
          </p:nvSpPr>
          <p:spPr bwMode="auto">
            <a:xfrm>
              <a:off x="672" y="3936"/>
              <a:ext cx="0" cy="288"/>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9705" name="Object 9"/>
            <p:cNvGraphicFramePr>
              <a:graphicFrameLocks noChangeAspect="1"/>
            </p:cNvGraphicFramePr>
            <p:nvPr/>
          </p:nvGraphicFramePr>
          <p:xfrm>
            <a:off x="768" y="4010"/>
            <a:ext cx="449" cy="214"/>
          </p:xfrm>
          <a:graphic>
            <a:graphicData uri="http://schemas.openxmlformats.org/presentationml/2006/ole">
              <mc:AlternateContent xmlns:mc="http://schemas.openxmlformats.org/markup-compatibility/2006">
                <mc:Choice xmlns:v="urn:schemas-microsoft-com:vml" Requires="v">
                  <p:oleObj spid="_x0000_s230514" name="Equation" r:id="rId14" imgW="660240" imgH="253800" progId="Equation.3">
                    <p:embed/>
                  </p:oleObj>
                </mc:Choice>
                <mc:Fallback>
                  <p:oleObj name="Equation" r:id="rId14" imgW="66024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 y="4010"/>
                          <a:ext cx="449" cy="214"/>
                        </a:xfrm>
                        <a:prstGeom prst="rect">
                          <a:avLst/>
                        </a:prstGeom>
                        <a:solidFill>
                          <a:srgbClr val="FFFF99"/>
                        </a:solidFill>
                        <a:ln w="28575">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8" name="Group 38"/>
          <p:cNvGrpSpPr>
            <a:grpSpLocks/>
          </p:cNvGrpSpPr>
          <p:nvPr/>
        </p:nvGrpSpPr>
        <p:grpSpPr bwMode="auto">
          <a:xfrm>
            <a:off x="8077200" y="4495800"/>
            <a:ext cx="449263" cy="533400"/>
            <a:chOff x="5088" y="2832"/>
            <a:chExt cx="283" cy="336"/>
          </a:xfrm>
        </p:grpSpPr>
        <p:graphicFrame>
          <p:nvGraphicFramePr>
            <p:cNvPr id="29704" name="Object 8"/>
            <p:cNvGraphicFramePr>
              <a:graphicFrameLocks noChangeAspect="1"/>
            </p:cNvGraphicFramePr>
            <p:nvPr/>
          </p:nvGraphicFramePr>
          <p:xfrm>
            <a:off x="5216" y="2928"/>
            <a:ext cx="155" cy="192"/>
          </p:xfrm>
          <a:graphic>
            <a:graphicData uri="http://schemas.openxmlformats.org/presentationml/2006/ole">
              <mc:AlternateContent xmlns:mc="http://schemas.openxmlformats.org/markup-compatibility/2006">
                <mc:Choice xmlns:v="urn:schemas-microsoft-com:vml" Requires="v">
                  <p:oleObj spid="_x0000_s230515" name="Equation" r:id="rId16" imgW="228600" imgH="228600" progId="Equation.3">
                    <p:embed/>
                  </p:oleObj>
                </mc:Choice>
                <mc:Fallback>
                  <p:oleObj name="Equation" r:id="rId16" imgW="2286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6" y="2928"/>
                          <a:ext cx="155" cy="192"/>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4" name="Line 40"/>
            <p:cNvSpPr>
              <a:spLocks noChangeShapeType="1"/>
            </p:cNvSpPr>
            <p:nvPr/>
          </p:nvSpPr>
          <p:spPr bwMode="auto">
            <a:xfrm flipV="1">
              <a:off x="5088" y="2832"/>
              <a:ext cx="0" cy="336"/>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9" name="Group 41"/>
          <p:cNvGrpSpPr>
            <a:grpSpLocks/>
          </p:cNvGrpSpPr>
          <p:nvPr/>
        </p:nvGrpSpPr>
        <p:grpSpPr bwMode="auto">
          <a:xfrm>
            <a:off x="8077200" y="5029200"/>
            <a:ext cx="838200" cy="533400"/>
            <a:chOff x="5136" y="2160"/>
            <a:chExt cx="528" cy="336"/>
          </a:xfrm>
        </p:grpSpPr>
        <p:sp>
          <p:nvSpPr>
            <p:cNvPr id="29743" name="Line 42"/>
            <p:cNvSpPr>
              <a:spLocks noChangeShapeType="1"/>
            </p:cNvSpPr>
            <p:nvPr/>
          </p:nvSpPr>
          <p:spPr bwMode="auto">
            <a:xfrm>
              <a:off x="5136" y="2160"/>
              <a:ext cx="0" cy="336"/>
            </a:xfrm>
            <a:prstGeom prst="line">
              <a:avLst/>
            </a:prstGeom>
            <a:noFill/>
            <a:ln w="28575">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9703" name="Object 7"/>
            <p:cNvGraphicFramePr>
              <a:graphicFrameLocks noChangeAspect="1"/>
            </p:cNvGraphicFramePr>
            <p:nvPr/>
          </p:nvGraphicFramePr>
          <p:xfrm>
            <a:off x="5215" y="2208"/>
            <a:ext cx="449" cy="214"/>
          </p:xfrm>
          <a:graphic>
            <a:graphicData uri="http://schemas.openxmlformats.org/presentationml/2006/ole">
              <mc:AlternateContent xmlns:mc="http://schemas.openxmlformats.org/markup-compatibility/2006">
                <mc:Choice xmlns:v="urn:schemas-microsoft-com:vml" Requires="v">
                  <p:oleObj spid="_x0000_s230516" name="Equation" r:id="rId17" imgW="660240" imgH="253800" progId="Equation.3">
                    <p:embed/>
                  </p:oleObj>
                </mc:Choice>
                <mc:Fallback>
                  <p:oleObj name="Equation" r:id="rId17" imgW="66024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5" y="2208"/>
                          <a:ext cx="449" cy="214"/>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0" name="Group 44"/>
          <p:cNvGrpSpPr>
            <a:grpSpLocks/>
          </p:cNvGrpSpPr>
          <p:nvPr/>
        </p:nvGrpSpPr>
        <p:grpSpPr bwMode="auto">
          <a:xfrm>
            <a:off x="8077200" y="5638800"/>
            <a:ext cx="457200" cy="533400"/>
            <a:chOff x="5136" y="1824"/>
            <a:chExt cx="288" cy="336"/>
          </a:xfrm>
        </p:grpSpPr>
        <p:graphicFrame>
          <p:nvGraphicFramePr>
            <p:cNvPr id="29702" name="Object 6"/>
            <p:cNvGraphicFramePr>
              <a:graphicFrameLocks noChangeAspect="1"/>
            </p:cNvGraphicFramePr>
            <p:nvPr/>
          </p:nvGraphicFramePr>
          <p:xfrm>
            <a:off x="5260" y="1920"/>
            <a:ext cx="164" cy="192"/>
          </p:xfrm>
          <a:graphic>
            <a:graphicData uri="http://schemas.openxmlformats.org/presentationml/2006/ole">
              <mc:AlternateContent xmlns:mc="http://schemas.openxmlformats.org/markup-compatibility/2006">
                <mc:Choice xmlns:v="urn:schemas-microsoft-com:vml" Requires="v">
                  <p:oleObj spid="_x0000_s230517" name="Equation" r:id="rId18" imgW="241200" imgH="228600" progId="Equation.3">
                    <p:embed/>
                  </p:oleObj>
                </mc:Choice>
                <mc:Fallback>
                  <p:oleObj name="Equation" r:id="rId18" imgW="241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 y="1920"/>
                          <a:ext cx="164" cy="192"/>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2" name="Line 46"/>
            <p:cNvSpPr>
              <a:spLocks noChangeShapeType="1"/>
            </p:cNvSpPr>
            <p:nvPr/>
          </p:nvSpPr>
          <p:spPr bwMode="auto">
            <a:xfrm flipV="1">
              <a:off x="5136" y="1824"/>
              <a:ext cx="0" cy="336"/>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1" name="Group 47"/>
          <p:cNvGrpSpPr>
            <a:grpSpLocks/>
          </p:cNvGrpSpPr>
          <p:nvPr/>
        </p:nvGrpSpPr>
        <p:grpSpPr bwMode="auto">
          <a:xfrm>
            <a:off x="8077200" y="6172200"/>
            <a:ext cx="846138" cy="533400"/>
            <a:chOff x="5088" y="3888"/>
            <a:chExt cx="533" cy="336"/>
          </a:xfrm>
        </p:grpSpPr>
        <p:sp>
          <p:nvSpPr>
            <p:cNvPr id="29741" name="Line 48"/>
            <p:cNvSpPr>
              <a:spLocks noChangeShapeType="1"/>
            </p:cNvSpPr>
            <p:nvPr/>
          </p:nvSpPr>
          <p:spPr bwMode="auto">
            <a:xfrm>
              <a:off x="5088" y="3888"/>
              <a:ext cx="0" cy="336"/>
            </a:xfrm>
            <a:prstGeom prst="line">
              <a:avLst/>
            </a:prstGeom>
            <a:noFill/>
            <a:ln w="28575">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9701" name="Object 5"/>
            <p:cNvGraphicFramePr>
              <a:graphicFrameLocks noChangeAspect="1"/>
            </p:cNvGraphicFramePr>
            <p:nvPr/>
          </p:nvGraphicFramePr>
          <p:xfrm>
            <a:off x="5163" y="3936"/>
            <a:ext cx="458" cy="214"/>
          </p:xfrm>
          <a:graphic>
            <a:graphicData uri="http://schemas.openxmlformats.org/presentationml/2006/ole">
              <mc:AlternateContent xmlns:mc="http://schemas.openxmlformats.org/markup-compatibility/2006">
                <mc:Choice xmlns:v="urn:schemas-microsoft-com:vml" Requires="v">
                  <p:oleObj spid="_x0000_s230518" name="Equation" r:id="rId19" imgW="672840" imgH="253800" progId="Equation.3">
                    <p:embed/>
                  </p:oleObj>
                </mc:Choice>
                <mc:Fallback>
                  <p:oleObj name="Equation" r:id="rId19" imgW="672840" imgH="2538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63" y="3936"/>
                          <a:ext cx="458" cy="214"/>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2" name="Group 50"/>
          <p:cNvGrpSpPr>
            <a:grpSpLocks/>
          </p:cNvGrpSpPr>
          <p:nvPr/>
        </p:nvGrpSpPr>
        <p:grpSpPr bwMode="auto">
          <a:xfrm>
            <a:off x="958850" y="5410200"/>
            <a:ext cx="260350" cy="838200"/>
            <a:chOff x="604" y="3408"/>
            <a:chExt cx="164" cy="528"/>
          </a:xfrm>
        </p:grpSpPr>
        <p:graphicFrame>
          <p:nvGraphicFramePr>
            <p:cNvPr id="29700" name="Object 4"/>
            <p:cNvGraphicFramePr>
              <a:graphicFrameLocks noChangeAspect="1"/>
            </p:cNvGraphicFramePr>
            <p:nvPr/>
          </p:nvGraphicFramePr>
          <p:xfrm>
            <a:off x="604" y="3408"/>
            <a:ext cx="164" cy="192"/>
          </p:xfrm>
          <a:graphic>
            <a:graphicData uri="http://schemas.openxmlformats.org/presentationml/2006/ole">
              <mc:AlternateContent xmlns:mc="http://schemas.openxmlformats.org/markup-compatibility/2006">
                <mc:Choice xmlns:v="urn:schemas-microsoft-com:vml" Requires="v">
                  <p:oleObj spid="_x0000_s230519" name="Equation" r:id="rId21" imgW="241200" imgH="228600" progId="Equation.DSMT4">
                    <p:embed/>
                  </p:oleObj>
                </mc:Choice>
                <mc:Fallback>
                  <p:oleObj name="Equation" r:id="rId21" imgW="2412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 y="3408"/>
                          <a:ext cx="164" cy="192"/>
                        </a:xfrm>
                        <a:prstGeom prst="rect">
                          <a:avLst/>
                        </a:prstGeom>
                        <a:solidFill>
                          <a:srgbClr val="FFFF99"/>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0" name="Line 52"/>
            <p:cNvSpPr>
              <a:spLocks noChangeShapeType="1"/>
            </p:cNvSpPr>
            <p:nvPr/>
          </p:nvSpPr>
          <p:spPr bwMode="auto">
            <a:xfrm flipV="1">
              <a:off x="720" y="3648"/>
              <a:ext cx="0" cy="288"/>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9739" name="Footer Placeholder 5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2552753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7"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307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C176C57-FD87-0B4E-AA96-56FFC103FEC3}"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30739" name="Rectangle 2"/>
          <p:cNvSpPr>
            <a:spLocks noChangeArrowheads="1"/>
          </p:cNvSpPr>
          <p:nvPr/>
        </p:nvSpPr>
        <p:spPr bwMode="auto">
          <a:xfrm>
            <a:off x="7620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dirty="0">
                <a:solidFill>
                  <a:srgbClr val="990000"/>
                </a:solidFill>
                <a:latin typeface="Arial Narrow" charset="0"/>
              </a:rPr>
              <a:t>Applications of </a:t>
            </a:r>
            <a:r>
              <a:rPr lang="en-US" sz="4400" dirty="0" smtClean="0">
                <a:solidFill>
                  <a:srgbClr val="990000"/>
                </a:solidFill>
                <a:latin typeface="Arial Narrow" charset="0"/>
              </a:rPr>
              <a:t>Newton's </a:t>
            </a:r>
            <a:r>
              <a:rPr lang="en-US" sz="4400" dirty="0">
                <a:solidFill>
                  <a:srgbClr val="990000"/>
                </a:solidFill>
                <a:latin typeface="Arial Narrow" charset="0"/>
              </a:rPr>
              <a:t>Laws</a:t>
            </a:r>
          </a:p>
        </p:txBody>
      </p:sp>
      <p:sp>
        <p:nvSpPr>
          <p:cNvPr id="48131" name="AutoShape 3"/>
          <p:cNvSpPr>
            <a:spLocks noChangeArrowheads="1"/>
          </p:cNvSpPr>
          <p:nvPr/>
        </p:nvSpPr>
        <p:spPr bwMode="auto">
          <a:xfrm>
            <a:off x="762000" y="1714500"/>
            <a:ext cx="990600" cy="914400"/>
          </a:xfrm>
          <a:prstGeom prst="cube">
            <a:avLst>
              <a:gd name="adj" fmla="val 25000"/>
            </a:avLst>
          </a:prstGeom>
          <a:solidFill>
            <a:srgbClr val="CC6600"/>
          </a:solidFill>
          <a:ln w="28575">
            <a:solidFill>
              <a:srgbClr val="663300"/>
            </a:solidFill>
            <a:miter lim="800000"/>
            <a:headEnd/>
            <a:tailEnd/>
          </a:ln>
        </p:spPr>
        <p:txBody>
          <a:bodyPr wrap="none" anchor="ctr"/>
          <a:lstStyle/>
          <a:p>
            <a:pPr algn="ctr"/>
            <a:r>
              <a:rPr lang="en-US">
                <a:solidFill>
                  <a:srgbClr val="FFFF99"/>
                </a:solidFill>
                <a:latin typeface="Arial Narrow" charset="0"/>
              </a:rPr>
              <a:t>M</a:t>
            </a:r>
          </a:p>
        </p:txBody>
      </p:sp>
      <p:sp>
        <p:nvSpPr>
          <p:cNvPr id="48132" name="Text Box 4"/>
          <p:cNvSpPr txBox="1">
            <a:spLocks noChangeArrowheads="1"/>
          </p:cNvSpPr>
          <p:nvPr/>
        </p:nvSpPr>
        <p:spPr bwMode="auto">
          <a:xfrm>
            <a:off x="838200" y="914400"/>
            <a:ext cx="714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Suppose you are pulling a box on frictionless ice, using a rope.</a:t>
            </a:r>
          </a:p>
        </p:txBody>
      </p:sp>
      <p:pic>
        <p:nvPicPr>
          <p:cNvPr id="48133" name="Picture 5" descr="bd0555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01775"/>
            <a:ext cx="13239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4" name="AutoShape 6"/>
          <p:cNvCxnSpPr>
            <a:cxnSpLocks noChangeShapeType="1"/>
            <a:stCxn id="48131" idx="5"/>
          </p:cNvCxnSpPr>
          <p:nvPr/>
        </p:nvCxnSpPr>
        <p:spPr bwMode="auto">
          <a:xfrm flipV="1">
            <a:off x="1766888" y="2046288"/>
            <a:ext cx="671512" cy="11112"/>
          </a:xfrm>
          <a:prstGeom prst="straightConnector1">
            <a:avLst/>
          </a:prstGeom>
          <a:noFill/>
          <a:ln w="57150">
            <a:pattFill prst="dkUpDiag">
              <a:fgClr>
                <a:srgbClr val="CC6600"/>
              </a:fgClr>
              <a:bgClr>
                <a:srgbClr val="FFFFFF"/>
              </a:bgClr>
            </a:pattFill>
            <a:round/>
            <a:headEnd/>
            <a:tailEnd/>
          </a:ln>
          <a:extLst>
            <a:ext uri="{909E8E84-426E-40dd-AFC4-6F175D3DCCD1}">
              <a14:hiddenFill xmlns:a14="http://schemas.microsoft.com/office/drawing/2010/main">
                <a:noFill/>
              </a14:hiddenFill>
            </a:ext>
          </a:extLst>
        </p:spPr>
      </p:cxnSp>
      <p:grpSp>
        <p:nvGrpSpPr>
          <p:cNvPr id="2" name="Group 7"/>
          <p:cNvGrpSpPr>
            <a:grpSpLocks/>
          </p:cNvGrpSpPr>
          <p:nvPr/>
        </p:nvGrpSpPr>
        <p:grpSpPr bwMode="auto">
          <a:xfrm>
            <a:off x="1905000" y="2205038"/>
            <a:ext cx="457200" cy="457200"/>
            <a:chOff x="1200" y="1389"/>
            <a:chExt cx="288" cy="288"/>
          </a:xfrm>
        </p:grpSpPr>
        <p:sp>
          <p:nvSpPr>
            <p:cNvPr id="30773" name="Line 8"/>
            <p:cNvSpPr>
              <a:spLocks noChangeShapeType="1"/>
            </p:cNvSpPr>
            <p:nvPr/>
          </p:nvSpPr>
          <p:spPr bwMode="auto">
            <a:xfrm>
              <a:off x="1200" y="1392"/>
              <a:ext cx="288" cy="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74" name="Text Box 9"/>
            <p:cNvSpPr txBox="1">
              <a:spLocks noChangeArrowheads="1"/>
            </p:cNvSpPr>
            <p:nvPr/>
          </p:nvSpPr>
          <p:spPr bwMode="auto">
            <a:xfrm>
              <a:off x="1238" y="138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sp>
        <p:nvSpPr>
          <p:cNvPr id="48138" name="Text Box 10"/>
          <p:cNvSpPr txBox="1">
            <a:spLocks noChangeArrowheads="1"/>
          </p:cNvSpPr>
          <p:nvPr/>
        </p:nvSpPr>
        <p:spPr bwMode="auto">
          <a:xfrm>
            <a:off x="4635500" y="1524000"/>
            <a:ext cx="3594100" cy="8223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What are the forces being exerted on the box?</a:t>
            </a:r>
          </a:p>
        </p:txBody>
      </p:sp>
      <p:sp>
        <p:nvSpPr>
          <p:cNvPr id="48139" name="Text Box 11"/>
          <p:cNvSpPr txBox="1">
            <a:spLocks noChangeArrowheads="1"/>
          </p:cNvSpPr>
          <p:nvPr/>
        </p:nvSpPr>
        <p:spPr bwMode="auto">
          <a:xfrm>
            <a:off x="4635500" y="24384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Gravitational force: </a:t>
            </a:r>
            <a:r>
              <a:rPr lang="en-US" b="1">
                <a:solidFill>
                  <a:srgbClr val="800000"/>
                </a:solidFill>
                <a:latin typeface="Monotype Corsiva" charset="0"/>
              </a:rPr>
              <a:t>F</a:t>
            </a:r>
            <a:r>
              <a:rPr lang="en-US" b="1" baseline="-25000">
                <a:solidFill>
                  <a:srgbClr val="800000"/>
                </a:solidFill>
                <a:latin typeface="Monotype Corsiva" charset="0"/>
              </a:rPr>
              <a:t>g</a:t>
            </a:r>
          </a:p>
        </p:txBody>
      </p:sp>
      <p:sp>
        <p:nvSpPr>
          <p:cNvPr id="48140" name="Text Box 12"/>
          <p:cNvSpPr txBox="1">
            <a:spLocks noChangeArrowheads="1"/>
          </p:cNvSpPr>
          <p:nvPr/>
        </p:nvSpPr>
        <p:spPr bwMode="auto">
          <a:xfrm>
            <a:off x="4635500" y="2971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Normal force: </a:t>
            </a:r>
            <a:r>
              <a:rPr lang="en-US" b="1">
                <a:solidFill>
                  <a:srgbClr val="800000"/>
                </a:solidFill>
                <a:latin typeface="Monotype Corsiva" charset="0"/>
              </a:rPr>
              <a:t>n</a:t>
            </a:r>
            <a:endParaRPr lang="en-US" b="1" baseline="-25000">
              <a:solidFill>
                <a:srgbClr val="800000"/>
              </a:solidFill>
              <a:latin typeface="Monotype Corsiva" charset="0"/>
            </a:endParaRPr>
          </a:p>
        </p:txBody>
      </p:sp>
      <p:sp>
        <p:nvSpPr>
          <p:cNvPr id="48141" name="Text Box 13"/>
          <p:cNvSpPr txBox="1">
            <a:spLocks noChangeArrowheads="1"/>
          </p:cNvSpPr>
          <p:nvPr/>
        </p:nvSpPr>
        <p:spPr bwMode="auto">
          <a:xfrm>
            <a:off x="4635500" y="3505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Tension force: </a:t>
            </a:r>
            <a:r>
              <a:rPr lang="en-US" b="1">
                <a:solidFill>
                  <a:srgbClr val="800000"/>
                </a:solidFill>
                <a:latin typeface="Monotype Corsiva" charset="0"/>
              </a:rPr>
              <a:t>T</a:t>
            </a:r>
            <a:endParaRPr lang="en-US" b="1" baseline="-25000">
              <a:solidFill>
                <a:srgbClr val="800000"/>
              </a:solidFill>
              <a:latin typeface="Monotype Corsiva" charset="0"/>
            </a:endParaRPr>
          </a:p>
        </p:txBody>
      </p:sp>
      <p:sp>
        <p:nvSpPr>
          <p:cNvPr id="48142" name="AutoShape 14"/>
          <p:cNvSpPr>
            <a:spLocks noChangeArrowheads="1"/>
          </p:cNvSpPr>
          <p:nvPr/>
        </p:nvSpPr>
        <p:spPr bwMode="auto">
          <a:xfrm>
            <a:off x="2057400" y="3048000"/>
            <a:ext cx="990600" cy="914400"/>
          </a:xfrm>
          <a:prstGeom prst="cube">
            <a:avLst>
              <a:gd name="adj" fmla="val 25000"/>
            </a:avLst>
          </a:prstGeom>
          <a:solidFill>
            <a:srgbClr val="CC6600"/>
          </a:solidFill>
          <a:ln w="28575">
            <a:solidFill>
              <a:srgbClr val="663300"/>
            </a:solidFill>
            <a:miter lim="800000"/>
            <a:headEnd/>
            <a:tailEnd/>
          </a:ln>
        </p:spPr>
        <p:txBody>
          <a:bodyPr wrap="none" anchor="ctr"/>
          <a:lstStyle/>
          <a:p>
            <a:endParaRPr lang="en-US"/>
          </a:p>
        </p:txBody>
      </p:sp>
      <p:grpSp>
        <p:nvGrpSpPr>
          <p:cNvPr id="3" name="Group 15"/>
          <p:cNvGrpSpPr>
            <a:grpSpLocks/>
          </p:cNvGrpSpPr>
          <p:nvPr/>
        </p:nvGrpSpPr>
        <p:grpSpPr bwMode="auto">
          <a:xfrm>
            <a:off x="2155825" y="2971800"/>
            <a:ext cx="892175" cy="990600"/>
            <a:chOff x="1358" y="1872"/>
            <a:chExt cx="562" cy="624"/>
          </a:xfrm>
        </p:grpSpPr>
        <p:sp>
          <p:nvSpPr>
            <p:cNvPr id="30771" name="Line 16"/>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72" name="Text Box 17"/>
            <p:cNvSpPr txBox="1">
              <a:spLocks noChangeArrowheads="1"/>
            </p:cNvSpPr>
            <p:nvPr/>
          </p:nvSpPr>
          <p:spPr bwMode="auto">
            <a:xfrm>
              <a:off x="1358" y="1872"/>
              <a:ext cx="5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99"/>
                  </a:solidFill>
                  <a:latin typeface="Monotype Corsiva" charset="0"/>
                </a:rPr>
                <a:t>n=</a:t>
              </a:r>
              <a:r>
                <a:rPr lang="en-US" b="1">
                  <a:solidFill>
                    <a:srgbClr val="800000"/>
                  </a:solidFill>
                  <a:latin typeface="Monotype Corsiva" charset="0"/>
                </a:rPr>
                <a:t> </a:t>
              </a:r>
              <a:r>
                <a:rPr lang="en-US" b="1">
                  <a:solidFill>
                    <a:srgbClr val="FFFF99"/>
                  </a:solidFill>
                  <a:latin typeface="Monotype Corsiva" charset="0"/>
                </a:rPr>
                <a:t>-F</a:t>
              </a:r>
              <a:r>
                <a:rPr lang="en-US" baseline="-25000">
                  <a:solidFill>
                    <a:srgbClr val="FFFF99"/>
                  </a:solidFill>
                  <a:latin typeface="Monotype Corsiva" charset="0"/>
                </a:rPr>
                <a:t>g</a:t>
              </a:r>
              <a:endParaRPr lang="en-US" b="1">
                <a:solidFill>
                  <a:srgbClr val="FFFF99"/>
                </a:solidFill>
                <a:latin typeface="Monotype Corsiva" charset="0"/>
              </a:endParaRPr>
            </a:p>
          </p:txBody>
        </p:sp>
      </p:grpSp>
      <p:grpSp>
        <p:nvGrpSpPr>
          <p:cNvPr id="4" name="Group 18"/>
          <p:cNvGrpSpPr>
            <a:grpSpLocks/>
          </p:cNvGrpSpPr>
          <p:nvPr/>
        </p:nvGrpSpPr>
        <p:grpSpPr bwMode="auto">
          <a:xfrm>
            <a:off x="2971800" y="3505200"/>
            <a:ext cx="457200" cy="457200"/>
            <a:chOff x="1200" y="1389"/>
            <a:chExt cx="288" cy="288"/>
          </a:xfrm>
        </p:grpSpPr>
        <p:sp>
          <p:nvSpPr>
            <p:cNvPr id="30769" name="Line 19"/>
            <p:cNvSpPr>
              <a:spLocks noChangeShapeType="1"/>
            </p:cNvSpPr>
            <p:nvPr/>
          </p:nvSpPr>
          <p:spPr bwMode="auto">
            <a:xfrm>
              <a:off x="1200" y="1392"/>
              <a:ext cx="288" cy="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70" name="Text Box 20"/>
            <p:cNvSpPr txBox="1">
              <a:spLocks noChangeArrowheads="1"/>
            </p:cNvSpPr>
            <p:nvPr/>
          </p:nvSpPr>
          <p:spPr bwMode="auto">
            <a:xfrm>
              <a:off x="1238" y="138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sp>
        <p:nvSpPr>
          <p:cNvPr id="48149" name="Text Box 21"/>
          <p:cNvSpPr txBox="1">
            <a:spLocks noChangeArrowheads="1"/>
          </p:cNvSpPr>
          <p:nvPr/>
        </p:nvSpPr>
        <p:spPr bwMode="auto">
          <a:xfrm>
            <a:off x="381000" y="3352800"/>
            <a:ext cx="1066800" cy="679450"/>
          </a:xfrm>
          <a:prstGeom prst="rect">
            <a:avLst/>
          </a:prstGeom>
          <a:solidFill>
            <a:srgbClr val="FFFFCC"/>
          </a:solidFill>
          <a:ln w="38100">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800000"/>
                </a:solidFill>
                <a:latin typeface="Monotype Corsiva" charset="0"/>
              </a:rPr>
              <a:t>Free-body diagram</a:t>
            </a:r>
            <a:endParaRPr lang="en-US" sz="1800" b="1" baseline="-25000">
              <a:solidFill>
                <a:srgbClr val="800000"/>
              </a:solidFill>
              <a:latin typeface="Monotype Corsiva" charset="0"/>
            </a:endParaRPr>
          </a:p>
        </p:txBody>
      </p:sp>
      <p:grpSp>
        <p:nvGrpSpPr>
          <p:cNvPr id="5" name="Group 22"/>
          <p:cNvGrpSpPr>
            <a:grpSpLocks/>
          </p:cNvGrpSpPr>
          <p:nvPr/>
        </p:nvGrpSpPr>
        <p:grpSpPr bwMode="auto">
          <a:xfrm>
            <a:off x="1993900" y="3581400"/>
            <a:ext cx="977900" cy="1214438"/>
            <a:chOff x="1064" y="2352"/>
            <a:chExt cx="616" cy="765"/>
          </a:xfrm>
        </p:grpSpPr>
        <p:sp>
          <p:nvSpPr>
            <p:cNvPr id="30767" name="Text Box 23"/>
            <p:cNvSpPr txBox="1">
              <a:spLocks noChangeArrowheads="1"/>
            </p:cNvSpPr>
            <p:nvPr/>
          </p:nvSpPr>
          <p:spPr bwMode="auto">
            <a:xfrm>
              <a:off x="1064" y="2829"/>
              <a:ext cx="6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800000"/>
                  </a:solidFill>
                  <a:latin typeface="Monotype Corsiva" charset="0"/>
                </a:rPr>
                <a:t>F</a:t>
              </a:r>
              <a:r>
                <a:rPr lang="en-US" baseline="-25000">
                  <a:solidFill>
                    <a:srgbClr val="800000"/>
                  </a:solidFill>
                  <a:latin typeface="Monotype Corsiva" charset="0"/>
                </a:rPr>
                <a:t>g</a:t>
              </a:r>
              <a:r>
                <a:rPr lang="en-US">
                  <a:solidFill>
                    <a:srgbClr val="800000"/>
                  </a:solidFill>
                  <a:latin typeface="Monotype Corsiva" charset="0"/>
                </a:rPr>
                <a:t>=M</a:t>
              </a:r>
              <a:r>
                <a:rPr lang="en-US" b="1">
                  <a:solidFill>
                    <a:srgbClr val="800000"/>
                  </a:solidFill>
                  <a:latin typeface="Monotype Corsiva" charset="0"/>
                </a:rPr>
                <a:t>g</a:t>
              </a:r>
            </a:p>
          </p:txBody>
        </p:sp>
        <p:sp>
          <p:nvSpPr>
            <p:cNvPr id="30768" name="Line 24"/>
            <p:cNvSpPr>
              <a:spLocks noChangeShapeType="1"/>
            </p:cNvSpPr>
            <p:nvPr/>
          </p:nvSpPr>
          <p:spPr bwMode="auto">
            <a:xfrm>
              <a:off x="1344" y="2352"/>
              <a:ext cx="0" cy="48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8153" name="Text Box 25"/>
          <p:cNvSpPr txBox="1">
            <a:spLocks noChangeArrowheads="1"/>
          </p:cNvSpPr>
          <p:nvPr/>
        </p:nvSpPr>
        <p:spPr bwMode="auto">
          <a:xfrm>
            <a:off x="3429000" y="4038600"/>
            <a:ext cx="2057400" cy="8223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Total force: </a:t>
            </a:r>
            <a:r>
              <a:rPr lang="en-US" b="1">
                <a:solidFill>
                  <a:srgbClr val="800000"/>
                </a:solidFill>
                <a:latin typeface="Monotype Corsiva" charset="0"/>
              </a:rPr>
              <a:t>F=F</a:t>
            </a:r>
            <a:r>
              <a:rPr lang="en-US" b="1" baseline="-25000">
                <a:solidFill>
                  <a:srgbClr val="800000"/>
                </a:solidFill>
                <a:latin typeface="Monotype Corsiva" charset="0"/>
              </a:rPr>
              <a:t>g</a:t>
            </a:r>
            <a:r>
              <a:rPr lang="en-US" b="1">
                <a:solidFill>
                  <a:srgbClr val="800000"/>
                </a:solidFill>
                <a:latin typeface="Monotype Corsiva" charset="0"/>
              </a:rPr>
              <a:t>+n+T=T</a:t>
            </a:r>
            <a:endParaRPr lang="en-US" b="1" baseline="-25000">
              <a:solidFill>
                <a:srgbClr val="800000"/>
              </a:solidFill>
              <a:latin typeface="Monotype Corsiva" charset="0"/>
            </a:endParaRPr>
          </a:p>
        </p:txBody>
      </p:sp>
      <p:graphicFrame>
        <p:nvGraphicFramePr>
          <p:cNvPr id="48154" name="Object 2"/>
          <p:cNvGraphicFramePr>
            <a:graphicFrameLocks noChangeAspect="1"/>
          </p:cNvGraphicFramePr>
          <p:nvPr/>
        </p:nvGraphicFramePr>
        <p:xfrm>
          <a:off x="5638800" y="4100513"/>
          <a:ext cx="749300" cy="319087"/>
        </p:xfrm>
        <a:graphic>
          <a:graphicData uri="http://schemas.openxmlformats.org/presentationml/2006/ole">
            <mc:AlternateContent xmlns:mc="http://schemas.openxmlformats.org/markup-compatibility/2006">
              <mc:Choice xmlns:v="urn:schemas-microsoft-com:vml" Requires="v">
                <p:oleObj spid="_x0000_s227718" name="Equation" r:id="rId4" imgW="495000" imgH="253800" progId="Equation.3">
                  <p:embed/>
                </p:oleObj>
              </mc:Choice>
              <mc:Fallback>
                <p:oleObj name="Equation" r:id="rId4" imgW="4950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00513"/>
                        <a:ext cx="749300" cy="319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155" name="Text Box 27"/>
          <p:cNvSpPr txBox="1">
            <a:spLocks noChangeArrowheads="1"/>
          </p:cNvSpPr>
          <p:nvPr/>
        </p:nvSpPr>
        <p:spPr bwMode="auto">
          <a:xfrm>
            <a:off x="2211388" y="5181600"/>
            <a:ext cx="2362200" cy="8223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If </a:t>
            </a:r>
            <a:r>
              <a:rPr lang="en-US" b="1">
                <a:solidFill>
                  <a:srgbClr val="800000"/>
                </a:solidFill>
                <a:latin typeface="Monotype Corsiva" charset="0"/>
              </a:rPr>
              <a:t>T </a:t>
            </a:r>
            <a:r>
              <a:rPr lang="en-US">
                <a:solidFill>
                  <a:srgbClr val="800000"/>
                </a:solidFill>
                <a:latin typeface="Monotype Corsiva" charset="0"/>
              </a:rPr>
              <a:t>is a constant force, a</a:t>
            </a:r>
            <a:r>
              <a:rPr lang="en-US" baseline="-25000">
                <a:solidFill>
                  <a:srgbClr val="800000"/>
                </a:solidFill>
                <a:latin typeface="Monotype Corsiva" charset="0"/>
              </a:rPr>
              <a:t>x</a:t>
            </a:r>
            <a:r>
              <a:rPr lang="en-US">
                <a:solidFill>
                  <a:srgbClr val="800000"/>
                </a:solidFill>
                <a:latin typeface="Monotype Corsiva" charset="0"/>
              </a:rPr>
              <a:t>, is constant</a:t>
            </a:r>
            <a:endParaRPr lang="en-US" b="1" baseline="-25000">
              <a:solidFill>
                <a:srgbClr val="800000"/>
              </a:solidFill>
              <a:latin typeface="Monotype Corsiva" charset="0"/>
            </a:endParaRPr>
          </a:p>
        </p:txBody>
      </p:sp>
      <p:graphicFrame>
        <p:nvGraphicFramePr>
          <p:cNvPr id="48156" name="Object 3"/>
          <p:cNvGraphicFramePr>
            <a:graphicFrameLocks noChangeAspect="1"/>
          </p:cNvGraphicFramePr>
          <p:nvPr/>
        </p:nvGraphicFramePr>
        <p:xfrm>
          <a:off x="4854575" y="5100638"/>
          <a:ext cx="555625" cy="411162"/>
        </p:xfrm>
        <a:graphic>
          <a:graphicData uri="http://schemas.openxmlformats.org/presentationml/2006/ole">
            <mc:AlternateContent xmlns:mc="http://schemas.openxmlformats.org/markup-compatibility/2006">
              <mc:Choice xmlns:v="urn:schemas-microsoft-com:vml" Requires="v">
                <p:oleObj spid="_x0000_s227719" name="Equation" r:id="rId6" imgW="342720" imgH="241200" progId="Equation.3">
                  <p:embed/>
                </p:oleObj>
              </mc:Choice>
              <mc:Fallback>
                <p:oleObj name="Equation" r:id="rId6" imgW="34272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4575" y="5100638"/>
                        <a:ext cx="555625" cy="411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57" name="Object 4"/>
          <p:cNvGraphicFramePr>
            <a:graphicFrameLocks noChangeAspect="1"/>
          </p:cNvGraphicFramePr>
          <p:nvPr/>
        </p:nvGraphicFramePr>
        <p:xfrm>
          <a:off x="5667375" y="4525963"/>
          <a:ext cx="657225" cy="320675"/>
        </p:xfrm>
        <a:graphic>
          <a:graphicData uri="http://schemas.openxmlformats.org/presentationml/2006/ole">
            <mc:AlternateContent xmlns:mc="http://schemas.openxmlformats.org/markup-compatibility/2006">
              <mc:Choice xmlns:v="urn:schemas-microsoft-com:vml" Requires="v">
                <p:oleObj spid="_x0000_s227720" name="Equation" r:id="rId8" imgW="507960" imgH="253800" progId="Equation.3">
                  <p:embed/>
                </p:oleObj>
              </mc:Choice>
              <mc:Fallback>
                <p:oleObj name="Equation" r:id="rId8" imgW="50796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7375" y="4525963"/>
                        <a:ext cx="657225"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58" name="Object 5"/>
          <p:cNvGraphicFramePr>
            <a:graphicFrameLocks noChangeAspect="1"/>
          </p:cNvGraphicFramePr>
          <p:nvPr/>
        </p:nvGraphicFramePr>
        <p:xfrm>
          <a:off x="7620000" y="3962400"/>
          <a:ext cx="787400" cy="493713"/>
        </p:xfrm>
        <a:graphic>
          <a:graphicData uri="http://schemas.openxmlformats.org/presentationml/2006/ole">
            <mc:AlternateContent xmlns:mc="http://schemas.openxmlformats.org/markup-compatibility/2006">
              <mc:Choice xmlns:v="urn:schemas-microsoft-com:vml" Requires="v">
                <p:oleObj spid="_x0000_s227721" name="Equation" r:id="rId10" imgW="520560" imgH="393480" progId="Equation.3">
                  <p:embed/>
                </p:oleObj>
              </mc:Choice>
              <mc:Fallback>
                <p:oleObj name="Equation" r:id="rId10" imgW="52056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3962400"/>
                        <a:ext cx="787400" cy="493713"/>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59" name="Object 6"/>
          <p:cNvGraphicFramePr>
            <a:graphicFrameLocks noChangeAspect="1"/>
          </p:cNvGraphicFramePr>
          <p:nvPr/>
        </p:nvGraphicFramePr>
        <p:xfrm>
          <a:off x="7924800" y="4572000"/>
          <a:ext cx="635000" cy="304800"/>
        </p:xfrm>
        <a:graphic>
          <a:graphicData uri="http://schemas.openxmlformats.org/presentationml/2006/ole">
            <mc:AlternateContent xmlns:mc="http://schemas.openxmlformats.org/markup-compatibility/2006">
              <mc:Choice xmlns:v="urn:schemas-microsoft-com:vml" Requires="v">
                <p:oleObj spid="_x0000_s227722" name="Equation" r:id="rId12" imgW="419040" imgH="241200" progId="Equation.3">
                  <p:embed/>
                </p:oleObj>
              </mc:Choice>
              <mc:Fallback>
                <p:oleObj name="Equation" r:id="rId12" imgW="41904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24800" y="4572000"/>
                        <a:ext cx="635000" cy="304800"/>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60" name="Object 7"/>
          <p:cNvGraphicFramePr>
            <a:graphicFrameLocks noChangeAspect="1"/>
          </p:cNvGraphicFramePr>
          <p:nvPr/>
        </p:nvGraphicFramePr>
        <p:xfrm>
          <a:off x="4800600" y="5757863"/>
          <a:ext cx="519113" cy="315912"/>
        </p:xfrm>
        <a:graphic>
          <a:graphicData uri="http://schemas.openxmlformats.org/presentationml/2006/ole">
            <mc:AlternateContent xmlns:mc="http://schemas.openxmlformats.org/markup-compatibility/2006">
              <mc:Choice xmlns:v="urn:schemas-microsoft-com:vml" Requires="v">
                <p:oleObj spid="_x0000_s227723" name="Equation" r:id="rId14" imgW="330120" imgH="177480" progId="Equation.3">
                  <p:embed/>
                </p:oleObj>
              </mc:Choice>
              <mc:Fallback>
                <p:oleObj name="Equation" r:id="rId14" imgW="33012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5757863"/>
                        <a:ext cx="519113" cy="315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33"/>
          <p:cNvGrpSpPr>
            <a:grpSpLocks/>
          </p:cNvGrpSpPr>
          <p:nvPr/>
        </p:nvGrpSpPr>
        <p:grpSpPr bwMode="auto">
          <a:xfrm>
            <a:off x="479425" y="4173538"/>
            <a:ext cx="892175" cy="785812"/>
            <a:chOff x="1358" y="1872"/>
            <a:chExt cx="562" cy="624"/>
          </a:xfrm>
        </p:grpSpPr>
        <p:sp>
          <p:nvSpPr>
            <p:cNvPr id="30765" name="Line 34"/>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66" name="Text Box 35"/>
            <p:cNvSpPr txBox="1">
              <a:spLocks noChangeArrowheads="1"/>
            </p:cNvSpPr>
            <p:nvPr/>
          </p:nvSpPr>
          <p:spPr bwMode="auto">
            <a:xfrm>
              <a:off x="1358" y="1872"/>
              <a:ext cx="56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A50021"/>
                  </a:solidFill>
                  <a:latin typeface="Monotype Corsiva" charset="0"/>
                </a:rPr>
                <a:t>n= -F</a:t>
              </a:r>
              <a:r>
                <a:rPr lang="en-US" baseline="-25000">
                  <a:solidFill>
                    <a:srgbClr val="A50021"/>
                  </a:solidFill>
                  <a:latin typeface="Monotype Corsiva" charset="0"/>
                </a:rPr>
                <a:t>g</a:t>
              </a:r>
              <a:endParaRPr lang="en-US" b="1">
                <a:solidFill>
                  <a:srgbClr val="A50021"/>
                </a:solidFill>
                <a:latin typeface="Monotype Corsiva" charset="0"/>
              </a:endParaRPr>
            </a:p>
          </p:txBody>
        </p:sp>
      </p:grpSp>
      <p:grpSp>
        <p:nvGrpSpPr>
          <p:cNvPr id="7" name="Group 36"/>
          <p:cNvGrpSpPr>
            <a:grpSpLocks/>
          </p:cNvGrpSpPr>
          <p:nvPr/>
        </p:nvGrpSpPr>
        <p:grpSpPr bwMode="auto">
          <a:xfrm>
            <a:off x="393700" y="4962525"/>
            <a:ext cx="977900" cy="1057275"/>
            <a:chOff x="1064" y="2352"/>
            <a:chExt cx="616" cy="839"/>
          </a:xfrm>
        </p:grpSpPr>
        <p:sp>
          <p:nvSpPr>
            <p:cNvPr id="30763" name="Text Box 37"/>
            <p:cNvSpPr txBox="1">
              <a:spLocks noChangeArrowheads="1"/>
            </p:cNvSpPr>
            <p:nvPr/>
          </p:nvSpPr>
          <p:spPr bwMode="auto">
            <a:xfrm>
              <a:off x="1064" y="2828"/>
              <a:ext cx="61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800000"/>
                  </a:solidFill>
                  <a:latin typeface="Monotype Corsiva" charset="0"/>
                </a:rPr>
                <a:t>F</a:t>
              </a:r>
              <a:r>
                <a:rPr lang="en-US" baseline="-25000">
                  <a:solidFill>
                    <a:srgbClr val="800000"/>
                  </a:solidFill>
                  <a:latin typeface="Monotype Corsiva" charset="0"/>
                </a:rPr>
                <a:t>g</a:t>
              </a:r>
              <a:r>
                <a:rPr lang="en-US">
                  <a:solidFill>
                    <a:srgbClr val="800000"/>
                  </a:solidFill>
                  <a:latin typeface="Monotype Corsiva" charset="0"/>
                </a:rPr>
                <a:t>=M</a:t>
              </a:r>
              <a:r>
                <a:rPr lang="en-US" b="1">
                  <a:solidFill>
                    <a:srgbClr val="800000"/>
                  </a:solidFill>
                  <a:latin typeface="Monotype Corsiva" charset="0"/>
                </a:rPr>
                <a:t>g</a:t>
              </a:r>
            </a:p>
          </p:txBody>
        </p:sp>
        <p:sp>
          <p:nvSpPr>
            <p:cNvPr id="30764" name="Line 38"/>
            <p:cNvSpPr>
              <a:spLocks noChangeShapeType="1"/>
            </p:cNvSpPr>
            <p:nvPr/>
          </p:nvSpPr>
          <p:spPr bwMode="auto">
            <a:xfrm>
              <a:off x="1344" y="2352"/>
              <a:ext cx="0" cy="480"/>
            </a:xfrm>
            <a:prstGeom prst="line">
              <a:avLst/>
            </a:prstGeom>
            <a:noFill/>
            <a:ln w="38100">
              <a:solidFill>
                <a:srgbClr val="333399"/>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 name="Group 39"/>
          <p:cNvGrpSpPr>
            <a:grpSpLocks/>
          </p:cNvGrpSpPr>
          <p:nvPr/>
        </p:nvGrpSpPr>
        <p:grpSpPr bwMode="auto">
          <a:xfrm>
            <a:off x="914400" y="4959350"/>
            <a:ext cx="457200" cy="457200"/>
            <a:chOff x="1200" y="1389"/>
            <a:chExt cx="288" cy="363"/>
          </a:xfrm>
        </p:grpSpPr>
        <p:sp>
          <p:nvSpPr>
            <p:cNvPr id="30761" name="Line 40"/>
            <p:cNvSpPr>
              <a:spLocks noChangeShapeType="1"/>
            </p:cNvSpPr>
            <p:nvPr/>
          </p:nvSpPr>
          <p:spPr bwMode="auto">
            <a:xfrm>
              <a:off x="1200" y="1392"/>
              <a:ext cx="288" cy="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62" name="Text Box 41"/>
            <p:cNvSpPr txBox="1">
              <a:spLocks noChangeArrowheads="1"/>
            </p:cNvSpPr>
            <p:nvPr/>
          </p:nvSpPr>
          <p:spPr bwMode="auto">
            <a:xfrm>
              <a:off x="1238" y="1389"/>
              <a:ext cx="21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graphicFrame>
        <p:nvGraphicFramePr>
          <p:cNvPr id="48170" name="Object 8"/>
          <p:cNvGraphicFramePr>
            <a:graphicFrameLocks noChangeAspect="1"/>
          </p:cNvGraphicFramePr>
          <p:nvPr/>
        </p:nvGraphicFramePr>
        <p:xfrm>
          <a:off x="6381750" y="4156075"/>
          <a:ext cx="403225" cy="207963"/>
        </p:xfrm>
        <a:graphic>
          <a:graphicData uri="http://schemas.openxmlformats.org/presentationml/2006/ole">
            <mc:AlternateContent xmlns:mc="http://schemas.openxmlformats.org/markup-compatibility/2006">
              <mc:Choice xmlns:v="urn:schemas-microsoft-com:vml" Requires="v">
                <p:oleObj spid="_x0000_s227724" name="Equation" r:id="rId16" imgW="266400" imgH="164880" progId="Equation.3">
                  <p:embed/>
                </p:oleObj>
              </mc:Choice>
              <mc:Fallback>
                <p:oleObj name="Equation" r:id="rId16" imgW="266400" imgH="1648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81750" y="4156075"/>
                        <a:ext cx="403225" cy="207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1" name="Object 9"/>
          <p:cNvGraphicFramePr>
            <a:graphicFrameLocks noChangeAspect="1"/>
          </p:cNvGraphicFramePr>
          <p:nvPr/>
        </p:nvGraphicFramePr>
        <p:xfrm>
          <a:off x="6778625" y="4132263"/>
          <a:ext cx="460375" cy="287337"/>
        </p:xfrm>
        <a:graphic>
          <a:graphicData uri="http://schemas.openxmlformats.org/presentationml/2006/ole">
            <mc:AlternateContent xmlns:mc="http://schemas.openxmlformats.org/markup-compatibility/2006">
              <mc:Choice xmlns:v="urn:schemas-microsoft-com:vml" Requires="v">
                <p:oleObj spid="_x0000_s227725" name="Equation" r:id="rId18" imgW="304560" imgH="228600" progId="Equation.3">
                  <p:embed/>
                </p:oleObj>
              </mc:Choice>
              <mc:Fallback>
                <p:oleObj name="Equation" r:id="rId18" imgW="304560" imgH="2286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78625" y="4132263"/>
                        <a:ext cx="460375" cy="287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2" name="Object 10"/>
          <p:cNvGraphicFramePr>
            <a:graphicFrameLocks noChangeAspect="1"/>
          </p:cNvGraphicFramePr>
          <p:nvPr/>
        </p:nvGraphicFramePr>
        <p:xfrm>
          <a:off x="6281738" y="4533900"/>
          <a:ext cx="838200" cy="304800"/>
        </p:xfrm>
        <a:graphic>
          <a:graphicData uri="http://schemas.openxmlformats.org/presentationml/2006/ole">
            <mc:AlternateContent xmlns:mc="http://schemas.openxmlformats.org/markup-compatibility/2006">
              <mc:Choice xmlns:v="urn:schemas-microsoft-com:vml" Requires="v">
                <p:oleObj spid="_x0000_s227726" name="Equation" r:id="rId20" imgW="647640" imgH="241200" progId="Equation.3">
                  <p:embed/>
                </p:oleObj>
              </mc:Choice>
              <mc:Fallback>
                <p:oleObj name="Equation" r:id="rId20" imgW="647640" imgH="2412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81738" y="4533900"/>
                        <a:ext cx="8382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3" name="Object 11"/>
          <p:cNvGraphicFramePr>
            <a:graphicFrameLocks noChangeAspect="1"/>
          </p:cNvGraphicFramePr>
          <p:nvPr/>
        </p:nvGraphicFramePr>
        <p:xfrm>
          <a:off x="7075488" y="4533900"/>
          <a:ext cx="576262" cy="304800"/>
        </p:xfrm>
        <a:graphic>
          <a:graphicData uri="http://schemas.openxmlformats.org/presentationml/2006/ole">
            <mc:AlternateContent xmlns:mc="http://schemas.openxmlformats.org/markup-compatibility/2006">
              <mc:Choice xmlns:v="urn:schemas-microsoft-com:vml" Requires="v">
                <p:oleObj spid="_x0000_s227727" name="Equation" r:id="rId22" imgW="444240" imgH="241200" progId="Equation.3">
                  <p:embed/>
                </p:oleObj>
              </mc:Choice>
              <mc:Fallback>
                <p:oleObj name="Equation" r:id="rId22" imgW="444240" imgH="2412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75488" y="4533900"/>
                        <a:ext cx="576262"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4" name="Object 12"/>
          <p:cNvGraphicFramePr>
            <a:graphicFrameLocks noChangeAspect="1"/>
          </p:cNvGraphicFramePr>
          <p:nvPr/>
        </p:nvGraphicFramePr>
        <p:xfrm>
          <a:off x="7607300" y="4575175"/>
          <a:ext cx="165100" cy="223838"/>
        </p:xfrm>
        <a:graphic>
          <a:graphicData uri="http://schemas.openxmlformats.org/presentationml/2006/ole">
            <mc:AlternateContent xmlns:mc="http://schemas.openxmlformats.org/markup-compatibility/2006">
              <mc:Choice xmlns:v="urn:schemas-microsoft-com:vml" Requires="v">
                <p:oleObj spid="_x0000_s227728" name="Equation" r:id="rId24" imgW="126720" imgH="177480" progId="Equation.3">
                  <p:embed/>
                </p:oleObj>
              </mc:Choice>
              <mc:Fallback>
                <p:oleObj name="Equation" r:id="rId24" imgW="126720" imgH="17748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07300" y="4575175"/>
                        <a:ext cx="165100" cy="223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5" name="Object 13"/>
          <p:cNvGraphicFramePr>
            <a:graphicFrameLocks noChangeAspect="1"/>
          </p:cNvGraphicFramePr>
          <p:nvPr/>
        </p:nvGraphicFramePr>
        <p:xfrm>
          <a:off x="5387975" y="5116513"/>
          <a:ext cx="1028700" cy="381000"/>
        </p:xfrm>
        <a:graphic>
          <a:graphicData uri="http://schemas.openxmlformats.org/presentationml/2006/ole">
            <mc:AlternateContent xmlns:mc="http://schemas.openxmlformats.org/markup-compatibility/2006">
              <mc:Choice xmlns:v="urn:schemas-microsoft-com:vml" Requires="v">
                <p:oleObj spid="_x0000_s227729" name="Equation" r:id="rId26" imgW="634680" imgH="228600" progId="Equation.3">
                  <p:embed/>
                </p:oleObj>
              </mc:Choice>
              <mc:Fallback>
                <p:oleObj name="Equation" r:id="rId26" imgW="634680" imgH="2286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87975" y="5116513"/>
                        <a:ext cx="10287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6" name="Object 14"/>
          <p:cNvGraphicFramePr>
            <a:graphicFrameLocks noChangeAspect="1"/>
          </p:cNvGraphicFramePr>
          <p:nvPr/>
        </p:nvGraphicFramePr>
        <p:xfrm>
          <a:off x="6362700" y="5029200"/>
          <a:ext cx="1212850" cy="554038"/>
        </p:xfrm>
        <a:graphic>
          <a:graphicData uri="http://schemas.openxmlformats.org/presentationml/2006/ole">
            <mc:AlternateContent xmlns:mc="http://schemas.openxmlformats.org/markup-compatibility/2006">
              <mc:Choice xmlns:v="urn:schemas-microsoft-com:vml" Requires="v">
                <p:oleObj spid="_x0000_s227730" name="Equation" r:id="rId28" imgW="749300" imgH="431800" progId="Equation.DSMT4">
                  <p:embed/>
                </p:oleObj>
              </mc:Choice>
              <mc:Fallback>
                <p:oleObj name="Equation" r:id="rId28" imgW="749300" imgH="4318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62700" y="5029200"/>
                        <a:ext cx="1212850"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7" name="Object 15"/>
          <p:cNvGraphicFramePr>
            <a:graphicFrameLocks noChangeAspect="1"/>
          </p:cNvGraphicFramePr>
          <p:nvPr/>
        </p:nvGraphicFramePr>
        <p:xfrm>
          <a:off x="5295900" y="5726113"/>
          <a:ext cx="900113" cy="381000"/>
        </p:xfrm>
        <a:graphic>
          <a:graphicData uri="http://schemas.openxmlformats.org/presentationml/2006/ole">
            <mc:AlternateContent xmlns:mc="http://schemas.openxmlformats.org/markup-compatibility/2006">
              <mc:Choice xmlns:v="urn:schemas-microsoft-com:vml" Requires="v">
                <p:oleObj spid="_x0000_s227731" name="Equation" r:id="rId30" imgW="571320" imgH="241200" progId="Equation.3">
                  <p:embed/>
                </p:oleObj>
              </mc:Choice>
              <mc:Fallback>
                <p:oleObj name="Equation" r:id="rId30" imgW="571320" imgH="24120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95900" y="5726113"/>
                        <a:ext cx="900113"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8" name="Object 16"/>
          <p:cNvGraphicFramePr>
            <a:graphicFrameLocks noChangeAspect="1"/>
          </p:cNvGraphicFramePr>
          <p:nvPr/>
        </p:nvGraphicFramePr>
        <p:xfrm>
          <a:off x="6142038" y="5638800"/>
          <a:ext cx="1520825" cy="555625"/>
        </p:xfrm>
        <a:graphic>
          <a:graphicData uri="http://schemas.openxmlformats.org/presentationml/2006/ole">
            <mc:AlternateContent xmlns:mc="http://schemas.openxmlformats.org/markup-compatibility/2006">
              <mc:Choice xmlns:v="urn:schemas-microsoft-com:vml" Requires="v">
                <p:oleObj spid="_x0000_s227732" name="Equation" r:id="rId32" imgW="965200" imgH="431800" progId="Equation.DSMT4">
                  <p:embed/>
                </p:oleObj>
              </mc:Choice>
              <mc:Fallback>
                <p:oleObj name="Equation" r:id="rId32" imgW="965200" imgH="4318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42038" y="5638800"/>
                        <a:ext cx="1520825" cy="555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179" name="Text Box 51"/>
          <p:cNvSpPr txBox="1">
            <a:spLocks noChangeArrowheads="1"/>
          </p:cNvSpPr>
          <p:nvPr/>
        </p:nvSpPr>
        <p:spPr bwMode="auto">
          <a:xfrm>
            <a:off x="5181600" y="6415088"/>
            <a:ext cx="3886200" cy="3667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800000"/>
                </a:solidFill>
                <a:latin typeface="Monotype Corsiva" charset="0"/>
              </a:rPr>
              <a:t>What happened to the motion in y-direction?</a:t>
            </a:r>
            <a:endParaRPr lang="en-US" sz="1800" b="1" baseline="-25000">
              <a:solidFill>
                <a:srgbClr val="800000"/>
              </a:solidFill>
              <a:latin typeface="Monotype Corsiva" charset="0"/>
            </a:endParaRPr>
          </a:p>
        </p:txBody>
      </p:sp>
      <p:sp>
        <p:nvSpPr>
          <p:cNvPr id="30760" name="Footer Placeholder 5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6890635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1"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317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259F52-ECD3-F143-BAB8-2DA2CB1016DC}"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49154" name="Picture 2" descr="bd0730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130550"/>
            <a:ext cx="12192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Rectangle 3"/>
          <p:cNvSpPr>
            <a:spLocks noGrp="1" noChangeArrowheads="1"/>
          </p:cNvSpPr>
          <p:nvPr>
            <p:ph type="title"/>
          </p:nvPr>
        </p:nvSpPr>
        <p:spPr>
          <a:xfrm>
            <a:off x="685800" y="76200"/>
            <a:ext cx="7772400" cy="762000"/>
          </a:xfrm>
        </p:spPr>
        <p:txBody>
          <a:bodyPr/>
          <a:lstStyle/>
          <a:p>
            <a:r>
              <a:rPr lang="en-US" dirty="0">
                <a:latin typeface="Arial Narrow" charset="0"/>
                <a:ea typeface="ＭＳ Ｐゴシック" charset="0"/>
                <a:cs typeface="ＭＳ Ｐゴシック" charset="0"/>
              </a:rPr>
              <a:t>Example for Using </a:t>
            </a:r>
            <a:r>
              <a:rPr lang="en-US" dirty="0" smtClean="0">
                <a:latin typeface="Arial Narrow" charset="0"/>
                <a:ea typeface="ＭＳ Ｐゴシック" charset="0"/>
                <a:cs typeface="ＭＳ Ｐゴシック" charset="0"/>
              </a:rPr>
              <a:t>Newton’s </a:t>
            </a:r>
            <a:r>
              <a:rPr lang="en-US" dirty="0">
                <a:latin typeface="Arial Narrow" charset="0"/>
                <a:ea typeface="ＭＳ Ｐゴシック" charset="0"/>
                <a:cs typeface="ＭＳ Ｐゴシック" charset="0"/>
              </a:rPr>
              <a:t>Laws</a:t>
            </a:r>
          </a:p>
        </p:txBody>
      </p:sp>
      <p:sp>
        <p:nvSpPr>
          <p:cNvPr id="49156" name="Text Box 4"/>
          <p:cNvSpPr txBox="1">
            <a:spLocks noChangeArrowheads="1"/>
          </p:cNvSpPr>
          <p:nvPr/>
        </p:nvSpPr>
        <p:spPr bwMode="auto">
          <a:xfrm>
            <a:off x="685800" y="914400"/>
            <a:ext cx="8001000" cy="1125538"/>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A traffic light weighing 125 N hangs from a cable tied to two other cables fastened to a support.  The upper cables make angles of </a:t>
            </a:r>
            <a:r>
              <a:rPr lang="en-US" sz="2200">
                <a:solidFill>
                  <a:srgbClr val="800000"/>
                </a:solidFill>
                <a:latin typeface="Arial Narrow" charset="0"/>
              </a:rPr>
              <a:t>37.0</a:t>
            </a:r>
            <a:r>
              <a:rPr lang="en-US" sz="2200" baseline="30000">
                <a:solidFill>
                  <a:srgbClr val="800000"/>
                </a:solidFill>
                <a:latin typeface="Arial Narrow" charset="0"/>
              </a:rPr>
              <a:t>o</a:t>
            </a:r>
            <a:r>
              <a:rPr lang="en-US" sz="2200">
                <a:solidFill>
                  <a:srgbClr val="800000"/>
                </a:solidFill>
                <a:latin typeface="Arial Narrow" charset="0"/>
              </a:rPr>
              <a:t> and 53.0</a:t>
            </a:r>
            <a:r>
              <a:rPr lang="en-US" sz="2200" baseline="30000">
                <a:solidFill>
                  <a:srgbClr val="800000"/>
                </a:solidFill>
                <a:latin typeface="Arial Narrow" charset="0"/>
              </a:rPr>
              <a:t>o </a:t>
            </a:r>
            <a:r>
              <a:rPr lang="en-US" sz="2200">
                <a:solidFill>
                  <a:srgbClr val="800000"/>
                </a:solidFill>
                <a:latin typeface="Arial Narrow" charset="0"/>
              </a:rPr>
              <a:t>with the horizontal</a:t>
            </a:r>
            <a:r>
              <a:rPr lang="en-US" sz="2200">
                <a:solidFill>
                  <a:schemeClr val="accent2"/>
                </a:solidFill>
                <a:latin typeface="Arial Narrow" charset="0"/>
              </a:rPr>
              <a:t>.  Find the </a:t>
            </a:r>
            <a:r>
              <a:rPr lang="en-US" sz="2200">
                <a:solidFill>
                  <a:srgbClr val="800000"/>
                </a:solidFill>
                <a:latin typeface="Arial Narrow" charset="0"/>
              </a:rPr>
              <a:t>tension</a:t>
            </a:r>
            <a:r>
              <a:rPr lang="en-US" sz="2200">
                <a:solidFill>
                  <a:schemeClr val="accent2"/>
                </a:solidFill>
                <a:latin typeface="Arial Narrow" charset="0"/>
              </a:rPr>
              <a:t> in the three cables.  </a:t>
            </a:r>
            <a:endParaRPr lang="en-US" sz="2200"/>
          </a:p>
        </p:txBody>
      </p:sp>
      <p:graphicFrame>
        <p:nvGraphicFramePr>
          <p:cNvPr id="49157" name="Object 2"/>
          <p:cNvGraphicFramePr>
            <a:graphicFrameLocks noChangeAspect="1"/>
          </p:cNvGraphicFramePr>
          <p:nvPr>
            <p:extLst>
              <p:ext uri="{D42A27DB-BD31-4B8C-83A1-F6EECF244321}">
                <p14:modId xmlns:p14="http://schemas.microsoft.com/office/powerpoint/2010/main" val="435582863"/>
              </p:ext>
            </p:extLst>
          </p:nvPr>
        </p:nvGraphicFramePr>
        <p:xfrm>
          <a:off x="2743200" y="3910013"/>
          <a:ext cx="511175" cy="382587"/>
        </p:xfrm>
        <a:graphic>
          <a:graphicData uri="http://schemas.openxmlformats.org/presentationml/2006/ole">
            <mc:AlternateContent xmlns:mc="http://schemas.openxmlformats.org/markup-compatibility/2006">
              <mc:Choice xmlns:v="urn:schemas-microsoft-com:vml" Requires="v">
                <p:oleObj spid="_x0000_s228742" name="Equation" r:id="rId4" imgW="279400" imgH="203200" progId="Equation.DSMT4">
                  <p:embed/>
                </p:oleObj>
              </mc:Choice>
              <mc:Fallback>
                <p:oleObj name="Equation" r:id="rId4" imgW="279400" imgH="203200" progId="Equation.DSMT4">
                  <p:embed/>
                  <p:pic>
                    <p:nvPicPr>
                      <p:cNvPr id="0" name=""/>
                      <p:cNvPicPr>
                        <a:picLocks noChangeAspect="1" noChangeArrowheads="1"/>
                      </p:cNvPicPr>
                      <p:nvPr/>
                    </p:nvPicPr>
                    <p:blipFill>
                      <a:blip r:embed="rId5"/>
                      <a:srcRect/>
                      <a:stretch>
                        <a:fillRect/>
                      </a:stretch>
                    </p:blipFill>
                    <p:spPr bwMode="auto">
                      <a:xfrm>
                        <a:off x="2743200" y="3910013"/>
                        <a:ext cx="51117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158" name="AutoShape 6"/>
          <p:cNvSpPr>
            <a:spLocks noChangeArrowheads="1"/>
          </p:cNvSpPr>
          <p:nvPr/>
        </p:nvSpPr>
        <p:spPr bwMode="auto">
          <a:xfrm>
            <a:off x="3048000" y="2590800"/>
            <a:ext cx="1371600" cy="990600"/>
          </a:xfrm>
          <a:prstGeom prst="rightArrow">
            <a:avLst>
              <a:gd name="adj1" fmla="val 50000"/>
              <a:gd name="adj2" fmla="val 34615"/>
            </a:avLst>
          </a:prstGeom>
          <a:solidFill>
            <a:srgbClr val="FFFFCC"/>
          </a:solidFill>
          <a:ln w="38100">
            <a:solidFill>
              <a:srgbClr val="A50021"/>
            </a:solidFill>
            <a:miter lim="800000"/>
            <a:headEnd/>
            <a:tailEnd/>
          </a:ln>
        </p:spPr>
        <p:txBody>
          <a:bodyPr wrap="none" anchor="ctr"/>
          <a:lstStyle/>
          <a:p>
            <a:pPr algn="ctr"/>
            <a:r>
              <a:rPr lang="en-US" sz="1600">
                <a:solidFill>
                  <a:srgbClr val="800000"/>
                </a:solidFill>
                <a:latin typeface="Arial Narrow" charset="0"/>
              </a:rPr>
              <a:t>Free-body</a:t>
            </a:r>
          </a:p>
          <a:p>
            <a:pPr algn="ctr"/>
            <a:r>
              <a:rPr lang="en-US" sz="1600">
                <a:solidFill>
                  <a:srgbClr val="800000"/>
                </a:solidFill>
                <a:latin typeface="Arial Narrow" charset="0"/>
              </a:rPr>
              <a:t>Diagram</a:t>
            </a:r>
          </a:p>
        </p:txBody>
      </p:sp>
      <p:grpSp>
        <p:nvGrpSpPr>
          <p:cNvPr id="2" name="Group 7"/>
          <p:cNvGrpSpPr>
            <a:grpSpLocks/>
          </p:cNvGrpSpPr>
          <p:nvPr/>
        </p:nvGrpSpPr>
        <p:grpSpPr bwMode="auto">
          <a:xfrm>
            <a:off x="533400" y="2286000"/>
            <a:ext cx="2209800" cy="1219200"/>
            <a:chOff x="336" y="1440"/>
            <a:chExt cx="1392" cy="768"/>
          </a:xfrm>
        </p:grpSpPr>
        <p:sp>
          <p:nvSpPr>
            <p:cNvPr id="31797" name="Line 8"/>
            <p:cNvSpPr>
              <a:spLocks noChangeShapeType="1"/>
            </p:cNvSpPr>
            <p:nvPr/>
          </p:nvSpPr>
          <p:spPr bwMode="auto">
            <a:xfrm>
              <a:off x="336" y="1440"/>
              <a:ext cx="1392" cy="0"/>
            </a:xfrm>
            <a:prstGeom prst="line">
              <a:avLst/>
            </a:prstGeom>
            <a:noFill/>
            <a:ln w="127000">
              <a:pattFill prst="dkUpDiag">
                <a:fgClr>
                  <a:srgbClr val="663300"/>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8" name="Line 9"/>
            <p:cNvSpPr>
              <a:spLocks noChangeShapeType="1"/>
            </p:cNvSpPr>
            <p:nvPr/>
          </p:nvSpPr>
          <p:spPr bwMode="auto">
            <a:xfrm>
              <a:off x="528" y="1488"/>
              <a:ext cx="624" cy="336"/>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9" name="Line 10"/>
            <p:cNvSpPr>
              <a:spLocks noChangeShapeType="1"/>
            </p:cNvSpPr>
            <p:nvPr/>
          </p:nvSpPr>
          <p:spPr bwMode="auto">
            <a:xfrm flipH="1">
              <a:off x="1152" y="1488"/>
              <a:ext cx="432" cy="336"/>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0" name="Line 11"/>
            <p:cNvSpPr>
              <a:spLocks noChangeShapeType="1"/>
            </p:cNvSpPr>
            <p:nvPr/>
          </p:nvSpPr>
          <p:spPr bwMode="auto">
            <a:xfrm>
              <a:off x="1152" y="1824"/>
              <a:ext cx="0" cy="384"/>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801" name="Group 12"/>
            <p:cNvGrpSpPr>
              <a:grpSpLocks/>
            </p:cNvGrpSpPr>
            <p:nvPr/>
          </p:nvGrpSpPr>
          <p:grpSpPr bwMode="auto">
            <a:xfrm>
              <a:off x="1141" y="1440"/>
              <a:ext cx="299" cy="192"/>
              <a:chOff x="1141" y="1440"/>
              <a:chExt cx="299" cy="192"/>
            </a:xfrm>
          </p:grpSpPr>
          <p:sp>
            <p:nvSpPr>
              <p:cNvPr id="31805" name="AutoShape 13"/>
              <p:cNvSpPr>
                <a:spLocks noChangeArrowheads="1"/>
              </p:cNvSpPr>
              <p:nvPr/>
            </p:nvSpPr>
            <p:spPr bwMode="auto">
              <a:xfrm rot="5400000">
                <a:off x="1320" y="1512"/>
                <a:ext cx="192" cy="48"/>
              </a:xfrm>
              <a:prstGeom prst="curvedUpArrow">
                <a:avLst>
                  <a:gd name="adj1" fmla="val 80000"/>
                  <a:gd name="adj2" fmla="val 16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31806" name="Text Box 14"/>
              <p:cNvSpPr txBox="1">
                <a:spLocks noChangeArrowheads="1"/>
              </p:cNvSpPr>
              <p:nvPr/>
            </p:nvSpPr>
            <p:spPr bwMode="auto">
              <a:xfrm>
                <a:off x="1141" y="1440"/>
                <a:ext cx="2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53</a:t>
                </a:r>
                <a:r>
                  <a:rPr lang="en-US" sz="1400" baseline="30000">
                    <a:solidFill>
                      <a:srgbClr val="333399"/>
                    </a:solidFill>
                    <a:latin typeface="Arial Narrow" charset="0"/>
                  </a:rPr>
                  <a:t>o</a:t>
                </a:r>
              </a:p>
            </p:txBody>
          </p:sp>
        </p:grpSp>
        <p:grpSp>
          <p:nvGrpSpPr>
            <p:cNvPr id="31802" name="Group 15"/>
            <p:cNvGrpSpPr>
              <a:grpSpLocks/>
            </p:cNvGrpSpPr>
            <p:nvPr/>
          </p:nvGrpSpPr>
          <p:grpSpPr bwMode="auto">
            <a:xfrm>
              <a:off x="672" y="1440"/>
              <a:ext cx="299" cy="192"/>
              <a:chOff x="672" y="1440"/>
              <a:chExt cx="299" cy="192"/>
            </a:xfrm>
          </p:grpSpPr>
          <p:sp>
            <p:nvSpPr>
              <p:cNvPr id="31803" name="Text Box 16"/>
              <p:cNvSpPr txBox="1">
                <a:spLocks noChangeArrowheads="1"/>
              </p:cNvSpPr>
              <p:nvPr/>
            </p:nvSpPr>
            <p:spPr bwMode="auto">
              <a:xfrm>
                <a:off x="720" y="1440"/>
                <a:ext cx="2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37</a:t>
                </a:r>
                <a:r>
                  <a:rPr lang="en-US" sz="1400" baseline="30000">
                    <a:solidFill>
                      <a:srgbClr val="333399"/>
                    </a:solidFill>
                    <a:latin typeface="Arial Narrow" charset="0"/>
                  </a:rPr>
                  <a:t>o</a:t>
                </a:r>
              </a:p>
            </p:txBody>
          </p:sp>
          <p:sp>
            <p:nvSpPr>
              <p:cNvPr id="31804" name="AutoShape 17"/>
              <p:cNvSpPr>
                <a:spLocks noChangeArrowheads="1"/>
              </p:cNvSpPr>
              <p:nvPr/>
            </p:nvSpPr>
            <p:spPr bwMode="auto">
              <a:xfrm rot="5400000">
                <a:off x="636" y="150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grpSp>
        <p:nvGrpSpPr>
          <p:cNvPr id="5" name="Group 18"/>
          <p:cNvGrpSpPr>
            <a:grpSpLocks/>
          </p:cNvGrpSpPr>
          <p:nvPr/>
        </p:nvGrpSpPr>
        <p:grpSpPr bwMode="auto">
          <a:xfrm>
            <a:off x="4740275" y="2057400"/>
            <a:ext cx="1889125" cy="1371600"/>
            <a:chOff x="2986" y="1296"/>
            <a:chExt cx="1190" cy="864"/>
          </a:xfrm>
        </p:grpSpPr>
        <p:grpSp>
          <p:nvGrpSpPr>
            <p:cNvPr id="31792" name="Group 19"/>
            <p:cNvGrpSpPr>
              <a:grpSpLocks/>
            </p:cNvGrpSpPr>
            <p:nvPr/>
          </p:nvGrpSpPr>
          <p:grpSpPr bwMode="auto">
            <a:xfrm>
              <a:off x="2986" y="1440"/>
              <a:ext cx="1190" cy="720"/>
              <a:chOff x="2304" y="1440"/>
              <a:chExt cx="1190" cy="720"/>
            </a:xfrm>
          </p:grpSpPr>
          <p:sp>
            <p:nvSpPr>
              <p:cNvPr id="31794" name="Line 20"/>
              <p:cNvSpPr>
                <a:spLocks noChangeShapeType="1"/>
              </p:cNvSpPr>
              <p:nvPr/>
            </p:nvSpPr>
            <p:spPr bwMode="auto">
              <a:xfrm>
                <a:off x="2304" y="2016"/>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5" name="Line 21"/>
              <p:cNvSpPr>
                <a:spLocks noChangeShapeType="1"/>
              </p:cNvSpPr>
              <p:nvPr/>
            </p:nvSpPr>
            <p:spPr bwMode="auto">
              <a:xfrm rot="5400000">
                <a:off x="2472" y="1800"/>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6" name="Text Box 22"/>
              <p:cNvSpPr txBox="1">
                <a:spLocks noChangeArrowheads="1"/>
              </p:cNvSpPr>
              <p:nvPr/>
            </p:nvSpPr>
            <p:spPr bwMode="auto">
              <a:xfrm>
                <a:off x="3312" y="1879"/>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1793" name="Text Box 23"/>
            <p:cNvSpPr txBox="1">
              <a:spLocks noChangeArrowheads="1"/>
            </p:cNvSpPr>
            <p:nvPr/>
          </p:nvSpPr>
          <p:spPr bwMode="auto">
            <a:xfrm>
              <a:off x="3360" y="1296"/>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pSp>
        <p:nvGrpSpPr>
          <p:cNvPr id="7" name="Group 24"/>
          <p:cNvGrpSpPr>
            <a:grpSpLocks/>
          </p:cNvGrpSpPr>
          <p:nvPr/>
        </p:nvGrpSpPr>
        <p:grpSpPr bwMode="auto">
          <a:xfrm>
            <a:off x="4587875" y="2476500"/>
            <a:ext cx="990600" cy="723900"/>
            <a:chOff x="2208" y="1560"/>
            <a:chExt cx="624" cy="456"/>
          </a:xfrm>
        </p:grpSpPr>
        <p:grpSp>
          <p:nvGrpSpPr>
            <p:cNvPr id="31786" name="Group 25"/>
            <p:cNvGrpSpPr>
              <a:grpSpLocks/>
            </p:cNvGrpSpPr>
            <p:nvPr/>
          </p:nvGrpSpPr>
          <p:grpSpPr bwMode="auto">
            <a:xfrm>
              <a:off x="2208" y="1560"/>
              <a:ext cx="624" cy="456"/>
              <a:chOff x="2112" y="1560"/>
              <a:chExt cx="624" cy="456"/>
            </a:xfrm>
          </p:grpSpPr>
          <p:sp>
            <p:nvSpPr>
              <p:cNvPr id="31790" name="Line 26"/>
              <p:cNvSpPr>
                <a:spLocks noChangeShapeType="1"/>
              </p:cNvSpPr>
              <p:nvPr/>
            </p:nvSpPr>
            <p:spPr bwMode="auto">
              <a:xfrm>
                <a:off x="2112" y="1680"/>
                <a:ext cx="624" cy="336"/>
              </a:xfrm>
              <a:prstGeom prst="line">
                <a:avLst/>
              </a:prstGeom>
              <a:noFill/>
              <a:ln w="38100">
                <a:solidFill>
                  <a:srgbClr val="3333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91" name="Text Box 27"/>
              <p:cNvSpPr txBox="1">
                <a:spLocks noChangeArrowheads="1"/>
              </p:cNvSpPr>
              <p:nvPr/>
            </p:nvSpPr>
            <p:spPr bwMode="auto">
              <a:xfrm>
                <a:off x="2342" y="1560"/>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T</a:t>
                </a:r>
                <a:r>
                  <a:rPr lang="en-US" sz="2000" b="1" baseline="-25000">
                    <a:solidFill>
                      <a:srgbClr val="333399"/>
                    </a:solidFill>
                    <a:latin typeface="Monotype Corsiva" charset="0"/>
                  </a:rPr>
                  <a:t>1</a:t>
                </a:r>
              </a:p>
            </p:txBody>
          </p:sp>
        </p:grpSp>
        <p:grpSp>
          <p:nvGrpSpPr>
            <p:cNvPr id="31787" name="Group 28"/>
            <p:cNvGrpSpPr>
              <a:grpSpLocks/>
            </p:cNvGrpSpPr>
            <p:nvPr/>
          </p:nvGrpSpPr>
          <p:grpSpPr bwMode="auto">
            <a:xfrm>
              <a:off x="2352" y="1824"/>
              <a:ext cx="288" cy="192"/>
              <a:chOff x="2352" y="1824"/>
              <a:chExt cx="288" cy="192"/>
            </a:xfrm>
          </p:grpSpPr>
          <p:sp>
            <p:nvSpPr>
              <p:cNvPr id="31788" name="Text Box 29"/>
              <p:cNvSpPr txBox="1">
                <a:spLocks noChangeArrowheads="1"/>
              </p:cNvSpPr>
              <p:nvPr/>
            </p:nvSpPr>
            <p:spPr bwMode="auto">
              <a:xfrm>
                <a:off x="2352" y="1824"/>
                <a:ext cx="2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37</a:t>
                </a:r>
                <a:r>
                  <a:rPr lang="en-US" sz="1400" baseline="30000">
                    <a:solidFill>
                      <a:srgbClr val="333399"/>
                    </a:solidFill>
                    <a:latin typeface="Arial Narrow" charset="0"/>
                  </a:rPr>
                  <a:t>o</a:t>
                </a:r>
              </a:p>
            </p:txBody>
          </p:sp>
          <p:sp>
            <p:nvSpPr>
              <p:cNvPr id="31789" name="AutoShape 30"/>
              <p:cNvSpPr>
                <a:spLocks noChangeArrowheads="1"/>
              </p:cNvSpPr>
              <p:nvPr/>
            </p:nvSpPr>
            <p:spPr bwMode="auto">
              <a:xfrm rot="-5400000">
                <a:off x="2556" y="1932"/>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grpSp>
        <p:nvGrpSpPr>
          <p:cNvPr id="10" name="Group 31"/>
          <p:cNvGrpSpPr>
            <a:grpSpLocks/>
          </p:cNvGrpSpPr>
          <p:nvPr/>
        </p:nvGrpSpPr>
        <p:grpSpPr bwMode="auto">
          <a:xfrm>
            <a:off x="5562600" y="2498725"/>
            <a:ext cx="685800" cy="701675"/>
            <a:chOff x="2832" y="1574"/>
            <a:chExt cx="432" cy="442"/>
          </a:xfrm>
        </p:grpSpPr>
        <p:grpSp>
          <p:nvGrpSpPr>
            <p:cNvPr id="31780" name="Group 32"/>
            <p:cNvGrpSpPr>
              <a:grpSpLocks/>
            </p:cNvGrpSpPr>
            <p:nvPr/>
          </p:nvGrpSpPr>
          <p:grpSpPr bwMode="auto">
            <a:xfrm>
              <a:off x="2832" y="1574"/>
              <a:ext cx="432" cy="442"/>
              <a:chOff x="2736" y="1574"/>
              <a:chExt cx="432" cy="442"/>
            </a:xfrm>
          </p:grpSpPr>
          <p:sp>
            <p:nvSpPr>
              <p:cNvPr id="31784" name="Line 33"/>
              <p:cNvSpPr>
                <a:spLocks noChangeShapeType="1"/>
              </p:cNvSpPr>
              <p:nvPr/>
            </p:nvSpPr>
            <p:spPr bwMode="auto">
              <a:xfrm flipH="1">
                <a:off x="2736" y="1680"/>
                <a:ext cx="432" cy="336"/>
              </a:xfrm>
              <a:prstGeom prst="line">
                <a:avLst/>
              </a:prstGeom>
              <a:noFill/>
              <a:ln w="38100">
                <a:solidFill>
                  <a:srgbClr val="3333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85" name="Text Box 34"/>
              <p:cNvSpPr txBox="1">
                <a:spLocks noChangeArrowheads="1"/>
              </p:cNvSpPr>
              <p:nvPr/>
            </p:nvSpPr>
            <p:spPr bwMode="auto">
              <a:xfrm>
                <a:off x="2784" y="1574"/>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T</a:t>
                </a:r>
                <a:r>
                  <a:rPr lang="en-US" sz="2000" b="1" baseline="-25000">
                    <a:solidFill>
                      <a:srgbClr val="333399"/>
                    </a:solidFill>
                    <a:latin typeface="Monotype Corsiva" charset="0"/>
                  </a:rPr>
                  <a:t>2</a:t>
                </a:r>
              </a:p>
            </p:txBody>
          </p:sp>
        </p:grpSp>
        <p:grpSp>
          <p:nvGrpSpPr>
            <p:cNvPr id="31781" name="Group 35"/>
            <p:cNvGrpSpPr>
              <a:grpSpLocks/>
            </p:cNvGrpSpPr>
            <p:nvPr/>
          </p:nvGrpSpPr>
          <p:grpSpPr bwMode="auto">
            <a:xfrm>
              <a:off x="2976" y="1824"/>
              <a:ext cx="251" cy="192"/>
              <a:chOff x="2976" y="1824"/>
              <a:chExt cx="251" cy="192"/>
            </a:xfrm>
          </p:grpSpPr>
          <p:sp>
            <p:nvSpPr>
              <p:cNvPr id="31782" name="Text Box 36"/>
              <p:cNvSpPr txBox="1">
                <a:spLocks noChangeArrowheads="1"/>
              </p:cNvSpPr>
              <p:nvPr/>
            </p:nvSpPr>
            <p:spPr bwMode="auto">
              <a:xfrm>
                <a:off x="2976" y="1824"/>
                <a:ext cx="2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53</a:t>
                </a:r>
                <a:r>
                  <a:rPr lang="en-US" sz="1400" baseline="30000">
                    <a:solidFill>
                      <a:srgbClr val="333399"/>
                    </a:solidFill>
                    <a:latin typeface="Arial Narrow" charset="0"/>
                  </a:rPr>
                  <a:t>o</a:t>
                </a:r>
              </a:p>
            </p:txBody>
          </p:sp>
          <p:sp>
            <p:nvSpPr>
              <p:cNvPr id="31783" name="AutoShape 37"/>
              <p:cNvSpPr>
                <a:spLocks noChangeArrowheads="1"/>
              </p:cNvSpPr>
              <p:nvPr/>
            </p:nvSpPr>
            <p:spPr bwMode="auto">
              <a:xfrm rot="-5400000">
                <a:off x="2928" y="1920"/>
                <a:ext cx="144" cy="48"/>
              </a:xfrm>
              <a:prstGeom prst="curvedUp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grpSp>
        <p:nvGrpSpPr>
          <p:cNvPr id="13" name="Group 38"/>
          <p:cNvGrpSpPr>
            <a:grpSpLocks/>
          </p:cNvGrpSpPr>
          <p:nvPr/>
        </p:nvGrpSpPr>
        <p:grpSpPr bwMode="auto">
          <a:xfrm>
            <a:off x="5578475" y="3200400"/>
            <a:ext cx="384175" cy="609600"/>
            <a:chOff x="2736" y="2016"/>
            <a:chExt cx="242" cy="384"/>
          </a:xfrm>
        </p:grpSpPr>
        <p:sp>
          <p:nvSpPr>
            <p:cNvPr id="31778" name="Line 39"/>
            <p:cNvSpPr>
              <a:spLocks noChangeShapeType="1"/>
            </p:cNvSpPr>
            <p:nvPr/>
          </p:nvSpPr>
          <p:spPr bwMode="auto">
            <a:xfrm>
              <a:off x="2736" y="2016"/>
              <a:ext cx="0" cy="384"/>
            </a:xfrm>
            <a:prstGeom prst="line">
              <a:avLst/>
            </a:prstGeom>
            <a:noFill/>
            <a:ln w="38100">
              <a:solidFill>
                <a:srgbClr val="333399"/>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9" name="Text Box 40"/>
            <p:cNvSpPr txBox="1">
              <a:spLocks noChangeArrowheads="1"/>
            </p:cNvSpPr>
            <p:nvPr/>
          </p:nvSpPr>
          <p:spPr bwMode="auto">
            <a:xfrm>
              <a:off x="2736" y="2054"/>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T</a:t>
              </a:r>
              <a:r>
                <a:rPr lang="en-US" sz="2000" b="1" baseline="-25000">
                  <a:solidFill>
                    <a:srgbClr val="333399"/>
                  </a:solidFill>
                  <a:latin typeface="Monotype Corsiva" charset="0"/>
                </a:rPr>
                <a:t>3</a:t>
              </a:r>
            </a:p>
          </p:txBody>
        </p:sp>
      </p:grpSp>
      <p:graphicFrame>
        <p:nvGraphicFramePr>
          <p:cNvPr id="49193" name="Object 3"/>
          <p:cNvGraphicFramePr>
            <a:graphicFrameLocks noChangeAspect="1"/>
          </p:cNvGraphicFramePr>
          <p:nvPr/>
        </p:nvGraphicFramePr>
        <p:xfrm>
          <a:off x="3048000" y="5173663"/>
          <a:ext cx="3124200" cy="465137"/>
        </p:xfrm>
        <a:graphic>
          <a:graphicData uri="http://schemas.openxmlformats.org/presentationml/2006/ole">
            <mc:AlternateContent xmlns:mc="http://schemas.openxmlformats.org/markup-compatibility/2006">
              <mc:Choice xmlns:v="urn:schemas-microsoft-com:vml" Requires="v">
                <p:oleObj spid="_x0000_s228743" name="Equation" r:id="rId6" imgW="1955520" imgH="279360" progId="Equation.DSMT4">
                  <p:embed/>
                </p:oleObj>
              </mc:Choice>
              <mc:Fallback>
                <p:oleObj name="Equation" r:id="rId6" imgW="1955520" imgH="2793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5173663"/>
                        <a:ext cx="3124200" cy="465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4" name="Object 4"/>
          <p:cNvGraphicFramePr>
            <a:graphicFrameLocks noChangeAspect="1"/>
          </p:cNvGraphicFramePr>
          <p:nvPr/>
        </p:nvGraphicFramePr>
        <p:xfrm>
          <a:off x="2573338" y="4537075"/>
          <a:ext cx="3463925" cy="442913"/>
        </p:xfrm>
        <a:graphic>
          <a:graphicData uri="http://schemas.openxmlformats.org/presentationml/2006/ole">
            <mc:AlternateContent xmlns:mc="http://schemas.openxmlformats.org/markup-compatibility/2006">
              <mc:Choice xmlns:v="urn:schemas-microsoft-com:vml" Requires="v">
                <p:oleObj spid="_x0000_s228744" name="Equation" r:id="rId8" imgW="1866900" imgH="266700" progId="Equation.DSMT4">
                  <p:embed/>
                </p:oleObj>
              </mc:Choice>
              <mc:Fallback>
                <p:oleObj name="Equation" r:id="rId8" imgW="1866900" imgH="266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3338" y="4537075"/>
                        <a:ext cx="3463925"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5" name="Object 5"/>
          <p:cNvGraphicFramePr>
            <a:graphicFrameLocks noChangeAspect="1"/>
          </p:cNvGraphicFramePr>
          <p:nvPr/>
        </p:nvGraphicFramePr>
        <p:xfrm>
          <a:off x="5943600" y="4572000"/>
          <a:ext cx="631825" cy="403225"/>
        </p:xfrm>
        <a:graphic>
          <a:graphicData uri="http://schemas.openxmlformats.org/presentationml/2006/ole">
            <mc:AlternateContent xmlns:mc="http://schemas.openxmlformats.org/markup-compatibility/2006">
              <mc:Choice xmlns:v="urn:schemas-microsoft-com:vml" Requires="v">
                <p:oleObj spid="_x0000_s228745" name="Equation" r:id="rId10" imgW="393480" imgH="228600" progId="Equation.DSMT4">
                  <p:embed/>
                </p:oleObj>
              </mc:Choice>
              <mc:Fallback>
                <p:oleObj name="Equation" r:id="rId10" imgW="3934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4572000"/>
                        <a:ext cx="631825" cy="403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6" name="Object 6"/>
          <p:cNvGraphicFramePr>
            <a:graphicFrameLocks noChangeAspect="1"/>
          </p:cNvGraphicFramePr>
          <p:nvPr/>
        </p:nvGraphicFramePr>
        <p:xfrm>
          <a:off x="2860675" y="5586413"/>
          <a:ext cx="4718050" cy="485775"/>
        </p:xfrm>
        <a:graphic>
          <a:graphicData uri="http://schemas.openxmlformats.org/presentationml/2006/ole">
            <mc:AlternateContent xmlns:mc="http://schemas.openxmlformats.org/markup-compatibility/2006">
              <mc:Choice xmlns:v="urn:schemas-microsoft-com:vml" Requires="v">
                <p:oleObj spid="_x0000_s228746" name="Equation" r:id="rId12" imgW="3035300" imgH="292100" progId="Equation.DSMT4">
                  <p:embed/>
                </p:oleObj>
              </mc:Choice>
              <mc:Fallback>
                <p:oleObj name="Equation" r:id="rId12" imgW="3035300" imgH="292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0675" y="5586413"/>
                        <a:ext cx="4718050" cy="485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7" name="Object 7"/>
          <p:cNvGraphicFramePr>
            <a:graphicFrameLocks noChangeAspect="1"/>
          </p:cNvGraphicFramePr>
          <p:nvPr/>
        </p:nvGraphicFramePr>
        <p:xfrm>
          <a:off x="3068638" y="6062663"/>
          <a:ext cx="1516062" cy="425450"/>
        </p:xfrm>
        <a:graphic>
          <a:graphicData uri="http://schemas.openxmlformats.org/presentationml/2006/ole">
            <mc:AlternateContent xmlns:mc="http://schemas.openxmlformats.org/markup-compatibility/2006">
              <mc:Choice xmlns:v="urn:schemas-microsoft-com:vml" Requires="v">
                <p:oleObj spid="_x0000_s228747" name="Equation" r:id="rId14" imgW="787400" imgH="241300" progId="Equation.DSMT4">
                  <p:embed/>
                </p:oleObj>
              </mc:Choice>
              <mc:Fallback>
                <p:oleObj name="Equation" r:id="rId14" imgW="7874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68638" y="6062663"/>
                        <a:ext cx="1516062" cy="425450"/>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8" name="Object 8"/>
          <p:cNvGraphicFramePr>
            <a:graphicFrameLocks noChangeAspect="1"/>
          </p:cNvGraphicFramePr>
          <p:nvPr/>
        </p:nvGraphicFramePr>
        <p:xfrm>
          <a:off x="1219200" y="4470400"/>
          <a:ext cx="1295400" cy="617538"/>
        </p:xfrm>
        <a:graphic>
          <a:graphicData uri="http://schemas.openxmlformats.org/presentationml/2006/ole">
            <mc:AlternateContent xmlns:mc="http://schemas.openxmlformats.org/markup-compatibility/2006">
              <mc:Choice xmlns:v="urn:schemas-microsoft-com:vml" Requires="v">
                <p:oleObj spid="_x0000_s228748" name="Equation" r:id="rId16" imgW="914400" imgH="431640" progId="Equation.3">
                  <p:embed/>
                </p:oleObj>
              </mc:Choice>
              <mc:Fallback>
                <p:oleObj name="Equation" r:id="rId16" imgW="914400" imgH="431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9200" y="4470400"/>
                        <a:ext cx="1295400" cy="617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9" name="Object 9"/>
          <p:cNvGraphicFramePr>
            <a:graphicFrameLocks noChangeAspect="1"/>
          </p:cNvGraphicFramePr>
          <p:nvPr/>
        </p:nvGraphicFramePr>
        <p:xfrm>
          <a:off x="1219200" y="5334000"/>
          <a:ext cx="1447800" cy="762000"/>
        </p:xfrm>
        <a:graphic>
          <a:graphicData uri="http://schemas.openxmlformats.org/presentationml/2006/ole">
            <mc:AlternateContent xmlns:mc="http://schemas.openxmlformats.org/markup-compatibility/2006">
              <mc:Choice xmlns:v="urn:schemas-microsoft-com:vml" Requires="v">
                <p:oleObj spid="_x0000_s228749" name="Equation" r:id="rId18" imgW="914400" imgH="431640" progId="Equation.3">
                  <p:embed/>
                </p:oleObj>
              </mc:Choice>
              <mc:Fallback>
                <p:oleObj name="Equation" r:id="rId18" imgW="914400" imgH="431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19200" y="5334000"/>
                        <a:ext cx="1447800"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200" name="Text Box 48"/>
          <p:cNvSpPr txBox="1">
            <a:spLocks noChangeArrowheads="1"/>
          </p:cNvSpPr>
          <p:nvPr/>
        </p:nvSpPr>
        <p:spPr bwMode="auto">
          <a:xfrm>
            <a:off x="5886450" y="3897313"/>
            <a:ext cx="1751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smtClean="0">
                <a:solidFill>
                  <a:srgbClr val="A50021"/>
                </a:solidFill>
                <a:latin typeface="Arial Narrow" charset="0"/>
              </a:rPr>
              <a:t>Newton’s </a:t>
            </a:r>
            <a:r>
              <a:rPr lang="en-US" sz="2000" dirty="0">
                <a:solidFill>
                  <a:srgbClr val="A50021"/>
                </a:solidFill>
                <a:latin typeface="Arial Narrow" charset="0"/>
              </a:rPr>
              <a:t>2</a:t>
            </a:r>
            <a:r>
              <a:rPr lang="en-US" sz="2000" baseline="30000" dirty="0">
                <a:solidFill>
                  <a:srgbClr val="A50021"/>
                </a:solidFill>
                <a:latin typeface="Arial Narrow" charset="0"/>
              </a:rPr>
              <a:t>nd</a:t>
            </a:r>
            <a:r>
              <a:rPr lang="en-US" sz="2000" dirty="0">
                <a:solidFill>
                  <a:srgbClr val="A50021"/>
                </a:solidFill>
                <a:latin typeface="Arial Narrow" charset="0"/>
              </a:rPr>
              <a:t> law</a:t>
            </a:r>
          </a:p>
        </p:txBody>
      </p:sp>
      <p:sp>
        <p:nvSpPr>
          <p:cNvPr id="49201" name="Text Box 49"/>
          <p:cNvSpPr txBox="1">
            <a:spLocks noChangeArrowheads="1"/>
          </p:cNvSpPr>
          <p:nvPr/>
        </p:nvSpPr>
        <p:spPr bwMode="auto">
          <a:xfrm>
            <a:off x="76200" y="438785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A50021"/>
                </a:solidFill>
                <a:latin typeface="Arial Narrow" charset="0"/>
              </a:rPr>
              <a:t>x-comp. of net force</a:t>
            </a:r>
          </a:p>
        </p:txBody>
      </p:sp>
      <p:sp>
        <p:nvSpPr>
          <p:cNvPr id="49202" name="Text Box 50"/>
          <p:cNvSpPr txBox="1">
            <a:spLocks noChangeArrowheads="1"/>
          </p:cNvSpPr>
          <p:nvPr/>
        </p:nvSpPr>
        <p:spPr bwMode="auto">
          <a:xfrm>
            <a:off x="76200" y="522605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A50021"/>
                </a:solidFill>
                <a:latin typeface="Arial Narrow" charset="0"/>
              </a:rPr>
              <a:t>y-comp. of net force</a:t>
            </a:r>
          </a:p>
        </p:txBody>
      </p:sp>
      <p:sp>
        <p:nvSpPr>
          <p:cNvPr id="49203" name="Line 51"/>
          <p:cNvSpPr>
            <a:spLocks noChangeShapeType="1"/>
          </p:cNvSpPr>
          <p:nvPr/>
        </p:nvSpPr>
        <p:spPr bwMode="auto">
          <a:xfrm>
            <a:off x="457200" y="5181600"/>
            <a:ext cx="84582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4" name="Line 52"/>
          <p:cNvSpPr>
            <a:spLocks noChangeShapeType="1"/>
          </p:cNvSpPr>
          <p:nvPr/>
        </p:nvSpPr>
        <p:spPr bwMode="auto">
          <a:xfrm>
            <a:off x="457200" y="4419600"/>
            <a:ext cx="84582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9205" name="Object 10"/>
          <p:cNvGraphicFramePr>
            <a:graphicFrameLocks noChangeAspect="1"/>
          </p:cNvGraphicFramePr>
          <p:nvPr/>
        </p:nvGraphicFramePr>
        <p:xfrm>
          <a:off x="6197600" y="5257800"/>
          <a:ext cx="203200" cy="296863"/>
        </p:xfrm>
        <a:graphic>
          <a:graphicData uri="http://schemas.openxmlformats.org/presentationml/2006/ole">
            <mc:AlternateContent xmlns:mc="http://schemas.openxmlformats.org/markup-compatibility/2006">
              <mc:Choice xmlns:v="urn:schemas-microsoft-com:vml" Requires="v">
                <p:oleObj spid="_x0000_s228750" name="Equation" r:id="rId20" imgW="126720" imgH="177480" progId="Equation.DSMT4">
                  <p:embed/>
                </p:oleObj>
              </mc:Choice>
              <mc:Fallback>
                <p:oleObj name="Equation" r:id="rId20" imgW="12672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97600" y="5257800"/>
                        <a:ext cx="203200" cy="296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6" name="Object 11"/>
          <p:cNvGraphicFramePr>
            <a:graphicFrameLocks noChangeAspect="1"/>
          </p:cNvGraphicFramePr>
          <p:nvPr/>
        </p:nvGraphicFramePr>
        <p:xfrm>
          <a:off x="6657975" y="4419600"/>
          <a:ext cx="1408113" cy="685800"/>
        </p:xfrm>
        <a:graphic>
          <a:graphicData uri="http://schemas.openxmlformats.org/presentationml/2006/ole">
            <mc:AlternateContent xmlns:mc="http://schemas.openxmlformats.org/markup-compatibility/2006">
              <mc:Choice xmlns:v="urn:schemas-microsoft-com:vml" Requires="v">
                <p:oleObj spid="_x0000_s228751" name="Equation" r:id="rId22" imgW="876300" imgH="558800" progId="Equation.DSMT4">
                  <p:embed/>
                </p:oleObj>
              </mc:Choice>
              <mc:Fallback>
                <p:oleObj name="Equation" r:id="rId22" imgW="876300" imgH="558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57975" y="4419600"/>
                        <a:ext cx="1408113"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7" name="Object 12"/>
          <p:cNvGraphicFramePr>
            <a:graphicFrameLocks noChangeAspect="1"/>
          </p:cNvGraphicFramePr>
          <p:nvPr/>
        </p:nvGraphicFramePr>
        <p:xfrm>
          <a:off x="8077200" y="4602163"/>
          <a:ext cx="814388" cy="350837"/>
        </p:xfrm>
        <a:graphic>
          <a:graphicData uri="http://schemas.openxmlformats.org/presentationml/2006/ole">
            <mc:AlternateContent xmlns:mc="http://schemas.openxmlformats.org/markup-compatibility/2006">
              <mc:Choice xmlns:v="urn:schemas-microsoft-com:vml" Requires="v">
                <p:oleObj spid="_x0000_s228752" name="Equation" r:id="rId24" imgW="507960" imgH="228600" progId="Equation.DSMT4">
                  <p:embed/>
                </p:oleObj>
              </mc:Choice>
              <mc:Fallback>
                <p:oleObj name="Equation" r:id="rId24" imgW="507960" imgH="228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77200" y="4602163"/>
                        <a:ext cx="814388" cy="350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8" name="Object 13"/>
          <p:cNvGraphicFramePr>
            <a:graphicFrameLocks noChangeAspect="1"/>
          </p:cNvGraphicFramePr>
          <p:nvPr/>
        </p:nvGraphicFramePr>
        <p:xfrm>
          <a:off x="4572000" y="6062663"/>
          <a:ext cx="2690813" cy="425450"/>
        </p:xfrm>
        <a:graphic>
          <a:graphicData uri="http://schemas.openxmlformats.org/presentationml/2006/ole">
            <mc:AlternateContent xmlns:mc="http://schemas.openxmlformats.org/markup-compatibility/2006">
              <mc:Choice xmlns:v="urn:schemas-microsoft-com:vml" Requires="v">
                <p:oleObj spid="_x0000_s228753" name="Equation" r:id="rId26" imgW="1397000" imgH="241300" progId="Equation.DSMT4">
                  <p:embed/>
                </p:oleObj>
              </mc:Choice>
              <mc:Fallback>
                <p:oleObj name="Equation" r:id="rId26" imgW="1397000" imgH="2413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72000" y="6062663"/>
                        <a:ext cx="2690813" cy="425450"/>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9" name="Object 14"/>
          <p:cNvGraphicFramePr>
            <a:graphicFrameLocks noChangeAspect="1"/>
          </p:cNvGraphicFramePr>
          <p:nvPr/>
        </p:nvGraphicFramePr>
        <p:xfrm>
          <a:off x="3297238" y="3862388"/>
          <a:ext cx="1509712" cy="479425"/>
        </p:xfrm>
        <a:graphic>
          <a:graphicData uri="http://schemas.openxmlformats.org/presentationml/2006/ole">
            <mc:AlternateContent xmlns:mc="http://schemas.openxmlformats.org/markup-compatibility/2006">
              <mc:Choice xmlns:v="urn:schemas-microsoft-com:vml" Requires="v">
                <p:oleObj spid="_x0000_s228754" name="Equation" r:id="rId28" imgW="825500" imgH="254000" progId="Equation.DSMT4">
                  <p:embed/>
                </p:oleObj>
              </mc:Choice>
              <mc:Fallback>
                <p:oleObj name="Equation" r:id="rId28" imgW="825500" imgH="2540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297238" y="3862388"/>
                        <a:ext cx="1509712"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10" name="Object 15"/>
          <p:cNvGraphicFramePr>
            <a:graphicFrameLocks noChangeAspect="1"/>
          </p:cNvGraphicFramePr>
          <p:nvPr>
            <p:extLst>
              <p:ext uri="{D42A27DB-BD31-4B8C-83A1-F6EECF244321}">
                <p14:modId xmlns:p14="http://schemas.microsoft.com/office/powerpoint/2010/main" val="2004116511"/>
              </p:ext>
            </p:extLst>
          </p:nvPr>
        </p:nvGraphicFramePr>
        <p:xfrm>
          <a:off x="4865688" y="3932238"/>
          <a:ext cx="673100" cy="336550"/>
        </p:xfrm>
        <a:graphic>
          <a:graphicData uri="http://schemas.openxmlformats.org/presentationml/2006/ole">
            <mc:AlternateContent xmlns:mc="http://schemas.openxmlformats.org/markup-compatibility/2006">
              <mc:Choice xmlns:v="urn:schemas-microsoft-com:vml" Requires="v">
                <p:oleObj spid="_x0000_s228755" name="Equation" r:id="rId30" imgW="368300" imgH="177800" progId="Equation.DSMT4">
                  <p:embed/>
                </p:oleObj>
              </mc:Choice>
              <mc:Fallback>
                <p:oleObj name="Equation" r:id="rId30" imgW="368300" imgH="177800" progId="Equation.DSMT4">
                  <p:embed/>
                  <p:pic>
                    <p:nvPicPr>
                      <p:cNvPr id="0" name=""/>
                      <p:cNvPicPr>
                        <a:picLocks noChangeAspect="1" noChangeArrowheads="1"/>
                      </p:cNvPicPr>
                      <p:nvPr/>
                    </p:nvPicPr>
                    <p:blipFill>
                      <a:blip r:embed="rId31"/>
                      <a:srcRect/>
                      <a:stretch>
                        <a:fillRect/>
                      </a:stretch>
                    </p:blipFill>
                    <p:spPr bwMode="auto">
                      <a:xfrm>
                        <a:off x="4865688" y="3932238"/>
                        <a:ext cx="67310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11" name="Object 16"/>
          <p:cNvGraphicFramePr>
            <a:graphicFrameLocks noChangeAspect="1"/>
          </p:cNvGraphicFramePr>
          <p:nvPr/>
        </p:nvGraphicFramePr>
        <p:xfrm>
          <a:off x="5481638" y="3962400"/>
          <a:ext cx="233362" cy="336550"/>
        </p:xfrm>
        <a:graphic>
          <a:graphicData uri="http://schemas.openxmlformats.org/presentationml/2006/ole">
            <mc:AlternateContent xmlns:mc="http://schemas.openxmlformats.org/markup-compatibility/2006">
              <mc:Choice xmlns:v="urn:schemas-microsoft-com:vml" Requires="v">
                <p:oleObj spid="_x0000_s228756" name="Equation" r:id="rId32" imgW="126720" imgH="177480" progId="Equation.DSMT4">
                  <p:embed/>
                </p:oleObj>
              </mc:Choice>
              <mc:Fallback>
                <p:oleObj name="Equation" r:id="rId32" imgW="126720" imgH="177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481638" y="3962400"/>
                        <a:ext cx="233362"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950948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9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3279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0E4A05-27FE-8C4E-9CD0-934D80C7B8A6}"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50178" name="AutoShape 2"/>
          <p:cNvSpPr>
            <a:spLocks noChangeArrowheads="1"/>
          </p:cNvSpPr>
          <p:nvPr/>
        </p:nvSpPr>
        <p:spPr bwMode="auto">
          <a:xfrm>
            <a:off x="533400" y="2574925"/>
            <a:ext cx="1828800" cy="838200"/>
          </a:xfrm>
          <a:prstGeom prst="rtTriangle">
            <a:avLst/>
          </a:prstGeom>
          <a:solidFill>
            <a:srgbClr val="FFFFCC"/>
          </a:solidFill>
          <a:ln w="28575">
            <a:solidFill>
              <a:srgbClr val="800000"/>
            </a:solidFill>
            <a:miter lim="800000"/>
            <a:headEnd/>
            <a:tailEnd/>
          </a:ln>
        </p:spPr>
        <p:txBody>
          <a:bodyPr wrap="none" anchor="ctr"/>
          <a:lstStyle/>
          <a:p>
            <a:endParaRPr lang="en-US"/>
          </a:p>
        </p:txBody>
      </p:sp>
      <p:sp>
        <p:nvSpPr>
          <p:cNvPr id="32795" name="Rectangle 3"/>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Example w/o Friction</a:t>
            </a:r>
          </a:p>
        </p:txBody>
      </p:sp>
      <p:sp>
        <p:nvSpPr>
          <p:cNvPr id="50180" name="Text Box 4"/>
          <p:cNvSpPr txBox="1">
            <a:spLocks noChangeArrowheads="1"/>
          </p:cNvSpPr>
          <p:nvPr/>
        </p:nvSpPr>
        <p:spPr bwMode="auto">
          <a:xfrm>
            <a:off x="685800" y="838200"/>
            <a:ext cx="8001000" cy="857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chemeClr val="accent2"/>
                </a:solidFill>
                <a:latin typeface="Arial Narrow" charset="0"/>
              </a:rPr>
              <a:t>A crate of mass M is placed on a frictionless inclined plane of angle </a:t>
            </a:r>
            <a:r>
              <a:rPr lang="en-US" sz="2200" dirty="0" err="1" smtClean="0">
                <a:solidFill>
                  <a:schemeClr val="accent2"/>
                </a:solidFill>
                <a:latin typeface="Symbol" charset="0"/>
              </a:rPr>
              <a:t>θ</a:t>
            </a:r>
            <a:r>
              <a:rPr lang="en-US" sz="2200" dirty="0" smtClean="0">
                <a:solidFill>
                  <a:schemeClr val="accent2"/>
                </a:solidFill>
                <a:latin typeface="Arial Narrow" charset="0"/>
              </a:rPr>
              <a:t>. </a:t>
            </a:r>
            <a:endParaRPr lang="en-US" sz="2200" dirty="0">
              <a:solidFill>
                <a:schemeClr val="accent2"/>
              </a:solidFill>
              <a:latin typeface="Arial Narrow" charset="0"/>
            </a:endParaRPr>
          </a:p>
          <a:p>
            <a:pPr eaLnBrk="1" hangingPunct="1">
              <a:spcBef>
                <a:spcPct val="20000"/>
              </a:spcBef>
            </a:pPr>
            <a:r>
              <a:rPr lang="en-US" sz="2200" dirty="0">
                <a:solidFill>
                  <a:schemeClr val="accent2"/>
                </a:solidFill>
                <a:latin typeface="Arial Narrow" charset="0"/>
              </a:rPr>
              <a:t>a) Determine the acceleration of the crate after it is released. </a:t>
            </a:r>
            <a:endParaRPr lang="en-US" sz="2200" dirty="0"/>
          </a:p>
        </p:txBody>
      </p:sp>
      <p:graphicFrame>
        <p:nvGraphicFramePr>
          <p:cNvPr id="50181" name="Object 2"/>
          <p:cNvGraphicFramePr>
            <a:graphicFrameLocks noChangeAspect="1"/>
          </p:cNvGraphicFramePr>
          <p:nvPr/>
        </p:nvGraphicFramePr>
        <p:xfrm>
          <a:off x="5927725" y="1700213"/>
          <a:ext cx="763588" cy="501650"/>
        </p:xfrm>
        <a:graphic>
          <a:graphicData uri="http://schemas.openxmlformats.org/presentationml/2006/ole">
            <mc:AlternateContent xmlns:mc="http://schemas.openxmlformats.org/markup-compatibility/2006">
              <mc:Choice xmlns:v="urn:schemas-microsoft-com:vml" Requires="v">
                <p:oleObj spid="_x0000_s252952" name="Equation" r:id="rId3" imgW="292100" imgH="203200" progId="Equation.DSMT4">
                  <p:embed/>
                </p:oleObj>
              </mc:Choice>
              <mc:Fallback>
                <p:oleObj name="Equation" r:id="rId3" imgW="2921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7725" y="1700213"/>
                        <a:ext cx="763588" cy="501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0182" name="AutoShape 6"/>
          <p:cNvSpPr>
            <a:spLocks noChangeArrowheads="1"/>
          </p:cNvSpPr>
          <p:nvPr/>
        </p:nvSpPr>
        <p:spPr bwMode="auto">
          <a:xfrm>
            <a:off x="2667000" y="2590800"/>
            <a:ext cx="990600" cy="914400"/>
          </a:xfrm>
          <a:prstGeom prst="rightArrow">
            <a:avLst>
              <a:gd name="adj1" fmla="val 50000"/>
              <a:gd name="adj2" fmla="val 27083"/>
            </a:avLst>
          </a:prstGeom>
          <a:solidFill>
            <a:srgbClr val="FFFFCC"/>
          </a:solidFill>
          <a:ln w="28575">
            <a:solidFill>
              <a:srgbClr val="A50021"/>
            </a:solidFill>
            <a:miter lim="800000"/>
            <a:headEnd/>
            <a:tailEnd/>
          </a:ln>
        </p:spPr>
        <p:txBody>
          <a:bodyPr wrap="none" anchor="ctr"/>
          <a:lstStyle/>
          <a:p>
            <a:pPr algn="ctr"/>
            <a:r>
              <a:rPr lang="en-US" sz="1600">
                <a:solidFill>
                  <a:srgbClr val="800000"/>
                </a:solidFill>
                <a:latin typeface="Arial Narrow" charset="0"/>
              </a:rPr>
              <a:t>Free-body</a:t>
            </a:r>
          </a:p>
          <a:p>
            <a:pPr algn="ctr"/>
            <a:r>
              <a:rPr lang="en-US" sz="1600">
                <a:solidFill>
                  <a:srgbClr val="800000"/>
                </a:solidFill>
                <a:latin typeface="Arial Narrow" charset="0"/>
              </a:rPr>
              <a:t>Diagram</a:t>
            </a:r>
          </a:p>
        </p:txBody>
      </p:sp>
      <p:grpSp>
        <p:nvGrpSpPr>
          <p:cNvPr id="2" name="Group 7"/>
          <p:cNvGrpSpPr>
            <a:grpSpLocks/>
          </p:cNvGrpSpPr>
          <p:nvPr/>
        </p:nvGrpSpPr>
        <p:grpSpPr bwMode="auto">
          <a:xfrm>
            <a:off x="1628775" y="3108325"/>
            <a:ext cx="352425" cy="304800"/>
            <a:chOff x="1026" y="1872"/>
            <a:chExt cx="222" cy="192"/>
          </a:xfrm>
        </p:grpSpPr>
        <p:sp>
          <p:nvSpPr>
            <p:cNvPr id="32842" name="Text Box 8"/>
            <p:cNvSpPr txBox="1">
              <a:spLocks noChangeArrowheads="1"/>
            </p:cNvSpPr>
            <p:nvPr/>
          </p:nvSpPr>
          <p:spPr bwMode="auto">
            <a:xfrm>
              <a:off x="1026" y="1872"/>
              <a:ext cx="1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err="1" smtClean="0">
                  <a:solidFill>
                    <a:srgbClr val="333399"/>
                  </a:solidFill>
                  <a:latin typeface="Symbol" charset="0"/>
                </a:rPr>
                <a:t>θ</a:t>
              </a:r>
              <a:endParaRPr lang="en-US" sz="1400" dirty="0">
                <a:solidFill>
                  <a:srgbClr val="333399"/>
                </a:solidFill>
                <a:latin typeface="Symbol" charset="0"/>
              </a:endParaRPr>
            </a:p>
          </p:txBody>
        </p:sp>
        <p:sp>
          <p:nvSpPr>
            <p:cNvPr id="32843" name="AutoShape 9"/>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10"/>
          <p:cNvGrpSpPr>
            <a:grpSpLocks/>
          </p:cNvGrpSpPr>
          <p:nvPr/>
        </p:nvGrpSpPr>
        <p:grpSpPr bwMode="auto">
          <a:xfrm>
            <a:off x="3733800" y="1905000"/>
            <a:ext cx="1889125" cy="1371600"/>
            <a:chOff x="2352" y="1200"/>
            <a:chExt cx="1190" cy="864"/>
          </a:xfrm>
        </p:grpSpPr>
        <p:grpSp>
          <p:nvGrpSpPr>
            <p:cNvPr id="32837" name="Group 11"/>
            <p:cNvGrpSpPr>
              <a:grpSpLocks/>
            </p:cNvGrpSpPr>
            <p:nvPr/>
          </p:nvGrpSpPr>
          <p:grpSpPr bwMode="auto">
            <a:xfrm>
              <a:off x="2352" y="1344"/>
              <a:ext cx="1190" cy="720"/>
              <a:chOff x="2506" y="1344"/>
              <a:chExt cx="1190" cy="720"/>
            </a:xfrm>
          </p:grpSpPr>
          <p:sp>
            <p:nvSpPr>
              <p:cNvPr id="32839" name="Line 12"/>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0" name="Line 13"/>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1" name="Text Box 14"/>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2838" name="Text Box 15"/>
            <p:cNvSpPr txBox="1">
              <a:spLocks noChangeArrowheads="1"/>
            </p:cNvSpPr>
            <p:nvPr/>
          </p:nvSpPr>
          <p:spPr bwMode="auto">
            <a:xfrm>
              <a:off x="288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sp>
        <p:nvSpPr>
          <p:cNvPr id="50192" name="Rectangle 16"/>
          <p:cNvSpPr>
            <a:spLocks noChangeArrowheads="1"/>
          </p:cNvSpPr>
          <p:nvPr/>
        </p:nvSpPr>
        <p:spPr bwMode="auto">
          <a:xfrm rot="1561888">
            <a:off x="609600" y="2270125"/>
            <a:ext cx="381000" cy="381000"/>
          </a:xfrm>
          <a:prstGeom prst="rect">
            <a:avLst/>
          </a:prstGeom>
          <a:solidFill>
            <a:srgbClr val="CC6600"/>
          </a:solidFill>
          <a:ln w="28575">
            <a:solidFill>
              <a:srgbClr val="800000"/>
            </a:solidFill>
            <a:miter lim="800000"/>
            <a:headEnd/>
            <a:tailEnd/>
          </a:ln>
        </p:spPr>
        <p:txBody>
          <a:bodyPr wrap="none" anchor="ctr"/>
          <a:lstStyle/>
          <a:p>
            <a:pPr algn="ctr"/>
            <a:r>
              <a:rPr lang="en-US" sz="2000">
                <a:solidFill>
                  <a:srgbClr val="FFFF99"/>
                </a:solidFill>
                <a:latin typeface="Arial Narrow" charset="0"/>
              </a:rPr>
              <a:t>M</a:t>
            </a:r>
          </a:p>
        </p:txBody>
      </p:sp>
      <p:grpSp>
        <p:nvGrpSpPr>
          <p:cNvPr id="5" name="Group 17"/>
          <p:cNvGrpSpPr>
            <a:grpSpLocks/>
          </p:cNvGrpSpPr>
          <p:nvPr/>
        </p:nvGrpSpPr>
        <p:grpSpPr bwMode="auto">
          <a:xfrm>
            <a:off x="990600" y="2498725"/>
            <a:ext cx="1524000" cy="914400"/>
            <a:chOff x="624" y="1488"/>
            <a:chExt cx="960" cy="576"/>
          </a:xfrm>
        </p:grpSpPr>
        <p:sp>
          <p:nvSpPr>
            <p:cNvPr id="32834" name="Line 18"/>
            <p:cNvSpPr>
              <a:spLocks noChangeShapeType="1"/>
            </p:cNvSpPr>
            <p:nvPr/>
          </p:nvSpPr>
          <p:spPr bwMode="auto">
            <a:xfrm flipV="1">
              <a:off x="1488" y="1872"/>
              <a:ext cx="96" cy="192"/>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5" name="Line 19"/>
            <p:cNvSpPr>
              <a:spLocks noChangeShapeType="1"/>
            </p:cNvSpPr>
            <p:nvPr/>
          </p:nvSpPr>
          <p:spPr bwMode="auto">
            <a:xfrm>
              <a:off x="624" y="1488"/>
              <a:ext cx="912" cy="43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6" name="Text Box 20"/>
            <p:cNvSpPr txBox="1">
              <a:spLocks noChangeArrowheads="1"/>
            </p:cNvSpPr>
            <p:nvPr/>
          </p:nvSpPr>
          <p:spPr bwMode="auto">
            <a:xfrm rot="1417118">
              <a:off x="915" y="1632"/>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d</a:t>
              </a:r>
            </a:p>
          </p:txBody>
        </p:sp>
      </p:grpSp>
      <p:grpSp>
        <p:nvGrpSpPr>
          <p:cNvPr id="6" name="Group 21"/>
          <p:cNvGrpSpPr>
            <a:grpSpLocks/>
          </p:cNvGrpSpPr>
          <p:nvPr/>
        </p:nvGrpSpPr>
        <p:grpSpPr bwMode="auto">
          <a:xfrm>
            <a:off x="1371600" y="2370138"/>
            <a:ext cx="609600" cy="509587"/>
            <a:chOff x="864" y="1311"/>
            <a:chExt cx="384" cy="321"/>
          </a:xfrm>
        </p:grpSpPr>
        <p:sp>
          <p:nvSpPr>
            <p:cNvPr id="32832" name="Line 22"/>
            <p:cNvSpPr>
              <a:spLocks noChangeShapeType="1"/>
            </p:cNvSpPr>
            <p:nvPr/>
          </p:nvSpPr>
          <p:spPr bwMode="auto">
            <a:xfrm>
              <a:off x="864" y="1440"/>
              <a:ext cx="384" cy="192"/>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33" name="Text Box 23"/>
            <p:cNvSpPr txBox="1">
              <a:spLocks noChangeArrowheads="1"/>
            </p:cNvSpPr>
            <p:nvPr/>
          </p:nvSpPr>
          <p:spPr bwMode="auto">
            <a:xfrm rot="1417118">
              <a:off x="1004" y="1311"/>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a</a:t>
              </a:r>
            </a:p>
          </p:txBody>
        </p:sp>
      </p:grpSp>
      <p:grpSp>
        <p:nvGrpSpPr>
          <p:cNvPr id="7" name="Group 24"/>
          <p:cNvGrpSpPr>
            <a:grpSpLocks/>
          </p:cNvGrpSpPr>
          <p:nvPr/>
        </p:nvGrpSpPr>
        <p:grpSpPr bwMode="auto">
          <a:xfrm>
            <a:off x="744538" y="2498725"/>
            <a:ext cx="398462" cy="930275"/>
            <a:chOff x="469" y="1488"/>
            <a:chExt cx="251" cy="586"/>
          </a:xfrm>
        </p:grpSpPr>
        <p:sp>
          <p:nvSpPr>
            <p:cNvPr id="32830" name="Line 25"/>
            <p:cNvSpPr>
              <a:spLocks noChangeShapeType="1"/>
            </p:cNvSpPr>
            <p:nvPr/>
          </p:nvSpPr>
          <p:spPr bwMode="auto">
            <a:xfrm>
              <a:off x="480" y="1488"/>
              <a:ext cx="0" cy="432"/>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31" name="Text Box 26"/>
            <p:cNvSpPr txBox="1">
              <a:spLocks noChangeArrowheads="1"/>
            </p:cNvSpPr>
            <p:nvPr/>
          </p:nvSpPr>
          <p:spPr bwMode="auto">
            <a:xfrm>
              <a:off x="469" y="1824"/>
              <a:ext cx="2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F</a:t>
              </a:r>
              <a:r>
                <a:rPr lang="en-US" sz="2000" b="1" baseline="-25000">
                  <a:solidFill>
                    <a:srgbClr val="333399"/>
                  </a:solidFill>
                  <a:latin typeface="Monotype Corsiva" charset="0"/>
                </a:rPr>
                <a:t>g</a:t>
              </a:r>
            </a:p>
          </p:txBody>
        </p:sp>
      </p:grpSp>
      <p:grpSp>
        <p:nvGrpSpPr>
          <p:cNvPr id="8" name="Group 27"/>
          <p:cNvGrpSpPr>
            <a:grpSpLocks/>
          </p:cNvGrpSpPr>
          <p:nvPr/>
        </p:nvGrpSpPr>
        <p:grpSpPr bwMode="auto">
          <a:xfrm>
            <a:off x="685800" y="2041525"/>
            <a:ext cx="457200" cy="609600"/>
            <a:chOff x="432" y="1056"/>
            <a:chExt cx="288" cy="384"/>
          </a:xfrm>
        </p:grpSpPr>
        <p:sp>
          <p:nvSpPr>
            <p:cNvPr id="32828" name="Line 28"/>
            <p:cNvSpPr>
              <a:spLocks noChangeShapeType="1"/>
            </p:cNvSpPr>
            <p:nvPr/>
          </p:nvSpPr>
          <p:spPr bwMode="auto">
            <a:xfrm flipV="1">
              <a:off x="432" y="1152"/>
              <a:ext cx="144" cy="288"/>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29" name="Text Box 29"/>
            <p:cNvSpPr txBox="1">
              <a:spLocks noChangeArrowheads="1"/>
            </p:cNvSpPr>
            <p:nvPr/>
          </p:nvSpPr>
          <p:spPr bwMode="auto">
            <a:xfrm>
              <a:off x="530" y="1056"/>
              <a:ext cx="1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n</a:t>
              </a:r>
              <a:endParaRPr lang="en-US" sz="2000" b="1" baseline="-25000">
                <a:solidFill>
                  <a:srgbClr val="333399"/>
                </a:solidFill>
                <a:latin typeface="Monotype Corsiva" charset="0"/>
              </a:endParaRPr>
            </a:p>
          </p:txBody>
        </p:sp>
      </p:grpSp>
      <p:grpSp>
        <p:nvGrpSpPr>
          <p:cNvPr id="9" name="Group 30"/>
          <p:cNvGrpSpPr>
            <a:grpSpLocks/>
          </p:cNvGrpSpPr>
          <p:nvPr/>
        </p:nvGrpSpPr>
        <p:grpSpPr bwMode="auto">
          <a:xfrm>
            <a:off x="4572000" y="2362200"/>
            <a:ext cx="301625" cy="685800"/>
            <a:chOff x="3014" y="1488"/>
            <a:chExt cx="190" cy="432"/>
          </a:xfrm>
        </p:grpSpPr>
        <p:sp>
          <p:nvSpPr>
            <p:cNvPr id="32826" name="Line 31"/>
            <p:cNvSpPr>
              <a:spLocks noChangeShapeType="1"/>
            </p:cNvSpPr>
            <p:nvPr/>
          </p:nvSpPr>
          <p:spPr bwMode="auto">
            <a:xfrm flipV="1">
              <a:off x="3024" y="1584"/>
              <a:ext cx="0" cy="336"/>
            </a:xfrm>
            <a:prstGeom prst="line">
              <a:avLst/>
            </a:prstGeom>
            <a:noFill/>
            <a:ln w="28575">
              <a:solidFill>
                <a:srgbClr val="333399"/>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27" name="Text Box 32"/>
            <p:cNvSpPr txBox="1">
              <a:spLocks noChangeArrowheads="1"/>
            </p:cNvSpPr>
            <p:nvPr/>
          </p:nvSpPr>
          <p:spPr bwMode="auto">
            <a:xfrm>
              <a:off x="3014" y="1488"/>
              <a:ext cx="1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n</a:t>
              </a:r>
              <a:endParaRPr lang="en-US"/>
            </a:p>
          </p:txBody>
        </p:sp>
      </p:grpSp>
      <p:grpSp>
        <p:nvGrpSpPr>
          <p:cNvPr id="10" name="Group 33"/>
          <p:cNvGrpSpPr>
            <a:grpSpLocks/>
          </p:cNvGrpSpPr>
          <p:nvPr/>
        </p:nvGrpSpPr>
        <p:grpSpPr bwMode="auto">
          <a:xfrm>
            <a:off x="4556125" y="3048000"/>
            <a:ext cx="1270000" cy="685800"/>
            <a:chOff x="2870" y="1920"/>
            <a:chExt cx="800" cy="432"/>
          </a:xfrm>
        </p:grpSpPr>
        <p:sp>
          <p:nvSpPr>
            <p:cNvPr id="32824" name="Line 34"/>
            <p:cNvSpPr>
              <a:spLocks noChangeShapeType="1"/>
            </p:cNvSpPr>
            <p:nvPr/>
          </p:nvSpPr>
          <p:spPr bwMode="auto">
            <a:xfrm>
              <a:off x="2870" y="1920"/>
              <a:ext cx="288" cy="432"/>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25" name="Text Box 35"/>
            <p:cNvSpPr txBox="1">
              <a:spLocks noChangeArrowheads="1"/>
            </p:cNvSpPr>
            <p:nvPr/>
          </p:nvSpPr>
          <p:spPr bwMode="auto">
            <a:xfrm>
              <a:off x="3100" y="2035"/>
              <a:ext cx="5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F= -</a:t>
              </a:r>
              <a:r>
                <a:rPr lang="en-US" sz="2000">
                  <a:solidFill>
                    <a:srgbClr val="333399"/>
                  </a:solidFill>
                  <a:latin typeface="Monotype Corsiva" charset="0"/>
                </a:rPr>
                <a:t>M</a:t>
              </a:r>
              <a:r>
                <a:rPr lang="en-US" sz="2000" b="1">
                  <a:solidFill>
                    <a:srgbClr val="333399"/>
                  </a:solidFill>
                  <a:latin typeface="Monotype Corsiva" charset="0"/>
                </a:rPr>
                <a:t>g</a:t>
              </a:r>
              <a:endParaRPr lang="en-US"/>
            </a:p>
          </p:txBody>
        </p:sp>
      </p:grpSp>
      <p:grpSp>
        <p:nvGrpSpPr>
          <p:cNvPr id="11" name="Group 36"/>
          <p:cNvGrpSpPr>
            <a:grpSpLocks/>
          </p:cNvGrpSpPr>
          <p:nvPr/>
        </p:nvGrpSpPr>
        <p:grpSpPr bwMode="auto">
          <a:xfrm rot="-5400000">
            <a:off x="4395787" y="3300413"/>
            <a:ext cx="352425" cy="304800"/>
            <a:chOff x="1026" y="1872"/>
            <a:chExt cx="222" cy="192"/>
          </a:xfrm>
        </p:grpSpPr>
        <p:sp>
          <p:nvSpPr>
            <p:cNvPr id="32822" name="Text Box 37"/>
            <p:cNvSpPr txBox="1">
              <a:spLocks noChangeArrowheads="1"/>
            </p:cNvSpPr>
            <p:nvPr/>
          </p:nvSpPr>
          <p:spPr bwMode="auto">
            <a:xfrm>
              <a:off x="1026" y="1872"/>
              <a:ext cx="1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err="1" smtClean="0">
                  <a:solidFill>
                    <a:srgbClr val="333399"/>
                  </a:solidFill>
                  <a:latin typeface="Symbol" charset="0"/>
                </a:rPr>
                <a:t>θ</a:t>
              </a:r>
              <a:endParaRPr lang="en-US" sz="1400" dirty="0">
                <a:solidFill>
                  <a:srgbClr val="333399"/>
                </a:solidFill>
                <a:latin typeface="Symbol" charset="0"/>
              </a:endParaRPr>
            </a:p>
          </p:txBody>
        </p:sp>
        <p:sp>
          <p:nvSpPr>
            <p:cNvPr id="32823" name="AutoShape 38"/>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sp>
        <p:nvSpPr>
          <p:cNvPr id="50215" name="Text Box 39"/>
          <p:cNvSpPr txBox="1">
            <a:spLocks noChangeArrowheads="1"/>
          </p:cNvSpPr>
          <p:nvPr/>
        </p:nvSpPr>
        <p:spPr bwMode="auto">
          <a:xfrm>
            <a:off x="609600" y="4144963"/>
            <a:ext cx="3733800" cy="1493837"/>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Supposed the crate was released at the top of the incline, and the length of the incline is </a:t>
            </a:r>
            <a:r>
              <a:rPr lang="en-US" sz="1800">
                <a:solidFill>
                  <a:srgbClr val="FF3399"/>
                </a:solidFill>
                <a:latin typeface="Arial Narrow" charset="0"/>
              </a:rPr>
              <a:t>d</a:t>
            </a:r>
            <a:r>
              <a:rPr lang="en-US" sz="1800">
                <a:solidFill>
                  <a:schemeClr val="accent2"/>
                </a:solidFill>
                <a:latin typeface="Arial Narrow" charset="0"/>
              </a:rPr>
              <a:t>.  How long does it take for the crate to reach the bottom and what is its speed at the bottom?</a:t>
            </a:r>
            <a:endParaRPr lang="en-US" sz="1800"/>
          </a:p>
        </p:txBody>
      </p:sp>
      <p:graphicFrame>
        <p:nvGraphicFramePr>
          <p:cNvPr id="50216" name="Object 3"/>
          <p:cNvGraphicFramePr>
            <a:graphicFrameLocks noChangeAspect="1"/>
          </p:cNvGraphicFramePr>
          <p:nvPr/>
        </p:nvGraphicFramePr>
        <p:xfrm>
          <a:off x="4645025" y="4357688"/>
          <a:ext cx="388938" cy="276225"/>
        </p:xfrm>
        <a:graphic>
          <a:graphicData uri="http://schemas.openxmlformats.org/presentationml/2006/ole">
            <mc:AlternateContent xmlns:mc="http://schemas.openxmlformats.org/markup-compatibility/2006">
              <mc:Choice xmlns:v="urn:schemas-microsoft-com:vml" Requires="v">
                <p:oleObj spid="_x0000_s252953" name="Equation" r:id="rId5" imgW="253800" imgH="177480" progId="Equation.3">
                  <p:embed/>
                </p:oleObj>
              </mc:Choice>
              <mc:Fallback>
                <p:oleObj name="Equation" r:id="rId5" imgW="2538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5025" y="4357688"/>
                        <a:ext cx="388938" cy="276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17" name="Object 4"/>
          <p:cNvGraphicFramePr>
            <a:graphicFrameLocks noChangeAspect="1"/>
          </p:cNvGraphicFramePr>
          <p:nvPr/>
        </p:nvGraphicFramePr>
        <p:xfrm>
          <a:off x="5943600" y="3352800"/>
          <a:ext cx="419100" cy="381000"/>
        </p:xfrm>
        <a:graphic>
          <a:graphicData uri="http://schemas.openxmlformats.org/presentationml/2006/ole">
            <mc:AlternateContent xmlns:mc="http://schemas.openxmlformats.org/markup-compatibility/2006">
              <mc:Choice xmlns:v="urn:schemas-microsoft-com:vml" Requires="v">
                <p:oleObj spid="_x0000_s252954" name="Equation" r:id="rId7" imgW="317160" imgH="241200" progId="Equation.3">
                  <p:embed/>
                </p:oleObj>
              </mc:Choice>
              <mc:Fallback>
                <p:oleObj name="Equation" r:id="rId7" imgW="3171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352800"/>
                        <a:ext cx="4191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18" name="Object 5"/>
          <p:cNvGraphicFramePr>
            <a:graphicFrameLocks noChangeAspect="1"/>
          </p:cNvGraphicFramePr>
          <p:nvPr/>
        </p:nvGraphicFramePr>
        <p:xfrm>
          <a:off x="5943600" y="2316163"/>
          <a:ext cx="611188" cy="415925"/>
        </p:xfrm>
        <a:graphic>
          <a:graphicData uri="http://schemas.openxmlformats.org/presentationml/2006/ole">
            <mc:AlternateContent xmlns:mc="http://schemas.openxmlformats.org/markup-compatibility/2006">
              <mc:Choice xmlns:v="urn:schemas-microsoft-com:vml" Requires="v">
                <p:oleObj spid="_x0000_s252955" name="Equation" r:id="rId9" imgW="317160" imgH="228600" progId="Equation.3">
                  <p:embed/>
                </p:oleObj>
              </mc:Choice>
              <mc:Fallback>
                <p:oleObj name="Equation" r:id="rId9" imgW="31716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2316163"/>
                        <a:ext cx="611188" cy="415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19" name="Object 6"/>
          <p:cNvGraphicFramePr>
            <a:graphicFrameLocks noChangeAspect="1"/>
          </p:cNvGraphicFramePr>
          <p:nvPr/>
        </p:nvGraphicFramePr>
        <p:xfrm>
          <a:off x="5943600" y="2878138"/>
          <a:ext cx="1222375" cy="358775"/>
        </p:xfrm>
        <a:graphic>
          <a:graphicData uri="http://schemas.openxmlformats.org/presentationml/2006/ole">
            <mc:AlternateContent xmlns:mc="http://schemas.openxmlformats.org/markup-compatibility/2006">
              <mc:Choice xmlns:v="urn:schemas-microsoft-com:vml" Requires="v">
                <p:oleObj spid="_x0000_s252956" name="Equation" r:id="rId11" imgW="736560" imgH="228600" progId="Equation.3">
                  <p:embed/>
                </p:oleObj>
              </mc:Choice>
              <mc:Fallback>
                <p:oleObj name="Equation" r:id="rId11" imgW="7365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878138"/>
                        <a:ext cx="1222375" cy="358775"/>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 name="Group 44"/>
          <p:cNvGrpSpPr>
            <a:grpSpLocks/>
          </p:cNvGrpSpPr>
          <p:nvPr/>
        </p:nvGrpSpPr>
        <p:grpSpPr bwMode="auto">
          <a:xfrm rot="1559232">
            <a:off x="15875" y="1600200"/>
            <a:ext cx="1889125" cy="1371600"/>
            <a:chOff x="2352" y="1200"/>
            <a:chExt cx="1190" cy="864"/>
          </a:xfrm>
        </p:grpSpPr>
        <p:grpSp>
          <p:nvGrpSpPr>
            <p:cNvPr id="32817" name="Group 45"/>
            <p:cNvGrpSpPr>
              <a:grpSpLocks/>
            </p:cNvGrpSpPr>
            <p:nvPr/>
          </p:nvGrpSpPr>
          <p:grpSpPr bwMode="auto">
            <a:xfrm>
              <a:off x="2352" y="1344"/>
              <a:ext cx="1190" cy="720"/>
              <a:chOff x="2506" y="1344"/>
              <a:chExt cx="1190" cy="720"/>
            </a:xfrm>
          </p:grpSpPr>
          <p:sp>
            <p:nvSpPr>
              <p:cNvPr id="32819" name="Line 46"/>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0" name="Line 47"/>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1" name="Text Box 48"/>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2818" name="Text Box 49"/>
            <p:cNvSpPr txBox="1">
              <a:spLocks noChangeArrowheads="1"/>
            </p:cNvSpPr>
            <p:nvPr/>
          </p:nvSpPr>
          <p:spPr bwMode="auto">
            <a:xfrm>
              <a:off x="288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aphicFrame>
        <p:nvGraphicFramePr>
          <p:cNvPr id="50226" name="Object 7"/>
          <p:cNvGraphicFramePr>
            <a:graphicFrameLocks noChangeAspect="1"/>
          </p:cNvGraphicFramePr>
          <p:nvPr/>
        </p:nvGraphicFramePr>
        <p:xfrm>
          <a:off x="7391400" y="4030663"/>
          <a:ext cx="1676400" cy="846137"/>
        </p:xfrm>
        <a:graphic>
          <a:graphicData uri="http://schemas.openxmlformats.org/presentationml/2006/ole">
            <mc:AlternateContent xmlns:mc="http://schemas.openxmlformats.org/markup-compatibility/2006">
              <mc:Choice xmlns:v="urn:schemas-microsoft-com:vml" Requires="v">
                <p:oleObj spid="_x0000_s252957" name="Equation" r:id="rId13" imgW="914400" imgH="469800" progId="Equation.3">
                  <p:embed/>
                </p:oleObj>
              </mc:Choice>
              <mc:Fallback>
                <p:oleObj name="Equation" r:id="rId13" imgW="914400" imgH="469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4030663"/>
                        <a:ext cx="1676400" cy="846137"/>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27" name="Object 8"/>
          <p:cNvGraphicFramePr>
            <a:graphicFrameLocks noChangeAspect="1"/>
          </p:cNvGraphicFramePr>
          <p:nvPr/>
        </p:nvGraphicFramePr>
        <p:xfrm>
          <a:off x="4572000" y="5165725"/>
          <a:ext cx="495300" cy="377825"/>
        </p:xfrm>
        <a:graphic>
          <a:graphicData uri="http://schemas.openxmlformats.org/presentationml/2006/ole">
            <mc:AlternateContent xmlns:mc="http://schemas.openxmlformats.org/markup-compatibility/2006">
              <mc:Choice xmlns:v="urn:schemas-microsoft-com:vml" Requires="v">
                <p:oleObj spid="_x0000_s252958" name="Equation" r:id="rId15" imgW="342720" imgH="241200" progId="Equation.3">
                  <p:embed/>
                </p:oleObj>
              </mc:Choice>
              <mc:Fallback>
                <p:oleObj name="Equation" r:id="rId15" imgW="34272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0" y="5165725"/>
                        <a:ext cx="495300"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4" name="Group 52"/>
          <p:cNvGrpSpPr>
            <a:grpSpLocks/>
          </p:cNvGrpSpPr>
          <p:nvPr/>
        </p:nvGrpSpPr>
        <p:grpSpPr bwMode="auto">
          <a:xfrm>
            <a:off x="-152400" y="1524000"/>
            <a:ext cx="1889125" cy="1371600"/>
            <a:chOff x="2352" y="1200"/>
            <a:chExt cx="1190" cy="864"/>
          </a:xfrm>
        </p:grpSpPr>
        <p:grpSp>
          <p:nvGrpSpPr>
            <p:cNvPr id="32812" name="Group 53"/>
            <p:cNvGrpSpPr>
              <a:grpSpLocks/>
            </p:cNvGrpSpPr>
            <p:nvPr/>
          </p:nvGrpSpPr>
          <p:grpSpPr bwMode="auto">
            <a:xfrm>
              <a:off x="2352" y="1344"/>
              <a:ext cx="1190" cy="720"/>
              <a:chOff x="2506" y="1344"/>
              <a:chExt cx="1190" cy="720"/>
            </a:xfrm>
          </p:grpSpPr>
          <p:sp>
            <p:nvSpPr>
              <p:cNvPr id="32814" name="Line 54"/>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5" name="Line 55"/>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6" name="Text Box 56"/>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2813" name="Text Box 57"/>
            <p:cNvSpPr txBox="1">
              <a:spLocks noChangeArrowheads="1"/>
            </p:cNvSpPr>
            <p:nvPr/>
          </p:nvSpPr>
          <p:spPr bwMode="auto">
            <a:xfrm>
              <a:off x="288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aphicFrame>
        <p:nvGraphicFramePr>
          <p:cNvPr id="50234" name="Object 9"/>
          <p:cNvGraphicFramePr>
            <a:graphicFrameLocks noChangeAspect="1"/>
          </p:cNvGraphicFramePr>
          <p:nvPr/>
        </p:nvGraphicFramePr>
        <p:xfrm>
          <a:off x="6561138" y="1677988"/>
          <a:ext cx="1455737" cy="688975"/>
        </p:xfrm>
        <a:graphic>
          <a:graphicData uri="http://schemas.openxmlformats.org/presentationml/2006/ole">
            <mc:AlternateContent xmlns:mc="http://schemas.openxmlformats.org/markup-compatibility/2006">
              <mc:Choice xmlns:v="urn:schemas-microsoft-com:vml" Requires="v">
                <p:oleObj spid="_x0000_s252959" name="Equation" r:id="rId17" imgW="558800" imgH="279400" progId="Equation.DSMT4">
                  <p:embed/>
                </p:oleObj>
              </mc:Choice>
              <mc:Fallback>
                <p:oleObj name="Equation" r:id="rId17" imgW="558800" imgH="279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61138" y="1677988"/>
                        <a:ext cx="1455737" cy="688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5" name="Object 10"/>
          <p:cNvGraphicFramePr>
            <a:graphicFrameLocks noChangeAspect="1"/>
          </p:cNvGraphicFramePr>
          <p:nvPr/>
        </p:nvGraphicFramePr>
        <p:xfrm>
          <a:off x="7905750" y="1725613"/>
          <a:ext cx="628650" cy="436562"/>
        </p:xfrm>
        <a:graphic>
          <a:graphicData uri="http://schemas.openxmlformats.org/presentationml/2006/ole">
            <mc:AlternateContent xmlns:mc="http://schemas.openxmlformats.org/markup-compatibility/2006">
              <mc:Choice xmlns:v="urn:schemas-microsoft-com:vml" Requires="v">
                <p:oleObj spid="_x0000_s252960" name="Equation" r:id="rId19" imgW="241300" imgH="177800" progId="Equation.DSMT4">
                  <p:embed/>
                </p:oleObj>
              </mc:Choice>
              <mc:Fallback>
                <p:oleObj name="Equation" r:id="rId19" imgW="241300" imgH="177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05750" y="1725613"/>
                        <a:ext cx="628650" cy="436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6" name="Object 11"/>
          <p:cNvGraphicFramePr>
            <a:graphicFrameLocks noChangeAspect="1"/>
          </p:cNvGraphicFramePr>
          <p:nvPr/>
        </p:nvGraphicFramePr>
        <p:xfrm>
          <a:off x="6483350" y="2316163"/>
          <a:ext cx="831850" cy="415925"/>
        </p:xfrm>
        <a:graphic>
          <a:graphicData uri="http://schemas.openxmlformats.org/presentationml/2006/ole">
            <mc:AlternateContent xmlns:mc="http://schemas.openxmlformats.org/markup-compatibility/2006">
              <mc:Choice xmlns:v="urn:schemas-microsoft-com:vml" Requires="v">
                <p:oleObj spid="_x0000_s252961" name="Equation" r:id="rId21" imgW="431640" imgH="228600" progId="Equation.3">
                  <p:embed/>
                </p:oleObj>
              </mc:Choice>
              <mc:Fallback>
                <p:oleObj name="Equation" r:id="rId21" imgW="43164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83350" y="2316163"/>
                        <a:ext cx="831850" cy="415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7" name="Object 12"/>
          <p:cNvGraphicFramePr>
            <a:graphicFrameLocks noChangeAspect="1"/>
          </p:cNvGraphicFramePr>
          <p:nvPr/>
        </p:nvGraphicFramePr>
        <p:xfrm>
          <a:off x="7239000" y="2303463"/>
          <a:ext cx="685800" cy="439737"/>
        </p:xfrm>
        <a:graphic>
          <a:graphicData uri="http://schemas.openxmlformats.org/presentationml/2006/ole">
            <mc:AlternateContent xmlns:mc="http://schemas.openxmlformats.org/markup-compatibility/2006">
              <mc:Choice xmlns:v="urn:schemas-microsoft-com:vml" Requires="v">
                <p:oleObj spid="_x0000_s252962" name="Equation" r:id="rId23" imgW="355320" imgH="241200" progId="Equation.3">
                  <p:embed/>
                </p:oleObj>
              </mc:Choice>
              <mc:Fallback>
                <p:oleObj name="Equation" r:id="rId23" imgW="355320" imgH="2412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239000" y="2303463"/>
                        <a:ext cx="685800" cy="4397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8" name="Object 13"/>
          <p:cNvGraphicFramePr>
            <a:graphicFrameLocks noChangeAspect="1"/>
          </p:cNvGraphicFramePr>
          <p:nvPr/>
        </p:nvGraphicFramePr>
        <p:xfrm>
          <a:off x="7915275" y="2341563"/>
          <a:ext cx="1050925" cy="369887"/>
        </p:xfrm>
        <a:graphic>
          <a:graphicData uri="http://schemas.openxmlformats.org/presentationml/2006/ole">
            <mc:AlternateContent xmlns:mc="http://schemas.openxmlformats.org/markup-compatibility/2006">
              <mc:Choice xmlns:v="urn:schemas-microsoft-com:vml" Requires="v">
                <p:oleObj spid="_x0000_s252963" name="Equation" r:id="rId25" imgW="546100" imgH="203200" progId="Equation.DSMT4">
                  <p:embed/>
                </p:oleObj>
              </mc:Choice>
              <mc:Fallback>
                <p:oleObj name="Equation" r:id="rId25" imgW="546100" imgH="203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15275" y="2341563"/>
                        <a:ext cx="1050925" cy="369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9" name="Object 14"/>
          <p:cNvGraphicFramePr>
            <a:graphicFrameLocks noChangeAspect="1"/>
          </p:cNvGraphicFramePr>
          <p:nvPr/>
        </p:nvGraphicFramePr>
        <p:xfrm>
          <a:off x="6346825" y="3352800"/>
          <a:ext cx="587375" cy="381000"/>
        </p:xfrm>
        <a:graphic>
          <a:graphicData uri="http://schemas.openxmlformats.org/presentationml/2006/ole">
            <mc:AlternateContent xmlns:mc="http://schemas.openxmlformats.org/markup-compatibility/2006">
              <mc:Choice xmlns:v="urn:schemas-microsoft-com:vml" Requires="v">
                <p:oleObj spid="_x0000_s252964" name="Equation" r:id="rId27" imgW="444240" imgH="241200" progId="Equation.3">
                  <p:embed/>
                </p:oleObj>
              </mc:Choice>
              <mc:Fallback>
                <p:oleObj name="Equation" r:id="rId27" imgW="444240" imgH="2412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46825" y="3352800"/>
                        <a:ext cx="587375"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0" name="Object 15"/>
          <p:cNvGraphicFramePr>
            <a:graphicFrameLocks noChangeAspect="1"/>
          </p:cNvGraphicFramePr>
          <p:nvPr/>
        </p:nvGraphicFramePr>
        <p:xfrm>
          <a:off x="6942138" y="3352800"/>
          <a:ext cx="754062" cy="381000"/>
        </p:xfrm>
        <a:graphic>
          <a:graphicData uri="http://schemas.openxmlformats.org/presentationml/2006/ole">
            <mc:AlternateContent xmlns:mc="http://schemas.openxmlformats.org/markup-compatibility/2006">
              <mc:Choice xmlns:v="urn:schemas-microsoft-com:vml" Requires="v">
                <p:oleObj spid="_x0000_s252965" name="Equation" r:id="rId29" imgW="571320" imgH="241200" progId="Equation.3">
                  <p:embed/>
                </p:oleObj>
              </mc:Choice>
              <mc:Fallback>
                <p:oleObj name="Equation" r:id="rId29" imgW="571320" imgH="2412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942138" y="3352800"/>
                        <a:ext cx="754062"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1" name="Object 16"/>
          <p:cNvGraphicFramePr>
            <a:graphicFrameLocks noChangeAspect="1"/>
          </p:cNvGraphicFramePr>
          <p:nvPr/>
        </p:nvGraphicFramePr>
        <p:xfrm>
          <a:off x="7650163" y="3382963"/>
          <a:ext cx="1189037" cy="320675"/>
        </p:xfrm>
        <a:graphic>
          <a:graphicData uri="http://schemas.openxmlformats.org/presentationml/2006/ole">
            <mc:AlternateContent xmlns:mc="http://schemas.openxmlformats.org/markup-compatibility/2006">
              <mc:Choice xmlns:v="urn:schemas-microsoft-com:vml" Requires="v">
                <p:oleObj spid="_x0000_s252966" name="Equation" r:id="rId31" imgW="901440" imgH="203040" progId="Equation.3">
                  <p:embed/>
                </p:oleObj>
              </mc:Choice>
              <mc:Fallback>
                <p:oleObj name="Equation" r:id="rId31" imgW="901440" imgH="2030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50163" y="3382963"/>
                        <a:ext cx="1189037"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2" name="Object 17"/>
          <p:cNvGraphicFramePr>
            <a:graphicFrameLocks noChangeAspect="1"/>
          </p:cNvGraphicFramePr>
          <p:nvPr/>
        </p:nvGraphicFramePr>
        <p:xfrm>
          <a:off x="8901113" y="3402013"/>
          <a:ext cx="166687" cy="280987"/>
        </p:xfrm>
        <a:graphic>
          <a:graphicData uri="http://schemas.openxmlformats.org/presentationml/2006/ole">
            <mc:AlternateContent xmlns:mc="http://schemas.openxmlformats.org/markup-compatibility/2006">
              <mc:Choice xmlns:v="urn:schemas-microsoft-com:vml" Requires="v">
                <p:oleObj spid="_x0000_s252967" name="Equation" r:id="rId33" imgW="126720" imgH="177480" progId="Equation.3">
                  <p:embed/>
                </p:oleObj>
              </mc:Choice>
              <mc:Fallback>
                <p:oleObj name="Equation" r:id="rId33" imgW="12672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901113" y="3402013"/>
                        <a:ext cx="166687" cy="280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3" name="Object 18"/>
          <p:cNvGraphicFramePr>
            <a:graphicFrameLocks noChangeAspect="1"/>
          </p:cNvGraphicFramePr>
          <p:nvPr/>
        </p:nvGraphicFramePr>
        <p:xfrm>
          <a:off x="5018088" y="4191000"/>
          <a:ext cx="1303337" cy="609600"/>
        </p:xfrm>
        <a:graphic>
          <a:graphicData uri="http://schemas.openxmlformats.org/presentationml/2006/ole">
            <mc:AlternateContent xmlns:mc="http://schemas.openxmlformats.org/markup-compatibility/2006">
              <mc:Choice xmlns:v="urn:schemas-microsoft-com:vml" Requires="v">
                <p:oleObj spid="_x0000_s252968" name="Equation" r:id="rId35" imgW="850680" imgH="393480" progId="Equation.3">
                  <p:embed/>
                </p:oleObj>
              </mc:Choice>
              <mc:Fallback>
                <p:oleObj name="Equation" r:id="rId35" imgW="850680" imgH="39348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018088" y="4191000"/>
                        <a:ext cx="1303337"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4" name="Object 19"/>
          <p:cNvGraphicFramePr>
            <a:graphicFrameLocks noChangeAspect="1"/>
          </p:cNvGraphicFramePr>
          <p:nvPr/>
        </p:nvGraphicFramePr>
        <p:xfrm>
          <a:off x="6245225" y="4191000"/>
          <a:ext cx="1069975" cy="609600"/>
        </p:xfrm>
        <a:graphic>
          <a:graphicData uri="http://schemas.openxmlformats.org/presentationml/2006/ole">
            <mc:AlternateContent xmlns:mc="http://schemas.openxmlformats.org/markup-compatibility/2006">
              <mc:Choice xmlns:v="urn:schemas-microsoft-com:vml" Requires="v">
                <p:oleObj spid="_x0000_s252969" name="Equation" r:id="rId37" imgW="698400" imgH="393480" progId="Equation.3">
                  <p:embed/>
                </p:oleObj>
              </mc:Choice>
              <mc:Fallback>
                <p:oleObj name="Equation" r:id="rId37" imgW="698400" imgH="39348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245225" y="4191000"/>
                        <a:ext cx="1069975"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5" name="Object 20"/>
          <p:cNvGraphicFramePr>
            <a:graphicFrameLocks noChangeAspect="1"/>
          </p:cNvGraphicFramePr>
          <p:nvPr/>
        </p:nvGraphicFramePr>
        <p:xfrm>
          <a:off x="5037138" y="5176838"/>
          <a:ext cx="898525" cy="357187"/>
        </p:xfrm>
        <a:graphic>
          <a:graphicData uri="http://schemas.openxmlformats.org/presentationml/2006/ole">
            <mc:AlternateContent xmlns:mc="http://schemas.openxmlformats.org/markup-compatibility/2006">
              <mc:Choice xmlns:v="urn:schemas-microsoft-com:vml" Requires="v">
                <p:oleObj spid="_x0000_s252970" name="Equation" r:id="rId39" imgW="622080" imgH="228600" progId="Equation.3">
                  <p:embed/>
                </p:oleObj>
              </mc:Choice>
              <mc:Fallback>
                <p:oleObj name="Equation" r:id="rId39" imgW="622080" imgH="22860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037138" y="5176838"/>
                        <a:ext cx="898525" cy="357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6" name="Object 21"/>
          <p:cNvGraphicFramePr>
            <a:graphicFrameLocks noChangeAspect="1"/>
          </p:cNvGraphicFramePr>
          <p:nvPr/>
        </p:nvGraphicFramePr>
        <p:xfrm>
          <a:off x="5867400" y="4973638"/>
          <a:ext cx="1593850" cy="735012"/>
        </p:xfrm>
        <a:graphic>
          <a:graphicData uri="http://schemas.openxmlformats.org/presentationml/2006/ole">
            <mc:AlternateContent xmlns:mc="http://schemas.openxmlformats.org/markup-compatibility/2006">
              <mc:Choice xmlns:v="urn:schemas-microsoft-com:vml" Requires="v">
                <p:oleObj spid="_x0000_s252971" name="Equation" r:id="rId41" imgW="1104840" imgH="469800" progId="Equation.3">
                  <p:embed/>
                </p:oleObj>
              </mc:Choice>
              <mc:Fallback>
                <p:oleObj name="Equation" r:id="rId41" imgW="1104840" imgH="469800" progId="Equation.3">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867400" y="4973638"/>
                        <a:ext cx="1593850" cy="735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7" name="Object 22"/>
          <p:cNvGraphicFramePr>
            <a:graphicFrameLocks noChangeAspect="1"/>
          </p:cNvGraphicFramePr>
          <p:nvPr/>
        </p:nvGraphicFramePr>
        <p:xfrm>
          <a:off x="7434263" y="5154613"/>
          <a:ext cx="1023937" cy="396875"/>
        </p:xfrm>
        <a:graphic>
          <a:graphicData uri="http://schemas.openxmlformats.org/presentationml/2006/ole">
            <mc:AlternateContent xmlns:mc="http://schemas.openxmlformats.org/markup-compatibility/2006">
              <mc:Choice xmlns:v="urn:schemas-microsoft-com:vml" Requires="v">
                <p:oleObj spid="_x0000_s252972" name="Equation" r:id="rId43" imgW="711000" imgH="253800" progId="Equation.3">
                  <p:embed/>
                </p:oleObj>
              </mc:Choice>
              <mc:Fallback>
                <p:oleObj name="Equation" r:id="rId43" imgW="711000" imgH="253800" progId="Equation.3">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434263" y="5154613"/>
                        <a:ext cx="102393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8" name="Object 23"/>
          <p:cNvGraphicFramePr>
            <a:graphicFrameLocks noChangeAspect="1"/>
          </p:cNvGraphicFramePr>
          <p:nvPr>
            <p:extLst>
              <p:ext uri="{D42A27DB-BD31-4B8C-83A1-F6EECF244321}">
                <p14:modId xmlns:p14="http://schemas.microsoft.com/office/powerpoint/2010/main" val="1465502554"/>
              </p:ext>
            </p:extLst>
          </p:nvPr>
        </p:nvGraphicFramePr>
        <p:xfrm>
          <a:off x="6042025" y="5765800"/>
          <a:ext cx="2011363" cy="514350"/>
        </p:xfrm>
        <a:graphic>
          <a:graphicData uri="http://schemas.openxmlformats.org/presentationml/2006/ole">
            <mc:AlternateContent xmlns:mc="http://schemas.openxmlformats.org/markup-compatibility/2006">
              <mc:Choice xmlns:v="urn:schemas-microsoft-com:vml" Requires="v">
                <p:oleObj spid="_x0000_s252973" name="Equation" r:id="rId45" imgW="1130300" imgH="266700" progId="Equation.DSMT4">
                  <p:embed/>
                </p:oleObj>
              </mc:Choice>
              <mc:Fallback>
                <p:oleObj name="Equation" r:id="rId45" imgW="1130300" imgH="266700" progId="Equation.DSMT4">
                  <p:embed/>
                  <p:pic>
                    <p:nvPicPr>
                      <p:cNvPr id="0" name=""/>
                      <p:cNvPicPr>
                        <a:picLocks noChangeAspect="1" noChangeArrowheads="1"/>
                      </p:cNvPicPr>
                      <p:nvPr/>
                    </p:nvPicPr>
                    <p:blipFill>
                      <a:blip r:embed="rId46"/>
                      <a:srcRect/>
                      <a:stretch>
                        <a:fillRect/>
                      </a:stretch>
                    </p:blipFill>
                    <p:spPr bwMode="auto">
                      <a:xfrm>
                        <a:off x="6042025" y="5765800"/>
                        <a:ext cx="2011363" cy="514350"/>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2811" name="Footer Placeholder 7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76" name="Text Box 4"/>
          <p:cNvSpPr txBox="1">
            <a:spLocks noChangeArrowheads="1"/>
          </p:cNvSpPr>
          <p:nvPr/>
        </p:nvSpPr>
        <p:spPr bwMode="auto">
          <a:xfrm>
            <a:off x="533400" y="5867400"/>
            <a:ext cx="4648200" cy="430887"/>
          </a:xfrm>
          <a:prstGeom prst="rect">
            <a:avLst/>
          </a:prstGeom>
          <a:solidFill>
            <a:srgbClr val="CCFFFF"/>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smtClean="0">
                <a:solidFill>
                  <a:schemeClr val="accent2"/>
                </a:solidFill>
                <a:latin typeface="Arial Narrow" charset="0"/>
              </a:rPr>
              <a:t>Work on sample problem 5.03 on page 108!</a:t>
            </a:r>
            <a:endParaRPr lang="en-US" sz="2200" dirty="0"/>
          </a:p>
        </p:txBody>
      </p:sp>
    </p:spTree>
    <p:extLst>
      <p:ext uri="{BB962C8B-B14F-4D97-AF65-F5344CB8AC3E}">
        <p14:creationId xmlns:p14="http://schemas.microsoft.com/office/powerpoint/2010/main" val="26700268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Thursday, Sept. 18, 2014</a:t>
            </a:r>
            <a:endParaRPr lang="en-US"/>
          </a:p>
        </p:txBody>
      </p:sp>
      <p:sp>
        <p:nvSpPr>
          <p:cNvPr id="5" name="Footer Placeholder 4"/>
          <p:cNvSpPr>
            <a:spLocks noGrp="1"/>
          </p:cNvSpPr>
          <p:nvPr>
            <p:ph type="ftr" sz="quarter" idx="11"/>
          </p:nvPr>
        </p:nvSpPr>
        <p:spPr/>
        <p:txBody>
          <a:bodyPr/>
          <a:lstStyle/>
          <a:p>
            <a:pPr>
              <a:defRPr/>
            </a:pPr>
            <a:r>
              <a:rPr lang="nl-NL" smtClean="0"/>
              <a:t>PHYS 1443-004, Fall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077200" cy="5562600"/>
          </a:xfrm>
        </p:spPr>
        <p:txBody>
          <a:bodyPr/>
          <a:lstStyle/>
          <a:p>
            <a:pPr eaLnBrk="1" hangingPunct="1"/>
            <a:r>
              <a:rPr lang="en-US" sz="2800" dirty="0" smtClean="0">
                <a:ea typeface="ＭＳ Ｐゴシック" pitchFamily="-84" charset="-128"/>
                <a:cs typeface="ＭＳ Ｐゴシック" pitchFamily="-84" charset="-128"/>
              </a:rPr>
              <a:t>Reminder for Term exam #1</a:t>
            </a:r>
          </a:p>
          <a:p>
            <a:pPr lvl="1" eaLnBrk="1" hangingPunct="1"/>
            <a:r>
              <a:rPr lang="en-US" sz="2400" dirty="0" smtClean="0">
                <a:ea typeface="ＭＳ Ｐゴシック" pitchFamily="-84" charset="-128"/>
                <a:cs typeface="ＭＳ Ｐゴシック" pitchFamily="-84" charset="-128"/>
              </a:rPr>
              <a:t>In class Thursday, Sept. 25.  Do NOT Miss the exam!</a:t>
            </a:r>
          </a:p>
          <a:p>
            <a:pPr lvl="1" eaLnBrk="1" hangingPunct="1"/>
            <a:r>
              <a:rPr lang="en-US" sz="2400" dirty="0" smtClean="0">
                <a:ea typeface="ＭＳ Ｐゴシック" pitchFamily="-84" charset="-128"/>
                <a:cs typeface="ＭＳ Ｐゴシック" pitchFamily="-84" charset="-128"/>
              </a:rPr>
              <a:t>Covers CH1.1 through what we learn Tuesday Sept. 23 plus the math refresher</a:t>
            </a:r>
          </a:p>
          <a:p>
            <a:pPr lvl="1" eaLnBrk="1" hangingPunct="1"/>
            <a:r>
              <a:rPr lang="en-US" sz="2400" dirty="0" smtClean="0">
                <a:ea typeface="ＭＳ Ｐゴシック" pitchFamily="-84" charset="-128"/>
                <a:cs typeface="ＭＳ Ｐゴシック" pitchFamily="-84" charset="-128"/>
              </a:rPr>
              <a:t>Mixture of multiple choice and free response problems</a:t>
            </a:r>
          </a:p>
          <a:p>
            <a:pPr lvl="1" eaLnBrk="1" hangingPunct="1"/>
            <a:r>
              <a:rPr lang="en-US" sz="2400" dirty="0" smtClean="0"/>
              <a:t>Bring </a:t>
            </a:r>
            <a:r>
              <a:rPr lang="en-US" sz="2400" dirty="0"/>
              <a:t>your calculator but DO NOT input formula into it</a:t>
            </a:r>
            <a:r>
              <a:rPr lang="en-US" sz="2400" dirty="0" smtClean="0"/>
              <a:t>!</a:t>
            </a:r>
          </a:p>
          <a:p>
            <a:pPr lvl="2" eaLnBrk="1" hangingPunct="1"/>
            <a:r>
              <a:rPr lang="en-US" sz="2000" dirty="0" smtClean="0"/>
              <a:t>Your </a:t>
            </a:r>
            <a:r>
              <a:rPr lang="en-US" sz="2000" dirty="0"/>
              <a:t>phones or portable computers are NOT allowed as a replacement</a:t>
            </a:r>
            <a:r>
              <a:rPr lang="en-US" sz="2000" dirty="0" smtClean="0"/>
              <a:t>!</a:t>
            </a:r>
          </a:p>
          <a:p>
            <a:pPr lvl="1" eaLnBrk="1" hangingPunct="1"/>
            <a:r>
              <a:rPr lang="en-US" sz="2400" dirty="0" smtClean="0"/>
              <a:t>You </a:t>
            </a:r>
            <a:r>
              <a:rPr lang="en-US" sz="2400" dirty="0"/>
              <a:t>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smtClean="0">
              <a:sym typeface="Wingdings"/>
            </a:endParaRPr>
          </a:p>
          <a:p>
            <a:pPr lvl="2" eaLnBrk="1" hangingPunct="1"/>
            <a:r>
              <a:rPr lang="en-US" sz="2000" dirty="0" smtClean="0">
                <a:sym typeface="Wingdings"/>
              </a:rPr>
              <a:t>None </a:t>
            </a:r>
            <a:r>
              <a:rPr lang="en-US" sz="2000" dirty="0">
                <a:sym typeface="Wingdings"/>
              </a:rPr>
              <a:t>of the </a:t>
            </a:r>
            <a:r>
              <a:rPr lang="en-US" sz="2000" dirty="0" smtClean="0">
                <a:sym typeface="Wingdings"/>
              </a:rPr>
              <a:t>parts </a:t>
            </a:r>
            <a:r>
              <a:rPr lang="en-US" sz="2000" dirty="0">
                <a:sym typeface="Wingdings"/>
              </a:rPr>
              <a:t>of the solutions of any </a:t>
            </a:r>
            <a:r>
              <a:rPr lang="en-US" sz="2000" dirty="0" smtClean="0">
                <a:sym typeface="Wingdings"/>
              </a:rPr>
              <a:t>problems</a:t>
            </a:r>
          </a:p>
          <a:p>
            <a:pPr lvl="2" eaLnBrk="1" hangingPunct="1"/>
            <a:r>
              <a:rPr lang="en-US" sz="2000" dirty="0">
                <a:sym typeface="Wingdings"/>
              </a:rPr>
              <a:t>N</a:t>
            </a:r>
            <a:r>
              <a:rPr lang="en-US" sz="2000" dirty="0" smtClean="0">
                <a:sym typeface="Wingdings"/>
              </a:rPr>
              <a:t>o </a:t>
            </a:r>
            <a:r>
              <a:rPr lang="en-US" sz="2000" dirty="0">
                <a:sym typeface="Wingdings"/>
              </a:rPr>
              <a:t>derived formulae, derivations of equations or word definitions</a:t>
            </a:r>
            <a:r>
              <a:rPr lang="en-US" sz="2000" dirty="0" smtClean="0">
                <a:sym typeface="Wingdings"/>
              </a:rPr>
              <a:t>!</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smtClean="0">
                <a:latin typeface="Arial Narrow" pitchFamily="-84" charset="0"/>
              </a:rPr>
              <a:t>Thursday, Sept. 18, 2014</a:t>
            </a:r>
          </a:p>
        </p:txBody>
      </p:sp>
      <p:sp>
        <p:nvSpPr>
          <p:cNvPr id="47108"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3</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228600" y="838200"/>
            <a:ext cx="8839200" cy="5632312"/>
          </a:xfrm>
          <a:prstGeom prst="rect">
            <a:avLst/>
          </a:prstGeom>
          <a:noFill/>
          <a:ln w="9525">
            <a:noFill/>
            <a:miter lim="800000"/>
            <a:headEnd/>
            <a:tailEnd/>
          </a:ln>
        </p:spPr>
        <p:txBody>
          <a:bodyPr wrap="square">
            <a:prstTxWarp prst="textNoShape">
              <a:avLst/>
            </a:prstTxWarp>
            <a:spAutoFit/>
          </a:bodyPr>
          <a:lstStyle/>
          <a:p>
            <a:pPr marL="457200" indent="-457200">
              <a:buFont typeface="Arial"/>
              <a:buChar char="•"/>
            </a:pPr>
            <a:r>
              <a:rPr lang="en-US" sz="3600" dirty="0" smtClean="0">
                <a:solidFill>
                  <a:schemeClr val="accent2"/>
                </a:solidFill>
                <a:latin typeface="Arial Narrow" pitchFamily="-84" charset="0"/>
              </a:rPr>
              <a:t>The </a:t>
            </a:r>
            <a:r>
              <a:rPr lang="en-US" sz="3600" dirty="0">
                <a:solidFill>
                  <a:schemeClr val="accent2"/>
                </a:solidFill>
                <a:latin typeface="Arial Narrow" pitchFamily="-84" charset="0"/>
              </a:rPr>
              <a:t>mass of </a:t>
            </a:r>
            <a:r>
              <a:rPr lang="en-US" sz="3600" dirty="0" smtClean="0">
                <a:solidFill>
                  <a:schemeClr val="accent2"/>
                </a:solidFill>
                <a:latin typeface="Arial Narrow" pitchFamily="-84" charset="0"/>
              </a:rPr>
              <a:t>the </a:t>
            </a:r>
            <a:r>
              <a:rPr lang="en-US" sz="3600" dirty="0">
                <a:solidFill>
                  <a:schemeClr val="accent2"/>
                </a:solidFill>
                <a:latin typeface="Arial Narrow" pitchFamily="-84" charset="0"/>
              </a:rPr>
              <a:t>spacecraft is 11,000 kg and the mass of the astronaut is 92 </a:t>
            </a:r>
            <a:r>
              <a:rPr lang="en-US" sz="3600" dirty="0" smtClean="0">
                <a:solidFill>
                  <a:schemeClr val="accent2"/>
                </a:solidFill>
                <a:latin typeface="Arial Narrow" pitchFamily="-84" charset="0"/>
              </a:rPr>
              <a:t>kg.  What is the velocity of the space craft and the astronaut 10 sec into the motion if they were in contact for 50cm during with the astronaut is applying the force of 36N? (20 points)</a:t>
            </a:r>
          </a:p>
          <a:p>
            <a:pPr marL="457200" indent="-457200">
              <a:buFont typeface="Arial"/>
              <a:buChar char="•"/>
            </a:pPr>
            <a:r>
              <a:rPr lang="en-US" sz="3600" dirty="0" smtClean="0">
                <a:solidFill>
                  <a:schemeClr val="accent2"/>
                </a:solidFill>
                <a:latin typeface="Arial Narrow" pitchFamily="-84" charset="0"/>
              </a:rPr>
              <a:t>Deadline: Beginning of the class Tuesday, Sept. 30</a:t>
            </a:r>
          </a:p>
          <a:p>
            <a:pPr marL="457200" indent="-457200">
              <a:buFont typeface="Arial"/>
              <a:buChar char="•"/>
            </a:pPr>
            <a:r>
              <a:rPr lang="en-US" sz="3600" dirty="0" smtClean="0">
                <a:solidFill>
                  <a:schemeClr val="accent2"/>
                </a:solidFill>
                <a:latin typeface="Arial Narrow" pitchFamily="-84" charset="0"/>
              </a:rPr>
              <a:t>Please be sure to show details of your OWN work!</a:t>
            </a:r>
          </a:p>
        </p:txBody>
      </p:sp>
      <p:sp>
        <p:nvSpPr>
          <p:cNvPr id="47113" name="Rectangle 7"/>
          <p:cNvSpPr>
            <a:spLocks noGrp="1" noChangeArrowheads="1"/>
          </p:cNvSpPr>
          <p:nvPr>
            <p:ph type="title"/>
          </p:nvPr>
        </p:nvSpPr>
        <p:spPr>
          <a:xfrm>
            <a:off x="685800" y="76200"/>
            <a:ext cx="7772400" cy="838200"/>
          </a:xfrm>
        </p:spPr>
        <p:txBody>
          <a:bodyPr/>
          <a:lstStyle/>
          <a:p>
            <a:r>
              <a:rPr lang="en-US" sz="4800" dirty="0" smtClean="0">
                <a:ea typeface="ＭＳ Ｐゴシック" pitchFamily="-84" charset="-128"/>
                <a:cs typeface="ＭＳ Ｐゴシック" pitchFamily="-84" charset="-128"/>
              </a:rPr>
              <a:t>Special Project #3</a:t>
            </a:r>
            <a:endParaRPr lang="en-US" sz="4800"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7363243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4"/>
          <p:cNvSpPr>
            <a:spLocks noGrp="1" noChangeArrowheads="1"/>
          </p:cNvSpPr>
          <p:nvPr>
            <p:ph type="dt" sz="quarter" idx="10"/>
          </p:nvPr>
        </p:nvSpPr>
        <p:spPr>
          <a:noFill/>
        </p:spPr>
        <p:txBody>
          <a:bodyPr/>
          <a:lstStyle/>
          <a:p>
            <a:r>
              <a:rPr lang="en-US" smtClean="0">
                <a:latin typeface="Arial Narrow" pitchFamily="-84" charset="0"/>
              </a:rPr>
              <a:t>Thursday, Sept. 18, 2014</a:t>
            </a:r>
          </a:p>
        </p:txBody>
      </p:sp>
      <p:sp>
        <p:nvSpPr>
          <p:cNvPr id="46085" name="Rectangle 6"/>
          <p:cNvSpPr>
            <a:spLocks noGrp="1" noChangeArrowheads="1"/>
          </p:cNvSpPr>
          <p:nvPr>
            <p:ph type="sldNum" sz="quarter" idx="12"/>
          </p:nvPr>
        </p:nvSpPr>
        <p:spPr>
          <a:noFill/>
        </p:spPr>
        <p:txBody>
          <a:bodyPr/>
          <a:lstStyle/>
          <a:p>
            <a:fld id="{C014BE8F-5CF2-3945-A56D-50C9BE451F69}" type="slidenum">
              <a:rPr lang="en-US">
                <a:latin typeface="Arial Narrow" pitchFamily="-84" charset="0"/>
              </a:rPr>
              <a:pPr/>
              <a:t>4</a:t>
            </a:fld>
            <a:endParaRPr lang="en-US">
              <a:latin typeface="Arial Narrow" pitchFamily="-84" charset="0"/>
            </a:endParaRPr>
          </a:p>
        </p:txBody>
      </p:sp>
      <p:sp>
        <p:nvSpPr>
          <p:cNvPr id="46086" name="Footer Placeholder 4"/>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4608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C2CF6E4D-54F6-C04E-89F7-54839A98D01B}" type="slidenum">
              <a:rPr lang="en-US" sz="1400" b="1">
                <a:solidFill>
                  <a:srgbClr val="A50021"/>
                </a:solidFill>
                <a:latin typeface="Arial Narrow" pitchFamily="-84" charset="0"/>
              </a:rPr>
              <a:pPr algn="r"/>
              <a:t>4</a:t>
            </a:fld>
            <a:endParaRPr lang="en-US" sz="1400" b="1">
              <a:solidFill>
                <a:srgbClr val="A50021"/>
              </a:solidFill>
              <a:latin typeface="Arial Narrow" pitchFamily="-84" charset="0"/>
            </a:endParaRPr>
          </a:p>
        </p:txBody>
      </p:sp>
      <p:sp>
        <p:nvSpPr>
          <p:cNvPr id="268290" name="Rectangle 2"/>
          <p:cNvSpPr>
            <a:spLocks noChangeArrowheads="1"/>
          </p:cNvSpPr>
          <p:nvPr/>
        </p:nvSpPr>
        <p:spPr bwMode="auto">
          <a:xfrm>
            <a:off x="5257800" y="2438400"/>
            <a:ext cx="1828800" cy="8382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sp>
        <p:nvSpPr>
          <p:cNvPr id="46089" name="Rectangle 3"/>
          <p:cNvSpPr>
            <a:spLocks noGrp="1" noChangeArrowheads="1"/>
          </p:cNvSpPr>
          <p:nvPr>
            <p:ph type="title"/>
          </p:nvPr>
        </p:nvSpPr>
        <p:spPr>
          <a:xfrm>
            <a:off x="381000" y="228600"/>
            <a:ext cx="8610600" cy="609600"/>
          </a:xfrm>
        </p:spPr>
        <p:txBody>
          <a:bodyPr/>
          <a:lstStyle/>
          <a:p>
            <a:pPr eaLnBrk="1" hangingPunct="1"/>
            <a:r>
              <a:rPr lang="en-US" sz="3600">
                <a:ea typeface="ＭＳ Ｐゴシック" pitchFamily="-84" charset="-128"/>
                <a:cs typeface="ＭＳ Ｐゴシック" pitchFamily="-84" charset="-128"/>
              </a:rPr>
              <a:t>Newton’s Third Law (Law of Action and Reaction)</a:t>
            </a:r>
          </a:p>
        </p:txBody>
      </p:sp>
      <p:sp>
        <p:nvSpPr>
          <p:cNvPr id="268292" name="Text Box 4"/>
          <p:cNvSpPr txBox="1">
            <a:spLocks noChangeArrowheads="1"/>
          </p:cNvSpPr>
          <p:nvPr/>
        </p:nvSpPr>
        <p:spPr bwMode="auto">
          <a:xfrm>
            <a:off x="685800" y="914400"/>
            <a:ext cx="7696200" cy="1216025"/>
          </a:xfrm>
          <a:prstGeom prst="rect">
            <a:avLst/>
          </a:prstGeom>
          <a:solidFill>
            <a:srgbClr val="FFFFCC"/>
          </a:solidFill>
          <a:ln w="28575">
            <a:solidFill>
              <a:srgbClr val="FF0000"/>
            </a:solidFill>
            <a:miter lim="800000"/>
            <a:headEnd/>
            <a:tailEnd/>
          </a:ln>
        </p:spPr>
        <p:txBody>
          <a:bodyPr wrap="square">
            <a:prstTxWarp prst="textNoShape">
              <a:avLst/>
            </a:prstTxWarp>
            <a:spAutoFit/>
          </a:bodyPr>
          <a:lstStyle/>
          <a:p>
            <a:pPr>
              <a:spcBef>
                <a:spcPct val="20000"/>
              </a:spcBef>
            </a:pPr>
            <a:r>
              <a:rPr lang="en-US" dirty="0">
                <a:solidFill>
                  <a:srgbClr val="FF0000"/>
                </a:solidFill>
                <a:latin typeface="Monotype Corsiva" pitchFamily="-84" charset="0"/>
              </a:rPr>
              <a:t>If two objects interact, the force </a:t>
            </a:r>
            <a:r>
              <a:rPr lang="en-US" dirty="0" smtClean="0">
                <a:solidFill>
                  <a:srgbClr val="FF0000"/>
                </a:solidFill>
                <a:latin typeface="Monotype Corsiva" pitchFamily="-84" charset="0"/>
              </a:rPr>
              <a:t>F</a:t>
            </a:r>
            <a:r>
              <a:rPr lang="en-US" baseline="-25000" dirty="0" smtClean="0">
                <a:solidFill>
                  <a:srgbClr val="FF0000"/>
                </a:solidFill>
                <a:latin typeface="Monotype Corsiva" pitchFamily="-84" charset="0"/>
              </a:rPr>
              <a:t>12</a:t>
            </a:r>
            <a:r>
              <a:rPr lang="en-US" dirty="0" smtClean="0">
                <a:solidFill>
                  <a:srgbClr val="FF0000"/>
                </a:solidFill>
                <a:latin typeface="Monotype Corsiva" pitchFamily="-84" charset="0"/>
              </a:rPr>
              <a:t> </a:t>
            </a:r>
            <a:r>
              <a:rPr lang="en-US" dirty="0">
                <a:solidFill>
                  <a:srgbClr val="FF0000"/>
                </a:solidFill>
                <a:latin typeface="Monotype Corsiva" pitchFamily="-84" charset="0"/>
              </a:rPr>
              <a:t>that object </a:t>
            </a:r>
            <a:r>
              <a:rPr lang="en-US" dirty="0" smtClean="0">
                <a:solidFill>
                  <a:srgbClr val="FF0000"/>
                </a:solidFill>
                <a:latin typeface="Monotype Corsiva" pitchFamily="-84" charset="0"/>
              </a:rPr>
              <a:t>1 </a:t>
            </a:r>
            <a:r>
              <a:rPr lang="en-US" dirty="0">
                <a:solidFill>
                  <a:srgbClr val="FF0000"/>
                </a:solidFill>
                <a:latin typeface="Monotype Corsiva" pitchFamily="-84" charset="0"/>
              </a:rPr>
              <a:t>exerts on object </a:t>
            </a:r>
            <a:r>
              <a:rPr lang="en-US" dirty="0" smtClean="0">
                <a:solidFill>
                  <a:srgbClr val="FF0000"/>
                </a:solidFill>
                <a:latin typeface="Monotype Corsiva" pitchFamily="-84" charset="0"/>
              </a:rPr>
              <a:t>2 is </a:t>
            </a:r>
            <a:r>
              <a:rPr lang="en-US" dirty="0">
                <a:solidFill>
                  <a:srgbClr val="FF0000"/>
                </a:solidFill>
                <a:latin typeface="Monotype Corsiva" pitchFamily="-84" charset="0"/>
              </a:rPr>
              <a:t>equal in magnitude and opposite in direction to the force </a:t>
            </a:r>
            <a:r>
              <a:rPr lang="en-US" dirty="0" smtClean="0">
                <a:solidFill>
                  <a:srgbClr val="FF0000"/>
                </a:solidFill>
                <a:latin typeface="Monotype Corsiva" pitchFamily="-84" charset="0"/>
              </a:rPr>
              <a:t>F</a:t>
            </a:r>
            <a:r>
              <a:rPr lang="en-US" baseline="-25000" dirty="0" smtClean="0">
                <a:solidFill>
                  <a:srgbClr val="FF0000"/>
                </a:solidFill>
                <a:latin typeface="Monotype Corsiva" pitchFamily="-84" charset="0"/>
              </a:rPr>
              <a:t>21</a:t>
            </a:r>
            <a:r>
              <a:rPr lang="en-US" dirty="0" smtClean="0">
                <a:solidFill>
                  <a:srgbClr val="FF0000"/>
                </a:solidFill>
                <a:latin typeface="Monotype Corsiva" pitchFamily="-84" charset="0"/>
              </a:rPr>
              <a:t> object </a:t>
            </a:r>
            <a:r>
              <a:rPr lang="en-US" dirty="0">
                <a:solidFill>
                  <a:srgbClr val="FF0000"/>
                </a:solidFill>
                <a:latin typeface="Monotype Corsiva" pitchFamily="-84" charset="0"/>
              </a:rPr>
              <a:t>2</a:t>
            </a:r>
            <a:r>
              <a:rPr lang="en-US" dirty="0" smtClean="0">
                <a:solidFill>
                  <a:srgbClr val="FF0000"/>
                </a:solidFill>
                <a:latin typeface="Monotype Corsiva" pitchFamily="-84" charset="0"/>
              </a:rPr>
              <a:t> </a:t>
            </a:r>
            <a:r>
              <a:rPr lang="en-US" dirty="0">
                <a:solidFill>
                  <a:srgbClr val="FF0000"/>
                </a:solidFill>
                <a:latin typeface="Monotype Corsiva" pitchFamily="-84" charset="0"/>
              </a:rPr>
              <a:t>exerts on object </a:t>
            </a:r>
            <a:r>
              <a:rPr lang="en-US" dirty="0" smtClean="0">
                <a:solidFill>
                  <a:srgbClr val="FF0000"/>
                </a:solidFill>
                <a:latin typeface="Monotype Corsiva" pitchFamily="-84" charset="0"/>
              </a:rPr>
              <a:t>1. </a:t>
            </a:r>
            <a:endParaRPr lang="en-US" dirty="0">
              <a:solidFill>
                <a:srgbClr val="FF0000"/>
              </a:solidFill>
              <a:latin typeface="Monotype Corsiva" pitchFamily="-84" charset="0"/>
            </a:endParaRPr>
          </a:p>
        </p:txBody>
      </p:sp>
      <p:sp>
        <p:nvSpPr>
          <p:cNvPr id="268293" name="Oval 5"/>
          <p:cNvSpPr>
            <a:spLocks noChangeArrowheads="1"/>
          </p:cNvSpPr>
          <p:nvPr/>
        </p:nvSpPr>
        <p:spPr bwMode="auto">
          <a:xfrm>
            <a:off x="1371600" y="2590800"/>
            <a:ext cx="762000" cy="762000"/>
          </a:xfrm>
          <a:prstGeom prst="ellipse">
            <a:avLst/>
          </a:prstGeom>
          <a:gradFill rotWithShape="0">
            <a:gsLst>
              <a:gs pos="0">
                <a:srgbClr val="760000"/>
              </a:gs>
              <a:gs pos="50000">
                <a:srgbClr val="FF0000"/>
              </a:gs>
              <a:gs pos="100000">
                <a:srgbClr val="760000"/>
              </a:gs>
            </a:gsLst>
            <a:lin ang="5400000" scaled="1"/>
          </a:gradFill>
          <a:ln w="9525">
            <a:noFill/>
            <a:round/>
            <a:headEnd/>
            <a:tailEnd/>
          </a:ln>
        </p:spPr>
        <p:txBody>
          <a:bodyPr wrap="none" anchor="ctr">
            <a:prstTxWarp prst="textNoShape">
              <a:avLst/>
            </a:prstTxWarp>
          </a:bodyPr>
          <a:lstStyle/>
          <a:p>
            <a:pPr algn="ctr"/>
            <a:r>
              <a:rPr lang="en-US" b="1">
                <a:solidFill>
                  <a:schemeClr val="bg1"/>
                </a:solidFill>
                <a:latin typeface="Arial Narrow" pitchFamily="-84" charset="0"/>
              </a:rPr>
              <a:t>1</a:t>
            </a:r>
          </a:p>
        </p:txBody>
      </p:sp>
      <p:sp>
        <p:nvSpPr>
          <p:cNvPr id="268294" name="Oval 6"/>
          <p:cNvSpPr>
            <a:spLocks noChangeArrowheads="1"/>
          </p:cNvSpPr>
          <p:nvPr/>
        </p:nvSpPr>
        <p:spPr bwMode="auto">
          <a:xfrm>
            <a:off x="3810000" y="2286000"/>
            <a:ext cx="533400" cy="533400"/>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prstTxWarp prst="textNoShape">
              <a:avLst/>
            </a:prstTxWarp>
          </a:bodyPr>
          <a:lstStyle/>
          <a:p>
            <a:pPr algn="ctr">
              <a:defRPr/>
            </a:pPr>
            <a:r>
              <a:rPr lang="en-US" b="1">
                <a:solidFill>
                  <a:schemeClr val="bg1"/>
                </a:solidFill>
                <a:latin typeface="Arial Narrow" charset="0"/>
              </a:rPr>
              <a:t>2</a:t>
            </a:r>
          </a:p>
        </p:txBody>
      </p:sp>
      <p:sp>
        <p:nvSpPr>
          <p:cNvPr id="268295" name="Line 7"/>
          <p:cNvSpPr>
            <a:spLocks noChangeShapeType="1"/>
          </p:cNvSpPr>
          <p:nvPr/>
        </p:nvSpPr>
        <p:spPr bwMode="auto">
          <a:xfrm flipV="1">
            <a:off x="1752600" y="2819400"/>
            <a:ext cx="838200" cy="15240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8296" name="Text Box 8"/>
          <p:cNvSpPr txBox="1">
            <a:spLocks noChangeArrowheads="1"/>
          </p:cNvSpPr>
          <p:nvPr/>
        </p:nvSpPr>
        <p:spPr bwMode="auto">
          <a:xfrm>
            <a:off x="1965325" y="2362200"/>
            <a:ext cx="538163"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Monotype Corsiva" pitchFamily="-84" charset="0"/>
              </a:rPr>
              <a:t>F</a:t>
            </a:r>
            <a:r>
              <a:rPr lang="en-US" baseline="-25000">
                <a:solidFill>
                  <a:srgbClr val="FF0000"/>
                </a:solidFill>
                <a:latin typeface="Monotype Corsiva" pitchFamily="-84" charset="0"/>
              </a:rPr>
              <a:t>21</a:t>
            </a:r>
          </a:p>
        </p:txBody>
      </p:sp>
      <p:sp>
        <p:nvSpPr>
          <p:cNvPr id="268297" name="Line 9"/>
          <p:cNvSpPr>
            <a:spLocks noChangeShapeType="1"/>
          </p:cNvSpPr>
          <p:nvPr/>
        </p:nvSpPr>
        <p:spPr bwMode="auto">
          <a:xfrm rot="10800000" flipV="1">
            <a:off x="3200400" y="2590800"/>
            <a:ext cx="838200" cy="15240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8298" name="Text Box 10"/>
          <p:cNvSpPr txBox="1">
            <a:spLocks noChangeArrowheads="1"/>
          </p:cNvSpPr>
          <p:nvPr/>
        </p:nvSpPr>
        <p:spPr bwMode="auto">
          <a:xfrm>
            <a:off x="3043238" y="2133600"/>
            <a:ext cx="538162"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Monotype Corsiva" pitchFamily="-84" charset="0"/>
              </a:rPr>
              <a:t>F</a:t>
            </a:r>
            <a:r>
              <a:rPr lang="en-US" baseline="-25000">
                <a:solidFill>
                  <a:srgbClr val="FF0000"/>
                </a:solidFill>
                <a:latin typeface="Monotype Corsiva" pitchFamily="-84" charset="0"/>
              </a:rPr>
              <a:t>12</a:t>
            </a:r>
          </a:p>
        </p:txBody>
      </p:sp>
      <p:graphicFrame>
        <p:nvGraphicFramePr>
          <p:cNvPr id="268299" name="Object 2"/>
          <p:cNvGraphicFramePr>
            <a:graphicFrameLocks noChangeAspect="1"/>
          </p:cNvGraphicFramePr>
          <p:nvPr>
            <p:extLst>
              <p:ext uri="{D42A27DB-BD31-4B8C-83A1-F6EECF244321}">
                <p14:modId xmlns:p14="http://schemas.microsoft.com/office/powerpoint/2010/main" val="3305221660"/>
              </p:ext>
            </p:extLst>
          </p:nvPr>
        </p:nvGraphicFramePr>
        <p:xfrm>
          <a:off x="5284788" y="2497138"/>
          <a:ext cx="998537" cy="666750"/>
        </p:xfrm>
        <a:graphic>
          <a:graphicData uri="http://schemas.openxmlformats.org/presentationml/2006/ole">
            <mc:AlternateContent xmlns:mc="http://schemas.openxmlformats.org/markup-compatibility/2006">
              <mc:Choice xmlns:v="urn:schemas-microsoft-com:vml" Requires="v">
                <p:oleObj spid="_x0000_s178430" name="Equation" r:id="rId3" imgW="381000" imgH="241300" progId="Equation.DSMT4">
                  <p:embed/>
                </p:oleObj>
              </mc:Choice>
              <mc:Fallback>
                <p:oleObj name="Equation" r:id="rId3" imgW="381000" imgH="241300" progId="Equation.DSMT4">
                  <p:embed/>
                  <p:pic>
                    <p:nvPicPr>
                      <p:cNvPr id="0" name=""/>
                      <p:cNvPicPr>
                        <a:picLocks noChangeAspect="1" noChangeArrowheads="1"/>
                      </p:cNvPicPr>
                      <p:nvPr/>
                    </p:nvPicPr>
                    <p:blipFill>
                      <a:blip r:embed="rId4"/>
                      <a:srcRect/>
                      <a:stretch>
                        <a:fillRect/>
                      </a:stretch>
                    </p:blipFill>
                    <p:spPr bwMode="auto">
                      <a:xfrm>
                        <a:off x="5284788" y="2497138"/>
                        <a:ext cx="998537" cy="6667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68300" name="Text Box 12"/>
          <p:cNvSpPr txBox="1">
            <a:spLocks noChangeArrowheads="1"/>
          </p:cNvSpPr>
          <p:nvPr/>
        </p:nvSpPr>
        <p:spPr bwMode="auto">
          <a:xfrm>
            <a:off x="685800" y="3505200"/>
            <a:ext cx="7467600" cy="830263"/>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Monotype Corsiva" pitchFamily="-84" charset="0"/>
              </a:rPr>
              <a:t>The reaction force is equal in magnitude to the action force but in opposite direction. These two forces always act </a:t>
            </a:r>
            <a:r>
              <a:rPr lang="en-US" b="1" u="sng">
                <a:latin typeface="Monotype Corsiva" pitchFamily="-84" charset="0"/>
              </a:rPr>
              <a:t>on different objects</a:t>
            </a:r>
            <a:r>
              <a:rPr lang="en-US">
                <a:solidFill>
                  <a:srgbClr val="FF0000"/>
                </a:solidFill>
                <a:latin typeface="Monotype Corsiva" pitchFamily="-84" charset="0"/>
              </a:rPr>
              <a:t>.  </a:t>
            </a:r>
          </a:p>
        </p:txBody>
      </p:sp>
      <p:sp>
        <p:nvSpPr>
          <p:cNvPr id="268301" name="Text Box 13"/>
          <p:cNvSpPr txBox="1">
            <a:spLocks noChangeArrowheads="1"/>
          </p:cNvSpPr>
          <p:nvPr/>
        </p:nvSpPr>
        <p:spPr bwMode="auto">
          <a:xfrm>
            <a:off x="685800" y="4419600"/>
            <a:ext cx="36576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Monotype Corsiva" pitchFamily="-84" charset="0"/>
              </a:rPr>
              <a:t>What is the reaction force to the force of a free falling object?</a:t>
            </a:r>
          </a:p>
        </p:txBody>
      </p:sp>
      <p:sp>
        <p:nvSpPr>
          <p:cNvPr id="268302" name="Text Box 14"/>
          <p:cNvSpPr txBox="1">
            <a:spLocks noChangeArrowheads="1"/>
          </p:cNvSpPr>
          <p:nvPr/>
        </p:nvSpPr>
        <p:spPr bwMode="auto">
          <a:xfrm>
            <a:off x="4724400" y="44323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Monotype Corsiva" pitchFamily="-84" charset="0"/>
              </a:rPr>
              <a:t>The gravitational force exerted by the object to the Earth!</a:t>
            </a:r>
          </a:p>
        </p:txBody>
      </p:sp>
      <p:sp>
        <p:nvSpPr>
          <p:cNvPr id="268303" name="Text Box 15"/>
          <p:cNvSpPr txBox="1">
            <a:spLocks noChangeArrowheads="1"/>
          </p:cNvSpPr>
          <p:nvPr/>
        </p:nvSpPr>
        <p:spPr bwMode="auto">
          <a:xfrm>
            <a:off x="533400" y="5334000"/>
            <a:ext cx="8077200" cy="830997"/>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Monotype Corsiva" pitchFamily="-84" charset="0"/>
              </a:rPr>
              <a:t>Stationary objects on top of a table has a reaction force (called the normal force) </a:t>
            </a:r>
            <a:r>
              <a:rPr lang="en-US" dirty="0" smtClean="0">
                <a:solidFill>
                  <a:srgbClr val="FF0000"/>
                </a:solidFill>
                <a:latin typeface="Monotype Corsiva" pitchFamily="-84" charset="0"/>
              </a:rPr>
              <a:t>from the </a:t>
            </a:r>
            <a:r>
              <a:rPr lang="en-US" dirty="0">
                <a:solidFill>
                  <a:srgbClr val="FF0000"/>
                </a:solidFill>
                <a:latin typeface="Monotype Corsiva" pitchFamily="-84" charset="0"/>
              </a:rPr>
              <a:t>table to balance the action force, the gravitational force.</a:t>
            </a:r>
          </a:p>
        </p:txBody>
      </p:sp>
      <p:graphicFrame>
        <p:nvGraphicFramePr>
          <p:cNvPr id="268304" name="Object 3"/>
          <p:cNvGraphicFramePr>
            <a:graphicFrameLocks noChangeAspect="1"/>
          </p:cNvGraphicFramePr>
          <p:nvPr>
            <p:extLst>
              <p:ext uri="{D42A27DB-BD31-4B8C-83A1-F6EECF244321}">
                <p14:modId xmlns:p14="http://schemas.microsoft.com/office/powerpoint/2010/main" val="3704647222"/>
              </p:ext>
            </p:extLst>
          </p:nvPr>
        </p:nvGraphicFramePr>
        <p:xfrm>
          <a:off x="6199188" y="2516188"/>
          <a:ext cx="898525" cy="665162"/>
        </p:xfrm>
        <a:graphic>
          <a:graphicData uri="http://schemas.openxmlformats.org/presentationml/2006/ole">
            <mc:AlternateContent xmlns:mc="http://schemas.openxmlformats.org/markup-compatibility/2006">
              <mc:Choice xmlns:v="urn:schemas-microsoft-com:vml" Requires="v">
                <p:oleObj spid="_x0000_s178431" name="Equation" r:id="rId5" imgW="342900" imgH="241300" progId="Equation.DSMT4">
                  <p:embed/>
                </p:oleObj>
              </mc:Choice>
              <mc:Fallback>
                <p:oleObj name="Equation" r:id="rId5" imgW="342900" imgH="241300" progId="Equation.DSMT4">
                  <p:embed/>
                  <p:pic>
                    <p:nvPicPr>
                      <p:cNvPr id="0" name=""/>
                      <p:cNvPicPr>
                        <a:picLocks noChangeAspect="1" noChangeArrowheads="1"/>
                      </p:cNvPicPr>
                      <p:nvPr/>
                    </p:nvPicPr>
                    <p:blipFill>
                      <a:blip r:embed="rId6"/>
                      <a:srcRect/>
                      <a:stretch>
                        <a:fillRect/>
                      </a:stretch>
                    </p:blipFill>
                    <p:spPr bwMode="auto">
                      <a:xfrm>
                        <a:off x="6199188" y="2516188"/>
                        <a:ext cx="898525" cy="665162"/>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3543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smtClean="0">
                <a:latin typeface="Arial Narrow" pitchFamily="-84" charset="0"/>
              </a:rPr>
              <a:t>Thursday, Sept. 18, 2014</a:t>
            </a:r>
          </a:p>
        </p:txBody>
      </p:sp>
      <p:sp>
        <p:nvSpPr>
          <p:cNvPr id="47108"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5</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457200" y="4799013"/>
            <a:ext cx="8382000" cy="1373187"/>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Suppose that the magnitude of the force P is 36 N.  If the mass of the spacecraft is 11,000 kg and the mass of the astronaut is 92 kg, what are the accelerations?</a:t>
            </a:r>
          </a:p>
        </p:txBody>
      </p:sp>
      <p:pic>
        <p:nvPicPr>
          <p:cNvPr id="417798" name="Picture 6" descr="afg007"/>
          <p:cNvPicPr>
            <a:picLocks noChangeAspect="1" noChangeArrowheads="1"/>
          </p:cNvPicPr>
          <p:nvPr/>
        </p:nvPicPr>
        <p:blipFill>
          <a:blip r:embed="rId3"/>
          <a:srcRect/>
          <a:stretch>
            <a:fillRect/>
          </a:stretch>
        </p:blipFill>
        <p:spPr bwMode="auto">
          <a:xfrm>
            <a:off x="609600" y="1657350"/>
            <a:ext cx="7772400" cy="2914650"/>
          </a:xfrm>
          <a:prstGeom prst="rect">
            <a:avLst/>
          </a:prstGeom>
          <a:noFill/>
          <a:ln w="9525">
            <a:noFill/>
            <a:miter lim="800000"/>
            <a:headEnd/>
            <a:tailEnd/>
          </a:ln>
        </p:spPr>
      </p:pic>
      <p:sp>
        <p:nvSpPr>
          <p:cNvPr id="47113" name="Rectangle 7"/>
          <p:cNvSpPr>
            <a:spLocks noGrp="1" noChangeArrowheads="1"/>
          </p:cNvSpPr>
          <p:nvPr>
            <p:ph type="title"/>
          </p:nvPr>
        </p:nvSpPr>
        <p:spPr>
          <a:xfrm>
            <a:off x="685800" y="228600"/>
            <a:ext cx="7772400" cy="1143000"/>
          </a:xfrm>
        </p:spPr>
        <p:txBody>
          <a:bodyPr/>
          <a:lstStyle/>
          <a:p>
            <a:r>
              <a:rPr lang="en-US" sz="4000">
                <a:ea typeface="ＭＳ Ｐゴシック" pitchFamily="-84" charset="-128"/>
                <a:cs typeface="ＭＳ Ｐゴシック" pitchFamily="-84" charset="-128"/>
              </a:rPr>
              <a:t>Ex.  The Accelerations Produced by Action and Reaction Forces</a:t>
            </a:r>
          </a:p>
        </p:txBody>
      </p:sp>
      <p:sp>
        <p:nvSpPr>
          <p:cNvPr id="417800" name="Text Box 8"/>
          <p:cNvSpPr txBox="1">
            <a:spLocks noChangeArrowheads="1"/>
          </p:cNvSpPr>
          <p:nvPr/>
        </p:nvSpPr>
        <p:spPr bwMode="auto">
          <a:xfrm>
            <a:off x="6172200" y="2438400"/>
            <a:ext cx="2590800" cy="641350"/>
          </a:xfrm>
          <a:prstGeom prst="rect">
            <a:avLst/>
          </a:prstGeom>
          <a:noFill/>
          <a:ln w="9525">
            <a:noFill/>
            <a:miter lim="800000"/>
            <a:headEnd/>
            <a:tailEnd/>
          </a:ln>
        </p:spPr>
        <p:txBody>
          <a:bodyPr>
            <a:prstTxWarp prst="textNoShape">
              <a:avLst/>
            </a:prstTxWarp>
            <a:spAutoFit/>
          </a:bodyPr>
          <a:lstStyle/>
          <a:p>
            <a:r>
              <a:rPr lang="en-US" sz="1800">
                <a:solidFill>
                  <a:srgbClr val="A50021"/>
                </a:solidFill>
                <a:latin typeface="Arial Narrow" pitchFamily="-84" charset="0"/>
              </a:rPr>
              <a:t>Which one do you think will get larger acceleration?</a:t>
            </a:r>
          </a:p>
        </p:txBody>
      </p:sp>
    </p:spTree>
    <p:extLst>
      <p:ext uri="{BB962C8B-B14F-4D97-AF65-F5344CB8AC3E}">
        <p14:creationId xmlns:p14="http://schemas.microsoft.com/office/powerpoint/2010/main" val="10280688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5" name="Date Placeholder 4"/>
          <p:cNvSpPr>
            <a:spLocks noGrp="1"/>
          </p:cNvSpPr>
          <p:nvPr>
            <p:ph type="dt" sz="quarter" idx="10"/>
          </p:nvPr>
        </p:nvSpPr>
        <p:spPr>
          <a:noFill/>
        </p:spPr>
        <p:txBody>
          <a:bodyPr/>
          <a:lstStyle/>
          <a:p>
            <a:r>
              <a:rPr lang="en-US" smtClean="0">
                <a:latin typeface="Arial Narrow" pitchFamily="-84" charset="0"/>
              </a:rPr>
              <a:t>Thursday, Sept. 18, 2014</a:t>
            </a:r>
          </a:p>
        </p:txBody>
      </p:sp>
      <p:sp>
        <p:nvSpPr>
          <p:cNvPr id="49166"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49167" name="Slide Number Placeholder 6"/>
          <p:cNvSpPr>
            <a:spLocks noGrp="1"/>
          </p:cNvSpPr>
          <p:nvPr>
            <p:ph type="sldNum" sz="quarter" idx="12"/>
          </p:nvPr>
        </p:nvSpPr>
        <p:spPr>
          <a:noFill/>
        </p:spPr>
        <p:txBody>
          <a:bodyPr/>
          <a:lstStyle/>
          <a:p>
            <a:fld id="{1207716E-266A-B348-8C3F-0C8595F0D46A}" type="slidenum">
              <a:rPr lang="en-US">
                <a:latin typeface="Arial Narrow" pitchFamily="-84" charset="0"/>
              </a:rPr>
              <a:pPr/>
              <a:t>6</a:t>
            </a:fld>
            <a:endParaRPr lang="en-US">
              <a:latin typeface="Arial Narrow" pitchFamily="-84" charset="0"/>
            </a:endParaRPr>
          </a:p>
        </p:txBody>
      </p:sp>
      <p:sp>
        <p:nvSpPr>
          <p:cNvPr id="419843" name="Text Box 3"/>
          <p:cNvSpPr txBox="1">
            <a:spLocks noChangeArrowheads="1"/>
          </p:cNvSpPr>
          <p:nvPr/>
        </p:nvSpPr>
        <p:spPr bwMode="auto">
          <a:xfrm>
            <a:off x="5013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graphicFrame>
        <p:nvGraphicFramePr>
          <p:cNvPr id="419845" name="Object 3"/>
          <p:cNvGraphicFramePr>
            <a:graphicFrameLocks noChangeAspect="1"/>
          </p:cNvGraphicFramePr>
          <p:nvPr>
            <p:extLst>
              <p:ext uri="{D42A27DB-BD31-4B8C-83A1-F6EECF244321}">
                <p14:modId xmlns:p14="http://schemas.microsoft.com/office/powerpoint/2010/main" val="4211134021"/>
              </p:ext>
            </p:extLst>
          </p:nvPr>
        </p:nvGraphicFramePr>
        <p:xfrm>
          <a:off x="6905625" y="914400"/>
          <a:ext cx="1847850" cy="733425"/>
        </p:xfrm>
        <a:graphic>
          <a:graphicData uri="http://schemas.openxmlformats.org/presentationml/2006/ole">
            <mc:AlternateContent xmlns:mc="http://schemas.openxmlformats.org/markup-compatibility/2006">
              <mc:Choice xmlns:v="urn:schemas-microsoft-com:vml" Requires="v">
                <p:oleObj spid="_x0000_s229608" name="Equation" r:id="rId4" imgW="673100" imgH="266700" progId="Equation.DSMT4">
                  <p:embed/>
                </p:oleObj>
              </mc:Choice>
              <mc:Fallback>
                <p:oleObj name="Equation" r:id="rId4" imgW="673100" imgH="266700" progId="Equation.DSMT4">
                  <p:embed/>
                  <p:pic>
                    <p:nvPicPr>
                      <p:cNvPr id="0" name=""/>
                      <p:cNvPicPr>
                        <a:picLocks noChangeAspect="1" noChangeArrowheads="1"/>
                      </p:cNvPicPr>
                      <p:nvPr/>
                    </p:nvPicPr>
                    <p:blipFill>
                      <a:blip r:embed="rId5"/>
                      <a:srcRect/>
                      <a:stretch>
                        <a:fillRect/>
                      </a:stretch>
                    </p:blipFill>
                    <p:spPr bwMode="auto">
                      <a:xfrm>
                        <a:off x="6905625" y="914400"/>
                        <a:ext cx="184785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6" name="Object 4"/>
          <p:cNvGraphicFramePr>
            <a:graphicFrameLocks noChangeAspect="1"/>
          </p:cNvGraphicFramePr>
          <p:nvPr>
            <p:extLst>
              <p:ext uri="{D42A27DB-BD31-4B8C-83A1-F6EECF244321}">
                <p14:modId xmlns:p14="http://schemas.microsoft.com/office/powerpoint/2010/main" val="3217556026"/>
              </p:ext>
            </p:extLst>
          </p:nvPr>
        </p:nvGraphicFramePr>
        <p:xfrm>
          <a:off x="1905000" y="2919413"/>
          <a:ext cx="958850" cy="758825"/>
        </p:xfrm>
        <a:graphic>
          <a:graphicData uri="http://schemas.openxmlformats.org/presentationml/2006/ole">
            <mc:AlternateContent xmlns:mc="http://schemas.openxmlformats.org/markup-compatibility/2006">
              <mc:Choice xmlns:v="urn:schemas-microsoft-com:vml" Requires="v">
                <p:oleObj spid="_x0000_s229609" name="Equation" r:id="rId6" imgW="304800" imgH="241300" progId="Equation.DSMT4">
                  <p:embed/>
                </p:oleObj>
              </mc:Choice>
              <mc:Fallback>
                <p:oleObj name="Equation" r:id="rId6" imgW="304800" imgH="241300" progId="Equation.DSMT4">
                  <p:embed/>
                  <p:pic>
                    <p:nvPicPr>
                      <p:cNvPr id="0" name=""/>
                      <p:cNvPicPr>
                        <a:picLocks noChangeAspect="1" noChangeArrowheads="1"/>
                      </p:cNvPicPr>
                      <p:nvPr/>
                    </p:nvPicPr>
                    <p:blipFill>
                      <a:blip r:embed="rId7"/>
                      <a:srcRect/>
                      <a:stretch>
                        <a:fillRect/>
                      </a:stretch>
                    </p:blipFill>
                    <p:spPr bwMode="auto">
                      <a:xfrm>
                        <a:off x="1905000" y="2919413"/>
                        <a:ext cx="958850"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7" name="Object 5"/>
          <p:cNvGraphicFramePr>
            <a:graphicFrameLocks noChangeAspect="1"/>
          </p:cNvGraphicFramePr>
          <p:nvPr>
            <p:extLst>
              <p:ext uri="{D42A27DB-BD31-4B8C-83A1-F6EECF244321}">
                <p14:modId xmlns:p14="http://schemas.microsoft.com/office/powerpoint/2010/main" val="621544451"/>
              </p:ext>
            </p:extLst>
          </p:nvPr>
        </p:nvGraphicFramePr>
        <p:xfrm>
          <a:off x="2036763" y="4689475"/>
          <a:ext cx="1060450" cy="774700"/>
        </p:xfrm>
        <a:graphic>
          <a:graphicData uri="http://schemas.openxmlformats.org/presentationml/2006/ole">
            <mc:AlternateContent xmlns:mc="http://schemas.openxmlformats.org/markup-compatibility/2006">
              <mc:Choice xmlns:v="urn:schemas-microsoft-com:vml" Requires="v">
                <p:oleObj spid="_x0000_s229610" name="Equation" r:id="rId8" imgW="330200" imgH="241300" progId="Equation.DSMT4">
                  <p:embed/>
                </p:oleObj>
              </mc:Choice>
              <mc:Fallback>
                <p:oleObj name="Equation" r:id="rId8" imgW="330200" imgH="241300" progId="Equation.DSMT4">
                  <p:embed/>
                  <p:pic>
                    <p:nvPicPr>
                      <p:cNvPr id="0" name=""/>
                      <p:cNvPicPr>
                        <a:picLocks noChangeAspect="1" noChangeArrowheads="1"/>
                      </p:cNvPicPr>
                      <p:nvPr/>
                    </p:nvPicPr>
                    <p:blipFill>
                      <a:blip r:embed="rId9"/>
                      <a:srcRect/>
                      <a:stretch>
                        <a:fillRect/>
                      </a:stretch>
                    </p:blipFill>
                    <p:spPr bwMode="auto">
                      <a:xfrm>
                        <a:off x="2036763" y="4689475"/>
                        <a:ext cx="106045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9" name="Rectangle 8"/>
          <p:cNvSpPr>
            <a:spLocks noGrp="1" noChangeArrowheads="1"/>
          </p:cNvSpPr>
          <p:nvPr>
            <p:ph type="title"/>
          </p:nvPr>
        </p:nvSpPr>
        <p:spPr>
          <a:xfrm>
            <a:off x="685800" y="76200"/>
            <a:ext cx="7772400" cy="762000"/>
          </a:xfrm>
        </p:spPr>
        <p:txBody>
          <a:bodyPr/>
          <a:lstStyle/>
          <a:p>
            <a:r>
              <a:rPr lang="en-US">
                <a:ea typeface="ＭＳ Ｐゴシック" pitchFamily="-84" charset="-128"/>
                <a:cs typeface="ＭＳ Ｐゴシック" pitchFamily="-84" charset="-128"/>
              </a:rPr>
              <a:t>Ex. continued</a:t>
            </a:r>
          </a:p>
        </p:txBody>
      </p:sp>
      <p:sp>
        <p:nvSpPr>
          <p:cNvPr id="419849" name="Text Box 9"/>
          <p:cNvSpPr txBox="1">
            <a:spLocks noChangeArrowheads="1"/>
          </p:cNvSpPr>
          <p:nvPr/>
        </p:nvSpPr>
        <p:spPr bwMode="auto">
          <a:xfrm>
            <a:off x="228600" y="990600"/>
            <a:ext cx="6858000" cy="519113"/>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Force exerted on the space craft by the astronaut</a:t>
            </a:r>
          </a:p>
        </p:txBody>
      </p:sp>
      <p:graphicFrame>
        <p:nvGraphicFramePr>
          <p:cNvPr id="419850" name="Object 6"/>
          <p:cNvGraphicFramePr>
            <a:graphicFrameLocks noChangeAspect="1"/>
          </p:cNvGraphicFramePr>
          <p:nvPr>
            <p:extLst>
              <p:ext uri="{D42A27DB-BD31-4B8C-83A1-F6EECF244321}">
                <p14:modId xmlns:p14="http://schemas.microsoft.com/office/powerpoint/2010/main" val="299560540"/>
              </p:ext>
            </p:extLst>
          </p:nvPr>
        </p:nvGraphicFramePr>
        <p:xfrm>
          <a:off x="6934200" y="1676400"/>
          <a:ext cx="2057400" cy="733425"/>
        </p:xfrm>
        <a:graphic>
          <a:graphicData uri="http://schemas.openxmlformats.org/presentationml/2006/ole">
            <mc:AlternateContent xmlns:mc="http://schemas.openxmlformats.org/markup-compatibility/2006">
              <mc:Choice xmlns:v="urn:schemas-microsoft-com:vml" Requires="v">
                <p:oleObj spid="_x0000_s229611" name="Equation" r:id="rId10" imgW="749300" imgH="266700" progId="Equation.DSMT4">
                  <p:embed/>
                </p:oleObj>
              </mc:Choice>
              <mc:Fallback>
                <p:oleObj name="Equation" r:id="rId10" imgW="749300" imgH="266700" progId="Equation.DSMT4">
                  <p:embed/>
                  <p:pic>
                    <p:nvPicPr>
                      <p:cNvPr id="0" name=""/>
                      <p:cNvPicPr>
                        <a:picLocks noChangeAspect="1" noChangeArrowheads="1"/>
                      </p:cNvPicPr>
                      <p:nvPr/>
                    </p:nvPicPr>
                    <p:blipFill>
                      <a:blip r:embed="rId11"/>
                      <a:srcRect/>
                      <a:stretch>
                        <a:fillRect/>
                      </a:stretch>
                    </p:blipFill>
                    <p:spPr bwMode="auto">
                      <a:xfrm>
                        <a:off x="6934200" y="1676400"/>
                        <a:ext cx="20574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51" name="Text Box 11"/>
          <p:cNvSpPr txBox="1">
            <a:spLocks noChangeArrowheads="1"/>
          </p:cNvSpPr>
          <p:nvPr/>
        </p:nvSpPr>
        <p:spPr bwMode="auto">
          <a:xfrm>
            <a:off x="228600" y="1752600"/>
            <a:ext cx="6858000" cy="519113"/>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Force exerted on the astronaut by the space craft</a:t>
            </a:r>
          </a:p>
        </p:txBody>
      </p:sp>
      <p:graphicFrame>
        <p:nvGraphicFramePr>
          <p:cNvPr id="419852" name="Object 7"/>
          <p:cNvGraphicFramePr>
            <a:graphicFrameLocks noChangeAspect="1"/>
          </p:cNvGraphicFramePr>
          <p:nvPr>
            <p:extLst>
              <p:ext uri="{D42A27DB-BD31-4B8C-83A1-F6EECF244321}">
                <p14:modId xmlns:p14="http://schemas.microsoft.com/office/powerpoint/2010/main" val="2819745791"/>
              </p:ext>
            </p:extLst>
          </p:nvPr>
        </p:nvGraphicFramePr>
        <p:xfrm>
          <a:off x="2840038" y="2570163"/>
          <a:ext cx="1077912" cy="1479550"/>
        </p:xfrm>
        <a:graphic>
          <a:graphicData uri="http://schemas.openxmlformats.org/presentationml/2006/ole">
            <mc:AlternateContent xmlns:mc="http://schemas.openxmlformats.org/markup-compatibility/2006">
              <mc:Choice xmlns:v="urn:schemas-microsoft-com:vml" Requires="v">
                <p:oleObj spid="_x0000_s229612" name="Equation" r:id="rId12" imgW="342900" imgH="469900" progId="Equation.DSMT4">
                  <p:embed/>
                </p:oleObj>
              </mc:Choice>
              <mc:Fallback>
                <p:oleObj name="Equation" r:id="rId12" imgW="342900" imgH="469900" progId="Equation.DSMT4">
                  <p:embed/>
                  <p:pic>
                    <p:nvPicPr>
                      <p:cNvPr id="0" name=""/>
                      <p:cNvPicPr>
                        <a:picLocks noChangeAspect="1" noChangeArrowheads="1"/>
                      </p:cNvPicPr>
                      <p:nvPr/>
                    </p:nvPicPr>
                    <p:blipFill>
                      <a:blip r:embed="rId13"/>
                      <a:srcRect/>
                      <a:stretch>
                        <a:fillRect/>
                      </a:stretch>
                    </p:blipFill>
                    <p:spPr bwMode="auto">
                      <a:xfrm>
                        <a:off x="2840038" y="2570163"/>
                        <a:ext cx="1077912" cy="147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53" name="Object 8"/>
          <p:cNvGraphicFramePr>
            <a:graphicFrameLocks noChangeAspect="1"/>
          </p:cNvGraphicFramePr>
          <p:nvPr>
            <p:extLst>
              <p:ext uri="{D42A27DB-BD31-4B8C-83A1-F6EECF244321}">
                <p14:modId xmlns:p14="http://schemas.microsoft.com/office/powerpoint/2010/main" val="2856904613"/>
              </p:ext>
            </p:extLst>
          </p:nvPr>
        </p:nvGraphicFramePr>
        <p:xfrm>
          <a:off x="3846513" y="2608263"/>
          <a:ext cx="2478087" cy="1436687"/>
        </p:xfrm>
        <a:graphic>
          <a:graphicData uri="http://schemas.openxmlformats.org/presentationml/2006/ole">
            <mc:AlternateContent xmlns:mc="http://schemas.openxmlformats.org/markup-compatibility/2006">
              <mc:Choice xmlns:v="urn:schemas-microsoft-com:vml" Requires="v">
                <p:oleObj spid="_x0000_s229613" name="Equation" r:id="rId14" imgW="787400" imgH="457200" progId="Equation.DSMT4">
                  <p:embed/>
                </p:oleObj>
              </mc:Choice>
              <mc:Fallback>
                <p:oleObj name="Equation" r:id="rId14" imgW="787400" imgH="457200" progId="Equation.DSMT4">
                  <p:embed/>
                  <p:pic>
                    <p:nvPicPr>
                      <p:cNvPr id="0" name=""/>
                      <p:cNvPicPr>
                        <a:picLocks noChangeAspect="1" noChangeArrowheads="1"/>
                      </p:cNvPicPr>
                      <p:nvPr/>
                    </p:nvPicPr>
                    <p:blipFill>
                      <a:blip r:embed="rId15"/>
                      <a:srcRect/>
                      <a:stretch>
                        <a:fillRect/>
                      </a:stretch>
                    </p:blipFill>
                    <p:spPr bwMode="auto">
                      <a:xfrm>
                        <a:off x="3846513" y="2608263"/>
                        <a:ext cx="2478087" cy="1436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54" name="Object 9"/>
          <p:cNvGraphicFramePr>
            <a:graphicFrameLocks noChangeAspect="1"/>
          </p:cNvGraphicFramePr>
          <p:nvPr/>
        </p:nvGraphicFramePr>
        <p:xfrm>
          <a:off x="6310313" y="2938463"/>
          <a:ext cx="2757487" cy="719137"/>
        </p:xfrm>
        <a:graphic>
          <a:graphicData uri="http://schemas.openxmlformats.org/presentationml/2006/ole">
            <mc:AlternateContent xmlns:mc="http://schemas.openxmlformats.org/markup-compatibility/2006">
              <mc:Choice xmlns:v="urn:schemas-microsoft-com:vml" Requires="v">
                <p:oleObj spid="_x0000_s229614" name="Equation" r:id="rId16" imgW="876240" imgH="228600" progId="Equation.DSMT4">
                  <p:embed/>
                </p:oleObj>
              </mc:Choice>
              <mc:Fallback>
                <p:oleObj name="Equation" r:id="rId16" imgW="87624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10313" y="2938463"/>
                        <a:ext cx="2757487"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55" name="Text Box 15"/>
          <p:cNvSpPr txBox="1">
            <a:spLocks noChangeArrowheads="1"/>
          </p:cNvSpPr>
          <p:nvPr/>
        </p:nvSpPr>
        <p:spPr bwMode="auto">
          <a:xfrm>
            <a:off x="152400" y="2787650"/>
            <a:ext cx="18288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space craft’s acceleration</a:t>
            </a:r>
          </a:p>
        </p:txBody>
      </p:sp>
      <p:sp>
        <p:nvSpPr>
          <p:cNvPr id="419856" name="Text Box 16"/>
          <p:cNvSpPr txBox="1">
            <a:spLocks noChangeArrowheads="1"/>
          </p:cNvSpPr>
          <p:nvPr/>
        </p:nvSpPr>
        <p:spPr bwMode="auto">
          <a:xfrm>
            <a:off x="152400" y="4616450"/>
            <a:ext cx="18288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astronaut’s acceleration</a:t>
            </a:r>
          </a:p>
        </p:txBody>
      </p:sp>
      <p:graphicFrame>
        <p:nvGraphicFramePr>
          <p:cNvPr id="419857" name="Object 10"/>
          <p:cNvGraphicFramePr>
            <a:graphicFrameLocks noChangeAspect="1"/>
          </p:cNvGraphicFramePr>
          <p:nvPr>
            <p:extLst>
              <p:ext uri="{D42A27DB-BD31-4B8C-83A1-F6EECF244321}">
                <p14:modId xmlns:p14="http://schemas.microsoft.com/office/powerpoint/2010/main" val="3328100994"/>
              </p:ext>
            </p:extLst>
          </p:nvPr>
        </p:nvGraphicFramePr>
        <p:xfrm>
          <a:off x="3121025" y="4322763"/>
          <a:ext cx="1222375" cy="1508125"/>
        </p:xfrm>
        <a:graphic>
          <a:graphicData uri="http://schemas.openxmlformats.org/presentationml/2006/ole">
            <mc:AlternateContent xmlns:mc="http://schemas.openxmlformats.org/markup-compatibility/2006">
              <mc:Choice xmlns:v="urn:schemas-microsoft-com:vml" Requires="v">
                <p:oleObj spid="_x0000_s229615" name="Equation" r:id="rId18" imgW="381000" imgH="469900" progId="Equation.DSMT4">
                  <p:embed/>
                </p:oleObj>
              </mc:Choice>
              <mc:Fallback>
                <p:oleObj name="Equation" r:id="rId18" imgW="381000" imgH="469900" progId="Equation.DSMT4">
                  <p:embed/>
                  <p:pic>
                    <p:nvPicPr>
                      <p:cNvPr id="0" name=""/>
                      <p:cNvPicPr>
                        <a:picLocks noChangeAspect="1" noChangeArrowheads="1"/>
                      </p:cNvPicPr>
                      <p:nvPr/>
                    </p:nvPicPr>
                    <p:blipFill>
                      <a:blip r:embed="rId19"/>
                      <a:srcRect/>
                      <a:stretch>
                        <a:fillRect/>
                      </a:stretch>
                    </p:blipFill>
                    <p:spPr bwMode="auto">
                      <a:xfrm>
                        <a:off x="3121025" y="4322763"/>
                        <a:ext cx="1222375" cy="150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58" name="Object 11"/>
          <p:cNvGraphicFramePr>
            <a:graphicFrameLocks noChangeAspect="1"/>
          </p:cNvGraphicFramePr>
          <p:nvPr>
            <p:extLst>
              <p:ext uri="{D42A27DB-BD31-4B8C-83A1-F6EECF244321}">
                <p14:modId xmlns:p14="http://schemas.microsoft.com/office/powerpoint/2010/main" val="354244305"/>
              </p:ext>
            </p:extLst>
          </p:nvPr>
        </p:nvGraphicFramePr>
        <p:xfrm>
          <a:off x="4346575" y="4322763"/>
          <a:ext cx="2282825" cy="1466850"/>
        </p:xfrm>
        <a:graphic>
          <a:graphicData uri="http://schemas.openxmlformats.org/presentationml/2006/ole">
            <mc:AlternateContent xmlns:mc="http://schemas.openxmlformats.org/markup-compatibility/2006">
              <mc:Choice xmlns:v="urn:schemas-microsoft-com:vml" Requires="v">
                <p:oleObj spid="_x0000_s229616" name="Equation" r:id="rId20" imgW="711200" imgH="457200" progId="Equation.DSMT4">
                  <p:embed/>
                </p:oleObj>
              </mc:Choice>
              <mc:Fallback>
                <p:oleObj name="Equation" r:id="rId20" imgW="711200" imgH="457200" progId="Equation.DSMT4">
                  <p:embed/>
                  <p:pic>
                    <p:nvPicPr>
                      <p:cNvPr id="0" name=""/>
                      <p:cNvPicPr>
                        <a:picLocks noChangeAspect="1" noChangeArrowheads="1"/>
                      </p:cNvPicPr>
                      <p:nvPr/>
                    </p:nvPicPr>
                    <p:blipFill>
                      <a:blip r:embed="rId21"/>
                      <a:srcRect/>
                      <a:stretch>
                        <a:fillRect/>
                      </a:stretch>
                    </p:blipFill>
                    <p:spPr bwMode="auto">
                      <a:xfrm>
                        <a:off x="4346575" y="4322763"/>
                        <a:ext cx="2282825" cy="146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59" name="Object 12"/>
          <p:cNvGraphicFramePr>
            <a:graphicFrameLocks noChangeAspect="1"/>
          </p:cNvGraphicFramePr>
          <p:nvPr/>
        </p:nvGraphicFramePr>
        <p:xfrm>
          <a:off x="6516688" y="4676775"/>
          <a:ext cx="2322512" cy="733425"/>
        </p:xfrm>
        <a:graphic>
          <a:graphicData uri="http://schemas.openxmlformats.org/presentationml/2006/ole">
            <mc:AlternateContent xmlns:mc="http://schemas.openxmlformats.org/markup-compatibility/2006">
              <mc:Choice xmlns:v="urn:schemas-microsoft-com:vml" Requires="v">
                <p:oleObj spid="_x0000_s229617" name="Equation" r:id="rId22" imgW="723600" imgH="228600" progId="Equation.DSMT4">
                  <p:embed/>
                </p:oleObj>
              </mc:Choice>
              <mc:Fallback>
                <p:oleObj name="Equation" r:id="rId22" imgW="7236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16688" y="4676775"/>
                        <a:ext cx="2322512"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455879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8" name="Rectangle 4"/>
          <p:cNvSpPr>
            <a:spLocks noGrp="1" noChangeArrowheads="1"/>
          </p:cNvSpPr>
          <p:nvPr>
            <p:ph type="dt" sz="quarter" idx="10"/>
          </p:nvPr>
        </p:nvSpPr>
        <p:spPr>
          <a:noFill/>
        </p:spPr>
        <p:txBody>
          <a:bodyPr/>
          <a:lstStyle/>
          <a:p>
            <a:r>
              <a:rPr lang="en-US" smtClean="0">
                <a:latin typeface="Arial Narrow" pitchFamily="-84" charset="0"/>
              </a:rPr>
              <a:t>Thursday, Sept. 18, 2014</a:t>
            </a:r>
          </a:p>
        </p:txBody>
      </p:sp>
      <p:sp>
        <p:nvSpPr>
          <p:cNvPr id="20509" name="Rectangle 6"/>
          <p:cNvSpPr>
            <a:spLocks noGrp="1" noChangeArrowheads="1"/>
          </p:cNvSpPr>
          <p:nvPr>
            <p:ph type="sldNum" sz="quarter" idx="12"/>
          </p:nvPr>
        </p:nvSpPr>
        <p:spPr>
          <a:noFill/>
        </p:spPr>
        <p:txBody>
          <a:bodyPr/>
          <a:lstStyle/>
          <a:p>
            <a:fld id="{99160878-4F9F-6D45-8136-13E3C96A8EC3}" type="slidenum">
              <a:rPr lang="en-US">
                <a:latin typeface="Arial Narrow" pitchFamily="-84" charset="0"/>
              </a:rPr>
              <a:pPr/>
              <a:t>7</a:t>
            </a:fld>
            <a:endParaRPr lang="en-US">
              <a:latin typeface="Arial Narrow" pitchFamily="-84" charset="0"/>
            </a:endParaRPr>
          </a:p>
        </p:txBody>
      </p:sp>
      <p:sp>
        <p:nvSpPr>
          <p:cNvPr id="20510" name="Footer Placeholder 4"/>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2051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B095617A-7284-ED4D-860D-AB55BDF24687}" type="slidenum">
              <a:rPr lang="en-US" sz="1400" b="1">
                <a:solidFill>
                  <a:srgbClr val="A50021"/>
                </a:solidFill>
                <a:latin typeface="Arial Narrow" pitchFamily="-84" charset="0"/>
              </a:rPr>
              <a:pPr algn="r"/>
              <a:t>7</a:t>
            </a:fld>
            <a:endParaRPr lang="en-US" sz="1400" b="1">
              <a:solidFill>
                <a:srgbClr val="A50021"/>
              </a:solidFill>
              <a:latin typeface="Arial Narrow" pitchFamily="-84" charset="0"/>
            </a:endParaRPr>
          </a:p>
        </p:txBody>
      </p:sp>
      <p:sp>
        <p:nvSpPr>
          <p:cNvPr id="20512" name="Rectangle 2"/>
          <p:cNvSpPr>
            <a:spLocks noGrp="1" noChangeArrowheads="1"/>
          </p:cNvSpPr>
          <p:nvPr>
            <p:ph type="title"/>
          </p:nvPr>
        </p:nvSpPr>
        <p:spPr>
          <a:xfrm>
            <a:off x="685800" y="76200"/>
            <a:ext cx="7772400" cy="609600"/>
          </a:xfrm>
        </p:spPr>
        <p:txBody>
          <a:bodyPr/>
          <a:lstStyle/>
          <a:p>
            <a:pPr eaLnBrk="1" hangingPunct="1"/>
            <a:r>
              <a:rPr lang="en-US" sz="4000">
                <a:ea typeface="ＭＳ Ｐゴシック" pitchFamily="-84" charset="-128"/>
                <a:cs typeface="ＭＳ Ｐゴシック" pitchFamily="-84" charset="-128"/>
              </a:rPr>
              <a:t>Example of Newton’s 3</a:t>
            </a:r>
            <a:r>
              <a:rPr lang="en-US" sz="4000" baseline="30000">
                <a:ea typeface="ＭＳ Ｐゴシック" pitchFamily="-84" charset="-128"/>
                <a:cs typeface="ＭＳ Ｐゴシック" pitchFamily="-84" charset="-128"/>
              </a:rPr>
              <a:t>rd</a:t>
            </a:r>
            <a:r>
              <a:rPr lang="en-US" sz="4000">
                <a:ea typeface="ＭＳ Ｐゴシック" pitchFamily="-84" charset="-128"/>
                <a:cs typeface="ＭＳ Ｐゴシック" pitchFamily="-84" charset="-128"/>
              </a:rPr>
              <a:t> Law </a:t>
            </a:r>
            <a:endParaRPr lang="en-US">
              <a:ea typeface="ＭＳ Ｐゴシック" pitchFamily="-84" charset="-128"/>
              <a:cs typeface="ＭＳ Ｐゴシック" pitchFamily="-84" charset="-128"/>
            </a:endParaRPr>
          </a:p>
        </p:txBody>
      </p:sp>
      <p:sp>
        <p:nvSpPr>
          <p:cNvPr id="269315" name="Text Box 3"/>
          <p:cNvSpPr txBox="1">
            <a:spLocks noChangeArrowheads="1"/>
          </p:cNvSpPr>
          <p:nvPr/>
        </p:nvSpPr>
        <p:spPr bwMode="auto">
          <a:xfrm>
            <a:off x="685800" y="762000"/>
            <a:ext cx="8001000" cy="944563"/>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pitchFamily="-84" charset="0"/>
              </a:rPr>
              <a:t>A large man and a small boy stand facing each other on </a:t>
            </a:r>
            <a:r>
              <a:rPr lang="en-US" sz="1800" b="1">
                <a:solidFill>
                  <a:srgbClr val="FF0000"/>
                </a:solidFill>
                <a:latin typeface="Arial Narrow" pitchFamily="-84" charset="0"/>
              </a:rPr>
              <a:t>frictionless ice</a:t>
            </a:r>
            <a:r>
              <a:rPr lang="en-US" sz="1800">
                <a:solidFill>
                  <a:schemeClr val="accent2"/>
                </a:solidFill>
                <a:latin typeface="Arial Narrow" pitchFamily="-84" charset="0"/>
              </a:rPr>
              <a:t>.   They put their hands together and push against each other so that they move apart.  </a:t>
            </a:r>
            <a:r>
              <a:rPr lang="en-US" sz="1800">
                <a:solidFill>
                  <a:srgbClr val="800000"/>
                </a:solidFill>
                <a:latin typeface="Arial Narrow" pitchFamily="-84" charset="0"/>
              </a:rPr>
              <a:t>a) Who moves away with the higher speed and by how much?</a:t>
            </a:r>
            <a:endParaRPr lang="en-US" sz="1800" baseline="30000">
              <a:solidFill>
                <a:srgbClr val="800000"/>
              </a:solidFill>
              <a:latin typeface="Arial Narrow" pitchFamily="-84" charset="0"/>
            </a:endParaRPr>
          </a:p>
        </p:txBody>
      </p:sp>
      <p:graphicFrame>
        <p:nvGraphicFramePr>
          <p:cNvPr id="269316" name="Object 2"/>
          <p:cNvGraphicFramePr>
            <a:graphicFrameLocks noChangeAspect="1"/>
          </p:cNvGraphicFramePr>
          <p:nvPr>
            <p:extLst>
              <p:ext uri="{D42A27DB-BD31-4B8C-83A1-F6EECF244321}">
                <p14:modId xmlns:p14="http://schemas.microsoft.com/office/powerpoint/2010/main" val="819636490"/>
              </p:ext>
            </p:extLst>
          </p:nvPr>
        </p:nvGraphicFramePr>
        <p:xfrm>
          <a:off x="3390900" y="1797050"/>
          <a:ext cx="952500" cy="608013"/>
        </p:xfrm>
        <a:graphic>
          <a:graphicData uri="http://schemas.openxmlformats.org/presentationml/2006/ole">
            <mc:AlternateContent xmlns:mc="http://schemas.openxmlformats.org/markup-compatibility/2006">
              <mc:Choice xmlns:v="urn:schemas-microsoft-com:vml" Requires="v">
                <p:oleObj spid="_x0000_s231606" name="Equation" r:id="rId3" imgW="381000" imgH="241300" progId="Equation.DSMT4">
                  <p:embed/>
                </p:oleObj>
              </mc:Choice>
              <mc:Fallback>
                <p:oleObj name="Equation" r:id="rId3" imgW="381000" imgH="241300" progId="Equation.DSMT4">
                  <p:embed/>
                  <p:pic>
                    <p:nvPicPr>
                      <p:cNvPr id="0" name=""/>
                      <p:cNvPicPr>
                        <a:picLocks noChangeAspect="1" noChangeArrowheads="1"/>
                      </p:cNvPicPr>
                      <p:nvPr/>
                    </p:nvPicPr>
                    <p:blipFill>
                      <a:blip r:embed="rId4"/>
                      <a:srcRect/>
                      <a:stretch>
                        <a:fillRect/>
                      </a:stretch>
                    </p:blipFill>
                    <p:spPr bwMode="auto">
                      <a:xfrm>
                        <a:off x="3390900" y="1797050"/>
                        <a:ext cx="952500" cy="608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pic>
        <p:nvPicPr>
          <p:cNvPr id="269317" name="Picture 5" descr="pe01659_"/>
          <p:cNvPicPr>
            <a:picLocks noChangeAspect="1" noChangeArrowheads="1"/>
          </p:cNvPicPr>
          <p:nvPr/>
        </p:nvPicPr>
        <p:blipFill>
          <a:blip r:embed="rId5"/>
          <a:srcRect/>
          <a:stretch>
            <a:fillRect/>
          </a:stretch>
        </p:blipFill>
        <p:spPr bwMode="auto">
          <a:xfrm>
            <a:off x="304800" y="1905000"/>
            <a:ext cx="1066800" cy="2420938"/>
          </a:xfrm>
          <a:prstGeom prst="rect">
            <a:avLst/>
          </a:prstGeom>
          <a:noFill/>
          <a:ln w="9525">
            <a:noFill/>
            <a:miter lim="800000"/>
            <a:headEnd/>
            <a:tailEnd/>
          </a:ln>
        </p:spPr>
      </p:pic>
      <p:sp>
        <p:nvSpPr>
          <p:cNvPr id="269318" name="Text Box 6"/>
          <p:cNvSpPr txBox="1">
            <a:spLocks noChangeArrowheads="1"/>
          </p:cNvSpPr>
          <p:nvPr/>
        </p:nvSpPr>
        <p:spPr bwMode="auto">
          <a:xfrm>
            <a:off x="457200" y="4267200"/>
            <a:ext cx="392113" cy="457200"/>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Arial Narrow" pitchFamily="-84" charset="0"/>
              </a:rPr>
              <a:t>M</a:t>
            </a:r>
          </a:p>
        </p:txBody>
      </p:sp>
      <p:pic>
        <p:nvPicPr>
          <p:cNvPr id="269319" name="Picture 7" descr="pe02043_"/>
          <p:cNvPicPr>
            <a:picLocks noChangeAspect="1" noChangeArrowheads="1"/>
          </p:cNvPicPr>
          <p:nvPr/>
        </p:nvPicPr>
        <p:blipFill>
          <a:blip r:embed="rId6"/>
          <a:srcRect/>
          <a:stretch>
            <a:fillRect/>
          </a:stretch>
        </p:blipFill>
        <p:spPr bwMode="auto">
          <a:xfrm>
            <a:off x="2286000" y="2438400"/>
            <a:ext cx="730250" cy="1066800"/>
          </a:xfrm>
          <a:prstGeom prst="rect">
            <a:avLst/>
          </a:prstGeom>
          <a:noFill/>
          <a:ln w="9525">
            <a:noFill/>
            <a:miter lim="800000"/>
            <a:headEnd/>
            <a:tailEnd/>
          </a:ln>
        </p:spPr>
      </p:pic>
      <p:sp>
        <p:nvSpPr>
          <p:cNvPr id="269320" name="Text Box 8"/>
          <p:cNvSpPr txBox="1">
            <a:spLocks noChangeArrowheads="1"/>
          </p:cNvSpPr>
          <p:nvPr/>
        </p:nvSpPr>
        <p:spPr bwMode="auto">
          <a:xfrm>
            <a:off x="2438400" y="3657600"/>
            <a:ext cx="392113" cy="457200"/>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Arial Narrow" pitchFamily="-84" charset="0"/>
              </a:rPr>
              <a:t>m</a:t>
            </a:r>
          </a:p>
        </p:txBody>
      </p:sp>
      <p:grpSp>
        <p:nvGrpSpPr>
          <p:cNvPr id="2" name="Group 9"/>
          <p:cNvGrpSpPr>
            <a:grpSpLocks/>
          </p:cNvGrpSpPr>
          <p:nvPr/>
        </p:nvGrpSpPr>
        <p:grpSpPr bwMode="auto">
          <a:xfrm>
            <a:off x="1512888" y="2473325"/>
            <a:ext cx="614362" cy="498475"/>
            <a:chOff x="953" y="1558"/>
            <a:chExt cx="387" cy="314"/>
          </a:xfrm>
        </p:grpSpPr>
        <p:sp>
          <p:nvSpPr>
            <p:cNvPr id="20529" name="Line 10"/>
            <p:cNvSpPr>
              <a:spLocks noChangeShapeType="1"/>
            </p:cNvSpPr>
            <p:nvPr/>
          </p:nvSpPr>
          <p:spPr bwMode="auto">
            <a:xfrm>
              <a:off x="953" y="1872"/>
              <a:ext cx="384"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20530" name="Text Box 11"/>
            <p:cNvSpPr txBox="1">
              <a:spLocks noChangeArrowheads="1"/>
            </p:cNvSpPr>
            <p:nvPr/>
          </p:nvSpPr>
          <p:spPr bwMode="auto">
            <a:xfrm>
              <a:off x="1001" y="1558"/>
              <a:ext cx="339" cy="288"/>
            </a:xfrm>
            <a:prstGeom prst="rect">
              <a:avLst/>
            </a:prstGeom>
            <a:noFill/>
            <a:ln w="9525">
              <a:noFill/>
              <a:miter lim="800000"/>
              <a:headEnd/>
              <a:tailEnd/>
            </a:ln>
          </p:spPr>
          <p:txBody>
            <a:bodyPr wrap="none">
              <a:prstTxWarp prst="textNoShape">
                <a:avLst/>
              </a:prstTxWarp>
              <a:spAutoFit/>
            </a:bodyPr>
            <a:lstStyle/>
            <a:p>
              <a:r>
                <a:rPr lang="en-US" b="1">
                  <a:solidFill>
                    <a:srgbClr val="333399"/>
                  </a:solidFill>
                  <a:latin typeface="Monotype Corsiva" pitchFamily="-84" charset="0"/>
                </a:rPr>
                <a:t>F</a:t>
              </a:r>
              <a:r>
                <a:rPr lang="en-US" b="1" baseline="-25000">
                  <a:solidFill>
                    <a:srgbClr val="333399"/>
                  </a:solidFill>
                  <a:latin typeface="Monotype Corsiva" pitchFamily="-84" charset="0"/>
                </a:rPr>
                <a:t>12</a:t>
              </a:r>
              <a:endParaRPr lang="en-US" b="1">
                <a:solidFill>
                  <a:srgbClr val="333399"/>
                </a:solidFill>
                <a:latin typeface="Monotype Corsiva" pitchFamily="-84" charset="0"/>
              </a:endParaRPr>
            </a:p>
          </p:txBody>
        </p:sp>
      </p:grpSp>
      <p:grpSp>
        <p:nvGrpSpPr>
          <p:cNvPr id="3" name="Group 12"/>
          <p:cNvGrpSpPr>
            <a:grpSpLocks/>
          </p:cNvGrpSpPr>
          <p:nvPr/>
        </p:nvGrpSpPr>
        <p:grpSpPr bwMode="auto">
          <a:xfrm>
            <a:off x="1219200" y="3276600"/>
            <a:ext cx="1270000" cy="533400"/>
            <a:chOff x="720" y="1776"/>
            <a:chExt cx="800" cy="336"/>
          </a:xfrm>
        </p:grpSpPr>
        <p:sp>
          <p:nvSpPr>
            <p:cNvPr id="20527" name="Line 13"/>
            <p:cNvSpPr>
              <a:spLocks noChangeShapeType="1"/>
            </p:cNvSpPr>
            <p:nvPr/>
          </p:nvSpPr>
          <p:spPr bwMode="auto">
            <a:xfrm rot="10800000">
              <a:off x="909" y="1776"/>
              <a:ext cx="384"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20528" name="Text Box 14"/>
            <p:cNvSpPr txBox="1">
              <a:spLocks noChangeArrowheads="1"/>
            </p:cNvSpPr>
            <p:nvPr/>
          </p:nvSpPr>
          <p:spPr bwMode="auto">
            <a:xfrm>
              <a:off x="720" y="1824"/>
              <a:ext cx="800" cy="288"/>
            </a:xfrm>
            <a:prstGeom prst="rect">
              <a:avLst/>
            </a:prstGeom>
            <a:noFill/>
            <a:ln w="9525">
              <a:noFill/>
              <a:miter lim="800000"/>
              <a:headEnd/>
              <a:tailEnd/>
            </a:ln>
          </p:spPr>
          <p:txBody>
            <a:bodyPr wrap="none">
              <a:prstTxWarp prst="textNoShape">
                <a:avLst/>
              </a:prstTxWarp>
              <a:spAutoFit/>
            </a:bodyPr>
            <a:lstStyle/>
            <a:p>
              <a:r>
                <a:rPr lang="en-US" b="1">
                  <a:solidFill>
                    <a:srgbClr val="333399"/>
                  </a:solidFill>
                  <a:latin typeface="Monotype Corsiva" pitchFamily="-84" charset="0"/>
                </a:rPr>
                <a:t>F</a:t>
              </a:r>
              <a:r>
                <a:rPr lang="en-US" b="1" baseline="-25000">
                  <a:solidFill>
                    <a:srgbClr val="333399"/>
                  </a:solidFill>
                  <a:latin typeface="Monotype Corsiva" pitchFamily="-84" charset="0"/>
                </a:rPr>
                <a:t>21</a:t>
              </a:r>
              <a:r>
                <a:rPr lang="en-US" b="1">
                  <a:solidFill>
                    <a:srgbClr val="333399"/>
                  </a:solidFill>
                  <a:latin typeface="Monotype Corsiva" pitchFamily="-84" charset="0"/>
                </a:rPr>
                <a:t>= - F</a:t>
              </a:r>
              <a:r>
                <a:rPr lang="en-US" b="1" baseline="-25000">
                  <a:solidFill>
                    <a:srgbClr val="333399"/>
                  </a:solidFill>
                  <a:latin typeface="Monotype Corsiva" pitchFamily="-84" charset="0"/>
                </a:rPr>
                <a:t>12</a:t>
              </a:r>
              <a:endParaRPr lang="en-US" b="1">
                <a:solidFill>
                  <a:srgbClr val="333399"/>
                </a:solidFill>
                <a:latin typeface="Monotype Corsiva" pitchFamily="-84" charset="0"/>
              </a:endParaRPr>
            </a:p>
          </p:txBody>
        </p:sp>
      </p:grpSp>
      <p:graphicFrame>
        <p:nvGraphicFramePr>
          <p:cNvPr id="269327" name="Object 3"/>
          <p:cNvGraphicFramePr>
            <a:graphicFrameLocks noChangeAspect="1"/>
          </p:cNvGraphicFramePr>
          <p:nvPr>
            <p:extLst>
              <p:ext uri="{D42A27DB-BD31-4B8C-83A1-F6EECF244321}">
                <p14:modId xmlns:p14="http://schemas.microsoft.com/office/powerpoint/2010/main" val="1876831653"/>
              </p:ext>
            </p:extLst>
          </p:nvPr>
        </p:nvGraphicFramePr>
        <p:xfrm>
          <a:off x="3276600" y="3548063"/>
          <a:ext cx="969963" cy="647700"/>
        </p:xfrm>
        <a:graphic>
          <a:graphicData uri="http://schemas.openxmlformats.org/presentationml/2006/ole">
            <mc:AlternateContent xmlns:mc="http://schemas.openxmlformats.org/markup-compatibility/2006">
              <mc:Choice xmlns:v="urn:schemas-microsoft-com:vml" Requires="v">
                <p:oleObj spid="_x0000_s231607" name="Equation" r:id="rId7" imgW="381000" imgH="241300" progId="Equation.DSMT4">
                  <p:embed/>
                </p:oleObj>
              </mc:Choice>
              <mc:Fallback>
                <p:oleObj name="Equation" r:id="rId7" imgW="381000" imgH="241300" progId="Equation.DSMT4">
                  <p:embed/>
                  <p:pic>
                    <p:nvPicPr>
                      <p:cNvPr id="0" name=""/>
                      <p:cNvPicPr>
                        <a:picLocks noChangeAspect="1" noChangeArrowheads="1"/>
                      </p:cNvPicPr>
                      <p:nvPr/>
                    </p:nvPicPr>
                    <p:blipFill>
                      <a:blip r:embed="rId8"/>
                      <a:srcRect/>
                      <a:stretch>
                        <a:fillRect/>
                      </a:stretch>
                    </p:blipFill>
                    <p:spPr bwMode="auto">
                      <a:xfrm>
                        <a:off x="3276600" y="3548063"/>
                        <a:ext cx="969963" cy="647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28" name="Object 4"/>
          <p:cNvGraphicFramePr>
            <a:graphicFrameLocks noChangeAspect="1"/>
          </p:cNvGraphicFramePr>
          <p:nvPr>
            <p:extLst>
              <p:ext uri="{D42A27DB-BD31-4B8C-83A1-F6EECF244321}">
                <p14:modId xmlns:p14="http://schemas.microsoft.com/office/powerpoint/2010/main" val="3635718857"/>
              </p:ext>
            </p:extLst>
          </p:nvPr>
        </p:nvGraphicFramePr>
        <p:xfrm>
          <a:off x="1143000" y="4630738"/>
          <a:ext cx="1776413" cy="625475"/>
        </p:xfrm>
        <a:graphic>
          <a:graphicData uri="http://schemas.openxmlformats.org/presentationml/2006/ole">
            <mc:AlternateContent xmlns:mc="http://schemas.openxmlformats.org/markup-compatibility/2006">
              <mc:Choice xmlns:v="urn:schemas-microsoft-com:vml" Requires="v">
                <p:oleObj spid="_x0000_s231608" name="Equation" r:id="rId9" imgW="711200" imgH="241300" progId="Equation.DSMT4">
                  <p:embed/>
                </p:oleObj>
              </mc:Choice>
              <mc:Fallback>
                <p:oleObj name="Equation" r:id="rId9" imgW="711200" imgH="241300" progId="Equation.DSMT4">
                  <p:embed/>
                  <p:pic>
                    <p:nvPicPr>
                      <p:cNvPr id="0" name=""/>
                      <p:cNvPicPr>
                        <a:picLocks noChangeAspect="1" noChangeArrowheads="1"/>
                      </p:cNvPicPr>
                      <p:nvPr/>
                    </p:nvPicPr>
                    <p:blipFill>
                      <a:blip r:embed="rId10"/>
                      <a:srcRect/>
                      <a:stretch>
                        <a:fillRect/>
                      </a:stretch>
                    </p:blipFill>
                    <p:spPr bwMode="auto">
                      <a:xfrm>
                        <a:off x="1143000" y="4630738"/>
                        <a:ext cx="1776413" cy="6254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29" name="Object 5"/>
          <p:cNvGraphicFramePr>
            <a:graphicFrameLocks noChangeAspect="1"/>
          </p:cNvGraphicFramePr>
          <p:nvPr>
            <p:extLst>
              <p:ext uri="{D42A27DB-BD31-4B8C-83A1-F6EECF244321}">
                <p14:modId xmlns:p14="http://schemas.microsoft.com/office/powerpoint/2010/main" val="1829255109"/>
              </p:ext>
            </p:extLst>
          </p:nvPr>
        </p:nvGraphicFramePr>
        <p:xfrm>
          <a:off x="6477000" y="1801813"/>
          <a:ext cx="1027113" cy="760412"/>
        </p:xfrm>
        <a:graphic>
          <a:graphicData uri="http://schemas.openxmlformats.org/presentationml/2006/ole">
            <mc:AlternateContent xmlns:mc="http://schemas.openxmlformats.org/markup-compatibility/2006">
              <mc:Choice xmlns:v="urn:schemas-microsoft-com:vml" Requires="v">
                <p:oleObj spid="_x0000_s231609" name="Equation" r:id="rId11" imgW="495300" imgH="355600" progId="Equation.DSMT4">
                  <p:embed/>
                </p:oleObj>
              </mc:Choice>
              <mc:Fallback>
                <p:oleObj name="Equation" r:id="rId11" imgW="495300" imgH="355600" progId="Equation.DSMT4">
                  <p:embed/>
                  <p:pic>
                    <p:nvPicPr>
                      <p:cNvPr id="0" name=""/>
                      <p:cNvPicPr>
                        <a:picLocks noChangeAspect="1" noChangeArrowheads="1"/>
                      </p:cNvPicPr>
                      <p:nvPr/>
                    </p:nvPicPr>
                    <p:blipFill>
                      <a:blip r:embed="rId12"/>
                      <a:srcRect/>
                      <a:stretch>
                        <a:fillRect/>
                      </a:stretch>
                    </p:blipFill>
                    <p:spPr bwMode="auto">
                      <a:xfrm>
                        <a:off x="6477000" y="1801813"/>
                        <a:ext cx="1027113" cy="760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0" name="Object 6"/>
          <p:cNvGraphicFramePr>
            <a:graphicFrameLocks noChangeAspect="1"/>
          </p:cNvGraphicFramePr>
          <p:nvPr>
            <p:extLst>
              <p:ext uri="{D42A27DB-BD31-4B8C-83A1-F6EECF244321}">
                <p14:modId xmlns:p14="http://schemas.microsoft.com/office/powerpoint/2010/main" val="1434506876"/>
              </p:ext>
            </p:extLst>
          </p:nvPr>
        </p:nvGraphicFramePr>
        <p:xfrm>
          <a:off x="3352800" y="2636838"/>
          <a:ext cx="989013" cy="657225"/>
        </p:xfrm>
        <a:graphic>
          <a:graphicData uri="http://schemas.openxmlformats.org/presentationml/2006/ole">
            <mc:AlternateContent xmlns:mc="http://schemas.openxmlformats.org/markup-compatibility/2006">
              <mc:Choice xmlns:v="urn:schemas-microsoft-com:vml" Requires="v">
                <p:oleObj spid="_x0000_s231610" name="Equation" r:id="rId13" imgW="381000" imgH="241300" progId="Equation.DSMT4">
                  <p:embed/>
                </p:oleObj>
              </mc:Choice>
              <mc:Fallback>
                <p:oleObj name="Equation" r:id="rId13" imgW="381000" imgH="241300" progId="Equation.DSMT4">
                  <p:embed/>
                  <p:pic>
                    <p:nvPicPr>
                      <p:cNvPr id="0" name=""/>
                      <p:cNvPicPr>
                        <a:picLocks noChangeAspect="1" noChangeArrowheads="1"/>
                      </p:cNvPicPr>
                      <p:nvPr/>
                    </p:nvPicPr>
                    <p:blipFill>
                      <a:blip r:embed="rId4"/>
                      <a:srcRect/>
                      <a:stretch>
                        <a:fillRect/>
                      </a:stretch>
                    </p:blipFill>
                    <p:spPr bwMode="auto">
                      <a:xfrm>
                        <a:off x="3352800" y="2636838"/>
                        <a:ext cx="989013" cy="657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1" name="Object 7"/>
          <p:cNvGraphicFramePr>
            <a:graphicFrameLocks noChangeAspect="1"/>
          </p:cNvGraphicFramePr>
          <p:nvPr/>
        </p:nvGraphicFramePr>
        <p:xfrm>
          <a:off x="6751638" y="2590800"/>
          <a:ext cx="901700" cy="384175"/>
        </p:xfrm>
        <a:graphic>
          <a:graphicData uri="http://schemas.openxmlformats.org/presentationml/2006/ole">
            <mc:AlternateContent xmlns:mc="http://schemas.openxmlformats.org/markup-compatibility/2006">
              <mc:Choice xmlns:v="urn:schemas-microsoft-com:vml" Requires="v">
                <p:oleObj spid="_x0000_s231611" name="Equation" r:id="rId14" imgW="380880" imgH="177480" progId="Equation.DSMT4">
                  <p:embed/>
                </p:oleObj>
              </mc:Choice>
              <mc:Fallback>
                <p:oleObj name="Equation" r:id="rId14" imgW="380880" imgH="177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1638" y="2590800"/>
                        <a:ext cx="901700" cy="384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2" name="Object 8"/>
          <p:cNvGraphicFramePr>
            <a:graphicFrameLocks noChangeAspect="1"/>
          </p:cNvGraphicFramePr>
          <p:nvPr/>
        </p:nvGraphicFramePr>
        <p:xfrm>
          <a:off x="6705600" y="3127375"/>
          <a:ext cx="858838" cy="409575"/>
        </p:xfrm>
        <a:graphic>
          <a:graphicData uri="http://schemas.openxmlformats.org/presentationml/2006/ole">
            <mc:AlternateContent xmlns:mc="http://schemas.openxmlformats.org/markup-compatibility/2006">
              <mc:Choice xmlns:v="urn:schemas-microsoft-com:vml" Requires="v">
                <p:oleObj spid="_x0000_s231612" name="Equation" r:id="rId16" imgW="393480" imgH="190440" progId="Equation.DSMT4">
                  <p:embed/>
                </p:oleObj>
              </mc:Choice>
              <mc:Fallback>
                <p:oleObj name="Equation" r:id="rId16" imgW="393480" imgH="1904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05600" y="3127375"/>
                        <a:ext cx="858838" cy="4095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3" name="Object 9"/>
          <p:cNvGraphicFramePr>
            <a:graphicFrameLocks noChangeAspect="1"/>
          </p:cNvGraphicFramePr>
          <p:nvPr/>
        </p:nvGraphicFramePr>
        <p:xfrm>
          <a:off x="6719888" y="3657600"/>
          <a:ext cx="823912" cy="396875"/>
        </p:xfrm>
        <a:graphic>
          <a:graphicData uri="http://schemas.openxmlformats.org/presentationml/2006/ole">
            <mc:AlternateContent xmlns:mc="http://schemas.openxmlformats.org/markup-compatibility/2006">
              <mc:Choice xmlns:v="urn:schemas-microsoft-com:vml" Requires="v">
                <p:oleObj spid="_x0000_s231613" name="Equation" r:id="rId18" imgW="393480" imgH="177480" progId="Equation.DSMT4">
                  <p:embed/>
                </p:oleObj>
              </mc:Choice>
              <mc:Fallback>
                <p:oleObj name="Equation" r:id="rId18" imgW="393480" imgH="177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19888" y="3657600"/>
                        <a:ext cx="823912"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4" name="Object 10"/>
          <p:cNvGraphicFramePr>
            <a:graphicFrameLocks noChangeAspect="1"/>
          </p:cNvGraphicFramePr>
          <p:nvPr/>
        </p:nvGraphicFramePr>
        <p:xfrm>
          <a:off x="6650038" y="4191000"/>
          <a:ext cx="893762" cy="412750"/>
        </p:xfrm>
        <a:graphic>
          <a:graphicData uri="http://schemas.openxmlformats.org/presentationml/2006/ole">
            <mc:AlternateContent xmlns:mc="http://schemas.openxmlformats.org/markup-compatibility/2006">
              <mc:Choice xmlns:v="urn:schemas-microsoft-com:vml" Requires="v">
                <p:oleObj spid="_x0000_s231614" name="Equation" r:id="rId20" imgW="393480" imgH="190440" progId="Equation.DSMT4">
                  <p:embed/>
                </p:oleObj>
              </mc:Choice>
              <mc:Fallback>
                <p:oleObj name="Equation" r:id="rId20" imgW="393480" imgH="1904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50038" y="4191000"/>
                        <a:ext cx="893762" cy="412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5" name="Object 11"/>
          <p:cNvGraphicFramePr>
            <a:graphicFrameLocks noChangeAspect="1"/>
          </p:cNvGraphicFramePr>
          <p:nvPr>
            <p:extLst>
              <p:ext uri="{D42A27DB-BD31-4B8C-83A1-F6EECF244321}">
                <p14:modId xmlns:p14="http://schemas.microsoft.com/office/powerpoint/2010/main" val="2179497652"/>
              </p:ext>
            </p:extLst>
          </p:nvPr>
        </p:nvGraphicFramePr>
        <p:xfrm>
          <a:off x="3744913" y="4640263"/>
          <a:ext cx="1992312" cy="641350"/>
        </p:xfrm>
        <a:graphic>
          <a:graphicData uri="http://schemas.openxmlformats.org/presentationml/2006/ole">
            <mc:AlternateContent xmlns:mc="http://schemas.openxmlformats.org/markup-compatibility/2006">
              <mc:Choice xmlns:v="urn:schemas-microsoft-com:vml" Requires="v">
                <p:oleObj spid="_x0000_s231615" name="Equation" r:id="rId22" imgW="1079500" imgH="355600" progId="Equation.DSMT4">
                  <p:embed/>
                </p:oleObj>
              </mc:Choice>
              <mc:Fallback>
                <p:oleObj name="Equation" r:id="rId22" imgW="1079500" imgH="355600" progId="Equation.DSMT4">
                  <p:embed/>
                  <p:pic>
                    <p:nvPicPr>
                      <p:cNvPr id="0" name=""/>
                      <p:cNvPicPr>
                        <a:picLocks noChangeAspect="1" noChangeArrowheads="1"/>
                      </p:cNvPicPr>
                      <p:nvPr/>
                    </p:nvPicPr>
                    <p:blipFill>
                      <a:blip r:embed="rId23"/>
                      <a:srcRect/>
                      <a:stretch>
                        <a:fillRect/>
                      </a:stretch>
                    </p:blipFill>
                    <p:spPr bwMode="auto">
                      <a:xfrm>
                        <a:off x="3744913" y="4640263"/>
                        <a:ext cx="1992312" cy="641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6" name="Object 12"/>
          <p:cNvGraphicFramePr>
            <a:graphicFrameLocks noChangeAspect="1"/>
          </p:cNvGraphicFramePr>
          <p:nvPr/>
        </p:nvGraphicFramePr>
        <p:xfrm>
          <a:off x="2438400" y="5526088"/>
          <a:ext cx="949325" cy="300037"/>
        </p:xfrm>
        <a:graphic>
          <a:graphicData uri="http://schemas.openxmlformats.org/presentationml/2006/ole">
            <mc:AlternateContent xmlns:mc="http://schemas.openxmlformats.org/markup-compatibility/2006">
              <mc:Choice xmlns:v="urn:schemas-microsoft-com:vml" Requires="v">
                <p:oleObj spid="_x0000_s231616" name="Equation" r:id="rId24" imgW="457200" imgH="139680" progId="Equation.DSMT4">
                  <p:embed/>
                </p:oleObj>
              </mc:Choice>
              <mc:Fallback>
                <p:oleObj name="Equation" r:id="rId24" imgW="457200" imgH="1396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38400" y="5526088"/>
                        <a:ext cx="949325" cy="300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69337" name="AutoShape 25"/>
          <p:cNvSpPr>
            <a:spLocks noChangeArrowheads="1"/>
          </p:cNvSpPr>
          <p:nvPr/>
        </p:nvSpPr>
        <p:spPr bwMode="auto">
          <a:xfrm>
            <a:off x="5410200" y="1828800"/>
            <a:ext cx="914400" cy="685800"/>
          </a:xfrm>
          <a:prstGeom prst="rightArrow">
            <a:avLst>
              <a:gd name="adj1" fmla="val 50000"/>
              <a:gd name="adj2" fmla="val 33333"/>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b="1">
              <a:solidFill>
                <a:srgbClr val="A50021"/>
              </a:solidFill>
              <a:latin typeface="Arial Narrow" pitchFamily="-84" charset="0"/>
            </a:endParaRPr>
          </a:p>
        </p:txBody>
      </p:sp>
      <p:graphicFrame>
        <p:nvGraphicFramePr>
          <p:cNvPr id="269338" name="Object 13"/>
          <p:cNvGraphicFramePr>
            <a:graphicFrameLocks noChangeAspect="1"/>
          </p:cNvGraphicFramePr>
          <p:nvPr>
            <p:extLst>
              <p:ext uri="{D42A27DB-BD31-4B8C-83A1-F6EECF244321}">
                <p14:modId xmlns:p14="http://schemas.microsoft.com/office/powerpoint/2010/main" val="4058924859"/>
              </p:ext>
            </p:extLst>
          </p:nvPr>
        </p:nvGraphicFramePr>
        <p:xfrm>
          <a:off x="4343400" y="2632075"/>
          <a:ext cx="955675" cy="660400"/>
        </p:xfrm>
        <a:graphic>
          <a:graphicData uri="http://schemas.openxmlformats.org/presentationml/2006/ole">
            <mc:AlternateContent xmlns:mc="http://schemas.openxmlformats.org/markup-compatibility/2006">
              <mc:Choice xmlns:v="urn:schemas-microsoft-com:vml" Requires="v">
                <p:oleObj spid="_x0000_s231617" name="Equation" r:id="rId26" imgW="292100" imgH="241300" progId="Equation.DSMT4">
                  <p:embed/>
                </p:oleObj>
              </mc:Choice>
              <mc:Fallback>
                <p:oleObj name="Equation" r:id="rId26" imgW="292100" imgH="241300" progId="Equation.DSMT4">
                  <p:embed/>
                  <p:pic>
                    <p:nvPicPr>
                      <p:cNvPr id="0" name=""/>
                      <p:cNvPicPr>
                        <a:picLocks noChangeAspect="1" noChangeArrowheads="1"/>
                      </p:cNvPicPr>
                      <p:nvPr/>
                    </p:nvPicPr>
                    <p:blipFill>
                      <a:blip r:embed="rId27"/>
                      <a:srcRect/>
                      <a:stretch>
                        <a:fillRect/>
                      </a:stretch>
                    </p:blipFill>
                    <p:spPr bwMode="auto">
                      <a:xfrm>
                        <a:off x="4343400" y="2632075"/>
                        <a:ext cx="955675" cy="660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69339" name="AutoShape 27"/>
          <p:cNvSpPr>
            <a:spLocks noChangeArrowheads="1"/>
          </p:cNvSpPr>
          <p:nvPr/>
        </p:nvSpPr>
        <p:spPr bwMode="auto">
          <a:xfrm>
            <a:off x="5334000" y="2670175"/>
            <a:ext cx="1066800" cy="762000"/>
          </a:xfrm>
          <a:prstGeom prst="rightArrow">
            <a:avLst>
              <a:gd name="adj1" fmla="val 50000"/>
              <a:gd name="adj2" fmla="val 35000"/>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sz="1800" b="1">
              <a:solidFill>
                <a:srgbClr val="A50021"/>
              </a:solidFill>
              <a:latin typeface="Arial Narrow" pitchFamily="-84" charset="0"/>
            </a:endParaRPr>
          </a:p>
        </p:txBody>
      </p:sp>
      <p:graphicFrame>
        <p:nvGraphicFramePr>
          <p:cNvPr id="269340" name="Object 14"/>
          <p:cNvGraphicFramePr>
            <a:graphicFrameLocks noChangeAspect="1"/>
          </p:cNvGraphicFramePr>
          <p:nvPr/>
        </p:nvGraphicFramePr>
        <p:xfrm>
          <a:off x="7661275" y="2632075"/>
          <a:ext cx="720725" cy="301625"/>
        </p:xfrm>
        <a:graphic>
          <a:graphicData uri="http://schemas.openxmlformats.org/presentationml/2006/ole">
            <mc:AlternateContent xmlns:mc="http://schemas.openxmlformats.org/markup-compatibility/2006">
              <mc:Choice xmlns:v="urn:schemas-microsoft-com:vml" Requires="v">
                <p:oleObj spid="_x0000_s231618" name="Equation" r:id="rId28" imgW="304560" imgH="139680" progId="Equation.DSMT4">
                  <p:embed/>
                </p:oleObj>
              </mc:Choice>
              <mc:Fallback>
                <p:oleObj name="Equation" r:id="rId28" imgW="304560" imgH="1396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61275" y="2632075"/>
                        <a:ext cx="720725" cy="3016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1" name="Object 15"/>
          <p:cNvGraphicFramePr>
            <a:graphicFrameLocks noChangeAspect="1"/>
          </p:cNvGraphicFramePr>
          <p:nvPr/>
        </p:nvGraphicFramePr>
        <p:xfrm>
          <a:off x="7585075" y="3168650"/>
          <a:ext cx="912813" cy="327025"/>
        </p:xfrm>
        <a:graphic>
          <a:graphicData uri="http://schemas.openxmlformats.org/presentationml/2006/ole">
            <mc:AlternateContent xmlns:mc="http://schemas.openxmlformats.org/markup-compatibility/2006">
              <mc:Choice xmlns:v="urn:schemas-microsoft-com:vml" Requires="v">
                <p:oleObj spid="_x0000_s231619" name="Equation" r:id="rId30" imgW="419040" imgH="152280" progId="Equation.DSMT4">
                  <p:embed/>
                </p:oleObj>
              </mc:Choice>
              <mc:Fallback>
                <p:oleObj name="Equation" r:id="rId30" imgW="419040" imgH="1522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585075" y="3168650"/>
                        <a:ext cx="912813" cy="327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2" name="Object 16"/>
          <p:cNvGraphicFramePr>
            <a:graphicFrameLocks noChangeAspect="1"/>
          </p:cNvGraphicFramePr>
          <p:nvPr/>
        </p:nvGraphicFramePr>
        <p:xfrm>
          <a:off x="8518525" y="3141663"/>
          <a:ext cx="277813" cy="381000"/>
        </p:xfrm>
        <a:graphic>
          <a:graphicData uri="http://schemas.openxmlformats.org/presentationml/2006/ole">
            <mc:AlternateContent xmlns:mc="http://schemas.openxmlformats.org/markup-compatibility/2006">
              <mc:Choice xmlns:v="urn:schemas-microsoft-com:vml" Requires="v">
                <p:oleObj spid="_x0000_s231620" name="Equation" r:id="rId32" imgW="126720" imgH="177480" progId="Equation.DSMT4">
                  <p:embed/>
                </p:oleObj>
              </mc:Choice>
              <mc:Fallback>
                <p:oleObj name="Equation" r:id="rId32" imgW="126720" imgH="177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518525" y="3141663"/>
                        <a:ext cx="277813"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3" name="Object 17"/>
          <p:cNvGraphicFramePr>
            <a:graphicFrameLocks noChangeAspect="1"/>
          </p:cNvGraphicFramePr>
          <p:nvPr>
            <p:extLst>
              <p:ext uri="{D42A27DB-BD31-4B8C-83A1-F6EECF244321}">
                <p14:modId xmlns:p14="http://schemas.microsoft.com/office/powerpoint/2010/main" val="2677910798"/>
              </p:ext>
            </p:extLst>
          </p:nvPr>
        </p:nvGraphicFramePr>
        <p:xfrm>
          <a:off x="4343400" y="1797050"/>
          <a:ext cx="857250" cy="608013"/>
        </p:xfrm>
        <a:graphic>
          <a:graphicData uri="http://schemas.openxmlformats.org/presentationml/2006/ole">
            <mc:AlternateContent xmlns:mc="http://schemas.openxmlformats.org/markup-compatibility/2006">
              <mc:Choice xmlns:v="urn:schemas-microsoft-com:vml" Requires="v">
                <p:oleObj spid="_x0000_s231621" name="Equation" r:id="rId34" imgW="342900" imgH="241300" progId="Equation.DSMT4">
                  <p:embed/>
                </p:oleObj>
              </mc:Choice>
              <mc:Fallback>
                <p:oleObj name="Equation" r:id="rId34" imgW="342900" imgH="241300" progId="Equation.DSMT4">
                  <p:embed/>
                  <p:pic>
                    <p:nvPicPr>
                      <p:cNvPr id="0" name=""/>
                      <p:cNvPicPr>
                        <a:picLocks noChangeAspect="1" noChangeArrowheads="1"/>
                      </p:cNvPicPr>
                      <p:nvPr/>
                    </p:nvPicPr>
                    <p:blipFill>
                      <a:blip r:embed="rId35"/>
                      <a:srcRect/>
                      <a:stretch>
                        <a:fillRect/>
                      </a:stretch>
                    </p:blipFill>
                    <p:spPr bwMode="auto">
                      <a:xfrm>
                        <a:off x="4343400" y="1797050"/>
                        <a:ext cx="857250" cy="608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4" name="Object 18"/>
          <p:cNvGraphicFramePr>
            <a:graphicFrameLocks noChangeAspect="1"/>
          </p:cNvGraphicFramePr>
          <p:nvPr>
            <p:extLst>
              <p:ext uri="{D42A27DB-BD31-4B8C-83A1-F6EECF244321}">
                <p14:modId xmlns:p14="http://schemas.microsoft.com/office/powerpoint/2010/main" val="3260921572"/>
              </p:ext>
            </p:extLst>
          </p:nvPr>
        </p:nvGraphicFramePr>
        <p:xfrm>
          <a:off x="7486650" y="1774825"/>
          <a:ext cx="895350" cy="758825"/>
        </p:xfrm>
        <a:graphic>
          <a:graphicData uri="http://schemas.openxmlformats.org/presentationml/2006/ole">
            <mc:AlternateContent xmlns:mc="http://schemas.openxmlformats.org/markup-compatibility/2006">
              <mc:Choice xmlns:v="urn:schemas-microsoft-com:vml" Requires="v">
                <p:oleObj spid="_x0000_s231622" name="Equation" r:id="rId36" imgW="431800" imgH="355600" progId="Equation.DSMT4">
                  <p:embed/>
                </p:oleObj>
              </mc:Choice>
              <mc:Fallback>
                <p:oleObj name="Equation" r:id="rId36" imgW="431800" imgH="355600" progId="Equation.DSMT4">
                  <p:embed/>
                  <p:pic>
                    <p:nvPicPr>
                      <p:cNvPr id="0" name=""/>
                      <p:cNvPicPr>
                        <a:picLocks noChangeAspect="1" noChangeArrowheads="1"/>
                      </p:cNvPicPr>
                      <p:nvPr/>
                    </p:nvPicPr>
                    <p:blipFill>
                      <a:blip r:embed="rId37"/>
                      <a:srcRect/>
                      <a:stretch>
                        <a:fillRect/>
                      </a:stretch>
                    </p:blipFill>
                    <p:spPr bwMode="auto">
                      <a:xfrm>
                        <a:off x="7486650" y="1774825"/>
                        <a:ext cx="895350" cy="7588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5" name="Object 19"/>
          <p:cNvGraphicFramePr>
            <a:graphicFrameLocks noChangeAspect="1"/>
          </p:cNvGraphicFramePr>
          <p:nvPr/>
        </p:nvGraphicFramePr>
        <p:xfrm>
          <a:off x="8343900" y="1981200"/>
          <a:ext cx="342900" cy="352425"/>
        </p:xfrm>
        <a:graphic>
          <a:graphicData uri="http://schemas.openxmlformats.org/presentationml/2006/ole">
            <mc:AlternateContent xmlns:mc="http://schemas.openxmlformats.org/markup-compatibility/2006">
              <mc:Choice xmlns:v="urn:schemas-microsoft-com:vml" Requires="v">
                <p:oleObj spid="_x0000_s231623" name="Equation" r:id="rId38" imgW="164880" imgH="164880" progId="Equation.DSMT4">
                  <p:embed/>
                </p:oleObj>
              </mc:Choice>
              <mc:Fallback>
                <p:oleObj name="Equation" r:id="rId38" imgW="164880" imgH="16488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343900" y="1981200"/>
                        <a:ext cx="342900" cy="352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69346" name="AutoShape 34"/>
          <p:cNvSpPr>
            <a:spLocks noChangeArrowheads="1"/>
          </p:cNvSpPr>
          <p:nvPr/>
        </p:nvSpPr>
        <p:spPr bwMode="auto">
          <a:xfrm>
            <a:off x="5334000" y="3581400"/>
            <a:ext cx="1066800" cy="762000"/>
          </a:xfrm>
          <a:prstGeom prst="rightArrow">
            <a:avLst>
              <a:gd name="adj1" fmla="val 50000"/>
              <a:gd name="adj2" fmla="val 35000"/>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sz="1800" b="1">
              <a:solidFill>
                <a:srgbClr val="A50021"/>
              </a:solidFill>
              <a:latin typeface="Arial Narrow" pitchFamily="-84" charset="0"/>
            </a:endParaRPr>
          </a:p>
        </p:txBody>
      </p:sp>
      <p:graphicFrame>
        <p:nvGraphicFramePr>
          <p:cNvPr id="269347" name="Object 20"/>
          <p:cNvGraphicFramePr>
            <a:graphicFrameLocks noChangeAspect="1"/>
          </p:cNvGraphicFramePr>
          <p:nvPr/>
        </p:nvGraphicFramePr>
        <p:xfrm>
          <a:off x="7512050" y="3657600"/>
          <a:ext cx="717550" cy="396875"/>
        </p:xfrm>
        <a:graphic>
          <a:graphicData uri="http://schemas.openxmlformats.org/presentationml/2006/ole">
            <mc:AlternateContent xmlns:mc="http://schemas.openxmlformats.org/markup-compatibility/2006">
              <mc:Choice xmlns:v="urn:schemas-microsoft-com:vml" Requires="v">
                <p:oleObj spid="_x0000_s231624" name="Equation" r:id="rId40" imgW="342720" imgH="177480" progId="Equation.DSMT4">
                  <p:embed/>
                </p:oleObj>
              </mc:Choice>
              <mc:Fallback>
                <p:oleObj name="Equation" r:id="rId40" imgW="342720" imgH="17748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512050" y="3657600"/>
                        <a:ext cx="717550"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8" name="Object 21"/>
          <p:cNvGraphicFramePr>
            <a:graphicFrameLocks noChangeAspect="1"/>
          </p:cNvGraphicFramePr>
          <p:nvPr/>
        </p:nvGraphicFramePr>
        <p:xfrm>
          <a:off x="7496175" y="4191000"/>
          <a:ext cx="1038225" cy="412750"/>
        </p:xfrm>
        <a:graphic>
          <a:graphicData uri="http://schemas.openxmlformats.org/presentationml/2006/ole">
            <mc:AlternateContent xmlns:mc="http://schemas.openxmlformats.org/markup-compatibility/2006">
              <mc:Choice xmlns:v="urn:schemas-microsoft-com:vml" Requires="v">
                <p:oleObj spid="_x0000_s231625" name="Equation" r:id="rId42" imgW="457200" imgH="190440" progId="Equation.DSMT4">
                  <p:embed/>
                </p:oleObj>
              </mc:Choice>
              <mc:Fallback>
                <p:oleObj name="Equation" r:id="rId42" imgW="457200" imgH="19044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496175" y="4191000"/>
                        <a:ext cx="1038225" cy="412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9" name="Object 22"/>
          <p:cNvGraphicFramePr>
            <a:graphicFrameLocks noChangeAspect="1"/>
          </p:cNvGraphicFramePr>
          <p:nvPr/>
        </p:nvGraphicFramePr>
        <p:xfrm>
          <a:off x="8534400" y="4191000"/>
          <a:ext cx="288925" cy="385763"/>
        </p:xfrm>
        <a:graphic>
          <a:graphicData uri="http://schemas.openxmlformats.org/presentationml/2006/ole">
            <mc:AlternateContent xmlns:mc="http://schemas.openxmlformats.org/markup-compatibility/2006">
              <mc:Choice xmlns:v="urn:schemas-microsoft-com:vml" Requires="v">
                <p:oleObj spid="_x0000_s231626" name="Equation" r:id="rId44" imgW="126720" imgH="177480" progId="Equation.DSMT4">
                  <p:embed/>
                </p:oleObj>
              </mc:Choice>
              <mc:Fallback>
                <p:oleObj name="Equation" r:id="rId44" imgW="126720" imgH="17748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534400" y="4191000"/>
                        <a:ext cx="288925"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69350" name="Text Box 38"/>
          <p:cNvSpPr txBox="1">
            <a:spLocks noChangeArrowheads="1"/>
          </p:cNvSpPr>
          <p:nvPr/>
        </p:nvSpPr>
        <p:spPr bwMode="auto">
          <a:xfrm>
            <a:off x="288925" y="4760913"/>
            <a:ext cx="811213"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Since</a:t>
            </a:r>
          </a:p>
        </p:txBody>
      </p:sp>
      <p:sp>
        <p:nvSpPr>
          <p:cNvPr id="269351" name="Text Box 39"/>
          <p:cNvSpPr txBox="1">
            <a:spLocks noChangeArrowheads="1"/>
          </p:cNvSpPr>
          <p:nvPr/>
        </p:nvSpPr>
        <p:spPr bwMode="auto">
          <a:xfrm>
            <a:off x="3054350" y="4724400"/>
            <a:ext cx="603250"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and</a:t>
            </a:r>
          </a:p>
        </p:txBody>
      </p:sp>
      <p:sp>
        <p:nvSpPr>
          <p:cNvPr id="269352" name="AutoShape 40"/>
          <p:cNvSpPr>
            <a:spLocks noChangeArrowheads="1"/>
          </p:cNvSpPr>
          <p:nvPr/>
        </p:nvSpPr>
        <p:spPr bwMode="auto">
          <a:xfrm>
            <a:off x="685800" y="5257800"/>
            <a:ext cx="1524000" cy="914400"/>
          </a:xfrm>
          <a:prstGeom prst="rightArrow">
            <a:avLst>
              <a:gd name="adj1" fmla="val 50000"/>
              <a:gd name="adj2" fmla="val 41667"/>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Establish the </a:t>
            </a:r>
          </a:p>
          <a:p>
            <a:pPr algn="ctr"/>
            <a:r>
              <a:rPr lang="en-US" sz="1800" b="1">
                <a:solidFill>
                  <a:srgbClr val="A50021"/>
                </a:solidFill>
                <a:latin typeface="Arial Narrow" pitchFamily="-84" charset="0"/>
              </a:rPr>
              <a:t>equation</a:t>
            </a:r>
          </a:p>
        </p:txBody>
      </p:sp>
      <p:graphicFrame>
        <p:nvGraphicFramePr>
          <p:cNvPr id="269353" name="Object 23"/>
          <p:cNvGraphicFramePr>
            <a:graphicFrameLocks noChangeAspect="1"/>
          </p:cNvGraphicFramePr>
          <p:nvPr/>
        </p:nvGraphicFramePr>
        <p:xfrm>
          <a:off x="6019800" y="5200650"/>
          <a:ext cx="1646238" cy="928688"/>
        </p:xfrm>
        <a:graphic>
          <a:graphicData uri="http://schemas.openxmlformats.org/presentationml/2006/ole">
            <mc:AlternateContent xmlns:mc="http://schemas.openxmlformats.org/markup-compatibility/2006">
              <mc:Choice xmlns:v="urn:schemas-microsoft-com:vml" Requires="v">
                <p:oleObj spid="_x0000_s231627" name="Equation" r:id="rId46" imgW="634680" imgH="393480" progId="Equation.DSMT4">
                  <p:embed/>
                </p:oleObj>
              </mc:Choice>
              <mc:Fallback>
                <p:oleObj name="Equation" r:id="rId46" imgW="634680" imgH="393480"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019800" y="5200650"/>
                        <a:ext cx="1646238" cy="9286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69354" name="AutoShape 42"/>
          <p:cNvSpPr>
            <a:spLocks noChangeArrowheads="1"/>
          </p:cNvSpPr>
          <p:nvPr/>
        </p:nvSpPr>
        <p:spPr bwMode="auto">
          <a:xfrm>
            <a:off x="4724400" y="5334000"/>
            <a:ext cx="1295400" cy="762000"/>
          </a:xfrm>
          <a:prstGeom prst="rightArrow">
            <a:avLst>
              <a:gd name="adj1" fmla="val 50000"/>
              <a:gd name="adj2" fmla="val 42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Divide by m</a:t>
            </a:r>
          </a:p>
        </p:txBody>
      </p:sp>
      <p:graphicFrame>
        <p:nvGraphicFramePr>
          <p:cNvPr id="269355" name="Object 24"/>
          <p:cNvGraphicFramePr>
            <a:graphicFrameLocks noChangeAspect="1"/>
          </p:cNvGraphicFramePr>
          <p:nvPr>
            <p:extLst>
              <p:ext uri="{D42A27DB-BD31-4B8C-83A1-F6EECF244321}">
                <p14:modId xmlns:p14="http://schemas.microsoft.com/office/powerpoint/2010/main" val="3540450268"/>
              </p:ext>
            </p:extLst>
          </p:nvPr>
        </p:nvGraphicFramePr>
        <p:xfrm>
          <a:off x="4197350" y="3549650"/>
          <a:ext cx="1001713" cy="646113"/>
        </p:xfrm>
        <a:graphic>
          <a:graphicData uri="http://schemas.openxmlformats.org/presentationml/2006/ole">
            <mc:AlternateContent xmlns:mc="http://schemas.openxmlformats.org/markup-compatibility/2006">
              <mc:Choice xmlns:v="urn:schemas-microsoft-com:vml" Requires="v">
                <p:oleObj spid="_x0000_s231628" name="Equation" r:id="rId48" imgW="393700" imgH="241300" progId="Equation.DSMT4">
                  <p:embed/>
                </p:oleObj>
              </mc:Choice>
              <mc:Fallback>
                <p:oleObj name="Equation" r:id="rId48" imgW="393700" imgH="241300" progId="Equation.DSMT4">
                  <p:embed/>
                  <p:pic>
                    <p:nvPicPr>
                      <p:cNvPr id="0" name=""/>
                      <p:cNvPicPr>
                        <a:picLocks noChangeAspect="1" noChangeArrowheads="1"/>
                      </p:cNvPicPr>
                      <p:nvPr/>
                    </p:nvPicPr>
                    <p:blipFill>
                      <a:blip r:embed="rId49"/>
                      <a:srcRect/>
                      <a:stretch>
                        <a:fillRect/>
                      </a:stretch>
                    </p:blipFill>
                    <p:spPr bwMode="auto">
                      <a:xfrm>
                        <a:off x="4197350" y="3549650"/>
                        <a:ext cx="1001713" cy="646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56" name="Object 25"/>
          <p:cNvGraphicFramePr>
            <a:graphicFrameLocks noChangeAspect="1"/>
          </p:cNvGraphicFramePr>
          <p:nvPr/>
        </p:nvGraphicFramePr>
        <p:xfrm>
          <a:off x="7469188" y="5181600"/>
          <a:ext cx="1217612" cy="928688"/>
        </p:xfrm>
        <a:graphic>
          <a:graphicData uri="http://schemas.openxmlformats.org/presentationml/2006/ole">
            <mc:AlternateContent xmlns:mc="http://schemas.openxmlformats.org/markup-compatibility/2006">
              <mc:Choice xmlns:v="urn:schemas-microsoft-com:vml" Requires="v">
                <p:oleObj spid="_x0000_s231629" name="Equation" r:id="rId50" imgW="469800" imgH="393480" progId="Equation.DSMT4">
                  <p:embed/>
                </p:oleObj>
              </mc:Choice>
              <mc:Fallback>
                <p:oleObj name="Equation" r:id="rId50" imgW="469800" imgH="393480" progId="Equation.DSMT4">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469188" y="5181600"/>
                        <a:ext cx="1217612" cy="9286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57" name="Object 26"/>
          <p:cNvGraphicFramePr>
            <a:graphicFrameLocks noChangeAspect="1"/>
          </p:cNvGraphicFramePr>
          <p:nvPr/>
        </p:nvGraphicFramePr>
        <p:xfrm>
          <a:off x="3306763" y="5486400"/>
          <a:ext cx="579437" cy="354013"/>
        </p:xfrm>
        <a:graphic>
          <a:graphicData uri="http://schemas.openxmlformats.org/presentationml/2006/ole">
            <mc:AlternateContent xmlns:mc="http://schemas.openxmlformats.org/markup-compatibility/2006">
              <mc:Choice xmlns:v="urn:schemas-microsoft-com:vml" Requires="v">
                <p:oleObj spid="_x0000_s231630" name="Equation" r:id="rId52" imgW="279360" imgH="164880" progId="Equation.DSMT4">
                  <p:embed/>
                </p:oleObj>
              </mc:Choice>
              <mc:Fallback>
                <p:oleObj name="Equation" r:id="rId52" imgW="279360" imgH="164880" progId="Equation.DSMT4">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306763" y="5486400"/>
                        <a:ext cx="579437"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58" name="Object 27"/>
          <p:cNvGraphicFramePr>
            <a:graphicFrameLocks noChangeAspect="1"/>
          </p:cNvGraphicFramePr>
          <p:nvPr/>
        </p:nvGraphicFramePr>
        <p:xfrm>
          <a:off x="3862388" y="5486400"/>
          <a:ext cx="709612" cy="381000"/>
        </p:xfrm>
        <a:graphic>
          <a:graphicData uri="http://schemas.openxmlformats.org/presentationml/2006/ole">
            <mc:AlternateContent xmlns:mc="http://schemas.openxmlformats.org/markup-compatibility/2006">
              <mc:Choice xmlns:v="urn:schemas-microsoft-com:vml" Requires="v">
                <p:oleObj spid="_x0000_s231631" name="Equation" r:id="rId54" imgW="342720" imgH="177480" progId="Equation.DSMT4">
                  <p:embed/>
                </p:oleObj>
              </mc:Choice>
              <mc:Fallback>
                <p:oleObj name="Equation" r:id="rId54" imgW="342720" imgH="17748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862388" y="5486400"/>
                        <a:ext cx="709612"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189276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9" name="Rectangle 4"/>
          <p:cNvSpPr>
            <a:spLocks noGrp="1" noChangeArrowheads="1"/>
          </p:cNvSpPr>
          <p:nvPr>
            <p:ph type="dt" sz="quarter" idx="10"/>
          </p:nvPr>
        </p:nvSpPr>
        <p:spPr>
          <a:noFill/>
        </p:spPr>
        <p:txBody>
          <a:bodyPr/>
          <a:lstStyle/>
          <a:p>
            <a:r>
              <a:rPr lang="en-US" smtClean="0">
                <a:latin typeface="Arial Narrow" pitchFamily="-84" charset="0"/>
              </a:rPr>
              <a:t>Thursday, Sept. 18, 2014</a:t>
            </a:r>
          </a:p>
        </p:txBody>
      </p:sp>
      <p:sp>
        <p:nvSpPr>
          <p:cNvPr id="21520" name="Rectangle 6"/>
          <p:cNvSpPr>
            <a:spLocks noGrp="1" noChangeArrowheads="1"/>
          </p:cNvSpPr>
          <p:nvPr>
            <p:ph type="sldNum" sz="quarter" idx="12"/>
          </p:nvPr>
        </p:nvSpPr>
        <p:spPr>
          <a:noFill/>
        </p:spPr>
        <p:txBody>
          <a:bodyPr/>
          <a:lstStyle/>
          <a:p>
            <a:fld id="{94383DC1-9DD0-A049-82BF-F2F0900F0682}" type="slidenum">
              <a:rPr lang="en-US">
                <a:latin typeface="Arial Narrow" pitchFamily="-84" charset="0"/>
              </a:rPr>
              <a:pPr/>
              <a:t>8</a:t>
            </a:fld>
            <a:endParaRPr lang="en-US">
              <a:latin typeface="Arial Narrow" pitchFamily="-84" charset="0"/>
            </a:endParaRPr>
          </a:p>
        </p:txBody>
      </p:sp>
      <p:sp>
        <p:nvSpPr>
          <p:cNvPr id="21521" name="Footer Placeholder 4"/>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215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2E239AD5-C121-2E45-B84D-7B0B43E7A0F1}" type="slidenum">
              <a:rPr lang="en-US" sz="1400" b="1">
                <a:solidFill>
                  <a:srgbClr val="A50021"/>
                </a:solidFill>
                <a:latin typeface="Arial Narrow" pitchFamily="-84" charset="0"/>
              </a:rPr>
              <a:pPr algn="r"/>
              <a:t>8</a:t>
            </a:fld>
            <a:endParaRPr lang="en-US" sz="1400" b="1">
              <a:solidFill>
                <a:srgbClr val="A50021"/>
              </a:solidFill>
              <a:latin typeface="Arial Narrow" pitchFamily="-84" charset="0"/>
            </a:endParaRPr>
          </a:p>
        </p:txBody>
      </p:sp>
      <p:sp>
        <p:nvSpPr>
          <p:cNvPr id="270339" name="Text Box 3"/>
          <p:cNvSpPr txBox="1">
            <a:spLocks noChangeArrowheads="1"/>
          </p:cNvSpPr>
          <p:nvPr/>
        </p:nvSpPr>
        <p:spPr bwMode="auto">
          <a:xfrm>
            <a:off x="457200" y="3352800"/>
            <a:ext cx="64008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b) Who moves farther while their hands are in contact?</a:t>
            </a:r>
            <a:endParaRPr lang="en-US" baseline="30000">
              <a:solidFill>
                <a:schemeClr val="accent2"/>
              </a:solidFill>
              <a:latin typeface="Arial Narrow" pitchFamily="-84" charset="0"/>
            </a:endParaRPr>
          </a:p>
        </p:txBody>
      </p:sp>
      <p:sp>
        <p:nvSpPr>
          <p:cNvPr id="270340" name="Text Box 4"/>
          <p:cNvSpPr txBox="1">
            <a:spLocks noChangeArrowheads="1"/>
          </p:cNvSpPr>
          <p:nvPr/>
        </p:nvSpPr>
        <p:spPr bwMode="auto">
          <a:xfrm>
            <a:off x="457200" y="5502275"/>
            <a:ext cx="8229600" cy="66992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pitchFamily="-84" charset="0"/>
              </a:rPr>
              <a:t>Given in the same time interval, since the boy has higher acceleration and thereby higher speed, he moves farther than the man.</a:t>
            </a:r>
          </a:p>
        </p:txBody>
      </p:sp>
      <p:graphicFrame>
        <p:nvGraphicFramePr>
          <p:cNvPr id="270341" name="Object 2"/>
          <p:cNvGraphicFramePr>
            <a:graphicFrameLocks noChangeAspect="1"/>
          </p:cNvGraphicFramePr>
          <p:nvPr/>
        </p:nvGraphicFramePr>
        <p:xfrm>
          <a:off x="2438400" y="4094163"/>
          <a:ext cx="538163" cy="366712"/>
        </p:xfrm>
        <a:graphic>
          <a:graphicData uri="http://schemas.openxmlformats.org/presentationml/2006/ole">
            <mc:AlternateContent xmlns:mc="http://schemas.openxmlformats.org/markup-compatibility/2006">
              <mc:Choice xmlns:v="urn:schemas-microsoft-com:vml" Requires="v">
                <p:oleObj spid="_x0000_s226909"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094163"/>
                        <a:ext cx="538163" cy="3667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2" name="Object 3"/>
          <p:cNvGraphicFramePr>
            <a:graphicFrameLocks noChangeAspect="1"/>
          </p:cNvGraphicFramePr>
          <p:nvPr/>
        </p:nvGraphicFramePr>
        <p:xfrm>
          <a:off x="2128838" y="1465263"/>
          <a:ext cx="957262" cy="712787"/>
        </p:xfrm>
        <a:graphic>
          <a:graphicData uri="http://schemas.openxmlformats.org/presentationml/2006/ole">
            <mc:AlternateContent xmlns:mc="http://schemas.openxmlformats.org/markup-compatibility/2006">
              <mc:Choice xmlns:v="urn:schemas-microsoft-com:vml" Requires="v">
                <p:oleObj spid="_x0000_s226910" name="Equation" r:id="rId5" imgW="368280" imgH="241200" progId="Equation.DSMT4">
                  <p:embed/>
                </p:oleObj>
              </mc:Choice>
              <mc:Fallback>
                <p:oleObj name="Equation" r:id="rId5" imgW="36828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8838" y="1465263"/>
                        <a:ext cx="957262" cy="7127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3" name="Object 4"/>
          <p:cNvGraphicFramePr>
            <a:graphicFrameLocks noChangeAspect="1"/>
          </p:cNvGraphicFramePr>
          <p:nvPr/>
        </p:nvGraphicFramePr>
        <p:xfrm>
          <a:off x="2590800" y="4637088"/>
          <a:ext cx="2238375" cy="696912"/>
        </p:xfrm>
        <a:graphic>
          <a:graphicData uri="http://schemas.openxmlformats.org/presentationml/2006/ole">
            <mc:AlternateContent xmlns:mc="http://schemas.openxmlformats.org/markup-compatibility/2006">
              <mc:Choice xmlns:v="urn:schemas-microsoft-com:vml" Requires="v">
                <p:oleObj spid="_x0000_s226911" name="Equation" r:id="rId7" imgW="1231560" imgH="431640" progId="Equation.DSMT4">
                  <p:embed/>
                </p:oleObj>
              </mc:Choice>
              <mc:Fallback>
                <p:oleObj name="Equation" r:id="rId7" imgW="123156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637088"/>
                        <a:ext cx="2238375" cy="6969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4" name="Object 5"/>
          <p:cNvGraphicFramePr>
            <a:graphicFrameLocks noChangeAspect="1"/>
          </p:cNvGraphicFramePr>
          <p:nvPr/>
        </p:nvGraphicFramePr>
        <p:xfrm>
          <a:off x="4419600" y="3962400"/>
          <a:ext cx="1033463" cy="631825"/>
        </p:xfrm>
        <a:graphic>
          <a:graphicData uri="http://schemas.openxmlformats.org/presentationml/2006/ole">
            <mc:AlternateContent xmlns:mc="http://schemas.openxmlformats.org/markup-compatibility/2006">
              <mc:Choice xmlns:v="urn:schemas-microsoft-com:vml" Requires="v">
                <p:oleObj spid="_x0000_s226912" name="Equation" r:id="rId9" imgW="583920" imgH="393480" progId="Equation.DSMT4">
                  <p:embed/>
                </p:oleObj>
              </mc:Choice>
              <mc:Fallback>
                <p:oleObj name="Equation" r:id="rId9" imgW="5839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3962400"/>
                        <a:ext cx="1033463" cy="6318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5" name="Object 6"/>
          <p:cNvGraphicFramePr>
            <a:graphicFrameLocks noChangeAspect="1"/>
          </p:cNvGraphicFramePr>
          <p:nvPr/>
        </p:nvGraphicFramePr>
        <p:xfrm>
          <a:off x="6091238" y="1381125"/>
          <a:ext cx="1489075" cy="879475"/>
        </p:xfrm>
        <a:graphic>
          <a:graphicData uri="http://schemas.openxmlformats.org/presentationml/2006/ole">
            <mc:AlternateContent xmlns:mc="http://schemas.openxmlformats.org/markup-compatibility/2006">
              <mc:Choice xmlns:v="urn:schemas-microsoft-com:vml" Requires="v">
                <p:oleObj spid="_x0000_s226913" name="Equation" r:id="rId11" imgW="571320" imgH="393480" progId="Equation.3">
                  <p:embed/>
                </p:oleObj>
              </mc:Choice>
              <mc:Fallback>
                <p:oleObj name="Equation" r:id="rId11" imgW="57132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1238" y="1381125"/>
                        <a:ext cx="1489075" cy="8794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6" name="Object 7"/>
          <p:cNvGraphicFramePr>
            <a:graphicFrameLocks noChangeAspect="1"/>
          </p:cNvGraphicFramePr>
          <p:nvPr/>
        </p:nvGraphicFramePr>
        <p:xfrm>
          <a:off x="7691438" y="1381125"/>
          <a:ext cx="1223962" cy="879475"/>
        </p:xfrm>
        <a:graphic>
          <a:graphicData uri="http://schemas.openxmlformats.org/presentationml/2006/ole">
            <mc:AlternateContent xmlns:mc="http://schemas.openxmlformats.org/markup-compatibility/2006">
              <mc:Choice xmlns:v="urn:schemas-microsoft-com:vml" Requires="v">
                <p:oleObj spid="_x0000_s226914" name="Equation" r:id="rId13" imgW="469800" imgH="393480" progId="Equation.3">
                  <p:embed/>
                </p:oleObj>
              </mc:Choice>
              <mc:Fallback>
                <p:oleObj name="Equation" r:id="rId13" imgW="46980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1438" y="1381125"/>
                        <a:ext cx="1223962" cy="8794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7" name="Object 8"/>
          <p:cNvGraphicFramePr>
            <a:graphicFrameLocks noChangeAspect="1"/>
          </p:cNvGraphicFramePr>
          <p:nvPr/>
        </p:nvGraphicFramePr>
        <p:xfrm>
          <a:off x="4953000" y="4699000"/>
          <a:ext cx="762000" cy="635000"/>
        </p:xfrm>
        <a:graphic>
          <a:graphicData uri="http://schemas.openxmlformats.org/presentationml/2006/ole">
            <mc:AlternateContent xmlns:mc="http://schemas.openxmlformats.org/markup-compatibility/2006">
              <mc:Choice xmlns:v="urn:schemas-microsoft-com:vml" Requires="v">
                <p:oleObj spid="_x0000_s226915" name="Equation" r:id="rId15" imgW="419040" imgH="393480" progId="Equation.DSMT4">
                  <p:embed/>
                </p:oleObj>
              </mc:Choice>
              <mc:Fallback>
                <p:oleObj name="Equation" r:id="rId15" imgW="41904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4699000"/>
                        <a:ext cx="762000" cy="635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8" name="Object 9"/>
          <p:cNvGraphicFramePr>
            <a:graphicFrameLocks noChangeAspect="1"/>
          </p:cNvGraphicFramePr>
          <p:nvPr/>
        </p:nvGraphicFramePr>
        <p:xfrm>
          <a:off x="3119438" y="1484313"/>
          <a:ext cx="1851025" cy="674687"/>
        </p:xfrm>
        <a:graphic>
          <a:graphicData uri="http://schemas.openxmlformats.org/presentationml/2006/ole">
            <mc:AlternateContent xmlns:mc="http://schemas.openxmlformats.org/markup-compatibility/2006">
              <mc:Choice xmlns:v="urn:schemas-microsoft-com:vml" Requires="v">
                <p:oleObj spid="_x0000_s226916" name="Equation" r:id="rId17" imgW="711000" imgH="228600" progId="Equation.DSMT4">
                  <p:embed/>
                </p:oleObj>
              </mc:Choice>
              <mc:Fallback>
                <p:oleObj name="Equation" r:id="rId17" imgW="7110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19438" y="1484313"/>
                        <a:ext cx="1851025" cy="674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9" name="Object 10"/>
          <p:cNvGraphicFramePr>
            <a:graphicFrameLocks noChangeAspect="1"/>
          </p:cNvGraphicFramePr>
          <p:nvPr/>
        </p:nvGraphicFramePr>
        <p:xfrm>
          <a:off x="4948238" y="1484313"/>
          <a:ext cx="992187" cy="674687"/>
        </p:xfrm>
        <a:graphic>
          <a:graphicData uri="http://schemas.openxmlformats.org/presentationml/2006/ole">
            <mc:AlternateContent xmlns:mc="http://schemas.openxmlformats.org/markup-compatibility/2006">
              <mc:Choice xmlns:v="urn:schemas-microsoft-com:vml" Requires="v">
                <p:oleObj spid="_x0000_s226917" name="Equation" r:id="rId19" imgW="380880" imgH="228600" progId="Equation.DSMT4">
                  <p:embed/>
                </p:oleObj>
              </mc:Choice>
              <mc:Fallback>
                <p:oleObj name="Equation" r:id="rId19" imgW="38088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48238" y="1484313"/>
                        <a:ext cx="992187" cy="674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50" name="Object 11"/>
          <p:cNvGraphicFramePr>
            <a:graphicFrameLocks noChangeAspect="1"/>
          </p:cNvGraphicFramePr>
          <p:nvPr/>
        </p:nvGraphicFramePr>
        <p:xfrm>
          <a:off x="2057400" y="685800"/>
          <a:ext cx="1166813" cy="682625"/>
        </p:xfrm>
        <a:graphic>
          <a:graphicData uri="http://schemas.openxmlformats.org/presentationml/2006/ole">
            <mc:AlternateContent xmlns:mc="http://schemas.openxmlformats.org/markup-compatibility/2006">
              <mc:Choice xmlns:v="urn:schemas-microsoft-com:vml" Requires="v">
                <p:oleObj spid="_x0000_s226918" name="Equation" r:id="rId21" imgW="406080" imgH="241200" progId="Equation.DSMT4">
                  <p:embed/>
                </p:oleObj>
              </mc:Choice>
              <mc:Fallback>
                <p:oleObj name="Equation" r:id="rId21" imgW="406080" imgH="2412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7400" y="685800"/>
                        <a:ext cx="1166813" cy="6826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51" name="Object 12"/>
          <p:cNvGraphicFramePr>
            <a:graphicFrameLocks noChangeAspect="1"/>
          </p:cNvGraphicFramePr>
          <p:nvPr/>
        </p:nvGraphicFramePr>
        <p:xfrm>
          <a:off x="3276600" y="695325"/>
          <a:ext cx="2225675" cy="646113"/>
        </p:xfrm>
        <a:graphic>
          <a:graphicData uri="http://schemas.openxmlformats.org/presentationml/2006/ole">
            <mc:AlternateContent xmlns:mc="http://schemas.openxmlformats.org/markup-compatibility/2006">
              <mc:Choice xmlns:v="urn:schemas-microsoft-com:vml" Requires="v">
                <p:oleObj spid="_x0000_s226919" name="Equation" r:id="rId23" imgW="774360" imgH="228600" progId="Equation.DSMT4">
                  <p:embed/>
                </p:oleObj>
              </mc:Choice>
              <mc:Fallback>
                <p:oleObj name="Equation" r:id="rId23" imgW="77436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76600" y="695325"/>
                        <a:ext cx="2225675" cy="646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52" name="Object 13"/>
          <p:cNvGraphicFramePr>
            <a:graphicFrameLocks noChangeAspect="1"/>
          </p:cNvGraphicFramePr>
          <p:nvPr/>
        </p:nvGraphicFramePr>
        <p:xfrm>
          <a:off x="5638800" y="695325"/>
          <a:ext cx="838200" cy="646113"/>
        </p:xfrm>
        <a:graphic>
          <a:graphicData uri="http://schemas.openxmlformats.org/presentationml/2006/ole">
            <mc:AlternateContent xmlns:mc="http://schemas.openxmlformats.org/markup-compatibility/2006">
              <mc:Choice xmlns:v="urn:schemas-microsoft-com:vml" Requires="v">
                <p:oleObj spid="_x0000_s226920" name="Equation" r:id="rId25" imgW="291960" imgH="228600" progId="Equation.DSMT4">
                  <p:embed/>
                </p:oleObj>
              </mc:Choice>
              <mc:Fallback>
                <p:oleObj name="Equation" r:id="rId25" imgW="291960" imgH="2286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695325"/>
                        <a:ext cx="838200" cy="646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70353" name="Text Box 17"/>
          <p:cNvSpPr txBox="1">
            <a:spLocks noChangeArrowheads="1"/>
          </p:cNvSpPr>
          <p:nvPr/>
        </p:nvSpPr>
        <p:spPr bwMode="auto">
          <a:xfrm>
            <a:off x="381000" y="2514600"/>
            <a:ext cx="8458200" cy="48577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pitchFamily="-84" charset="0"/>
              </a:rPr>
              <a:t>So boy’s velocity is higher than man’s, if M&gt;m, by the ratio of the masses.</a:t>
            </a:r>
          </a:p>
        </p:txBody>
      </p:sp>
      <p:sp>
        <p:nvSpPr>
          <p:cNvPr id="270354" name="AutoShape 18"/>
          <p:cNvSpPr>
            <a:spLocks noChangeArrowheads="1"/>
          </p:cNvSpPr>
          <p:nvPr/>
        </p:nvSpPr>
        <p:spPr bwMode="auto">
          <a:xfrm>
            <a:off x="457200" y="609600"/>
            <a:ext cx="1524000" cy="762000"/>
          </a:xfrm>
          <a:prstGeom prst="rightArrow">
            <a:avLst>
              <a:gd name="adj1" fmla="val 50000"/>
              <a:gd name="adj2" fmla="val 500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Man’s velocity</a:t>
            </a:r>
          </a:p>
        </p:txBody>
      </p:sp>
      <p:sp>
        <p:nvSpPr>
          <p:cNvPr id="270355" name="AutoShape 19"/>
          <p:cNvSpPr>
            <a:spLocks noChangeArrowheads="1"/>
          </p:cNvSpPr>
          <p:nvPr/>
        </p:nvSpPr>
        <p:spPr bwMode="auto">
          <a:xfrm>
            <a:off x="457200" y="1447800"/>
            <a:ext cx="1524000" cy="762000"/>
          </a:xfrm>
          <a:prstGeom prst="rightArrow">
            <a:avLst>
              <a:gd name="adj1" fmla="val 50000"/>
              <a:gd name="adj2" fmla="val 500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Boy’s velocity</a:t>
            </a:r>
          </a:p>
        </p:txBody>
      </p:sp>
      <p:sp>
        <p:nvSpPr>
          <p:cNvPr id="270356" name="AutoShape 20"/>
          <p:cNvSpPr>
            <a:spLocks noChangeArrowheads="1"/>
          </p:cNvSpPr>
          <p:nvPr/>
        </p:nvSpPr>
        <p:spPr bwMode="auto">
          <a:xfrm>
            <a:off x="228600" y="3886200"/>
            <a:ext cx="1752600" cy="762000"/>
          </a:xfrm>
          <a:prstGeom prst="rightArrow">
            <a:avLst>
              <a:gd name="adj1" fmla="val 50000"/>
              <a:gd name="adj2" fmla="val 57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600" b="1">
                <a:solidFill>
                  <a:srgbClr val="A50021"/>
                </a:solidFill>
                <a:latin typeface="Arial Narrow" pitchFamily="-84" charset="0"/>
              </a:rPr>
              <a:t>Boy’s displacement</a:t>
            </a:r>
          </a:p>
        </p:txBody>
      </p:sp>
      <p:grpSp>
        <p:nvGrpSpPr>
          <p:cNvPr id="2" name="Group 21"/>
          <p:cNvGrpSpPr>
            <a:grpSpLocks/>
          </p:cNvGrpSpPr>
          <p:nvPr/>
        </p:nvGrpSpPr>
        <p:grpSpPr bwMode="auto">
          <a:xfrm>
            <a:off x="3505200" y="4572000"/>
            <a:ext cx="5410200" cy="762000"/>
            <a:chOff x="2208" y="2832"/>
            <a:chExt cx="3095" cy="528"/>
          </a:xfrm>
        </p:grpSpPr>
        <p:sp>
          <p:nvSpPr>
            <p:cNvPr id="21531" name="Oval 22"/>
            <p:cNvSpPr>
              <a:spLocks noChangeArrowheads="1"/>
            </p:cNvSpPr>
            <p:nvPr/>
          </p:nvSpPr>
          <p:spPr bwMode="auto">
            <a:xfrm>
              <a:off x="2208" y="2880"/>
              <a:ext cx="646" cy="480"/>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
          <p:nvSpPr>
            <p:cNvPr id="21532" name="Text Box 23"/>
            <p:cNvSpPr txBox="1">
              <a:spLocks noChangeArrowheads="1"/>
            </p:cNvSpPr>
            <p:nvPr/>
          </p:nvSpPr>
          <p:spPr bwMode="auto">
            <a:xfrm>
              <a:off x="4176" y="2832"/>
              <a:ext cx="1127" cy="235"/>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600" b="1">
                  <a:solidFill>
                    <a:srgbClr val="A50021"/>
                  </a:solidFill>
                  <a:latin typeface="Arial Narrow" pitchFamily="-84" charset="0"/>
                </a:rPr>
                <a:t>Man’s displacement</a:t>
              </a:r>
            </a:p>
          </p:txBody>
        </p:sp>
        <p:cxnSp>
          <p:nvCxnSpPr>
            <p:cNvPr id="21533" name="AutoShape 24"/>
            <p:cNvCxnSpPr>
              <a:cxnSpLocks noChangeShapeType="1"/>
              <a:stCxn id="21532" idx="1"/>
              <a:endCxn id="21531" idx="5"/>
            </p:cNvCxnSpPr>
            <p:nvPr/>
          </p:nvCxnSpPr>
          <p:spPr bwMode="auto">
            <a:xfrm rot="10800000" flipV="1">
              <a:off x="2759" y="2949"/>
              <a:ext cx="1417" cy="340"/>
            </a:xfrm>
            <a:prstGeom prst="curvedConnector4">
              <a:avLst>
                <a:gd name="adj1" fmla="val 46662"/>
                <a:gd name="adj2" fmla="val 167181"/>
              </a:avLst>
            </a:prstGeom>
            <a:noFill/>
            <a:ln w="28575">
              <a:solidFill>
                <a:srgbClr val="A50021"/>
              </a:solidFill>
              <a:round/>
              <a:headEnd/>
              <a:tailEnd type="triangle" w="med" len="med"/>
            </a:ln>
          </p:spPr>
        </p:cxnSp>
      </p:grpSp>
      <p:graphicFrame>
        <p:nvGraphicFramePr>
          <p:cNvPr id="270361" name="Object 14"/>
          <p:cNvGraphicFramePr>
            <a:graphicFrameLocks noGrp="1" noChangeAspect="1"/>
          </p:cNvGraphicFramePr>
          <p:nvPr>
            <p:ph idx="1"/>
          </p:nvPr>
        </p:nvGraphicFramePr>
        <p:xfrm>
          <a:off x="2965450" y="3962400"/>
          <a:ext cx="1454150" cy="617538"/>
        </p:xfrm>
        <a:graphic>
          <a:graphicData uri="http://schemas.openxmlformats.org/presentationml/2006/ole">
            <mc:AlternateContent xmlns:mc="http://schemas.openxmlformats.org/markup-compatibility/2006">
              <mc:Choice xmlns:v="urn:schemas-microsoft-com:vml" Requires="v">
                <p:oleObj spid="_x0000_s226921" name="Equation" r:id="rId27" imgW="927000" imgH="393480" progId="Equation.DSMT4">
                  <p:embed/>
                </p:oleObj>
              </mc:Choice>
              <mc:Fallback>
                <p:oleObj name="Equation" r:id="rId27" imgW="927000" imgH="393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65450" y="3962400"/>
                        <a:ext cx="1454150" cy="617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1530" name="Rectangle 28"/>
          <p:cNvSpPr>
            <a:spLocks noGrp="1" noChangeArrowheads="1"/>
          </p:cNvSpPr>
          <p:nvPr>
            <p:ph type="title"/>
          </p:nvPr>
        </p:nvSpPr>
        <p:spPr>
          <a:xfrm>
            <a:off x="685800" y="0"/>
            <a:ext cx="7772400" cy="609600"/>
          </a:xfrm>
          <a:noFill/>
        </p:spPr>
        <p:txBody>
          <a:bodyPr/>
          <a:lstStyle/>
          <a:p>
            <a:pPr eaLnBrk="1" hangingPunct="1"/>
            <a:r>
              <a:rPr lang="en-US">
                <a:ea typeface="ＭＳ Ｐゴシック" pitchFamily="-84" charset="-128"/>
                <a:cs typeface="ＭＳ Ｐゴシック" pitchFamily="-84" charset="-128"/>
              </a:rPr>
              <a:t>Example of Newton’s 3rd Law, cnt’d </a:t>
            </a:r>
          </a:p>
        </p:txBody>
      </p:sp>
    </p:spTree>
    <p:extLst>
      <p:ext uri="{BB962C8B-B14F-4D97-AF65-F5344CB8AC3E}">
        <p14:creationId xmlns:p14="http://schemas.microsoft.com/office/powerpoint/2010/main" val="10111232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2253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D57CF-506C-7441-903B-A0D88C713188}"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09600" y="0"/>
            <a:ext cx="7772400" cy="838200"/>
          </a:xfrm>
        </p:spPr>
        <p:txBody>
          <a:bodyPr/>
          <a:lstStyle/>
          <a:p>
            <a:r>
              <a:rPr lang="en-US">
                <a:latin typeface="Arial Narrow" charset="0"/>
                <a:ea typeface="ＭＳ Ｐゴシック" charset="0"/>
                <a:cs typeface="ＭＳ Ｐゴシック" charset="0"/>
              </a:rPr>
              <a:t>Categories of Forces</a:t>
            </a:r>
          </a:p>
        </p:txBody>
      </p:sp>
      <p:sp>
        <p:nvSpPr>
          <p:cNvPr id="56323" name="Rectangle 3"/>
          <p:cNvSpPr>
            <a:spLocks noGrp="1" noChangeArrowheads="1"/>
          </p:cNvSpPr>
          <p:nvPr>
            <p:ph type="body" idx="1"/>
          </p:nvPr>
        </p:nvSpPr>
        <p:spPr>
          <a:xfrm>
            <a:off x="685800" y="685800"/>
            <a:ext cx="7772400" cy="5791200"/>
          </a:xfrm>
        </p:spPr>
        <p:txBody>
          <a:bodyPr/>
          <a:lstStyle/>
          <a:p>
            <a:r>
              <a:rPr lang="en-US" dirty="0">
                <a:latin typeface="Arial Narrow" charset="0"/>
                <a:ea typeface="ＭＳ Ｐゴシック" charset="0"/>
                <a:cs typeface="ＭＳ Ｐゴシック" charset="0"/>
              </a:rPr>
              <a:t>Fundamental Forces: Truly unique forces that cannot be derived from any other forces</a:t>
            </a:r>
          </a:p>
          <a:p>
            <a:pPr lvl="1"/>
            <a:r>
              <a:rPr lang="en-US" dirty="0">
                <a:latin typeface="Arial Narrow" charset="0"/>
                <a:ea typeface="ＭＳ Ｐゴシック" charset="0"/>
              </a:rPr>
              <a:t>Total of three fundamental forces</a:t>
            </a:r>
          </a:p>
          <a:p>
            <a:pPr lvl="2"/>
            <a:r>
              <a:rPr lang="en-US" dirty="0">
                <a:latin typeface="Arial Narrow" charset="0"/>
                <a:ea typeface="ＭＳ Ｐゴシック" charset="0"/>
              </a:rPr>
              <a:t>Gravitational Force</a:t>
            </a:r>
          </a:p>
          <a:p>
            <a:pPr lvl="2"/>
            <a:r>
              <a:rPr lang="en-US" dirty="0">
                <a:latin typeface="Arial Narrow" charset="0"/>
                <a:ea typeface="ＭＳ Ｐゴシック" charset="0"/>
              </a:rPr>
              <a:t>Electro-Weak </a:t>
            </a:r>
            <a:r>
              <a:rPr lang="en-US" dirty="0" smtClean="0">
                <a:latin typeface="Arial Narrow" charset="0"/>
                <a:ea typeface="ＭＳ Ｐゴシック" charset="0"/>
              </a:rPr>
              <a:t>Force (the unified force of EM and Weak)</a:t>
            </a:r>
            <a:endParaRPr lang="en-US" dirty="0">
              <a:latin typeface="Arial Narrow" charset="0"/>
              <a:ea typeface="ＭＳ Ｐゴシック" charset="0"/>
            </a:endParaRPr>
          </a:p>
          <a:p>
            <a:pPr lvl="2"/>
            <a:r>
              <a:rPr lang="en-US" dirty="0">
                <a:latin typeface="Arial Narrow" charset="0"/>
                <a:ea typeface="ＭＳ Ｐゴシック" charset="0"/>
              </a:rPr>
              <a:t>Strong Nuclear Force</a:t>
            </a:r>
          </a:p>
          <a:p>
            <a:r>
              <a:rPr lang="en-US" dirty="0">
                <a:latin typeface="Arial Narrow" charset="0"/>
                <a:ea typeface="ＭＳ Ｐゴシック" charset="0"/>
                <a:cs typeface="ＭＳ Ｐゴシック" charset="0"/>
              </a:rPr>
              <a:t>Non-fundamental forces: Forces that can be derived from fundamental forces</a:t>
            </a:r>
          </a:p>
          <a:p>
            <a:pPr lvl="1"/>
            <a:r>
              <a:rPr lang="en-US" dirty="0">
                <a:latin typeface="Arial Narrow" charset="0"/>
                <a:ea typeface="ＭＳ Ｐゴシック" charset="0"/>
              </a:rPr>
              <a:t>Friction</a:t>
            </a:r>
          </a:p>
          <a:p>
            <a:pPr lvl="1"/>
            <a:r>
              <a:rPr lang="en-US" dirty="0">
                <a:latin typeface="Arial Narrow" charset="0"/>
                <a:ea typeface="ＭＳ Ｐゴシック" charset="0"/>
              </a:rPr>
              <a:t>Tension in a rope</a:t>
            </a:r>
          </a:p>
          <a:p>
            <a:pPr lvl="1"/>
            <a:r>
              <a:rPr lang="en-US" dirty="0">
                <a:latin typeface="Arial Narrow" charset="0"/>
                <a:ea typeface="ＭＳ Ｐゴシック" charset="0"/>
              </a:rPr>
              <a:t>Normal or support forces</a:t>
            </a:r>
          </a:p>
        </p:txBody>
      </p:sp>
      <p:sp>
        <p:nvSpPr>
          <p:cNvPr id="225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2012131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24413</TotalTime>
  <Words>1694</Words>
  <Application>Microsoft Macintosh PowerPoint</Application>
  <PresentationFormat>On-screen Show (4:3)</PresentationFormat>
  <Paragraphs>228</Paragraphs>
  <Slides>17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phys1443-spring02</vt:lpstr>
      <vt:lpstr>Equation</vt:lpstr>
      <vt:lpstr>PHYS 1443 – Section 004 Lecture #9</vt:lpstr>
      <vt:lpstr>Announcements</vt:lpstr>
      <vt:lpstr>Special Project #3</vt:lpstr>
      <vt:lpstr>Newton’s Third Law (Law of Action and Reaction)</vt:lpstr>
      <vt:lpstr>Ex.  The Accelerations Produced by Action and Reaction Forces</vt:lpstr>
      <vt:lpstr>Ex. continued</vt:lpstr>
      <vt:lpstr>Example of Newton’s 3rd Law </vt:lpstr>
      <vt:lpstr>Example of Newton’s 3rd Law, cnt’d </vt:lpstr>
      <vt:lpstr>Categories of Forces</vt:lpstr>
      <vt:lpstr>Gravitational Force and Weight</vt:lpstr>
      <vt:lpstr>The Normal Force</vt:lpstr>
      <vt:lpstr>Some normal force exercises</vt:lpstr>
      <vt:lpstr>Some Basic Information</vt:lpstr>
      <vt:lpstr>Free Body Diagrams and Solving Problems</vt:lpstr>
      <vt:lpstr>PowerPoint Presentation</vt:lpstr>
      <vt:lpstr>Example for Using Newton’s Laws</vt:lpstr>
      <vt:lpstr>Example w/o Friction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669</cp:revision>
  <dcterms:created xsi:type="dcterms:W3CDTF">2012-06-05T17:02:23Z</dcterms:created>
  <dcterms:modified xsi:type="dcterms:W3CDTF">2014-09-18T17:44:10Z</dcterms:modified>
</cp:coreProperties>
</file>