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5.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7.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notesSlides/notesSlide10.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notesSlides/notesSlide11.xml" ContentType="application/vnd.openxmlformats-officedocument.presentationml.notesSlide+xml"/>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notesSlides/notesSlide12.xml" ContentType="application/vnd.openxmlformats-officedocument.presentationml.notesSlide+xml"/>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35" r:id="rId3"/>
    <p:sldId id="641" r:id="rId4"/>
    <p:sldId id="615" r:id="rId5"/>
    <p:sldId id="616" r:id="rId6"/>
    <p:sldId id="617" r:id="rId7"/>
    <p:sldId id="618" r:id="rId8"/>
    <p:sldId id="619" r:id="rId9"/>
    <p:sldId id="620" r:id="rId10"/>
    <p:sldId id="621" r:id="rId11"/>
    <p:sldId id="622" r:id="rId12"/>
    <p:sldId id="623" r:id="rId13"/>
    <p:sldId id="624" r:id="rId14"/>
    <p:sldId id="659" r:id="rId15"/>
    <p:sldId id="626" r:id="rId16"/>
    <p:sldId id="627" r:id="rId17"/>
    <p:sldId id="628" r:id="rId18"/>
    <p:sldId id="629" r:id="rId19"/>
    <p:sldId id="630" r:id="rId20"/>
    <p:sldId id="631" r:id="rId21"/>
    <p:sldId id="632" r:id="rId22"/>
    <p:sldId id="633" r:id="rId23"/>
    <p:sldId id="634" r:id="rId24"/>
    <p:sldId id="635"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1" d="100"/>
          <a:sy n="101" d="100"/>
        </p:scale>
        <p:origin x="-1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3.wmf"/><Relationship Id="rId4" Type="http://schemas.openxmlformats.org/officeDocument/2006/relationships/image" Target="../media/image74.wmf"/><Relationship Id="rId5" Type="http://schemas.openxmlformats.org/officeDocument/2006/relationships/image" Target="../media/image75.wmf"/><Relationship Id="rId6" Type="http://schemas.openxmlformats.org/officeDocument/2006/relationships/image" Target="../media/image76.wmf"/><Relationship Id="rId7" Type="http://schemas.openxmlformats.org/officeDocument/2006/relationships/image" Target="../media/image77.wmf"/><Relationship Id="rId8" Type="http://schemas.openxmlformats.org/officeDocument/2006/relationships/image" Target="../media/image78.wmf"/><Relationship Id="rId1" Type="http://schemas.openxmlformats.org/officeDocument/2006/relationships/image" Target="../media/image71.wmf"/><Relationship Id="rId2"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2.wmf"/><Relationship Id="rId4" Type="http://schemas.openxmlformats.org/officeDocument/2006/relationships/image" Target="../media/image83.emf"/><Relationship Id="rId5" Type="http://schemas.openxmlformats.org/officeDocument/2006/relationships/image" Target="../media/image84.wmf"/><Relationship Id="rId6" Type="http://schemas.openxmlformats.org/officeDocument/2006/relationships/image" Target="../media/image85.wmf"/><Relationship Id="rId7" Type="http://schemas.openxmlformats.org/officeDocument/2006/relationships/image" Target="../media/image86.emf"/><Relationship Id="rId8" Type="http://schemas.openxmlformats.org/officeDocument/2006/relationships/image" Target="../media/image87.emf"/><Relationship Id="rId1" Type="http://schemas.openxmlformats.org/officeDocument/2006/relationships/image" Target="../media/image80.emf"/><Relationship Id="rId2"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1" Type="http://schemas.openxmlformats.org/officeDocument/2006/relationships/image" Target="../media/image89.wmf"/><Relationship Id="rId2" Type="http://schemas.openxmlformats.org/officeDocument/2006/relationships/image" Target="../media/image90.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06.wmf"/><Relationship Id="rId12" Type="http://schemas.openxmlformats.org/officeDocument/2006/relationships/image" Target="../media/image107.wmf"/><Relationship Id="rId13" Type="http://schemas.openxmlformats.org/officeDocument/2006/relationships/image" Target="../media/image108.wmf"/><Relationship Id="rId14" Type="http://schemas.openxmlformats.org/officeDocument/2006/relationships/image" Target="../media/image109.wmf"/><Relationship Id="rId1" Type="http://schemas.openxmlformats.org/officeDocument/2006/relationships/image" Target="../media/image96.wmf"/><Relationship Id="rId2" Type="http://schemas.openxmlformats.org/officeDocument/2006/relationships/image" Target="../media/image97.wmf"/><Relationship Id="rId3" Type="http://schemas.openxmlformats.org/officeDocument/2006/relationships/image" Target="../media/image98.wmf"/><Relationship Id="rId4" Type="http://schemas.openxmlformats.org/officeDocument/2006/relationships/image" Target="../media/image99.wmf"/><Relationship Id="rId5" Type="http://schemas.openxmlformats.org/officeDocument/2006/relationships/image" Target="../media/image100.wmf"/><Relationship Id="rId6" Type="http://schemas.openxmlformats.org/officeDocument/2006/relationships/image" Target="../media/image101.wmf"/><Relationship Id="rId7" Type="http://schemas.openxmlformats.org/officeDocument/2006/relationships/image" Target="../media/image102.wmf"/><Relationship Id="rId8" Type="http://schemas.openxmlformats.org/officeDocument/2006/relationships/image" Target="../media/image103.wmf"/><Relationship Id="rId9" Type="http://schemas.openxmlformats.org/officeDocument/2006/relationships/image" Target="../media/image104.wmf"/><Relationship Id="rId10" Type="http://schemas.openxmlformats.org/officeDocument/2006/relationships/image" Target="../media/image105.w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image" Target="../media/image121.wmf"/><Relationship Id="rId13" Type="http://schemas.openxmlformats.org/officeDocument/2006/relationships/image" Target="../media/image122.wmf"/><Relationship Id="rId14" Type="http://schemas.openxmlformats.org/officeDocument/2006/relationships/image" Target="../media/image123.wmf"/><Relationship Id="rId15" Type="http://schemas.openxmlformats.org/officeDocument/2006/relationships/image" Target="../media/image124.wmf"/><Relationship Id="rId16" Type="http://schemas.openxmlformats.org/officeDocument/2006/relationships/image" Target="../media/image125.wmf"/><Relationship Id="rId17" Type="http://schemas.openxmlformats.org/officeDocument/2006/relationships/image" Target="../media/image126.wmf"/><Relationship Id="rId18" Type="http://schemas.openxmlformats.org/officeDocument/2006/relationships/image" Target="../media/image127.wmf"/><Relationship Id="rId1" Type="http://schemas.openxmlformats.org/officeDocument/2006/relationships/image" Target="../media/image111.wmf"/><Relationship Id="rId2" Type="http://schemas.openxmlformats.org/officeDocument/2006/relationships/image" Target="../media/image112.wmf"/><Relationship Id="rId3" Type="http://schemas.openxmlformats.org/officeDocument/2006/relationships/image" Target="../media/image113.wmf"/><Relationship Id="rId4" Type="http://schemas.openxmlformats.org/officeDocument/2006/relationships/image" Target="../media/image114.wmf"/><Relationship Id="rId5" Type="http://schemas.openxmlformats.org/officeDocument/2006/relationships/image" Target="../media/image115.wmf"/><Relationship Id="rId6" Type="http://schemas.openxmlformats.org/officeDocument/2006/relationships/image" Target="../media/image116.wmf"/><Relationship Id="rId7" Type="http://schemas.openxmlformats.org/officeDocument/2006/relationships/image" Target="../media/image117.wmf"/><Relationship Id="rId8" Type="http://schemas.openxmlformats.org/officeDocument/2006/relationships/image" Target="../media/image118.wmf"/><Relationship Id="rId9" Type="http://schemas.openxmlformats.org/officeDocument/2006/relationships/image" Target="../media/image119.wmf"/><Relationship Id="rId10" Type="http://schemas.openxmlformats.org/officeDocument/2006/relationships/image" Target="../media/image12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1.emf"/><Relationship Id="rId4" Type="http://schemas.openxmlformats.org/officeDocument/2006/relationships/image" Target="../media/image132.emf"/><Relationship Id="rId5" Type="http://schemas.openxmlformats.org/officeDocument/2006/relationships/image" Target="../media/image133.wmf"/><Relationship Id="rId1" Type="http://schemas.openxmlformats.org/officeDocument/2006/relationships/image" Target="../media/image129.emf"/><Relationship Id="rId2" Type="http://schemas.openxmlformats.org/officeDocument/2006/relationships/image" Target="../media/image1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6.wmf"/><Relationship Id="rId4" Type="http://schemas.openxmlformats.org/officeDocument/2006/relationships/image" Target="../media/image137.wmf"/><Relationship Id="rId5" Type="http://schemas.openxmlformats.org/officeDocument/2006/relationships/image" Target="../media/image138.wmf"/><Relationship Id="rId6" Type="http://schemas.openxmlformats.org/officeDocument/2006/relationships/image" Target="../media/image139.wmf"/><Relationship Id="rId7" Type="http://schemas.openxmlformats.org/officeDocument/2006/relationships/image" Target="../media/image140.wmf"/><Relationship Id="rId8" Type="http://schemas.openxmlformats.org/officeDocument/2006/relationships/image" Target="../media/image141.wmf"/><Relationship Id="rId9" Type="http://schemas.openxmlformats.org/officeDocument/2006/relationships/image" Target="../media/image142.wmf"/><Relationship Id="rId1" Type="http://schemas.openxmlformats.org/officeDocument/2006/relationships/image" Target="../media/image134.wmf"/><Relationship Id="rId2"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image" Target="../media/image4.wmf"/><Relationship Id="rId2"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5.wmf"/><Relationship Id="rId3"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image" Target="../media/image27.emf"/><Relationship Id="rId13" Type="http://schemas.openxmlformats.org/officeDocument/2006/relationships/image" Target="../media/image28.emf"/><Relationship Id="rId14" Type="http://schemas.openxmlformats.org/officeDocument/2006/relationships/image" Target="../media/image29.emf"/><Relationship Id="rId15" Type="http://schemas.openxmlformats.org/officeDocument/2006/relationships/image" Target="../media/image30.emf"/><Relationship Id="rId16" Type="http://schemas.openxmlformats.org/officeDocument/2006/relationships/image" Target="../media/image31.emf"/><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 Id="rId4" Type="http://schemas.openxmlformats.org/officeDocument/2006/relationships/image" Target="../media/image19.e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0"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41.emf"/><Relationship Id="rId20" Type="http://schemas.openxmlformats.org/officeDocument/2006/relationships/image" Target="../media/image51.wmf"/><Relationship Id="rId21" Type="http://schemas.openxmlformats.org/officeDocument/2006/relationships/image" Target="../media/image52.wmf"/><Relationship Id="rId22" Type="http://schemas.openxmlformats.org/officeDocument/2006/relationships/image" Target="../media/image53.wmf"/><Relationship Id="rId10" Type="http://schemas.openxmlformats.org/officeDocument/2006/relationships/image" Target="../media/image42.emf"/><Relationship Id="rId11" Type="http://schemas.openxmlformats.org/officeDocument/2006/relationships/image" Target="../media/image43.wmf"/><Relationship Id="rId12" Type="http://schemas.openxmlformats.org/officeDocument/2006/relationships/image" Target="../media/image44.emf"/><Relationship Id="rId13" Type="http://schemas.openxmlformats.org/officeDocument/2006/relationships/image" Target="../media/image45.wmf"/><Relationship Id="rId14" Type="http://schemas.openxmlformats.org/officeDocument/2006/relationships/image" Target="../media/image46.wmf"/><Relationship Id="rId15" Type="http://schemas.openxmlformats.org/officeDocument/2006/relationships/image" Target="../media/image47.wmf"/><Relationship Id="rId16" Type="http://schemas.openxmlformats.org/officeDocument/2006/relationships/image" Target="../media/image48.wmf"/><Relationship Id="rId17" Type="http://schemas.openxmlformats.org/officeDocument/2006/relationships/image" Target="../media/image26.wmf"/><Relationship Id="rId18" Type="http://schemas.openxmlformats.org/officeDocument/2006/relationships/image" Target="../media/image49.wmf"/><Relationship Id="rId19" Type="http://schemas.openxmlformats.org/officeDocument/2006/relationships/image" Target="../media/image50.wmf"/><Relationship Id="rId1" Type="http://schemas.openxmlformats.org/officeDocument/2006/relationships/image" Target="../media/image33.emf"/><Relationship Id="rId2" Type="http://schemas.openxmlformats.org/officeDocument/2006/relationships/image" Target="../media/image34.wmf"/><Relationship Id="rId3" Type="http://schemas.openxmlformats.org/officeDocument/2006/relationships/image" Target="../media/image35.w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wmf"/><Relationship Id="rId7" Type="http://schemas.openxmlformats.org/officeDocument/2006/relationships/image" Target="../media/image39.emf"/><Relationship Id="rId8"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5" Type="http://schemas.openxmlformats.org/officeDocument/2006/relationships/image" Target="../media/image60.emf"/><Relationship Id="rId6" Type="http://schemas.openxmlformats.org/officeDocument/2006/relationships/image" Target="../media/image61.wmf"/><Relationship Id="rId1" Type="http://schemas.openxmlformats.org/officeDocument/2006/relationships/image" Target="../media/image56.wmf"/><Relationship Id="rId2"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emf"/><Relationship Id="rId5" Type="http://schemas.openxmlformats.org/officeDocument/2006/relationships/image" Target="../media/image66.emf"/><Relationship Id="rId6" Type="http://schemas.openxmlformats.org/officeDocument/2006/relationships/image" Target="../media/image67.emf"/><Relationship Id="rId7" Type="http://schemas.openxmlformats.org/officeDocument/2006/relationships/image" Target="../media/image68.emf"/><Relationship Id="rId8" Type="http://schemas.openxmlformats.org/officeDocument/2006/relationships/image" Target="../media/image69.emf"/><Relationship Id="rId9" Type="http://schemas.openxmlformats.org/officeDocument/2006/relationships/image" Target="../media/image70.emf"/><Relationship Id="rId1" Type="http://schemas.openxmlformats.org/officeDocument/2006/relationships/image" Target="../media/image62.emf"/><Relationship Id="rId2"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3</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6E0D48E-E27C-CC46-BB62-EEC134686E5E}" type="slidenum">
              <a:rPr lang="en-US">
                <a:latin typeface="Times New Roman" pitchFamily="-84" charset="0"/>
              </a:rPr>
              <a:pPr/>
              <a:t>17</a:t>
            </a:fld>
            <a:endParaRPr lang="en-US">
              <a:latin typeface="Times New Roman" pitchFamily="-8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E0624A6-3004-2D48-AD5A-93638406BB78}" type="slidenum">
              <a:rPr lang="en-US">
                <a:latin typeface="Times New Roman" pitchFamily="-84" charset="0"/>
              </a:rPr>
              <a:pPr/>
              <a:t>18</a:t>
            </a:fld>
            <a:endParaRPr lang="en-US">
              <a:latin typeface="Times New Roman" pitchFamily="-8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31CBC2A-951D-CD4F-A96C-989A06AA1AC4}" type="slidenum">
              <a:rPr lang="en-US">
                <a:latin typeface="Times New Roman" pitchFamily="-84" charset="0"/>
              </a:rPr>
              <a:pPr/>
              <a:t>19</a:t>
            </a:fld>
            <a:endParaRPr lang="en-US">
              <a:latin typeface="Times New Roman" pitchFamily="-8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731B751-2986-7845-8BBC-F388C68610B9}" type="slidenum">
              <a:rPr lang="en-US">
                <a:latin typeface="Times New Roman" pitchFamily="-84" charset="0"/>
              </a:rPr>
              <a:pPr/>
              <a:t>4</a:t>
            </a:fld>
            <a:endParaRPr lang="en-US">
              <a:latin typeface="Times New Roman"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A0B5A38-13C8-5341-AC12-61C6687C850C}" type="slidenum">
              <a:rPr lang="en-US">
                <a:latin typeface="Times New Roman" pitchFamily="-84" charset="0"/>
              </a:rPr>
              <a:pPr/>
              <a:t>5</a:t>
            </a:fld>
            <a:endParaRPr lang="en-US">
              <a:latin typeface="Times New Roman"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842125A-889E-F945-B190-1B77938ECAFE}" type="slidenum">
              <a:rPr lang="en-US">
                <a:latin typeface="Times New Roman" pitchFamily="-84" charset="0"/>
              </a:rPr>
              <a:pPr/>
              <a:t>6</a:t>
            </a:fld>
            <a:endParaRPr lang="en-US">
              <a:latin typeface="Times New Roman"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777F5E1-0439-8549-BFED-818188EF05A1}" type="slidenum">
              <a:rPr lang="en-US">
                <a:latin typeface="Times New Roman" pitchFamily="-84" charset="0"/>
              </a:rPr>
              <a:pPr/>
              <a:t>7</a:t>
            </a:fld>
            <a:endParaRPr lang="en-US">
              <a:latin typeface="Times New Roman"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5D8D738-8F88-6A4C-8D9D-6FD340966CB3}" type="slidenum">
              <a:rPr lang="en-US">
                <a:latin typeface="Times New Roman" pitchFamily="-84" charset="0"/>
              </a:rPr>
              <a:pPr/>
              <a:t>8</a:t>
            </a:fld>
            <a:endParaRPr lang="en-US">
              <a:latin typeface="Times New Roman" pitchFamily="-8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AB409CC-0F5D-F343-98FC-CA638774F7F4}" type="slidenum">
              <a:rPr lang="en-US">
                <a:latin typeface="Times New Roman" pitchFamily="-84" charset="0"/>
              </a:rPr>
              <a:pPr/>
              <a:t>10</a:t>
            </a:fld>
            <a:endParaRPr lang="en-US">
              <a:latin typeface="Times New Roman" pitchFamily="-8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71BC9D0-EEE9-6544-91BE-1F180F00EEE4}" type="slidenum">
              <a:rPr lang="en-US">
                <a:latin typeface="Times New Roman" pitchFamily="-84" charset="0"/>
              </a:rPr>
              <a:pPr/>
              <a:t>15</a:t>
            </a:fld>
            <a:endParaRPr lang="en-US">
              <a:latin typeface="Times New Roman" pitchFamily="-8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83C662B-1421-9F4A-ADD5-7AB88E6F6F65}" type="slidenum">
              <a:rPr lang="en-US">
                <a:latin typeface="Times New Roman" pitchFamily="-84" charset="0"/>
              </a:rPr>
              <a:pPr/>
              <a:t>16</a:t>
            </a:fld>
            <a:endParaRPr lang="en-US">
              <a:latin typeface="Times New Roman" pitchFamily="-8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Sept. 23,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701D3EA-27D0-6F4A-B106-75303E06D62D}" type="slidenum">
              <a:rPr lang="en-US"/>
              <a:pPr>
                <a:defRPr/>
              </a:pPr>
              <a:t>‹#›</a:t>
            </a:fld>
            <a:endParaRPr lang="en-US"/>
          </a:p>
        </p:txBody>
      </p:sp>
    </p:spTree>
    <p:extLst>
      <p:ext uri="{BB962C8B-B14F-4D97-AF65-F5344CB8AC3E}">
        <p14:creationId xmlns:p14="http://schemas.microsoft.com/office/powerpoint/2010/main" val="26529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Sept. 23,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4.emf"/><Relationship Id="rId5" Type="http://schemas.openxmlformats.org/officeDocument/2006/relationships/oleObject" Target="../embeddings/oleObject13.bin"/><Relationship Id="rId6"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0" Type="http://schemas.openxmlformats.org/officeDocument/2006/relationships/oleObject" Target="../embeddings/oleObject22.bin"/><Relationship Id="rId21" Type="http://schemas.openxmlformats.org/officeDocument/2006/relationships/image" Target="../media/image24.emf"/><Relationship Id="rId22" Type="http://schemas.openxmlformats.org/officeDocument/2006/relationships/oleObject" Target="../embeddings/oleObject23.bin"/><Relationship Id="rId23" Type="http://schemas.openxmlformats.org/officeDocument/2006/relationships/image" Target="../media/image25.wmf"/><Relationship Id="rId24" Type="http://schemas.openxmlformats.org/officeDocument/2006/relationships/oleObject" Target="../embeddings/oleObject24.bin"/><Relationship Id="rId25" Type="http://schemas.openxmlformats.org/officeDocument/2006/relationships/image" Target="../media/image26.wmf"/><Relationship Id="rId26" Type="http://schemas.openxmlformats.org/officeDocument/2006/relationships/oleObject" Target="../embeddings/oleObject25.bin"/><Relationship Id="rId27" Type="http://schemas.openxmlformats.org/officeDocument/2006/relationships/image" Target="../media/image27.emf"/><Relationship Id="rId28" Type="http://schemas.openxmlformats.org/officeDocument/2006/relationships/oleObject" Target="../embeddings/oleObject26.bin"/><Relationship Id="rId29"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32.wmf"/><Relationship Id="rId4" Type="http://schemas.openxmlformats.org/officeDocument/2006/relationships/oleObject" Target="../embeddings/oleObject14.bin"/><Relationship Id="rId5" Type="http://schemas.openxmlformats.org/officeDocument/2006/relationships/image" Target="../media/image16.wmf"/><Relationship Id="rId30" Type="http://schemas.openxmlformats.org/officeDocument/2006/relationships/oleObject" Target="../embeddings/oleObject27.bin"/><Relationship Id="rId31" Type="http://schemas.openxmlformats.org/officeDocument/2006/relationships/image" Target="../media/image29.emf"/><Relationship Id="rId32" Type="http://schemas.openxmlformats.org/officeDocument/2006/relationships/oleObject" Target="../embeddings/oleObject28.bin"/><Relationship Id="rId9" Type="http://schemas.openxmlformats.org/officeDocument/2006/relationships/image" Target="../media/image18.wmf"/><Relationship Id="rId6" Type="http://schemas.openxmlformats.org/officeDocument/2006/relationships/oleObject" Target="../embeddings/oleObject15.bin"/><Relationship Id="rId7" Type="http://schemas.openxmlformats.org/officeDocument/2006/relationships/image" Target="../media/image17.wmf"/><Relationship Id="rId8" Type="http://schemas.openxmlformats.org/officeDocument/2006/relationships/oleObject" Target="../embeddings/oleObject16.bin"/><Relationship Id="rId33" Type="http://schemas.openxmlformats.org/officeDocument/2006/relationships/image" Target="../media/image30.emf"/><Relationship Id="rId34" Type="http://schemas.openxmlformats.org/officeDocument/2006/relationships/oleObject" Target="../embeddings/oleObject29.bin"/><Relationship Id="rId35" Type="http://schemas.openxmlformats.org/officeDocument/2006/relationships/image" Target="../media/image31.emf"/><Relationship Id="rId10" Type="http://schemas.openxmlformats.org/officeDocument/2006/relationships/oleObject" Target="../embeddings/oleObject17.bin"/><Relationship Id="rId11" Type="http://schemas.openxmlformats.org/officeDocument/2006/relationships/image" Target="../media/image19.emf"/><Relationship Id="rId12" Type="http://schemas.openxmlformats.org/officeDocument/2006/relationships/oleObject" Target="../embeddings/oleObject18.bin"/><Relationship Id="rId13" Type="http://schemas.openxmlformats.org/officeDocument/2006/relationships/image" Target="../media/image20.wmf"/><Relationship Id="rId14" Type="http://schemas.openxmlformats.org/officeDocument/2006/relationships/oleObject" Target="../embeddings/oleObject19.bin"/><Relationship Id="rId15" Type="http://schemas.openxmlformats.org/officeDocument/2006/relationships/image" Target="../media/image21.wmf"/><Relationship Id="rId16" Type="http://schemas.openxmlformats.org/officeDocument/2006/relationships/oleObject" Target="../embeddings/oleObject20.bin"/><Relationship Id="rId17" Type="http://schemas.openxmlformats.org/officeDocument/2006/relationships/image" Target="../media/image22.emf"/><Relationship Id="rId18" Type="http://schemas.openxmlformats.org/officeDocument/2006/relationships/oleObject" Target="../embeddings/oleObject21.bin"/><Relationship Id="rId19" Type="http://schemas.openxmlformats.org/officeDocument/2006/relationships/image" Target="../media/image23.emf"/></Relationships>
</file>

<file path=ppt/slides/_rels/slide13.xml.rels><?xml version="1.0" encoding="UTF-8" standalone="yes"?>
<Relationships xmlns="http://schemas.openxmlformats.org/package/2006/relationships"><Relationship Id="rId46" Type="http://schemas.openxmlformats.org/officeDocument/2006/relationships/image" Target="../media/image53.wmf"/><Relationship Id="rId20" Type="http://schemas.openxmlformats.org/officeDocument/2006/relationships/image" Target="../media/image41.emf"/><Relationship Id="rId21" Type="http://schemas.openxmlformats.org/officeDocument/2006/relationships/oleObject" Target="../embeddings/oleObject39.bin"/><Relationship Id="rId22" Type="http://schemas.openxmlformats.org/officeDocument/2006/relationships/image" Target="../media/image42.emf"/><Relationship Id="rId23" Type="http://schemas.openxmlformats.org/officeDocument/2006/relationships/oleObject" Target="../embeddings/oleObject40.bin"/><Relationship Id="rId24" Type="http://schemas.openxmlformats.org/officeDocument/2006/relationships/image" Target="../media/image43.wmf"/><Relationship Id="rId25" Type="http://schemas.openxmlformats.org/officeDocument/2006/relationships/oleObject" Target="../embeddings/oleObject41.bin"/><Relationship Id="rId26" Type="http://schemas.openxmlformats.org/officeDocument/2006/relationships/image" Target="../media/image44.emf"/><Relationship Id="rId27" Type="http://schemas.openxmlformats.org/officeDocument/2006/relationships/oleObject" Target="../embeddings/oleObject42.bin"/><Relationship Id="rId28" Type="http://schemas.openxmlformats.org/officeDocument/2006/relationships/image" Target="../media/image45.wmf"/><Relationship Id="rId29" Type="http://schemas.openxmlformats.org/officeDocument/2006/relationships/oleObject" Target="../embeddings/oleObject43.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0.bin"/><Relationship Id="rId4" Type="http://schemas.openxmlformats.org/officeDocument/2006/relationships/image" Target="../media/image33.emf"/><Relationship Id="rId5" Type="http://schemas.openxmlformats.org/officeDocument/2006/relationships/oleObject" Target="../embeddings/oleObject31.bin"/><Relationship Id="rId30" Type="http://schemas.openxmlformats.org/officeDocument/2006/relationships/image" Target="../media/image46.wmf"/><Relationship Id="rId31" Type="http://schemas.openxmlformats.org/officeDocument/2006/relationships/oleObject" Target="../embeddings/oleObject44.bin"/><Relationship Id="rId32" Type="http://schemas.openxmlformats.org/officeDocument/2006/relationships/image" Target="../media/image47.wmf"/><Relationship Id="rId9" Type="http://schemas.openxmlformats.org/officeDocument/2006/relationships/oleObject" Target="../embeddings/oleObject33.bin"/><Relationship Id="rId6" Type="http://schemas.openxmlformats.org/officeDocument/2006/relationships/image" Target="../media/image34.wmf"/><Relationship Id="rId7" Type="http://schemas.openxmlformats.org/officeDocument/2006/relationships/oleObject" Target="../embeddings/oleObject32.bin"/><Relationship Id="rId8" Type="http://schemas.openxmlformats.org/officeDocument/2006/relationships/image" Target="../media/image35.wmf"/><Relationship Id="rId33" Type="http://schemas.openxmlformats.org/officeDocument/2006/relationships/oleObject" Target="../embeddings/oleObject45.bin"/><Relationship Id="rId34" Type="http://schemas.openxmlformats.org/officeDocument/2006/relationships/image" Target="../media/image48.wmf"/><Relationship Id="rId35" Type="http://schemas.openxmlformats.org/officeDocument/2006/relationships/oleObject" Target="../embeddings/oleObject46.bin"/><Relationship Id="rId36" Type="http://schemas.openxmlformats.org/officeDocument/2006/relationships/image" Target="../media/image26.wmf"/><Relationship Id="rId10" Type="http://schemas.openxmlformats.org/officeDocument/2006/relationships/image" Target="../media/image36.emf"/><Relationship Id="rId11" Type="http://schemas.openxmlformats.org/officeDocument/2006/relationships/oleObject" Target="../embeddings/oleObject34.bin"/><Relationship Id="rId12" Type="http://schemas.openxmlformats.org/officeDocument/2006/relationships/image" Target="../media/image37.emf"/><Relationship Id="rId13" Type="http://schemas.openxmlformats.org/officeDocument/2006/relationships/oleObject" Target="../embeddings/oleObject35.bin"/><Relationship Id="rId14" Type="http://schemas.openxmlformats.org/officeDocument/2006/relationships/image" Target="../media/image38.wmf"/><Relationship Id="rId15" Type="http://schemas.openxmlformats.org/officeDocument/2006/relationships/oleObject" Target="../embeddings/oleObject36.bin"/><Relationship Id="rId16" Type="http://schemas.openxmlformats.org/officeDocument/2006/relationships/image" Target="../media/image39.emf"/><Relationship Id="rId17" Type="http://schemas.openxmlformats.org/officeDocument/2006/relationships/oleObject" Target="../embeddings/oleObject37.bin"/><Relationship Id="rId18" Type="http://schemas.openxmlformats.org/officeDocument/2006/relationships/image" Target="../media/image40.emf"/><Relationship Id="rId19" Type="http://schemas.openxmlformats.org/officeDocument/2006/relationships/oleObject" Target="../embeddings/oleObject38.bin"/><Relationship Id="rId37" Type="http://schemas.openxmlformats.org/officeDocument/2006/relationships/oleObject" Target="../embeddings/oleObject47.bin"/><Relationship Id="rId38" Type="http://schemas.openxmlformats.org/officeDocument/2006/relationships/image" Target="../media/image49.wmf"/><Relationship Id="rId39" Type="http://schemas.openxmlformats.org/officeDocument/2006/relationships/oleObject" Target="../embeddings/oleObject48.bin"/><Relationship Id="rId40" Type="http://schemas.openxmlformats.org/officeDocument/2006/relationships/image" Target="../media/image50.wmf"/><Relationship Id="rId41" Type="http://schemas.openxmlformats.org/officeDocument/2006/relationships/oleObject" Target="../embeddings/oleObject49.bin"/><Relationship Id="rId42" Type="http://schemas.openxmlformats.org/officeDocument/2006/relationships/image" Target="../media/image51.wmf"/><Relationship Id="rId43" Type="http://schemas.openxmlformats.org/officeDocument/2006/relationships/oleObject" Target="../embeddings/oleObject50.bin"/><Relationship Id="rId44" Type="http://schemas.openxmlformats.org/officeDocument/2006/relationships/image" Target="../media/image52.wmf"/><Relationship Id="rId45" Type="http://schemas.openxmlformats.org/officeDocument/2006/relationships/oleObject" Target="../embeddings/oleObject5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5.jpeg"/></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59.emf"/><Relationship Id="rId13" Type="http://schemas.openxmlformats.org/officeDocument/2006/relationships/oleObject" Target="../embeddings/oleObject56.bin"/><Relationship Id="rId14" Type="http://schemas.openxmlformats.org/officeDocument/2006/relationships/image" Target="../media/image60.emf"/><Relationship Id="rId15" Type="http://schemas.openxmlformats.org/officeDocument/2006/relationships/oleObject" Target="../embeddings/oleObject57.bin"/><Relationship Id="rId16" Type="http://schemas.openxmlformats.org/officeDocument/2006/relationships/image" Target="../media/image61.wmf"/><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notesSlide" Target="../notesSlides/notesSlide9.xml"/><Relationship Id="rId4" Type="http://schemas.openxmlformats.org/officeDocument/2006/relationships/image" Target="../media/image55.jpeg"/><Relationship Id="rId5" Type="http://schemas.openxmlformats.org/officeDocument/2006/relationships/oleObject" Target="../embeddings/oleObject52.bin"/><Relationship Id="rId6" Type="http://schemas.openxmlformats.org/officeDocument/2006/relationships/image" Target="../media/image56.wmf"/><Relationship Id="rId7" Type="http://schemas.openxmlformats.org/officeDocument/2006/relationships/oleObject" Target="../embeddings/oleObject53.bin"/><Relationship Id="rId8" Type="http://schemas.openxmlformats.org/officeDocument/2006/relationships/image" Target="../media/image57.wmf"/><Relationship Id="rId9" Type="http://schemas.openxmlformats.org/officeDocument/2006/relationships/oleObject" Target="../embeddings/oleObject54.bin"/><Relationship Id="rId10" Type="http://schemas.openxmlformats.org/officeDocument/2006/relationships/image" Target="../media/image58.emf"/></Relationships>
</file>

<file path=ppt/slides/_rels/slide17.xml.rels><?xml version="1.0" encoding="UTF-8" standalone="yes"?>
<Relationships xmlns="http://schemas.openxmlformats.org/package/2006/relationships"><Relationship Id="rId9" Type="http://schemas.openxmlformats.org/officeDocument/2006/relationships/image" Target="../media/image64.wmf"/><Relationship Id="rId20" Type="http://schemas.openxmlformats.org/officeDocument/2006/relationships/oleObject" Target="../embeddings/oleObject66.bin"/><Relationship Id="rId21" Type="http://schemas.openxmlformats.org/officeDocument/2006/relationships/image" Target="../media/image70.emf"/><Relationship Id="rId10" Type="http://schemas.openxmlformats.org/officeDocument/2006/relationships/oleObject" Target="../embeddings/oleObject61.bin"/><Relationship Id="rId11" Type="http://schemas.openxmlformats.org/officeDocument/2006/relationships/image" Target="../media/image65.emf"/><Relationship Id="rId12" Type="http://schemas.openxmlformats.org/officeDocument/2006/relationships/oleObject" Target="../embeddings/oleObject62.bin"/><Relationship Id="rId13" Type="http://schemas.openxmlformats.org/officeDocument/2006/relationships/image" Target="../media/image66.emf"/><Relationship Id="rId14" Type="http://schemas.openxmlformats.org/officeDocument/2006/relationships/oleObject" Target="../embeddings/oleObject63.bin"/><Relationship Id="rId15" Type="http://schemas.openxmlformats.org/officeDocument/2006/relationships/image" Target="../media/image67.emf"/><Relationship Id="rId16" Type="http://schemas.openxmlformats.org/officeDocument/2006/relationships/oleObject" Target="../embeddings/oleObject64.bin"/><Relationship Id="rId17" Type="http://schemas.openxmlformats.org/officeDocument/2006/relationships/image" Target="../media/image68.emf"/><Relationship Id="rId18" Type="http://schemas.openxmlformats.org/officeDocument/2006/relationships/oleObject" Target="../embeddings/oleObject65.bin"/><Relationship Id="rId19" Type="http://schemas.openxmlformats.org/officeDocument/2006/relationships/image" Target="../media/image69.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58.bin"/><Relationship Id="rId5" Type="http://schemas.openxmlformats.org/officeDocument/2006/relationships/image" Target="../media/image62.emf"/><Relationship Id="rId6" Type="http://schemas.openxmlformats.org/officeDocument/2006/relationships/oleObject" Target="../embeddings/oleObject59.bin"/><Relationship Id="rId7" Type="http://schemas.openxmlformats.org/officeDocument/2006/relationships/image" Target="../media/image63.wmf"/><Relationship Id="rId8"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69.bin"/><Relationship Id="rId20" Type="http://schemas.openxmlformats.org/officeDocument/2006/relationships/image" Target="../media/image78.wmf"/><Relationship Id="rId10" Type="http://schemas.openxmlformats.org/officeDocument/2006/relationships/image" Target="../media/image73.wmf"/><Relationship Id="rId11" Type="http://schemas.openxmlformats.org/officeDocument/2006/relationships/oleObject" Target="../embeddings/oleObject70.bin"/><Relationship Id="rId12" Type="http://schemas.openxmlformats.org/officeDocument/2006/relationships/image" Target="../media/image74.wmf"/><Relationship Id="rId13" Type="http://schemas.openxmlformats.org/officeDocument/2006/relationships/oleObject" Target="../embeddings/oleObject71.bin"/><Relationship Id="rId14" Type="http://schemas.openxmlformats.org/officeDocument/2006/relationships/image" Target="../media/image75.wmf"/><Relationship Id="rId15" Type="http://schemas.openxmlformats.org/officeDocument/2006/relationships/oleObject" Target="../embeddings/oleObject72.bin"/><Relationship Id="rId16" Type="http://schemas.openxmlformats.org/officeDocument/2006/relationships/image" Target="../media/image76.wmf"/><Relationship Id="rId17" Type="http://schemas.openxmlformats.org/officeDocument/2006/relationships/oleObject" Target="../embeddings/oleObject73.bin"/><Relationship Id="rId18" Type="http://schemas.openxmlformats.org/officeDocument/2006/relationships/image" Target="../media/image77.wmf"/><Relationship Id="rId19" Type="http://schemas.openxmlformats.org/officeDocument/2006/relationships/oleObject" Target="../embeddings/oleObject74.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11.xml"/><Relationship Id="rId4" Type="http://schemas.openxmlformats.org/officeDocument/2006/relationships/image" Target="../media/image79.jpeg"/><Relationship Id="rId5" Type="http://schemas.openxmlformats.org/officeDocument/2006/relationships/oleObject" Target="../embeddings/oleObject67.bin"/><Relationship Id="rId6" Type="http://schemas.openxmlformats.org/officeDocument/2006/relationships/image" Target="../media/image71.wmf"/><Relationship Id="rId7" Type="http://schemas.openxmlformats.org/officeDocument/2006/relationships/oleObject" Target="../embeddings/oleObject68.bin"/><Relationship Id="rId8" Type="http://schemas.openxmlformats.org/officeDocument/2006/relationships/image" Target="../media/image72.wmf"/></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77.bin"/><Relationship Id="rId20" Type="http://schemas.openxmlformats.org/officeDocument/2006/relationships/oleObject" Target="../embeddings/oleObject82.bin"/><Relationship Id="rId21" Type="http://schemas.openxmlformats.org/officeDocument/2006/relationships/oleObject" Target="../embeddings/oleObject83.bin"/><Relationship Id="rId22" Type="http://schemas.openxmlformats.org/officeDocument/2006/relationships/image" Target="../media/image87.emf"/><Relationship Id="rId10" Type="http://schemas.openxmlformats.org/officeDocument/2006/relationships/image" Target="../media/image82.wmf"/><Relationship Id="rId11" Type="http://schemas.openxmlformats.org/officeDocument/2006/relationships/oleObject" Target="../embeddings/oleObject78.bin"/><Relationship Id="rId12" Type="http://schemas.openxmlformats.org/officeDocument/2006/relationships/image" Target="../media/image83.emf"/><Relationship Id="rId13" Type="http://schemas.openxmlformats.org/officeDocument/2006/relationships/oleObject" Target="../embeddings/oleObject79.bin"/><Relationship Id="rId14" Type="http://schemas.openxmlformats.org/officeDocument/2006/relationships/image" Target="../media/image84.wmf"/><Relationship Id="rId15" Type="http://schemas.openxmlformats.org/officeDocument/2006/relationships/oleObject" Target="../embeddings/oleObject80.bin"/><Relationship Id="rId16" Type="http://schemas.openxmlformats.org/officeDocument/2006/relationships/image" Target="../media/image85.wmf"/><Relationship Id="rId17" Type="http://schemas.openxmlformats.org/officeDocument/2006/relationships/image" Target="../media/image79.jpeg"/><Relationship Id="rId18" Type="http://schemas.openxmlformats.org/officeDocument/2006/relationships/oleObject" Target="../embeddings/oleObject81.bin"/><Relationship Id="rId19" Type="http://schemas.openxmlformats.org/officeDocument/2006/relationships/image" Target="../media/image86.emf"/><Relationship Id="rId1" Type="http://schemas.openxmlformats.org/officeDocument/2006/relationships/vmlDrawing" Target="../drawings/vmlDrawing11.vml"/><Relationship Id="rId2" Type="http://schemas.openxmlformats.org/officeDocument/2006/relationships/slideLayout" Target="../slideLayouts/slideLayout13.xml"/><Relationship Id="rId3" Type="http://schemas.openxmlformats.org/officeDocument/2006/relationships/notesSlide" Target="../notesSlides/notesSlide12.xml"/><Relationship Id="rId4" Type="http://schemas.openxmlformats.org/officeDocument/2006/relationships/image" Target="../media/image88.jpeg"/><Relationship Id="rId5" Type="http://schemas.openxmlformats.org/officeDocument/2006/relationships/oleObject" Target="../embeddings/oleObject75.bin"/><Relationship Id="rId6" Type="http://schemas.openxmlformats.org/officeDocument/2006/relationships/image" Target="../media/image80.emf"/><Relationship Id="rId7" Type="http://schemas.openxmlformats.org/officeDocument/2006/relationships/oleObject" Target="../embeddings/oleObject76.bin"/><Relationship Id="rId8" Type="http://schemas.openxmlformats.org/officeDocument/2006/relationships/image" Target="../media/image8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92.wmf"/><Relationship Id="rId12" Type="http://schemas.openxmlformats.org/officeDocument/2006/relationships/oleObject" Target="../embeddings/oleObject88.bin"/><Relationship Id="rId13" Type="http://schemas.openxmlformats.org/officeDocument/2006/relationships/image" Target="../media/image93.wmf"/><Relationship Id="rId14" Type="http://schemas.openxmlformats.org/officeDocument/2006/relationships/oleObject" Target="../embeddings/oleObject89.bin"/><Relationship Id="rId15" Type="http://schemas.openxmlformats.org/officeDocument/2006/relationships/image" Target="../media/image94.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95.jpeg"/><Relationship Id="rId4" Type="http://schemas.openxmlformats.org/officeDocument/2006/relationships/oleObject" Target="../embeddings/oleObject84.bin"/><Relationship Id="rId5" Type="http://schemas.openxmlformats.org/officeDocument/2006/relationships/image" Target="../media/image89.wmf"/><Relationship Id="rId6" Type="http://schemas.openxmlformats.org/officeDocument/2006/relationships/oleObject" Target="../embeddings/oleObject85.bin"/><Relationship Id="rId7" Type="http://schemas.openxmlformats.org/officeDocument/2006/relationships/image" Target="../media/image90.wmf"/><Relationship Id="rId8" Type="http://schemas.openxmlformats.org/officeDocument/2006/relationships/oleObject" Target="../embeddings/oleObject86.bin"/><Relationship Id="rId9" Type="http://schemas.openxmlformats.org/officeDocument/2006/relationships/image" Target="../media/image91.wmf"/><Relationship Id="rId10" Type="http://schemas.openxmlformats.org/officeDocument/2006/relationships/oleObject" Target="../embeddings/oleObject87.bin"/></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93.bin"/><Relationship Id="rId20" Type="http://schemas.openxmlformats.org/officeDocument/2006/relationships/oleObject" Target="../embeddings/oleObject98.bin"/><Relationship Id="rId21" Type="http://schemas.openxmlformats.org/officeDocument/2006/relationships/image" Target="../media/image104.wmf"/><Relationship Id="rId22" Type="http://schemas.openxmlformats.org/officeDocument/2006/relationships/oleObject" Target="../embeddings/oleObject99.bin"/><Relationship Id="rId23" Type="http://schemas.openxmlformats.org/officeDocument/2006/relationships/image" Target="../media/image105.wmf"/><Relationship Id="rId24" Type="http://schemas.openxmlformats.org/officeDocument/2006/relationships/oleObject" Target="../embeddings/oleObject100.bin"/><Relationship Id="rId25" Type="http://schemas.openxmlformats.org/officeDocument/2006/relationships/image" Target="../media/image106.wmf"/><Relationship Id="rId26" Type="http://schemas.openxmlformats.org/officeDocument/2006/relationships/oleObject" Target="../embeddings/oleObject101.bin"/><Relationship Id="rId27" Type="http://schemas.openxmlformats.org/officeDocument/2006/relationships/image" Target="../media/image107.wmf"/><Relationship Id="rId28" Type="http://schemas.openxmlformats.org/officeDocument/2006/relationships/oleObject" Target="../embeddings/oleObject102.bin"/><Relationship Id="rId29" Type="http://schemas.openxmlformats.org/officeDocument/2006/relationships/image" Target="../media/image108.wmf"/><Relationship Id="rId30" Type="http://schemas.openxmlformats.org/officeDocument/2006/relationships/oleObject" Target="../embeddings/oleObject103.bin"/><Relationship Id="rId31" Type="http://schemas.openxmlformats.org/officeDocument/2006/relationships/image" Target="../media/image109.wmf"/><Relationship Id="rId10" Type="http://schemas.openxmlformats.org/officeDocument/2006/relationships/image" Target="../media/image99.wmf"/><Relationship Id="rId11" Type="http://schemas.openxmlformats.org/officeDocument/2006/relationships/oleObject" Target="../embeddings/oleObject94.bin"/><Relationship Id="rId12" Type="http://schemas.openxmlformats.org/officeDocument/2006/relationships/image" Target="../media/image100.wmf"/><Relationship Id="rId13" Type="http://schemas.openxmlformats.org/officeDocument/2006/relationships/oleObject" Target="../embeddings/oleObject95.bin"/><Relationship Id="rId14" Type="http://schemas.openxmlformats.org/officeDocument/2006/relationships/image" Target="../media/image101.wmf"/><Relationship Id="rId15" Type="http://schemas.openxmlformats.org/officeDocument/2006/relationships/oleObject" Target="../embeddings/oleObject96.bin"/><Relationship Id="rId16" Type="http://schemas.openxmlformats.org/officeDocument/2006/relationships/image" Target="../media/image102.wmf"/><Relationship Id="rId17" Type="http://schemas.openxmlformats.org/officeDocument/2006/relationships/oleObject" Target="../embeddings/oleObject97.bin"/><Relationship Id="rId18" Type="http://schemas.openxmlformats.org/officeDocument/2006/relationships/image" Target="../media/image103.wmf"/><Relationship Id="rId19" Type="http://schemas.openxmlformats.org/officeDocument/2006/relationships/image" Target="../media/image110.jpeg"/><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90.bin"/><Relationship Id="rId4" Type="http://schemas.openxmlformats.org/officeDocument/2006/relationships/image" Target="../media/image96.wmf"/><Relationship Id="rId5" Type="http://schemas.openxmlformats.org/officeDocument/2006/relationships/oleObject" Target="../embeddings/oleObject91.bin"/><Relationship Id="rId6" Type="http://schemas.openxmlformats.org/officeDocument/2006/relationships/image" Target="../media/image97.wmf"/><Relationship Id="rId7" Type="http://schemas.openxmlformats.org/officeDocument/2006/relationships/oleObject" Target="../embeddings/oleObject92.bin"/><Relationship Id="rId8" Type="http://schemas.openxmlformats.org/officeDocument/2006/relationships/image" Target="../media/image98.wmf"/></Relationships>
</file>

<file path=ppt/slides/_rels/slide22.xml.rels><?xml version="1.0" encoding="UTF-8" standalone="yes"?>
<Relationships xmlns="http://schemas.openxmlformats.org/package/2006/relationships"><Relationship Id="rId20" Type="http://schemas.openxmlformats.org/officeDocument/2006/relationships/oleObject" Target="../embeddings/oleObject112.bin"/><Relationship Id="rId21" Type="http://schemas.openxmlformats.org/officeDocument/2006/relationships/image" Target="../media/image119.wmf"/><Relationship Id="rId22" Type="http://schemas.openxmlformats.org/officeDocument/2006/relationships/oleObject" Target="../embeddings/oleObject113.bin"/><Relationship Id="rId23" Type="http://schemas.openxmlformats.org/officeDocument/2006/relationships/image" Target="../media/image120.wmf"/><Relationship Id="rId24" Type="http://schemas.openxmlformats.org/officeDocument/2006/relationships/oleObject" Target="../embeddings/oleObject114.bin"/><Relationship Id="rId25" Type="http://schemas.openxmlformats.org/officeDocument/2006/relationships/image" Target="../media/image26.wmf"/><Relationship Id="rId26" Type="http://schemas.openxmlformats.org/officeDocument/2006/relationships/oleObject" Target="../embeddings/oleObject115.bin"/><Relationship Id="rId27" Type="http://schemas.openxmlformats.org/officeDocument/2006/relationships/image" Target="../media/image121.wmf"/><Relationship Id="rId28" Type="http://schemas.openxmlformats.org/officeDocument/2006/relationships/oleObject" Target="../embeddings/oleObject116.bin"/><Relationship Id="rId29" Type="http://schemas.openxmlformats.org/officeDocument/2006/relationships/image" Target="../media/image122.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128.jpeg"/><Relationship Id="rId4" Type="http://schemas.openxmlformats.org/officeDocument/2006/relationships/oleObject" Target="../embeddings/oleObject104.bin"/><Relationship Id="rId5" Type="http://schemas.openxmlformats.org/officeDocument/2006/relationships/image" Target="../media/image111.wmf"/><Relationship Id="rId30" Type="http://schemas.openxmlformats.org/officeDocument/2006/relationships/oleObject" Target="../embeddings/oleObject117.bin"/><Relationship Id="rId31" Type="http://schemas.openxmlformats.org/officeDocument/2006/relationships/image" Target="../media/image123.wmf"/><Relationship Id="rId32" Type="http://schemas.openxmlformats.org/officeDocument/2006/relationships/oleObject" Target="../embeddings/oleObject118.bin"/><Relationship Id="rId9" Type="http://schemas.openxmlformats.org/officeDocument/2006/relationships/image" Target="../media/image113.wmf"/><Relationship Id="rId6" Type="http://schemas.openxmlformats.org/officeDocument/2006/relationships/oleObject" Target="../embeddings/oleObject105.bin"/><Relationship Id="rId7" Type="http://schemas.openxmlformats.org/officeDocument/2006/relationships/image" Target="../media/image112.wmf"/><Relationship Id="rId8" Type="http://schemas.openxmlformats.org/officeDocument/2006/relationships/oleObject" Target="../embeddings/oleObject106.bin"/><Relationship Id="rId33" Type="http://schemas.openxmlformats.org/officeDocument/2006/relationships/image" Target="../media/image124.wmf"/><Relationship Id="rId34" Type="http://schemas.openxmlformats.org/officeDocument/2006/relationships/oleObject" Target="../embeddings/oleObject119.bin"/><Relationship Id="rId35" Type="http://schemas.openxmlformats.org/officeDocument/2006/relationships/image" Target="../media/image125.wmf"/><Relationship Id="rId36" Type="http://schemas.openxmlformats.org/officeDocument/2006/relationships/oleObject" Target="../embeddings/oleObject120.bin"/><Relationship Id="rId10" Type="http://schemas.openxmlformats.org/officeDocument/2006/relationships/oleObject" Target="../embeddings/oleObject107.bin"/><Relationship Id="rId11" Type="http://schemas.openxmlformats.org/officeDocument/2006/relationships/image" Target="../media/image114.wmf"/><Relationship Id="rId12" Type="http://schemas.openxmlformats.org/officeDocument/2006/relationships/oleObject" Target="../embeddings/oleObject108.bin"/><Relationship Id="rId13" Type="http://schemas.openxmlformats.org/officeDocument/2006/relationships/image" Target="../media/image115.wmf"/><Relationship Id="rId14" Type="http://schemas.openxmlformats.org/officeDocument/2006/relationships/oleObject" Target="../embeddings/oleObject109.bin"/><Relationship Id="rId15" Type="http://schemas.openxmlformats.org/officeDocument/2006/relationships/image" Target="../media/image116.wmf"/><Relationship Id="rId16" Type="http://schemas.openxmlformats.org/officeDocument/2006/relationships/oleObject" Target="../embeddings/oleObject110.bin"/><Relationship Id="rId17" Type="http://schemas.openxmlformats.org/officeDocument/2006/relationships/image" Target="../media/image117.wmf"/><Relationship Id="rId18" Type="http://schemas.openxmlformats.org/officeDocument/2006/relationships/oleObject" Target="../embeddings/oleObject111.bin"/><Relationship Id="rId19" Type="http://schemas.openxmlformats.org/officeDocument/2006/relationships/image" Target="../media/image118.wmf"/><Relationship Id="rId37" Type="http://schemas.openxmlformats.org/officeDocument/2006/relationships/image" Target="../media/image126.wmf"/><Relationship Id="rId38" Type="http://schemas.openxmlformats.org/officeDocument/2006/relationships/oleObject" Target="../embeddings/oleObject121.bin"/><Relationship Id="rId39" Type="http://schemas.openxmlformats.org/officeDocument/2006/relationships/image" Target="../media/image127.wmf"/></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26.bin"/><Relationship Id="rId12" Type="http://schemas.openxmlformats.org/officeDocument/2006/relationships/image" Target="../media/image133.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22.bin"/><Relationship Id="rId4" Type="http://schemas.openxmlformats.org/officeDocument/2006/relationships/image" Target="../media/image129.emf"/><Relationship Id="rId5" Type="http://schemas.openxmlformats.org/officeDocument/2006/relationships/oleObject" Target="../embeddings/oleObject123.bin"/><Relationship Id="rId6" Type="http://schemas.openxmlformats.org/officeDocument/2006/relationships/image" Target="../media/image130.wmf"/><Relationship Id="rId7" Type="http://schemas.openxmlformats.org/officeDocument/2006/relationships/oleObject" Target="../embeddings/oleObject124.bin"/><Relationship Id="rId8" Type="http://schemas.openxmlformats.org/officeDocument/2006/relationships/image" Target="../media/image131.emf"/><Relationship Id="rId9" Type="http://schemas.openxmlformats.org/officeDocument/2006/relationships/oleObject" Target="../embeddings/oleObject125.bin"/><Relationship Id="rId10" Type="http://schemas.openxmlformats.org/officeDocument/2006/relationships/image" Target="../media/image132.emf"/></Relationships>
</file>

<file path=ppt/slides/_rels/slide24.xml.rels><?xml version="1.0" encoding="UTF-8" standalone="yes"?>
<Relationships xmlns="http://schemas.openxmlformats.org/package/2006/relationships"><Relationship Id="rId9" Type="http://schemas.openxmlformats.org/officeDocument/2006/relationships/image" Target="../media/image136.wmf"/><Relationship Id="rId20" Type="http://schemas.openxmlformats.org/officeDocument/2006/relationships/oleObject" Target="../embeddings/oleObject135.bin"/><Relationship Id="rId21" Type="http://schemas.openxmlformats.org/officeDocument/2006/relationships/image" Target="../media/image142.wmf"/><Relationship Id="rId10" Type="http://schemas.openxmlformats.org/officeDocument/2006/relationships/oleObject" Target="../embeddings/oleObject130.bin"/><Relationship Id="rId11" Type="http://schemas.openxmlformats.org/officeDocument/2006/relationships/image" Target="../media/image137.wmf"/><Relationship Id="rId12" Type="http://schemas.openxmlformats.org/officeDocument/2006/relationships/oleObject" Target="../embeddings/oleObject131.bin"/><Relationship Id="rId13" Type="http://schemas.openxmlformats.org/officeDocument/2006/relationships/image" Target="../media/image138.wmf"/><Relationship Id="rId14" Type="http://schemas.openxmlformats.org/officeDocument/2006/relationships/oleObject" Target="../embeddings/oleObject132.bin"/><Relationship Id="rId15" Type="http://schemas.openxmlformats.org/officeDocument/2006/relationships/image" Target="../media/image139.wmf"/><Relationship Id="rId16" Type="http://schemas.openxmlformats.org/officeDocument/2006/relationships/oleObject" Target="../embeddings/oleObject133.bin"/><Relationship Id="rId17" Type="http://schemas.openxmlformats.org/officeDocument/2006/relationships/image" Target="../media/image140.wmf"/><Relationship Id="rId18" Type="http://schemas.openxmlformats.org/officeDocument/2006/relationships/oleObject" Target="../embeddings/oleObject134.bin"/><Relationship Id="rId19" Type="http://schemas.openxmlformats.org/officeDocument/2006/relationships/image" Target="../media/image141.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143.jpeg"/><Relationship Id="rId4" Type="http://schemas.openxmlformats.org/officeDocument/2006/relationships/oleObject" Target="../embeddings/oleObject127.bin"/><Relationship Id="rId5" Type="http://schemas.openxmlformats.org/officeDocument/2006/relationships/image" Target="../media/image134.wmf"/><Relationship Id="rId6" Type="http://schemas.openxmlformats.org/officeDocument/2006/relationships/oleObject" Target="../embeddings/oleObject128.bin"/><Relationship Id="rId7" Type="http://schemas.openxmlformats.org/officeDocument/2006/relationships/image" Target="../media/image135.wmf"/><Relationship Id="rId8" Type="http://schemas.openxmlformats.org/officeDocument/2006/relationships/oleObject" Target="../embeddings/oleObject12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4.wmf"/><Relationship Id="rId6" Type="http://schemas.openxmlformats.org/officeDocument/2006/relationships/oleObject" Target="../embeddings/oleObject3.bin"/><Relationship Id="rId7" Type="http://schemas.openxmlformats.org/officeDocument/2006/relationships/image" Target="../media/image5.wmf"/><Relationship Id="rId8" Type="http://schemas.openxmlformats.org/officeDocument/2006/relationships/oleObject" Target="../embeddings/oleObject4.bin"/><Relationship Id="rId9" Type="http://schemas.openxmlformats.org/officeDocument/2006/relationships/image" Target="../media/image6.wmf"/><Relationship Id="rId10" Type="http://schemas.openxmlformats.org/officeDocument/2006/relationships/oleObject" Target="../embeddings/oleObject5.bin"/><Relationship Id="rId11"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6.bin"/><Relationship Id="rId5" Type="http://schemas.openxmlformats.org/officeDocument/2006/relationships/image" Target="../media/image8.png"/><Relationship Id="rId6" Type="http://schemas.openxmlformats.org/officeDocument/2006/relationships/oleObject" Target="../embeddings/oleObject7.bin"/><Relationship Id="rId7" Type="http://schemas.openxmlformats.org/officeDocument/2006/relationships/image" Target="../media/image5.wmf"/><Relationship Id="rId8" Type="http://schemas.openxmlformats.org/officeDocument/2006/relationships/oleObject" Target="../embeddings/oleObject8.bin"/><Relationship Id="rId9"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9.bin"/><Relationship Id="rId5" Type="http://schemas.openxmlformats.org/officeDocument/2006/relationships/image" Target="../media/image9.wmf"/><Relationship Id="rId6" Type="http://schemas.openxmlformats.org/officeDocument/2006/relationships/oleObject" Target="../embeddings/oleObject10.bin"/><Relationship Id="rId7" Type="http://schemas.openxmlformats.org/officeDocument/2006/relationships/image" Target="../media/image10.wmf"/><Relationship Id="rId8" Type="http://schemas.openxmlformats.org/officeDocument/2006/relationships/oleObject" Target="../embeddings/oleObject11.bin"/><Relationship Id="rId9"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Sept. 23,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89760" y="1447800"/>
            <a:ext cx="285650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23,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219200" y="2209800"/>
            <a:ext cx="66294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smtClean="0">
                <a:solidFill>
                  <a:srgbClr val="0000FF"/>
                </a:solidFill>
                <a:latin typeface="Arial Narrow" pitchFamily="-84" charset="0"/>
              </a:rPr>
              <a:t>Newton’s </a:t>
            </a:r>
            <a:r>
              <a:rPr lang="en-US" sz="3600" dirty="0">
                <a:solidFill>
                  <a:srgbClr val="0000FF"/>
                </a:solidFill>
                <a:latin typeface="Arial Narrow" pitchFamily="-84" charset="0"/>
              </a:rPr>
              <a:t>Laws of Motion </a:t>
            </a:r>
          </a:p>
          <a:p>
            <a:pPr marL="990600" lvl="1" indent="-533400">
              <a:spcBef>
                <a:spcPct val="20000"/>
              </a:spcBef>
              <a:buFont typeface="Arial"/>
              <a:buChar char="•"/>
            </a:pPr>
            <a:r>
              <a:rPr lang="en-US" sz="3200" dirty="0" smtClean="0">
                <a:solidFill>
                  <a:srgbClr val="CC00CC"/>
                </a:solidFill>
                <a:latin typeface="Arial Narrow" pitchFamily="-84" charset="0"/>
              </a:rPr>
              <a:t>Force </a:t>
            </a:r>
            <a:r>
              <a:rPr lang="en-US" sz="3200" dirty="0">
                <a:solidFill>
                  <a:srgbClr val="CC00CC"/>
                </a:solidFill>
                <a:latin typeface="Arial Narrow" pitchFamily="-84" charset="0"/>
              </a:rPr>
              <a:t>of </a:t>
            </a:r>
            <a:r>
              <a:rPr lang="en-US" sz="3200" dirty="0" smtClean="0">
                <a:solidFill>
                  <a:srgbClr val="CC00CC"/>
                </a:solidFill>
                <a:latin typeface="Arial Narrow" pitchFamily="-84" charset="0"/>
              </a:rPr>
              <a:t>Friction</a:t>
            </a:r>
          </a:p>
          <a:p>
            <a:pPr marL="990600" lvl="1" indent="-533400">
              <a:spcBef>
                <a:spcPct val="20000"/>
              </a:spcBef>
              <a:buFont typeface="Arial"/>
              <a:buChar char="•"/>
            </a:pPr>
            <a:r>
              <a:rPr lang="en-US" sz="3200" dirty="0" smtClean="0">
                <a:solidFill>
                  <a:srgbClr val="CC00CC"/>
                </a:solidFill>
                <a:latin typeface="Arial Narrow" pitchFamily="-84" charset="0"/>
              </a:rPr>
              <a:t>Uniform Circular Motion</a:t>
            </a:r>
          </a:p>
          <a:p>
            <a:pPr marL="990600" lvl="1" indent="-533400">
              <a:spcBef>
                <a:spcPct val="20000"/>
              </a:spcBef>
              <a:buFont typeface="Arial"/>
              <a:buChar char="•"/>
            </a:pPr>
            <a:r>
              <a:rPr lang="en-US" sz="3200" dirty="0" smtClean="0">
                <a:solidFill>
                  <a:srgbClr val="CC00CC"/>
                </a:solidFill>
                <a:latin typeface="Arial Narrow" pitchFamily="-84" charset="0"/>
              </a:rPr>
              <a:t>Newton’s Law of Universal Gravitation</a:t>
            </a:r>
          </a:p>
          <a:p>
            <a:pPr marL="533400" indent="-533400">
              <a:spcBef>
                <a:spcPct val="20000"/>
              </a:spcBef>
              <a:buFont typeface="Arial"/>
              <a:buChar char="•"/>
            </a:pPr>
            <a:r>
              <a:rPr lang="en-US" sz="3200" dirty="0" smtClean="0">
                <a:solidFill>
                  <a:srgbClr val="0000FF"/>
                </a:solidFill>
                <a:latin typeface="Arial Narrow" pitchFamily="-84" charset="0"/>
              </a:rPr>
              <a:t>Work Done by a Constant Force</a:t>
            </a:r>
            <a:endParaRPr lang="en-US" sz="3600" dirty="0">
              <a:solidFill>
                <a:srgbClr val="003300"/>
              </a:solidFill>
              <a:latin typeface="Arial Narrow" pitchFamily="-84" charset="0"/>
            </a:endParaRPr>
          </a:p>
        </p:txBody>
      </p:sp>
      <p:sp>
        <p:nvSpPr>
          <p:cNvPr id="8" name="Text Box 11"/>
          <p:cNvSpPr txBox="1">
            <a:spLocks noChangeArrowheads="1"/>
          </p:cNvSpPr>
          <p:nvPr/>
        </p:nvSpPr>
        <p:spPr bwMode="auto">
          <a:xfrm>
            <a:off x="926026" y="5638800"/>
            <a:ext cx="6541574"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smtClean="0">
                <a:solidFill>
                  <a:srgbClr val="003300"/>
                </a:solidFill>
                <a:latin typeface="Arial Narrow" pitchFamily="-84" charset="0"/>
              </a:rPr>
              <a:t>The deadline for homework #5 is 11pm Today</a:t>
            </a:r>
            <a:r>
              <a:rPr lang="en-US" dirty="0">
                <a:solidFill>
                  <a:srgbClr val="003300"/>
                </a:solidFill>
                <a:latin typeface="Arial Narrow" pitchFamily="-84" charset="0"/>
              </a:rPr>
              <a:t>,</a:t>
            </a:r>
            <a:r>
              <a:rPr lang="en-US" dirty="0" smtClean="0">
                <a:solidFill>
                  <a:srgbClr val="003300"/>
                </a:solidFill>
                <a:latin typeface="Arial Narrow" pitchFamily="-84" charset="0"/>
              </a:rPr>
              <a:t> Sept. 23!</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Table_05_01"/>
          <p:cNvPicPr>
            <a:picLocks noChangeAspect="1" noChangeArrowheads="1"/>
          </p:cNvPicPr>
          <p:nvPr/>
        </p:nvPicPr>
        <p:blipFill>
          <a:blip r:embed="rId3"/>
          <a:srcRect/>
          <a:stretch>
            <a:fillRect/>
          </a:stretch>
        </p:blipFill>
        <p:spPr bwMode="auto">
          <a:xfrm>
            <a:off x="296863" y="990600"/>
            <a:ext cx="8548687" cy="5157788"/>
          </a:xfrm>
          <a:prstGeom prst="rect">
            <a:avLst/>
          </a:prstGeom>
          <a:noFill/>
          <a:ln w="9525">
            <a:noFill/>
            <a:miter lim="800000"/>
            <a:headEnd/>
            <a:tailEnd/>
          </a:ln>
        </p:spPr>
      </p:pic>
      <p:sp>
        <p:nvSpPr>
          <p:cNvPr id="33796"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3797"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3379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33799" name="Rectangle 6"/>
          <p:cNvSpPr>
            <a:spLocks noGrp="1" noChangeArrowheads="1"/>
          </p:cNvSpPr>
          <p:nvPr>
            <p:ph type="title"/>
          </p:nvPr>
        </p:nvSpPr>
        <p:spPr>
          <a:xfrm>
            <a:off x="685800" y="152400"/>
            <a:ext cx="7772400" cy="838200"/>
          </a:xfrm>
        </p:spPr>
        <p:txBody>
          <a:bodyPr/>
          <a:lstStyle/>
          <a:p>
            <a:r>
              <a:rPr lang="en-US" smtClean="0">
                <a:ea typeface="ＭＳ Ｐゴシック" pitchFamily="-84" charset="-128"/>
                <a:cs typeface="ＭＳ Ｐゴシック" pitchFamily="-84" charset="-128"/>
              </a:rPr>
              <a:t>Coefficients of Friction</a:t>
            </a:r>
          </a:p>
        </p:txBody>
      </p:sp>
      <p:sp>
        <p:nvSpPr>
          <p:cNvPr id="472071" name="Rectangle 7"/>
          <p:cNvSpPr>
            <a:spLocks noChangeArrowheads="1"/>
          </p:cNvSpPr>
          <p:nvPr/>
        </p:nvSpPr>
        <p:spPr bwMode="auto">
          <a:xfrm>
            <a:off x="381000" y="3352800"/>
            <a:ext cx="7772400" cy="609600"/>
          </a:xfrm>
          <a:prstGeom prst="rect">
            <a:avLst/>
          </a:prstGeom>
          <a:noFill/>
          <a:ln w="28575">
            <a:solidFill>
              <a:srgbClr val="A50021"/>
            </a:solidFill>
            <a:miter lim="800000"/>
            <a:headEnd/>
            <a:tailEnd/>
          </a:ln>
        </p:spPr>
        <p:txBody>
          <a:bodyPr anchor="ctr">
            <a:prstTxWarp prst="textNoShape">
              <a:avLst/>
            </a:prstTxWarp>
            <a:spAutoFit/>
          </a:bodyPr>
          <a:lstStyle/>
          <a:p>
            <a:endParaRPr lang="en-US"/>
          </a:p>
        </p:txBody>
      </p:sp>
      <p:sp>
        <p:nvSpPr>
          <p:cNvPr id="472072" name="Text Box 8"/>
          <p:cNvSpPr txBox="1">
            <a:spLocks noChangeArrowheads="1"/>
          </p:cNvSpPr>
          <p:nvPr/>
        </p:nvSpPr>
        <p:spPr bwMode="auto">
          <a:xfrm>
            <a:off x="8305800" y="3260725"/>
            <a:ext cx="762000" cy="85407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600">
                <a:solidFill>
                  <a:srgbClr val="A50021"/>
                </a:solidFill>
                <a:latin typeface="Arial Narrow" pitchFamily="-84" charset="0"/>
              </a:rPr>
              <a:t>What are these?</a:t>
            </a:r>
          </a:p>
        </p:txBody>
      </p:sp>
      <p:sp>
        <p:nvSpPr>
          <p:cNvPr id="33802" name="Slide Number Placeholder 10"/>
          <p:cNvSpPr>
            <a:spLocks noGrp="1"/>
          </p:cNvSpPr>
          <p:nvPr>
            <p:ph type="sldNum" sz="quarter" idx="12"/>
          </p:nvPr>
        </p:nvSpPr>
        <p:spPr>
          <a:noFill/>
        </p:spPr>
        <p:txBody>
          <a:bodyPr/>
          <a:lstStyle/>
          <a:p>
            <a:fld id="{2BAB558E-8477-3341-8624-B65B0C943E31}" type="slidenum">
              <a:rPr lang="en-US" smtClean="0">
                <a:latin typeface="Arial Narrow" pitchFamily="-84" charset="0"/>
              </a:rPr>
              <a:pPr/>
              <a:t>10</a:t>
            </a:fld>
            <a:endParaRPr lang="en-US" smtClean="0">
              <a:latin typeface="Arial Narrow" pitchFamily="-84" charset="0"/>
            </a:endParaRPr>
          </a:p>
        </p:txBody>
      </p:sp>
      <p:sp>
        <p:nvSpPr>
          <p:cNvPr id="33803" name="Rectangle 12"/>
          <p:cNvSpPr>
            <a:spLocks noChangeArrowheads="1"/>
          </p:cNvSpPr>
          <p:nvPr/>
        </p:nvSpPr>
        <p:spPr bwMode="auto">
          <a:xfrm>
            <a:off x="1066800" y="5257800"/>
            <a:ext cx="6858000" cy="381000"/>
          </a:xfrm>
          <a:prstGeom prst="rect">
            <a:avLst/>
          </a:prstGeom>
          <a:noFill/>
          <a:ln w="9525">
            <a:noFill/>
            <a:round/>
            <a:headEnd/>
            <a:tailEnd/>
          </a:ln>
        </p:spPr>
        <p:txBody>
          <a:bodyPr wrap="none">
            <a:prstTxWarp prst="textNoShape">
              <a:avLst/>
            </a:prstTxWarp>
            <a:spAutoFit/>
          </a:bodyPr>
          <a:lstStyle/>
          <a:p>
            <a:endParaRPr lang="en-US"/>
          </a:p>
        </p:txBody>
      </p:sp>
      <p:sp>
        <p:nvSpPr>
          <p:cNvPr id="33804" name="Rectangle 13"/>
          <p:cNvSpPr>
            <a:spLocks noChangeArrowheads="1"/>
          </p:cNvSpPr>
          <p:nvPr/>
        </p:nvSpPr>
        <p:spPr bwMode="auto">
          <a:xfrm>
            <a:off x="914400" y="5257800"/>
            <a:ext cx="7162800" cy="457200"/>
          </a:xfrm>
          <a:prstGeom prst="rect">
            <a:avLst/>
          </a:prstGeom>
          <a:noFill/>
          <a:ln w="9525">
            <a:noFill/>
            <a:round/>
            <a:headEnd/>
            <a:tailEnd/>
          </a:ln>
        </p:spPr>
        <p:txBody>
          <a:bodyPr>
            <a:prstTxWarp prst="textNoShape">
              <a:avLst/>
            </a:prstTxWarp>
            <a:spAutoFit/>
          </a:bodyPr>
          <a:lstStyle/>
          <a:p>
            <a:endParaRPr lang="en-US"/>
          </a:p>
        </p:txBody>
      </p:sp>
      <p:sp>
        <p:nvSpPr>
          <p:cNvPr id="2" name="Rounded Rectangle 1"/>
          <p:cNvSpPr/>
          <p:nvPr/>
        </p:nvSpPr>
        <p:spPr bwMode="auto">
          <a:xfrm>
            <a:off x="381000" y="1066800"/>
            <a:ext cx="1371600" cy="3048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256454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5845" name="Rectangle 2"/>
          <p:cNvSpPr>
            <a:spLocks noGrp="1" noChangeArrowheads="1"/>
          </p:cNvSpPr>
          <p:nvPr>
            <p:ph type="title"/>
          </p:nvPr>
        </p:nvSpPr>
        <p:spPr>
          <a:xfrm>
            <a:off x="685800" y="228600"/>
            <a:ext cx="7772400" cy="457200"/>
          </a:xfrm>
        </p:spPr>
        <p:txBody>
          <a:bodyPr/>
          <a:lstStyle/>
          <a:p>
            <a:r>
              <a:rPr lang="en-US" sz="3600">
                <a:ea typeface="ＭＳ Ｐゴシック" pitchFamily="-84" charset="-128"/>
                <a:cs typeface="ＭＳ Ｐゴシック" pitchFamily="-84" charset="-128"/>
              </a:rPr>
              <a:t>Forces of Friction Summary</a:t>
            </a:r>
          </a:p>
        </p:txBody>
      </p:sp>
      <p:graphicFrame>
        <p:nvGraphicFramePr>
          <p:cNvPr id="51203" name="Object 2"/>
          <p:cNvGraphicFramePr>
            <a:graphicFrameLocks noChangeAspect="1"/>
          </p:cNvGraphicFramePr>
          <p:nvPr/>
        </p:nvGraphicFramePr>
        <p:xfrm>
          <a:off x="1489075" y="3178175"/>
          <a:ext cx="1571625" cy="623888"/>
        </p:xfrm>
        <a:graphic>
          <a:graphicData uri="http://schemas.openxmlformats.org/presentationml/2006/ole">
            <mc:AlternateContent xmlns:mc="http://schemas.openxmlformats.org/markup-compatibility/2006">
              <mc:Choice xmlns:v="urn:schemas-microsoft-com:vml" Requires="v">
                <p:oleObj spid="_x0000_s207006" name="Equation" r:id="rId3" imgW="850900" imgH="368300" progId="Equation.DSMT4">
                  <p:embed/>
                </p:oleObj>
              </mc:Choice>
              <mc:Fallback>
                <p:oleObj name="Equation" r:id="rId3" imgW="850900" imgH="368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3178175"/>
                        <a:ext cx="1571625" cy="623888"/>
                      </a:xfrm>
                      <a:prstGeom prst="rect">
                        <a:avLst/>
                      </a:prstGeom>
                      <a:solidFill>
                        <a:srgbClr val="FFFFCC"/>
                      </a:solidFill>
                      <a:ln w="28575">
                        <a:solidFill>
                          <a:srgbClr val="003300"/>
                        </a:solidFill>
                        <a:miter lim="800000"/>
                        <a:headEnd/>
                        <a:tailEnd/>
                      </a:ln>
                    </p:spPr>
                  </p:pic>
                </p:oleObj>
              </mc:Fallback>
            </mc:AlternateContent>
          </a:graphicData>
        </a:graphic>
      </p:graphicFrame>
      <p:sp>
        <p:nvSpPr>
          <p:cNvPr id="51204" name="Text Box 4"/>
          <p:cNvSpPr txBox="1">
            <a:spLocks noChangeArrowheads="1"/>
          </p:cNvSpPr>
          <p:nvPr/>
        </p:nvSpPr>
        <p:spPr bwMode="auto">
          <a:xfrm>
            <a:off x="533400" y="762000"/>
            <a:ext cx="8153400" cy="860425"/>
          </a:xfrm>
          <a:prstGeom prst="rect">
            <a:avLst/>
          </a:prstGeom>
          <a:solidFill>
            <a:srgbClr val="FFFFCC"/>
          </a:solidFill>
          <a:ln w="38100">
            <a:solidFill>
              <a:srgbClr val="333399"/>
            </a:solidFill>
            <a:miter lim="800000"/>
            <a:headEnd/>
            <a:tailEnd/>
          </a:ln>
        </p:spPr>
        <p:txBody>
          <a:bodyPr>
            <a:prstTxWarp prst="textNoShape">
              <a:avLst/>
            </a:prstTxWarp>
            <a:spAutoFit/>
          </a:bodyPr>
          <a:lstStyle/>
          <a:p>
            <a:r>
              <a:rPr lang="en-US">
                <a:solidFill>
                  <a:schemeClr val="accent2"/>
                </a:solidFill>
                <a:latin typeface="Monotype Corsiva" pitchFamily="-84" charset="0"/>
              </a:rPr>
              <a:t>Resistive force exerted on a moving object due to viscosity or other types frictional property of the medium in or surface on which the object moves.</a:t>
            </a:r>
          </a:p>
        </p:txBody>
      </p:sp>
      <p:sp>
        <p:nvSpPr>
          <p:cNvPr id="51205" name="Text Box 5"/>
          <p:cNvSpPr txBox="1">
            <a:spLocks noChangeArrowheads="1"/>
          </p:cNvSpPr>
          <p:nvPr/>
        </p:nvSpPr>
        <p:spPr bwMode="auto">
          <a:xfrm>
            <a:off x="457200" y="2286000"/>
            <a:ext cx="3048000" cy="45720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pitchFamily="-84" charset="0"/>
              </a:rPr>
              <a:t>Force of static friction, </a:t>
            </a:r>
            <a:r>
              <a:rPr lang="en-US" b="1">
                <a:solidFill>
                  <a:schemeClr val="accent2"/>
                </a:solidFill>
                <a:latin typeface="Monotype Corsiva" pitchFamily="-84" charset="0"/>
              </a:rPr>
              <a:t>f</a:t>
            </a:r>
            <a:r>
              <a:rPr lang="en-US" b="1" baseline="-25000">
                <a:solidFill>
                  <a:schemeClr val="accent2"/>
                </a:solidFill>
                <a:latin typeface="Monotype Corsiva" pitchFamily="-84" charset="0"/>
              </a:rPr>
              <a:t>s</a:t>
            </a:r>
            <a:r>
              <a:rPr lang="en-US">
                <a:solidFill>
                  <a:schemeClr val="accent2"/>
                </a:solidFill>
                <a:latin typeface="Monotype Corsiva" pitchFamily="-84" charset="0"/>
              </a:rPr>
              <a:t>:</a:t>
            </a:r>
            <a:endParaRPr lang="en-US">
              <a:solidFill>
                <a:schemeClr val="accent2"/>
              </a:solidFill>
              <a:latin typeface="Arial Narrow" pitchFamily="-84" charset="0"/>
            </a:endParaRPr>
          </a:p>
        </p:txBody>
      </p:sp>
      <p:sp>
        <p:nvSpPr>
          <p:cNvPr id="51206" name="Text Box 6"/>
          <p:cNvSpPr txBox="1">
            <a:spLocks noChangeArrowheads="1"/>
          </p:cNvSpPr>
          <p:nvPr/>
        </p:nvSpPr>
        <p:spPr bwMode="auto">
          <a:xfrm>
            <a:off x="457200" y="4800600"/>
            <a:ext cx="30194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Force of kinetic friction, </a:t>
            </a:r>
            <a:r>
              <a:rPr lang="en-US" b="1">
                <a:solidFill>
                  <a:schemeClr val="accent2"/>
                </a:solidFill>
                <a:latin typeface="Monotype Corsiva" pitchFamily="-84" charset="0"/>
              </a:rPr>
              <a:t>f</a:t>
            </a:r>
            <a:r>
              <a:rPr lang="en-US" b="1" baseline="-25000">
                <a:solidFill>
                  <a:schemeClr val="accent2"/>
                </a:solidFill>
                <a:latin typeface="Monotype Corsiva" pitchFamily="-84" charset="0"/>
              </a:rPr>
              <a:t>k</a:t>
            </a:r>
            <a:endParaRPr lang="en-US">
              <a:solidFill>
                <a:schemeClr val="accent2"/>
              </a:solidFill>
              <a:latin typeface="Arial Narrow" pitchFamily="-84" charset="0"/>
            </a:endParaRPr>
          </a:p>
        </p:txBody>
      </p:sp>
      <p:sp>
        <p:nvSpPr>
          <p:cNvPr id="51207" name="Text Box 7"/>
          <p:cNvSpPr txBox="1">
            <a:spLocks noChangeArrowheads="1"/>
          </p:cNvSpPr>
          <p:nvPr/>
        </p:nvSpPr>
        <p:spPr bwMode="auto">
          <a:xfrm>
            <a:off x="3429000" y="2209800"/>
            <a:ext cx="51054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003300"/>
                </a:solidFill>
                <a:latin typeface="Monotype Corsiva" pitchFamily="-84" charset="0"/>
              </a:rPr>
              <a:t>The resistive force exerted on the object until just before the beginning of its movement</a:t>
            </a:r>
            <a:endParaRPr lang="en-US">
              <a:solidFill>
                <a:srgbClr val="003300"/>
              </a:solidFill>
            </a:endParaRPr>
          </a:p>
        </p:txBody>
      </p:sp>
      <p:sp>
        <p:nvSpPr>
          <p:cNvPr id="51208" name="Text Box 8"/>
          <p:cNvSpPr txBox="1">
            <a:spLocks noChangeArrowheads="1"/>
          </p:cNvSpPr>
          <p:nvPr/>
        </p:nvSpPr>
        <p:spPr bwMode="auto">
          <a:xfrm>
            <a:off x="3657600" y="4953000"/>
            <a:ext cx="5029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003300"/>
                </a:solidFill>
                <a:latin typeface="Monotype Corsiva" pitchFamily="-84" charset="0"/>
              </a:rPr>
              <a:t>The resistive force exerted on the object during its movement</a:t>
            </a:r>
            <a:endParaRPr lang="en-US">
              <a:solidFill>
                <a:srgbClr val="003300"/>
              </a:solidFill>
            </a:endParaRPr>
          </a:p>
        </p:txBody>
      </p:sp>
      <p:graphicFrame>
        <p:nvGraphicFramePr>
          <p:cNvPr id="51209" name="Object 3"/>
          <p:cNvGraphicFramePr>
            <a:graphicFrameLocks noChangeAspect="1"/>
          </p:cNvGraphicFramePr>
          <p:nvPr/>
        </p:nvGraphicFramePr>
        <p:xfrm>
          <a:off x="1009650" y="5353050"/>
          <a:ext cx="1617663" cy="623888"/>
        </p:xfrm>
        <a:graphic>
          <a:graphicData uri="http://schemas.openxmlformats.org/presentationml/2006/ole">
            <mc:AlternateContent xmlns:mc="http://schemas.openxmlformats.org/markup-compatibility/2006">
              <mc:Choice xmlns:v="urn:schemas-microsoft-com:vml" Requires="v">
                <p:oleObj spid="_x0000_s207007" name="Equation" r:id="rId5" imgW="876300" imgH="368300" progId="Equation.DSMT4">
                  <p:embed/>
                </p:oleObj>
              </mc:Choice>
              <mc:Fallback>
                <p:oleObj name="Equation" r:id="rId5" imgW="8763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5353050"/>
                        <a:ext cx="1617663" cy="623888"/>
                      </a:xfrm>
                      <a:prstGeom prst="rect">
                        <a:avLst/>
                      </a:prstGeom>
                      <a:solidFill>
                        <a:srgbClr val="FFFFCC"/>
                      </a:solidFill>
                      <a:ln w="28575">
                        <a:solidFill>
                          <a:srgbClr val="003300"/>
                        </a:solidFill>
                        <a:miter lim="800000"/>
                        <a:headEnd/>
                        <a:tailEnd/>
                      </a:ln>
                    </p:spPr>
                  </p:pic>
                </p:oleObj>
              </mc:Fallback>
            </mc:AlternateContent>
          </a:graphicData>
        </a:graphic>
      </p:graphicFrame>
      <p:sp>
        <p:nvSpPr>
          <p:cNvPr id="51210" name="Text Box 10"/>
          <p:cNvSpPr txBox="1">
            <a:spLocks noChangeArrowheads="1"/>
          </p:cNvSpPr>
          <p:nvPr/>
        </p:nvSpPr>
        <p:spPr bwMode="auto">
          <a:xfrm>
            <a:off x="762000" y="1676400"/>
            <a:ext cx="7696200" cy="45720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Monotype Corsiva" pitchFamily="-84" charset="0"/>
              </a:rPr>
              <a:t>These forces are either proportional to the velocity or the normal force.</a:t>
            </a:r>
          </a:p>
        </p:txBody>
      </p:sp>
      <p:sp>
        <p:nvSpPr>
          <p:cNvPr id="51211" name="Text Box 11"/>
          <p:cNvSpPr txBox="1">
            <a:spLocks noChangeArrowheads="1"/>
          </p:cNvSpPr>
          <p:nvPr/>
        </p:nvSpPr>
        <p:spPr bwMode="auto">
          <a:xfrm>
            <a:off x="304800" y="3124200"/>
            <a:ext cx="1082675"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Empirical Formula </a:t>
            </a:r>
          </a:p>
        </p:txBody>
      </p:sp>
      <p:sp>
        <p:nvSpPr>
          <p:cNvPr id="51212" name="Text Box 12"/>
          <p:cNvSpPr txBox="1">
            <a:spLocks noChangeArrowheads="1"/>
          </p:cNvSpPr>
          <p:nvPr/>
        </p:nvSpPr>
        <p:spPr bwMode="auto">
          <a:xfrm>
            <a:off x="3352800" y="3140075"/>
            <a:ext cx="18288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Monotype Corsiva" pitchFamily="-84" charset="0"/>
              </a:rPr>
              <a:t>What does this formula tell you? </a:t>
            </a:r>
          </a:p>
        </p:txBody>
      </p:sp>
      <p:sp>
        <p:nvSpPr>
          <p:cNvPr id="51213" name="Text Box 13"/>
          <p:cNvSpPr txBox="1">
            <a:spLocks noChangeArrowheads="1"/>
          </p:cNvSpPr>
          <p:nvPr/>
        </p:nvSpPr>
        <p:spPr bwMode="auto">
          <a:xfrm>
            <a:off x="5318125" y="3140075"/>
            <a:ext cx="2987675"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Frictional force increases till it reaches the limit!!</a:t>
            </a:r>
          </a:p>
        </p:txBody>
      </p:sp>
      <p:sp>
        <p:nvSpPr>
          <p:cNvPr id="51214" name="Text Box 14"/>
          <p:cNvSpPr txBox="1">
            <a:spLocks noChangeArrowheads="1"/>
          </p:cNvSpPr>
          <p:nvPr/>
        </p:nvSpPr>
        <p:spPr bwMode="auto">
          <a:xfrm>
            <a:off x="1752600" y="3994150"/>
            <a:ext cx="6553200"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Beyond the limit, the object moves, and there is </a:t>
            </a:r>
            <a:r>
              <a:rPr lang="en-US" sz="2000" b="1" u="sng">
                <a:solidFill>
                  <a:srgbClr val="003300"/>
                </a:solidFill>
                <a:latin typeface="Arial Narrow" pitchFamily="-84" charset="0"/>
              </a:rPr>
              <a:t>NO MORE</a:t>
            </a:r>
            <a:r>
              <a:rPr lang="en-US" sz="2000">
                <a:solidFill>
                  <a:srgbClr val="800000"/>
                </a:solidFill>
                <a:latin typeface="Arial Narrow" pitchFamily="-84" charset="0"/>
              </a:rPr>
              <a:t> static friction but the kinetic friction takes it over.</a:t>
            </a:r>
          </a:p>
        </p:txBody>
      </p:sp>
      <p:sp>
        <p:nvSpPr>
          <p:cNvPr id="51215" name="Text Box 15"/>
          <p:cNvSpPr txBox="1">
            <a:spLocks noChangeArrowheads="1"/>
          </p:cNvSpPr>
          <p:nvPr/>
        </p:nvSpPr>
        <p:spPr bwMode="auto">
          <a:xfrm>
            <a:off x="2819400" y="5853113"/>
            <a:ext cx="3751263" cy="395287"/>
          </a:xfrm>
          <a:prstGeom prst="rect">
            <a:avLst/>
          </a:prstGeom>
          <a:solidFill>
            <a:srgbClr val="FFFF99"/>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Which direction does kinetic friction apply?</a:t>
            </a:r>
          </a:p>
        </p:txBody>
      </p:sp>
      <p:sp>
        <p:nvSpPr>
          <p:cNvPr id="51216" name="Text Box 16"/>
          <p:cNvSpPr txBox="1">
            <a:spLocks noChangeArrowheads="1"/>
          </p:cNvSpPr>
          <p:nvPr/>
        </p:nvSpPr>
        <p:spPr bwMode="auto">
          <a:xfrm>
            <a:off x="6781800" y="5851525"/>
            <a:ext cx="2157413" cy="395288"/>
          </a:xfrm>
          <a:prstGeom prst="rect">
            <a:avLst/>
          </a:prstGeom>
          <a:solidFill>
            <a:srgbClr val="FFFF99"/>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Opposite to the motion!</a:t>
            </a:r>
          </a:p>
        </p:txBody>
      </p:sp>
      <p:sp>
        <p:nvSpPr>
          <p:cNvPr id="35858" name="Footer Placeholder 18"/>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35859" name="Slide Number Placeholder 19"/>
          <p:cNvSpPr>
            <a:spLocks noGrp="1"/>
          </p:cNvSpPr>
          <p:nvPr>
            <p:ph type="sldNum" sz="quarter" idx="12"/>
          </p:nvPr>
        </p:nvSpPr>
        <p:spPr>
          <a:noFill/>
        </p:spPr>
        <p:txBody>
          <a:bodyPr/>
          <a:lstStyle/>
          <a:p>
            <a:fld id="{B6858CE2-FF82-C04D-B0BA-A6EACC13195B}" type="slidenum">
              <a:rPr lang="en-US" smtClean="0">
                <a:latin typeface="Arial Narrow" pitchFamily="-84" charset="0"/>
              </a:rPr>
              <a:pPr/>
              <a:t>11</a:t>
            </a:fld>
            <a:endParaRPr lang="en-US" smtClean="0">
              <a:latin typeface="Arial Narrow" pitchFamily="-84" charset="0"/>
            </a:endParaRPr>
          </a:p>
        </p:txBody>
      </p:sp>
    </p:spTree>
    <p:extLst>
      <p:ext uri="{BB962C8B-B14F-4D97-AF65-F5344CB8AC3E}">
        <p14:creationId xmlns:p14="http://schemas.microsoft.com/office/powerpoint/2010/main" val="28443294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Rectangle 4"/>
          <p:cNvSpPr>
            <a:spLocks noGrp="1" noChangeArrowheads="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6883" name="Rectangle 6"/>
          <p:cNvSpPr>
            <a:spLocks noGrp="1" noChangeArrowheads="1"/>
          </p:cNvSpPr>
          <p:nvPr>
            <p:ph type="sldNum" sz="quarter" idx="12"/>
          </p:nvPr>
        </p:nvSpPr>
        <p:spPr>
          <a:noFill/>
        </p:spPr>
        <p:txBody>
          <a:bodyPr/>
          <a:lstStyle/>
          <a:p>
            <a:fld id="{D110C8D5-00BA-8B48-AF4C-2B6DD0208503}" type="slidenum">
              <a:rPr lang="en-US">
                <a:latin typeface="Arial Narrow" pitchFamily="-84" charset="0"/>
              </a:rPr>
              <a:pPr/>
              <a:t>12</a:t>
            </a:fld>
            <a:endParaRPr lang="en-US">
              <a:latin typeface="Arial Narrow" pitchFamily="-84" charset="0"/>
            </a:endParaRPr>
          </a:p>
        </p:txBody>
      </p:sp>
      <p:sp>
        <p:nvSpPr>
          <p:cNvPr id="36884" name="Rectangle 2"/>
          <p:cNvSpPr>
            <a:spLocks noChangeArrowheads="1"/>
          </p:cNvSpPr>
          <p:nvPr/>
        </p:nvSpPr>
        <p:spPr bwMode="auto">
          <a:xfrm>
            <a:off x="762000" y="228600"/>
            <a:ext cx="7772400" cy="609600"/>
          </a:xfrm>
          <a:prstGeom prst="rect">
            <a:avLst/>
          </a:prstGeom>
          <a:noFill/>
          <a:ln w="9525">
            <a:noFill/>
            <a:miter lim="800000"/>
            <a:headEnd/>
            <a:tailEnd/>
          </a:ln>
        </p:spPr>
        <p:txBody>
          <a:bodyPr anchor="ctr">
            <a:prstTxWarp prst="textNoShape">
              <a:avLst/>
            </a:prstTxWarp>
          </a:bodyPr>
          <a:lstStyle/>
          <a:p>
            <a:pPr algn="ctr"/>
            <a:r>
              <a:rPr lang="en-US" sz="4400">
                <a:solidFill>
                  <a:srgbClr val="990000"/>
                </a:solidFill>
                <a:latin typeface="Arial Narrow" pitchFamily="-84" charset="0"/>
              </a:rPr>
              <a:t>Look at this problem again…</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pPr algn="ctr"/>
            <a:r>
              <a:rPr lang="en-US">
                <a:solidFill>
                  <a:srgbClr val="FFFF99"/>
                </a:solidFill>
                <a:latin typeface="Arial Narrow" pitchFamily="-84" charset="0"/>
              </a:rPr>
              <a:t>M</a:t>
            </a:r>
          </a:p>
        </p:txBody>
      </p:sp>
      <p:sp>
        <p:nvSpPr>
          <p:cNvPr id="48132" name="Text Box 4"/>
          <p:cNvSpPr txBox="1">
            <a:spLocks noChangeArrowheads="1"/>
          </p:cNvSpPr>
          <p:nvPr/>
        </p:nvSpPr>
        <p:spPr bwMode="auto">
          <a:xfrm>
            <a:off x="838200" y="914400"/>
            <a:ext cx="7270750" cy="4619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Suppose you are pulling a box on a rough surfice, using a rope.</a:t>
            </a:r>
          </a:p>
        </p:txBody>
      </p:sp>
      <p:pic>
        <p:nvPicPr>
          <p:cNvPr id="48133" name="Picture 5" descr="bd05552_"/>
          <p:cNvPicPr>
            <a:picLocks noChangeAspect="1" noChangeArrowheads="1"/>
          </p:cNvPicPr>
          <p:nvPr/>
        </p:nvPicPr>
        <p:blipFill>
          <a:blip r:embed="rId3"/>
          <a:srcRect/>
          <a:stretch>
            <a:fillRect/>
          </a:stretch>
        </p:blipFill>
        <p:spPr bwMode="auto">
          <a:xfrm>
            <a:off x="2438400" y="1501775"/>
            <a:ext cx="1323975" cy="1089025"/>
          </a:xfrm>
          <a:prstGeom prst="rect">
            <a:avLst/>
          </a:prstGeom>
          <a:noFill/>
          <a:ln w="9525">
            <a:noFill/>
            <a:miter lim="800000"/>
            <a:headEnd/>
            <a:tailEnd/>
          </a:ln>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p:spPr>
      </p:cxnSp>
      <p:grpSp>
        <p:nvGrpSpPr>
          <p:cNvPr id="2" name="Group 7"/>
          <p:cNvGrpSpPr>
            <a:grpSpLocks/>
          </p:cNvGrpSpPr>
          <p:nvPr/>
        </p:nvGrpSpPr>
        <p:grpSpPr bwMode="auto">
          <a:xfrm>
            <a:off x="1905000" y="2205038"/>
            <a:ext cx="457200" cy="457200"/>
            <a:chOff x="1200" y="1389"/>
            <a:chExt cx="288" cy="288"/>
          </a:xfrm>
        </p:grpSpPr>
        <p:sp>
          <p:nvSpPr>
            <p:cNvPr id="36924"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25" name="Text Box 9"/>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chemeClr val="accent2"/>
                </a:solidFill>
                <a:latin typeface="Monotype Corsiva" pitchFamily="-84" charset="0"/>
              </a:rPr>
              <a:t>What are the forces being exerted on the box?</a:t>
            </a:r>
          </a:p>
        </p:txBody>
      </p:sp>
      <p:sp>
        <p:nvSpPr>
          <p:cNvPr id="48139" name="Text Box 11"/>
          <p:cNvSpPr txBox="1">
            <a:spLocks noChangeArrowheads="1"/>
          </p:cNvSpPr>
          <p:nvPr/>
        </p:nvSpPr>
        <p:spPr bwMode="auto">
          <a:xfrm>
            <a:off x="4635500" y="2362200"/>
            <a:ext cx="27432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Gravitational force: </a:t>
            </a:r>
            <a:r>
              <a:rPr lang="en-US" b="1">
                <a:solidFill>
                  <a:srgbClr val="800000"/>
                </a:solidFill>
                <a:latin typeface="Monotype Corsiva" pitchFamily="-84" charset="0"/>
              </a:rPr>
              <a:t>F</a:t>
            </a:r>
            <a:r>
              <a:rPr lang="en-US" b="1" baseline="-25000">
                <a:solidFill>
                  <a:srgbClr val="800000"/>
                </a:solidFill>
                <a:latin typeface="Monotype Corsiva" pitchFamily="-84" charset="0"/>
              </a:rPr>
              <a:t>g</a:t>
            </a:r>
          </a:p>
        </p:txBody>
      </p:sp>
      <p:sp>
        <p:nvSpPr>
          <p:cNvPr id="48140" name="Text Box 12"/>
          <p:cNvSpPr txBox="1">
            <a:spLocks noChangeArrowheads="1"/>
          </p:cNvSpPr>
          <p:nvPr/>
        </p:nvSpPr>
        <p:spPr bwMode="auto">
          <a:xfrm>
            <a:off x="4635500" y="2743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Normal force: </a:t>
            </a:r>
            <a:r>
              <a:rPr lang="en-US" b="1">
                <a:solidFill>
                  <a:srgbClr val="800000"/>
                </a:solidFill>
                <a:latin typeface="Monotype Corsiva" pitchFamily="-84" charset="0"/>
              </a:rPr>
              <a:t>n</a:t>
            </a:r>
            <a:endParaRPr lang="en-US" b="1" baseline="-25000">
              <a:solidFill>
                <a:srgbClr val="800000"/>
              </a:solidFill>
              <a:latin typeface="Monotype Corsiva" pitchFamily="-84" charset="0"/>
            </a:endParaRPr>
          </a:p>
        </p:txBody>
      </p:sp>
      <p:sp>
        <p:nvSpPr>
          <p:cNvPr id="48141" name="Text Box 13"/>
          <p:cNvSpPr txBox="1">
            <a:spLocks noChangeArrowheads="1"/>
          </p:cNvSpPr>
          <p:nvPr/>
        </p:nvSpPr>
        <p:spPr bwMode="auto">
          <a:xfrm>
            <a:off x="4635500" y="3124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Tension force: </a:t>
            </a:r>
            <a:r>
              <a:rPr lang="en-US" b="1">
                <a:solidFill>
                  <a:srgbClr val="800000"/>
                </a:solidFill>
                <a:latin typeface="Monotype Corsiva" pitchFamily="-84" charset="0"/>
              </a:rPr>
              <a:t>T</a:t>
            </a:r>
            <a:endParaRPr lang="en-US" b="1" baseline="-25000">
              <a:solidFill>
                <a:srgbClr val="800000"/>
              </a:solidFill>
              <a:latin typeface="Monotype Corsiva" pitchFamily="-84"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6922"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6923" name="Text Box 17"/>
            <p:cNvSpPr txBox="1">
              <a:spLocks noChangeArrowheads="1"/>
            </p:cNvSpPr>
            <p:nvPr/>
          </p:nvSpPr>
          <p:spPr bwMode="auto">
            <a:xfrm>
              <a:off x="1358" y="1872"/>
              <a:ext cx="562" cy="288"/>
            </a:xfrm>
            <a:prstGeom prst="rect">
              <a:avLst/>
            </a:prstGeom>
            <a:noFill/>
            <a:ln w="9525">
              <a:noFill/>
              <a:miter lim="800000"/>
              <a:headEnd/>
              <a:tailEnd/>
            </a:ln>
          </p:spPr>
          <p:txBody>
            <a:bodyPr wrap="none">
              <a:prstTxWarp prst="textNoShape">
                <a:avLst/>
              </a:prstTxWarp>
              <a:spAutoFit/>
            </a:bodyPr>
            <a:lstStyle/>
            <a:p>
              <a:r>
                <a:rPr lang="en-US" b="1">
                  <a:solidFill>
                    <a:srgbClr val="FFFF99"/>
                  </a:solidFill>
                  <a:latin typeface="Monotype Corsiva" pitchFamily="-84" charset="0"/>
                </a:rPr>
                <a:t>n=</a:t>
              </a:r>
              <a:r>
                <a:rPr lang="en-US" b="1">
                  <a:solidFill>
                    <a:srgbClr val="800000"/>
                  </a:solidFill>
                  <a:latin typeface="Monotype Corsiva" pitchFamily="-84" charset="0"/>
                </a:rPr>
                <a:t> </a:t>
              </a:r>
              <a:r>
                <a:rPr lang="en-US" b="1">
                  <a:solidFill>
                    <a:srgbClr val="FFFF99"/>
                  </a:solidFill>
                  <a:latin typeface="Monotype Corsiva" pitchFamily="-84" charset="0"/>
                </a:rPr>
                <a:t>-F</a:t>
              </a:r>
              <a:r>
                <a:rPr lang="en-US" baseline="-25000">
                  <a:solidFill>
                    <a:srgbClr val="FFFF99"/>
                  </a:solidFill>
                  <a:latin typeface="Monotype Corsiva" pitchFamily="-84" charset="0"/>
                </a:rPr>
                <a:t>g</a:t>
              </a:r>
              <a:endParaRPr lang="en-US" b="1">
                <a:solidFill>
                  <a:srgbClr val="FFFF99"/>
                </a:solidFill>
                <a:latin typeface="Monotype Corsiva" pitchFamily="-84"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6920"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21" name="Text Box 20"/>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prstTxWarp prst="textNoShape">
              <a:avLst/>
            </a:prstTxWarp>
            <a:spAutoFit/>
          </a:bodyPr>
          <a:lstStyle/>
          <a:p>
            <a:r>
              <a:rPr lang="en-US" sz="1800">
                <a:solidFill>
                  <a:srgbClr val="800000"/>
                </a:solidFill>
                <a:latin typeface="Monotype Corsiva" pitchFamily="-84" charset="0"/>
              </a:rPr>
              <a:t>Free-body diagram</a:t>
            </a:r>
            <a:endParaRPr lang="en-US" sz="1800" b="1" baseline="-25000">
              <a:solidFill>
                <a:srgbClr val="800000"/>
              </a:solidFill>
              <a:latin typeface="Monotype Corsiva" pitchFamily="-84"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6918" name="Text Box 23"/>
            <p:cNvSpPr txBox="1">
              <a:spLocks noChangeArrowheads="1"/>
            </p:cNvSpPr>
            <p:nvPr/>
          </p:nvSpPr>
          <p:spPr bwMode="auto">
            <a:xfrm>
              <a:off x="1064" y="2829"/>
              <a:ext cx="616" cy="288"/>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pitchFamily="-84" charset="0"/>
                </a:rPr>
                <a:t>F</a:t>
              </a:r>
              <a:r>
                <a:rPr lang="en-US" baseline="-25000">
                  <a:solidFill>
                    <a:srgbClr val="800000"/>
                  </a:solidFill>
                  <a:latin typeface="Monotype Corsiva" pitchFamily="-84" charset="0"/>
                </a:rPr>
                <a:t>g</a:t>
              </a:r>
              <a:r>
                <a:rPr lang="en-US">
                  <a:solidFill>
                    <a:srgbClr val="800000"/>
                  </a:solidFill>
                  <a:latin typeface="Monotype Corsiva" pitchFamily="-84" charset="0"/>
                </a:rPr>
                <a:t>=M</a:t>
              </a:r>
              <a:r>
                <a:rPr lang="en-US" b="1">
                  <a:solidFill>
                    <a:srgbClr val="800000"/>
                  </a:solidFill>
                  <a:latin typeface="Monotype Corsiva" pitchFamily="-84" charset="0"/>
                </a:rPr>
                <a:t>g</a:t>
              </a:r>
            </a:p>
          </p:txBody>
        </p:sp>
        <p:sp>
          <p:nvSpPr>
            <p:cNvPr id="36919"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grpSp>
      <p:sp>
        <p:nvSpPr>
          <p:cNvPr id="48153" name="Text Box 25"/>
          <p:cNvSpPr txBox="1">
            <a:spLocks noChangeArrowheads="1"/>
          </p:cNvSpPr>
          <p:nvPr/>
        </p:nvSpPr>
        <p:spPr bwMode="auto">
          <a:xfrm>
            <a:off x="3429000" y="4038600"/>
            <a:ext cx="2209800" cy="830263"/>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Total force: </a:t>
            </a:r>
          </a:p>
          <a:p>
            <a:r>
              <a:rPr lang="en-US" b="1">
                <a:solidFill>
                  <a:srgbClr val="800000"/>
                </a:solidFill>
                <a:latin typeface="Monotype Corsiva" pitchFamily="-84" charset="0"/>
              </a:rPr>
              <a:t>F=F</a:t>
            </a:r>
            <a:r>
              <a:rPr lang="en-US" b="1" baseline="-25000">
                <a:solidFill>
                  <a:srgbClr val="800000"/>
                </a:solidFill>
                <a:latin typeface="Monotype Corsiva" pitchFamily="-84" charset="0"/>
              </a:rPr>
              <a:t>g</a:t>
            </a:r>
            <a:r>
              <a:rPr lang="en-US" b="1">
                <a:solidFill>
                  <a:srgbClr val="800000"/>
                </a:solidFill>
                <a:latin typeface="Monotype Corsiva" pitchFamily="-84" charset="0"/>
              </a:rPr>
              <a:t>+n+T+F</a:t>
            </a:r>
            <a:r>
              <a:rPr lang="en-US" b="1" baseline="-25000">
                <a:solidFill>
                  <a:srgbClr val="800000"/>
                </a:solidFill>
                <a:latin typeface="Monotype Corsiva" pitchFamily="-84" charset="0"/>
              </a:rPr>
              <a:t>f</a:t>
            </a: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mc:AlternateContent xmlns:mc="http://schemas.openxmlformats.org/markup-compatibility/2006">
              <mc:Choice xmlns:v="urn:schemas-microsoft-com:vml" Requires="v">
                <p:oleObj spid="_x0000_s256212" name="Equation" r:id="rId4" imgW="495000" imgH="253800" progId="Equation.3">
                  <p:embed/>
                </p:oleObj>
              </mc:Choice>
              <mc:Fallback>
                <p:oleObj name="Equation" r:id="rId4" imgW="4950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00513"/>
                        <a:ext cx="749300" cy="319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If </a:t>
            </a:r>
            <a:r>
              <a:rPr lang="en-US" b="1">
                <a:solidFill>
                  <a:srgbClr val="800000"/>
                </a:solidFill>
                <a:latin typeface="Monotype Corsiva" pitchFamily="-84" charset="0"/>
              </a:rPr>
              <a:t>T </a:t>
            </a:r>
            <a:r>
              <a:rPr lang="en-US">
                <a:solidFill>
                  <a:srgbClr val="800000"/>
                </a:solidFill>
                <a:latin typeface="Monotype Corsiva" pitchFamily="-84" charset="0"/>
              </a:rPr>
              <a:t>is a constant force, a</a:t>
            </a:r>
            <a:r>
              <a:rPr lang="en-US" baseline="-25000">
                <a:solidFill>
                  <a:srgbClr val="800000"/>
                </a:solidFill>
                <a:latin typeface="Monotype Corsiva" pitchFamily="-84" charset="0"/>
              </a:rPr>
              <a:t>x</a:t>
            </a:r>
            <a:r>
              <a:rPr lang="en-US">
                <a:solidFill>
                  <a:srgbClr val="800000"/>
                </a:solidFill>
                <a:latin typeface="Monotype Corsiva" pitchFamily="-84" charset="0"/>
              </a:rPr>
              <a:t>, is constant</a:t>
            </a:r>
            <a:endParaRPr lang="en-US" b="1" baseline="-25000">
              <a:solidFill>
                <a:srgbClr val="800000"/>
              </a:solidFill>
              <a:latin typeface="Monotype Corsiva" pitchFamily="-84"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mc:AlternateContent xmlns:mc="http://schemas.openxmlformats.org/markup-compatibility/2006">
              <mc:Choice xmlns:v="urn:schemas-microsoft-com:vml" Requires="v">
                <p:oleObj spid="_x0000_s256213" name="Equation" r:id="rId6" imgW="342720" imgH="241200" progId="Equation.3">
                  <p:embed/>
                </p:oleObj>
              </mc:Choice>
              <mc:Fallback>
                <p:oleObj name="Equation" r:id="rId6" imgW="34272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5100638"/>
                        <a:ext cx="555625" cy="4111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mc:AlternateContent xmlns:mc="http://schemas.openxmlformats.org/markup-compatibility/2006">
              <mc:Choice xmlns:v="urn:schemas-microsoft-com:vml" Requires="v">
                <p:oleObj spid="_x0000_s256214" name="Equation" r:id="rId8" imgW="507960" imgH="253800" progId="Equation.3">
                  <p:embed/>
                </p:oleObj>
              </mc:Choice>
              <mc:Fallback>
                <p:oleObj name="Equation" r:id="rId8" imgW="5079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375" y="4525963"/>
                        <a:ext cx="657225" cy="320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58" name="Object 5"/>
          <p:cNvGraphicFramePr>
            <a:graphicFrameLocks noChangeAspect="1"/>
          </p:cNvGraphicFramePr>
          <p:nvPr/>
        </p:nvGraphicFramePr>
        <p:xfrm>
          <a:off x="7762875" y="3946525"/>
          <a:ext cx="1152525" cy="525463"/>
        </p:xfrm>
        <a:graphic>
          <a:graphicData uri="http://schemas.openxmlformats.org/presentationml/2006/ole">
            <mc:AlternateContent xmlns:mc="http://schemas.openxmlformats.org/markup-compatibility/2006">
              <mc:Choice xmlns:v="urn:schemas-microsoft-com:vml" Requires="v">
                <p:oleObj spid="_x0000_s256215" name="Equation" r:id="rId10" imgW="762000" imgH="419100" progId="Equation.DSMT4">
                  <p:embed/>
                </p:oleObj>
              </mc:Choice>
              <mc:Fallback>
                <p:oleObj name="Equation" r:id="rId10" imgW="7620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2875" y="3946525"/>
                        <a:ext cx="1152525" cy="525463"/>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48159" name="Object 6"/>
          <p:cNvGraphicFramePr>
            <a:graphicFrameLocks noChangeAspect="1"/>
          </p:cNvGraphicFramePr>
          <p:nvPr/>
        </p:nvGraphicFramePr>
        <p:xfrm>
          <a:off x="7772400" y="4572000"/>
          <a:ext cx="635000" cy="304800"/>
        </p:xfrm>
        <a:graphic>
          <a:graphicData uri="http://schemas.openxmlformats.org/presentationml/2006/ole">
            <mc:AlternateContent xmlns:mc="http://schemas.openxmlformats.org/markup-compatibility/2006">
              <mc:Choice xmlns:v="urn:schemas-microsoft-com:vml" Requires="v">
                <p:oleObj spid="_x0000_s256216" name="Equation" r:id="rId12" imgW="419040" imgH="241200" progId="Equation.3">
                  <p:embed/>
                </p:oleObj>
              </mc:Choice>
              <mc:Fallback>
                <p:oleObj name="Equation" r:id="rId12" imgW="4190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4572000"/>
                        <a:ext cx="635000" cy="304800"/>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mc:AlternateContent xmlns:mc="http://schemas.openxmlformats.org/markup-compatibility/2006">
              <mc:Choice xmlns:v="urn:schemas-microsoft-com:vml" Requires="v">
                <p:oleObj spid="_x0000_s256217" name="Equation" r:id="rId14" imgW="330120" imgH="177480" progId="Equation.3">
                  <p:embed/>
                </p:oleObj>
              </mc:Choice>
              <mc:Fallback>
                <p:oleObj name="Equation" r:id="rId14" imgW="3301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757863"/>
                        <a:ext cx="519113" cy="315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6" name="Group 33"/>
          <p:cNvGrpSpPr>
            <a:grpSpLocks/>
          </p:cNvGrpSpPr>
          <p:nvPr/>
        </p:nvGrpSpPr>
        <p:grpSpPr bwMode="auto">
          <a:xfrm>
            <a:off x="479425" y="4173538"/>
            <a:ext cx="892175" cy="785812"/>
            <a:chOff x="1358" y="1872"/>
            <a:chExt cx="562" cy="624"/>
          </a:xfrm>
        </p:grpSpPr>
        <p:sp>
          <p:nvSpPr>
            <p:cNvPr id="36916"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6917" name="Text Box 35"/>
            <p:cNvSpPr txBox="1">
              <a:spLocks noChangeArrowheads="1"/>
            </p:cNvSpPr>
            <p:nvPr/>
          </p:nvSpPr>
          <p:spPr bwMode="auto">
            <a:xfrm>
              <a:off x="1358" y="1872"/>
              <a:ext cx="562" cy="363"/>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Monotype Corsiva" pitchFamily="-84" charset="0"/>
                </a:rPr>
                <a:t>n= -F</a:t>
              </a:r>
              <a:r>
                <a:rPr lang="en-US" baseline="-25000">
                  <a:solidFill>
                    <a:srgbClr val="A50021"/>
                  </a:solidFill>
                  <a:latin typeface="Monotype Corsiva" pitchFamily="-84" charset="0"/>
                </a:rPr>
                <a:t>g</a:t>
              </a:r>
              <a:endParaRPr lang="en-US" b="1">
                <a:solidFill>
                  <a:srgbClr val="A50021"/>
                </a:solidFill>
                <a:latin typeface="Monotype Corsiva" pitchFamily="-84" charset="0"/>
              </a:endParaRPr>
            </a:p>
          </p:txBody>
        </p:sp>
      </p:grpSp>
      <p:grpSp>
        <p:nvGrpSpPr>
          <p:cNvPr id="7" name="Group 36"/>
          <p:cNvGrpSpPr>
            <a:grpSpLocks/>
          </p:cNvGrpSpPr>
          <p:nvPr/>
        </p:nvGrpSpPr>
        <p:grpSpPr bwMode="auto">
          <a:xfrm>
            <a:off x="393700" y="4962525"/>
            <a:ext cx="977900" cy="1057275"/>
            <a:chOff x="1064" y="2352"/>
            <a:chExt cx="616" cy="839"/>
          </a:xfrm>
        </p:grpSpPr>
        <p:sp>
          <p:nvSpPr>
            <p:cNvPr id="36914" name="Text Box 37"/>
            <p:cNvSpPr txBox="1">
              <a:spLocks noChangeArrowheads="1"/>
            </p:cNvSpPr>
            <p:nvPr/>
          </p:nvSpPr>
          <p:spPr bwMode="auto">
            <a:xfrm>
              <a:off x="1064" y="2828"/>
              <a:ext cx="616" cy="363"/>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pitchFamily="-84" charset="0"/>
                </a:rPr>
                <a:t>F</a:t>
              </a:r>
              <a:r>
                <a:rPr lang="en-US" baseline="-25000">
                  <a:solidFill>
                    <a:srgbClr val="800000"/>
                  </a:solidFill>
                  <a:latin typeface="Monotype Corsiva" pitchFamily="-84" charset="0"/>
                </a:rPr>
                <a:t>g</a:t>
              </a:r>
              <a:r>
                <a:rPr lang="en-US">
                  <a:solidFill>
                    <a:srgbClr val="800000"/>
                  </a:solidFill>
                  <a:latin typeface="Monotype Corsiva" pitchFamily="-84" charset="0"/>
                </a:rPr>
                <a:t>=M</a:t>
              </a:r>
              <a:r>
                <a:rPr lang="en-US" b="1">
                  <a:solidFill>
                    <a:srgbClr val="800000"/>
                  </a:solidFill>
                  <a:latin typeface="Monotype Corsiva" pitchFamily="-84" charset="0"/>
                </a:rPr>
                <a:t>g</a:t>
              </a:r>
            </a:p>
          </p:txBody>
        </p:sp>
        <p:sp>
          <p:nvSpPr>
            <p:cNvPr id="36915"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p:spPr>
          <p:txBody>
            <a:bodyPr>
              <a:prstTxWarp prst="textNoShape">
                <a:avLst/>
              </a:prstTxWarp>
            </a:bodyPr>
            <a:lstStyle/>
            <a:p>
              <a:endParaRPr lang="en-US"/>
            </a:p>
          </p:txBody>
        </p:sp>
      </p:grpSp>
      <p:grpSp>
        <p:nvGrpSpPr>
          <p:cNvPr id="8" name="Group 39"/>
          <p:cNvGrpSpPr>
            <a:grpSpLocks/>
          </p:cNvGrpSpPr>
          <p:nvPr/>
        </p:nvGrpSpPr>
        <p:grpSpPr bwMode="auto">
          <a:xfrm>
            <a:off x="914400" y="4959350"/>
            <a:ext cx="457200" cy="457200"/>
            <a:chOff x="1200" y="1389"/>
            <a:chExt cx="288" cy="363"/>
          </a:xfrm>
        </p:grpSpPr>
        <p:sp>
          <p:nvSpPr>
            <p:cNvPr id="36912" name="Line 40"/>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13" name="Text Box 41"/>
            <p:cNvSpPr txBox="1">
              <a:spLocks noChangeArrowheads="1"/>
            </p:cNvSpPr>
            <p:nvPr/>
          </p:nvSpPr>
          <p:spPr bwMode="auto">
            <a:xfrm>
              <a:off x="1238" y="1389"/>
              <a:ext cx="212" cy="3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graphicFrame>
        <p:nvGraphicFramePr>
          <p:cNvPr id="48170" name="Object 8"/>
          <p:cNvGraphicFramePr>
            <a:graphicFrameLocks noChangeAspect="1"/>
          </p:cNvGraphicFramePr>
          <p:nvPr/>
        </p:nvGraphicFramePr>
        <p:xfrm>
          <a:off x="6373813" y="4116388"/>
          <a:ext cx="865187" cy="287337"/>
        </p:xfrm>
        <a:graphic>
          <a:graphicData uri="http://schemas.openxmlformats.org/presentationml/2006/ole">
            <mc:AlternateContent xmlns:mc="http://schemas.openxmlformats.org/markup-compatibility/2006">
              <mc:Choice xmlns:v="urn:schemas-microsoft-com:vml" Requires="v">
                <p:oleObj spid="_x0000_s256218" name="Equation" r:id="rId16" imgW="571500" imgH="228600" progId="Equation.DSMT4">
                  <p:embed/>
                </p:oleObj>
              </mc:Choice>
              <mc:Fallback>
                <p:oleObj name="Equation" r:id="rId16" imgW="5715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3813" y="4116388"/>
                        <a:ext cx="865187"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1" name="Object 9"/>
          <p:cNvGraphicFramePr>
            <a:graphicFrameLocks noChangeAspect="1"/>
          </p:cNvGraphicFramePr>
          <p:nvPr/>
        </p:nvGraphicFramePr>
        <p:xfrm>
          <a:off x="7235825" y="4114800"/>
          <a:ext cx="460375" cy="255588"/>
        </p:xfrm>
        <a:graphic>
          <a:graphicData uri="http://schemas.openxmlformats.org/presentationml/2006/ole">
            <mc:AlternateContent xmlns:mc="http://schemas.openxmlformats.org/markup-compatibility/2006">
              <mc:Choice xmlns:v="urn:schemas-microsoft-com:vml" Requires="v">
                <p:oleObj spid="_x0000_s256219" name="Equation" r:id="rId18" imgW="304800" imgH="203200" progId="Equation.DSMT4">
                  <p:embed/>
                </p:oleObj>
              </mc:Choice>
              <mc:Fallback>
                <p:oleObj name="Equation" r:id="rId18" imgW="3048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5825" y="4114800"/>
                        <a:ext cx="460375" cy="255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2" name="Object 10"/>
          <p:cNvGraphicFramePr>
            <a:graphicFrameLocks noChangeAspect="1"/>
          </p:cNvGraphicFramePr>
          <p:nvPr/>
        </p:nvGraphicFramePr>
        <p:xfrm>
          <a:off x="6289675" y="4541838"/>
          <a:ext cx="822325" cy="288925"/>
        </p:xfrm>
        <a:graphic>
          <a:graphicData uri="http://schemas.openxmlformats.org/presentationml/2006/ole">
            <mc:AlternateContent xmlns:mc="http://schemas.openxmlformats.org/markup-compatibility/2006">
              <mc:Choice xmlns:v="urn:schemas-microsoft-com:vml" Requires="v">
                <p:oleObj spid="_x0000_s256220" name="Equation" r:id="rId20" imgW="635000" imgH="228600" progId="Equation.DSMT4">
                  <p:embed/>
                </p:oleObj>
              </mc:Choice>
              <mc:Fallback>
                <p:oleObj name="Equation" r:id="rId20" imgW="6350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9675" y="4541838"/>
                        <a:ext cx="822325" cy="288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mc:AlternateContent xmlns:mc="http://schemas.openxmlformats.org/markup-compatibility/2006">
              <mc:Choice xmlns:v="urn:schemas-microsoft-com:vml" Requires="v">
                <p:oleObj spid="_x0000_s256221" name="Equation" r:id="rId22" imgW="444240" imgH="241200" progId="Equation.3">
                  <p:embed/>
                </p:oleObj>
              </mc:Choice>
              <mc:Fallback>
                <p:oleObj name="Equation" r:id="rId22" imgW="444240" imgH="2412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75488" y="4533900"/>
                        <a:ext cx="576262"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mc:AlternateContent xmlns:mc="http://schemas.openxmlformats.org/markup-compatibility/2006">
              <mc:Choice xmlns:v="urn:schemas-microsoft-com:vml" Requires="v">
                <p:oleObj spid="_x0000_s256222" name="Equation" r:id="rId24" imgW="126720" imgH="177480" progId="Equation.3">
                  <p:embed/>
                </p:oleObj>
              </mc:Choice>
              <mc:Fallback>
                <p:oleObj name="Equation" r:id="rId24" imgW="12672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7300" y="4575175"/>
                        <a:ext cx="165100" cy="2238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5" name="Object 13"/>
          <p:cNvGraphicFramePr>
            <a:graphicFrameLocks noChangeAspect="1"/>
          </p:cNvGraphicFramePr>
          <p:nvPr/>
        </p:nvGraphicFramePr>
        <p:xfrm>
          <a:off x="5378450" y="5137150"/>
          <a:ext cx="1049338" cy="338138"/>
        </p:xfrm>
        <a:graphic>
          <a:graphicData uri="http://schemas.openxmlformats.org/presentationml/2006/ole">
            <mc:AlternateContent xmlns:mc="http://schemas.openxmlformats.org/markup-compatibility/2006">
              <mc:Choice xmlns:v="urn:schemas-microsoft-com:vml" Requires="v">
                <p:oleObj spid="_x0000_s256223" name="Equation" r:id="rId26" imgW="647700" imgH="203200" progId="Equation.DSMT4">
                  <p:embed/>
                </p:oleObj>
              </mc:Choice>
              <mc:Fallback>
                <p:oleObj name="Equation" r:id="rId26" imgW="647700" imgH="2032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78450" y="5137150"/>
                        <a:ext cx="1049338" cy="338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6" name="Object 14"/>
          <p:cNvGraphicFramePr>
            <a:graphicFrameLocks noChangeAspect="1"/>
          </p:cNvGraphicFramePr>
          <p:nvPr/>
        </p:nvGraphicFramePr>
        <p:xfrm>
          <a:off x="6397625" y="5005388"/>
          <a:ext cx="1603375" cy="601662"/>
        </p:xfrm>
        <a:graphic>
          <a:graphicData uri="http://schemas.openxmlformats.org/presentationml/2006/ole">
            <mc:AlternateContent xmlns:mc="http://schemas.openxmlformats.org/markup-compatibility/2006">
              <mc:Choice xmlns:v="urn:schemas-microsoft-com:vml" Requires="v">
                <p:oleObj spid="_x0000_s256224" name="Equation" r:id="rId28" imgW="990600" imgH="469900" progId="Equation.DSMT4">
                  <p:embed/>
                </p:oleObj>
              </mc:Choice>
              <mc:Fallback>
                <p:oleObj name="Equation" r:id="rId28" imgW="990600" imgH="4699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97625" y="5005388"/>
                        <a:ext cx="1603375" cy="6016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7" name="Object 15"/>
          <p:cNvGraphicFramePr>
            <a:graphicFrameLocks noChangeAspect="1"/>
          </p:cNvGraphicFramePr>
          <p:nvPr/>
        </p:nvGraphicFramePr>
        <p:xfrm>
          <a:off x="5286375" y="5735638"/>
          <a:ext cx="920750" cy="361950"/>
        </p:xfrm>
        <a:graphic>
          <a:graphicData uri="http://schemas.openxmlformats.org/presentationml/2006/ole">
            <mc:AlternateContent xmlns:mc="http://schemas.openxmlformats.org/markup-compatibility/2006">
              <mc:Choice xmlns:v="urn:schemas-microsoft-com:vml" Requires="v">
                <p:oleObj spid="_x0000_s256225" name="Equation" r:id="rId30" imgW="584200" imgH="228600" progId="Equation.DSMT4">
                  <p:embed/>
                </p:oleObj>
              </mc:Choice>
              <mc:Fallback>
                <p:oleObj name="Equation" r:id="rId30" imgW="58420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86375" y="5735638"/>
                        <a:ext cx="920750" cy="361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8" name="Object 16"/>
          <p:cNvGraphicFramePr>
            <a:graphicFrameLocks noChangeAspect="1"/>
          </p:cNvGraphicFramePr>
          <p:nvPr/>
        </p:nvGraphicFramePr>
        <p:xfrm>
          <a:off x="6251575" y="5643563"/>
          <a:ext cx="1901825" cy="604837"/>
        </p:xfrm>
        <a:graphic>
          <a:graphicData uri="http://schemas.openxmlformats.org/presentationml/2006/ole">
            <mc:AlternateContent xmlns:mc="http://schemas.openxmlformats.org/markup-compatibility/2006">
              <mc:Choice xmlns:v="urn:schemas-microsoft-com:vml" Requires="v">
                <p:oleObj spid="_x0000_s256226" name="Equation" r:id="rId32" imgW="1206500" imgH="469900" progId="Equation.DSMT4">
                  <p:embed/>
                </p:oleObj>
              </mc:Choice>
              <mc:Fallback>
                <p:oleObj name="Equation" r:id="rId32" imgW="1206500" imgH="4699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51575" y="5643563"/>
                        <a:ext cx="1901825" cy="604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6904" name="Footer Placeholder 5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55" name="Text Box 13"/>
          <p:cNvSpPr txBox="1">
            <a:spLocks noChangeArrowheads="1"/>
          </p:cNvSpPr>
          <p:nvPr/>
        </p:nvSpPr>
        <p:spPr bwMode="auto">
          <a:xfrm>
            <a:off x="4635500" y="3505200"/>
            <a:ext cx="2438400" cy="461963"/>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Friction force: </a:t>
            </a:r>
            <a:r>
              <a:rPr lang="en-US" b="1">
                <a:solidFill>
                  <a:srgbClr val="800000"/>
                </a:solidFill>
                <a:latin typeface="Monotype Corsiva" pitchFamily="-84" charset="0"/>
              </a:rPr>
              <a:t>F</a:t>
            </a:r>
            <a:r>
              <a:rPr lang="en-US" sz="2000" b="1" baseline="-25000">
                <a:solidFill>
                  <a:srgbClr val="800000"/>
                </a:solidFill>
                <a:latin typeface="Monotype Corsiva" pitchFamily="-84" charset="0"/>
              </a:rPr>
              <a:t>f</a:t>
            </a:r>
            <a:endParaRPr lang="en-US" b="1" baseline="-25000">
              <a:solidFill>
                <a:srgbClr val="800000"/>
              </a:solidFill>
              <a:latin typeface="Monotype Corsiva" pitchFamily="-84" charset="0"/>
            </a:endParaRPr>
          </a:p>
        </p:txBody>
      </p:sp>
      <p:grpSp>
        <p:nvGrpSpPr>
          <p:cNvPr id="10" name="Group 64"/>
          <p:cNvGrpSpPr>
            <a:grpSpLocks/>
          </p:cNvGrpSpPr>
          <p:nvPr/>
        </p:nvGrpSpPr>
        <p:grpSpPr bwMode="auto">
          <a:xfrm>
            <a:off x="1695450" y="3581400"/>
            <a:ext cx="514350" cy="461963"/>
            <a:chOff x="1694738" y="3581400"/>
            <a:chExt cx="515062" cy="461665"/>
          </a:xfrm>
        </p:grpSpPr>
        <p:cxnSp>
          <p:nvCxnSpPr>
            <p:cNvPr id="36910" name="Straight Arrow Connector 56"/>
            <p:cNvCxnSpPr>
              <a:cxnSpLocks noChangeShapeType="1"/>
            </p:cNvCxnSpPr>
            <p:nvPr/>
          </p:nvCxnSpPr>
          <p:spPr bwMode="auto">
            <a:xfrm rot="10800000">
              <a:off x="1752600" y="3581400"/>
              <a:ext cx="457200" cy="1588"/>
            </a:xfrm>
            <a:prstGeom prst="straightConnector1">
              <a:avLst/>
            </a:prstGeom>
            <a:noFill/>
            <a:ln w="28575">
              <a:solidFill>
                <a:schemeClr val="accent2"/>
              </a:solidFill>
              <a:round/>
              <a:headEnd/>
              <a:tailEnd type="arrow" w="med" len="med"/>
            </a:ln>
          </p:spPr>
        </p:cxnSp>
        <p:sp>
          <p:nvSpPr>
            <p:cNvPr id="36911" name="TextBox 63"/>
            <p:cNvSpPr txBox="1">
              <a:spLocks noChangeArrowheads="1"/>
            </p:cNvSpPr>
            <p:nvPr/>
          </p:nvSpPr>
          <p:spPr bwMode="auto">
            <a:xfrm>
              <a:off x="1694738" y="3581400"/>
              <a:ext cx="515062" cy="46166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ea typeface="Monotype Corsiva" pitchFamily="-84" charset="0"/>
                  <a:cs typeface="Monotype Corsiva" pitchFamily="-84" charset="0"/>
                </a:rPr>
                <a:t>F</a:t>
              </a:r>
              <a:r>
                <a:rPr lang="en-US" baseline="-25000">
                  <a:solidFill>
                    <a:schemeClr val="accent2"/>
                  </a:solidFill>
                  <a:latin typeface="Monotype Corsiva" pitchFamily="-84" charset="0"/>
                  <a:ea typeface="Monotype Corsiva" pitchFamily="-84" charset="0"/>
                  <a:cs typeface="Monotype Corsiva" pitchFamily="-84" charset="0"/>
                </a:rPr>
                <a:t>f</a:t>
              </a:r>
            </a:p>
          </p:txBody>
        </p:sp>
      </p:grpSp>
      <p:grpSp>
        <p:nvGrpSpPr>
          <p:cNvPr id="11" name="Group 65"/>
          <p:cNvGrpSpPr>
            <a:grpSpLocks/>
          </p:cNvGrpSpPr>
          <p:nvPr/>
        </p:nvGrpSpPr>
        <p:grpSpPr bwMode="auto">
          <a:xfrm>
            <a:off x="228600" y="4953000"/>
            <a:ext cx="514350" cy="461963"/>
            <a:chOff x="1694738" y="3581400"/>
            <a:chExt cx="515062" cy="461665"/>
          </a:xfrm>
        </p:grpSpPr>
        <p:cxnSp>
          <p:nvCxnSpPr>
            <p:cNvPr id="36908" name="Straight Arrow Connector 66"/>
            <p:cNvCxnSpPr>
              <a:cxnSpLocks noChangeShapeType="1"/>
            </p:cNvCxnSpPr>
            <p:nvPr/>
          </p:nvCxnSpPr>
          <p:spPr bwMode="auto">
            <a:xfrm rot="10800000">
              <a:off x="1752600" y="3581400"/>
              <a:ext cx="457200" cy="1588"/>
            </a:xfrm>
            <a:prstGeom prst="straightConnector1">
              <a:avLst/>
            </a:prstGeom>
            <a:noFill/>
            <a:ln w="28575">
              <a:solidFill>
                <a:schemeClr val="accent2"/>
              </a:solidFill>
              <a:round/>
              <a:headEnd/>
              <a:tailEnd type="arrow" w="med" len="med"/>
            </a:ln>
          </p:spPr>
        </p:cxnSp>
        <p:sp>
          <p:nvSpPr>
            <p:cNvPr id="36909" name="TextBox 67"/>
            <p:cNvSpPr txBox="1">
              <a:spLocks noChangeArrowheads="1"/>
            </p:cNvSpPr>
            <p:nvPr/>
          </p:nvSpPr>
          <p:spPr bwMode="auto">
            <a:xfrm>
              <a:off x="1694738" y="3581400"/>
              <a:ext cx="515062" cy="46166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ea typeface="Monotype Corsiva" pitchFamily="-84" charset="0"/>
                  <a:cs typeface="Monotype Corsiva" pitchFamily="-84" charset="0"/>
                </a:rPr>
                <a:t>F</a:t>
              </a:r>
              <a:r>
                <a:rPr lang="en-US" baseline="-25000">
                  <a:solidFill>
                    <a:schemeClr val="accent2"/>
                  </a:solidFill>
                  <a:latin typeface="Monotype Corsiva" pitchFamily="-84" charset="0"/>
                  <a:ea typeface="Monotype Corsiva" pitchFamily="-84" charset="0"/>
                  <a:cs typeface="Monotype Corsiva" pitchFamily="-84" charset="0"/>
                </a:rPr>
                <a:t>f</a:t>
              </a:r>
            </a:p>
          </p:txBody>
        </p:sp>
      </p:grpSp>
      <p:graphicFrame>
        <p:nvGraphicFramePr>
          <p:cNvPr id="9" name="Object 17"/>
          <p:cNvGraphicFramePr>
            <a:graphicFrameLocks noChangeAspect="1"/>
          </p:cNvGraphicFramePr>
          <p:nvPr/>
        </p:nvGraphicFramePr>
        <p:xfrm>
          <a:off x="8509000" y="4587875"/>
          <a:ext cx="635000" cy="288925"/>
        </p:xfrm>
        <a:graphic>
          <a:graphicData uri="http://schemas.openxmlformats.org/presentationml/2006/ole">
            <mc:AlternateContent xmlns:mc="http://schemas.openxmlformats.org/markup-compatibility/2006">
              <mc:Choice xmlns:v="urn:schemas-microsoft-com:vml" Requires="v">
                <p:oleObj spid="_x0000_s256227" name="Equation" r:id="rId34" imgW="419100" imgH="228600" progId="Equation.DSMT4">
                  <p:embed/>
                </p:oleObj>
              </mc:Choice>
              <mc:Fallback>
                <p:oleObj name="Equation" r:id="rId34" imgW="4191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509000" y="4587875"/>
                        <a:ext cx="635000" cy="288925"/>
                      </a:xfrm>
                      <a:prstGeom prst="rect">
                        <a:avLst/>
                      </a:prstGeom>
                      <a:solidFill>
                        <a:srgbClr val="FFFF99"/>
                      </a:solidFill>
                      <a:ln w="2857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12208888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12" name="Rectangle 4"/>
          <p:cNvSpPr>
            <a:spLocks noGrp="1" noChangeArrowheads="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7913" name="Rectangle 6"/>
          <p:cNvSpPr>
            <a:spLocks noGrp="1" noChangeArrowheads="1"/>
          </p:cNvSpPr>
          <p:nvPr>
            <p:ph type="sldNum" sz="quarter" idx="12"/>
          </p:nvPr>
        </p:nvSpPr>
        <p:spPr>
          <a:noFill/>
        </p:spPr>
        <p:txBody>
          <a:bodyPr/>
          <a:lstStyle/>
          <a:p>
            <a:fld id="{E9AA9883-A88A-5245-BACF-C7CDE7201ADD}" type="slidenum">
              <a:rPr lang="en-US">
                <a:latin typeface="Arial Narrow" pitchFamily="-84" charset="0"/>
              </a:rPr>
              <a:pPr/>
              <a:t>13</a:t>
            </a:fld>
            <a:endParaRPr lang="en-US">
              <a:latin typeface="Arial Narrow" pitchFamily="-84" charset="0"/>
            </a:endParaRPr>
          </a:p>
        </p:txBody>
      </p:sp>
      <p:sp>
        <p:nvSpPr>
          <p:cNvPr id="52226" name="AutoShape 2"/>
          <p:cNvSpPr>
            <a:spLocks noChangeArrowheads="1"/>
          </p:cNvSpPr>
          <p:nvPr/>
        </p:nvSpPr>
        <p:spPr bwMode="auto">
          <a:xfrm>
            <a:off x="1371600" y="2574925"/>
            <a:ext cx="1828800" cy="838200"/>
          </a:xfrm>
          <a:prstGeom prst="rtTriangle">
            <a:avLst/>
          </a:prstGeom>
          <a:solidFill>
            <a:srgbClr val="FFFFCC"/>
          </a:solidFill>
          <a:ln w="28575">
            <a:solidFill>
              <a:srgbClr val="800000"/>
            </a:solidFill>
            <a:miter lim="800000"/>
            <a:headEnd/>
            <a:tailEnd/>
          </a:ln>
        </p:spPr>
        <p:txBody>
          <a:bodyPr wrap="none" anchor="ctr">
            <a:prstTxWarp prst="textNoShape">
              <a:avLst/>
            </a:prstTxWarp>
          </a:bodyPr>
          <a:lstStyle/>
          <a:p>
            <a:endParaRPr lang="en-US"/>
          </a:p>
        </p:txBody>
      </p:sp>
      <p:sp>
        <p:nvSpPr>
          <p:cNvPr id="37915" name="Rectangle 3"/>
          <p:cNvSpPr>
            <a:spLocks noGrp="1" noChangeArrowheads="1"/>
          </p:cNvSpPr>
          <p:nvPr>
            <p:ph type="title"/>
          </p:nvPr>
        </p:nvSpPr>
        <p:spPr>
          <a:xfrm>
            <a:off x="685800" y="76200"/>
            <a:ext cx="7772400" cy="762000"/>
          </a:xfrm>
        </p:spPr>
        <p:txBody>
          <a:bodyPr/>
          <a:lstStyle/>
          <a:p>
            <a:r>
              <a:rPr lang="en-US" dirty="0" smtClean="0">
                <a:ea typeface="ＭＳ Ｐゴシック" pitchFamily="-84" charset="-128"/>
                <a:cs typeface="ＭＳ Ｐゴシック" pitchFamily="-84" charset="-128"/>
              </a:rPr>
              <a:t>Example w/ Friction</a:t>
            </a:r>
          </a:p>
        </p:txBody>
      </p:sp>
      <p:sp>
        <p:nvSpPr>
          <p:cNvPr id="52228" name="Text Box 4"/>
          <p:cNvSpPr txBox="1">
            <a:spLocks noChangeArrowheads="1"/>
          </p:cNvSpPr>
          <p:nvPr/>
        </p:nvSpPr>
        <p:spPr bwMode="auto">
          <a:xfrm>
            <a:off x="685800" y="8382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Suppose a block is placed on a rough surface inclined relative to the horizontal.  The inclination angle is increased till the block starts to move.  Show that by measuring this critical angle, </a:t>
            </a:r>
            <a:r>
              <a:rPr lang="en-US" sz="2000">
                <a:solidFill>
                  <a:schemeClr val="accent2"/>
                </a:solidFill>
                <a:latin typeface="Symbol" pitchFamily="-84" charset="2"/>
              </a:rPr>
              <a:t>θ</a:t>
            </a:r>
            <a:r>
              <a:rPr lang="en-US" sz="2000" baseline="-25000">
                <a:solidFill>
                  <a:schemeClr val="accent2"/>
                </a:solidFill>
                <a:latin typeface="Arial Narrow" pitchFamily="-84" charset="0"/>
              </a:rPr>
              <a:t>c</a:t>
            </a:r>
            <a:r>
              <a:rPr lang="en-US" sz="2000">
                <a:solidFill>
                  <a:schemeClr val="accent2"/>
                </a:solidFill>
                <a:latin typeface="Arial Narrow" pitchFamily="-84" charset="0"/>
              </a:rPr>
              <a:t>, one can determine coefficient of static friction, </a:t>
            </a:r>
            <a:r>
              <a:rPr lang="en-US" sz="2000">
                <a:solidFill>
                  <a:schemeClr val="accent2"/>
                </a:solidFill>
                <a:latin typeface="Symbol" pitchFamily="-84" charset="2"/>
              </a:rPr>
              <a:t>μ</a:t>
            </a:r>
            <a:r>
              <a:rPr lang="en-US" sz="2000" baseline="-25000">
                <a:solidFill>
                  <a:schemeClr val="accent2"/>
                </a:solidFill>
                <a:latin typeface="Arial Narrow" pitchFamily="-84" charset="0"/>
              </a:rPr>
              <a:t>s</a:t>
            </a:r>
            <a:r>
              <a:rPr lang="en-US" sz="2000">
                <a:solidFill>
                  <a:schemeClr val="accent2"/>
                </a:solidFill>
                <a:latin typeface="Arial Narrow" pitchFamily="-84" charset="0"/>
              </a:rPr>
              <a:t>.</a:t>
            </a:r>
            <a:endParaRPr lang="en-US" sz="2000"/>
          </a:p>
        </p:txBody>
      </p:sp>
      <p:graphicFrame>
        <p:nvGraphicFramePr>
          <p:cNvPr id="52229" name="Object 2"/>
          <p:cNvGraphicFramePr>
            <a:graphicFrameLocks noChangeAspect="1"/>
          </p:cNvGraphicFramePr>
          <p:nvPr/>
        </p:nvGraphicFramePr>
        <p:xfrm>
          <a:off x="3217863" y="3860800"/>
          <a:ext cx="528637" cy="350838"/>
        </p:xfrm>
        <a:graphic>
          <a:graphicData uri="http://schemas.openxmlformats.org/presentationml/2006/ole">
            <mc:AlternateContent xmlns:mc="http://schemas.openxmlformats.org/markup-compatibility/2006">
              <mc:Choice xmlns:v="urn:schemas-microsoft-com:vml" Requires="v">
                <p:oleObj spid="_x0000_s233122" name="Equation" r:id="rId3" imgW="292100" imgH="203200" progId="Equation.DSMT4">
                  <p:embed/>
                </p:oleObj>
              </mc:Choice>
              <mc:Fallback>
                <p:oleObj name="Equation" r:id="rId3" imgW="2921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3860800"/>
                        <a:ext cx="528637" cy="3508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52230" name="AutoShape 6"/>
          <p:cNvSpPr>
            <a:spLocks noChangeArrowheads="1"/>
          </p:cNvSpPr>
          <p:nvPr/>
        </p:nvSpPr>
        <p:spPr bwMode="auto">
          <a:xfrm>
            <a:off x="3505200" y="2209800"/>
            <a:ext cx="1600200" cy="1219200"/>
          </a:xfrm>
          <a:prstGeom prst="rightArrow">
            <a:avLst>
              <a:gd name="adj1" fmla="val 50000"/>
              <a:gd name="adj2" fmla="val 32813"/>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sz="2000">
                <a:solidFill>
                  <a:srgbClr val="800000"/>
                </a:solidFill>
                <a:latin typeface="Arial Narrow" pitchFamily="-84" charset="0"/>
              </a:rPr>
              <a:t>Free-body</a:t>
            </a:r>
          </a:p>
          <a:p>
            <a:pPr algn="ctr"/>
            <a:r>
              <a:rPr lang="en-US" sz="2000">
                <a:solidFill>
                  <a:srgbClr val="800000"/>
                </a:solidFill>
                <a:latin typeface="Arial Narrow" pitchFamily="-84" charset="0"/>
              </a:rPr>
              <a:t>Diagram</a:t>
            </a:r>
          </a:p>
        </p:txBody>
      </p:sp>
      <p:grpSp>
        <p:nvGrpSpPr>
          <p:cNvPr id="2" name="Group 7"/>
          <p:cNvGrpSpPr>
            <a:grpSpLocks/>
          </p:cNvGrpSpPr>
          <p:nvPr/>
        </p:nvGrpSpPr>
        <p:grpSpPr bwMode="auto">
          <a:xfrm>
            <a:off x="2466975" y="3108325"/>
            <a:ext cx="352425" cy="307975"/>
            <a:chOff x="1026" y="1872"/>
            <a:chExt cx="222" cy="194"/>
          </a:xfrm>
        </p:grpSpPr>
        <p:sp>
          <p:nvSpPr>
            <p:cNvPr id="37960" name="Text Box 8"/>
            <p:cNvSpPr txBox="1">
              <a:spLocks noChangeArrowheads="1"/>
            </p:cNvSpPr>
            <p:nvPr/>
          </p:nvSpPr>
          <p:spPr bwMode="auto">
            <a:xfrm>
              <a:off x="1026" y="1872"/>
              <a:ext cx="175" cy="194"/>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Symbol" pitchFamily="-84" charset="2"/>
                </a:rPr>
                <a:t>θ</a:t>
              </a:r>
            </a:p>
          </p:txBody>
        </p:sp>
        <p:sp>
          <p:nvSpPr>
            <p:cNvPr id="37961"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5257800" y="1905000"/>
            <a:ext cx="1889125" cy="1371600"/>
            <a:chOff x="3312" y="1200"/>
            <a:chExt cx="1190" cy="864"/>
          </a:xfrm>
        </p:grpSpPr>
        <p:grpSp>
          <p:nvGrpSpPr>
            <p:cNvPr id="4" name="Group 11"/>
            <p:cNvGrpSpPr>
              <a:grpSpLocks/>
            </p:cNvGrpSpPr>
            <p:nvPr/>
          </p:nvGrpSpPr>
          <p:grpSpPr bwMode="auto">
            <a:xfrm>
              <a:off x="3312" y="1344"/>
              <a:ext cx="1190" cy="720"/>
              <a:chOff x="2506" y="1344"/>
              <a:chExt cx="1190" cy="720"/>
            </a:xfrm>
          </p:grpSpPr>
          <p:sp>
            <p:nvSpPr>
              <p:cNvPr id="37957" name="Line 12"/>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58" name="Line 13"/>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59" name="Text Box 14"/>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7956" name="Text Box 15"/>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sp>
        <p:nvSpPr>
          <p:cNvPr id="52240" name="Rectangle 16"/>
          <p:cNvSpPr>
            <a:spLocks noChangeArrowheads="1"/>
          </p:cNvSpPr>
          <p:nvPr/>
        </p:nvSpPr>
        <p:spPr bwMode="auto">
          <a:xfrm rot="1561888">
            <a:off x="1447800" y="2270125"/>
            <a:ext cx="381000" cy="381000"/>
          </a:xfrm>
          <a:prstGeom prst="rect">
            <a:avLst/>
          </a:prstGeom>
          <a:solidFill>
            <a:srgbClr val="CC6600"/>
          </a:solidFill>
          <a:ln w="28575">
            <a:solidFill>
              <a:srgbClr val="800000"/>
            </a:solidFill>
            <a:miter lim="800000"/>
            <a:headEnd/>
            <a:tailEnd/>
          </a:ln>
        </p:spPr>
        <p:txBody>
          <a:bodyPr wrap="none" anchor="ctr">
            <a:prstTxWarp prst="textNoShape">
              <a:avLst/>
            </a:prstTxWarp>
          </a:bodyPr>
          <a:lstStyle/>
          <a:p>
            <a:pPr algn="ctr"/>
            <a:r>
              <a:rPr lang="en-US" sz="2000">
                <a:solidFill>
                  <a:srgbClr val="FFFF99"/>
                </a:solidFill>
                <a:latin typeface="Arial Narrow" pitchFamily="-84" charset="0"/>
              </a:rPr>
              <a:t>M</a:t>
            </a:r>
          </a:p>
        </p:txBody>
      </p:sp>
      <p:grpSp>
        <p:nvGrpSpPr>
          <p:cNvPr id="5" name="Group 17"/>
          <p:cNvGrpSpPr>
            <a:grpSpLocks/>
          </p:cNvGrpSpPr>
          <p:nvPr/>
        </p:nvGrpSpPr>
        <p:grpSpPr bwMode="auto">
          <a:xfrm>
            <a:off x="2209800" y="2370138"/>
            <a:ext cx="609600" cy="509587"/>
            <a:chOff x="864" y="1311"/>
            <a:chExt cx="384" cy="321"/>
          </a:xfrm>
        </p:grpSpPr>
        <p:sp>
          <p:nvSpPr>
            <p:cNvPr id="37953" name="Line 18"/>
            <p:cNvSpPr>
              <a:spLocks noChangeShapeType="1"/>
            </p:cNvSpPr>
            <p:nvPr/>
          </p:nvSpPr>
          <p:spPr bwMode="auto">
            <a:xfrm>
              <a:off x="864" y="1440"/>
              <a:ext cx="384" cy="19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4" name="Text Box 19"/>
            <p:cNvSpPr txBox="1">
              <a:spLocks noChangeArrowheads="1"/>
            </p:cNvSpPr>
            <p:nvPr/>
          </p:nvSpPr>
          <p:spPr bwMode="auto">
            <a:xfrm rot="1417118">
              <a:off x="1004" y="1311"/>
              <a:ext cx="183"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a</a:t>
              </a:r>
            </a:p>
          </p:txBody>
        </p:sp>
      </p:grpSp>
      <p:grpSp>
        <p:nvGrpSpPr>
          <p:cNvPr id="6" name="Group 20"/>
          <p:cNvGrpSpPr>
            <a:grpSpLocks/>
          </p:cNvGrpSpPr>
          <p:nvPr/>
        </p:nvGrpSpPr>
        <p:grpSpPr bwMode="auto">
          <a:xfrm>
            <a:off x="1582738" y="2498725"/>
            <a:ext cx="398462" cy="930275"/>
            <a:chOff x="469" y="1488"/>
            <a:chExt cx="251" cy="586"/>
          </a:xfrm>
        </p:grpSpPr>
        <p:sp>
          <p:nvSpPr>
            <p:cNvPr id="37951" name="Line 21"/>
            <p:cNvSpPr>
              <a:spLocks noChangeShapeType="1"/>
            </p:cNvSpPr>
            <p:nvPr/>
          </p:nvSpPr>
          <p:spPr bwMode="auto">
            <a:xfrm>
              <a:off x="480" y="1488"/>
              <a:ext cx="0" cy="43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2" name="Text Box 22"/>
            <p:cNvSpPr txBox="1">
              <a:spLocks noChangeArrowheads="1"/>
            </p:cNvSpPr>
            <p:nvPr/>
          </p:nvSpPr>
          <p:spPr bwMode="auto">
            <a:xfrm>
              <a:off x="469" y="1824"/>
              <a:ext cx="251"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g</a:t>
              </a:r>
            </a:p>
          </p:txBody>
        </p:sp>
      </p:grpSp>
      <p:grpSp>
        <p:nvGrpSpPr>
          <p:cNvPr id="7" name="Group 23"/>
          <p:cNvGrpSpPr>
            <a:grpSpLocks/>
          </p:cNvGrpSpPr>
          <p:nvPr/>
        </p:nvGrpSpPr>
        <p:grpSpPr bwMode="auto">
          <a:xfrm>
            <a:off x="1524000" y="2041525"/>
            <a:ext cx="457200" cy="609600"/>
            <a:chOff x="432" y="1056"/>
            <a:chExt cx="288" cy="384"/>
          </a:xfrm>
        </p:grpSpPr>
        <p:sp>
          <p:nvSpPr>
            <p:cNvPr id="37949" name="Line 24"/>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0" name="Text Box 25"/>
            <p:cNvSpPr txBox="1">
              <a:spLocks noChangeArrowheads="1"/>
            </p:cNvSpPr>
            <p:nvPr/>
          </p:nvSpPr>
          <p:spPr bwMode="auto">
            <a:xfrm>
              <a:off x="530" y="1056"/>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n</a:t>
              </a:r>
              <a:endParaRPr lang="en-US" sz="2000" b="1" baseline="-25000">
                <a:solidFill>
                  <a:srgbClr val="333399"/>
                </a:solidFill>
                <a:latin typeface="Monotype Corsiva" pitchFamily="-84" charset="0"/>
              </a:endParaRPr>
            </a:p>
          </p:txBody>
        </p:sp>
      </p:grpSp>
      <p:grpSp>
        <p:nvGrpSpPr>
          <p:cNvPr id="8" name="Group 26"/>
          <p:cNvGrpSpPr>
            <a:grpSpLocks/>
          </p:cNvGrpSpPr>
          <p:nvPr/>
        </p:nvGrpSpPr>
        <p:grpSpPr bwMode="auto">
          <a:xfrm>
            <a:off x="6096000" y="2362200"/>
            <a:ext cx="301625" cy="685800"/>
            <a:chOff x="3014" y="1488"/>
            <a:chExt cx="190" cy="432"/>
          </a:xfrm>
        </p:grpSpPr>
        <p:sp>
          <p:nvSpPr>
            <p:cNvPr id="37947" name="Line 27"/>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p:spPr>
          <p:txBody>
            <a:bodyPr>
              <a:prstTxWarp prst="textNoShape">
                <a:avLst/>
              </a:prstTxWarp>
            </a:bodyPr>
            <a:lstStyle/>
            <a:p>
              <a:endParaRPr lang="en-US"/>
            </a:p>
          </p:txBody>
        </p:sp>
        <p:sp>
          <p:nvSpPr>
            <p:cNvPr id="37948" name="Text Box 28"/>
            <p:cNvSpPr txBox="1">
              <a:spLocks noChangeArrowheads="1"/>
            </p:cNvSpPr>
            <p:nvPr/>
          </p:nvSpPr>
          <p:spPr bwMode="auto">
            <a:xfrm>
              <a:off x="3014" y="1488"/>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n</a:t>
              </a:r>
              <a:endParaRPr lang="en-US"/>
            </a:p>
          </p:txBody>
        </p:sp>
      </p:grpSp>
      <p:grpSp>
        <p:nvGrpSpPr>
          <p:cNvPr id="9" name="Group 29"/>
          <p:cNvGrpSpPr>
            <a:grpSpLocks/>
          </p:cNvGrpSpPr>
          <p:nvPr/>
        </p:nvGrpSpPr>
        <p:grpSpPr bwMode="auto">
          <a:xfrm>
            <a:off x="6096000" y="3048000"/>
            <a:ext cx="1270000" cy="685800"/>
            <a:chOff x="2870" y="1920"/>
            <a:chExt cx="800" cy="432"/>
          </a:xfrm>
        </p:grpSpPr>
        <p:sp>
          <p:nvSpPr>
            <p:cNvPr id="37945" name="Line 30"/>
            <p:cNvSpPr>
              <a:spLocks noChangeShapeType="1"/>
            </p:cNvSpPr>
            <p:nvPr/>
          </p:nvSpPr>
          <p:spPr bwMode="auto">
            <a:xfrm>
              <a:off x="2870" y="1920"/>
              <a:ext cx="288" cy="432"/>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46" name="Text Box 31"/>
            <p:cNvSpPr txBox="1">
              <a:spLocks noChangeArrowheads="1"/>
            </p:cNvSpPr>
            <p:nvPr/>
          </p:nvSpPr>
          <p:spPr bwMode="auto">
            <a:xfrm>
              <a:off x="3100" y="2035"/>
              <a:ext cx="57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 -</a:t>
              </a:r>
              <a:r>
                <a:rPr lang="en-US" sz="2000">
                  <a:solidFill>
                    <a:srgbClr val="333399"/>
                  </a:solidFill>
                  <a:latin typeface="Monotype Corsiva" pitchFamily="-84" charset="0"/>
                </a:rPr>
                <a:t>M</a:t>
              </a:r>
              <a:r>
                <a:rPr lang="en-US" sz="2000" b="1">
                  <a:solidFill>
                    <a:srgbClr val="333399"/>
                  </a:solidFill>
                  <a:latin typeface="Monotype Corsiva" pitchFamily="-84" charset="0"/>
                </a:rPr>
                <a:t>g</a:t>
              </a:r>
              <a:endParaRPr lang="en-US"/>
            </a:p>
          </p:txBody>
        </p:sp>
      </p:grpSp>
      <p:grpSp>
        <p:nvGrpSpPr>
          <p:cNvPr id="10" name="Group 32"/>
          <p:cNvGrpSpPr>
            <a:grpSpLocks/>
          </p:cNvGrpSpPr>
          <p:nvPr/>
        </p:nvGrpSpPr>
        <p:grpSpPr bwMode="auto">
          <a:xfrm rot="-5400000">
            <a:off x="5934869" y="3299619"/>
            <a:ext cx="354013" cy="307975"/>
            <a:chOff x="1025" y="1871"/>
            <a:chExt cx="223" cy="194"/>
          </a:xfrm>
        </p:grpSpPr>
        <p:sp>
          <p:nvSpPr>
            <p:cNvPr id="37943" name="Text Box 33"/>
            <p:cNvSpPr txBox="1">
              <a:spLocks noChangeArrowheads="1"/>
            </p:cNvSpPr>
            <p:nvPr/>
          </p:nvSpPr>
          <p:spPr bwMode="auto">
            <a:xfrm>
              <a:off x="1025" y="1871"/>
              <a:ext cx="175" cy="194"/>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Symbol" pitchFamily="-84" charset="2"/>
                </a:rPr>
                <a:t>θ</a:t>
              </a:r>
            </a:p>
          </p:txBody>
        </p:sp>
        <p:sp>
          <p:nvSpPr>
            <p:cNvPr id="37944" name="AutoShape 34"/>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35"/>
          <p:cNvGrpSpPr>
            <a:grpSpLocks/>
          </p:cNvGrpSpPr>
          <p:nvPr/>
        </p:nvGrpSpPr>
        <p:grpSpPr bwMode="auto">
          <a:xfrm>
            <a:off x="5257800" y="2651125"/>
            <a:ext cx="857250" cy="400050"/>
            <a:chOff x="3302" y="1670"/>
            <a:chExt cx="540" cy="252"/>
          </a:xfrm>
        </p:grpSpPr>
        <p:sp>
          <p:nvSpPr>
            <p:cNvPr id="37941" name="Line 36"/>
            <p:cNvSpPr>
              <a:spLocks noChangeShapeType="1"/>
            </p:cNvSpPr>
            <p:nvPr/>
          </p:nvSpPr>
          <p:spPr bwMode="auto">
            <a:xfrm flipH="1">
              <a:off x="3504" y="1920"/>
              <a:ext cx="336"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42" name="Text Box 37"/>
            <p:cNvSpPr txBox="1">
              <a:spLocks noChangeArrowheads="1"/>
            </p:cNvSpPr>
            <p:nvPr/>
          </p:nvSpPr>
          <p:spPr bwMode="auto">
            <a:xfrm>
              <a:off x="3302" y="1670"/>
              <a:ext cx="540" cy="252"/>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s</a:t>
              </a:r>
              <a:r>
                <a:rPr lang="en-US" sz="2000" b="1">
                  <a:solidFill>
                    <a:srgbClr val="333399"/>
                  </a:solidFill>
                  <a:latin typeface="Monotype Corsiva" pitchFamily="-84" charset="0"/>
                </a:rPr>
                <a:t>=</a:t>
              </a:r>
              <a:r>
                <a:rPr lang="en-US" sz="2000">
                  <a:solidFill>
                    <a:srgbClr val="333399"/>
                  </a:solidFill>
                  <a:latin typeface="Symbol" pitchFamily="-84" charset="2"/>
                </a:rPr>
                <a:t>μ</a:t>
              </a:r>
              <a:r>
                <a:rPr lang="en-US" sz="2000" baseline="-25000">
                  <a:solidFill>
                    <a:srgbClr val="333399"/>
                  </a:solidFill>
                  <a:latin typeface="Monotype Corsiva" pitchFamily="-84" charset="0"/>
                </a:rPr>
                <a:t>s</a:t>
              </a:r>
              <a:r>
                <a:rPr lang="en-US" sz="2000">
                  <a:solidFill>
                    <a:srgbClr val="333399"/>
                  </a:solidFill>
                  <a:latin typeface="Monotype Corsiva" pitchFamily="-84" charset="0"/>
                </a:rPr>
                <a:t>n</a:t>
              </a:r>
              <a:endParaRPr lang="en-US" sz="2000" baseline="-25000">
                <a:solidFill>
                  <a:srgbClr val="333399"/>
                </a:solidFill>
                <a:latin typeface="Monotype Corsiva" pitchFamily="-84" charset="0"/>
              </a:endParaRPr>
            </a:p>
          </p:txBody>
        </p:sp>
      </p:grpSp>
      <p:graphicFrame>
        <p:nvGraphicFramePr>
          <p:cNvPr id="52262" name="Object 3"/>
          <p:cNvGraphicFramePr>
            <a:graphicFrameLocks noChangeAspect="1"/>
          </p:cNvGraphicFramePr>
          <p:nvPr/>
        </p:nvGraphicFramePr>
        <p:xfrm>
          <a:off x="2362200" y="4953000"/>
          <a:ext cx="479425" cy="414338"/>
        </p:xfrm>
        <a:graphic>
          <a:graphicData uri="http://schemas.openxmlformats.org/presentationml/2006/ole">
            <mc:AlternateContent xmlns:mc="http://schemas.openxmlformats.org/markup-compatibility/2006">
              <mc:Choice xmlns:v="urn:schemas-microsoft-com:vml" Requires="v">
                <p:oleObj spid="_x0000_s233123" name="Equation" r:id="rId5" imgW="317160" imgH="241200" progId="Equation.3">
                  <p:embed/>
                </p:oleObj>
              </mc:Choice>
              <mc:Fallback>
                <p:oleObj name="Equation" r:id="rId5" imgW="3171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953000"/>
                        <a:ext cx="479425"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3" name="Object 4"/>
          <p:cNvGraphicFramePr>
            <a:graphicFrameLocks noChangeAspect="1"/>
          </p:cNvGraphicFramePr>
          <p:nvPr/>
        </p:nvGraphicFramePr>
        <p:xfrm>
          <a:off x="2362200" y="4424363"/>
          <a:ext cx="574675" cy="393700"/>
        </p:xfrm>
        <a:graphic>
          <a:graphicData uri="http://schemas.openxmlformats.org/presentationml/2006/ole">
            <mc:AlternateContent xmlns:mc="http://schemas.openxmlformats.org/markup-compatibility/2006">
              <mc:Choice xmlns:v="urn:schemas-microsoft-com:vml" Requires="v">
                <p:oleObj spid="_x0000_s233124" name="Equation" r:id="rId7" imgW="317160" imgH="228600" progId="Equation.3">
                  <p:embed/>
                </p:oleObj>
              </mc:Choice>
              <mc:Fallback>
                <p:oleObj name="Equation" r:id="rId7" imgW="3171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424363"/>
                        <a:ext cx="574675"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4" name="Object 5"/>
          <p:cNvGraphicFramePr>
            <a:graphicFrameLocks noChangeAspect="1"/>
          </p:cNvGraphicFramePr>
          <p:nvPr/>
        </p:nvGraphicFramePr>
        <p:xfrm>
          <a:off x="2286000" y="5683250"/>
          <a:ext cx="573088" cy="347663"/>
        </p:xfrm>
        <a:graphic>
          <a:graphicData uri="http://schemas.openxmlformats.org/presentationml/2006/ole">
            <mc:AlternateContent xmlns:mc="http://schemas.openxmlformats.org/markup-compatibility/2006">
              <mc:Choice xmlns:v="urn:schemas-microsoft-com:vml" Requires="v">
                <p:oleObj spid="_x0000_s233125" name="Equation" r:id="rId9" imgW="317500" imgH="203200" progId="Equation.DSMT4">
                  <p:embed/>
                </p:oleObj>
              </mc:Choice>
              <mc:Fallback>
                <p:oleObj name="Equation" r:id="rId9" imgW="3175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5683250"/>
                        <a:ext cx="573088" cy="3476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52265" name="Text Box 41"/>
          <p:cNvSpPr txBox="1">
            <a:spLocks noChangeArrowheads="1"/>
          </p:cNvSpPr>
          <p:nvPr/>
        </p:nvSpPr>
        <p:spPr bwMode="auto">
          <a:xfrm>
            <a:off x="1676400" y="3810000"/>
            <a:ext cx="1230313" cy="485775"/>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Net force</a:t>
            </a:r>
          </a:p>
        </p:txBody>
      </p:sp>
      <p:sp>
        <p:nvSpPr>
          <p:cNvPr id="52266" name="Text Box 42"/>
          <p:cNvSpPr txBox="1">
            <a:spLocks noChangeArrowheads="1"/>
          </p:cNvSpPr>
          <p:nvPr/>
        </p:nvSpPr>
        <p:spPr bwMode="auto">
          <a:xfrm>
            <a:off x="1263650" y="4419600"/>
            <a:ext cx="869950" cy="395288"/>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x comp.</a:t>
            </a:r>
          </a:p>
        </p:txBody>
      </p:sp>
      <p:sp>
        <p:nvSpPr>
          <p:cNvPr id="52267" name="Text Box 43"/>
          <p:cNvSpPr txBox="1">
            <a:spLocks noChangeArrowheads="1"/>
          </p:cNvSpPr>
          <p:nvPr/>
        </p:nvSpPr>
        <p:spPr bwMode="auto">
          <a:xfrm>
            <a:off x="1263650" y="4938713"/>
            <a:ext cx="869950" cy="395287"/>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y comp.</a:t>
            </a:r>
          </a:p>
        </p:txBody>
      </p:sp>
      <p:graphicFrame>
        <p:nvGraphicFramePr>
          <p:cNvPr id="52268" name="Object 6"/>
          <p:cNvGraphicFramePr>
            <a:graphicFrameLocks noChangeAspect="1"/>
          </p:cNvGraphicFramePr>
          <p:nvPr/>
        </p:nvGraphicFramePr>
        <p:xfrm>
          <a:off x="6183313" y="4443413"/>
          <a:ext cx="530225" cy="350837"/>
        </p:xfrm>
        <a:graphic>
          <a:graphicData uri="http://schemas.openxmlformats.org/presentationml/2006/ole">
            <mc:AlternateContent xmlns:mc="http://schemas.openxmlformats.org/markup-compatibility/2006">
              <mc:Choice xmlns:v="urn:schemas-microsoft-com:vml" Requires="v">
                <p:oleObj spid="_x0000_s233126" name="Equation" r:id="rId11" imgW="292100" imgH="203200" progId="Equation.DSMT4">
                  <p:embed/>
                </p:oleObj>
              </mc:Choice>
              <mc:Fallback>
                <p:oleObj name="Equation" r:id="rId11" imgW="2921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3313" y="4443413"/>
                        <a:ext cx="530225" cy="350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9" name="Object 7"/>
          <p:cNvGraphicFramePr>
            <a:graphicFrameLocks noChangeAspect="1"/>
          </p:cNvGraphicFramePr>
          <p:nvPr/>
        </p:nvGraphicFramePr>
        <p:xfrm>
          <a:off x="6324600" y="5029200"/>
          <a:ext cx="457200" cy="239713"/>
        </p:xfrm>
        <a:graphic>
          <a:graphicData uri="http://schemas.openxmlformats.org/presentationml/2006/ole">
            <mc:AlternateContent xmlns:mc="http://schemas.openxmlformats.org/markup-compatibility/2006">
              <mc:Choice xmlns:v="urn:schemas-microsoft-com:vml" Requires="v">
                <p:oleObj spid="_x0000_s233127" name="Equation" r:id="rId13" imgW="241200" imgH="139680" progId="Equation.3">
                  <p:embed/>
                </p:oleObj>
              </mc:Choice>
              <mc:Fallback>
                <p:oleObj name="Equation" r:id="rId13" imgW="241200" imgH="139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029200"/>
                        <a:ext cx="457200" cy="2397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12" name="Group 46"/>
          <p:cNvGrpSpPr>
            <a:grpSpLocks/>
          </p:cNvGrpSpPr>
          <p:nvPr/>
        </p:nvGrpSpPr>
        <p:grpSpPr bwMode="auto">
          <a:xfrm rot="1409404">
            <a:off x="914400" y="1600200"/>
            <a:ext cx="1889125" cy="1371600"/>
            <a:chOff x="3312" y="1200"/>
            <a:chExt cx="1190" cy="864"/>
          </a:xfrm>
        </p:grpSpPr>
        <p:grpSp>
          <p:nvGrpSpPr>
            <p:cNvPr id="13" name="Group 47"/>
            <p:cNvGrpSpPr>
              <a:grpSpLocks/>
            </p:cNvGrpSpPr>
            <p:nvPr/>
          </p:nvGrpSpPr>
          <p:grpSpPr bwMode="auto">
            <a:xfrm>
              <a:off x="3312" y="1344"/>
              <a:ext cx="1190" cy="720"/>
              <a:chOff x="2506" y="1344"/>
              <a:chExt cx="1190" cy="720"/>
            </a:xfrm>
          </p:grpSpPr>
          <p:sp>
            <p:nvSpPr>
              <p:cNvPr id="37938" name="Line 48"/>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39" name="Line 49"/>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40" name="Text Box 50"/>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7937" name="Text Box 51"/>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graphicFrame>
        <p:nvGraphicFramePr>
          <p:cNvPr id="52276" name="Object 8"/>
          <p:cNvGraphicFramePr>
            <a:graphicFrameLocks noChangeAspect="1"/>
          </p:cNvGraphicFramePr>
          <p:nvPr/>
        </p:nvGraphicFramePr>
        <p:xfrm>
          <a:off x="3744913" y="3884613"/>
          <a:ext cx="711200" cy="304800"/>
        </p:xfrm>
        <a:graphic>
          <a:graphicData uri="http://schemas.openxmlformats.org/presentationml/2006/ole">
            <mc:AlternateContent xmlns:mc="http://schemas.openxmlformats.org/markup-compatibility/2006">
              <mc:Choice xmlns:v="urn:schemas-microsoft-com:vml" Requires="v">
                <p:oleObj spid="_x0000_s233128" name="Equation" r:id="rId15" imgW="393700" imgH="177800" progId="Equation.DSMT4">
                  <p:embed/>
                </p:oleObj>
              </mc:Choice>
              <mc:Fallback>
                <p:oleObj name="Equation" r:id="rId15" imgW="393700" imgH="177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4913" y="3884613"/>
                        <a:ext cx="7112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7" name="Object 9"/>
          <p:cNvGraphicFramePr>
            <a:graphicFrameLocks noChangeAspect="1"/>
          </p:cNvGraphicFramePr>
          <p:nvPr/>
        </p:nvGraphicFramePr>
        <p:xfrm>
          <a:off x="4483100" y="3789363"/>
          <a:ext cx="1260475" cy="500062"/>
        </p:xfrm>
        <a:graphic>
          <a:graphicData uri="http://schemas.openxmlformats.org/presentationml/2006/ole">
            <mc:AlternateContent xmlns:mc="http://schemas.openxmlformats.org/markup-compatibility/2006">
              <mc:Choice xmlns:v="urn:schemas-microsoft-com:vml" Requires="v">
                <p:oleObj spid="_x0000_s233129" name="Equation" r:id="rId17" imgW="698500" imgH="292100" progId="Equation.DSMT4">
                  <p:embed/>
                </p:oleObj>
              </mc:Choice>
              <mc:Fallback>
                <p:oleObj name="Equation" r:id="rId17" imgW="6985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83100" y="3789363"/>
                        <a:ext cx="1260475" cy="5000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8" name="Object 10"/>
          <p:cNvGraphicFramePr>
            <a:graphicFrameLocks noChangeAspect="1"/>
          </p:cNvGraphicFramePr>
          <p:nvPr/>
        </p:nvGraphicFramePr>
        <p:xfrm>
          <a:off x="2982913" y="4424363"/>
          <a:ext cx="1125537" cy="392112"/>
        </p:xfrm>
        <a:graphic>
          <a:graphicData uri="http://schemas.openxmlformats.org/presentationml/2006/ole">
            <mc:AlternateContent xmlns:mc="http://schemas.openxmlformats.org/markup-compatibility/2006">
              <mc:Choice xmlns:v="urn:schemas-microsoft-com:vml" Requires="v">
                <p:oleObj spid="_x0000_s233130" name="Equation" r:id="rId19" imgW="622300" imgH="228600" progId="Equation.DSMT4">
                  <p:embed/>
                </p:oleObj>
              </mc:Choice>
              <mc:Fallback>
                <p:oleObj name="Equation" r:id="rId19" imgW="6223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82913" y="4424363"/>
                        <a:ext cx="1125537"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9" name="Object 11"/>
          <p:cNvGraphicFramePr>
            <a:graphicFrameLocks noChangeAspect="1"/>
          </p:cNvGraphicFramePr>
          <p:nvPr/>
        </p:nvGraphicFramePr>
        <p:xfrm>
          <a:off x="4125913" y="4443413"/>
          <a:ext cx="1700212" cy="350837"/>
        </p:xfrm>
        <a:graphic>
          <a:graphicData uri="http://schemas.openxmlformats.org/presentationml/2006/ole">
            <mc:AlternateContent xmlns:mc="http://schemas.openxmlformats.org/markup-compatibility/2006">
              <mc:Choice xmlns:v="urn:schemas-microsoft-com:vml" Requires="v">
                <p:oleObj spid="_x0000_s233131" name="Equation" r:id="rId21" imgW="939800" imgH="203200" progId="Equation.DSMT4">
                  <p:embed/>
                </p:oleObj>
              </mc:Choice>
              <mc:Fallback>
                <p:oleObj name="Equation" r:id="rId21" imgW="939800" imgH="203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25913" y="4443413"/>
                        <a:ext cx="1700212" cy="350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0" name="Object 12"/>
          <p:cNvGraphicFramePr>
            <a:graphicFrameLocks noChangeAspect="1"/>
          </p:cNvGraphicFramePr>
          <p:nvPr/>
        </p:nvGraphicFramePr>
        <p:xfrm>
          <a:off x="5789613" y="4467225"/>
          <a:ext cx="230187" cy="304800"/>
        </p:xfrm>
        <a:graphic>
          <a:graphicData uri="http://schemas.openxmlformats.org/presentationml/2006/ole">
            <mc:AlternateContent xmlns:mc="http://schemas.openxmlformats.org/markup-compatibility/2006">
              <mc:Choice xmlns:v="urn:schemas-microsoft-com:vml" Requires="v">
                <p:oleObj spid="_x0000_s233132" name="Equation" r:id="rId23" imgW="126720" imgH="177480" progId="Equation.3">
                  <p:embed/>
                </p:oleObj>
              </mc:Choice>
              <mc:Fallback>
                <p:oleObj name="Equation" r:id="rId23" imgW="126720" imgH="1774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89613" y="4467225"/>
                        <a:ext cx="230187"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1" name="Object 13"/>
          <p:cNvGraphicFramePr>
            <a:graphicFrameLocks noChangeAspect="1"/>
          </p:cNvGraphicFramePr>
          <p:nvPr/>
        </p:nvGraphicFramePr>
        <p:xfrm>
          <a:off x="6705600" y="4443413"/>
          <a:ext cx="712788" cy="350837"/>
        </p:xfrm>
        <a:graphic>
          <a:graphicData uri="http://schemas.openxmlformats.org/presentationml/2006/ole">
            <mc:AlternateContent xmlns:mc="http://schemas.openxmlformats.org/markup-compatibility/2006">
              <mc:Choice xmlns:v="urn:schemas-microsoft-com:vml" Requires="v">
                <p:oleObj spid="_x0000_s233133" name="Equation" r:id="rId25" imgW="393700" imgH="203200" progId="Equation.DSMT4">
                  <p:embed/>
                </p:oleObj>
              </mc:Choice>
              <mc:Fallback>
                <p:oleObj name="Equation" r:id="rId25" imgW="393700" imgH="203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05600" y="4443413"/>
                        <a:ext cx="712788" cy="350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2" name="Object 14"/>
          <p:cNvGraphicFramePr>
            <a:graphicFrameLocks noChangeAspect="1"/>
          </p:cNvGraphicFramePr>
          <p:nvPr/>
        </p:nvGraphicFramePr>
        <p:xfrm>
          <a:off x="7391400" y="4422775"/>
          <a:ext cx="1079500" cy="393700"/>
        </p:xfrm>
        <a:graphic>
          <a:graphicData uri="http://schemas.openxmlformats.org/presentationml/2006/ole">
            <mc:AlternateContent xmlns:mc="http://schemas.openxmlformats.org/markup-compatibility/2006">
              <mc:Choice xmlns:v="urn:schemas-microsoft-com:vml" Requires="v">
                <p:oleObj spid="_x0000_s233134" name="Equation" r:id="rId27" imgW="596880" imgH="228600" progId="Equation.3">
                  <p:embed/>
                </p:oleObj>
              </mc:Choice>
              <mc:Fallback>
                <p:oleObj name="Equation" r:id="rId27" imgW="59688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91400" y="4422775"/>
                        <a:ext cx="10795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3" name="Object 15"/>
          <p:cNvGraphicFramePr>
            <a:graphicFrameLocks noChangeAspect="1"/>
          </p:cNvGraphicFramePr>
          <p:nvPr/>
        </p:nvGraphicFramePr>
        <p:xfrm>
          <a:off x="2895600" y="4953000"/>
          <a:ext cx="671513" cy="414338"/>
        </p:xfrm>
        <a:graphic>
          <a:graphicData uri="http://schemas.openxmlformats.org/presentationml/2006/ole">
            <mc:AlternateContent xmlns:mc="http://schemas.openxmlformats.org/markup-compatibility/2006">
              <mc:Choice xmlns:v="urn:schemas-microsoft-com:vml" Requires="v">
                <p:oleObj spid="_x0000_s233135" name="Equation" r:id="rId29" imgW="444240" imgH="241200" progId="Equation.3">
                  <p:embed/>
                </p:oleObj>
              </mc:Choice>
              <mc:Fallback>
                <p:oleObj name="Equation" r:id="rId29" imgW="44424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95600" y="4953000"/>
                        <a:ext cx="671513"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4" name="Object 16"/>
          <p:cNvGraphicFramePr>
            <a:graphicFrameLocks noChangeAspect="1"/>
          </p:cNvGraphicFramePr>
          <p:nvPr/>
        </p:nvGraphicFramePr>
        <p:xfrm>
          <a:off x="3557588" y="4953000"/>
          <a:ext cx="862012" cy="414338"/>
        </p:xfrm>
        <a:graphic>
          <a:graphicData uri="http://schemas.openxmlformats.org/presentationml/2006/ole">
            <mc:AlternateContent xmlns:mc="http://schemas.openxmlformats.org/markup-compatibility/2006">
              <mc:Choice xmlns:v="urn:schemas-microsoft-com:vml" Requires="v">
                <p:oleObj spid="_x0000_s233136" name="Equation" r:id="rId31" imgW="571320" imgH="241200" progId="Equation.3">
                  <p:embed/>
                </p:oleObj>
              </mc:Choice>
              <mc:Fallback>
                <p:oleObj name="Equation" r:id="rId31" imgW="571320" imgH="2412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557588" y="4953000"/>
                        <a:ext cx="862012"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5" name="Object 17"/>
          <p:cNvGraphicFramePr>
            <a:graphicFrameLocks noChangeAspect="1"/>
          </p:cNvGraphicFramePr>
          <p:nvPr/>
        </p:nvGraphicFramePr>
        <p:xfrm>
          <a:off x="4411663" y="4941888"/>
          <a:ext cx="1455737" cy="392112"/>
        </p:xfrm>
        <a:graphic>
          <a:graphicData uri="http://schemas.openxmlformats.org/presentationml/2006/ole">
            <mc:AlternateContent xmlns:mc="http://schemas.openxmlformats.org/markup-compatibility/2006">
              <mc:Choice xmlns:v="urn:schemas-microsoft-com:vml" Requires="v">
                <p:oleObj spid="_x0000_s233137" name="Equation" r:id="rId33" imgW="965160" imgH="228600" progId="Equation.3">
                  <p:embed/>
                </p:oleObj>
              </mc:Choice>
              <mc:Fallback>
                <p:oleObj name="Equation" r:id="rId33" imgW="96516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11663" y="4941888"/>
                        <a:ext cx="1455737"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6" name="Object 18"/>
          <p:cNvGraphicFramePr>
            <a:graphicFrameLocks noChangeAspect="1"/>
          </p:cNvGraphicFramePr>
          <p:nvPr/>
        </p:nvGraphicFramePr>
        <p:xfrm>
          <a:off x="5829300" y="4953000"/>
          <a:ext cx="190500" cy="304800"/>
        </p:xfrm>
        <a:graphic>
          <a:graphicData uri="http://schemas.openxmlformats.org/presentationml/2006/ole">
            <mc:AlternateContent xmlns:mc="http://schemas.openxmlformats.org/markup-compatibility/2006">
              <mc:Choice xmlns:v="urn:schemas-microsoft-com:vml" Requires="v">
                <p:oleObj spid="_x0000_s233138" name="Equation" r:id="rId35" imgW="126720" imgH="177480" progId="Equation.3">
                  <p:embed/>
                </p:oleObj>
              </mc:Choice>
              <mc:Fallback>
                <p:oleObj name="Equation" r:id="rId35" imgW="126720" imgH="177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29300" y="4953000"/>
                        <a:ext cx="1905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7" name="Object 19"/>
          <p:cNvGraphicFramePr>
            <a:graphicFrameLocks noChangeAspect="1"/>
          </p:cNvGraphicFramePr>
          <p:nvPr/>
        </p:nvGraphicFramePr>
        <p:xfrm>
          <a:off x="6694488" y="4953000"/>
          <a:ext cx="696912" cy="414338"/>
        </p:xfrm>
        <a:graphic>
          <a:graphicData uri="http://schemas.openxmlformats.org/presentationml/2006/ole">
            <mc:AlternateContent xmlns:mc="http://schemas.openxmlformats.org/markup-compatibility/2006">
              <mc:Choice xmlns:v="urn:schemas-microsoft-com:vml" Requires="v">
                <p:oleObj spid="_x0000_s233139" name="Equation" r:id="rId37" imgW="368280" imgH="241200" progId="Equation.3">
                  <p:embed/>
                </p:oleObj>
              </mc:Choice>
              <mc:Fallback>
                <p:oleObj name="Equation" r:id="rId37" imgW="368280" imgH="2412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4488" y="4953000"/>
                        <a:ext cx="696912"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8" name="Object 20"/>
          <p:cNvGraphicFramePr>
            <a:graphicFrameLocks noChangeAspect="1"/>
          </p:cNvGraphicFramePr>
          <p:nvPr/>
        </p:nvGraphicFramePr>
        <p:xfrm>
          <a:off x="7315200" y="4953000"/>
          <a:ext cx="1179513" cy="392113"/>
        </p:xfrm>
        <a:graphic>
          <a:graphicData uri="http://schemas.openxmlformats.org/presentationml/2006/ole">
            <mc:AlternateContent xmlns:mc="http://schemas.openxmlformats.org/markup-compatibility/2006">
              <mc:Choice xmlns:v="urn:schemas-microsoft-com:vml" Requires="v">
                <p:oleObj spid="_x0000_s233140" name="Equation" r:id="rId39" imgW="622080" imgH="228600" progId="Equation.3">
                  <p:embed/>
                </p:oleObj>
              </mc:Choice>
              <mc:Fallback>
                <p:oleObj name="Equation" r:id="rId39" imgW="622080" imgH="2286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315200" y="4953000"/>
                        <a:ext cx="1179513"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9" name="Object 21"/>
          <p:cNvGraphicFramePr>
            <a:graphicFrameLocks noChangeAspect="1"/>
          </p:cNvGraphicFramePr>
          <p:nvPr/>
        </p:nvGraphicFramePr>
        <p:xfrm>
          <a:off x="2971800" y="5519738"/>
          <a:ext cx="1377950" cy="674687"/>
        </p:xfrm>
        <a:graphic>
          <a:graphicData uri="http://schemas.openxmlformats.org/presentationml/2006/ole">
            <mc:AlternateContent xmlns:mc="http://schemas.openxmlformats.org/markup-compatibility/2006">
              <mc:Choice xmlns:v="urn:schemas-microsoft-com:vml" Requires="v">
                <p:oleObj spid="_x0000_s233141" name="Equation" r:id="rId41" imgW="761760" imgH="393480" progId="Equation.3">
                  <p:embed/>
                </p:oleObj>
              </mc:Choice>
              <mc:Fallback>
                <p:oleObj name="Equation" r:id="rId41" imgW="761760" imgH="393480"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71800" y="5519738"/>
                        <a:ext cx="1377950" cy="674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90" name="Object 22"/>
          <p:cNvGraphicFramePr>
            <a:graphicFrameLocks noChangeAspect="1"/>
          </p:cNvGraphicFramePr>
          <p:nvPr/>
        </p:nvGraphicFramePr>
        <p:xfrm>
          <a:off x="4343400" y="5486400"/>
          <a:ext cx="1401763" cy="741363"/>
        </p:xfrm>
        <a:graphic>
          <a:graphicData uri="http://schemas.openxmlformats.org/presentationml/2006/ole">
            <mc:AlternateContent xmlns:mc="http://schemas.openxmlformats.org/markup-compatibility/2006">
              <mc:Choice xmlns:v="urn:schemas-microsoft-com:vml" Requires="v">
                <p:oleObj spid="_x0000_s233142" name="Equation" r:id="rId43" imgW="774360" imgH="431640" progId="Equation.3">
                  <p:embed/>
                </p:oleObj>
              </mc:Choice>
              <mc:Fallback>
                <p:oleObj name="Equation" r:id="rId43" imgW="774360" imgH="431640"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43400" y="5486400"/>
                        <a:ext cx="1401763" cy="741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91" name="Object 23"/>
          <p:cNvGraphicFramePr>
            <a:graphicFrameLocks noChangeAspect="1"/>
          </p:cNvGraphicFramePr>
          <p:nvPr/>
        </p:nvGraphicFramePr>
        <p:xfrm>
          <a:off x="5818188" y="5638800"/>
          <a:ext cx="690562" cy="392113"/>
        </p:xfrm>
        <a:graphic>
          <a:graphicData uri="http://schemas.openxmlformats.org/presentationml/2006/ole">
            <mc:AlternateContent xmlns:mc="http://schemas.openxmlformats.org/markup-compatibility/2006">
              <mc:Choice xmlns:v="urn:schemas-microsoft-com:vml" Requires="v">
                <p:oleObj spid="_x0000_s233143" name="Equation" r:id="rId45" imgW="380880" imgH="228600" progId="Equation.DSMT4">
                  <p:embed/>
                </p:oleObj>
              </mc:Choice>
              <mc:Fallback>
                <p:oleObj name="Equation" r:id="rId45" imgW="380880" imgH="22860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818188" y="5638800"/>
                        <a:ext cx="690562"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932" name="Footer Placeholder 69"/>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grpSp>
        <p:nvGrpSpPr>
          <p:cNvPr id="14" name="Group 35"/>
          <p:cNvGrpSpPr>
            <a:grpSpLocks/>
          </p:cNvGrpSpPr>
          <p:nvPr/>
        </p:nvGrpSpPr>
        <p:grpSpPr bwMode="auto">
          <a:xfrm>
            <a:off x="742950" y="1962150"/>
            <a:ext cx="857250" cy="628650"/>
            <a:chOff x="3338" y="1706"/>
            <a:chExt cx="540" cy="396"/>
          </a:xfrm>
        </p:grpSpPr>
        <p:sp>
          <p:nvSpPr>
            <p:cNvPr id="37934" name="Line 36"/>
            <p:cNvSpPr>
              <a:spLocks noChangeShapeType="1"/>
            </p:cNvSpPr>
            <p:nvPr/>
          </p:nvSpPr>
          <p:spPr bwMode="auto">
            <a:xfrm flipH="1" flipV="1">
              <a:off x="3494" y="1968"/>
              <a:ext cx="326" cy="134"/>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35" name="Text Box 37"/>
            <p:cNvSpPr txBox="1">
              <a:spLocks noChangeArrowheads="1"/>
            </p:cNvSpPr>
            <p:nvPr/>
          </p:nvSpPr>
          <p:spPr bwMode="auto">
            <a:xfrm>
              <a:off x="3338" y="1706"/>
              <a:ext cx="540" cy="252"/>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s</a:t>
              </a:r>
              <a:r>
                <a:rPr lang="en-US" sz="2000" b="1">
                  <a:solidFill>
                    <a:srgbClr val="333399"/>
                  </a:solidFill>
                  <a:latin typeface="Monotype Corsiva" pitchFamily="-84" charset="0"/>
                </a:rPr>
                <a:t>=</a:t>
              </a:r>
              <a:r>
                <a:rPr lang="en-US" sz="2000">
                  <a:solidFill>
                    <a:srgbClr val="333399"/>
                  </a:solidFill>
                  <a:latin typeface="Symbol" pitchFamily="-84" charset="2"/>
                </a:rPr>
                <a:t>μ</a:t>
              </a:r>
              <a:r>
                <a:rPr lang="en-US" sz="2000" baseline="-25000">
                  <a:solidFill>
                    <a:srgbClr val="333399"/>
                  </a:solidFill>
                  <a:latin typeface="Monotype Corsiva" pitchFamily="-84" charset="0"/>
                </a:rPr>
                <a:t>s</a:t>
              </a:r>
              <a:r>
                <a:rPr lang="en-US" sz="2000">
                  <a:solidFill>
                    <a:srgbClr val="333399"/>
                  </a:solidFill>
                  <a:latin typeface="Monotype Corsiva" pitchFamily="-84" charset="0"/>
                </a:rPr>
                <a:t>n</a:t>
              </a:r>
              <a:endParaRPr lang="en-US" sz="2000" baseline="-25000">
                <a:solidFill>
                  <a:srgbClr val="333399"/>
                </a:solidFill>
                <a:latin typeface="Monotype Corsiva" pitchFamily="-84" charset="0"/>
              </a:endParaRPr>
            </a:p>
          </p:txBody>
        </p:sp>
      </p:grpSp>
    </p:spTree>
    <p:extLst>
      <p:ext uri="{BB962C8B-B14F-4D97-AF65-F5344CB8AC3E}">
        <p14:creationId xmlns:p14="http://schemas.microsoft.com/office/powerpoint/2010/main" val="39533122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dt" sz="quarter" idx="10"/>
          </p:nvPr>
        </p:nvSpPr>
        <p:spPr>
          <a:noFill/>
        </p:spPr>
        <p:txBody>
          <a:bodyPr/>
          <a:lstStyle/>
          <a:p>
            <a:r>
              <a:rPr lang="en-US" smtClean="0">
                <a:latin typeface="Arial Narrow" pitchFamily="-84" charset="0"/>
              </a:rPr>
              <a:t>Tuesday, June 26, 2012</a:t>
            </a:r>
          </a:p>
        </p:txBody>
      </p:sp>
      <p:sp>
        <p:nvSpPr>
          <p:cNvPr id="38915" name="Rectangle 6"/>
          <p:cNvSpPr>
            <a:spLocks noGrp="1" noChangeArrowheads="1"/>
          </p:cNvSpPr>
          <p:nvPr>
            <p:ph type="sldNum" sz="quarter" idx="12"/>
          </p:nvPr>
        </p:nvSpPr>
        <p:spPr>
          <a:noFill/>
        </p:spPr>
        <p:txBody>
          <a:bodyPr/>
          <a:lstStyle/>
          <a:p>
            <a:fld id="{D538D4C0-C76D-6648-9E42-BA0549839B66}" type="slidenum">
              <a:rPr lang="en-US">
                <a:latin typeface="Arial Narrow" pitchFamily="-84" charset="0"/>
              </a:rPr>
              <a:pPr/>
              <a:t>14</a:t>
            </a:fld>
            <a:endParaRPr lang="en-US">
              <a:latin typeface="Arial Narrow" pitchFamily="-84" charset="0"/>
            </a:endParaRPr>
          </a:p>
        </p:txBody>
      </p:sp>
      <p:pic>
        <p:nvPicPr>
          <p:cNvPr id="73730" name="Picture 2" descr="FG05_023"/>
          <p:cNvPicPr>
            <a:picLocks noChangeAspect="1" noChangeArrowheads="1"/>
          </p:cNvPicPr>
          <p:nvPr/>
        </p:nvPicPr>
        <p:blipFill>
          <a:blip r:embed="rId2"/>
          <a:srcRect/>
          <a:stretch>
            <a:fillRect/>
          </a:stretch>
        </p:blipFill>
        <p:spPr bwMode="auto">
          <a:xfrm>
            <a:off x="4800600" y="3657600"/>
            <a:ext cx="4648200" cy="3200400"/>
          </a:xfrm>
          <a:prstGeom prst="rect">
            <a:avLst/>
          </a:prstGeom>
          <a:noFill/>
          <a:ln w="9525">
            <a:noFill/>
            <a:miter lim="800000"/>
            <a:headEnd/>
            <a:tailEnd/>
          </a:ln>
        </p:spPr>
      </p:pic>
      <p:sp>
        <p:nvSpPr>
          <p:cNvPr id="38917" name="Rectangle 3"/>
          <p:cNvSpPr>
            <a:spLocks noGrp="1" noChangeArrowheads="1"/>
          </p:cNvSpPr>
          <p:nvPr>
            <p:ph type="title"/>
          </p:nvPr>
        </p:nvSpPr>
        <p:spPr>
          <a:xfrm>
            <a:off x="685800" y="228600"/>
            <a:ext cx="7772400" cy="457200"/>
          </a:xfrm>
        </p:spPr>
        <p:txBody>
          <a:bodyPr/>
          <a:lstStyle/>
          <a:p>
            <a:r>
              <a:rPr lang="en-US" sz="3600">
                <a:ea typeface="ＭＳ Ｐゴシック" pitchFamily="-84" charset="-128"/>
                <a:cs typeface="ＭＳ Ｐゴシック" pitchFamily="-84" charset="-128"/>
              </a:rPr>
              <a:t>Motion in Resistive Forces</a:t>
            </a:r>
          </a:p>
        </p:txBody>
      </p:sp>
      <p:sp>
        <p:nvSpPr>
          <p:cNvPr id="73732" name="Text Box 4"/>
          <p:cNvSpPr txBox="1">
            <a:spLocks noChangeArrowheads="1"/>
          </p:cNvSpPr>
          <p:nvPr/>
        </p:nvSpPr>
        <p:spPr bwMode="auto">
          <a:xfrm>
            <a:off x="533400" y="762000"/>
            <a:ext cx="8001000" cy="822325"/>
          </a:xfrm>
          <a:prstGeom prst="rect">
            <a:avLst/>
          </a:prstGeom>
          <a:noFill/>
          <a:ln w="38100">
            <a:noFill/>
            <a:miter lim="800000"/>
            <a:headEnd/>
            <a:tailEnd/>
          </a:ln>
        </p:spPr>
        <p:txBody>
          <a:bodyPr>
            <a:prstTxWarp prst="textNoShape">
              <a:avLst/>
            </a:prstTxWarp>
            <a:spAutoFit/>
          </a:bodyPr>
          <a:lstStyle/>
          <a:p>
            <a:r>
              <a:rPr lang="en-US">
                <a:solidFill>
                  <a:schemeClr val="accent2"/>
                </a:solidFill>
                <a:latin typeface="Arial Narrow" pitchFamily="-84" charset="0"/>
              </a:rPr>
              <a:t>Medium can exert resistive forces on an object moving through it due to viscosity or other types frictional properties of the medium.</a:t>
            </a:r>
          </a:p>
        </p:txBody>
      </p:sp>
      <p:sp>
        <p:nvSpPr>
          <p:cNvPr id="73733" name="Text Box 5"/>
          <p:cNvSpPr txBox="1">
            <a:spLocks noChangeArrowheads="1"/>
          </p:cNvSpPr>
          <p:nvPr/>
        </p:nvSpPr>
        <p:spPr bwMode="auto">
          <a:xfrm>
            <a:off x="533400" y="2362200"/>
            <a:ext cx="7848600" cy="822325"/>
          </a:xfrm>
          <a:prstGeom prst="rect">
            <a:avLst/>
          </a:prstGeom>
          <a:noFill/>
          <a:ln w="38100">
            <a:noFill/>
            <a:miter lim="800000"/>
            <a:headEnd/>
            <a:tailEnd/>
          </a:ln>
        </p:spPr>
        <p:txBody>
          <a:bodyPr>
            <a:prstTxWarp prst="textNoShape">
              <a:avLst/>
            </a:prstTxWarp>
            <a:spAutoFit/>
          </a:bodyPr>
          <a:lstStyle/>
          <a:p>
            <a:r>
              <a:rPr lang="en-US">
                <a:solidFill>
                  <a:schemeClr val="accent2"/>
                </a:solidFill>
                <a:latin typeface="Arial Narrow" pitchFamily="-84" charset="0"/>
              </a:rPr>
              <a:t>These forces are exerted on moving objects in opposite direction of the movement.   </a:t>
            </a:r>
          </a:p>
        </p:txBody>
      </p:sp>
      <p:sp>
        <p:nvSpPr>
          <p:cNvPr id="73734" name="Text Box 6"/>
          <p:cNvSpPr txBox="1">
            <a:spLocks noChangeArrowheads="1"/>
          </p:cNvSpPr>
          <p:nvPr/>
        </p:nvSpPr>
        <p:spPr bwMode="auto">
          <a:xfrm>
            <a:off x="533400" y="1752600"/>
            <a:ext cx="2209800" cy="457200"/>
          </a:xfrm>
          <a:prstGeom prst="rect">
            <a:avLst/>
          </a:prstGeom>
          <a:noFill/>
          <a:ln w="38100">
            <a:noFill/>
            <a:miter lim="800000"/>
            <a:headEnd/>
            <a:tailEnd/>
          </a:ln>
        </p:spPr>
        <p:txBody>
          <a:bodyPr>
            <a:prstTxWarp prst="textNoShape">
              <a:avLst/>
            </a:prstTxWarp>
            <a:spAutoFit/>
          </a:bodyPr>
          <a:lstStyle/>
          <a:p>
            <a:r>
              <a:rPr lang="en-US">
                <a:solidFill>
                  <a:srgbClr val="FF3399"/>
                </a:solidFill>
                <a:latin typeface="Arial Narrow" pitchFamily="-84" charset="0"/>
              </a:rPr>
              <a:t>Some examples? </a:t>
            </a:r>
          </a:p>
        </p:txBody>
      </p:sp>
      <p:sp>
        <p:nvSpPr>
          <p:cNvPr id="73735" name="Text Box 7"/>
          <p:cNvSpPr txBox="1">
            <a:spLocks noChangeArrowheads="1"/>
          </p:cNvSpPr>
          <p:nvPr/>
        </p:nvSpPr>
        <p:spPr bwMode="auto">
          <a:xfrm>
            <a:off x="457200" y="3124200"/>
            <a:ext cx="8153400" cy="822325"/>
          </a:xfrm>
          <a:prstGeom prst="rect">
            <a:avLst/>
          </a:prstGeom>
          <a:noFill/>
          <a:ln w="38100">
            <a:noFill/>
            <a:miter lim="800000"/>
            <a:headEnd/>
            <a:tailEnd/>
          </a:ln>
        </p:spPr>
        <p:txBody>
          <a:bodyPr>
            <a:prstTxWarp prst="textNoShape">
              <a:avLst/>
            </a:prstTxWarp>
            <a:spAutoFit/>
          </a:bodyPr>
          <a:lstStyle/>
          <a:p>
            <a:r>
              <a:rPr lang="en-US">
                <a:solidFill>
                  <a:srgbClr val="CC00CC"/>
                </a:solidFill>
                <a:latin typeface="Arial Narrow" pitchFamily="-84" charset="0"/>
              </a:rPr>
              <a:t>These forces are proportional to such factors as speed.   They almost always increase with increasing speed.   </a:t>
            </a:r>
          </a:p>
        </p:txBody>
      </p:sp>
      <p:sp>
        <p:nvSpPr>
          <p:cNvPr id="73736" name="Text Box 8"/>
          <p:cNvSpPr txBox="1">
            <a:spLocks noChangeArrowheads="1"/>
          </p:cNvSpPr>
          <p:nvPr/>
        </p:nvSpPr>
        <p:spPr bwMode="auto">
          <a:xfrm>
            <a:off x="457200" y="4038600"/>
            <a:ext cx="5562600" cy="1917700"/>
          </a:xfrm>
          <a:prstGeom prst="rect">
            <a:avLst/>
          </a:prstGeom>
          <a:noFill/>
          <a:ln w="38100">
            <a:noFill/>
            <a:miter lim="800000"/>
            <a:headEnd/>
            <a:tailEnd/>
          </a:ln>
        </p:spPr>
        <p:txBody>
          <a:bodyPr>
            <a:prstTxWarp prst="textNoShape">
              <a:avLst/>
            </a:prstTxWarp>
            <a:spAutoFit/>
          </a:bodyPr>
          <a:lstStyle/>
          <a:p>
            <a:pPr marL="457200" indent="-457200"/>
            <a:r>
              <a:rPr lang="en-US">
                <a:solidFill>
                  <a:schemeClr val="accent2"/>
                </a:solidFill>
                <a:latin typeface="Arial Narrow" pitchFamily="-84" charset="0"/>
              </a:rPr>
              <a:t>Two different cases of proportionality: </a:t>
            </a:r>
          </a:p>
          <a:p>
            <a:pPr marL="914400" lvl="1" indent="-457200">
              <a:buFontTx/>
              <a:buAutoNum type="arabicPeriod"/>
            </a:pPr>
            <a:r>
              <a:rPr lang="en-US">
                <a:solidFill>
                  <a:schemeClr val="accent2"/>
                </a:solidFill>
                <a:latin typeface="Arial Narrow" pitchFamily="-84" charset="0"/>
              </a:rPr>
              <a:t>Forces linearly proportional to speed: Slowly moving or very small objects</a:t>
            </a:r>
          </a:p>
          <a:p>
            <a:pPr marL="914400" lvl="1" indent="-457200">
              <a:buFontTx/>
              <a:buAutoNum type="arabicPeriod"/>
            </a:pPr>
            <a:r>
              <a:rPr lang="en-US">
                <a:solidFill>
                  <a:schemeClr val="accent2"/>
                </a:solidFill>
                <a:latin typeface="Arial Narrow" pitchFamily="-84" charset="0"/>
              </a:rPr>
              <a:t>Forces proportional to square of speed: Large objects w/ reasonable speed</a:t>
            </a:r>
          </a:p>
        </p:txBody>
      </p:sp>
      <p:sp>
        <p:nvSpPr>
          <p:cNvPr id="73737" name="Text Box 9"/>
          <p:cNvSpPr txBox="1">
            <a:spLocks noChangeArrowheads="1"/>
          </p:cNvSpPr>
          <p:nvPr/>
        </p:nvSpPr>
        <p:spPr bwMode="auto">
          <a:xfrm>
            <a:off x="3124200" y="1752600"/>
            <a:ext cx="4833938" cy="495300"/>
          </a:xfrm>
          <a:prstGeom prst="rect">
            <a:avLst/>
          </a:prstGeom>
          <a:solidFill>
            <a:srgbClr val="CCFFFF"/>
          </a:solidFill>
          <a:ln w="38100">
            <a:solidFill>
              <a:srgbClr val="333399"/>
            </a:solidFill>
            <a:miter lim="800000"/>
            <a:headEnd/>
            <a:tailEnd/>
          </a:ln>
        </p:spPr>
        <p:txBody>
          <a:bodyPr>
            <a:prstTxWarp prst="textNoShape">
              <a:avLst/>
            </a:prstTxWarp>
            <a:spAutoFit/>
          </a:bodyPr>
          <a:lstStyle/>
          <a:p>
            <a:r>
              <a:rPr lang="en-US">
                <a:solidFill>
                  <a:srgbClr val="FF3399"/>
                </a:solidFill>
                <a:latin typeface="Arial Narrow" pitchFamily="-84" charset="0"/>
              </a:rPr>
              <a:t>Air resistance, viscous force of liquid, etc</a:t>
            </a:r>
          </a:p>
        </p:txBody>
      </p:sp>
      <p:sp>
        <p:nvSpPr>
          <p:cNvPr id="38924" name="Footer Placeholder 11"/>
          <p:cNvSpPr>
            <a:spLocks noGrp="1"/>
          </p:cNvSpPr>
          <p:nvPr>
            <p:ph type="ftr" sz="quarter" idx="11"/>
          </p:nvPr>
        </p:nvSpPr>
        <p:spPr>
          <a:noFill/>
        </p:spPr>
        <p:txBody>
          <a:bodyPr/>
          <a:lstStyle/>
          <a:p>
            <a:r>
              <a:rPr lang="en-US" smtClean="0">
                <a:latin typeface="Arial Narrow" pitchFamily="-84" charset="0"/>
              </a:rPr>
              <a:t>PHYS 1443-001, Summer 2012             Dr. Jaehoon Yu</a:t>
            </a:r>
          </a:p>
        </p:txBody>
      </p:sp>
    </p:spTree>
    <p:extLst>
      <p:ext uri="{BB962C8B-B14F-4D97-AF65-F5344CB8AC3E}">
        <p14:creationId xmlns:p14="http://schemas.microsoft.com/office/powerpoint/2010/main" val="5389503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a:noFill/>
        </p:spPr>
        <p:txBody>
          <a:bodyPr/>
          <a:lstStyle/>
          <a:p>
            <a:r>
              <a:rPr lang="en-US" smtClean="0">
                <a:latin typeface="Arial Narrow" pitchFamily="-84" charset="0"/>
              </a:rPr>
              <a:t>Tuesday, Sept. 23, 2014</a:t>
            </a:r>
          </a:p>
        </p:txBody>
      </p:sp>
      <p:sp>
        <p:nvSpPr>
          <p:cNvPr id="23555" name="Footer Placeholder 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pic>
        <p:nvPicPr>
          <p:cNvPr id="518147" name="Picture 3" descr="F05.01"/>
          <p:cNvPicPr>
            <a:picLocks noChangeAspect="1" noChangeArrowheads="1"/>
          </p:cNvPicPr>
          <p:nvPr/>
        </p:nvPicPr>
        <p:blipFill>
          <a:blip r:embed="rId3"/>
          <a:srcRect/>
          <a:stretch>
            <a:fillRect/>
          </a:stretch>
        </p:blipFill>
        <p:spPr bwMode="auto">
          <a:xfrm>
            <a:off x="1304925" y="2057400"/>
            <a:ext cx="6534150" cy="4313238"/>
          </a:xfrm>
          <a:prstGeom prst="rect">
            <a:avLst/>
          </a:prstGeom>
          <a:noFill/>
          <a:ln w="9525">
            <a:noFill/>
            <a:miter lim="800000"/>
            <a:headEnd/>
            <a:tailEnd/>
          </a:ln>
        </p:spPr>
      </p:pic>
      <p:sp>
        <p:nvSpPr>
          <p:cNvPr id="518148" name="Text Box 4"/>
          <p:cNvSpPr txBox="1">
            <a:spLocks noChangeArrowheads="1"/>
          </p:cNvSpPr>
          <p:nvPr/>
        </p:nvSpPr>
        <p:spPr bwMode="auto">
          <a:xfrm>
            <a:off x="838200" y="914400"/>
            <a:ext cx="7696200" cy="1066800"/>
          </a:xfrm>
          <a:prstGeom prst="rect">
            <a:avLst/>
          </a:prstGeom>
          <a:noFill/>
          <a:ln w="9525">
            <a:noFill/>
            <a:miter lim="800000"/>
            <a:headEnd/>
            <a:tailEnd/>
          </a:ln>
        </p:spPr>
        <p:txBody>
          <a:bodyPr>
            <a:prstTxWarp prst="textNoShape">
              <a:avLst/>
            </a:prstTxWarp>
            <a:spAutoFit/>
          </a:bodyPr>
          <a:lstStyle/>
          <a:p>
            <a:r>
              <a:rPr lang="en-US" sz="3200">
                <a:solidFill>
                  <a:srgbClr val="333399"/>
                </a:solidFill>
                <a:latin typeface="Arial Narrow" pitchFamily="-84" charset="0"/>
              </a:rPr>
              <a:t>Uniform circular motion is the motion of an object traveling at a constant speed on a circular path.</a:t>
            </a:r>
          </a:p>
        </p:txBody>
      </p:sp>
      <p:sp>
        <p:nvSpPr>
          <p:cNvPr id="23558" name="Rectangle 5"/>
          <p:cNvSpPr>
            <a:spLocks noGrp="1" noChangeArrowheads="1"/>
          </p:cNvSpPr>
          <p:nvPr>
            <p:ph type="title"/>
          </p:nvPr>
        </p:nvSpPr>
        <p:spPr>
          <a:xfrm>
            <a:off x="304800" y="76200"/>
            <a:ext cx="8763000" cy="914400"/>
          </a:xfrm>
        </p:spPr>
        <p:txBody>
          <a:bodyPr/>
          <a:lstStyle/>
          <a:p>
            <a:r>
              <a:rPr lang="en-US">
                <a:ea typeface="ＭＳ Ｐゴシック" pitchFamily="-84" charset="-128"/>
                <a:cs typeface="ＭＳ Ｐゴシック" pitchFamily="-84" charset="-128"/>
              </a:rPr>
              <a:t>Definition of the Uniform Circular Motion</a:t>
            </a:r>
          </a:p>
        </p:txBody>
      </p:sp>
      <p:sp>
        <p:nvSpPr>
          <p:cNvPr id="23559" name="Slide Number Placeholder 6"/>
          <p:cNvSpPr>
            <a:spLocks noGrp="1"/>
          </p:cNvSpPr>
          <p:nvPr>
            <p:ph type="sldNum" sz="quarter" idx="12"/>
          </p:nvPr>
        </p:nvSpPr>
        <p:spPr>
          <a:noFill/>
        </p:spPr>
        <p:txBody>
          <a:bodyPr/>
          <a:lstStyle/>
          <a:p>
            <a:fld id="{FFE0F46C-9100-394E-87A0-E9BDDF53FE9F}" type="slidenum">
              <a:rPr lang="en-US" smtClean="0">
                <a:latin typeface="Arial Narrow" pitchFamily="-84" charset="0"/>
              </a:rPr>
              <a:pPr/>
              <a:t>15</a:t>
            </a:fld>
            <a:endParaRPr lang="en-US" smtClean="0">
              <a:latin typeface="Arial Narrow" pitchFamily="-84" charset="0"/>
            </a:endParaRPr>
          </a:p>
        </p:txBody>
      </p:sp>
    </p:spTree>
    <p:extLst>
      <p:ext uri="{BB962C8B-B14F-4D97-AF65-F5344CB8AC3E}">
        <p14:creationId xmlns:p14="http://schemas.microsoft.com/office/powerpoint/2010/main" val="41487218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Date Placeholder 5"/>
          <p:cNvSpPr>
            <a:spLocks noGrp="1"/>
          </p:cNvSpPr>
          <p:nvPr>
            <p:ph type="dt" sz="quarter" idx="10"/>
          </p:nvPr>
        </p:nvSpPr>
        <p:spPr>
          <a:noFill/>
        </p:spPr>
        <p:txBody>
          <a:bodyPr/>
          <a:lstStyle/>
          <a:p>
            <a:r>
              <a:rPr lang="en-US" smtClean="0">
                <a:latin typeface="Arial Narrow" pitchFamily="-84" charset="0"/>
              </a:rPr>
              <a:t>Tuesday, Sept. 23, 2014</a:t>
            </a:r>
          </a:p>
        </p:txBody>
      </p:sp>
      <p:sp>
        <p:nvSpPr>
          <p:cNvPr id="25609" name="Footer Placeholder 6"/>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pic>
        <p:nvPicPr>
          <p:cNvPr id="520195" name="Picture 3" descr="F05.01"/>
          <p:cNvPicPr>
            <a:picLocks noChangeAspect="1" noChangeArrowheads="1"/>
          </p:cNvPicPr>
          <p:nvPr/>
        </p:nvPicPr>
        <p:blipFill>
          <a:blip r:embed="rId4"/>
          <a:srcRect/>
          <a:stretch>
            <a:fillRect/>
          </a:stretch>
        </p:blipFill>
        <p:spPr bwMode="auto">
          <a:xfrm>
            <a:off x="381000" y="2073275"/>
            <a:ext cx="6096000" cy="4022725"/>
          </a:xfrm>
          <a:prstGeom prst="rect">
            <a:avLst/>
          </a:prstGeom>
          <a:noFill/>
          <a:ln w="9525">
            <a:noFill/>
            <a:miter lim="800000"/>
            <a:headEnd/>
            <a:tailEnd/>
          </a:ln>
        </p:spPr>
      </p:pic>
      <p:sp>
        <p:nvSpPr>
          <p:cNvPr id="520196" name="Text Box 4"/>
          <p:cNvSpPr txBox="1">
            <a:spLocks noChangeArrowheads="1"/>
          </p:cNvSpPr>
          <p:nvPr/>
        </p:nvSpPr>
        <p:spPr bwMode="auto">
          <a:xfrm>
            <a:off x="381000" y="914400"/>
            <a:ext cx="8458200" cy="946150"/>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pitchFamily="-84" charset="0"/>
              </a:rPr>
              <a:t>Let </a:t>
            </a:r>
            <a:r>
              <a:rPr lang="en-US" sz="2800" i="1">
                <a:solidFill>
                  <a:srgbClr val="333399"/>
                </a:solidFill>
                <a:latin typeface="Arial Narrow" pitchFamily="-84" charset="0"/>
              </a:rPr>
              <a:t>T</a:t>
            </a:r>
            <a:r>
              <a:rPr lang="en-US" sz="2800">
                <a:solidFill>
                  <a:srgbClr val="333399"/>
                </a:solidFill>
                <a:latin typeface="Arial Narrow" pitchFamily="-84" charset="0"/>
              </a:rPr>
              <a:t> be the period of this motion, the time it takes for the object to travel once around the complete circle whose radius is r is</a:t>
            </a:r>
          </a:p>
        </p:txBody>
      </p:sp>
      <p:graphicFrame>
        <p:nvGraphicFramePr>
          <p:cNvPr id="520197" name="Object 2"/>
          <p:cNvGraphicFramePr>
            <a:graphicFrameLocks noGrp="1" noChangeAspect="1"/>
          </p:cNvGraphicFramePr>
          <p:nvPr>
            <p:ph sz="quarter" idx="3"/>
          </p:nvPr>
        </p:nvGraphicFramePr>
        <p:xfrm>
          <a:off x="6324600" y="2819400"/>
          <a:ext cx="928688" cy="536575"/>
        </p:xfrm>
        <a:graphic>
          <a:graphicData uri="http://schemas.openxmlformats.org/presentationml/2006/ole">
            <mc:AlternateContent xmlns:mc="http://schemas.openxmlformats.org/markup-compatibility/2006">
              <mc:Choice xmlns:v="urn:schemas-microsoft-com:vml" Requires="v">
                <p:oleObj spid="_x0000_s211410" name="Equation" r:id="rId5" imgW="241200" imgH="139680" progId="Equation.DSMT4">
                  <p:embed/>
                </p:oleObj>
              </mc:Choice>
              <mc:Fallback>
                <p:oleObj name="Equation" r:id="rId5" imgW="2412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928688" cy="5365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20198" name="Object 3"/>
          <p:cNvGraphicFramePr>
            <a:graphicFrameLocks noGrp="1" noChangeAspect="1"/>
          </p:cNvGraphicFramePr>
          <p:nvPr>
            <p:ph sz="quarter" idx="2"/>
          </p:nvPr>
        </p:nvGraphicFramePr>
        <p:xfrm>
          <a:off x="3886200" y="2971800"/>
          <a:ext cx="465138" cy="496888"/>
        </p:xfrm>
        <a:graphic>
          <a:graphicData uri="http://schemas.openxmlformats.org/presentationml/2006/ole">
            <mc:AlternateContent xmlns:mc="http://schemas.openxmlformats.org/markup-compatibility/2006">
              <mc:Choice xmlns:v="urn:schemas-microsoft-com:vml" Requires="v">
                <p:oleObj spid="_x0000_s211411" name="Equation" r:id="rId7" imgW="114120" imgH="126720" progId="Equation.DSMT4">
                  <p:embed/>
                </p:oleObj>
              </mc:Choice>
              <mc:Fallback>
                <p:oleObj name="Equation" r:id="rId7" imgW="114120" imgH="126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971800"/>
                        <a:ext cx="465138" cy="4968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5612" name="Rectangle 7"/>
          <p:cNvSpPr>
            <a:spLocks noGrp="1" noChangeArrowheads="1"/>
          </p:cNvSpPr>
          <p:nvPr>
            <p:ph type="title"/>
          </p:nvPr>
        </p:nvSpPr>
        <p:spPr>
          <a:xfrm>
            <a:off x="685800" y="76200"/>
            <a:ext cx="7772400" cy="990600"/>
          </a:xfrm>
        </p:spPr>
        <p:txBody>
          <a:bodyPr/>
          <a:lstStyle/>
          <a:p>
            <a:r>
              <a:rPr lang="en-US">
                <a:ea typeface="ＭＳ Ｐゴシック" pitchFamily="-84" charset="-128"/>
                <a:cs typeface="ＭＳ Ｐゴシック" pitchFamily="-84" charset="-128"/>
              </a:rPr>
              <a:t>Speed of a uniform circular motion?</a:t>
            </a:r>
          </a:p>
        </p:txBody>
      </p:sp>
      <p:graphicFrame>
        <p:nvGraphicFramePr>
          <p:cNvPr id="520200" name="Object 4"/>
          <p:cNvGraphicFramePr>
            <a:graphicFrameLocks noChangeAspect="1"/>
          </p:cNvGraphicFramePr>
          <p:nvPr/>
        </p:nvGraphicFramePr>
        <p:xfrm>
          <a:off x="7472363" y="3752850"/>
          <a:ext cx="965200" cy="601663"/>
        </p:xfrm>
        <a:graphic>
          <a:graphicData uri="http://schemas.openxmlformats.org/presentationml/2006/ole">
            <mc:AlternateContent xmlns:mc="http://schemas.openxmlformats.org/markup-compatibility/2006">
              <mc:Choice xmlns:v="urn:schemas-microsoft-com:vml" Requires="v">
                <p:oleObj spid="_x0000_s211412" name="Equation" r:id="rId9" imgW="304800" imgH="190500" progId="Equation.DSMT4">
                  <p:embed/>
                </p:oleObj>
              </mc:Choice>
              <mc:Fallback>
                <p:oleObj name="Equation" r:id="rId9" imgW="3048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3752850"/>
                        <a:ext cx="965200"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0201" name="Object 5"/>
          <p:cNvGraphicFramePr>
            <a:graphicFrameLocks noChangeAspect="1"/>
          </p:cNvGraphicFramePr>
          <p:nvPr/>
        </p:nvGraphicFramePr>
        <p:xfrm>
          <a:off x="7373938" y="3629025"/>
          <a:ext cx="1084262" cy="1323975"/>
        </p:xfrm>
        <a:graphic>
          <a:graphicData uri="http://schemas.openxmlformats.org/presentationml/2006/ole">
            <mc:AlternateContent xmlns:mc="http://schemas.openxmlformats.org/markup-compatibility/2006">
              <mc:Choice xmlns:v="urn:schemas-microsoft-com:vml" Requires="v">
                <p:oleObj spid="_x0000_s211413" name="Equation" r:id="rId11" imgW="342900" imgH="419100" progId="Equation.DSMT4">
                  <p:embed/>
                </p:oleObj>
              </mc:Choice>
              <mc:Fallback>
                <p:oleObj name="Equation" r:id="rId11" imgW="3429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3938" y="3629025"/>
                        <a:ext cx="1084262"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0202" name="Object 6"/>
          <p:cNvGraphicFramePr>
            <a:graphicFrameLocks noChangeAspect="1"/>
          </p:cNvGraphicFramePr>
          <p:nvPr/>
        </p:nvGraphicFramePr>
        <p:xfrm>
          <a:off x="7204075" y="2398713"/>
          <a:ext cx="1766888" cy="1325562"/>
        </p:xfrm>
        <a:graphic>
          <a:graphicData uri="http://schemas.openxmlformats.org/presentationml/2006/ole">
            <mc:AlternateContent xmlns:mc="http://schemas.openxmlformats.org/markup-compatibility/2006">
              <mc:Choice xmlns:v="urn:schemas-microsoft-com:vml" Requires="v">
                <p:oleObj spid="_x0000_s211414" name="Equation" r:id="rId13" imgW="558800" imgH="419100" progId="Equation.DSMT4">
                  <p:embed/>
                </p:oleObj>
              </mc:Choice>
              <mc:Fallback>
                <p:oleObj name="Equation" r:id="rId13" imgW="5588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4075" y="2398713"/>
                        <a:ext cx="1766888"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0203" name="Object 7"/>
          <p:cNvGraphicFramePr>
            <a:graphicFrameLocks noChangeAspect="1"/>
          </p:cNvGraphicFramePr>
          <p:nvPr/>
        </p:nvGraphicFramePr>
        <p:xfrm>
          <a:off x="7086600" y="4191000"/>
          <a:ext cx="401638" cy="361950"/>
        </p:xfrm>
        <a:graphic>
          <a:graphicData uri="http://schemas.openxmlformats.org/presentationml/2006/ole">
            <mc:AlternateContent xmlns:mc="http://schemas.openxmlformats.org/markup-compatibility/2006">
              <mc:Choice xmlns:v="urn:schemas-microsoft-com:vml" Requires="v">
                <p:oleObj spid="_x0000_s211415" name="Equation" r:id="rId15" imgW="126720" imgH="114120" progId="Equation.DSMT4">
                  <p:embed/>
                </p:oleObj>
              </mc:Choice>
              <mc:Fallback>
                <p:oleObj name="Equation" r:id="rId15" imgW="126720" imgH="1141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191000"/>
                        <a:ext cx="401638"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Slide Number Placeholder 12"/>
          <p:cNvSpPr>
            <a:spLocks noGrp="1"/>
          </p:cNvSpPr>
          <p:nvPr>
            <p:ph type="sldNum" sz="quarter" idx="12"/>
          </p:nvPr>
        </p:nvSpPr>
        <p:spPr>
          <a:noFill/>
        </p:spPr>
        <p:txBody>
          <a:bodyPr/>
          <a:lstStyle/>
          <a:p>
            <a:fld id="{FC740ED2-6939-B248-9045-5CCC34118E03}" type="slidenum">
              <a:rPr lang="en-US" smtClean="0">
                <a:latin typeface="Arial Narrow" pitchFamily="-84" charset="0"/>
              </a:rPr>
              <a:pPr/>
              <a:t>16</a:t>
            </a:fld>
            <a:endParaRPr lang="en-US" smtClean="0">
              <a:latin typeface="Arial Narrow" pitchFamily="-84" charset="0"/>
            </a:endParaRPr>
          </a:p>
        </p:txBody>
      </p:sp>
    </p:spTree>
    <p:extLst>
      <p:ext uri="{BB962C8B-B14F-4D97-AF65-F5344CB8AC3E}">
        <p14:creationId xmlns:p14="http://schemas.microsoft.com/office/powerpoint/2010/main" val="41563966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Date Placeholder 3"/>
          <p:cNvSpPr>
            <a:spLocks noGrp="1"/>
          </p:cNvSpPr>
          <p:nvPr>
            <p:ph type="dt" sz="quarter" idx="10"/>
          </p:nvPr>
        </p:nvSpPr>
        <p:spPr>
          <a:noFill/>
        </p:spPr>
        <p:txBody>
          <a:bodyPr/>
          <a:lstStyle/>
          <a:p>
            <a:r>
              <a:rPr lang="en-US" smtClean="0">
                <a:latin typeface="Arial Narrow" pitchFamily="-84" charset="0"/>
              </a:rPr>
              <a:t>Tuesday, Sept. 23, 2014</a:t>
            </a:r>
          </a:p>
        </p:txBody>
      </p:sp>
      <p:sp>
        <p:nvSpPr>
          <p:cNvPr id="27660" name="Footer Placeholder 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522243" name="Text Box 3"/>
          <p:cNvSpPr txBox="1">
            <a:spLocks noChangeArrowheads="1"/>
          </p:cNvSpPr>
          <p:nvPr/>
        </p:nvSpPr>
        <p:spPr bwMode="auto">
          <a:xfrm>
            <a:off x="282575" y="985838"/>
            <a:ext cx="8709025" cy="1800225"/>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pitchFamily="-84" charset="0"/>
              </a:rPr>
              <a:t>The wheel of a car has a radius of 0.29m and is being rotated at 830 revolutions per minute on a tire-balancing machine. Determine the speed at which the outer edge of the wheel is moving.</a:t>
            </a:r>
          </a:p>
        </p:txBody>
      </p:sp>
      <p:graphicFrame>
        <p:nvGraphicFramePr>
          <p:cNvPr id="522244" name="Object 2"/>
          <p:cNvGraphicFramePr>
            <a:graphicFrameLocks noChangeAspect="1"/>
          </p:cNvGraphicFramePr>
          <p:nvPr/>
        </p:nvGraphicFramePr>
        <p:xfrm>
          <a:off x="963613" y="2803525"/>
          <a:ext cx="3455987" cy="1090613"/>
        </p:xfrm>
        <a:graphic>
          <a:graphicData uri="http://schemas.openxmlformats.org/presentationml/2006/ole">
            <mc:AlternateContent xmlns:mc="http://schemas.openxmlformats.org/markup-compatibility/2006">
              <mc:Choice xmlns:v="urn:schemas-microsoft-com:vml" Requires="v">
                <p:oleObj spid="_x0000_s212665" name="Equation" r:id="rId4" imgW="1409700" imgH="444500" progId="Equation.DSMT4">
                  <p:embed/>
                </p:oleObj>
              </mc:Choice>
              <mc:Fallback>
                <p:oleObj name="Equation" r:id="rId4" imgW="14097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2803525"/>
                        <a:ext cx="3455987"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45" name="Object 3"/>
          <p:cNvGraphicFramePr>
            <a:graphicFrameLocks noChangeAspect="1"/>
          </p:cNvGraphicFramePr>
          <p:nvPr/>
        </p:nvGraphicFramePr>
        <p:xfrm>
          <a:off x="1981200" y="4160838"/>
          <a:ext cx="654050" cy="404812"/>
        </p:xfrm>
        <a:graphic>
          <a:graphicData uri="http://schemas.openxmlformats.org/presentationml/2006/ole">
            <mc:AlternateContent xmlns:mc="http://schemas.openxmlformats.org/markup-compatibility/2006">
              <mc:Choice xmlns:v="urn:schemas-microsoft-com:vml" Requires="v">
                <p:oleObj spid="_x0000_s212666" name="Equation" r:id="rId6" imgW="266400" imgH="164880" progId="Equation.DSMT4">
                  <p:embed/>
                </p:oleObj>
              </mc:Choice>
              <mc:Fallback>
                <p:oleObj name="Equation" r:id="rId6" imgW="26640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160838"/>
                        <a:ext cx="65405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46" name="Object 4"/>
          <p:cNvGraphicFramePr>
            <a:graphicFrameLocks noChangeAspect="1"/>
          </p:cNvGraphicFramePr>
          <p:nvPr/>
        </p:nvGraphicFramePr>
        <p:xfrm>
          <a:off x="1676400" y="5289550"/>
          <a:ext cx="592138" cy="342900"/>
        </p:xfrm>
        <a:graphic>
          <a:graphicData uri="http://schemas.openxmlformats.org/presentationml/2006/ole">
            <mc:AlternateContent xmlns:mc="http://schemas.openxmlformats.org/markup-compatibility/2006">
              <mc:Choice xmlns:v="urn:schemas-microsoft-com:vml" Requires="v">
                <p:oleObj spid="_x0000_s212667" name="Equation" r:id="rId8" imgW="241200" imgH="139680" progId="Equation.DSMT4">
                  <p:embed/>
                </p:oleObj>
              </mc:Choice>
              <mc:Fallback>
                <p:oleObj name="Equation" r:id="rId8" imgW="2412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289550"/>
                        <a:ext cx="59213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2" name="Rectangle 7"/>
          <p:cNvSpPr>
            <a:spLocks noGrp="1" noChangeArrowheads="1"/>
          </p:cNvSpPr>
          <p:nvPr>
            <p:ph type="title"/>
          </p:nvPr>
        </p:nvSpPr>
        <p:spPr>
          <a:xfrm>
            <a:off x="685800" y="0"/>
            <a:ext cx="7772400" cy="1143000"/>
          </a:xfrm>
        </p:spPr>
        <p:txBody>
          <a:bodyPr/>
          <a:lstStyle/>
          <a:p>
            <a:r>
              <a:rPr lang="en-US">
                <a:ea typeface="ＭＳ Ｐゴシック" pitchFamily="-84" charset="-128"/>
                <a:cs typeface="ＭＳ Ｐゴシック" pitchFamily="-84" charset="-128"/>
              </a:rPr>
              <a:t>Ex. :  A Tire-Balancing Machine</a:t>
            </a:r>
          </a:p>
        </p:txBody>
      </p:sp>
      <p:graphicFrame>
        <p:nvGraphicFramePr>
          <p:cNvPr id="522248" name="Object 5"/>
          <p:cNvGraphicFramePr>
            <a:graphicFrameLocks noChangeAspect="1"/>
          </p:cNvGraphicFramePr>
          <p:nvPr/>
        </p:nvGraphicFramePr>
        <p:xfrm>
          <a:off x="4506913" y="3006725"/>
          <a:ext cx="3830637" cy="590550"/>
        </p:xfrm>
        <a:graphic>
          <a:graphicData uri="http://schemas.openxmlformats.org/presentationml/2006/ole">
            <mc:AlternateContent xmlns:mc="http://schemas.openxmlformats.org/markup-compatibility/2006">
              <mc:Choice xmlns:v="urn:schemas-microsoft-com:vml" Requires="v">
                <p:oleObj spid="_x0000_s212668" name="Equation" r:id="rId10" imgW="1562100" imgH="241300" progId="Equation.DSMT4">
                  <p:embed/>
                </p:oleObj>
              </mc:Choice>
              <mc:Fallback>
                <p:oleObj name="Equation" r:id="rId10" imgW="15621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6913" y="3006725"/>
                        <a:ext cx="3830637"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49" name="Object 6"/>
          <p:cNvGraphicFramePr>
            <a:graphicFrameLocks noChangeAspect="1"/>
          </p:cNvGraphicFramePr>
          <p:nvPr/>
        </p:nvGraphicFramePr>
        <p:xfrm>
          <a:off x="2636838" y="4098925"/>
          <a:ext cx="2495550" cy="530225"/>
        </p:xfrm>
        <a:graphic>
          <a:graphicData uri="http://schemas.openxmlformats.org/presentationml/2006/ole">
            <mc:AlternateContent xmlns:mc="http://schemas.openxmlformats.org/markup-compatibility/2006">
              <mc:Choice xmlns:v="urn:schemas-microsoft-com:vml" Requires="v">
                <p:oleObj spid="_x0000_s212669" name="Equation" r:id="rId12" imgW="1016000" imgH="215900" progId="Equation.DSMT4">
                  <p:embed/>
                </p:oleObj>
              </mc:Choice>
              <mc:Fallback>
                <p:oleObj name="Equation" r:id="rId12" imgW="1016000" imgH="215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838" y="4098925"/>
                        <a:ext cx="249555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50" name="Object 7"/>
          <p:cNvGraphicFramePr>
            <a:graphicFrameLocks noChangeAspect="1"/>
          </p:cNvGraphicFramePr>
          <p:nvPr/>
        </p:nvGraphicFramePr>
        <p:xfrm>
          <a:off x="5105400" y="4205288"/>
          <a:ext cx="1216025" cy="406400"/>
        </p:xfrm>
        <a:graphic>
          <a:graphicData uri="http://schemas.openxmlformats.org/presentationml/2006/ole">
            <mc:AlternateContent xmlns:mc="http://schemas.openxmlformats.org/markup-compatibility/2006">
              <mc:Choice xmlns:v="urn:schemas-microsoft-com:vml" Requires="v">
                <p:oleObj spid="_x0000_s212670" name="Equation" r:id="rId14" imgW="495300" imgH="165100" progId="Equation.DSMT4">
                  <p:embed/>
                </p:oleObj>
              </mc:Choice>
              <mc:Fallback>
                <p:oleObj name="Equation" r:id="rId14" imgW="4953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4205288"/>
                        <a:ext cx="12160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51" name="Object 8"/>
          <p:cNvGraphicFramePr>
            <a:graphicFrameLocks noChangeAspect="1"/>
          </p:cNvGraphicFramePr>
          <p:nvPr/>
        </p:nvGraphicFramePr>
        <p:xfrm>
          <a:off x="2262188" y="4946650"/>
          <a:ext cx="1090612" cy="1028700"/>
        </p:xfrm>
        <a:graphic>
          <a:graphicData uri="http://schemas.openxmlformats.org/presentationml/2006/ole">
            <mc:AlternateContent xmlns:mc="http://schemas.openxmlformats.org/markup-compatibility/2006">
              <mc:Choice xmlns:v="urn:schemas-microsoft-com:vml" Requires="v">
                <p:oleObj spid="_x0000_s212671" name="Equation" r:id="rId16" imgW="444500" imgH="419100" progId="Equation.DSMT4">
                  <p:embed/>
                </p:oleObj>
              </mc:Choice>
              <mc:Fallback>
                <p:oleObj name="Equation" r:id="rId16" imgW="444500" imgH="419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2188" y="4946650"/>
                        <a:ext cx="1090612"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52" name="Object 9"/>
          <p:cNvGraphicFramePr>
            <a:graphicFrameLocks noChangeAspect="1"/>
          </p:cNvGraphicFramePr>
          <p:nvPr/>
        </p:nvGraphicFramePr>
        <p:xfrm>
          <a:off x="3290888" y="4906963"/>
          <a:ext cx="2212975" cy="1119187"/>
        </p:xfrm>
        <a:graphic>
          <a:graphicData uri="http://schemas.openxmlformats.org/presentationml/2006/ole">
            <mc:AlternateContent xmlns:mc="http://schemas.openxmlformats.org/markup-compatibility/2006">
              <mc:Choice xmlns:v="urn:schemas-microsoft-com:vml" Requires="v">
                <p:oleObj spid="_x0000_s212672" name="Equation" r:id="rId18" imgW="901700" imgH="457200" progId="Equation.DSMT4">
                  <p:embed/>
                </p:oleObj>
              </mc:Choice>
              <mc:Fallback>
                <p:oleObj name="Equation" r:id="rId18" imgW="90170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0888" y="4906963"/>
                        <a:ext cx="2212975" cy="111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53" name="Object 10"/>
          <p:cNvGraphicFramePr>
            <a:graphicFrameLocks noChangeAspect="1"/>
          </p:cNvGraphicFramePr>
          <p:nvPr/>
        </p:nvGraphicFramePr>
        <p:xfrm>
          <a:off x="5486400" y="5230813"/>
          <a:ext cx="1122363" cy="560387"/>
        </p:xfrm>
        <a:graphic>
          <a:graphicData uri="http://schemas.openxmlformats.org/presentationml/2006/ole">
            <mc:AlternateContent xmlns:mc="http://schemas.openxmlformats.org/markup-compatibility/2006">
              <mc:Choice xmlns:v="urn:schemas-microsoft-com:vml" Requires="v">
                <p:oleObj spid="_x0000_s212673" name="Equation" r:id="rId20" imgW="457200" imgH="228600" progId="Equation.DSMT4">
                  <p:embed/>
                </p:oleObj>
              </mc:Choice>
              <mc:Fallback>
                <p:oleObj name="Equation" r:id="rId20" imgW="4572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6400" y="5230813"/>
                        <a:ext cx="1122363"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3" name="Slide Number Placeholder 14"/>
          <p:cNvSpPr>
            <a:spLocks noGrp="1"/>
          </p:cNvSpPr>
          <p:nvPr>
            <p:ph type="sldNum" sz="quarter" idx="12"/>
          </p:nvPr>
        </p:nvSpPr>
        <p:spPr>
          <a:noFill/>
        </p:spPr>
        <p:txBody>
          <a:bodyPr/>
          <a:lstStyle/>
          <a:p>
            <a:fld id="{E010DBDB-60CA-A445-B33D-AB272C26E6F8}" type="slidenum">
              <a:rPr lang="en-US" smtClean="0">
                <a:latin typeface="Arial Narrow" pitchFamily="-84" charset="0"/>
              </a:rPr>
              <a:pPr/>
              <a:t>17</a:t>
            </a:fld>
            <a:endParaRPr lang="en-US" smtClean="0">
              <a:latin typeface="Arial Narrow" pitchFamily="-84" charset="0"/>
            </a:endParaRPr>
          </a:p>
        </p:txBody>
      </p:sp>
    </p:spTree>
    <p:extLst>
      <p:ext uri="{BB962C8B-B14F-4D97-AF65-F5344CB8AC3E}">
        <p14:creationId xmlns:p14="http://schemas.microsoft.com/office/powerpoint/2010/main" val="31166050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Date Placeholder 5"/>
          <p:cNvSpPr>
            <a:spLocks noGrp="1"/>
          </p:cNvSpPr>
          <p:nvPr>
            <p:ph type="dt" sz="quarter" idx="10"/>
          </p:nvPr>
        </p:nvSpPr>
        <p:spPr>
          <a:noFill/>
        </p:spPr>
        <p:txBody>
          <a:bodyPr/>
          <a:lstStyle/>
          <a:p>
            <a:r>
              <a:rPr lang="en-US" smtClean="0">
                <a:latin typeface="Arial Narrow" pitchFamily="-84" charset="0"/>
              </a:rPr>
              <a:t>Tuesday, Sept. 23, 2014</a:t>
            </a:r>
          </a:p>
        </p:txBody>
      </p:sp>
      <p:sp>
        <p:nvSpPr>
          <p:cNvPr id="29707" name="Footer Placeholder 6"/>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pic>
        <p:nvPicPr>
          <p:cNvPr id="524296" name="Picture 8" descr="afg002"/>
          <p:cNvPicPr>
            <a:picLocks noChangeAspect="1" noChangeArrowheads="1"/>
          </p:cNvPicPr>
          <p:nvPr/>
        </p:nvPicPr>
        <p:blipFill>
          <a:blip r:embed="rId4"/>
          <a:srcRect/>
          <a:stretch>
            <a:fillRect/>
          </a:stretch>
        </p:blipFill>
        <p:spPr bwMode="auto">
          <a:xfrm>
            <a:off x="304800" y="2354263"/>
            <a:ext cx="6553200" cy="3055937"/>
          </a:xfrm>
          <a:prstGeom prst="rect">
            <a:avLst/>
          </a:prstGeom>
          <a:noFill/>
          <a:ln w="9525">
            <a:noFill/>
            <a:miter lim="800000"/>
            <a:headEnd/>
            <a:tailEnd/>
          </a:ln>
        </p:spPr>
      </p:pic>
      <p:sp>
        <p:nvSpPr>
          <p:cNvPr id="524291" name="Text Box 3"/>
          <p:cNvSpPr txBox="1">
            <a:spLocks noChangeArrowheads="1"/>
          </p:cNvSpPr>
          <p:nvPr/>
        </p:nvSpPr>
        <p:spPr bwMode="auto">
          <a:xfrm>
            <a:off x="152400" y="877888"/>
            <a:ext cx="8763000" cy="946150"/>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pitchFamily="-84" charset="0"/>
              </a:rPr>
              <a:t>In uniform circular motion, the speed is constant, but the direction of the velocity vector is </a:t>
            </a:r>
            <a:r>
              <a:rPr lang="en-US" sz="2800" i="1">
                <a:solidFill>
                  <a:srgbClr val="333399"/>
                </a:solidFill>
                <a:latin typeface="Arial Narrow" pitchFamily="-84" charset="0"/>
              </a:rPr>
              <a:t>not constant.</a:t>
            </a:r>
          </a:p>
        </p:txBody>
      </p:sp>
      <p:graphicFrame>
        <p:nvGraphicFramePr>
          <p:cNvPr id="524292" name="Object 2"/>
          <p:cNvGraphicFramePr>
            <a:graphicFrameLocks noChangeAspect="1"/>
          </p:cNvGraphicFramePr>
          <p:nvPr/>
        </p:nvGraphicFramePr>
        <p:xfrm>
          <a:off x="6934200" y="3235325"/>
          <a:ext cx="377825" cy="346075"/>
        </p:xfrm>
        <a:graphic>
          <a:graphicData uri="http://schemas.openxmlformats.org/presentationml/2006/ole">
            <mc:AlternateContent xmlns:mc="http://schemas.openxmlformats.org/markup-compatibility/2006">
              <mc:Choice xmlns:v="urn:schemas-microsoft-com:vml" Requires="v">
                <p:oleObj spid="_x0000_s213612" name="Equation" r:id="rId5" imgW="152280" imgH="139680" progId="Equation.DSMT4">
                  <p:embed/>
                </p:oleObj>
              </mc:Choice>
              <mc:Fallback>
                <p:oleObj name="Equation" r:id="rId5" imgW="15228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235325"/>
                        <a:ext cx="3778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293" name="Object 3"/>
          <p:cNvGraphicFramePr>
            <a:graphicFrameLocks noChangeAspect="1"/>
          </p:cNvGraphicFramePr>
          <p:nvPr/>
        </p:nvGraphicFramePr>
        <p:xfrm>
          <a:off x="7010400" y="3810000"/>
          <a:ext cx="388938" cy="357188"/>
        </p:xfrm>
        <a:graphic>
          <a:graphicData uri="http://schemas.openxmlformats.org/presentationml/2006/ole">
            <mc:AlternateContent xmlns:mc="http://schemas.openxmlformats.org/markup-compatibility/2006">
              <mc:Choice xmlns:v="urn:schemas-microsoft-com:vml" Requires="v">
                <p:oleObj spid="_x0000_s213613" name="Equation" r:id="rId7" imgW="152280" imgH="139680" progId="Equation.DSMT4">
                  <p:embed/>
                </p:oleObj>
              </mc:Choice>
              <mc:Fallback>
                <p:oleObj name="Equation" r:id="rId7" imgW="15228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810000"/>
                        <a:ext cx="388938"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294" name="Object 4"/>
          <p:cNvGraphicFramePr>
            <a:graphicFrameLocks noChangeAspect="1"/>
          </p:cNvGraphicFramePr>
          <p:nvPr/>
        </p:nvGraphicFramePr>
        <p:xfrm>
          <a:off x="7239000" y="5334000"/>
          <a:ext cx="1066800" cy="550863"/>
        </p:xfrm>
        <a:graphic>
          <a:graphicData uri="http://schemas.openxmlformats.org/presentationml/2006/ole">
            <mc:AlternateContent xmlns:mc="http://schemas.openxmlformats.org/markup-compatibility/2006">
              <mc:Choice xmlns:v="urn:schemas-microsoft-com:vml" Requires="v">
                <p:oleObj spid="_x0000_s213614" name="Equation" r:id="rId9" imgW="393480" imgH="203040" progId="Equation.DSMT4">
                  <p:embed/>
                </p:oleObj>
              </mc:Choice>
              <mc:Fallback>
                <p:oleObj name="Equation" r:id="rId9" imgW="3934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5334000"/>
                        <a:ext cx="1066800"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4295" name="AutoShape 7"/>
          <p:cNvSpPr>
            <a:spLocks noChangeArrowheads="1"/>
          </p:cNvSpPr>
          <p:nvPr/>
        </p:nvSpPr>
        <p:spPr bwMode="auto">
          <a:xfrm>
            <a:off x="7315200" y="4876800"/>
            <a:ext cx="9144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9711" name="Rectangle 9"/>
          <p:cNvSpPr>
            <a:spLocks noGrp="1" noChangeArrowheads="1"/>
          </p:cNvSpPr>
          <p:nvPr>
            <p:ph type="title"/>
          </p:nvPr>
        </p:nvSpPr>
        <p:spPr>
          <a:xfrm>
            <a:off x="685800" y="0"/>
            <a:ext cx="7772400" cy="990600"/>
          </a:xfrm>
        </p:spPr>
        <p:txBody>
          <a:bodyPr/>
          <a:lstStyle/>
          <a:p>
            <a:r>
              <a:rPr lang="en-US">
                <a:ea typeface="ＭＳ Ｐゴシック" pitchFamily="-84" charset="-128"/>
                <a:cs typeface="ＭＳ Ｐゴシック" pitchFamily="-84" charset="-128"/>
              </a:rPr>
              <a:t>Centripetal Acceleration</a:t>
            </a:r>
          </a:p>
        </p:txBody>
      </p:sp>
      <p:graphicFrame>
        <p:nvGraphicFramePr>
          <p:cNvPr id="524299" name="Object 5"/>
          <p:cNvGraphicFramePr>
            <a:graphicFrameLocks noChangeAspect="1"/>
          </p:cNvGraphicFramePr>
          <p:nvPr/>
        </p:nvGraphicFramePr>
        <p:xfrm>
          <a:off x="7239000" y="3124200"/>
          <a:ext cx="914400" cy="504825"/>
        </p:xfrm>
        <a:graphic>
          <a:graphicData uri="http://schemas.openxmlformats.org/presentationml/2006/ole">
            <mc:AlternateContent xmlns:mc="http://schemas.openxmlformats.org/markup-compatibility/2006">
              <mc:Choice xmlns:v="urn:schemas-microsoft-com:vml" Requires="v">
                <p:oleObj spid="_x0000_s213615" name="Equation" r:id="rId11" imgW="368280" imgH="203040" progId="Equation.DSMT4">
                  <p:embed/>
                </p:oleObj>
              </mc:Choice>
              <mc:Fallback>
                <p:oleObj name="Equation" r:id="rId11" imgW="3682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3124200"/>
                        <a:ext cx="9144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300" name="Object 6"/>
          <p:cNvGraphicFramePr>
            <a:graphicFrameLocks noChangeAspect="1"/>
          </p:cNvGraphicFramePr>
          <p:nvPr/>
        </p:nvGraphicFramePr>
        <p:xfrm>
          <a:off x="8153400" y="3048000"/>
          <a:ext cx="568325" cy="503238"/>
        </p:xfrm>
        <a:graphic>
          <a:graphicData uri="http://schemas.openxmlformats.org/presentationml/2006/ole">
            <mc:AlternateContent xmlns:mc="http://schemas.openxmlformats.org/markup-compatibility/2006">
              <mc:Choice xmlns:v="urn:schemas-microsoft-com:vml" Requires="v">
                <p:oleObj spid="_x0000_s213616" name="Equation" r:id="rId13" imgW="228600" imgH="203040" progId="Equation.DSMT4">
                  <p:embed/>
                </p:oleObj>
              </mc:Choice>
              <mc:Fallback>
                <p:oleObj name="Equation" r:id="rId13" imgW="2286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3048000"/>
                        <a:ext cx="5683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301" name="Object 7"/>
          <p:cNvGraphicFramePr>
            <a:graphicFrameLocks noChangeAspect="1"/>
          </p:cNvGraphicFramePr>
          <p:nvPr/>
        </p:nvGraphicFramePr>
        <p:xfrm>
          <a:off x="7315200" y="3733800"/>
          <a:ext cx="876300" cy="454025"/>
        </p:xfrm>
        <a:graphic>
          <a:graphicData uri="http://schemas.openxmlformats.org/presentationml/2006/ole">
            <mc:AlternateContent xmlns:mc="http://schemas.openxmlformats.org/markup-compatibility/2006">
              <mc:Choice xmlns:v="urn:schemas-microsoft-com:vml" Requires="v">
                <p:oleObj spid="_x0000_s213617" name="Equation" r:id="rId15" imgW="342720" imgH="177480" progId="Equation.DSMT4">
                  <p:embed/>
                </p:oleObj>
              </mc:Choice>
              <mc:Fallback>
                <p:oleObj name="Equation" r:id="rId15" imgW="34272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3733800"/>
                        <a:ext cx="8763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302" name="Object 8"/>
          <p:cNvGraphicFramePr>
            <a:graphicFrameLocks noChangeAspect="1"/>
          </p:cNvGraphicFramePr>
          <p:nvPr/>
        </p:nvGraphicFramePr>
        <p:xfrm>
          <a:off x="8153400" y="3657600"/>
          <a:ext cx="582613" cy="519113"/>
        </p:xfrm>
        <a:graphic>
          <a:graphicData uri="http://schemas.openxmlformats.org/presentationml/2006/ole">
            <mc:AlternateContent xmlns:mc="http://schemas.openxmlformats.org/markup-compatibility/2006">
              <mc:Choice xmlns:v="urn:schemas-microsoft-com:vml" Requires="v">
                <p:oleObj spid="_x0000_s213618" name="Equation" r:id="rId17" imgW="228600" imgH="203040" progId="Equation.DSMT4">
                  <p:embed/>
                </p:oleObj>
              </mc:Choice>
              <mc:Fallback>
                <p:oleObj name="Equation" r:id="rId17" imgW="2286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3657600"/>
                        <a:ext cx="582613"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303" name="Object 9"/>
          <p:cNvGraphicFramePr>
            <a:graphicFrameLocks noChangeAspect="1"/>
          </p:cNvGraphicFramePr>
          <p:nvPr/>
        </p:nvGraphicFramePr>
        <p:xfrm>
          <a:off x="6964363" y="4267200"/>
          <a:ext cx="1616075" cy="550863"/>
        </p:xfrm>
        <a:graphic>
          <a:graphicData uri="http://schemas.openxmlformats.org/presentationml/2006/ole">
            <mc:AlternateContent xmlns:mc="http://schemas.openxmlformats.org/markup-compatibility/2006">
              <mc:Choice xmlns:v="urn:schemas-microsoft-com:vml" Requires="v">
                <p:oleObj spid="_x0000_s213619" name="Equation" r:id="rId19" imgW="596880" imgH="203040" progId="Equation.DSMT4">
                  <p:embed/>
                </p:oleObj>
              </mc:Choice>
              <mc:Fallback>
                <p:oleObj name="Equation" r:id="rId19" imgW="59688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64363" y="4267200"/>
                        <a:ext cx="1616075"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2" name="Slide Number Placeholder 16"/>
          <p:cNvSpPr>
            <a:spLocks noGrp="1"/>
          </p:cNvSpPr>
          <p:nvPr>
            <p:ph type="sldNum" sz="quarter" idx="12"/>
          </p:nvPr>
        </p:nvSpPr>
        <p:spPr>
          <a:noFill/>
        </p:spPr>
        <p:txBody>
          <a:bodyPr/>
          <a:lstStyle/>
          <a:p>
            <a:fld id="{94F78C53-6E56-494D-A8E9-2C075FC69746}" type="slidenum">
              <a:rPr lang="en-US" smtClean="0">
                <a:latin typeface="Arial Narrow" pitchFamily="-84" charset="0"/>
              </a:rPr>
              <a:pPr/>
              <a:t>18</a:t>
            </a:fld>
            <a:endParaRPr lang="en-US" smtClean="0">
              <a:latin typeface="Arial Narrow" pitchFamily="-84" charset="0"/>
            </a:endParaRPr>
          </a:p>
        </p:txBody>
      </p:sp>
      <p:sp>
        <p:nvSpPr>
          <p:cNvPr id="20" name="Rectangle 19"/>
          <p:cNvSpPr>
            <a:spLocks noChangeArrowheads="1"/>
          </p:cNvSpPr>
          <p:nvPr/>
        </p:nvSpPr>
        <p:spPr bwMode="auto">
          <a:xfrm>
            <a:off x="1676400" y="3429000"/>
            <a:ext cx="152400" cy="1524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21" name="Text Box 25"/>
          <p:cNvSpPr txBox="1">
            <a:spLocks noChangeArrowheads="1"/>
          </p:cNvSpPr>
          <p:nvPr/>
        </p:nvSpPr>
        <p:spPr bwMode="auto">
          <a:xfrm>
            <a:off x="3886200" y="5921375"/>
            <a:ext cx="5181600" cy="70802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2000" b="1">
                <a:solidFill>
                  <a:srgbClr val="A50021"/>
                </a:solidFill>
                <a:latin typeface="Arial Narrow" pitchFamily="-84" charset="0"/>
              </a:rPr>
              <a:t>The change of direction of the velocity is the same as the change of the angle in the circular motion!</a:t>
            </a:r>
          </a:p>
        </p:txBody>
      </p:sp>
    </p:spTree>
    <p:extLst>
      <p:ext uri="{BB962C8B-B14F-4D97-AF65-F5344CB8AC3E}">
        <p14:creationId xmlns:p14="http://schemas.microsoft.com/office/powerpoint/2010/main" val="1367112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44" name="Picture 8" descr="afg003"/>
          <p:cNvPicPr>
            <a:picLocks noChangeAspect="1" noChangeArrowheads="1"/>
          </p:cNvPicPr>
          <p:nvPr/>
        </p:nvPicPr>
        <p:blipFill>
          <a:blip r:embed="rId4"/>
          <a:srcRect/>
          <a:stretch>
            <a:fillRect/>
          </a:stretch>
        </p:blipFill>
        <p:spPr bwMode="auto">
          <a:xfrm>
            <a:off x="304800" y="1068388"/>
            <a:ext cx="5638800" cy="4799012"/>
          </a:xfrm>
          <a:prstGeom prst="rect">
            <a:avLst/>
          </a:prstGeom>
          <a:noFill/>
          <a:ln w="9525">
            <a:noFill/>
            <a:miter lim="800000"/>
            <a:headEnd/>
            <a:tailEnd/>
          </a:ln>
        </p:spPr>
      </p:pic>
      <p:sp>
        <p:nvSpPr>
          <p:cNvPr id="31756" name="Date Placeholder 5"/>
          <p:cNvSpPr>
            <a:spLocks noGrp="1"/>
          </p:cNvSpPr>
          <p:nvPr>
            <p:ph type="dt" sz="quarter" idx="10"/>
          </p:nvPr>
        </p:nvSpPr>
        <p:spPr>
          <a:noFill/>
        </p:spPr>
        <p:txBody>
          <a:bodyPr/>
          <a:lstStyle/>
          <a:p>
            <a:r>
              <a:rPr lang="en-US" smtClean="0">
                <a:latin typeface="Arial Narrow" pitchFamily="-84" charset="0"/>
              </a:rPr>
              <a:t>Tuesday, Sept. 23, 2014</a:t>
            </a:r>
          </a:p>
        </p:txBody>
      </p:sp>
      <p:sp>
        <p:nvSpPr>
          <p:cNvPr id="31757" name="Footer Placeholder 6"/>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526355" name="Rectangle 19"/>
          <p:cNvSpPr>
            <a:spLocks noChangeArrowheads="1"/>
          </p:cNvSpPr>
          <p:nvPr/>
        </p:nvSpPr>
        <p:spPr bwMode="auto">
          <a:xfrm>
            <a:off x="7086600" y="4724400"/>
            <a:ext cx="1676400" cy="1219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graphicFrame>
        <p:nvGraphicFramePr>
          <p:cNvPr id="526339" name="Object 2"/>
          <p:cNvGraphicFramePr>
            <a:graphicFrameLocks noChangeAspect="1"/>
          </p:cNvGraphicFramePr>
          <p:nvPr/>
        </p:nvGraphicFramePr>
        <p:xfrm>
          <a:off x="6032500" y="677863"/>
          <a:ext cx="1587500" cy="1344612"/>
        </p:xfrm>
        <a:graphic>
          <a:graphicData uri="http://schemas.openxmlformats.org/presentationml/2006/ole">
            <mc:AlternateContent xmlns:mc="http://schemas.openxmlformats.org/markup-compatibility/2006">
              <mc:Choice xmlns:v="urn:schemas-microsoft-com:vml" Requires="v">
                <p:oleObj spid="_x0000_s214713" name="Equation" r:id="rId5" imgW="495300" imgH="419100" progId="Equation.DSMT4">
                  <p:embed/>
                </p:oleObj>
              </mc:Choice>
              <mc:Fallback>
                <p:oleObj name="Equation" r:id="rId5" imgW="4953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677863"/>
                        <a:ext cx="1587500" cy="1344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340" name="Object 3"/>
          <p:cNvGraphicFramePr>
            <a:graphicFrameLocks noChangeAspect="1"/>
          </p:cNvGraphicFramePr>
          <p:nvPr/>
        </p:nvGraphicFramePr>
        <p:xfrm>
          <a:off x="7162800" y="2624138"/>
          <a:ext cx="1138238" cy="1262062"/>
        </p:xfrm>
        <a:graphic>
          <a:graphicData uri="http://schemas.openxmlformats.org/presentationml/2006/ole">
            <mc:AlternateContent xmlns:mc="http://schemas.openxmlformats.org/markup-compatibility/2006">
              <mc:Choice xmlns:v="urn:schemas-microsoft-com:vml" Requires="v">
                <p:oleObj spid="_x0000_s214714" name="Equation" r:id="rId7" imgW="355320" imgH="393480" progId="Equation.DSMT4">
                  <p:embed/>
                </p:oleObj>
              </mc:Choice>
              <mc:Fallback>
                <p:oleObj name="Equation" r:id="rId7" imgW="355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624138"/>
                        <a:ext cx="1138238" cy="126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341" name="Object 4"/>
          <p:cNvGraphicFramePr>
            <a:graphicFrameLocks noChangeAspect="1"/>
          </p:cNvGraphicFramePr>
          <p:nvPr/>
        </p:nvGraphicFramePr>
        <p:xfrm>
          <a:off x="7086600" y="5029200"/>
          <a:ext cx="976313" cy="733425"/>
        </p:xfrm>
        <a:graphic>
          <a:graphicData uri="http://schemas.openxmlformats.org/presentationml/2006/ole">
            <mc:AlternateContent xmlns:mc="http://schemas.openxmlformats.org/markup-compatibility/2006">
              <mc:Choice xmlns:v="urn:schemas-microsoft-com:vml" Requires="v">
                <p:oleObj spid="_x0000_s214715" name="Equation" r:id="rId9" imgW="304560" imgH="228600" progId="Equation.DSMT4">
                  <p:embed/>
                </p:oleObj>
              </mc:Choice>
              <mc:Fallback>
                <p:oleObj name="Equation" r:id="rId9" imgW="3045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5029200"/>
                        <a:ext cx="9763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6342" name="AutoShape 6"/>
          <p:cNvSpPr>
            <a:spLocks noChangeArrowheads="1"/>
          </p:cNvSpPr>
          <p:nvPr/>
        </p:nvSpPr>
        <p:spPr bwMode="auto">
          <a:xfrm>
            <a:off x="7486650" y="1981200"/>
            <a:ext cx="10668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1760" name="Rectangle 9"/>
          <p:cNvSpPr>
            <a:spLocks noGrp="1" noChangeArrowheads="1"/>
          </p:cNvSpPr>
          <p:nvPr>
            <p:ph type="title"/>
          </p:nvPr>
        </p:nvSpPr>
        <p:spPr>
          <a:xfrm>
            <a:off x="685800" y="0"/>
            <a:ext cx="7772400" cy="914400"/>
          </a:xfrm>
        </p:spPr>
        <p:txBody>
          <a:bodyPr/>
          <a:lstStyle/>
          <a:p>
            <a:r>
              <a:rPr lang="en-US">
                <a:ea typeface="ＭＳ Ｐゴシック" pitchFamily="-84" charset="-128"/>
                <a:cs typeface="ＭＳ Ｐゴシック" pitchFamily="-84" charset="-128"/>
              </a:rPr>
              <a:t>Centripetal Acceleration</a:t>
            </a:r>
          </a:p>
        </p:txBody>
      </p:sp>
      <p:sp>
        <p:nvSpPr>
          <p:cNvPr id="526347" name="AutoShape 11"/>
          <p:cNvSpPr>
            <a:spLocks noChangeArrowheads="1"/>
          </p:cNvSpPr>
          <p:nvPr/>
        </p:nvSpPr>
        <p:spPr bwMode="auto">
          <a:xfrm>
            <a:off x="7562850" y="3962400"/>
            <a:ext cx="10668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526348" name="Object 5"/>
          <p:cNvGraphicFramePr>
            <a:graphicFrameLocks noChangeAspect="1"/>
          </p:cNvGraphicFramePr>
          <p:nvPr/>
        </p:nvGraphicFramePr>
        <p:xfrm>
          <a:off x="7543800" y="677863"/>
          <a:ext cx="1343025" cy="1344612"/>
        </p:xfrm>
        <a:graphic>
          <a:graphicData uri="http://schemas.openxmlformats.org/presentationml/2006/ole">
            <mc:AlternateContent xmlns:mc="http://schemas.openxmlformats.org/markup-compatibility/2006">
              <mc:Choice xmlns:v="urn:schemas-microsoft-com:vml" Requires="v">
                <p:oleObj spid="_x0000_s214716" name="Equation" r:id="rId11" imgW="419100" imgH="419100" progId="Equation.DSMT4">
                  <p:embed/>
                </p:oleObj>
              </mc:Choice>
              <mc:Fallback>
                <p:oleObj name="Equation" r:id="rId11" imgW="4191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677863"/>
                        <a:ext cx="1343025" cy="1344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349" name="Object 6"/>
          <p:cNvGraphicFramePr>
            <a:graphicFrameLocks noChangeAspect="1"/>
          </p:cNvGraphicFramePr>
          <p:nvPr/>
        </p:nvGraphicFramePr>
        <p:xfrm>
          <a:off x="8188325" y="2543175"/>
          <a:ext cx="650875" cy="1343025"/>
        </p:xfrm>
        <a:graphic>
          <a:graphicData uri="http://schemas.openxmlformats.org/presentationml/2006/ole">
            <mc:AlternateContent xmlns:mc="http://schemas.openxmlformats.org/markup-compatibility/2006">
              <mc:Choice xmlns:v="urn:schemas-microsoft-com:vml" Requires="v">
                <p:oleObj spid="_x0000_s214717" name="Equation" r:id="rId13" imgW="203040" imgH="419040" progId="Equation.DSMT4">
                  <p:embed/>
                </p:oleObj>
              </mc:Choice>
              <mc:Fallback>
                <p:oleObj name="Equation" r:id="rId13" imgW="203040" imgH="419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88325" y="2543175"/>
                        <a:ext cx="650875"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350" name="Object 7"/>
          <p:cNvGraphicFramePr>
            <a:graphicFrameLocks noChangeAspect="1"/>
          </p:cNvGraphicFramePr>
          <p:nvPr/>
        </p:nvGraphicFramePr>
        <p:xfrm>
          <a:off x="8001000" y="4648200"/>
          <a:ext cx="650875" cy="1343025"/>
        </p:xfrm>
        <a:graphic>
          <a:graphicData uri="http://schemas.openxmlformats.org/presentationml/2006/ole">
            <mc:AlternateContent xmlns:mc="http://schemas.openxmlformats.org/markup-compatibility/2006">
              <mc:Choice xmlns:v="urn:schemas-microsoft-com:vml" Requires="v">
                <p:oleObj spid="_x0000_s214718" name="Equation" r:id="rId15" imgW="203040" imgH="419040" progId="Equation.DSMT4">
                  <p:embed/>
                </p:oleObj>
              </mc:Choice>
              <mc:Fallback>
                <p:oleObj name="Equation" r:id="rId15" imgW="20304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01000" y="4648200"/>
                        <a:ext cx="650875"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6351" name="Text Box 15"/>
          <p:cNvSpPr txBox="1">
            <a:spLocks noChangeArrowheads="1"/>
          </p:cNvSpPr>
          <p:nvPr/>
        </p:nvSpPr>
        <p:spPr bwMode="auto">
          <a:xfrm>
            <a:off x="4022725" y="942975"/>
            <a:ext cx="930275" cy="581025"/>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Narrow" pitchFamily="-84" charset="0"/>
              </a:rPr>
              <a:t>From the geometry</a:t>
            </a:r>
          </a:p>
        </p:txBody>
      </p:sp>
      <p:grpSp>
        <p:nvGrpSpPr>
          <p:cNvPr id="2" name="Group 18"/>
          <p:cNvGrpSpPr>
            <a:grpSpLocks/>
          </p:cNvGrpSpPr>
          <p:nvPr/>
        </p:nvGrpSpPr>
        <p:grpSpPr bwMode="auto">
          <a:xfrm>
            <a:off x="76200" y="5105400"/>
            <a:ext cx="4267200" cy="1827213"/>
            <a:chOff x="240" y="3024"/>
            <a:chExt cx="2208" cy="1007"/>
          </a:xfrm>
        </p:grpSpPr>
        <p:pic>
          <p:nvPicPr>
            <p:cNvPr id="31775" name="Picture 16" descr="afg002"/>
            <p:cNvPicPr>
              <a:picLocks noChangeAspect="1" noChangeArrowheads="1"/>
            </p:cNvPicPr>
            <p:nvPr/>
          </p:nvPicPr>
          <p:blipFill>
            <a:blip r:embed="rId17"/>
            <a:srcRect/>
            <a:stretch>
              <a:fillRect/>
            </a:stretch>
          </p:blipFill>
          <p:spPr bwMode="auto">
            <a:xfrm>
              <a:off x="240" y="3024"/>
              <a:ext cx="2160" cy="1007"/>
            </a:xfrm>
            <a:prstGeom prst="rect">
              <a:avLst/>
            </a:prstGeom>
            <a:noFill/>
            <a:ln w="9525">
              <a:noFill/>
              <a:miter lim="800000"/>
              <a:headEnd/>
              <a:tailEnd/>
            </a:ln>
          </p:spPr>
        </p:pic>
        <p:sp>
          <p:nvSpPr>
            <p:cNvPr id="31776" name="Rectangle 17"/>
            <p:cNvSpPr>
              <a:spLocks noChangeArrowheads="1"/>
            </p:cNvSpPr>
            <p:nvPr/>
          </p:nvSpPr>
          <p:spPr bwMode="auto">
            <a:xfrm>
              <a:off x="1488" y="3024"/>
              <a:ext cx="960" cy="816"/>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grpSp>
      <p:sp>
        <p:nvSpPr>
          <p:cNvPr id="526356" name="Text Box 20"/>
          <p:cNvSpPr txBox="1">
            <a:spLocks noChangeArrowheads="1"/>
          </p:cNvSpPr>
          <p:nvPr/>
        </p:nvSpPr>
        <p:spPr bwMode="auto">
          <a:xfrm>
            <a:off x="6308725" y="6019800"/>
            <a:ext cx="2606675" cy="425450"/>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pitchFamily="-84" charset="0"/>
              </a:rPr>
              <a:t>Centripetal Acceleration</a:t>
            </a:r>
          </a:p>
        </p:txBody>
      </p:sp>
      <p:sp>
        <p:nvSpPr>
          <p:cNvPr id="526357" name="Line 21"/>
          <p:cNvSpPr>
            <a:spLocks noChangeShapeType="1"/>
          </p:cNvSpPr>
          <p:nvPr/>
        </p:nvSpPr>
        <p:spPr bwMode="auto">
          <a:xfrm rot="20837719" flipH="1">
            <a:off x="6837363" y="788988"/>
            <a:ext cx="304800" cy="533400"/>
          </a:xfrm>
          <a:prstGeom prst="line">
            <a:avLst/>
          </a:prstGeom>
          <a:noFill/>
          <a:ln w="28575">
            <a:solidFill>
              <a:srgbClr val="A50021"/>
            </a:solidFill>
            <a:round/>
            <a:headEnd/>
            <a:tailEnd/>
          </a:ln>
        </p:spPr>
        <p:txBody>
          <a:bodyPr>
            <a:prstTxWarp prst="textNoShape">
              <a:avLst/>
            </a:prstTxWarp>
            <a:spAutoFit/>
          </a:bodyPr>
          <a:lstStyle/>
          <a:p>
            <a:endParaRPr lang="en-US"/>
          </a:p>
        </p:txBody>
      </p:sp>
      <p:sp>
        <p:nvSpPr>
          <p:cNvPr id="526358" name="Line 22"/>
          <p:cNvSpPr>
            <a:spLocks noChangeShapeType="1"/>
          </p:cNvSpPr>
          <p:nvPr/>
        </p:nvSpPr>
        <p:spPr bwMode="auto">
          <a:xfrm rot="20837719" flipH="1">
            <a:off x="8478838" y="788988"/>
            <a:ext cx="304800" cy="533400"/>
          </a:xfrm>
          <a:prstGeom prst="line">
            <a:avLst/>
          </a:prstGeom>
          <a:noFill/>
          <a:ln w="28575">
            <a:solidFill>
              <a:srgbClr val="A50021"/>
            </a:solidFill>
            <a:round/>
            <a:headEnd/>
            <a:tailEnd/>
          </a:ln>
        </p:spPr>
        <p:txBody>
          <a:bodyPr>
            <a:prstTxWarp prst="textNoShape">
              <a:avLst/>
            </a:prstTxWarp>
            <a:spAutoFit/>
          </a:bodyPr>
          <a:lstStyle/>
          <a:p>
            <a:endParaRPr lang="en-US"/>
          </a:p>
        </p:txBody>
      </p:sp>
      <p:sp>
        <p:nvSpPr>
          <p:cNvPr id="526359" name="Oval 23"/>
          <p:cNvSpPr>
            <a:spLocks noChangeArrowheads="1"/>
          </p:cNvSpPr>
          <p:nvPr/>
        </p:nvSpPr>
        <p:spPr bwMode="auto">
          <a:xfrm>
            <a:off x="7010400" y="2590800"/>
            <a:ext cx="990600" cy="1447800"/>
          </a:xfrm>
          <a:prstGeom prst="ellipse">
            <a:avLst/>
          </a:prstGeom>
          <a:noFill/>
          <a:ln w="38100">
            <a:solidFill>
              <a:srgbClr val="A50021"/>
            </a:solidFill>
            <a:round/>
            <a:headEnd/>
            <a:tailEnd/>
          </a:ln>
        </p:spPr>
        <p:txBody>
          <a:bodyPr wrap="none" anchor="ctr">
            <a:prstTxWarp prst="textNoShape">
              <a:avLst/>
            </a:prstTxWarp>
            <a:spAutoFit/>
          </a:bodyPr>
          <a:lstStyle/>
          <a:p>
            <a:endParaRPr lang="en-US"/>
          </a:p>
        </p:txBody>
      </p:sp>
      <p:sp>
        <p:nvSpPr>
          <p:cNvPr id="526360" name="Text Box 24"/>
          <p:cNvSpPr txBox="1">
            <a:spLocks noChangeArrowheads="1"/>
          </p:cNvSpPr>
          <p:nvPr/>
        </p:nvSpPr>
        <p:spPr bwMode="auto">
          <a:xfrm>
            <a:off x="2828925" y="5486400"/>
            <a:ext cx="2886075" cy="425450"/>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pitchFamily="-84" charset="0"/>
              </a:rPr>
              <a:t>What is the direction of a</a:t>
            </a:r>
            <a:r>
              <a:rPr lang="en-US" sz="2000" b="1" baseline="-25000">
                <a:solidFill>
                  <a:srgbClr val="A50021"/>
                </a:solidFill>
                <a:latin typeface="Arial Narrow" pitchFamily="-84" charset="0"/>
              </a:rPr>
              <a:t>c</a:t>
            </a:r>
            <a:r>
              <a:rPr lang="en-US" sz="2000" b="1">
                <a:solidFill>
                  <a:srgbClr val="A50021"/>
                </a:solidFill>
                <a:latin typeface="Arial Narrow" pitchFamily="-84" charset="0"/>
              </a:rPr>
              <a:t>?</a:t>
            </a:r>
          </a:p>
        </p:txBody>
      </p:sp>
      <p:sp>
        <p:nvSpPr>
          <p:cNvPr id="526361" name="Text Box 25"/>
          <p:cNvSpPr txBox="1">
            <a:spLocks noChangeArrowheads="1"/>
          </p:cNvSpPr>
          <p:nvPr/>
        </p:nvSpPr>
        <p:spPr bwMode="auto">
          <a:xfrm>
            <a:off x="2449513" y="6019800"/>
            <a:ext cx="3646487" cy="425450"/>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pitchFamily="-84" charset="0"/>
              </a:rPr>
              <a:t>Always toward the center of circle!</a:t>
            </a:r>
          </a:p>
        </p:txBody>
      </p:sp>
      <p:sp>
        <p:nvSpPr>
          <p:cNvPr id="526363" name="Line 27"/>
          <p:cNvSpPr>
            <a:spLocks noChangeShapeType="1"/>
          </p:cNvSpPr>
          <p:nvPr/>
        </p:nvSpPr>
        <p:spPr bwMode="auto">
          <a:xfrm flipV="1">
            <a:off x="3352800" y="3581400"/>
            <a:ext cx="0" cy="914400"/>
          </a:xfrm>
          <a:prstGeom prst="line">
            <a:avLst/>
          </a:prstGeom>
          <a:noFill/>
          <a:ln w="38100">
            <a:solidFill>
              <a:srgbClr val="A50021"/>
            </a:solidFill>
            <a:round/>
            <a:headEnd/>
            <a:tailEnd type="triangle" w="med" len="med"/>
          </a:ln>
        </p:spPr>
        <p:txBody>
          <a:bodyPr wrap="none">
            <a:prstTxWarp prst="textNoShape">
              <a:avLst/>
            </a:prstTxWarp>
            <a:spAutoFit/>
          </a:bodyPr>
          <a:lstStyle/>
          <a:p>
            <a:endParaRPr lang="en-US"/>
          </a:p>
        </p:txBody>
      </p:sp>
      <p:graphicFrame>
        <p:nvGraphicFramePr>
          <p:cNvPr id="526365" name="Object 8"/>
          <p:cNvGraphicFramePr>
            <a:graphicFrameLocks noChangeAspect="1"/>
          </p:cNvGraphicFramePr>
          <p:nvPr>
            <p:extLst>
              <p:ext uri="{D42A27DB-BD31-4B8C-83A1-F6EECF244321}">
                <p14:modId xmlns:p14="http://schemas.microsoft.com/office/powerpoint/2010/main" val="4168137296"/>
              </p:ext>
            </p:extLst>
          </p:nvPr>
        </p:nvGraphicFramePr>
        <p:xfrm>
          <a:off x="3444875" y="3871913"/>
          <a:ext cx="365125" cy="531812"/>
        </p:xfrm>
        <a:graphic>
          <a:graphicData uri="http://schemas.openxmlformats.org/presentationml/2006/ole">
            <mc:AlternateContent xmlns:mc="http://schemas.openxmlformats.org/markup-compatibility/2006">
              <mc:Choice xmlns:v="urn:schemas-microsoft-com:vml" Requires="v">
                <p:oleObj spid="_x0000_s214719" name="Equation" r:id="rId18" imgW="165100" imgH="241300" progId="Equation.DSMT4">
                  <p:embed/>
                </p:oleObj>
              </mc:Choice>
              <mc:Fallback>
                <p:oleObj name="Equation" r:id="rId18" imgW="165100" imgH="241300" progId="Equation.DSMT4">
                  <p:embed/>
                  <p:pic>
                    <p:nvPicPr>
                      <p:cNvPr id="0" name=""/>
                      <p:cNvPicPr>
                        <a:picLocks noChangeAspect="1" noChangeArrowheads="1"/>
                      </p:cNvPicPr>
                      <p:nvPr/>
                    </p:nvPicPr>
                    <p:blipFill>
                      <a:blip r:embed="rId19"/>
                      <a:srcRect/>
                      <a:stretch>
                        <a:fillRect/>
                      </a:stretch>
                    </p:blipFill>
                    <p:spPr bwMode="auto">
                      <a:xfrm>
                        <a:off x="3444875" y="3871913"/>
                        <a:ext cx="365125"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6366" name="Line 30"/>
          <p:cNvSpPr>
            <a:spLocks noChangeShapeType="1"/>
          </p:cNvSpPr>
          <p:nvPr/>
        </p:nvSpPr>
        <p:spPr bwMode="auto">
          <a:xfrm rot="19036440" flipV="1">
            <a:off x="5257800" y="2849563"/>
            <a:ext cx="1588" cy="914400"/>
          </a:xfrm>
          <a:prstGeom prst="line">
            <a:avLst/>
          </a:prstGeom>
          <a:noFill/>
          <a:ln w="38100">
            <a:solidFill>
              <a:srgbClr val="A50021"/>
            </a:solidFill>
            <a:round/>
            <a:headEnd/>
            <a:tailEnd type="triangle" w="med" len="med"/>
          </a:ln>
        </p:spPr>
        <p:txBody>
          <a:bodyPr wrap="none">
            <a:prstTxWarp prst="textNoShape">
              <a:avLst/>
            </a:prstTxWarp>
            <a:spAutoFit/>
          </a:bodyPr>
          <a:lstStyle/>
          <a:p>
            <a:endParaRPr lang="en-US"/>
          </a:p>
        </p:txBody>
      </p:sp>
      <p:graphicFrame>
        <p:nvGraphicFramePr>
          <p:cNvPr id="526367" name="Object 9"/>
          <p:cNvGraphicFramePr>
            <a:graphicFrameLocks noChangeAspect="1"/>
          </p:cNvGraphicFramePr>
          <p:nvPr>
            <p:extLst>
              <p:ext uri="{D42A27DB-BD31-4B8C-83A1-F6EECF244321}">
                <p14:modId xmlns:p14="http://schemas.microsoft.com/office/powerpoint/2010/main" val="3914372558"/>
              </p:ext>
            </p:extLst>
          </p:nvPr>
        </p:nvGraphicFramePr>
        <p:xfrm>
          <a:off x="5426075" y="2957513"/>
          <a:ext cx="365125" cy="531812"/>
        </p:xfrm>
        <a:graphic>
          <a:graphicData uri="http://schemas.openxmlformats.org/presentationml/2006/ole">
            <mc:AlternateContent xmlns:mc="http://schemas.openxmlformats.org/markup-compatibility/2006">
              <mc:Choice xmlns:v="urn:schemas-microsoft-com:vml" Requires="v">
                <p:oleObj spid="_x0000_s214720" name="Equation" r:id="rId20" imgW="165100" imgH="241300" progId="Equation.DSMT4">
                  <p:embed/>
                </p:oleObj>
              </mc:Choice>
              <mc:Fallback>
                <p:oleObj name="Equation" r:id="rId20" imgW="165100" imgH="241300" progId="Equation.DSMT4">
                  <p:embed/>
                  <p:pic>
                    <p:nvPicPr>
                      <p:cNvPr id="0" name=""/>
                      <p:cNvPicPr>
                        <a:picLocks noChangeAspect="1" noChangeArrowheads="1"/>
                      </p:cNvPicPr>
                      <p:nvPr/>
                    </p:nvPicPr>
                    <p:blipFill>
                      <a:blip r:embed="rId19"/>
                      <a:srcRect/>
                      <a:stretch>
                        <a:fillRect/>
                      </a:stretch>
                    </p:blipFill>
                    <p:spPr bwMode="auto">
                      <a:xfrm>
                        <a:off x="5426075" y="2957513"/>
                        <a:ext cx="365125"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a:cxnSpLocks noChangeShapeType="1"/>
          </p:cNvCxnSpPr>
          <p:nvPr/>
        </p:nvCxnSpPr>
        <p:spPr bwMode="auto">
          <a:xfrm rot="16200000" flipH="1">
            <a:off x="609600" y="1905000"/>
            <a:ext cx="1447800" cy="685800"/>
          </a:xfrm>
          <a:prstGeom prst="line">
            <a:avLst/>
          </a:prstGeom>
          <a:noFill/>
          <a:ln w="38100">
            <a:solidFill>
              <a:schemeClr val="tx1"/>
            </a:solidFill>
            <a:prstDash val="sysDash"/>
            <a:round/>
            <a:headEnd/>
            <a:tailEnd/>
          </a:ln>
        </p:spPr>
      </p:cxnSp>
      <p:cxnSp>
        <p:nvCxnSpPr>
          <p:cNvPr id="32" name="Straight Connector 31"/>
          <p:cNvCxnSpPr>
            <a:cxnSpLocks noChangeShapeType="1"/>
          </p:cNvCxnSpPr>
          <p:nvPr/>
        </p:nvCxnSpPr>
        <p:spPr bwMode="auto">
          <a:xfrm rot="16200000" flipH="1">
            <a:off x="2476500" y="2247900"/>
            <a:ext cx="2971800" cy="1219200"/>
          </a:xfrm>
          <a:prstGeom prst="line">
            <a:avLst/>
          </a:prstGeom>
          <a:noFill/>
          <a:ln w="38100">
            <a:solidFill>
              <a:schemeClr val="tx1"/>
            </a:solidFill>
            <a:prstDash val="sysDash"/>
            <a:round/>
            <a:headEnd/>
            <a:tailEnd/>
          </a:ln>
        </p:spPr>
      </p:cxnSp>
      <p:graphicFrame>
        <p:nvGraphicFramePr>
          <p:cNvPr id="3" name="Object 10"/>
          <p:cNvGraphicFramePr>
            <a:graphicFrameLocks noChangeAspect="1"/>
          </p:cNvGraphicFramePr>
          <p:nvPr/>
        </p:nvGraphicFramePr>
        <p:xfrm>
          <a:off x="4897438" y="1144588"/>
          <a:ext cx="1198562" cy="468312"/>
        </p:xfrm>
        <a:graphic>
          <a:graphicData uri="http://schemas.openxmlformats.org/presentationml/2006/ole">
            <mc:AlternateContent xmlns:mc="http://schemas.openxmlformats.org/markup-compatibility/2006">
              <mc:Choice xmlns:v="urn:schemas-microsoft-com:vml" Requires="v">
                <p:oleObj spid="_x0000_s214721" name="Equation" r:id="rId21" imgW="584200" imgH="228600" progId="Equation.DSMT4">
                  <p:embed/>
                </p:oleObj>
              </mc:Choice>
              <mc:Fallback>
                <p:oleObj name="Equation" r:id="rId21" imgW="58420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97438" y="1144588"/>
                        <a:ext cx="1198562"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4" name="Slide Number Placeholder 32"/>
          <p:cNvSpPr>
            <a:spLocks noGrp="1"/>
          </p:cNvSpPr>
          <p:nvPr>
            <p:ph type="sldNum" sz="quarter" idx="12"/>
          </p:nvPr>
        </p:nvSpPr>
        <p:spPr>
          <a:noFill/>
        </p:spPr>
        <p:txBody>
          <a:bodyPr/>
          <a:lstStyle/>
          <a:p>
            <a:fld id="{E40AE983-B6FE-B844-999E-D3566AEA1772}" type="slidenum">
              <a:rPr lang="en-US" smtClean="0">
                <a:latin typeface="Arial Narrow" pitchFamily="-84" charset="0"/>
              </a:rPr>
              <a:pPr/>
              <a:t>19</a:t>
            </a:fld>
            <a:endParaRPr lang="en-US" smtClean="0">
              <a:latin typeface="Arial Narrow" pitchFamily="-84" charset="0"/>
            </a:endParaRPr>
          </a:p>
        </p:txBody>
      </p:sp>
    </p:spTree>
    <p:extLst>
      <p:ext uri="{BB962C8B-B14F-4D97-AF65-F5344CB8AC3E}">
        <p14:creationId xmlns:p14="http://schemas.microsoft.com/office/powerpoint/2010/main" val="29365351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Tuesday, Sept. 23, 2014</a:t>
            </a:r>
            <a:endParaRPr lang="en-US"/>
          </a:p>
        </p:txBody>
      </p:sp>
      <p:sp>
        <p:nvSpPr>
          <p:cNvPr id="5" name="Footer Placeholder 4"/>
          <p:cNvSpPr>
            <a:spLocks noGrp="1"/>
          </p:cNvSpPr>
          <p:nvPr>
            <p:ph type="ftr" sz="quarter" idx="11"/>
          </p:nvPr>
        </p:nvSpPr>
        <p:spPr/>
        <p:txBody>
          <a:bodyPr/>
          <a:lstStyle/>
          <a:p>
            <a:pPr>
              <a:defRPr/>
            </a:pPr>
            <a:r>
              <a:rPr lang="nl-NL" smtClean="0"/>
              <a:t>PHYS 1443-004, Fall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077200" cy="5562600"/>
          </a:xfrm>
        </p:spPr>
        <p:txBody>
          <a:bodyPr/>
          <a:lstStyle/>
          <a:p>
            <a:pPr eaLnBrk="1" hangingPunct="1"/>
            <a:r>
              <a:rPr lang="en-US" sz="2800" dirty="0" smtClean="0">
                <a:ea typeface="ＭＳ Ｐゴシック" pitchFamily="-84" charset="-128"/>
                <a:cs typeface="ＭＳ Ｐゴシック" pitchFamily="-84" charset="-128"/>
              </a:rPr>
              <a:t>Reminder for Term exam #1</a:t>
            </a:r>
          </a:p>
          <a:p>
            <a:pPr lvl="1" eaLnBrk="1" hangingPunct="1"/>
            <a:r>
              <a:rPr lang="en-US" sz="2400" dirty="0" smtClean="0">
                <a:ea typeface="ＭＳ Ｐゴシック" pitchFamily="-84" charset="-128"/>
                <a:cs typeface="ＭＳ Ｐゴシック" pitchFamily="-84" charset="-128"/>
              </a:rPr>
              <a:t>In class this Thursday, Sept. 25.  Do NOT Miss the exam!</a:t>
            </a:r>
          </a:p>
          <a:p>
            <a:pPr lvl="1" eaLnBrk="1" hangingPunct="1"/>
            <a:r>
              <a:rPr lang="en-US" sz="2400" dirty="0" smtClean="0">
                <a:ea typeface="ＭＳ Ｐゴシック" pitchFamily="-84" charset="-128"/>
                <a:cs typeface="ＭＳ Ｐゴシック" pitchFamily="-84" charset="-128"/>
              </a:rPr>
              <a:t>Covers CH1.1 through what we learn Today plus the math refresher</a:t>
            </a:r>
          </a:p>
          <a:p>
            <a:pPr lvl="1" eaLnBrk="1" hangingPunct="1"/>
            <a:r>
              <a:rPr lang="en-US" sz="2400" dirty="0" smtClean="0">
                <a:ea typeface="ＭＳ Ｐゴシック" pitchFamily="-84" charset="-128"/>
                <a:cs typeface="ＭＳ Ｐゴシック" pitchFamily="-84" charset="-128"/>
              </a:rPr>
              <a:t>Mixture of multiple choice and free response problems</a:t>
            </a:r>
          </a:p>
          <a:p>
            <a:pPr lvl="1" eaLnBrk="1" hangingPunct="1"/>
            <a:r>
              <a:rPr lang="en-US" sz="2400" dirty="0" smtClean="0"/>
              <a:t>Bring </a:t>
            </a:r>
            <a:r>
              <a:rPr lang="en-US" sz="2400" dirty="0"/>
              <a:t>your calculator but DO NOT input formula into it</a:t>
            </a:r>
            <a:r>
              <a:rPr lang="en-US" sz="2400" dirty="0" smtClean="0"/>
              <a:t>!</a:t>
            </a:r>
          </a:p>
          <a:p>
            <a:pPr lvl="2" eaLnBrk="1" hangingPunct="1"/>
            <a:r>
              <a:rPr lang="en-US" sz="2000" dirty="0" smtClean="0"/>
              <a:t>Your </a:t>
            </a:r>
            <a:r>
              <a:rPr lang="en-US" sz="2000" dirty="0"/>
              <a:t>phones or portable computers are NOT allowed as a replacement</a:t>
            </a:r>
            <a:r>
              <a:rPr lang="en-US" sz="2000" dirty="0" smtClean="0"/>
              <a:t>!</a:t>
            </a:r>
          </a:p>
          <a:p>
            <a:pPr lvl="1" eaLnBrk="1" hangingPunct="1"/>
            <a:r>
              <a:rPr lang="en-US" sz="2400" dirty="0" smtClean="0"/>
              <a:t>You </a:t>
            </a:r>
            <a:r>
              <a:rPr lang="en-US" sz="2400" dirty="0"/>
              <a:t>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smtClean="0">
              <a:sym typeface="Wingdings"/>
            </a:endParaRPr>
          </a:p>
          <a:p>
            <a:pPr lvl="2" eaLnBrk="1" hangingPunct="1"/>
            <a:r>
              <a:rPr lang="en-US" sz="2000" dirty="0" smtClean="0">
                <a:sym typeface="Wingdings"/>
              </a:rPr>
              <a:t>None </a:t>
            </a:r>
            <a:r>
              <a:rPr lang="en-US" sz="2000" dirty="0">
                <a:sym typeface="Wingdings"/>
              </a:rPr>
              <a:t>of the </a:t>
            </a:r>
            <a:r>
              <a:rPr lang="en-US" sz="2000" dirty="0" smtClean="0">
                <a:sym typeface="Wingdings"/>
              </a:rPr>
              <a:t>parts </a:t>
            </a:r>
            <a:r>
              <a:rPr lang="en-US" sz="2000" dirty="0">
                <a:sym typeface="Wingdings"/>
              </a:rPr>
              <a:t>of the solutions of any </a:t>
            </a:r>
            <a:r>
              <a:rPr lang="en-US" sz="2000" dirty="0" smtClean="0">
                <a:sym typeface="Wingdings"/>
              </a:rPr>
              <a:t>problems</a:t>
            </a:r>
          </a:p>
          <a:p>
            <a:pPr lvl="2" eaLnBrk="1" hangingPunct="1"/>
            <a:r>
              <a:rPr lang="en-US" sz="2000" dirty="0">
                <a:sym typeface="Wingdings"/>
              </a:rPr>
              <a:t>N</a:t>
            </a:r>
            <a:r>
              <a:rPr lang="en-US" sz="2000" dirty="0" smtClean="0">
                <a:sym typeface="Wingdings"/>
              </a:rPr>
              <a:t>o </a:t>
            </a:r>
            <a:r>
              <a:rPr lang="en-US" sz="2000" dirty="0">
                <a:sym typeface="Wingdings"/>
              </a:rPr>
              <a:t>derived formulae, derivations of equations or word definitions</a:t>
            </a:r>
            <a:r>
              <a:rPr lang="en-US" sz="2000" dirty="0" smtClean="0">
                <a:sym typeface="Wingdings"/>
              </a:rPr>
              <a: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0"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3801" name="Rectangle 6"/>
          <p:cNvSpPr>
            <a:spLocks noGrp="1" noChangeArrowheads="1"/>
          </p:cNvSpPr>
          <p:nvPr>
            <p:ph type="sldNum" sz="quarter" idx="12"/>
          </p:nvPr>
        </p:nvSpPr>
        <p:spPr>
          <a:noFill/>
        </p:spPr>
        <p:txBody>
          <a:bodyPr/>
          <a:lstStyle/>
          <a:p>
            <a:fld id="{DF956B29-55CC-404F-AEDE-4C1F034DC342}" type="slidenum">
              <a:rPr lang="en-US">
                <a:latin typeface="Arial Narrow" pitchFamily="-84" charset="0"/>
              </a:rPr>
              <a:pPr/>
              <a:t>20</a:t>
            </a:fld>
            <a:endParaRPr lang="en-US">
              <a:latin typeface="Arial Narrow" pitchFamily="-84" charset="0"/>
            </a:endParaRPr>
          </a:p>
        </p:txBody>
      </p:sp>
      <p:sp>
        <p:nvSpPr>
          <p:cNvPr id="68610" name="Rectangle 2"/>
          <p:cNvSpPr>
            <a:spLocks noChangeArrowheads="1"/>
          </p:cNvSpPr>
          <p:nvPr/>
        </p:nvSpPr>
        <p:spPr bwMode="auto">
          <a:xfrm>
            <a:off x="3581400" y="4038600"/>
            <a:ext cx="1828800" cy="381000"/>
          </a:xfrm>
          <a:prstGeom prst="rect">
            <a:avLst/>
          </a:prstGeom>
          <a:solidFill>
            <a:srgbClr val="99FFCC"/>
          </a:solidFill>
          <a:ln w="9525">
            <a:noFill/>
            <a:miter lim="800000"/>
            <a:headEnd/>
            <a:tailEnd/>
          </a:ln>
        </p:spPr>
        <p:txBody>
          <a:bodyPr anchor="ctr">
            <a:prstTxWarp prst="textNoShape">
              <a:avLst/>
            </a:prstTxWarp>
            <a:spAutoFit/>
          </a:bodyPr>
          <a:lstStyle/>
          <a:p>
            <a:endParaRPr lang="en-US"/>
          </a:p>
        </p:txBody>
      </p:sp>
      <p:sp>
        <p:nvSpPr>
          <p:cNvPr id="68611" name="Rectangle 3"/>
          <p:cNvSpPr>
            <a:spLocks noChangeArrowheads="1"/>
          </p:cNvSpPr>
          <p:nvPr/>
        </p:nvSpPr>
        <p:spPr bwMode="auto">
          <a:xfrm>
            <a:off x="5334000" y="1676400"/>
            <a:ext cx="1600200" cy="838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pic>
        <p:nvPicPr>
          <p:cNvPr id="68612" name="Picture 4" descr="FG05_010"/>
          <p:cNvPicPr>
            <a:picLocks noChangeAspect="1" noChangeArrowheads="1"/>
          </p:cNvPicPr>
          <p:nvPr/>
        </p:nvPicPr>
        <p:blipFill>
          <a:blip r:embed="rId3"/>
          <a:srcRect/>
          <a:stretch>
            <a:fillRect/>
          </a:stretch>
        </p:blipFill>
        <p:spPr bwMode="auto">
          <a:xfrm>
            <a:off x="-76200" y="646113"/>
            <a:ext cx="3429000" cy="2401887"/>
          </a:xfrm>
          <a:prstGeom prst="rect">
            <a:avLst/>
          </a:prstGeom>
          <a:noFill/>
          <a:ln w="9525">
            <a:noFill/>
            <a:miter lim="800000"/>
            <a:headEnd/>
            <a:tailEnd/>
          </a:ln>
        </p:spPr>
      </p:pic>
      <p:sp>
        <p:nvSpPr>
          <p:cNvPr id="33805" name="Rectangle 5"/>
          <p:cNvSpPr>
            <a:spLocks noGrp="1" noChangeArrowheads="1"/>
          </p:cNvSpPr>
          <p:nvPr>
            <p:ph type="title"/>
          </p:nvPr>
        </p:nvSpPr>
        <p:spPr>
          <a:xfrm>
            <a:off x="381000" y="76200"/>
            <a:ext cx="8382000" cy="457200"/>
          </a:xfrm>
        </p:spPr>
        <p:txBody>
          <a:bodyPr/>
          <a:lstStyle/>
          <a:p>
            <a:r>
              <a:rPr lang="en-US" sz="3600">
                <a:ea typeface="ＭＳ Ｐゴシック" pitchFamily="-84" charset="-128"/>
                <a:cs typeface="ＭＳ Ｐゴシック" pitchFamily="-84" charset="-128"/>
              </a:rPr>
              <a:t>Newton’s Second Law &amp; Uniform Circular Motion</a:t>
            </a:r>
          </a:p>
        </p:txBody>
      </p:sp>
      <p:graphicFrame>
        <p:nvGraphicFramePr>
          <p:cNvPr id="68614" name="Object 2"/>
          <p:cNvGraphicFramePr>
            <a:graphicFrameLocks noChangeAspect="1"/>
          </p:cNvGraphicFramePr>
          <p:nvPr/>
        </p:nvGraphicFramePr>
        <p:xfrm>
          <a:off x="5334000" y="1752600"/>
          <a:ext cx="863600" cy="609600"/>
        </p:xfrm>
        <a:graphic>
          <a:graphicData uri="http://schemas.openxmlformats.org/presentationml/2006/ole">
            <mc:AlternateContent xmlns:mc="http://schemas.openxmlformats.org/markup-compatibility/2006">
              <mc:Choice xmlns:v="urn:schemas-microsoft-com:vml" Requires="v">
                <p:oleObj spid="_x0000_s215506" name="Equation" r:id="rId4" imgW="291960" imgH="228600" progId="Equation.DSMT4">
                  <p:embed/>
                </p:oleObj>
              </mc:Choice>
              <mc:Fallback>
                <p:oleObj name="Equation" r:id="rId4" imgW="2919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752600"/>
                        <a:ext cx="863600" cy="609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8615" name="Text Box 7"/>
          <p:cNvSpPr txBox="1">
            <a:spLocks noChangeArrowheads="1"/>
          </p:cNvSpPr>
          <p:nvPr/>
        </p:nvSpPr>
        <p:spPr bwMode="auto">
          <a:xfrm>
            <a:off x="3352800" y="609600"/>
            <a:ext cx="5562600" cy="1006475"/>
          </a:xfrm>
          <a:prstGeom prst="rect">
            <a:avLst/>
          </a:prstGeom>
          <a:noFill/>
          <a:ln w="9525">
            <a:noFill/>
            <a:miter lim="800000"/>
            <a:headEnd/>
            <a:tailEnd/>
          </a:ln>
        </p:spPr>
        <p:txBody>
          <a:bodyPr>
            <a:prstTxWarp prst="textNoShape">
              <a:avLst/>
            </a:prstTxWarp>
            <a:spAutoFit/>
          </a:bodyPr>
          <a:lstStyle/>
          <a:p>
            <a:pPr>
              <a:spcBef>
                <a:spcPct val="20000"/>
              </a:spcBef>
            </a:pPr>
            <a:r>
              <a:rPr lang="en-US" sz="2000">
                <a:solidFill>
                  <a:schemeClr val="accent2"/>
                </a:solidFill>
                <a:latin typeface="Monotype Corsiva" pitchFamily="-84" charset="0"/>
              </a:rPr>
              <a:t>The </a:t>
            </a:r>
            <a:r>
              <a:rPr lang="en-US" sz="2000" b="1" u="sng">
                <a:solidFill>
                  <a:srgbClr val="A50021"/>
                </a:solidFill>
                <a:latin typeface="Monotype Corsiva" pitchFamily="-84" charset="0"/>
              </a:rPr>
              <a:t>centripetal *</a:t>
            </a:r>
            <a:r>
              <a:rPr lang="en-US" sz="2000">
                <a:solidFill>
                  <a:schemeClr val="accent2"/>
                </a:solidFill>
                <a:latin typeface="Monotype Corsiva" pitchFamily="-84" charset="0"/>
              </a:rPr>
              <a:t> acceleration is always perpendicular to the velocity vector, </a:t>
            </a:r>
            <a:r>
              <a:rPr lang="en-US" sz="2000" b="1">
                <a:solidFill>
                  <a:schemeClr val="accent2"/>
                </a:solidFill>
                <a:latin typeface="Monotype Corsiva" pitchFamily="-84" charset="0"/>
              </a:rPr>
              <a:t>v</a:t>
            </a:r>
            <a:r>
              <a:rPr lang="en-US" sz="2000">
                <a:solidFill>
                  <a:schemeClr val="accent2"/>
                </a:solidFill>
                <a:latin typeface="Monotype Corsiva" pitchFamily="-84" charset="0"/>
              </a:rPr>
              <a:t>, and points to the center of the axis (radial direction) in a uniform circular motion. </a:t>
            </a:r>
          </a:p>
        </p:txBody>
      </p:sp>
      <p:sp>
        <p:nvSpPr>
          <p:cNvPr id="68616" name="Text Box 8"/>
          <p:cNvSpPr txBox="1">
            <a:spLocks noChangeArrowheads="1"/>
          </p:cNvSpPr>
          <p:nvPr/>
        </p:nvSpPr>
        <p:spPr bwMode="auto">
          <a:xfrm>
            <a:off x="304800" y="2971800"/>
            <a:ext cx="5257800" cy="1431925"/>
          </a:xfrm>
          <a:prstGeom prst="rect">
            <a:avLst/>
          </a:prstGeom>
          <a:noFill/>
          <a:ln w="9525">
            <a:noFill/>
            <a:miter lim="800000"/>
            <a:headEnd/>
            <a:tailEnd/>
          </a:ln>
        </p:spPr>
        <p:txBody>
          <a:bodyPr>
            <a:prstTxWarp prst="textNoShape">
              <a:avLst/>
            </a:prstTxWarp>
            <a:spAutoFit/>
          </a:bodyPr>
          <a:lstStyle/>
          <a:p>
            <a:pPr>
              <a:spcBef>
                <a:spcPct val="20000"/>
              </a:spcBef>
            </a:pPr>
            <a:r>
              <a:rPr lang="en-US" sz="2200">
                <a:solidFill>
                  <a:schemeClr val="accent2"/>
                </a:solidFill>
                <a:latin typeface="Arial Narrow" pitchFamily="-84" charset="0"/>
              </a:rPr>
              <a:t>The force that causes the centripetal  acceleration acts toward the center of the circular path and causes the change in the direction of the velocity vector.   This force is called the </a:t>
            </a:r>
            <a:r>
              <a:rPr lang="en-US" sz="2200" b="1">
                <a:solidFill>
                  <a:schemeClr val="accent2"/>
                </a:solidFill>
                <a:latin typeface="Arial Narrow" pitchFamily="-84" charset="0"/>
              </a:rPr>
              <a:t>centripetal force.</a:t>
            </a:r>
          </a:p>
        </p:txBody>
      </p:sp>
      <p:sp>
        <p:nvSpPr>
          <p:cNvPr id="68617" name="Text Box 9"/>
          <p:cNvSpPr txBox="1">
            <a:spLocks noChangeArrowheads="1"/>
          </p:cNvSpPr>
          <p:nvPr/>
        </p:nvSpPr>
        <p:spPr bwMode="auto">
          <a:xfrm>
            <a:off x="2971800" y="2514600"/>
            <a:ext cx="6172200" cy="45720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rgbClr val="FF3399"/>
                </a:solidFill>
                <a:latin typeface="Monotype Corsiva" pitchFamily="-84" charset="0"/>
              </a:rPr>
              <a:t>Are there forces in this motion?  If so, what do they do?</a:t>
            </a:r>
          </a:p>
        </p:txBody>
      </p:sp>
      <p:graphicFrame>
        <p:nvGraphicFramePr>
          <p:cNvPr id="68618" name="Object 3"/>
          <p:cNvGraphicFramePr>
            <a:graphicFrameLocks noChangeAspect="1"/>
          </p:cNvGraphicFramePr>
          <p:nvPr/>
        </p:nvGraphicFramePr>
        <p:xfrm>
          <a:off x="5638800" y="3403600"/>
          <a:ext cx="1322388" cy="711200"/>
        </p:xfrm>
        <a:graphic>
          <a:graphicData uri="http://schemas.openxmlformats.org/presentationml/2006/ole">
            <mc:AlternateContent xmlns:mc="http://schemas.openxmlformats.org/markup-compatibility/2006">
              <mc:Choice xmlns:v="urn:schemas-microsoft-com:vml" Requires="v">
                <p:oleObj spid="_x0000_s215507" name="Equation" r:id="rId6" imgW="495000" imgH="253800" progId="Equation.3">
                  <p:embed/>
                </p:oleObj>
              </mc:Choice>
              <mc:Fallback>
                <p:oleObj name="Equation" r:id="rId6" imgW="49500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403600"/>
                        <a:ext cx="1322388" cy="711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8619" name="Text Box 11"/>
          <p:cNvSpPr txBox="1">
            <a:spLocks noChangeArrowheads="1"/>
          </p:cNvSpPr>
          <p:nvPr/>
        </p:nvSpPr>
        <p:spPr bwMode="auto">
          <a:xfrm>
            <a:off x="381000" y="4419600"/>
            <a:ext cx="8229600" cy="427038"/>
          </a:xfrm>
          <a:prstGeom prst="rect">
            <a:avLst/>
          </a:prstGeom>
          <a:noFill/>
          <a:ln w="9525">
            <a:noFill/>
            <a:miter lim="800000"/>
            <a:headEnd/>
            <a:tailEnd/>
          </a:ln>
        </p:spPr>
        <p:txBody>
          <a:bodyPr>
            <a:prstTxWarp prst="textNoShape">
              <a:avLst/>
            </a:prstTxWarp>
            <a:spAutoFit/>
          </a:bodyPr>
          <a:lstStyle/>
          <a:p>
            <a:pPr>
              <a:spcBef>
                <a:spcPct val="20000"/>
              </a:spcBef>
            </a:pPr>
            <a:r>
              <a:rPr lang="en-US" sz="2200">
                <a:solidFill>
                  <a:srgbClr val="FF3399"/>
                </a:solidFill>
                <a:latin typeface="Arial Narrow" pitchFamily="-84" charset="0"/>
              </a:rPr>
              <a:t>What do you think will happen to the ball if the string that holds the ball breaks? </a:t>
            </a:r>
          </a:p>
        </p:txBody>
      </p:sp>
      <p:sp>
        <p:nvSpPr>
          <p:cNvPr id="68620" name="Text Box 12"/>
          <p:cNvSpPr txBox="1">
            <a:spLocks noChangeArrowheads="1"/>
          </p:cNvSpPr>
          <p:nvPr/>
        </p:nvSpPr>
        <p:spPr bwMode="auto">
          <a:xfrm>
            <a:off x="381000" y="4800600"/>
            <a:ext cx="8305800" cy="118745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rgbClr val="990000"/>
                </a:solidFill>
                <a:latin typeface="Arial Narrow" pitchFamily="-84" charset="0"/>
              </a:rPr>
              <a:t>The external force no longer exist. Therefore, based on Newton’s 1st law,</a:t>
            </a:r>
            <a:r>
              <a:rPr lang="en-US"/>
              <a:t> </a:t>
            </a:r>
            <a:r>
              <a:rPr lang="en-US">
                <a:solidFill>
                  <a:srgbClr val="990000"/>
                </a:solidFill>
                <a:latin typeface="Arial Narrow" pitchFamily="-84" charset="0"/>
              </a:rPr>
              <a:t>the ball will continue its motion without changing its velocity and will fly away along the tangential direction to the circle.</a:t>
            </a:r>
          </a:p>
        </p:txBody>
      </p:sp>
      <p:graphicFrame>
        <p:nvGraphicFramePr>
          <p:cNvPr id="68621" name="Object 4"/>
          <p:cNvGraphicFramePr>
            <a:graphicFrameLocks noChangeAspect="1"/>
          </p:cNvGraphicFramePr>
          <p:nvPr/>
        </p:nvGraphicFramePr>
        <p:xfrm>
          <a:off x="7010400" y="3455988"/>
          <a:ext cx="1084263" cy="604837"/>
        </p:xfrm>
        <a:graphic>
          <a:graphicData uri="http://schemas.openxmlformats.org/presentationml/2006/ole">
            <mc:AlternateContent xmlns:mc="http://schemas.openxmlformats.org/markup-compatibility/2006">
              <mc:Choice xmlns:v="urn:schemas-microsoft-com:vml" Requires="v">
                <p:oleObj spid="_x0000_s215508" name="Equation" r:id="rId8" imgW="406080" imgH="215640" progId="Equation.3">
                  <p:embed/>
                </p:oleObj>
              </mc:Choice>
              <mc:Fallback>
                <p:oleObj name="Equation" r:id="rId8" imgW="4060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455988"/>
                        <a:ext cx="1084263" cy="604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8622" name="Object 5"/>
          <p:cNvGraphicFramePr>
            <a:graphicFrameLocks noChangeAspect="1"/>
          </p:cNvGraphicFramePr>
          <p:nvPr/>
        </p:nvGraphicFramePr>
        <p:xfrm>
          <a:off x="8077200" y="3124200"/>
          <a:ext cx="914400" cy="1173163"/>
        </p:xfrm>
        <a:graphic>
          <a:graphicData uri="http://schemas.openxmlformats.org/presentationml/2006/ole">
            <mc:AlternateContent xmlns:mc="http://schemas.openxmlformats.org/markup-compatibility/2006">
              <mc:Choice xmlns:v="urn:schemas-microsoft-com:vml" Requires="v">
                <p:oleObj spid="_x0000_s215509" name="Equation" r:id="rId10" imgW="342720" imgH="419040" progId="Equation.3">
                  <p:embed/>
                </p:oleObj>
              </mc:Choice>
              <mc:Fallback>
                <p:oleObj name="Equation" r:id="rId10" imgW="34272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3124200"/>
                        <a:ext cx="914400" cy="11731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8623" name="Object 6"/>
          <p:cNvGraphicFramePr>
            <a:graphicFrameLocks noChangeAspect="1"/>
          </p:cNvGraphicFramePr>
          <p:nvPr/>
        </p:nvGraphicFramePr>
        <p:xfrm>
          <a:off x="6311900" y="2098675"/>
          <a:ext cx="338138" cy="339725"/>
        </p:xfrm>
        <a:graphic>
          <a:graphicData uri="http://schemas.openxmlformats.org/presentationml/2006/ole">
            <mc:AlternateContent xmlns:mc="http://schemas.openxmlformats.org/markup-compatibility/2006">
              <mc:Choice xmlns:v="urn:schemas-microsoft-com:vml" Requires="v">
                <p:oleObj spid="_x0000_s215510" name="Equation" r:id="rId12" imgW="114120" imgH="126720" progId="Equation.DSMT4">
                  <p:embed/>
                </p:oleObj>
              </mc:Choice>
              <mc:Fallback>
                <p:oleObj name="Equation" r:id="rId12" imgW="114120" imgH="1267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1900" y="2098675"/>
                        <a:ext cx="338138" cy="339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8624" name="Object 7"/>
          <p:cNvGraphicFramePr>
            <a:graphicFrameLocks noChangeAspect="1"/>
          </p:cNvGraphicFramePr>
          <p:nvPr/>
        </p:nvGraphicFramePr>
        <p:xfrm>
          <a:off x="6248400" y="1676400"/>
          <a:ext cx="479425" cy="890588"/>
        </p:xfrm>
        <a:graphic>
          <a:graphicData uri="http://schemas.openxmlformats.org/presentationml/2006/ole">
            <mc:AlternateContent xmlns:mc="http://schemas.openxmlformats.org/markup-compatibility/2006">
              <mc:Choice xmlns:v="urn:schemas-microsoft-com:vml" Requires="v">
                <p:oleObj spid="_x0000_s215511" name="Equation" r:id="rId14" imgW="203040" imgH="419040" progId="Equation.DSMT4">
                  <p:embed/>
                </p:oleObj>
              </mc:Choice>
              <mc:Fallback>
                <p:oleObj name="Equation" r:id="rId14" imgW="20304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1676400"/>
                        <a:ext cx="479425" cy="890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8625" name="Rectangle 17"/>
          <p:cNvSpPr>
            <a:spLocks noChangeArrowheads="1"/>
          </p:cNvSpPr>
          <p:nvPr/>
        </p:nvSpPr>
        <p:spPr bwMode="auto">
          <a:xfrm>
            <a:off x="2667000" y="5943600"/>
            <a:ext cx="5799138" cy="307975"/>
          </a:xfrm>
          <a:prstGeom prst="rect">
            <a:avLst/>
          </a:prstGeom>
          <a:solidFill>
            <a:srgbClr val="FFFFCC"/>
          </a:solidFill>
          <a:ln w="9525">
            <a:noFill/>
            <a:miter lim="800000"/>
            <a:headEnd/>
            <a:tailEnd/>
          </a:ln>
        </p:spPr>
        <p:txBody>
          <a:bodyPr wrap="none" anchor="ctr">
            <a:prstTxWarp prst="textNoShape">
              <a:avLst/>
            </a:prstTxWarp>
            <a:spAutoFit/>
          </a:bodyPr>
          <a:lstStyle/>
          <a:p>
            <a:r>
              <a:rPr lang="en-US" sz="1400" b="1">
                <a:solidFill>
                  <a:srgbClr val="FF0066"/>
                </a:solidFill>
                <a:latin typeface="Arial Narrow" pitchFamily="-84" charset="0"/>
              </a:rPr>
              <a:t>*Mirriam Webster: Proceeding or acting in the direction toward the center or axis </a:t>
            </a:r>
          </a:p>
        </p:txBody>
      </p:sp>
      <p:sp>
        <p:nvSpPr>
          <p:cNvPr id="33812" name="Footer Placeholder 19"/>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779013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32"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4833" name="Rectangle 6"/>
          <p:cNvSpPr>
            <a:spLocks noGrp="1" noChangeArrowheads="1"/>
          </p:cNvSpPr>
          <p:nvPr>
            <p:ph type="sldNum" sz="quarter" idx="12"/>
          </p:nvPr>
        </p:nvSpPr>
        <p:spPr>
          <a:noFill/>
        </p:spPr>
        <p:txBody>
          <a:bodyPr/>
          <a:lstStyle/>
          <a:p>
            <a:fld id="{604D26EC-9510-5948-A247-8CE5CDF6C139}" type="slidenum">
              <a:rPr lang="en-US">
                <a:latin typeface="Arial Narrow" pitchFamily="-84" charset="0"/>
              </a:rPr>
              <a:pPr/>
              <a:t>21</a:t>
            </a:fld>
            <a:endParaRPr lang="en-US">
              <a:latin typeface="Arial Narrow" pitchFamily="-84" charset="0"/>
            </a:endParaRPr>
          </a:p>
        </p:txBody>
      </p:sp>
      <p:sp>
        <p:nvSpPr>
          <p:cNvPr id="34834" name="Rectangle 2"/>
          <p:cNvSpPr>
            <a:spLocks noGrp="1" noChangeArrowheads="1"/>
          </p:cNvSpPr>
          <p:nvPr>
            <p:ph type="title"/>
          </p:nvPr>
        </p:nvSpPr>
        <p:spPr>
          <a:xfrm>
            <a:off x="685800" y="76200"/>
            <a:ext cx="7772400" cy="609600"/>
          </a:xfrm>
        </p:spPr>
        <p:txBody>
          <a:bodyPr/>
          <a:lstStyle/>
          <a:p>
            <a:r>
              <a:rPr lang="en-US" dirty="0" smtClean="0">
                <a:ea typeface="ＭＳ Ｐゴシック" pitchFamily="-84" charset="-128"/>
                <a:cs typeface="ＭＳ Ｐゴシック" pitchFamily="-84" charset="-128"/>
              </a:rPr>
              <a:t>Ex. For Uniform Circular Motion</a:t>
            </a:r>
          </a:p>
        </p:txBody>
      </p:sp>
      <p:sp>
        <p:nvSpPr>
          <p:cNvPr id="69635" name="Text Box 3"/>
          <p:cNvSpPr txBox="1">
            <a:spLocks noChangeArrowheads="1"/>
          </p:cNvSpPr>
          <p:nvPr/>
        </p:nvSpPr>
        <p:spPr bwMode="auto">
          <a:xfrm>
            <a:off x="457200" y="762000"/>
            <a:ext cx="82296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A ball of mass 0.500kg is attached to the end of a 1.50m long cord.  The ball is moving in a horizontal circle.   If the string can withstand the maximum tension of 50.0 N, what is the maximum speed the ball can attain before the cord breaks? </a:t>
            </a:r>
          </a:p>
        </p:txBody>
      </p:sp>
      <p:graphicFrame>
        <p:nvGraphicFramePr>
          <p:cNvPr id="69636" name="Object 2"/>
          <p:cNvGraphicFramePr>
            <a:graphicFrameLocks noChangeAspect="1"/>
          </p:cNvGraphicFramePr>
          <p:nvPr/>
        </p:nvGraphicFramePr>
        <p:xfrm>
          <a:off x="4876800" y="2043113"/>
          <a:ext cx="808038" cy="547687"/>
        </p:xfrm>
        <a:graphic>
          <a:graphicData uri="http://schemas.openxmlformats.org/presentationml/2006/ole">
            <mc:AlternateContent xmlns:mc="http://schemas.openxmlformats.org/markup-compatibility/2006">
              <mc:Choice xmlns:v="urn:schemas-microsoft-com:vml" Requires="v">
                <p:oleObj spid="_x0000_s257082"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43113"/>
                        <a:ext cx="808038" cy="547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9637" name="Text Box 5"/>
          <p:cNvSpPr txBox="1">
            <a:spLocks noChangeArrowheads="1"/>
          </p:cNvSpPr>
          <p:nvPr/>
        </p:nvSpPr>
        <p:spPr bwMode="auto">
          <a:xfrm>
            <a:off x="3200400" y="1981200"/>
            <a:ext cx="1371600" cy="7016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pitchFamily="-84" charset="0"/>
              </a:rPr>
              <a:t>Centripetal  acceleration:</a:t>
            </a:r>
            <a:endParaRPr lang="en-US" sz="2000" b="1">
              <a:solidFill>
                <a:srgbClr val="990000"/>
              </a:solidFill>
              <a:latin typeface="Monotype Corsiva" pitchFamily="-84" charset="0"/>
            </a:endParaRPr>
          </a:p>
        </p:txBody>
      </p:sp>
      <p:graphicFrame>
        <p:nvGraphicFramePr>
          <p:cNvPr id="69638" name="Object 3"/>
          <p:cNvGraphicFramePr>
            <a:graphicFrameLocks noChangeAspect="1"/>
          </p:cNvGraphicFramePr>
          <p:nvPr/>
        </p:nvGraphicFramePr>
        <p:xfrm>
          <a:off x="4614863" y="3000375"/>
          <a:ext cx="1163637" cy="554038"/>
        </p:xfrm>
        <a:graphic>
          <a:graphicData uri="http://schemas.openxmlformats.org/presentationml/2006/ole">
            <mc:AlternateContent xmlns:mc="http://schemas.openxmlformats.org/markup-compatibility/2006">
              <mc:Choice xmlns:v="urn:schemas-microsoft-com:vml" Requires="v">
                <p:oleObj spid="_x0000_s257083" name="Equation" r:id="rId5" imgW="495000" imgH="253800" progId="Equation.3">
                  <p:embed/>
                </p:oleObj>
              </mc:Choice>
              <mc:Fallback>
                <p:oleObj name="Equation" r:id="rId5" imgW="4950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3000375"/>
                        <a:ext cx="1163637" cy="554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9639" name="Text Box 7"/>
          <p:cNvSpPr txBox="1">
            <a:spLocks noChangeArrowheads="1"/>
          </p:cNvSpPr>
          <p:nvPr/>
        </p:nvSpPr>
        <p:spPr bwMode="auto">
          <a:xfrm>
            <a:off x="2819400" y="2879725"/>
            <a:ext cx="1752600" cy="7016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pitchFamily="-84" charset="0"/>
              </a:rPr>
              <a:t>When does the string break?</a:t>
            </a:r>
            <a:endParaRPr lang="en-US" sz="2000" b="1">
              <a:solidFill>
                <a:srgbClr val="990000"/>
              </a:solidFill>
              <a:latin typeface="Monotype Corsiva" pitchFamily="-84" charset="0"/>
            </a:endParaRPr>
          </a:p>
        </p:txBody>
      </p:sp>
      <p:sp>
        <p:nvSpPr>
          <p:cNvPr id="69640" name="Text Box 8"/>
          <p:cNvSpPr txBox="1">
            <a:spLocks noChangeArrowheads="1"/>
          </p:cNvSpPr>
          <p:nvPr/>
        </p:nvSpPr>
        <p:spPr bwMode="auto">
          <a:xfrm>
            <a:off x="1981200" y="3810000"/>
            <a:ext cx="6781800" cy="3968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pitchFamily="-84" charset="0"/>
              </a:rPr>
              <a:t>when the required centripetal force is greater than the sustainable tension.</a:t>
            </a:r>
            <a:endParaRPr lang="en-US" sz="2000" b="1">
              <a:solidFill>
                <a:srgbClr val="990000"/>
              </a:solidFill>
              <a:latin typeface="Monotype Corsiva" pitchFamily="-84" charset="0"/>
            </a:endParaRPr>
          </a:p>
        </p:txBody>
      </p:sp>
      <p:graphicFrame>
        <p:nvGraphicFramePr>
          <p:cNvPr id="69641" name="Object 4"/>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257084" name="Equation" r:id="rId7" imgW="457200" imgH="419040" progId="Equation.DSMT4">
                  <p:embed/>
                </p:oleObj>
              </mc:Choice>
              <mc:Fallback>
                <p:oleObj name="Equation" r:id="rId7" imgW="4572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9642" name="Text Box 10"/>
          <p:cNvSpPr txBox="1">
            <a:spLocks noChangeArrowheads="1"/>
          </p:cNvSpPr>
          <p:nvPr/>
        </p:nvSpPr>
        <p:spPr bwMode="auto">
          <a:xfrm>
            <a:off x="838200" y="5181600"/>
            <a:ext cx="34290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Calculate the tension of the cord when speed of the ball is 5.00m/s.</a:t>
            </a:r>
            <a:endParaRPr lang="en-US" sz="2000"/>
          </a:p>
        </p:txBody>
      </p:sp>
      <p:graphicFrame>
        <p:nvGraphicFramePr>
          <p:cNvPr id="69643" name="Object 5"/>
          <p:cNvGraphicFramePr>
            <a:graphicFrameLocks noChangeAspect="1"/>
          </p:cNvGraphicFramePr>
          <p:nvPr/>
        </p:nvGraphicFramePr>
        <p:xfrm>
          <a:off x="4495800" y="5392738"/>
          <a:ext cx="485775" cy="261937"/>
        </p:xfrm>
        <a:graphic>
          <a:graphicData uri="http://schemas.openxmlformats.org/presentationml/2006/ole">
            <mc:AlternateContent xmlns:mc="http://schemas.openxmlformats.org/markup-compatibility/2006">
              <mc:Choice xmlns:v="urn:schemas-microsoft-com:vml" Requires="v">
                <p:oleObj spid="_x0000_s257085"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392738"/>
                        <a:ext cx="485775" cy="2619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44" name="Object 6"/>
          <p:cNvGraphicFramePr>
            <a:graphicFrameLocks noChangeAspect="1"/>
          </p:cNvGraphicFramePr>
          <p:nvPr/>
        </p:nvGraphicFramePr>
        <p:xfrm>
          <a:off x="3733800" y="4584700"/>
          <a:ext cx="447675" cy="215900"/>
        </p:xfrm>
        <a:graphic>
          <a:graphicData uri="http://schemas.openxmlformats.org/presentationml/2006/ole">
            <mc:AlternateContent xmlns:mc="http://schemas.openxmlformats.org/markup-compatibility/2006">
              <mc:Choice xmlns:v="urn:schemas-microsoft-com:vml" Requires="v">
                <p:oleObj spid="_x0000_s257086" name="Equation" r:id="rId11" imgW="241200" imgH="139680" progId="Equation.DSMT4">
                  <p:embed/>
                </p:oleObj>
              </mc:Choice>
              <mc:Fallback>
                <p:oleObj name="Equation" r:id="rId11" imgW="2412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584700"/>
                        <a:ext cx="447675" cy="215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45" name="Object 7"/>
          <p:cNvGraphicFramePr>
            <a:graphicFrameLocks noChangeAspect="1"/>
          </p:cNvGraphicFramePr>
          <p:nvPr/>
        </p:nvGraphicFramePr>
        <p:xfrm>
          <a:off x="5826125" y="3040063"/>
          <a:ext cx="955675" cy="471487"/>
        </p:xfrm>
        <a:graphic>
          <a:graphicData uri="http://schemas.openxmlformats.org/presentationml/2006/ole">
            <mc:AlternateContent xmlns:mc="http://schemas.openxmlformats.org/markup-compatibility/2006">
              <mc:Choice xmlns:v="urn:schemas-microsoft-com:vml" Requires="v">
                <p:oleObj spid="_x0000_s257087" name="Equation" r:id="rId13" imgW="406080" imgH="215640" progId="Equation.3">
                  <p:embed/>
                </p:oleObj>
              </mc:Choice>
              <mc:Fallback>
                <p:oleObj name="Equation" r:id="rId13" imgW="4060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3040063"/>
                        <a:ext cx="955675" cy="4714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46" name="Object 8"/>
          <p:cNvGraphicFramePr>
            <a:graphicFrameLocks noChangeAspect="1"/>
          </p:cNvGraphicFramePr>
          <p:nvPr/>
        </p:nvGraphicFramePr>
        <p:xfrm>
          <a:off x="6781800" y="2819400"/>
          <a:ext cx="804863" cy="914400"/>
        </p:xfrm>
        <a:graphic>
          <a:graphicData uri="http://schemas.openxmlformats.org/presentationml/2006/ole">
            <mc:AlternateContent xmlns:mc="http://schemas.openxmlformats.org/markup-compatibility/2006">
              <mc:Choice xmlns:v="urn:schemas-microsoft-com:vml" Requires="v">
                <p:oleObj spid="_x0000_s257088" name="Equation" r:id="rId15" imgW="342720" imgH="419040" progId="Equation.3">
                  <p:embed/>
                </p:oleObj>
              </mc:Choice>
              <mc:Fallback>
                <p:oleObj name="Equation" r:id="rId15" imgW="34272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2819400"/>
                        <a:ext cx="804863" cy="914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47" name="Object 9"/>
          <p:cNvGraphicFramePr>
            <a:graphicFrameLocks noChangeAspect="1"/>
          </p:cNvGraphicFramePr>
          <p:nvPr/>
        </p:nvGraphicFramePr>
        <p:xfrm>
          <a:off x="7543800" y="3095625"/>
          <a:ext cx="625475" cy="360363"/>
        </p:xfrm>
        <a:graphic>
          <a:graphicData uri="http://schemas.openxmlformats.org/presentationml/2006/ole">
            <mc:AlternateContent xmlns:mc="http://schemas.openxmlformats.org/markup-compatibility/2006">
              <mc:Choice xmlns:v="urn:schemas-microsoft-com:vml" Requires="v">
                <p:oleObj spid="_x0000_s257089" name="Equation" r:id="rId17" imgW="266400" imgH="164880" progId="Equation.3">
                  <p:embed/>
                </p:oleObj>
              </mc:Choice>
              <mc:Fallback>
                <p:oleObj name="Equation" r:id="rId17" imgW="26640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3095625"/>
                        <a:ext cx="625475"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pic>
        <p:nvPicPr>
          <p:cNvPr id="69648" name="Picture 16" descr="FG05_013"/>
          <p:cNvPicPr>
            <a:picLocks noChangeAspect="1" noChangeArrowheads="1"/>
          </p:cNvPicPr>
          <p:nvPr/>
        </p:nvPicPr>
        <p:blipFill>
          <a:blip r:embed="rId19"/>
          <a:srcRect/>
          <a:stretch>
            <a:fillRect/>
          </a:stretch>
        </p:blipFill>
        <p:spPr bwMode="auto">
          <a:xfrm>
            <a:off x="152400" y="1905000"/>
            <a:ext cx="2514600" cy="1885950"/>
          </a:xfrm>
          <a:prstGeom prst="rect">
            <a:avLst/>
          </a:prstGeom>
          <a:noFill/>
          <a:ln w="9525">
            <a:noFill/>
            <a:miter lim="800000"/>
            <a:headEnd/>
            <a:tailEnd/>
          </a:ln>
        </p:spPr>
      </p:pic>
      <p:graphicFrame>
        <p:nvGraphicFramePr>
          <p:cNvPr id="69649" name="Object 10"/>
          <p:cNvGraphicFramePr>
            <a:graphicFrameLocks noChangeAspect="1"/>
          </p:cNvGraphicFramePr>
          <p:nvPr/>
        </p:nvGraphicFramePr>
        <p:xfrm>
          <a:off x="3176588" y="4572000"/>
          <a:ext cx="328612" cy="269875"/>
        </p:xfrm>
        <a:graphic>
          <a:graphicData uri="http://schemas.openxmlformats.org/presentationml/2006/ole">
            <mc:AlternateContent xmlns:mc="http://schemas.openxmlformats.org/markup-compatibility/2006">
              <mc:Choice xmlns:v="urn:schemas-microsoft-com:vml" Requires="v">
                <p:oleObj spid="_x0000_s257090" name="Equation" r:id="rId20" imgW="139680" imgH="164880" progId="Equation.DSMT4">
                  <p:embed/>
                </p:oleObj>
              </mc:Choice>
              <mc:Fallback>
                <p:oleObj name="Equation" r:id="rId20" imgW="1396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6588" y="4572000"/>
                        <a:ext cx="328612" cy="269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0" name="Object 11"/>
          <p:cNvGraphicFramePr>
            <a:graphicFrameLocks noChangeAspect="1"/>
          </p:cNvGraphicFramePr>
          <p:nvPr/>
        </p:nvGraphicFramePr>
        <p:xfrm>
          <a:off x="4114800" y="4343400"/>
          <a:ext cx="847725" cy="685800"/>
        </p:xfrm>
        <a:graphic>
          <a:graphicData uri="http://schemas.openxmlformats.org/presentationml/2006/ole">
            <mc:AlternateContent xmlns:mc="http://schemas.openxmlformats.org/markup-compatibility/2006">
              <mc:Choice xmlns:v="urn:schemas-microsoft-com:vml" Requires="v">
                <p:oleObj spid="_x0000_s257091" name="Equation" r:id="rId22" imgW="457200" imgH="444240" progId="Equation.DSMT4">
                  <p:embed/>
                </p:oleObj>
              </mc:Choice>
              <mc:Fallback>
                <p:oleObj name="Equation" r:id="rId22" imgW="4572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4800" y="4343400"/>
                        <a:ext cx="847725"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1" name="Object 12"/>
          <p:cNvGraphicFramePr>
            <a:graphicFrameLocks noChangeAspect="1"/>
          </p:cNvGraphicFramePr>
          <p:nvPr/>
        </p:nvGraphicFramePr>
        <p:xfrm>
          <a:off x="4897438" y="4343400"/>
          <a:ext cx="2874962" cy="685800"/>
        </p:xfrm>
        <a:graphic>
          <a:graphicData uri="http://schemas.openxmlformats.org/presentationml/2006/ole">
            <mc:AlternateContent xmlns:mc="http://schemas.openxmlformats.org/markup-compatibility/2006">
              <mc:Choice xmlns:v="urn:schemas-microsoft-com:vml" Requires="v">
                <p:oleObj spid="_x0000_s257092" name="Equation" r:id="rId24" imgW="1549080" imgH="444240" progId="Equation.DSMT4">
                  <p:embed/>
                </p:oleObj>
              </mc:Choice>
              <mc:Fallback>
                <p:oleObj name="Equation" r:id="rId24" imgW="1549080" imgH="4442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7438" y="4343400"/>
                        <a:ext cx="2874962"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2" name="Object 13"/>
          <p:cNvGraphicFramePr>
            <a:graphicFrameLocks noChangeAspect="1"/>
          </p:cNvGraphicFramePr>
          <p:nvPr/>
        </p:nvGraphicFramePr>
        <p:xfrm>
          <a:off x="4876800" y="5181600"/>
          <a:ext cx="833438" cy="665163"/>
        </p:xfrm>
        <a:graphic>
          <a:graphicData uri="http://schemas.openxmlformats.org/presentationml/2006/ole">
            <mc:AlternateContent xmlns:mc="http://schemas.openxmlformats.org/markup-compatibility/2006">
              <mc:Choice xmlns:v="urn:schemas-microsoft-com:vml" Requires="v">
                <p:oleObj spid="_x0000_s257093" name="Equation" r:id="rId26" imgW="457200" imgH="419040" progId="Equation.DSMT4">
                  <p:embed/>
                </p:oleObj>
              </mc:Choice>
              <mc:Fallback>
                <p:oleObj name="Equation" r:id="rId26" imgW="457200" imgH="419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76800" y="5181600"/>
                        <a:ext cx="833438" cy="6651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3" name="Object 14"/>
          <p:cNvGraphicFramePr>
            <a:graphicFrameLocks noChangeAspect="1"/>
          </p:cNvGraphicFramePr>
          <p:nvPr/>
        </p:nvGraphicFramePr>
        <p:xfrm>
          <a:off x="5638800" y="5140325"/>
          <a:ext cx="2982913" cy="727075"/>
        </p:xfrm>
        <a:graphic>
          <a:graphicData uri="http://schemas.openxmlformats.org/presentationml/2006/ole">
            <mc:AlternateContent xmlns:mc="http://schemas.openxmlformats.org/markup-compatibility/2006">
              <mc:Choice xmlns:v="urn:schemas-microsoft-com:vml" Requires="v">
                <p:oleObj spid="_x0000_s257094" name="Equation" r:id="rId28" imgW="1638000" imgH="457200" progId="Equation.DSMT4">
                  <p:embed/>
                </p:oleObj>
              </mc:Choice>
              <mc:Fallback>
                <p:oleObj name="Equation" r:id="rId28" imgW="1638000" imgH="4572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38800" y="5140325"/>
                        <a:ext cx="2982913" cy="7270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4" name="Object 15"/>
          <p:cNvGraphicFramePr>
            <a:graphicFrameLocks noChangeAspect="1"/>
          </p:cNvGraphicFramePr>
          <p:nvPr/>
        </p:nvGraphicFramePr>
        <p:xfrm>
          <a:off x="5634038" y="1752600"/>
          <a:ext cx="538162" cy="1003300"/>
        </p:xfrm>
        <a:graphic>
          <a:graphicData uri="http://schemas.openxmlformats.org/presentationml/2006/ole">
            <mc:AlternateContent xmlns:mc="http://schemas.openxmlformats.org/markup-compatibility/2006">
              <mc:Choice xmlns:v="urn:schemas-microsoft-com:vml" Requires="v">
                <p:oleObj spid="_x0000_s257095" name="Equation" r:id="rId30" imgW="203040" imgH="419040" progId="Equation.DSMT4">
                  <p:embed/>
                </p:oleObj>
              </mc:Choice>
              <mc:Fallback>
                <p:oleObj name="Equation" r:id="rId30" imgW="203040" imgH="419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634038" y="1752600"/>
                        <a:ext cx="538162" cy="1003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4841" name="Footer Placeholder 2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17047774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60"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5861" name="Rectangle 6"/>
          <p:cNvSpPr>
            <a:spLocks noGrp="1" noChangeArrowheads="1"/>
          </p:cNvSpPr>
          <p:nvPr>
            <p:ph type="sldNum" sz="quarter" idx="12"/>
          </p:nvPr>
        </p:nvSpPr>
        <p:spPr>
          <a:noFill/>
        </p:spPr>
        <p:txBody>
          <a:bodyPr/>
          <a:lstStyle/>
          <a:p>
            <a:fld id="{D87CA507-342F-354E-BEDE-7245CDDA271B}" type="slidenum">
              <a:rPr lang="en-US">
                <a:latin typeface="Arial Narrow" pitchFamily="-84" charset="0"/>
              </a:rPr>
              <a:pPr/>
              <a:t>22</a:t>
            </a:fld>
            <a:endParaRPr lang="en-US">
              <a:latin typeface="Arial Narrow" pitchFamily="-84" charset="0"/>
            </a:endParaRPr>
          </a:p>
        </p:txBody>
      </p:sp>
      <p:pic>
        <p:nvPicPr>
          <p:cNvPr id="70658" name="Picture 2" descr="FG05_019"/>
          <p:cNvPicPr>
            <a:picLocks noChangeAspect="1" noChangeArrowheads="1"/>
          </p:cNvPicPr>
          <p:nvPr/>
        </p:nvPicPr>
        <p:blipFill>
          <a:blip r:embed="rId3"/>
          <a:srcRect/>
          <a:stretch>
            <a:fillRect/>
          </a:stretch>
        </p:blipFill>
        <p:spPr bwMode="auto">
          <a:xfrm>
            <a:off x="-152400" y="1981200"/>
            <a:ext cx="3124200" cy="2343150"/>
          </a:xfrm>
          <a:prstGeom prst="rect">
            <a:avLst/>
          </a:prstGeom>
          <a:noFill/>
          <a:ln w="9525">
            <a:noFill/>
            <a:miter lim="800000"/>
            <a:headEnd/>
            <a:tailEnd/>
          </a:ln>
        </p:spPr>
      </p:pic>
      <p:sp>
        <p:nvSpPr>
          <p:cNvPr id="35863" name="Rectangle 3"/>
          <p:cNvSpPr>
            <a:spLocks noGrp="1" noChangeArrowheads="1"/>
          </p:cNvSpPr>
          <p:nvPr>
            <p:ph type="title"/>
          </p:nvPr>
        </p:nvSpPr>
        <p:spPr>
          <a:xfrm>
            <a:off x="685800" y="76200"/>
            <a:ext cx="7772400" cy="762000"/>
          </a:xfrm>
        </p:spPr>
        <p:txBody>
          <a:bodyPr/>
          <a:lstStyle/>
          <a:p>
            <a:r>
              <a:rPr lang="en-US" dirty="0" smtClean="0">
                <a:ea typeface="ＭＳ Ｐゴシック" pitchFamily="-84" charset="-128"/>
                <a:cs typeface="ＭＳ Ｐゴシック" pitchFamily="-84" charset="-128"/>
              </a:rPr>
              <a:t>Example: Banked Highway</a:t>
            </a:r>
          </a:p>
        </p:txBody>
      </p:sp>
      <p:sp>
        <p:nvSpPr>
          <p:cNvPr id="70660" name="Text Box 4"/>
          <p:cNvSpPr txBox="1">
            <a:spLocks noChangeArrowheads="1"/>
          </p:cNvSpPr>
          <p:nvPr/>
        </p:nvSpPr>
        <p:spPr bwMode="auto">
          <a:xfrm>
            <a:off x="609600" y="8382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(a) For a car traveling with speed </a:t>
            </a:r>
            <a:r>
              <a:rPr lang="en-US" sz="2000">
                <a:solidFill>
                  <a:schemeClr val="accent2"/>
                </a:solidFill>
                <a:latin typeface="Monotype Corsiva" pitchFamily="-84" charset="0"/>
              </a:rPr>
              <a:t>v</a:t>
            </a:r>
            <a:r>
              <a:rPr lang="en-US" sz="2000">
                <a:solidFill>
                  <a:schemeClr val="accent2"/>
                </a:solidFill>
                <a:latin typeface="Arial Narrow" pitchFamily="-84" charset="0"/>
              </a:rPr>
              <a:t> around a curve of radius </a:t>
            </a:r>
            <a:r>
              <a:rPr lang="en-US" sz="2000">
                <a:solidFill>
                  <a:schemeClr val="accent2"/>
                </a:solidFill>
                <a:latin typeface="Monotype Corsiva" pitchFamily="-84" charset="0"/>
              </a:rPr>
              <a:t>r</a:t>
            </a:r>
            <a:r>
              <a:rPr lang="en-US" sz="2000">
                <a:solidFill>
                  <a:schemeClr val="accent2"/>
                </a:solidFill>
                <a:latin typeface="Arial Narrow" pitchFamily="-84" charset="0"/>
              </a:rPr>
              <a:t>, determine the formula for the angle at which the road should be banked so that no friction is required to keep the car from skidding.  </a:t>
            </a:r>
            <a:endParaRPr lang="en-US" sz="2000"/>
          </a:p>
        </p:txBody>
      </p:sp>
      <p:graphicFrame>
        <p:nvGraphicFramePr>
          <p:cNvPr id="70661" name="Object 2"/>
          <p:cNvGraphicFramePr>
            <a:graphicFrameLocks noChangeAspect="1"/>
          </p:cNvGraphicFramePr>
          <p:nvPr/>
        </p:nvGraphicFramePr>
        <p:xfrm>
          <a:off x="4832350" y="2362200"/>
          <a:ext cx="1720850" cy="717550"/>
        </p:xfrm>
        <a:graphic>
          <a:graphicData uri="http://schemas.openxmlformats.org/presentationml/2006/ole">
            <mc:AlternateContent xmlns:mc="http://schemas.openxmlformats.org/markup-compatibility/2006">
              <mc:Choice xmlns:v="urn:schemas-microsoft-com:vml" Requires="v">
                <p:oleObj spid="_x0000_s1390" name="Equation" r:id="rId4" imgW="952200" imgH="419040" progId="Equation.DSMT4">
                  <p:embed/>
                </p:oleObj>
              </mc:Choice>
              <mc:Fallback>
                <p:oleObj name="Equation" r:id="rId4" imgW="9522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350" y="2362200"/>
                        <a:ext cx="1720850" cy="717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62" name="Object 3"/>
          <p:cNvGraphicFramePr>
            <a:graphicFrameLocks noChangeAspect="1"/>
          </p:cNvGraphicFramePr>
          <p:nvPr/>
        </p:nvGraphicFramePr>
        <p:xfrm>
          <a:off x="4110038" y="3055938"/>
          <a:ext cx="766762" cy="434975"/>
        </p:xfrm>
        <a:graphic>
          <a:graphicData uri="http://schemas.openxmlformats.org/presentationml/2006/ole">
            <mc:AlternateContent xmlns:mc="http://schemas.openxmlformats.org/markup-compatibility/2006">
              <mc:Choice xmlns:v="urn:schemas-microsoft-com:vml" Requires="v">
                <p:oleObj spid="_x0000_s1391" name="Equation" r:id="rId6" imgW="507960" imgH="253800" progId="Equation.3">
                  <p:embed/>
                </p:oleObj>
              </mc:Choice>
              <mc:Fallback>
                <p:oleObj name="Equation" r:id="rId6" imgW="50796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038" y="3055938"/>
                        <a:ext cx="766762" cy="4349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63" name="Object 4"/>
          <p:cNvGraphicFramePr>
            <a:graphicFrameLocks noChangeAspect="1"/>
          </p:cNvGraphicFramePr>
          <p:nvPr/>
        </p:nvGraphicFramePr>
        <p:xfrm>
          <a:off x="4030663" y="2044700"/>
          <a:ext cx="896937" cy="438150"/>
        </p:xfrm>
        <a:graphic>
          <a:graphicData uri="http://schemas.openxmlformats.org/presentationml/2006/ole">
            <mc:AlternateContent xmlns:mc="http://schemas.openxmlformats.org/markup-compatibility/2006">
              <mc:Choice xmlns:v="urn:schemas-microsoft-com:vml" Requires="v">
                <p:oleObj spid="_x0000_s1392" name="Equation" r:id="rId8" imgW="495000" imgH="253800" progId="Equation.3">
                  <p:embed/>
                </p:oleObj>
              </mc:Choice>
              <mc:Fallback>
                <p:oleObj name="Equation" r:id="rId8" imgW="49500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0663" y="2044700"/>
                        <a:ext cx="896937"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64" name="Object 5"/>
          <p:cNvGraphicFramePr>
            <a:graphicFrameLocks noChangeAspect="1"/>
          </p:cNvGraphicFramePr>
          <p:nvPr/>
        </p:nvGraphicFramePr>
        <p:xfrm>
          <a:off x="457200" y="5486400"/>
          <a:ext cx="2528888" cy="304800"/>
        </p:xfrm>
        <a:graphic>
          <a:graphicData uri="http://schemas.openxmlformats.org/presentationml/2006/ole">
            <mc:AlternateContent xmlns:mc="http://schemas.openxmlformats.org/markup-compatibility/2006">
              <mc:Choice xmlns:v="urn:schemas-microsoft-com:vml" Requires="v">
                <p:oleObj spid="_x0000_s1393" name="Equation" r:id="rId10" imgW="1396800" imgH="177480" progId="Equation.3">
                  <p:embed/>
                </p:oleObj>
              </mc:Choice>
              <mc:Fallback>
                <p:oleObj name="Equation" r:id="rId10" imgW="13968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486400"/>
                        <a:ext cx="2528888"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0665" name="Text Box 9"/>
          <p:cNvSpPr txBox="1">
            <a:spLocks noChangeArrowheads="1"/>
          </p:cNvSpPr>
          <p:nvPr/>
        </p:nvSpPr>
        <p:spPr bwMode="auto">
          <a:xfrm>
            <a:off x="3124200" y="2057400"/>
            <a:ext cx="869950" cy="395288"/>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x comp.</a:t>
            </a:r>
          </a:p>
        </p:txBody>
      </p:sp>
      <p:sp>
        <p:nvSpPr>
          <p:cNvPr id="70666" name="Text Box 10"/>
          <p:cNvSpPr txBox="1">
            <a:spLocks noChangeArrowheads="1"/>
          </p:cNvSpPr>
          <p:nvPr/>
        </p:nvSpPr>
        <p:spPr bwMode="auto">
          <a:xfrm>
            <a:off x="3124200" y="3109913"/>
            <a:ext cx="869950" cy="395287"/>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y comp.</a:t>
            </a:r>
          </a:p>
        </p:txBody>
      </p:sp>
      <p:grpSp>
        <p:nvGrpSpPr>
          <p:cNvPr id="2" name="Group 11"/>
          <p:cNvGrpSpPr>
            <a:grpSpLocks/>
          </p:cNvGrpSpPr>
          <p:nvPr/>
        </p:nvGrpSpPr>
        <p:grpSpPr bwMode="auto">
          <a:xfrm>
            <a:off x="473075" y="2133600"/>
            <a:ext cx="1889125" cy="1371600"/>
            <a:chOff x="3312" y="1200"/>
            <a:chExt cx="1190" cy="864"/>
          </a:xfrm>
        </p:grpSpPr>
        <p:grpSp>
          <p:nvGrpSpPr>
            <p:cNvPr id="3" name="Group 12"/>
            <p:cNvGrpSpPr>
              <a:grpSpLocks/>
            </p:cNvGrpSpPr>
            <p:nvPr/>
          </p:nvGrpSpPr>
          <p:grpSpPr bwMode="auto">
            <a:xfrm>
              <a:off x="3312" y="1344"/>
              <a:ext cx="1190" cy="720"/>
              <a:chOff x="2506" y="1344"/>
              <a:chExt cx="1190" cy="720"/>
            </a:xfrm>
          </p:grpSpPr>
          <p:sp>
            <p:nvSpPr>
              <p:cNvPr id="35873" name="Line 13"/>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5874" name="Line 14"/>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5875" name="Text Box 15"/>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5872" name="Text Box 16"/>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graphicFrame>
        <p:nvGraphicFramePr>
          <p:cNvPr id="70673" name="Object 6"/>
          <p:cNvGraphicFramePr>
            <a:graphicFrameLocks noChangeAspect="1"/>
          </p:cNvGraphicFramePr>
          <p:nvPr/>
        </p:nvGraphicFramePr>
        <p:xfrm>
          <a:off x="4953000" y="2066925"/>
          <a:ext cx="1169988" cy="392113"/>
        </p:xfrm>
        <a:graphic>
          <a:graphicData uri="http://schemas.openxmlformats.org/presentationml/2006/ole">
            <mc:AlternateContent xmlns:mc="http://schemas.openxmlformats.org/markup-compatibility/2006">
              <mc:Choice xmlns:v="urn:schemas-microsoft-com:vml" Requires="v">
                <p:oleObj spid="_x0000_s1394" name="Equation" r:id="rId12" imgW="647640" imgH="228600" progId="Equation.DSMT4">
                  <p:embed/>
                </p:oleObj>
              </mc:Choice>
              <mc:Fallback>
                <p:oleObj name="Equation" r:id="rId12" imgW="64764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2066925"/>
                        <a:ext cx="1169988"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74" name="Object 7"/>
          <p:cNvGraphicFramePr>
            <a:graphicFrameLocks noChangeAspect="1"/>
          </p:cNvGraphicFramePr>
          <p:nvPr/>
        </p:nvGraphicFramePr>
        <p:xfrm>
          <a:off x="2209800" y="3567113"/>
          <a:ext cx="1284288" cy="674687"/>
        </p:xfrm>
        <a:graphic>
          <a:graphicData uri="http://schemas.openxmlformats.org/presentationml/2006/ole">
            <mc:AlternateContent xmlns:mc="http://schemas.openxmlformats.org/markup-compatibility/2006">
              <mc:Choice xmlns:v="urn:schemas-microsoft-com:vml" Requires="v">
                <p:oleObj spid="_x0000_s1395" name="Equation" r:id="rId14" imgW="711000" imgH="393480" progId="Equation.DSMT4">
                  <p:embed/>
                </p:oleObj>
              </mc:Choice>
              <mc:Fallback>
                <p:oleObj name="Equation" r:id="rId14" imgW="71100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3567113"/>
                        <a:ext cx="1284288" cy="674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76" name="Object 8"/>
          <p:cNvGraphicFramePr>
            <a:graphicFrameLocks noChangeAspect="1"/>
          </p:cNvGraphicFramePr>
          <p:nvPr/>
        </p:nvGraphicFramePr>
        <p:xfrm>
          <a:off x="4962525" y="3114675"/>
          <a:ext cx="1514475" cy="390525"/>
        </p:xfrm>
        <a:graphic>
          <a:graphicData uri="http://schemas.openxmlformats.org/presentationml/2006/ole">
            <mc:AlternateContent xmlns:mc="http://schemas.openxmlformats.org/markup-compatibility/2006">
              <mc:Choice xmlns:v="urn:schemas-microsoft-com:vml" Requires="v">
                <p:oleObj spid="_x0000_s1396" name="Equation" r:id="rId16" imgW="1002960" imgH="228600" progId="Equation.DSMT4">
                  <p:embed/>
                </p:oleObj>
              </mc:Choice>
              <mc:Fallback>
                <p:oleObj name="Equation" r:id="rId16" imgW="10029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62525" y="3114675"/>
                        <a:ext cx="1514475" cy="3905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77" name="Object 9"/>
          <p:cNvGraphicFramePr>
            <a:graphicFrameLocks noChangeAspect="1"/>
          </p:cNvGraphicFramePr>
          <p:nvPr/>
        </p:nvGraphicFramePr>
        <p:xfrm>
          <a:off x="3810000" y="3706813"/>
          <a:ext cx="977900" cy="393700"/>
        </p:xfrm>
        <a:graphic>
          <a:graphicData uri="http://schemas.openxmlformats.org/presentationml/2006/ole">
            <mc:AlternateContent xmlns:mc="http://schemas.openxmlformats.org/markup-compatibility/2006">
              <mc:Choice xmlns:v="urn:schemas-microsoft-com:vml" Requires="v">
                <p:oleObj spid="_x0000_s1397" name="Equation" r:id="rId18" imgW="647640" imgH="228600" progId="Equation.DSMT4">
                  <p:embed/>
                </p:oleObj>
              </mc:Choice>
              <mc:Fallback>
                <p:oleObj name="Equation" r:id="rId18" imgW="64764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0" y="3706813"/>
                        <a:ext cx="9779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78" name="Object 10"/>
          <p:cNvGraphicFramePr>
            <a:graphicFrameLocks noChangeAspect="1"/>
          </p:cNvGraphicFramePr>
          <p:nvPr/>
        </p:nvGraphicFramePr>
        <p:xfrm>
          <a:off x="7620000" y="3521075"/>
          <a:ext cx="1143000" cy="763588"/>
        </p:xfrm>
        <a:graphic>
          <a:graphicData uri="http://schemas.openxmlformats.org/presentationml/2006/ole">
            <mc:AlternateContent xmlns:mc="http://schemas.openxmlformats.org/markup-compatibility/2006">
              <mc:Choice xmlns:v="urn:schemas-microsoft-com:vml" Requires="v">
                <p:oleObj spid="_x0000_s1398" name="Equation" r:id="rId20" imgW="672840" imgH="444240" progId="Equation.3">
                  <p:embed/>
                </p:oleObj>
              </mc:Choice>
              <mc:Fallback>
                <p:oleObj name="Equation" r:id="rId20" imgW="672840" imgH="4442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20000" y="3521075"/>
                        <a:ext cx="1143000" cy="763588"/>
                      </a:xfrm>
                      <a:prstGeom prst="rect">
                        <a:avLst/>
                      </a:prstGeom>
                      <a:solidFill>
                        <a:srgbClr val="FFFFCC"/>
                      </a:solidFill>
                      <a:ln w="28575">
                        <a:solidFill>
                          <a:srgbClr val="A50021"/>
                        </a:solidFill>
                        <a:miter lim="800000"/>
                        <a:headEnd/>
                        <a:tailEnd/>
                      </a:ln>
                    </p:spPr>
                  </p:pic>
                </p:oleObj>
              </mc:Fallback>
            </mc:AlternateContent>
          </a:graphicData>
        </a:graphic>
      </p:graphicFrame>
      <p:graphicFrame>
        <p:nvGraphicFramePr>
          <p:cNvPr id="70679" name="Object 11"/>
          <p:cNvGraphicFramePr>
            <a:graphicFrameLocks noChangeAspect="1"/>
          </p:cNvGraphicFramePr>
          <p:nvPr/>
        </p:nvGraphicFramePr>
        <p:xfrm>
          <a:off x="3352800" y="5280025"/>
          <a:ext cx="2389188" cy="739775"/>
        </p:xfrm>
        <a:graphic>
          <a:graphicData uri="http://schemas.openxmlformats.org/presentationml/2006/ole">
            <mc:AlternateContent xmlns:mc="http://schemas.openxmlformats.org/markup-compatibility/2006">
              <mc:Choice xmlns:v="urn:schemas-microsoft-com:vml" Requires="v">
                <p:oleObj spid="_x0000_s1399" name="Equation" r:id="rId22" imgW="1320480" imgH="431640" progId="Equation.3">
                  <p:embed/>
                </p:oleObj>
              </mc:Choice>
              <mc:Fallback>
                <p:oleObj name="Equation" r:id="rId22" imgW="1320480" imgH="4316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52800" y="5280025"/>
                        <a:ext cx="2389188" cy="7397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1" name="Object 12"/>
          <p:cNvGraphicFramePr>
            <a:graphicFrameLocks noChangeAspect="1"/>
          </p:cNvGraphicFramePr>
          <p:nvPr/>
        </p:nvGraphicFramePr>
        <p:xfrm>
          <a:off x="6551613" y="3189288"/>
          <a:ext cx="230187" cy="306387"/>
        </p:xfrm>
        <a:graphic>
          <a:graphicData uri="http://schemas.openxmlformats.org/presentationml/2006/ole">
            <mc:AlternateContent xmlns:mc="http://schemas.openxmlformats.org/markup-compatibility/2006">
              <mc:Choice xmlns:v="urn:schemas-microsoft-com:vml" Requires="v">
                <p:oleObj spid="_x0000_s1400" name="Equation" r:id="rId24" imgW="126720" imgH="177480" progId="Equation.3">
                  <p:embed/>
                </p:oleObj>
              </mc:Choice>
              <mc:Fallback>
                <p:oleObj name="Equation" r:id="rId24" imgW="12672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51613" y="3189288"/>
                        <a:ext cx="230187" cy="3063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2" name="Object 13"/>
          <p:cNvGraphicFramePr>
            <a:graphicFrameLocks noChangeAspect="1"/>
          </p:cNvGraphicFramePr>
          <p:nvPr/>
        </p:nvGraphicFramePr>
        <p:xfrm>
          <a:off x="7073900" y="3114675"/>
          <a:ext cx="1628775" cy="390525"/>
        </p:xfrm>
        <a:graphic>
          <a:graphicData uri="http://schemas.openxmlformats.org/presentationml/2006/ole">
            <mc:AlternateContent xmlns:mc="http://schemas.openxmlformats.org/markup-compatibility/2006">
              <mc:Choice xmlns:v="urn:schemas-microsoft-com:vml" Requires="v">
                <p:oleObj spid="_x0000_s1401" name="Equation" r:id="rId26" imgW="901440" imgH="228600" progId="Equation.DSMT4">
                  <p:embed/>
                </p:oleObj>
              </mc:Choice>
              <mc:Fallback>
                <p:oleObj name="Equation" r:id="rId26" imgW="90144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73900" y="3114675"/>
                        <a:ext cx="1628775" cy="3905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0683" name="Text Box 27"/>
          <p:cNvSpPr txBox="1">
            <a:spLocks noChangeArrowheads="1"/>
          </p:cNvSpPr>
          <p:nvPr/>
        </p:nvSpPr>
        <p:spPr bwMode="auto">
          <a:xfrm>
            <a:off x="685800" y="4451350"/>
            <a:ext cx="78486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(b) What is this angle for an expressway off-ramp curve of radius 50m at a design speed of 50km/h? </a:t>
            </a:r>
            <a:endParaRPr lang="en-US" sz="2000"/>
          </a:p>
        </p:txBody>
      </p:sp>
      <p:graphicFrame>
        <p:nvGraphicFramePr>
          <p:cNvPr id="70684" name="Object 14"/>
          <p:cNvGraphicFramePr>
            <a:graphicFrameLocks noChangeAspect="1"/>
          </p:cNvGraphicFramePr>
          <p:nvPr/>
        </p:nvGraphicFramePr>
        <p:xfrm>
          <a:off x="6383338" y="5486400"/>
          <a:ext cx="2227262" cy="392113"/>
        </p:xfrm>
        <a:graphic>
          <a:graphicData uri="http://schemas.openxmlformats.org/presentationml/2006/ole">
            <mc:AlternateContent xmlns:mc="http://schemas.openxmlformats.org/markup-compatibility/2006">
              <mc:Choice xmlns:v="urn:schemas-microsoft-com:vml" Requires="v">
                <p:oleObj spid="_x0000_s1402" name="Equation" r:id="rId28" imgW="1231560" imgH="228600" progId="Equation.3">
                  <p:embed/>
                </p:oleObj>
              </mc:Choice>
              <mc:Fallback>
                <p:oleObj name="Equation" r:id="rId28" imgW="1231560" imgH="2286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83338" y="5486400"/>
                        <a:ext cx="2227262"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5" name="Object 15"/>
          <p:cNvGraphicFramePr>
            <a:graphicFrameLocks noChangeAspect="1"/>
          </p:cNvGraphicFramePr>
          <p:nvPr/>
        </p:nvGraphicFramePr>
        <p:xfrm>
          <a:off x="4813300" y="3590925"/>
          <a:ext cx="1054100" cy="676275"/>
        </p:xfrm>
        <a:graphic>
          <a:graphicData uri="http://schemas.openxmlformats.org/presentationml/2006/ole">
            <mc:AlternateContent xmlns:mc="http://schemas.openxmlformats.org/markup-compatibility/2006">
              <mc:Choice xmlns:v="urn:schemas-microsoft-com:vml" Requires="v">
                <p:oleObj spid="_x0000_s1403" name="Equation" r:id="rId30" imgW="698400" imgH="393480" progId="Equation.DSMT4">
                  <p:embed/>
                </p:oleObj>
              </mc:Choice>
              <mc:Fallback>
                <p:oleObj name="Equation" r:id="rId30" imgW="698400" imgH="3934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13300" y="3590925"/>
                        <a:ext cx="1054100" cy="6762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6" name="Object 16"/>
          <p:cNvGraphicFramePr>
            <a:graphicFrameLocks noChangeAspect="1"/>
          </p:cNvGraphicFramePr>
          <p:nvPr/>
        </p:nvGraphicFramePr>
        <p:xfrm>
          <a:off x="5899150" y="3765550"/>
          <a:ext cx="1035050" cy="349250"/>
        </p:xfrm>
        <a:graphic>
          <a:graphicData uri="http://schemas.openxmlformats.org/presentationml/2006/ole">
            <mc:AlternateContent xmlns:mc="http://schemas.openxmlformats.org/markup-compatibility/2006">
              <mc:Choice xmlns:v="urn:schemas-microsoft-com:vml" Requires="v">
                <p:oleObj spid="_x0000_s1404" name="Equation" r:id="rId32" imgW="685800" imgH="203040" progId="Equation.DSMT4">
                  <p:embed/>
                </p:oleObj>
              </mc:Choice>
              <mc:Fallback>
                <p:oleObj name="Equation" r:id="rId32" imgW="685800" imgH="203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899150" y="3765550"/>
                        <a:ext cx="1035050" cy="3492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7" name="Object 17"/>
          <p:cNvGraphicFramePr>
            <a:graphicFrameLocks noChangeAspect="1"/>
          </p:cNvGraphicFramePr>
          <p:nvPr/>
        </p:nvGraphicFramePr>
        <p:xfrm>
          <a:off x="6911975" y="3546475"/>
          <a:ext cx="479425" cy="720725"/>
        </p:xfrm>
        <a:graphic>
          <a:graphicData uri="http://schemas.openxmlformats.org/presentationml/2006/ole">
            <mc:AlternateContent xmlns:mc="http://schemas.openxmlformats.org/markup-compatibility/2006">
              <mc:Choice xmlns:v="urn:schemas-microsoft-com:vml" Requires="v">
                <p:oleObj spid="_x0000_s1405" name="Equation" r:id="rId34" imgW="317160" imgH="419040" progId="Equation.DSMT4">
                  <p:embed/>
                </p:oleObj>
              </mc:Choice>
              <mc:Fallback>
                <p:oleObj name="Equation" r:id="rId34" imgW="317160" imgH="41904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11975" y="3546475"/>
                        <a:ext cx="479425"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0688" name="AutoShape 32"/>
          <p:cNvSpPr>
            <a:spLocks noChangeArrowheads="1"/>
          </p:cNvSpPr>
          <p:nvPr/>
        </p:nvSpPr>
        <p:spPr bwMode="auto">
          <a:xfrm>
            <a:off x="3568700" y="3657600"/>
            <a:ext cx="241300" cy="555625"/>
          </a:xfrm>
          <a:prstGeom prst="rightArrow">
            <a:avLst>
              <a:gd name="adj1" fmla="val 50000"/>
              <a:gd name="adj2" fmla="val 25000"/>
            </a:avLst>
          </a:prstGeom>
          <a:solidFill>
            <a:srgbClr val="FFFFCC"/>
          </a:solidFill>
          <a:ln w="38100">
            <a:solidFill>
              <a:srgbClr val="A50021"/>
            </a:solidFill>
            <a:miter lim="800000"/>
            <a:headEnd/>
            <a:tailEnd/>
          </a:ln>
        </p:spPr>
        <p:txBody>
          <a:bodyPr anchor="ctr">
            <a:prstTxWarp prst="textNoShape">
              <a:avLst/>
            </a:prstTxWarp>
            <a:spAutoFit/>
          </a:bodyPr>
          <a:lstStyle/>
          <a:p>
            <a:pPr algn="ctr"/>
            <a:endParaRPr lang="en-US" sz="1400">
              <a:solidFill>
                <a:srgbClr val="FF0066"/>
              </a:solidFill>
            </a:endParaRPr>
          </a:p>
        </p:txBody>
      </p:sp>
      <p:graphicFrame>
        <p:nvGraphicFramePr>
          <p:cNvPr id="70689" name="Object 18"/>
          <p:cNvGraphicFramePr>
            <a:graphicFrameLocks noChangeAspect="1"/>
          </p:cNvGraphicFramePr>
          <p:nvPr/>
        </p:nvGraphicFramePr>
        <p:xfrm>
          <a:off x="6172200" y="2057400"/>
          <a:ext cx="504825" cy="392113"/>
        </p:xfrm>
        <a:graphic>
          <a:graphicData uri="http://schemas.openxmlformats.org/presentationml/2006/ole">
            <mc:AlternateContent xmlns:mc="http://schemas.openxmlformats.org/markup-compatibility/2006">
              <mc:Choice xmlns:v="urn:schemas-microsoft-com:vml" Requires="v">
                <p:oleObj spid="_x0000_s1406" name="Equation" r:id="rId36" imgW="279360" imgH="228600" progId="Equation.DSMT4">
                  <p:embed/>
                </p:oleObj>
              </mc:Choice>
              <mc:Fallback>
                <p:oleObj name="Equation" r:id="rId36" imgW="279360" imgH="2286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72200" y="2057400"/>
                        <a:ext cx="504825"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90" name="Object 19"/>
          <p:cNvGraphicFramePr>
            <a:graphicFrameLocks noChangeAspect="1"/>
          </p:cNvGraphicFramePr>
          <p:nvPr/>
        </p:nvGraphicFramePr>
        <p:xfrm>
          <a:off x="6686550" y="1905000"/>
          <a:ext cx="781050" cy="717550"/>
        </p:xfrm>
        <a:graphic>
          <a:graphicData uri="http://schemas.openxmlformats.org/presentationml/2006/ole">
            <mc:AlternateContent xmlns:mc="http://schemas.openxmlformats.org/markup-compatibility/2006">
              <mc:Choice xmlns:v="urn:schemas-microsoft-com:vml" Requires="v">
                <p:oleObj spid="_x0000_s1407" name="Equation" r:id="rId38" imgW="431640" imgH="419040" progId="Equation.DSMT4">
                  <p:embed/>
                </p:oleObj>
              </mc:Choice>
              <mc:Fallback>
                <p:oleObj name="Equation" r:id="rId38" imgW="431640" imgH="419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686550" y="1905000"/>
                        <a:ext cx="781050" cy="717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5870" name="Footer Placeholder 3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9389129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1"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6872" name="Rectangle 6"/>
          <p:cNvSpPr>
            <a:spLocks noGrp="1" noChangeArrowheads="1"/>
          </p:cNvSpPr>
          <p:nvPr>
            <p:ph type="sldNum" sz="quarter" idx="12"/>
          </p:nvPr>
        </p:nvSpPr>
        <p:spPr>
          <a:noFill/>
        </p:spPr>
        <p:txBody>
          <a:bodyPr/>
          <a:lstStyle/>
          <a:p>
            <a:fld id="{4F2FDEA8-C27E-C040-85FB-51BA73B92C85}" type="slidenum">
              <a:rPr lang="en-US">
                <a:latin typeface="Arial Narrow" pitchFamily="-84" charset="0"/>
              </a:rPr>
              <a:pPr/>
              <a:t>23</a:t>
            </a:fld>
            <a:endParaRPr lang="en-US">
              <a:latin typeface="Arial Narrow" pitchFamily="-84" charset="0"/>
            </a:endParaRPr>
          </a:p>
        </p:txBody>
      </p:sp>
      <p:sp>
        <p:nvSpPr>
          <p:cNvPr id="36873" name="Rectangle 2"/>
          <p:cNvSpPr>
            <a:spLocks noGrp="1" noChangeArrowheads="1"/>
          </p:cNvSpPr>
          <p:nvPr>
            <p:ph type="title"/>
          </p:nvPr>
        </p:nvSpPr>
        <p:spPr>
          <a:xfrm>
            <a:off x="685800" y="152400"/>
            <a:ext cx="7772400" cy="609600"/>
          </a:xfrm>
        </p:spPr>
        <p:txBody>
          <a:bodyPr/>
          <a:lstStyle/>
          <a:p>
            <a:r>
              <a:rPr lang="en-US" sz="4000">
                <a:ea typeface="ＭＳ Ｐゴシック" pitchFamily="-84" charset="-128"/>
                <a:cs typeface="ＭＳ Ｐゴシック" pitchFamily="-84" charset="-128"/>
              </a:rPr>
              <a:t>Forces in Non-uniform Circular Motion</a:t>
            </a:r>
          </a:p>
        </p:txBody>
      </p:sp>
      <p:sp>
        <p:nvSpPr>
          <p:cNvPr id="71683" name="Oval 3"/>
          <p:cNvSpPr>
            <a:spLocks noChangeArrowheads="1"/>
          </p:cNvSpPr>
          <p:nvPr/>
        </p:nvSpPr>
        <p:spPr bwMode="auto">
          <a:xfrm>
            <a:off x="457200" y="1219200"/>
            <a:ext cx="2286000" cy="2209800"/>
          </a:xfrm>
          <a:prstGeom prst="ellipse">
            <a:avLst/>
          </a:prstGeom>
          <a:noFill/>
          <a:ln w="28575">
            <a:solidFill>
              <a:srgbClr val="800000"/>
            </a:solidFill>
            <a:round/>
            <a:headEnd/>
            <a:tailEnd/>
          </a:ln>
        </p:spPr>
        <p:txBody>
          <a:bodyPr wrap="none" anchor="ctr">
            <a:prstTxWarp prst="textNoShape">
              <a:avLst/>
            </a:prstTxWarp>
          </a:bodyPr>
          <a:lstStyle/>
          <a:p>
            <a:endParaRPr lang="en-US"/>
          </a:p>
        </p:txBody>
      </p:sp>
      <p:sp>
        <p:nvSpPr>
          <p:cNvPr id="71684" name="Text Box 4"/>
          <p:cNvSpPr txBox="1">
            <a:spLocks noChangeArrowheads="1"/>
          </p:cNvSpPr>
          <p:nvPr/>
        </p:nvSpPr>
        <p:spPr bwMode="auto">
          <a:xfrm>
            <a:off x="2667000" y="990600"/>
            <a:ext cx="6416675" cy="45720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The object has both tangential and radial accelerations.</a:t>
            </a:r>
            <a:endParaRPr lang="en-US" b="1">
              <a:solidFill>
                <a:schemeClr val="accent2"/>
              </a:solidFill>
              <a:latin typeface="Arial Narrow" pitchFamily="-84" charset="0"/>
            </a:endParaRPr>
          </a:p>
        </p:txBody>
      </p:sp>
      <p:sp>
        <p:nvSpPr>
          <p:cNvPr id="71685" name="Text Box 5"/>
          <p:cNvSpPr txBox="1">
            <a:spLocks noChangeArrowheads="1"/>
          </p:cNvSpPr>
          <p:nvPr/>
        </p:nvSpPr>
        <p:spPr bwMode="auto">
          <a:xfrm>
            <a:off x="3733800" y="1676400"/>
            <a:ext cx="3962400" cy="45720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rgbClr val="990000"/>
                </a:solidFill>
                <a:latin typeface="Arial Narrow" pitchFamily="-84" charset="0"/>
              </a:rPr>
              <a:t>What does this statement mean?</a:t>
            </a:r>
            <a:endParaRPr lang="en-US" b="1">
              <a:solidFill>
                <a:srgbClr val="990000"/>
              </a:solidFill>
              <a:latin typeface="Arial Narrow" pitchFamily="-84" charset="0"/>
            </a:endParaRPr>
          </a:p>
        </p:txBody>
      </p:sp>
      <p:sp>
        <p:nvSpPr>
          <p:cNvPr id="71686" name="Text Box 6"/>
          <p:cNvSpPr txBox="1">
            <a:spLocks noChangeArrowheads="1"/>
          </p:cNvSpPr>
          <p:nvPr/>
        </p:nvSpPr>
        <p:spPr bwMode="auto">
          <a:xfrm>
            <a:off x="3048000" y="2362200"/>
            <a:ext cx="5637213" cy="822325"/>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The object is moving under both tangential and radial forces.</a:t>
            </a:r>
            <a:endParaRPr lang="en-US" b="1">
              <a:solidFill>
                <a:schemeClr val="accent2"/>
              </a:solidFill>
              <a:latin typeface="Arial Narrow" pitchFamily="-84" charset="0"/>
            </a:endParaRPr>
          </a:p>
        </p:txBody>
      </p:sp>
      <p:sp>
        <p:nvSpPr>
          <p:cNvPr id="71687" name="Oval 7"/>
          <p:cNvSpPr>
            <a:spLocks noChangeArrowheads="1"/>
          </p:cNvSpPr>
          <p:nvPr/>
        </p:nvSpPr>
        <p:spPr bwMode="auto">
          <a:xfrm>
            <a:off x="1371600" y="3276600"/>
            <a:ext cx="304800" cy="304800"/>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endParaRPr lang="en-US"/>
          </a:p>
        </p:txBody>
      </p:sp>
      <p:sp>
        <p:nvSpPr>
          <p:cNvPr id="71688" name="Line 8"/>
          <p:cNvSpPr>
            <a:spLocks noChangeShapeType="1"/>
          </p:cNvSpPr>
          <p:nvPr/>
        </p:nvSpPr>
        <p:spPr bwMode="auto">
          <a:xfrm>
            <a:off x="1524000" y="2743200"/>
            <a:ext cx="609600" cy="0"/>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sp>
        <p:nvSpPr>
          <p:cNvPr id="71689" name="Line 9"/>
          <p:cNvSpPr>
            <a:spLocks noChangeShapeType="1"/>
          </p:cNvSpPr>
          <p:nvPr/>
        </p:nvSpPr>
        <p:spPr bwMode="auto">
          <a:xfrm flipV="1">
            <a:off x="2133600" y="2743200"/>
            <a:ext cx="0" cy="685800"/>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grpSp>
        <p:nvGrpSpPr>
          <p:cNvPr id="2" name="Group 10"/>
          <p:cNvGrpSpPr>
            <a:grpSpLocks/>
          </p:cNvGrpSpPr>
          <p:nvPr/>
        </p:nvGrpSpPr>
        <p:grpSpPr bwMode="auto">
          <a:xfrm>
            <a:off x="1127125" y="2743200"/>
            <a:ext cx="396875" cy="685800"/>
            <a:chOff x="1190" y="1632"/>
            <a:chExt cx="250" cy="432"/>
          </a:xfrm>
        </p:grpSpPr>
        <p:sp>
          <p:nvSpPr>
            <p:cNvPr id="36891" name="Line 11"/>
            <p:cNvSpPr>
              <a:spLocks noChangeShapeType="1"/>
            </p:cNvSpPr>
            <p:nvPr/>
          </p:nvSpPr>
          <p:spPr bwMode="auto">
            <a:xfrm flipV="1">
              <a:off x="1440" y="1632"/>
              <a:ext cx="0"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6892" name="Text Box 12"/>
            <p:cNvSpPr txBox="1">
              <a:spLocks noChangeArrowheads="1"/>
            </p:cNvSpPr>
            <p:nvPr/>
          </p:nvSpPr>
          <p:spPr bwMode="auto">
            <a:xfrm>
              <a:off x="1190" y="1651"/>
              <a:ext cx="24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pitchFamily="-84" charset="0"/>
                </a:rPr>
                <a:t>F</a:t>
              </a:r>
              <a:r>
                <a:rPr lang="en-US" sz="2000" b="1" baseline="-25000">
                  <a:solidFill>
                    <a:schemeClr val="accent2"/>
                  </a:solidFill>
                  <a:latin typeface="Monotype Corsiva" pitchFamily="-84" charset="0"/>
                </a:rPr>
                <a:t>r</a:t>
              </a:r>
              <a:endParaRPr lang="en-US">
                <a:solidFill>
                  <a:schemeClr val="accent2"/>
                </a:solidFill>
              </a:endParaRPr>
            </a:p>
          </p:txBody>
        </p:sp>
      </p:grpSp>
      <p:grpSp>
        <p:nvGrpSpPr>
          <p:cNvPr id="3" name="Group 13"/>
          <p:cNvGrpSpPr>
            <a:grpSpLocks/>
          </p:cNvGrpSpPr>
          <p:nvPr/>
        </p:nvGrpSpPr>
        <p:grpSpPr bwMode="auto">
          <a:xfrm>
            <a:off x="1524000" y="3382963"/>
            <a:ext cx="609600" cy="396875"/>
            <a:chOff x="1440" y="2035"/>
            <a:chExt cx="384" cy="250"/>
          </a:xfrm>
        </p:grpSpPr>
        <p:sp>
          <p:nvSpPr>
            <p:cNvPr id="36889" name="Line 14"/>
            <p:cNvSpPr>
              <a:spLocks noChangeShapeType="1"/>
            </p:cNvSpPr>
            <p:nvPr/>
          </p:nvSpPr>
          <p:spPr bwMode="auto">
            <a:xfrm>
              <a:off x="1440" y="2064"/>
              <a:ext cx="384"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6890" name="Text Box 15"/>
            <p:cNvSpPr txBox="1">
              <a:spLocks noChangeArrowheads="1"/>
            </p:cNvSpPr>
            <p:nvPr/>
          </p:nvSpPr>
          <p:spPr bwMode="auto">
            <a:xfrm>
              <a:off x="1478" y="2035"/>
              <a:ext cx="242"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pitchFamily="-84" charset="0"/>
                </a:rPr>
                <a:t>F</a:t>
              </a:r>
              <a:r>
                <a:rPr lang="en-US" sz="2000" b="1" baseline="-25000">
                  <a:solidFill>
                    <a:schemeClr val="accent2"/>
                  </a:solidFill>
                  <a:latin typeface="Monotype Corsiva" pitchFamily="-84" charset="0"/>
                </a:rPr>
                <a:t>t</a:t>
              </a:r>
              <a:endParaRPr lang="en-US"/>
            </a:p>
          </p:txBody>
        </p:sp>
      </p:grpSp>
      <p:grpSp>
        <p:nvGrpSpPr>
          <p:cNvPr id="4" name="Group 16"/>
          <p:cNvGrpSpPr>
            <a:grpSpLocks/>
          </p:cNvGrpSpPr>
          <p:nvPr/>
        </p:nvGrpSpPr>
        <p:grpSpPr bwMode="auto">
          <a:xfrm>
            <a:off x="1524000" y="2743200"/>
            <a:ext cx="609600" cy="685800"/>
            <a:chOff x="1440" y="1008"/>
            <a:chExt cx="384" cy="432"/>
          </a:xfrm>
        </p:grpSpPr>
        <p:sp>
          <p:nvSpPr>
            <p:cNvPr id="36887" name="Line 17"/>
            <p:cNvSpPr>
              <a:spLocks noChangeShapeType="1"/>
            </p:cNvSpPr>
            <p:nvPr/>
          </p:nvSpPr>
          <p:spPr bwMode="auto">
            <a:xfrm flipV="1">
              <a:off x="1440" y="1008"/>
              <a:ext cx="384" cy="432"/>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36888" name="Text Box 18"/>
            <p:cNvSpPr txBox="1">
              <a:spLocks noChangeArrowheads="1"/>
            </p:cNvSpPr>
            <p:nvPr/>
          </p:nvSpPr>
          <p:spPr bwMode="auto">
            <a:xfrm>
              <a:off x="1478" y="1008"/>
              <a:ext cx="209" cy="250"/>
            </a:xfrm>
            <a:prstGeom prst="rect">
              <a:avLst/>
            </a:prstGeom>
            <a:noFill/>
            <a:ln w="9525">
              <a:noFill/>
              <a:miter lim="800000"/>
              <a:headEnd/>
              <a:tailEnd/>
            </a:ln>
          </p:spPr>
          <p:txBody>
            <a:bodyPr wrap="none">
              <a:prstTxWarp prst="textNoShape">
                <a:avLst/>
              </a:prstTxWarp>
              <a:spAutoFit/>
            </a:bodyPr>
            <a:lstStyle/>
            <a:p>
              <a:r>
                <a:rPr lang="en-US" sz="2000" b="1">
                  <a:solidFill>
                    <a:srgbClr val="FF3399"/>
                  </a:solidFill>
                  <a:latin typeface="Monotype Corsiva" pitchFamily="-84" charset="0"/>
                </a:rPr>
                <a:t>F</a:t>
              </a:r>
            </a:p>
          </p:txBody>
        </p:sp>
      </p:grpSp>
      <p:graphicFrame>
        <p:nvGraphicFramePr>
          <p:cNvPr id="71699" name="Object 2"/>
          <p:cNvGraphicFramePr>
            <a:graphicFrameLocks noChangeAspect="1"/>
          </p:cNvGraphicFramePr>
          <p:nvPr>
            <p:extLst>
              <p:ext uri="{D42A27DB-BD31-4B8C-83A1-F6EECF244321}">
                <p14:modId xmlns:p14="http://schemas.microsoft.com/office/powerpoint/2010/main" val="2625958329"/>
              </p:ext>
            </p:extLst>
          </p:nvPr>
        </p:nvGraphicFramePr>
        <p:xfrm>
          <a:off x="4191000" y="3305175"/>
          <a:ext cx="1200150" cy="911225"/>
        </p:xfrm>
        <a:graphic>
          <a:graphicData uri="http://schemas.openxmlformats.org/presentationml/2006/ole">
            <mc:AlternateContent xmlns:mc="http://schemas.openxmlformats.org/markup-compatibility/2006">
              <mc:Choice xmlns:v="urn:schemas-microsoft-com:vml" Requires="v">
                <p:oleObj spid="_x0000_s218501" name="Equation" r:id="rId3" imgW="279400" imgH="228600" progId="Equation.DSMT4">
                  <p:embed/>
                </p:oleObj>
              </mc:Choice>
              <mc:Fallback>
                <p:oleObj name="Equation" r:id="rId3" imgW="279400" imgH="228600" progId="Equation.DSMT4">
                  <p:embed/>
                  <p:pic>
                    <p:nvPicPr>
                      <p:cNvPr id="0" name=""/>
                      <p:cNvPicPr>
                        <a:picLocks noChangeAspect="1" noChangeArrowheads="1"/>
                      </p:cNvPicPr>
                      <p:nvPr/>
                    </p:nvPicPr>
                    <p:blipFill>
                      <a:blip r:embed="rId4"/>
                      <a:srcRect/>
                      <a:stretch>
                        <a:fillRect/>
                      </a:stretch>
                    </p:blipFill>
                    <p:spPr bwMode="auto">
                      <a:xfrm>
                        <a:off x="4191000" y="3305175"/>
                        <a:ext cx="1200150" cy="911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1700" name="Text Box 20"/>
          <p:cNvSpPr txBox="1">
            <a:spLocks noChangeArrowheads="1"/>
          </p:cNvSpPr>
          <p:nvPr/>
        </p:nvSpPr>
        <p:spPr bwMode="auto">
          <a:xfrm>
            <a:off x="609600" y="4343400"/>
            <a:ext cx="8077200" cy="118745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These forces cause not only the velocity but also the speed of the ball to change.  The object undergoes a curved motion in the absence of constraints, such as a string. </a:t>
            </a:r>
            <a:endParaRPr lang="en-US" b="1">
              <a:solidFill>
                <a:schemeClr val="accent2"/>
              </a:solidFill>
              <a:latin typeface="Arial Narrow" pitchFamily="-84" charset="0"/>
            </a:endParaRPr>
          </a:p>
        </p:txBody>
      </p:sp>
      <p:graphicFrame>
        <p:nvGraphicFramePr>
          <p:cNvPr id="71701" name="Object 3"/>
          <p:cNvGraphicFramePr>
            <a:graphicFrameLocks noChangeAspect="1"/>
          </p:cNvGraphicFramePr>
          <p:nvPr/>
        </p:nvGraphicFramePr>
        <p:xfrm>
          <a:off x="6019800" y="5756275"/>
          <a:ext cx="661988" cy="355600"/>
        </p:xfrm>
        <a:graphic>
          <a:graphicData uri="http://schemas.openxmlformats.org/presentationml/2006/ole">
            <mc:AlternateContent xmlns:mc="http://schemas.openxmlformats.org/markup-compatibility/2006">
              <mc:Choice xmlns:v="urn:schemas-microsoft-com:vml" Requires="v">
                <p:oleObj spid="_x0000_s218502" name="Equation" r:id="rId5" imgW="241200" imgH="139680" progId="Equation.DSMT4">
                  <p:embed/>
                </p:oleObj>
              </mc:Choice>
              <mc:Fallback>
                <p:oleObj name="Equation" r:id="rId5" imgW="2412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756275"/>
                        <a:ext cx="661988"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1702" name="Text Box 22"/>
          <p:cNvSpPr txBox="1">
            <a:spLocks noChangeArrowheads="1"/>
          </p:cNvSpPr>
          <p:nvPr/>
        </p:nvSpPr>
        <p:spPr bwMode="auto">
          <a:xfrm>
            <a:off x="381000" y="5715000"/>
            <a:ext cx="5410200" cy="457200"/>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a:solidFill>
                  <a:srgbClr val="990000"/>
                </a:solidFill>
                <a:latin typeface="Arial Narrow" pitchFamily="-84" charset="0"/>
              </a:rPr>
              <a:t>What is the magnitude of the net acceleration?</a:t>
            </a:r>
            <a:endParaRPr lang="en-US" b="1">
              <a:solidFill>
                <a:srgbClr val="990000"/>
              </a:solidFill>
              <a:latin typeface="Arial Narrow" pitchFamily="-84" charset="0"/>
            </a:endParaRPr>
          </a:p>
        </p:txBody>
      </p:sp>
      <p:graphicFrame>
        <p:nvGraphicFramePr>
          <p:cNvPr id="71703" name="Object 4"/>
          <p:cNvGraphicFramePr>
            <a:graphicFrameLocks noChangeAspect="1"/>
          </p:cNvGraphicFramePr>
          <p:nvPr/>
        </p:nvGraphicFramePr>
        <p:xfrm>
          <a:off x="5335588" y="3302000"/>
          <a:ext cx="1473200" cy="1014413"/>
        </p:xfrm>
        <a:graphic>
          <a:graphicData uri="http://schemas.openxmlformats.org/presentationml/2006/ole">
            <mc:AlternateContent xmlns:mc="http://schemas.openxmlformats.org/markup-compatibility/2006">
              <mc:Choice xmlns:v="urn:schemas-microsoft-com:vml" Requires="v">
                <p:oleObj spid="_x0000_s218503" name="Equation" r:id="rId7" imgW="342900" imgH="254000" progId="Equation.DSMT4">
                  <p:embed/>
                </p:oleObj>
              </mc:Choice>
              <mc:Fallback>
                <p:oleObj name="Equation" r:id="rId7" imgW="3429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5588" y="3302000"/>
                        <a:ext cx="1473200" cy="1014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1704" name="Object 5"/>
          <p:cNvGraphicFramePr>
            <a:graphicFrameLocks noChangeAspect="1"/>
          </p:cNvGraphicFramePr>
          <p:nvPr>
            <p:extLst>
              <p:ext uri="{D42A27DB-BD31-4B8C-83A1-F6EECF244321}">
                <p14:modId xmlns:p14="http://schemas.microsoft.com/office/powerpoint/2010/main" val="2634207072"/>
              </p:ext>
            </p:extLst>
          </p:nvPr>
        </p:nvGraphicFramePr>
        <p:xfrm>
          <a:off x="6697663" y="3327400"/>
          <a:ext cx="874712" cy="963613"/>
        </p:xfrm>
        <a:graphic>
          <a:graphicData uri="http://schemas.openxmlformats.org/presentationml/2006/ole">
            <mc:AlternateContent xmlns:mc="http://schemas.openxmlformats.org/markup-compatibility/2006">
              <mc:Choice xmlns:v="urn:schemas-microsoft-com:vml" Requires="v">
                <p:oleObj spid="_x0000_s218504" name="Equation" r:id="rId9" imgW="203200" imgH="241300" progId="Equation.DSMT4">
                  <p:embed/>
                </p:oleObj>
              </mc:Choice>
              <mc:Fallback>
                <p:oleObj name="Equation" r:id="rId9" imgW="203200" imgH="241300" progId="Equation.DSMT4">
                  <p:embed/>
                  <p:pic>
                    <p:nvPicPr>
                      <p:cNvPr id="0" name=""/>
                      <p:cNvPicPr>
                        <a:picLocks noChangeAspect="1" noChangeArrowheads="1"/>
                      </p:cNvPicPr>
                      <p:nvPr/>
                    </p:nvPicPr>
                    <p:blipFill>
                      <a:blip r:embed="rId10"/>
                      <a:srcRect/>
                      <a:stretch>
                        <a:fillRect/>
                      </a:stretch>
                    </p:blipFill>
                    <p:spPr bwMode="auto">
                      <a:xfrm>
                        <a:off x="6697663" y="3327400"/>
                        <a:ext cx="874712" cy="963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1705" name="Object 6"/>
          <p:cNvGraphicFramePr>
            <a:graphicFrameLocks noChangeAspect="1"/>
          </p:cNvGraphicFramePr>
          <p:nvPr/>
        </p:nvGraphicFramePr>
        <p:xfrm>
          <a:off x="6589713" y="5562600"/>
          <a:ext cx="1639887" cy="744538"/>
        </p:xfrm>
        <a:graphic>
          <a:graphicData uri="http://schemas.openxmlformats.org/presentationml/2006/ole">
            <mc:AlternateContent xmlns:mc="http://schemas.openxmlformats.org/markup-compatibility/2006">
              <mc:Choice xmlns:v="urn:schemas-microsoft-com:vml" Requires="v">
                <p:oleObj spid="_x0000_s218505" name="Equation" r:id="rId11" imgW="596880" imgH="291960" progId="Equation.DSMT4">
                  <p:embed/>
                </p:oleObj>
              </mc:Choice>
              <mc:Fallback>
                <p:oleObj name="Equation" r:id="rId11" imgW="596880" imgH="2919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9713" y="5562600"/>
                        <a:ext cx="1639887" cy="7445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6886" name="Footer Placeholder 27"/>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9487069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9"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7900" name="Rectangle 6"/>
          <p:cNvSpPr>
            <a:spLocks noGrp="1" noChangeArrowheads="1"/>
          </p:cNvSpPr>
          <p:nvPr>
            <p:ph type="sldNum" sz="quarter" idx="12"/>
          </p:nvPr>
        </p:nvSpPr>
        <p:spPr>
          <a:noFill/>
        </p:spPr>
        <p:txBody>
          <a:bodyPr/>
          <a:lstStyle/>
          <a:p>
            <a:fld id="{893C8A88-D7F7-6B40-B2F8-224E5BBBEDFF}" type="slidenum">
              <a:rPr lang="en-US">
                <a:latin typeface="Arial Narrow" pitchFamily="-84" charset="0"/>
              </a:rPr>
              <a:pPr/>
              <a:t>24</a:t>
            </a:fld>
            <a:endParaRPr lang="en-US">
              <a:latin typeface="Arial Narrow" pitchFamily="-84" charset="0"/>
            </a:endParaRPr>
          </a:p>
        </p:txBody>
      </p:sp>
      <p:pic>
        <p:nvPicPr>
          <p:cNvPr id="72706" name="Picture 2" descr="FG05_015"/>
          <p:cNvPicPr>
            <a:picLocks noChangeAspect="1" noChangeArrowheads="1"/>
          </p:cNvPicPr>
          <p:nvPr/>
        </p:nvPicPr>
        <p:blipFill>
          <a:blip r:embed="rId3"/>
          <a:srcRect/>
          <a:stretch>
            <a:fillRect/>
          </a:stretch>
        </p:blipFill>
        <p:spPr bwMode="auto">
          <a:xfrm>
            <a:off x="5334000" y="4914900"/>
            <a:ext cx="2362200" cy="1790700"/>
          </a:xfrm>
          <a:prstGeom prst="rect">
            <a:avLst/>
          </a:prstGeom>
          <a:noFill/>
          <a:ln w="9525">
            <a:noFill/>
            <a:miter lim="800000"/>
            <a:headEnd/>
            <a:tailEnd/>
          </a:ln>
        </p:spPr>
      </p:pic>
      <p:sp>
        <p:nvSpPr>
          <p:cNvPr id="72707" name="Line 3"/>
          <p:cNvSpPr>
            <a:spLocks noChangeShapeType="1"/>
          </p:cNvSpPr>
          <p:nvPr/>
        </p:nvSpPr>
        <p:spPr bwMode="auto">
          <a:xfrm>
            <a:off x="1271588" y="2057400"/>
            <a:ext cx="0" cy="2133600"/>
          </a:xfrm>
          <a:prstGeom prst="line">
            <a:avLst/>
          </a:prstGeom>
          <a:noFill/>
          <a:ln w="19050">
            <a:solidFill>
              <a:schemeClr val="accent2"/>
            </a:solidFill>
            <a:round/>
            <a:headEnd/>
            <a:tailEnd/>
          </a:ln>
        </p:spPr>
        <p:txBody>
          <a:bodyPr>
            <a:prstTxWarp prst="textNoShape">
              <a:avLst/>
            </a:prstTxWarp>
          </a:bodyPr>
          <a:lstStyle/>
          <a:p>
            <a:endParaRPr lang="en-US"/>
          </a:p>
        </p:txBody>
      </p:sp>
      <p:sp>
        <p:nvSpPr>
          <p:cNvPr id="37903" name="Rectangle 4"/>
          <p:cNvSpPr>
            <a:spLocks noGrp="1" noChangeArrowheads="1"/>
          </p:cNvSpPr>
          <p:nvPr>
            <p:ph type="title"/>
          </p:nvPr>
        </p:nvSpPr>
        <p:spPr>
          <a:xfrm>
            <a:off x="152400" y="76200"/>
            <a:ext cx="8839200" cy="609600"/>
          </a:xfrm>
        </p:spPr>
        <p:txBody>
          <a:bodyPr/>
          <a:lstStyle/>
          <a:p>
            <a:r>
              <a:rPr lang="en-US" dirty="0" smtClean="0">
                <a:ea typeface="ＭＳ Ｐゴシック" pitchFamily="-84" charset="-128"/>
                <a:cs typeface="ＭＳ Ｐゴシック" pitchFamily="-84" charset="-128"/>
              </a:rPr>
              <a:t>Ex. for Non-Uniform Circular Motion</a:t>
            </a:r>
          </a:p>
        </p:txBody>
      </p:sp>
      <p:sp>
        <p:nvSpPr>
          <p:cNvPr id="72709" name="Text Box 5"/>
          <p:cNvSpPr txBox="1">
            <a:spLocks noChangeArrowheads="1"/>
          </p:cNvSpPr>
          <p:nvPr/>
        </p:nvSpPr>
        <p:spPr bwMode="auto">
          <a:xfrm>
            <a:off x="685800" y="7620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A ball of mass m is attached to the end of a cord of length R.  The ball is moving in a vertical circle.   Determine the tension of the cord at any instance in which the speed of the ball is </a:t>
            </a:r>
            <a:r>
              <a:rPr lang="en-US" sz="2000">
                <a:solidFill>
                  <a:schemeClr val="accent2"/>
                </a:solidFill>
                <a:latin typeface="Monotype Corsiva" pitchFamily="-84" charset="0"/>
              </a:rPr>
              <a:t>v </a:t>
            </a:r>
            <a:r>
              <a:rPr lang="en-US" sz="2000">
                <a:solidFill>
                  <a:schemeClr val="accent2"/>
                </a:solidFill>
                <a:latin typeface="Arial Narrow" pitchFamily="-84" charset="0"/>
              </a:rPr>
              <a:t>and the cord makes an angle θ</a:t>
            </a:r>
            <a:r>
              <a:rPr lang="en-US" sz="2000">
                <a:solidFill>
                  <a:schemeClr val="accent2"/>
                </a:solidFill>
                <a:latin typeface="Symbol" pitchFamily="-84" charset="2"/>
              </a:rPr>
              <a:t> </a:t>
            </a:r>
            <a:r>
              <a:rPr lang="en-US" sz="2000">
                <a:solidFill>
                  <a:schemeClr val="accent2"/>
                </a:solidFill>
                <a:latin typeface="Arial Narrow" pitchFamily="-84" charset="0"/>
              </a:rPr>
              <a:t>with vertical. </a:t>
            </a:r>
            <a:endParaRPr lang="en-US" sz="2000"/>
          </a:p>
        </p:txBody>
      </p:sp>
      <p:sp>
        <p:nvSpPr>
          <p:cNvPr id="72710" name="Line 6"/>
          <p:cNvSpPr>
            <a:spLocks noChangeShapeType="1"/>
          </p:cNvSpPr>
          <p:nvPr/>
        </p:nvSpPr>
        <p:spPr bwMode="auto">
          <a:xfrm flipV="1">
            <a:off x="1271588" y="2514600"/>
            <a:ext cx="709612" cy="533400"/>
          </a:xfrm>
          <a:prstGeom prst="line">
            <a:avLst/>
          </a:prstGeom>
          <a:noFill/>
          <a:ln w="28575">
            <a:solidFill>
              <a:srgbClr val="FF3399"/>
            </a:solidFill>
            <a:round/>
            <a:headEnd type="oval" w="med" len="med"/>
            <a:tailEnd type="oval" w="med" len="med"/>
          </a:ln>
        </p:spPr>
        <p:txBody>
          <a:bodyPr>
            <a:prstTxWarp prst="textNoShape">
              <a:avLst/>
            </a:prstTxWarp>
          </a:bodyPr>
          <a:lstStyle/>
          <a:p>
            <a:endParaRPr lang="en-US"/>
          </a:p>
        </p:txBody>
      </p:sp>
      <p:sp>
        <p:nvSpPr>
          <p:cNvPr id="72711" name="Oval 7"/>
          <p:cNvSpPr>
            <a:spLocks noChangeArrowheads="1"/>
          </p:cNvSpPr>
          <p:nvPr/>
        </p:nvSpPr>
        <p:spPr bwMode="auto">
          <a:xfrm>
            <a:off x="381000" y="2209800"/>
            <a:ext cx="1828800" cy="1676400"/>
          </a:xfrm>
          <a:prstGeom prst="ellipse">
            <a:avLst/>
          </a:prstGeom>
          <a:noFill/>
          <a:ln w="28575">
            <a:solidFill>
              <a:srgbClr val="800000"/>
            </a:solidFill>
            <a:round/>
            <a:headEnd/>
            <a:tailEnd/>
          </a:ln>
        </p:spPr>
        <p:txBody>
          <a:bodyPr wrap="none" anchor="ctr">
            <a:prstTxWarp prst="textNoShape">
              <a:avLst/>
            </a:prstTxWarp>
          </a:bodyPr>
          <a:lstStyle/>
          <a:p>
            <a:pPr algn="ctr"/>
            <a:endParaRPr lang="en-US">
              <a:solidFill>
                <a:srgbClr val="800000"/>
              </a:solidFill>
            </a:endParaRPr>
          </a:p>
        </p:txBody>
      </p:sp>
      <p:sp>
        <p:nvSpPr>
          <p:cNvPr id="72712" name="Oval 8"/>
          <p:cNvSpPr>
            <a:spLocks noChangeArrowheads="1"/>
          </p:cNvSpPr>
          <p:nvPr/>
        </p:nvSpPr>
        <p:spPr bwMode="auto">
          <a:xfrm>
            <a:off x="1828800" y="2362200"/>
            <a:ext cx="304800" cy="304800"/>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endParaRPr lang="en-US"/>
          </a:p>
        </p:txBody>
      </p:sp>
      <p:grpSp>
        <p:nvGrpSpPr>
          <p:cNvPr id="2" name="Group 9"/>
          <p:cNvGrpSpPr>
            <a:grpSpLocks/>
          </p:cNvGrpSpPr>
          <p:nvPr/>
        </p:nvGrpSpPr>
        <p:grpSpPr bwMode="auto">
          <a:xfrm>
            <a:off x="1355725" y="2400300"/>
            <a:ext cx="549275" cy="419100"/>
            <a:chOff x="1190" y="648"/>
            <a:chExt cx="346" cy="264"/>
          </a:xfrm>
        </p:grpSpPr>
        <p:sp>
          <p:nvSpPr>
            <p:cNvPr id="37923" name="Line 10"/>
            <p:cNvSpPr>
              <a:spLocks noChangeShapeType="1"/>
            </p:cNvSpPr>
            <p:nvPr/>
          </p:nvSpPr>
          <p:spPr bwMode="auto">
            <a:xfrm flipH="1">
              <a:off x="1344" y="768"/>
              <a:ext cx="192" cy="144"/>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24" name="Text Box 11"/>
            <p:cNvSpPr txBox="1">
              <a:spLocks noChangeArrowheads="1"/>
            </p:cNvSpPr>
            <p:nvPr/>
          </p:nvSpPr>
          <p:spPr bwMode="auto">
            <a:xfrm>
              <a:off x="1190" y="648"/>
              <a:ext cx="196" cy="250"/>
            </a:xfrm>
            <a:prstGeom prst="rect">
              <a:avLst/>
            </a:prstGeom>
            <a:noFill/>
            <a:ln w="9525">
              <a:noFill/>
              <a:miter lim="800000"/>
              <a:headEnd/>
              <a:tailEnd/>
            </a:ln>
          </p:spPr>
          <p:txBody>
            <a:bodyPr wrap="none">
              <a:prstTxWarp prst="textNoShape">
                <a:avLst/>
              </a:prstTxWarp>
              <a:spAutoFit/>
            </a:bodyPr>
            <a:lstStyle/>
            <a:p>
              <a:r>
                <a:rPr lang="en-US" sz="2000" b="1">
                  <a:latin typeface="Monotype Corsiva" pitchFamily="-84" charset="0"/>
                </a:rPr>
                <a:t>T</a:t>
              </a:r>
              <a:endParaRPr lang="en-US" sz="2000" b="1" baseline="-25000">
                <a:latin typeface="Monotype Corsiva" pitchFamily="-84" charset="0"/>
              </a:endParaRPr>
            </a:p>
          </p:txBody>
        </p:sp>
      </p:grpSp>
      <p:sp>
        <p:nvSpPr>
          <p:cNvPr id="72716" name="Text Box 12"/>
          <p:cNvSpPr txBox="1">
            <a:spLocks noChangeArrowheads="1"/>
          </p:cNvSpPr>
          <p:nvPr/>
        </p:nvSpPr>
        <p:spPr bwMode="auto">
          <a:xfrm>
            <a:off x="2133600" y="2133600"/>
            <a:ext cx="357188"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pitchFamily="-84" charset="0"/>
              </a:rPr>
              <a:t>m</a:t>
            </a:r>
          </a:p>
        </p:txBody>
      </p:sp>
      <p:sp>
        <p:nvSpPr>
          <p:cNvPr id="72717" name="Text Box 13"/>
          <p:cNvSpPr txBox="1">
            <a:spLocks noChangeArrowheads="1"/>
          </p:cNvSpPr>
          <p:nvPr/>
        </p:nvSpPr>
        <p:spPr bwMode="auto">
          <a:xfrm>
            <a:off x="3505200" y="1905000"/>
            <a:ext cx="4648200" cy="396875"/>
          </a:xfrm>
          <a:prstGeom prst="rect">
            <a:avLst/>
          </a:prstGeom>
          <a:noFill/>
          <a:ln w="9525">
            <a:noFill/>
            <a:miter lim="800000"/>
            <a:headEnd/>
            <a:tailEnd/>
          </a:ln>
        </p:spPr>
        <p:txBody>
          <a:bodyPr>
            <a:prstTxWarp prst="textNoShape">
              <a:avLst/>
            </a:prstTxWarp>
            <a:spAutoFit/>
          </a:bodyPr>
          <a:lstStyle/>
          <a:p>
            <a:pPr>
              <a:spcBef>
                <a:spcPct val="20000"/>
              </a:spcBef>
            </a:pPr>
            <a:r>
              <a:rPr lang="en-US" sz="2000" b="1">
                <a:solidFill>
                  <a:srgbClr val="990000"/>
                </a:solidFill>
                <a:latin typeface="Arial Narrow" pitchFamily="-84" charset="0"/>
              </a:rPr>
              <a:t>What are the forces involved in this motion?</a:t>
            </a:r>
          </a:p>
        </p:txBody>
      </p:sp>
      <p:graphicFrame>
        <p:nvGraphicFramePr>
          <p:cNvPr id="72718" name="Object 2"/>
          <p:cNvGraphicFramePr>
            <a:graphicFrameLocks noChangeAspect="1"/>
          </p:cNvGraphicFramePr>
          <p:nvPr/>
        </p:nvGraphicFramePr>
        <p:xfrm>
          <a:off x="4000500" y="3429000"/>
          <a:ext cx="952500" cy="457200"/>
        </p:xfrm>
        <a:graphic>
          <a:graphicData uri="http://schemas.openxmlformats.org/presentationml/2006/ole">
            <mc:AlternateContent xmlns:mc="http://schemas.openxmlformats.org/markup-compatibility/2006">
              <mc:Choice xmlns:v="urn:schemas-microsoft-com:vml" Requires="v">
                <p:oleObj spid="_x0000_s219833" name="Equation" r:id="rId4" imgW="482400" imgH="253800" progId="Equation.3">
                  <p:embed/>
                </p:oleObj>
              </mc:Choice>
              <mc:Fallback>
                <p:oleObj name="Equation" r:id="rId4" imgW="4824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3429000"/>
                        <a:ext cx="95250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2719" name="Text Box 15"/>
          <p:cNvSpPr txBox="1">
            <a:spLocks noChangeArrowheads="1"/>
          </p:cNvSpPr>
          <p:nvPr/>
        </p:nvSpPr>
        <p:spPr bwMode="auto">
          <a:xfrm>
            <a:off x="3810000" y="2362200"/>
            <a:ext cx="4191000" cy="762000"/>
          </a:xfrm>
          <a:prstGeom prst="rect">
            <a:avLst/>
          </a:prstGeom>
          <a:noFill/>
          <a:ln w="9525">
            <a:noFill/>
            <a:miter lim="800000"/>
            <a:headEnd/>
            <a:tailEnd/>
          </a:ln>
        </p:spPr>
        <p:txBody>
          <a:bodyPr>
            <a:prstTxWarp prst="textNoShape">
              <a:avLst/>
            </a:prstTxWarp>
            <a:spAutoFit/>
          </a:bodyPr>
          <a:lstStyle/>
          <a:p>
            <a:pPr>
              <a:spcBef>
                <a:spcPct val="20000"/>
              </a:spcBef>
              <a:buFontTx/>
              <a:buChar char="•"/>
            </a:pPr>
            <a:r>
              <a:rPr lang="en-US" sz="2000">
                <a:solidFill>
                  <a:srgbClr val="990000"/>
                </a:solidFill>
                <a:latin typeface="Arial Narrow" pitchFamily="-84" charset="0"/>
              </a:rPr>
              <a:t>The gravitational force </a:t>
            </a:r>
            <a:r>
              <a:rPr lang="en-US" sz="2000" b="1">
                <a:solidFill>
                  <a:srgbClr val="990000"/>
                </a:solidFill>
                <a:latin typeface="Arial Narrow" pitchFamily="-84" charset="0"/>
              </a:rPr>
              <a:t>F</a:t>
            </a:r>
            <a:r>
              <a:rPr lang="en-US" sz="2000" b="1" baseline="-25000">
                <a:solidFill>
                  <a:srgbClr val="990000"/>
                </a:solidFill>
                <a:latin typeface="Arial Narrow" pitchFamily="-84" charset="0"/>
              </a:rPr>
              <a:t>g </a:t>
            </a:r>
            <a:endParaRPr lang="en-US" sz="2000">
              <a:solidFill>
                <a:srgbClr val="990000"/>
              </a:solidFill>
              <a:latin typeface="Arial Narrow" pitchFamily="-84" charset="0"/>
            </a:endParaRPr>
          </a:p>
          <a:p>
            <a:pPr>
              <a:spcBef>
                <a:spcPct val="20000"/>
              </a:spcBef>
              <a:buFontTx/>
              <a:buChar char="•"/>
            </a:pPr>
            <a:r>
              <a:rPr lang="en-US" sz="2000">
                <a:solidFill>
                  <a:srgbClr val="990000"/>
                </a:solidFill>
                <a:latin typeface="Arial Narrow" pitchFamily="-84" charset="0"/>
              </a:rPr>
              <a:t>The radial force, </a:t>
            </a:r>
            <a:r>
              <a:rPr lang="en-US" sz="2000" b="1">
                <a:solidFill>
                  <a:srgbClr val="990000"/>
                </a:solidFill>
                <a:latin typeface="Arial Narrow" pitchFamily="-84" charset="0"/>
              </a:rPr>
              <a:t>T</a:t>
            </a:r>
            <a:r>
              <a:rPr lang="en-US" sz="2000">
                <a:solidFill>
                  <a:srgbClr val="990000"/>
                </a:solidFill>
                <a:latin typeface="Arial Narrow" pitchFamily="-84" charset="0"/>
              </a:rPr>
              <a:t>, providing the tension. </a:t>
            </a:r>
          </a:p>
        </p:txBody>
      </p:sp>
      <p:sp>
        <p:nvSpPr>
          <p:cNvPr id="72720" name="Text Box 16"/>
          <p:cNvSpPr txBox="1">
            <a:spLocks noChangeArrowheads="1"/>
          </p:cNvSpPr>
          <p:nvPr/>
        </p:nvSpPr>
        <p:spPr bwMode="auto">
          <a:xfrm>
            <a:off x="1195388" y="2598738"/>
            <a:ext cx="317500" cy="4000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pitchFamily="-84" charset="2"/>
              </a:rPr>
              <a:t>θ</a:t>
            </a:r>
          </a:p>
        </p:txBody>
      </p:sp>
      <p:sp>
        <p:nvSpPr>
          <p:cNvPr id="72721" name="Text Box 17"/>
          <p:cNvSpPr txBox="1">
            <a:spLocks noChangeArrowheads="1"/>
          </p:cNvSpPr>
          <p:nvPr/>
        </p:nvSpPr>
        <p:spPr bwMode="auto">
          <a:xfrm>
            <a:off x="1412875" y="2833688"/>
            <a:ext cx="336550"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pitchFamily="-84" charset="0"/>
              </a:rPr>
              <a:t>R</a:t>
            </a:r>
          </a:p>
        </p:txBody>
      </p:sp>
      <p:grpSp>
        <p:nvGrpSpPr>
          <p:cNvPr id="3" name="Group 18"/>
          <p:cNvGrpSpPr>
            <a:grpSpLocks/>
          </p:cNvGrpSpPr>
          <p:nvPr/>
        </p:nvGrpSpPr>
        <p:grpSpPr bwMode="auto">
          <a:xfrm>
            <a:off x="2033588" y="2514600"/>
            <a:ext cx="849312" cy="762000"/>
            <a:chOff x="1440" y="1728"/>
            <a:chExt cx="535" cy="480"/>
          </a:xfrm>
        </p:grpSpPr>
        <p:sp>
          <p:nvSpPr>
            <p:cNvPr id="37921" name="Line 19"/>
            <p:cNvSpPr>
              <a:spLocks noChangeShapeType="1"/>
            </p:cNvSpPr>
            <p:nvPr/>
          </p:nvSpPr>
          <p:spPr bwMode="auto">
            <a:xfrm>
              <a:off x="1440" y="1728"/>
              <a:ext cx="0" cy="48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7922" name="Text Box 20"/>
            <p:cNvSpPr txBox="1">
              <a:spLocks noChangeArrowheads="1"/>
            </p:cNvSpPr>
            <p:nvPr/>
          </p:nvSpPr>
          <p:spPr bwMode="auto">
            <a:xfrm>
              <a:off x="1478" y="1896"/>
              <a:ext cx="49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pitchFamily="-84" charset="0"/>
                </a:rPr>
                <a:t>F</a:t>
              </a:r>
              <a:r>
                <a:rPr lang="en-US" sz="2000" b="1" baseline="-25000">
                  <a:solidFill>
                    <a:schemeClr val="accent2"/>
                  </a:solidFill>
                  <a:latin typeface="Monotype Corsiva" pitchFamily="-84" charset="0"/>
                </a:rPr>
                <a:t>g</a:t>
              </a:r>
              <a:r>
                <a:rPr lang="en-US" sz="2000" b="1">
                  <a:solidFill>
                    <a:schemeClr val="accent2"/>
                  </a:solidFill>
                  <a:latin typeface="Monotype Corsiva" pitchFamily="-84" charset="0"/>
                </a:rPr>
                <a:t>=</a:t>
              </a:r>
              <a:r>
                <a:rPr lang="en-US" sz="2000">
                  <a:solidFill>
                    <a:schemeClr val="accent2"/>
                  </a:solidFill>
                  <a:latin typeface="Monotype Corsiva" pitchFamily="-84" charset="0"/>
                </a:rPr>
                <a:t>m</a:t>
              </a:r>
              <a:r>
                <a:rPr lang="en-US" sz="2000" b="1">
                  <a:solidFill>
                    <a:schemeClr val="accent2"/>
                  </a:solidFill>
                  <a:latin typeface="Monotype Corsiva" pitchFamily="-84" charset="0"/>
                </a:rPr>
                <a:t>g</a:t>
              </a:r>
            </a:p>
          </p:txBody>
        </p:sp>
      </p:grpSp>
      <p:sp>
        <p:nvSpPr>
          <p:cNvPr id="72725" name="Text Box 21"/>
          <p:cNvSpPr txBox="1">
            <a:spLocks noChangeArrowheads="1"/>
          </p:cNvSpPr>
          <p:nvPr/>
        </p:nvSpPr>
        <p:spPr bwMode="auto">
          <a:xfrm>
            <a:off x="228600" y="5137150"/>
            <a:ext cx="51054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At what angles the tension becomes the maximum and the minimum.  What are the tensions?</a:t>
            </a:r>
            <a:endParaRPr lang="en-US" sz="2000"/>
          </a:p>
        </p:txBody>
      </p:sp>
      <p:graphicFrame>
        <p:nvGraphicFramePr>
          <p:cNvPr id="72726" name="Object 3"/>
          <p:cNvGraphicFramePr>
            <a:graphicFrameLocks noChangeAspect="1"/>
          </p:cNvGraphicFramePr>
          <p:nvPr/>
        </p:nvGraphicFramePr>
        <p:xfrm>
          <a:off x="7086600" y="3429000"/>
          <a:ext cx="1447800" cy="457200"/>
        </p:xfrm>
        <a:graphic>
          <a:graphicData uri="http://schemas.openxmlformats.org/presentationml/2006/ole">
            <mc:AlternateContent xmlns:mc="http://schemas.openxmlformats.org/markup-compatibility/2006">
              <mc:Choice xmlns:v="urn:schemas-microsoft-com:vml" Requires="v">
                <p:oleObj spid="_x0000_s219834" name="Equation" r:id="rId6" imgW="723600" imgH="228600" progId="Equation.3">
                  <p:embed/>
                </p:oleObj>
              </mc:Choice>
              <mc:Fallback>
                <p:oleObj name="Equation" r:id="rId6" imgW="7236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429000"/>
                        <a:ext cx="1447800" cy="457200"/>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72727" name="Object 4"/>
          <p:cNvGraphicFramePr>
            <a:graphicFrameLocks noChangeAspect="1"/>
          </p:cNvGraphicFramePr>
          <p:nvPr/>
        </p:nvGraphicFramePr>
        <p:xfrm>
          <a:off x="3200400" y="4213225"/>
          <a:ext cx="693738" cy="385763"/>
        </p:xfrm>
        <a:graphic>
          <a:graphicData uri="http://schemas.openxmlformats.org/presentationml/2006/ole">
            <mc:AlternateContent xmlns:mc="http://schemas.openxmlformats.org/markup-compatibility/2006">
              <mc:Choice xmlns:v="urn:schemas-microsoft-com:vml" Requires="v">
                <p:oleObj spid="_x0000_s219835" name="Equation" r:id="rId8" imgW="495000" imgH="253800" progId="Equation.3">
                  <p:embed/>
                </p:oleObj>
              </mc:Choice>
              <mc:Fallback>
                <p:oleObj name="Equation" r:id="rId8" imgW="49500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213225"/>
                        <a:ext cx="693738"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28" name="Object 5"/>
          <p:cNvGraphicFramePr>
            <a:graphicFrameLocks noChangeAspect="1"/>
          </p:cNvGraphicFramePr>
          <p:nvPr/>
        </p:nvGraphicFramePr>
        <p:xfrm>
          <a:off x="6324600" y="4038600"/>
          <a:ext cx="2057400" cy="735013"/>
        </p:xfrm>
        <a:graphic>
          <a:graphicData uri="http://schemas.openxmlformats.org/presentationml/2006/ole">
            <mc:AlternateContent xmlns:mc="http://schemas.openxmlformats.org/markup-compatibility/2006">
              <mc:Choice xmlns:v="urn:schemas-microsoft-com:vml" Requires="v">
                <p:oleObj spid="_x0000_s219836" name="Equation" r:id="rId10" imgW="1269720" imgH="482400" progId="Equation.3">
                  <p:embed/>
                </p:oleObj>
              </mc:Choice>
              <mc:Fallback>
                <p:oleObj name="Equation" r:id="rId10" imgW="1269720" imgH="482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4038600"/>
                        <a:ext cx="2057400" cy="735013"/>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72729" name="Text Box 25"/>
          <p:cNvSpPr txBox="1">
            <a:spLocks noChangeArrowheads="1"/>
          </p:cNvSpPr>
          <p:nvPr/>
        </p:nvSpPr>
        <p:spPr bwMode="auto">
          <a:xfrm>
            <a:off x="2895600" y="3429000"/>
            <a:ext cx="914400" cy="546100"/>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400">
                <a:solidFill>
                  <a:srgbClr val="A50021"/>
                </a:solidFill>
                <a:latin typeface="Arial Narrow" pitchFamily="-84" charset="0"/>
              </a:rPr>
              <a:t>tangential comp.</a:t>
            </a:r>
          </a:p>
        </p:txBody>
      </p:sp>
      <p:sp>
        <p:nvSpPr>
          <p:cNvPr id="72730" name="Text Box 26"/>
          <p:cNvSpPr txBox="1">
            <a:spLocks noChangeArrowheads="1"/>
          </p:cNvSpPr>
          <p:nvPr/>
        </p:nvSpPr>
        <p:spPr bwMode="auto">
          <a:xfrm>
            <a:off x="2286000" y="4133850"/>
            <a:ext cx="762000" cy="546100"/>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400">
                <a:solidFill>
                  <a:srgbClr val="A50021"/>
                </a:solidFill>
                <a:latin typeface="Arial Narrow" pitchFamily="-84" charset="0"/>
              </a:rPr>
              <a:t>Radial comp.</a:t>
            </a:r>
          </a:p>
        </p:txBody>
      </p:sp>
      <p:graphicFrame>
        <p:nvGraphicFramePr>
          <p:cNvPr id="72731" name="Object 6"/>
          <p:cNvGraphicFramePr>
            <a:graphicFrameLocks noChangeAspect="1"/>
          </p:cNvGraphicFramePr>
          <p:nvPr/>
        </p:nvGraphicFramePr>
        <p:xfrm>
          <a:off x="4876800" y="3444875"/>
          <a:ext cx="1328738" cy="365125"/>
        </p:xfrm>
        <a:graphic>
          <a:graphicData uri="http://schemas.openxmlformats.org/presentationml/2006/ole">
            <mc:AlternateContent xmlns:mc="http://schemas.openxmlformats.org/markup-compatibility/2006">
              <mc:Choice xmlns:v="urn:schemas-microsoft-com:vml" Requires="v">
                <p:oleObj spid="_x0000_s219837" name="Equation" r:id="rId12" imgW="672840" imgH="203040" progId="Equation.3">
                  <p:embed/>
                </p:oleObj>
              </mc:Choice>
              <mc:Fallback>
                <p:oleObj name="Equation" r:id="rId12" imgW="6728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3444875"/>
                        <a:ext cx="1328738" cy="3651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32" name="Object 7"/>
          <p:cNvGraphicFramePr>
            <a:graphicFrameLocks noChangeAspect="1"/>
          </p:cNvGraphicFramePr>
          <p:nvPr/>
        </p:nvGraphicFramePr>
        <p:xfrm>
          <a:off x="6180138" y="3429000"/>
          <a:ext cx="525462" cy="411163"/>
        </p:xfrm>
        <a:graphic>
          <a:graphicData uri="http://schemas.openxmlformats.org/presentationml/2006/ole">
            <mc:AlternateContent xmlns:mc="http://schemas.openxmlformats.org/markup-compatibility/2006">
              <mc:Choice xmlns:v="urn:schemas-microsoft-com:vml" Requires="v">
                <p:oleObj spid="_x0000_s219838" name="Equation" r:id="rId14" imgW="266400" imgH="228600" progId="Equation.3">
                  <p:embed/>
                </p:oleObj>
              </mc:Choice>
              <mc:Fallback>
                <p:oleObj name="Equation" r:id="rId14" imgW="2664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0138" y="3429000"/>
                        <a:ext cx="525462" cy="4111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33" name="Object 8"/>
          <p:cNvGraphicFramePr>
            <a:graphicFrameLocks noChangeAspect="1"/>
          </p:cNvGraphicFramePr>
          <p:nvPr/>
        </p:nvGraphicFramePr>
        <p:xfrm>
          <a:off x="3878263" y="4251325"/>
          <a:ext cx="1298575" cy="309563"/>
        </p:xfrm>
        <a:graphic>
          <a:graphicData uri="http://schemas.openxmlformats.org/presentationml/2006/ole">
            <mc:AlternateContent xmlns:mc="http://schemas.openxmlformats.org/markup-compatibility/2006">
              <mc:Choice xmlns:v="urn:schemas-microsoft-com:vml" Requires="v">
                <p:oleObj spid="_x0000_s219839" name="Equation" r:id="rId16" imgW="927000" imgH="203040" progId="Equation.3">
                  <p:embed/>
                </p:oleObj>
              </mc:Choice>
              <mc:Fallback>
                <p:oleObj name="Equation" r:id="rId16" imgW="927000" imgH="203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78263" y="4251325"/>
                        <a:ext cx="1298575" cy="3095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34" name="Object 9"/>
          <p:cNvGraphicFramePr>
            <a:graphicFrameLocks noChangeAspect="1"/>
          </p:cNvGraphicFramePr>
          <p:nvPr/>
        </p:nvGraphicFramePr>
        <p:xfrm>
          <a:off x="5145088" y="4241800"/>
          <a:ext cx="569912" cy="330200"/>
        </p:xfrm>
        <a:graphic>
          <a:graphicData uri="http://schemas.openxmlformats.org/presentationml/2006/ole">
            <mc:AlternateContent xmlns:mc="http://schemas.openxmlformats.org/markup-compatibility/2006">
              <mc:Choice xmlns:v="urn:schemas-microsoft-com:vml" Requires="v">
                <p:oleObj spid="_x0000_s219840" name="Equation" r:id="rId18" imgW="406080" imgH="215640" progId="Equation.3">
                  <p:embed/>
                </p:oleObj>
              </mc:Choice>
              <mc:Fallback>
                <p:oleObj name="Equation" r:id="rId18" imgW="406080" imgH="215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5088" y="4241800"/>
                        <a:ext cx="569912" cy="33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35" name="Object 10"/>
          <p:cNvGraphicFramePr>
            <a:graphicFrameLocks noChangeAspect="1"/>
          </p:cNvGraphicFramePr>
          <p:nvPr/>
        </p:nvGraphicFramePr>
        <p:xfrm>
          <a:off x="5692775" y="4086225"/>
          <a:ext cx="479425" cy="638175"/>
        </p:xfrm>
        <a:graphic>
          <a:graphicData uri="http://schemas.openxmlformats.org/presentationml/2006/ole">
            <mc:AlternateContent xmlns:mc="http://schemas.openxmlformats.org/markup-compatibility/2006">
              <mc:Choice xmlns:v="urn:schemas-microsoft-com:vml" Requires="v">
                <p:oleObj spid="_x0000_s219841" name="Equation" r:id="rId20" imgW="342720" imgH="419040" progId="Equation.DSMT4">
                  <p:embed/>
                </p:oleObj>
              </mc:Choice>
              <mc:Fallback>
                <p:oleObj name="Equation" r:id="rId20" imgW="342720" imgH="419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92775" y="4086225"/>
                        <a:ext cx="479425" cy="638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2736" name="Line 32"/>
          <p:cNvSpPr>
            <a:spLocks noChangeShapeType="1"/>
          </p:cNvSpPr>
          <p:nvPr/>
        </p:nvSpPr>
        <p:spPr bwMode="auto">
          <a:xfrm flipH="1" flipV="1">
            <a:off x="1676400" y="2133600"/>
            <a:ext cx="304800" cy="304800"/>
          </a:xfrm>
          <a:prstGeom prst="line">
            <a:avLst/>
          </a:prstGeom>
          <a:noFill/>
          <a:ln w="38100">
            <a:solidFill>
              <a:schemeClr val="accent2"/>
            </a:solidFill>
            <a:round/>
            <a:headEnd/>
            <a:tailEnd type="triangle" w="med" len="med"/>
          </a:ln>
        </p:spPr>
        <p:txBody>
          <a:bodyPr wrap="none">
            <a:prstTxWarp prst="textNoShape">
              <a:avLst/>
            </a:prstTxWarp>
            <a:spAutoFit/>
          </a:bodyPr>
          <a:lstStyle/>
          <a:p>
            <a:endParaRPr lang="en-US"/>
          </a:p>
        </p:txBody>
      </p:sp>
      <p:sp>
        <p:nvSpPr>
          <p:cNvPr id="72737" name="Text Box 33"/>
          <p:cNvSpPr txBox="1">
            <a:spLocks noChangeArrowheads="1"/>
          </p:cNvSpPr>
          <p:nvPr/>
        </p:nvSpPr>
        <p:spPr bwMode="auto">
          <a:xfrm>
            <a:off x="1787525" y="1965325"/>
            <a:ext cx="346075"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pitchFamily="-84" charset="0"/>
              </a:rPr>
              <a:t>V</a:t>
            </a:r>
          </a:p>
        </p:txBody>
      </p:sp>
      <p:sp>
        <p:nvSpPr>
          <p:cNvPr id="37920" name="Footer Placeholder 3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30993733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smtClean="0">
                <a:latin typeface="Arial Narrow" pitchFamily="-84" charset="0"/>
              </a:rPr>
              <a:t>Tuesday, Sept. 23, 2014</a:t>
            </a:r>
          </a:p>
        </p:txBody>
      </p:sp>
      <p:sp>
        <p:nvSpPr>
          <p:cNvPr id="47108"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3</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228600" y="838200"/>
            <a:ext cx="8839200" cy="5632312"/>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3600" dirty="0" smtClean="0">
                <a:solidFill>
                  <a:schemeClr val="accent2"/>
                </a:solidFill>
                <a:latin typeface="Arial Narrow" pitchFamily="-84" charset="0"/>
              </a:rPr>
              <a:t>The </a:t>
            </a:r>
            <a:r>
              <a:rPr lang="en-US" sz="3600" dirty="0">
                <a:solidFill>
                  <a:schemeClr val="accent2"/>
                </a:solidFill>
                <a:latin typeface="Arial Narrow" pitchFamily="-84" charset="0"/>
              </a:rPr>
              <a:t>mass of </a:t>
            </a:r>
            <a:r>
              <a:rPr lang="en-US" sz="3600" dirty="0" smtClean="0">
                <a:solidFill>
                  <a:schemeClr val="accent2"/>
                </a:solidFill>
                <a:latin typeface="Arial Narrow" pitchFamily="-84" charset="0"/>
              </a:rPr>
              <a:t>the </a:t>
            </a:r>
            <a:r>
              <a:rPr lang="en-US" sz="3600" dirty="0">
                <a:solidFill>
                  <a:schemeClr val="accent2"/>
                </a:solidFill>
                <a:latin typeface="Arial Narrow" pitchFamily="-84" charset="0"/>
              </a:rPr>
              <a:t>spacecraft is 11,000 kg and the mass of the astronaut is 92 </a:t>
            </a:r>
            <a:r>
              <a:rPr lang="en-US" sz="3600" dirty="0" smtClean="0">
                <a:solidFill>
                  <a:schemeClr val="accent2"/>
                </a:solidFill>
                <a:latin typeface="Arial Narrow" pitchFamily="-84" charset="0"/>
              </a:rPr>
              <a:t>kg.  What is the velocity of the space craft and the astronaut 10 sec into the motion if they were in contact for 50cm during with the astronaut is applying the force of 36N? (20 points)</a:t>
            </a:r>
          </a:p>
          <a:p>
            <a:pPr marL="457200" indent="-457200">
              <a:buFont typeface="Arial"/>
              <a:buChar char="•"/>
            </a:pPr>
            <a:r>
              <a:rPr lang="en-US" sz="3600" dirty="0" smtClean="0">
                <a:solidFill>
                  <a:schemeClr val="accent2"/>
                </a:solidFill>
                <a:latin typeface="Arial Narrow" pitchFamily="-84" charset="0"/>
              </a:rPr>
              <a:t>Deadline: Beginning of the class Tuesday, Sept. 30</a:t>
            </a:r>
          </a:p>
          <a:p>
            <a:pPr marL="457200" indent="-457200">
              <a:buFont typeface="Arial"/>
              <a:buChar char="•"/>
            </a:pPr>
            <a:r>
              <a:rPr lang="en-US" sz="3600" dirty="0" smtClean="0">
                <a:solidFill>
                  <a:schemeClr val="accent2"/>
                </a:solidFill>
                <a:latin typeface="Arial Narrow" pitchFamily="-84" charset="0"/>
              </a:rPr>
              <a:t>Please be sure to show details of your OWN work!</a:t>
            </a:r>
          </a:p>
        </p:txBody>
      </p:sp>
      <p:sp>
        <p:nvSpPr>
          <p:cNvPr id="47113" name="Rectangle 7"/>
          <p:cNvSpPr>
            <a:spLocks noGrp="1" noChangeArrowheads="1"/>
          </p:cNvSpPr>
          <p:nvPr>
            <p:ph type="title"/>
          </p:nvPr>
        </p:nvSpPr>
        <p:spPr>
          <a:xfrm>
            <a:off x="685800" y="76200"/>
            <a:ext cx="7772400" cy="838200"/>
          </a:xfrm>
        </p:spPr>
        <p:txBody>
          <a:bodyPr/>
          <a:lstStyle/>
          <a:p>
            <a:r>
              <a:rPr lang="en-US" sz="4800" dirty="0" smtClean="0">
                <a:ea typeface="ＭＳ Ｐゴシック" pitchFamily="-84" charset="-128"/>
                <a:cs typeface="ＭＳ Ｐゴシック" pitchFamily="-84" charset="-128"/>
              </a:rPr>
              <a:t>Special Project #3</a:t>
            </a:r>
            <a:endParaRPr lang="en-US" sz="4800"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7363243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22532"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22533"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61829" name="Text Box 5"/>
          <p:cNvSpPr txBox="1">
            <a:spLocks noChangeArrowheads="1"/>
          </p:cNvSpPr>
          <p:nvPr/>
        </p:nvSpPr>
        <p:spPr bwMode="auto">
          <a:xfrm>
            <a:off x="304800" y="838200"/>
            <a:ext cx="8458200" cy="120015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pitchFamily="-84" charset="0"/>
              </a:rPr>
              <a:t>When an object is in contact with a surface there is a force acting on that object. The component of this force that is parallel to the surface is called the </a:t>
            </a:r>
            <a:r>
              <a:rPr lang="en-US" b="1" i="1">
                <a:solidFill>
                  <a:schemeClr val="accent2"/>
                </a:solidFill>
                <a:latin typeface="Arial Narrow" pitchFamily="-84" charset="0"/>
              </a:rPr>
              <a:t>friction force</a:t>
            </a:r>
            <a:r>
              <a:rPr lang="en-US">
                <a:solidFill>
                  <a:schemeClr val="accent2"/>
                </a:solidFill>
                <a:latin typeface="Arial Narrow" pitchFamily="-84" charset="0"/>
              </a:rPr>
              <a:t>. </a:t>
            </a:r>
            <a:endParaRPr lang="en-US" b="1" u="sng">
              <a:solidFill>
                <a:srgbClr val="A50021"/>
              </a:solidFill>
              <a:latin typeface="Monotype Corsiva" pitchFamily="-84" charset="0"/>
            </a:endParaRPr>
          </a:p>
        </p:txBody>
      </p:sp>
      <p:pic>
        <p:nvPicPr>
          <p:cNvPr id="461830" name="Picture 6"/>
          <p:cNvPicPr>
            <a:picLocks noChangeAspect="1" noChangeArrowheads="1"/>
          </p:cNvPicPr>
          <p:nvPr/>
        </p:nvPicPr>
        <p:blipFill>
          <a:blip r:embed="rId3"/>
          <a:srcRect/>
          <a:stretch>
            <a:fillRect/>
          </a:stretch>
        </p:blipFill>
        <p:spPr bwMode="auto">
          <a:xfrm>
            <a:off x="838200" y="3048000"/>
            <a:ext cx="7162800" cy="3562350"/>
          </a:xfrm>
          <a:prstGeom prst="rect">
            <a:avLst/>
          </a:prstGeom>
          <a:noFill/>
          <a:ln w="9525">
            <a:noFill/>
            <a:miter lim="800000"/>
            <a:headEnd/>
            <a:tailEnd/>
          </a:ln>
        </p:spPr>
      </p:pic>
      <p:sp>
        <p:nvSpPr>
          <p:cNvPr id="22536" name="Rectangle 7"/>
          <p:cNvSpPr>
            <a:spLocks noGrp="1" noChangeArrowheads="1"/>
          </p:cNvSpPr>
          <p:nvPr>
            <p:ph type="title"/>
          </p:nvPr>
        </p:nvSpPr>
        <p:spPr>
          <a:xfrm>
            <a:off x="685800" y="152400"/>
            <a:ext cx="7772400" cy="838200"/>
          </a:xfrm>
        </p:spPr>
        <p:txBody>
          <a:bodyPr/>
          <a:lstStyle/>
          <a:p>
            <a:r>
              <a:rPr lang="en-US">
                <a:ea typeface="ＭＳ Ｐゴシック" pitchFamily="-84" charset="-128"/>
                <a:cs typeface="ＭＳ Ｐゴシック" pitchFamily="-84" charset="-128"/>
              </a:rPr>
              <a:t>Friction Force</a:t>
            </a:r>
          </a:p>
        </p:txBody>
      </p:sp>
      <p:sp>
        <p:nvSpPr>
          <p:cNvPr id="9" name="Text Box 5"/>
          <p:cNvSpPr txBox="1">
            <a:spLocks noChangeArrowheads="1"/>
          </p:cNvSpPr>
          <p:nvPr/>
        </p:nvSpPr>
        <p:spPr bwMode="auto">
          <a:xfrm>
            <a:off x="2514600" y="1595438"/>
            <a:ext cx="6096000" cy="461962"/>
          </a:xfrm>
          <a:prstGeom prst="rect">
            <a:avLst/>
          </a:prstGeom>
          <a:noFill/>
          <a:ln w="9525">
            <a:noFill/>
            <a:miter lim="800000"/>
            <a:headEnd/>
            <a:tailEnd/>
          </a:ln>
        </p:spPr>
        <p:txBody>
          <a:bodyPr>
            <a:prstTxWarp prst="textNoShape">
              <a:avLst/>
            </a:prstTxWarp>
            <a:spAutoFit/>
          </a:bodyPr>
          <a:lstStyle/>
          <a:p>
            <a:r>
              <a:rPr lang="en-US" b="1" u="sng">
                <a:solidFill>
                  <a:schemeClr val="hlink"/>
                </a:solidFill>
                <a:latin typeface="Monotype Corsiva" pitchFamily="-84" charset="0"/>
              </a:rPr>
              <a:t>This resistive force is exerted on a moving object due to</a:t>
            </a:r>
            <a:endParaRPr lang="en-US" b="1" u="sng">
              <a:solidFill>
                <a:srgbClr val="A50021"/>
              </a:solidFill>
              <a:latin typeface="Monotype Corsiva" pitchFamily="-84" charset="0"/>
            </a:endParaRPr>
          </a:p>
        </p:txBody>
      </p:sp>
      <p:sp>
        <p:nvSpPr>
          <p:cNvPr id="10" name="Text Box 5"/>
          <p:cNvSpPr txBox="1">
            <a:spLocks noChangeArrowheads="1"/>
          </p:cNvSpPr>
          <p:nvPr/>
        </p:nvSpPr>
        <p:spPr bwMode="auto">
          <a:xfrm>
            <a:off x="3048000" y="2357438"/>
            <a:ext cx="4038600" cy="461962"/>
          </a:xfrm>
          <a:prstGeom prst="rect">
            <a:avLst/>
          </a:prstGeom>
          <a:noFill/>
          <a:ln w="9525">
            <a:noFill/>
            <a:miter lim="800000"/>
            <a:headEnd/>
            <a:tailEnd/>
          </a:ln>
        </p:spPr>
        <p:txBody>
          <a:bodyPr>
            <a:prstTxWarp prst="textNoShape">
              <a:avLst/>
            </a:prstTxWarp>
            <a:spAutoFit/>
          </a:bodyPr>
          <a:lstStyle/>
          <a:p>
            <a:r>
              <a:rPr lang="en-US" b="1" u="sng">
                <a:solidFill>
                  <a:srgbClr val="A50021"/>
                </a:solidFill>
                <a:latin typeface="Monotype Corsiva" pitchFamily="-84" charset="0"/>
              </a:rPr>
              <a:t>Always opposite to the movement!!</a:t>
            </a:r>
          </a:p>
        </p:txBody>
      </p:sp>
      <p:sp>
        <p:nvSpPr>
          <p:cNvPr id="11" name="Text Box 5"/>
          <p:cNvSpPr txBox="1">
            <a:spLocks noChangeArrowheads="1"/>
          </p:cNvSpPr>
          <p:nvPr/>
        </p:nvSpPr>
        <p:spPr bwMode="auto">
          <a:xfrm>
            <a:off x="304800" y="1981200"/>
            <a:ext cx="8458200" cy="830263"/>
          </a:xfrm>
          <a:prstGeom prst="rect">
            <a:avLst/>
          </a:prstGeom>
          <a:noFill/>
          <a:ln w="9525">
            <a:noFill/>
            <a:miter lim="800000"/>
            <a:headEnd/>
            <a:tailEnd/>
          </a:ln>
        </p:spPr>
        <p:txBody>
          <a:bodyPr>
            <a:prstTxWarp prst="textNoShape">
              <a:avLst/>
            </a:prstTxWarp>
            <a:spAutoFit/>
          </a:bodyPr>
          <a:lstStyle/>
          <a:p>
            <a:r>
              <a:rPr lang="en-US" b="1" u="sng">
                <a:solidFill>
                  <a:schemeClr val="hlink"/>
                </a:solidFill>
                <a:latin typeface="Monotype Corsiva" pitchFamily="-84" charset="0"/>
              </a:rPr>
              <a:t>viscosity or other types of frictional property of the medium in or surface on which the object moves. </a:t>
            </a:r>
            <a:endParaRPr lang="en-US" b="1" u="sng">
              <a:solidFill>
                <a:srgbClr val="A50021"/>
              </a:solidFill>
              <a:latin typeface="Monotype Corsiva" pitchFamily="-84" charset="0"/>
            </a:endParaRPr>
          </a:p>
        </p:txBody>
      </p:sp>
      <p:sp>
        <p:nvSpPr>
          <p:cNvPr id="22540" name="Slide Number Placeholder 11"/>
          <p:cNvSpPr>
            <a:spLocks noGrp="1"/>
          </p:cNvSpPr>
          <p:nvPr>
            <p:ph type="sldNum" sz="quarter" idx="12"/>
          </p:nvPr>
        </p:nvSpPr>
        <p:spPr>
          <a:noFill/>
        </p:spPr>
        <p:txBody>
          <a:bodyPr/>
          <a:lstStyle/>
          <a:p>
            <a:fld id="{3586474D-0E63-324D-9A97-F8D631C2BA5F}" type="slidenum">
              <a:rPr lang="en-US" smtClean="0">
                <a:latin typeface="Arial Narrow" pitchFamily="-84" charset="0"/>
              </a:rPr>
              <a:pPr/>
              <a:t>4</a:t>
            </a:fld>
            <a:endParaRPr lang="en-US" smtClean="0">
              <a:latin typeface="Arial Narrow" pitchFamily="-84" charset="0"/>
            </a:endParaRPr>
          </a:p>
        </p:txBody>
      </p:sp>
    </p:spTree>
    <p:extLst>
      <p:ext uri="{BB962C8B-B14F-4D97-AF65-F5344CB8AC3E}">
        <p14:creationId xmlns:p14="http://schemas.microsoft.com/office/powerpoint/2010/main" val="37692009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24580"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24581"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24578"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201809" name="Equation" r:id="rId4" imgW="0" imgH="0" progId="Equation.DSMT4">
                  <p:embed/>
                </p:oleObj>
              </mc:Choice>
              <mc:Fallback>
                <p:oleObj name="Equation" r:id="rId4" imgW="0" imgH="0" progId="Equation.DSMT4">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63877" name="Text Box 5"/>
          <p:cNvSpPr txBox="1">
            <a:spLocks noChangeArrowheads="1"/>
          </p:cNvSpPr>
          <p:nvPr/>
        </p:nvSpPr>
        <p:spPr bwMode="auto">
          <a:xfrm>
            <a:off x="457200" y="822325"/>
            <a:ext cx="8153400" cy="954088"/>
          </a:xfrm>
          <a:prstGeom prst="rect">
            <a:avLst/>
          </a:prstGeom>
          <a:noFill/>
          <a:ln w="9525">
            <a:noFill/>
            <a:miter lim="800000"/>
            <a:headEnd/>
            <a:tailEnd/>
          </a:ln>
          <a:effectLst/>
        </p:spPr>
        <p:txBody>
          <a:bodyPr>
            <a:prstTxWarp prst="textNoShape">
              <a:avLst/>
            </a:prstTxWarp>
            <a:spAutoFit/>
          </a:bodyPr>
          <a:lstStyle/>
          <a:p>
            <a:pPr algn="just">
              <a:defRPr/>
            </a:pPr>
            <a:r>
              <a:rPr lang="en-US" sz="2800" dirty="0">
                <a:solidFill>
                  <a:schemeClr val="accent2"/>
                </a:solidFill>
                <a:latin typeface="Arial Narrow" charset="0"/>
              </a:rPr>
              <a:t>When the two surfaces are not sliding across one another</a:t>
            </a:r>
          </a:p>
          <a:p>
            <a:pPr algn="just">
              <a:defRPr/>
            </a:pPr>
            <a:r>
              <a:rPr lang="en-US" sz="2800" dirty="0">
                <a:solidFill>
                  <a:schemeClr val="accent2"/>
                </a:solidFill>
                <a:latin typeface="Arial Narrow" charset="0"/>
              </a:rPr>
              <a:t>the friction is called </a:t>
            </a:r>
            <a:r>
              <a:rPr lang="en-US" sz="2800" b="1" i="1" dirty="0">
                <a:solidFill>
                  <a:schemeClr val="accent2"/>
                </a:solidFill>
                <a:latin typeface="Arial Narrow" charset="0"/>
              </a:rPr>
              <a:t>static friction</a:t>
            </a:r>
            <a:r>
              <a:rPr lang="en-US" sz="2800" dirty="0">
                <a:solidFill>
                  <a:schemeClr val="accent2"/>
                </a:solidFill>
                <a:latin typeface="Arial Narrow" charset="0"/>
              </a:rPr>
              <a:t>.  </a:t>
            </a:r>
            <a:endParaRPr lang="en-US" sz="2800" b="1" u="sng" dirty="0">
              <a:solidFill>
                <a:schemeClr val="accent2"/>
              </a:solidFill>
              <a:effectLst>
                <a:outerShdw blurRad="38100" dist="38100" dir="2700000" algn="tl">
                  <a:srgbClr val="DDDDDD"/>
                </a:outerShdw>
              </a:effectLst>
              <a:latin typeface="Monotype Corsiva" charset="0"/>
            </a:endParaRPr>
          </a:p>
        </p:txBody>
      </p:sp>
      <p:pic>
        <p:nvPicPr>
          <p:cNvPr id="463878" name="Picture 6" descr="afg021"/>
          <p:cNvPicPr>
            <a:picLocks noChangeAspect="1" noChangeArrowheads="1"/>
          </p:cNvPicPr>
          <p:nvPr/>
        </p:nvPicPr>
        <p:blipFill>
          <a:blip r:embed="rId5"/>
          <a:srcRect/>
          <a:stretch>
            <a:fillRect/>
          </a:stretch>
        </p:blipFill>
        <p:spPr bwMode="auto">
          <a:xfrm>
            <a:off x="685800" y="2438400"/>
            <a:ext cx="7742238" cy="3886200"/>
          </a:xfrm>
          <a:prstGeom prst="rect">
            <a:avLst/>
          </a:prstGeom>
          <a:noFill/>
          <a:ln w="9525">
            <a:noFill/>
            <a:miter lim="800000"/>
            <a:headEnd/>
            <a:tailEnd/>
          </a:ln>
        </p:spPr>
      </p:pic>
      <p:sp>
        <p:nvSpPr>
          <p:cNvPr id="24584" name="Rectangle 7"/>
          <p:cNvSpPr>
            <a:spLocks noGrp="1" noChangeArrowheads="1"/>
          </p:cNvSpPr>
          <p:nvPr>
            <p:ph type="title"/>
          </p:nvPr>
        </p:nvSpPr>
        <p:spPr>
          <a:xfrm>
            <a:off x="685800" y="152400"/>
            <a:ext cx="7772400" cy="762000"/>
          </a:xfrm>
        </p:spPr>
        <p:txBody>
          <a:bodyPr/>
          <a:lstStyle/>
          <a:p>
            <a:r>
              <a:rPr lang="en-US">
                <a:ea typeface="ＭＳ Ｐゴシック" pitchFamily="-84" charset="-128"/>
                <a:cs typeface="ＭＳ Ｐゴシック" pitchFamily="-84" charset="-128"/>
              </a:rPr>
              <a:t>Static Friction</a:t>
            </a:r>
          </a:p>
        </p:txBody>
      </p:sp>
      <p:sp>
        <p:nvSpPr>
          <p:cNvPr id="24585" name="Slide Number Placeholder 8"/>
          <p:cNvSpPr>
            <a:spLocks noGrp="1"/>
          </p:cNvSpPr>
          <p:nvPr>
            <p:ph type="sldNum" sz="quarter" idx="12"/>
          </p:nvPr>
        </p:nvSpPr>
        <p:spPr>
          <a:noFill/>
        </p:spPr>
        <p:txBody>
          <a:bodyPr/>
          <a:lstStyle/>
          <a:p>
            <a:fld id="{C54ADCEE-F6AE-4F40-841F-5BAEF27CCAA7}" type="slidenum">
              <a:rPr lang="en-US" smtClean="0">
                <a:latin typeface="Arial Narrow" pitchFamily="-84" charset="0"/>
              </a:rPr>
              <a:pPr/>
              <a:t>5</a:t>
            </a:fld>
            <a:endParaRPr lang="en-US" smtClean="0">
              <a:latin typeface="Arial Narrow" pitchFamily="-84" charset="0"/>
            </a:endParaRPr>
          </a:p>
        </p:txBody>
      </p:sp>
      <p:sp>
        <p:nvSpPr>
          <p:cNvPr id="10" name="Text Box 5"/>
          <p:cNvSpPr txBox="1">
            <a:spLocks noChangeArrowheads="1"/>
          </p:cNvSpPr>
          <p:nvPr/>
        </p:nvSpPr>
        <p:spPr bwMode="auto">
          <a:xfrm>
            <a:off x="5029200" y="1219200"/>
            <a:ext cx="3505200" cy="523875"/>
          </a:xfrm>
          <a:prstGeom prst="rect">
            <a:avLst/>
          </a:prstGeom>
          <a:noFill/>
          <a:ln w="9525">
            <a:noFill/>
            <a:miter lim="800000"/>
            <a:headEnd/>
            <a:tailEnd/>
          </a:ln>
          <a:effectLst/>
        </p:spPr>
        <p:txBody>
          <a:bodyPr>
            <a:prstTxWarp prst="textNoShape">
              <a:avLst/>
            </a:prstTxWarp>
            <a:spAutoFit/>
          </a:bodyPr>
          <a:lstStyle/>
          <a:p>
            <a:pPr algn="just">
              <a:defRPr/>
            </a:pPr>
            <a:r>
              <a:rPr lang="en-US" sz="2800" b="1" u="sng" dirty="0">
                <a:solidFill>
                  <a:srgbClr val="003300"/>
                </a:solidFill>
                <a:effectLst>
                  <a:outerShdw blurRad="38100" dist="38100" dir="2700000" algn="tl">
                    <a:srgbClr val="DDDDDD"/>
                  </a:outerShdw>
                </a:effectLst>
                <a:latin typeface="Monotype Corsiva" charset="0"/>
              </a:rPr>
              <a:t>The resistive force </a:t>
            </a:r>
            <a:r>
              <a:rPr lang="en-US" sz="2800" b="1" u="sng" dirty="0" smtClean="0">
                <a:solidFill>
                  <a:srgbClr val="003300"/>
                </a:solidFill>
                <a:effectLst>
                  <a:outerShdw blurRad="38100" dist="38100" dir="2700000" algn="tl">
                    <a:srgbClr val="DDDDDD"/>
                  </a:outerShdw>
                </a:effectLst>
                <a:latin typeface="Monotype Corsiva" charset="0"/>
              </a:rPr>
              <a:t>act</a:t>
            </a:r>
            <a:endParaRPr lang="en-US" sz="3200" b="1" u="sng" dirty="0">
              <a:solidFill>
                <a:schemeClr val="accent2"/>
              </a:solidFill>
              <a:effectLst>
                <a:outerShdw blurRad="38100" dist="38100" dir="2700000" algn="tl">
                  <a:srgbClr val="DDDDDD"/>
                </a:outerShdw>
              </a:effectLst>
              <a:latin typeface="Monotype Corsiva" charset="0"/>
            </a:endParaRPr>
          </a:p>
        </p:txBody>
      </p:sp>
      <p:sp>
        <p:nvSpPr>
          <p:cNvPr id="11" name="Text Box 5"/>
          <p:cNvSpPr txBox="1">
            <a:spLocks noChangeArrowheads="1"/>
          </p:cNvSpPr>
          <p:nvPr/>
        </p:nvSpPr>
        <p:spPr bwMode="auto">
          <a:xfrm>
            <a:off x="457200" y="1712913"/>
            <a:ext cx="8305800" cy="523875"/>
          </a:xfrm>
          <a:prstGeom prst="rect">
            <a:avLst/>
          </a:prstGeom>
          <a:noFill/>
          <a:ln w="9525">
            <a:noFill/>
            <a:miter lim="800000"/>
            <a:headEnd/>
            <a:tailEnd/>
          </a:ln>
          <a:effectLst/>
        </p:spPr>
        <p:txBody>
          <a:bodyPr>
            <a:prstTxWarp prst="textNoShape">
              <a:avLst/>
            </a:prstTxWarp>
            <a:spAutoFit/>
          </a:bodyPr>
          <a:lstStyle/>
          <a:p>
            <a:pPr>
              <a:defRPr/>
            </a:pPr>
            <a:r>
              <a:rPr lang="en-US" sz="2800" b="1" u="sng" dirty="0">
                <a:solidFill>
                  <a:srgbClr val="003300"/>
                </a:solidFill>
                <a:effectLst>
                  <a:outerShdw blurRad="38100" dist="38100" dir="2700000" algn="tl">
                    <a:srgbClr val="DDDDDD"/>
                  </a:outerShdw>
                </a:effectLst>
                <a:latin typeface="Monotype Corsiva" charset="0"/>
              </a:rPr>
              <a:t>on the object up to the time just before the object starts moving.</a:t>
            </a:r>
            <a:endParaRPr lang="en-US" sz="3200" b="1" u="sng" dirty="0">
              <a:solidFill>
                <a:schemeClr val="accent2"/>
              </a:solidFill>
              <a:effectLst>
                <a:outerShdw blurRad="38100" dist="38100" dir="2700000" algn="tl">
                  <a:srgbClr val="DDDDDD"/>
                </a:outerShdw>
              </a:effectLst>
              <a:latin typeface="Monotype Corsiva" charset="0"/>
            </a:endParaRPr>
          </a:p>
        </p:txBody>
      </p:sp>
    </p:spTree>
    <p:extLst>
      <p:ext uri="{BB962C8B-B14F-4D97-AF65-F5344CB8AC3E}">
        <p14:creationId xmlns:p14="http://schemas.microsoft.com/office/powerpoint/2010/main" val="2277432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26632"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465925" name="Text Box 5"/>
          <p:cNvSpPr txBox="1">
            <a:spLocks noChangeArrowheads="1"/>
          </p:cNvSpPr>
          <p:nvPr/>
        </p:nvSpPr>
        <p:spPr bwMode="auto">
          <a:xfrm>
            <a:off x="609600" y="914400"/>
            <a:ext cx="8077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The magnitude of the static friction force can have any value from zero up to the maximum value.</a:t>
            </a:r>
          </a:p>
        </p:txBody>
      </p:sp>
      <p:graphicFrame>
        <p:nvGraphicFramePr>
          <p:cNvPr id="465926" name="Object 3"/>
          <p:cNvGraphicFramePr>
            <a:graphicFrameLocks noChangeAspect="1"/>
          </p:cNvGraphicFramePr>
          <p:nvPr/>
        </p:nvGraphicFramePr>
        <p:xfrm>
          <a:off x="3152775" y="1981200"/>
          <a:ext cx="2857500" cy="1085850"/>
        </p:xfrm>
        <a:graphic>
          <a:graphicData uri="http://schemas.openxmlformats.org/presentationml/2006/ole">
            <mc:AlternateContent xmlns:mc="http://schemas.openxmlformats.org/markup-compatibility/2006">
              <mc:Choice xmlns:v="urn:schemas-microsoft-com:vml" Requires="v">
                <p:oleObj spid="_x0000_s203064" name="Equation" r:id="rId4" imgW="634680" imgH="241200" progId="Equation.DSMT4">
                  <p:embed/>
                </p:oleObj>
              </mc:Choice>
              <mc:Fallback>
                <p:oleObj name="Equation" r:id="rId4" imgW="6346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1981200"/>
                        <a:ext cx="28575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27" name="Object 4"/>
          <p:cNvGraphicFramePr>
            <a:graphicFrameLocks noChangeAspect="1"/>
          </p:cNvGraphicFramePr>
          <p:nvPr/>
        </p:nvGraphicFramePr>
        <p:xfrm>
          <a:off x="2419350" y="3200400"/>
          <a:ext cx="2228850" cy="1085850"/>
        </p:xfrm>
        <a:graphic>
          <a:graphicData uri="http://schemas.openxmlformats.org/presentationml/2006/ole">
            <mc:AlternateContent xmlns:mc="http://schemas.openxmlformats.org/markup-compatibility/2006">
              <mc:Choice xmlns:v="urn:schemas-microsoft-com:vml" Requires="v">
                <p:oleObj spid="_x0000_s203065" name="Equation" r:id="rId6" imgW="495000" imgH="241200" progId="Equation.DSMT4">
                  <p:embed/>
                </p:oleObj>
              </mc:Choice>
              <mc:Fallback>
                <p:oleObj name="Equation" r:id="rId6" imgW="4950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350" y="3200400"/>
                        <a:ext cx="22288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28" name="Object 5"/>
          <p:cNvGraphicFramePr>
            <a:graphicFrameLocks noChangeAspect="1"/>
          </p:cNvGraphicFramePr>
          <p:nvPr/>
        </p:nvGraphicFramePr>
        <p:xfrm>
          <a:off x="704850" y="4191000"/>
          <a:ext cx="2800350" cy="1028700"/>
        </p:xfrm>
        <a:graphic>
          <a:graphicData uri="http://schemas.openxmlformats.org/presentationml/2006/ole">
            <mc:AlternateContent xmlns:mc="http://schemas.openxmlformats.org/markup-compatibility/2006">
              <mc:Choice xmlns:v="urn:schemas-microsoft-com:vml" Requires="v">
                <p:oleObj spid="_x0000_s203066" name="Equation" r:id="rId8" imgW="622080" imgH="228600" progId="Equation.DSMT4">
                  <p:embed/>
                </p:oleObj>
              </mc:Choice>
              <mc:Fallback>
                <p:oleObj name="Equation" r:id="rId8" imgW="6220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0" y="4191000"/>
                        <a:ext cx="28003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5929" name="Text Box 9"/>
          <p:cNvSpPr txBox="1">
            <a:spLocks noChangeArrowheads="1"/>
          </p:cNvSpPr>
          <p:nvPr/>
        </p:nvSpPr>
        <p:spPr bwMode="auto">
          <a:xfrm>
            <a:off x="3630613" y="4419600"/>
            <a:ext cx="48450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is called the </a:t>
            </a:r>
            <a:r>
              <a:rPr lang="en-US" b="1" u="sng">
                <a:solidFill>
                  <a:srgbClr val="A50021"/>
                </a:solidFill>
                <a:latin typeface="Arial Narrow" pitchFamily="-84" charset="0"/>
              </a:rPr>
              <a:t>coefficient of static friction</a:t>
            </a:r>
            <a:r>
              <a:rPr lang="en-US">
                <a:solidFill>
                  <a:schemeClr val="accent2"/>
                </a:solidFill>
                <a:latin typeface="Arial Narrow" pitchFamily="-84" charset="0"/>
              </a:rPr>
              <a:t>.</a:t>
            </a:r>
          </a:p>
        </p:txBody>
      </p:sp>
      <p:sp>
        <p:nvSpPr>
          <p:cNvPr id="26635" name="Rectangle 10"/>
          <p:cNvSpPr>
            <a:spLocks noGrp="1" noChangeArrowheads="1"/>
          </p:cNvSpPr>
          <p:nvPr>
            <p:ph type="title"/>
          </p:nvPr>
        </p:nvSpPr>
        <p:spPr>
          <a:xfrm>
            <a:off x="685800" y="152400"/>
            <a:ext cx="7772400" cy="685800"/>
          </a:xfrm>
        </p:spPr>
        <p:txBody>
          <a:bodyPr/>
          <a:lstStyle/>
          <a:p>
            <a:r>
              <a:rPr lang="en-US" sz="4000">
                <a:ea typeface="ＭＳ Ｐゴシック" pitchFamily="-84" charset="-128"/>
                <a:cs typeface="ＭＳ Ｐゴシック" pitchFamily="-84" charset="-128"/>
              </a:rPr>
              <a:t>Magnitude of the Static Friction</a:t>
            </a:r>
          </a:p>
        </p:txBody>
      </p:sp>
      <p:sp>
        <p:nvSpPr>
          <p:cNvPr id="465931" name="Text Box 11"/>
          <p:cNvSpPr txBox="1">
            <a:spLocks noChangeArrowheads="1"/>
          </p:cNvSpPr>
          <p:nvPr/>
        </p:nvSpPr>
        <p:spPr bwMode="auto">
          <a:xfrm>
            <a:off x="1828800" y="6019800"/>
            <a:ext cx="48006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pitchFamily="-84" charset="0"/>
              </a:rPr>
              <a:t>Kinetic friction applies during the move!!</a:t>
            </a:r>
          </a:p>
        </p:txBody>
      </p:sp>
      <p:graphicFrame>
        <p:nvGraphicFramePr>
          <p:cNvPr id="465932" name="Object 6"/>
          <p:cNvGraphicFramePr>
            <a:graphicFrameLocks noChangeAspect="1"/>
          </p:cNvGraphicFramePr>
          <p:nvPr/>
        </p:nvGraphicFramePr>
        <p:xfrm>
          <a:off x="4724400" y="3238500"/>
          <a:ext cx="1543050" cy="1028700"/>
        </p:xfrm>
        <a:graphic>
          <a:graphicData uri="http://schemas.openxmlformats.org/presentationml/2006/ole">
            <mc:AlternateContent xmlns:mc="http://schemas.openxmlformats.org/markup-compatibility/2006">
              <mc:Choice xmlns:v="urn:schemas-microsoft-com:vml" Requires="v">
                <p:oleObj spid="_x0000_s203067" name="Equation" r:id="rId10" imgW="342720" imgH="228600" progId="Equation.DSMT4">
                  <p:embed/>
                </p:oleObj>
              </mc:Choice>
              <mc:Fallback>
                <p:oleObj name="Equation" r:id="rId10" imgW="3427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3238500"/>
                        <a:ext cx="15430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5933" name="Text Box 13"/>
          <p:cNvSpPr txBox="1">
            <a:spLocks noChangeArrowheads="1"/>
          </p:cNvSpPr>
          <p:nvPr/>
        </p:nvSpPr>
        <p:spPr bwMode="auto">
          <a:xfrm>
            <a:off x="4800600" y="4876800"/>
            <a:ext cx="205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What is the unit?</a:t>
            </a:r>
          </a:p>
        </p:txBody>
      </p:sp>
      <p:sp>
        <p:nvSpPr>
          <p:cNvPr id="465934" name="Text Box 14"/>
          <p:cNvSpPr txBox="1">
            <a:spLocks noChangeArrowheads="1"/>
          </p:cNvSpPr>
          <p:nvPr/>
        </p:nvSpPr>
        <p:spPr bwMode="auto">
          <a:xfrm>
            <a:off x="762000" y="5410200"/>
            <a:ext cx="76200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pitchFamily="-84" charset="0"/>
              </a:rPr>
              <a:t>Once the object starts moving, there is </a:t>
            </a:r>
            <a:r>
              <a:rPr lang="en-US" b="1" u="sng">
                <a:solidFill>
                  <a:srgbClr val="003300"/>
                </a:solidFill>
                <a:latin typeface="Arial Narrow" pitchFamily="-84" charset="0"/>
              </a:rPr>
              <a:t>NO MORE</a:t>
            </a:r>
            <a:r>
              <a:rPr lang="en-US">
                <a:solidFill>
                  <a:srgbClr val="800000"/>
                </a:solidFill>
                <a:latin typeface="Arial Narrow" pitchFamily="-84" charset="0"/>
              </a:rPr>
              <a:t> static friction!! </a:t>
            </a:r>
          </a:p>
        </p:txBody>
      </p:sp>
      <p:sp>
        <p:nvSpPr>
          <p:cNvPr id="465935" name="Text Box 15"/>
          <p:cNvSpPr txBox="1">
            <a:spLocks noChangeArrowheads="1"/>
          </p:cNvSpPr>
          <p:nvPr/>
        </p:nvSpPr>
        <p:spPr bwMode="auto">
          <a:xfrm>
            <a:off x="6988175" y="4876800"/>
            <a:ext cx="78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None</a:t>
            </a:r>
          </a:p>
        </p:txBody>
      </p:sp>
      <p:sp>
        <p:nvSpPr>
          <p:cNvPr id="26640" name="Slide Number Placeholder 15"/>
          <p:cNvSpPr>
            <a:spLocks noGrp="1"/>
          </p:cNvSpPr>
          <p:nvPr>
            <p:ph type="sldNum" sz="quarter" idx="12"/>
          </p:nvPr>
        </p:nvSpPr>
        <p:spPr>
          <a:noFill/>
        </p:spPr>
        <p:txBody>
          <a:bodyPr/>
          <a:lstStyle/>
          <a:p>
            <a:fld id="{B516884F-B036-AE4F-BA02-E55534C417AA}" type="slidenum">
              <a:rPr lang="en-US" smtClean="0">
                <a:latin typeface="Arial Narrow" pitchFamily="-84" charset="0"/>
              </a:rPr>
              <a:pPr/>
              <a:t>6</a:t>
            </a:fld>
            <a:endParaRPr lang="en-US" smtClean="0">
              <a:latin typeface="Arial Narrow" pitchFamily="-84" charset="0"/>
            </a:endParaRPr>
          </a:p>
        </p:txBody>
      </p:sp>
    </p:spTree>
    <p:extLst>
      <p:ext uri="{BB962C8B-B14F-4D97-AF65-F5344CB8AC3E}">
        <p14:creationId xmlns:p14="http://schemas.microsoft.com/office/powerpoint/2010/main" val="39202379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28678"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28679"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28674"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204011" name="Equation" r:id="rId4" imgW="0" imgH="0" progId="Equation.3">
                  <p:embed/>
                </p:oleObj>
              </mc:Choice>
              <mc:Fallback>
                <p:oleObj name="Equation" r:id="rId4"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67973" name="Text Box 5"/>
          <p:cNvSpPr txBox="1">
            <a:spLocks noChangeArrowheads="1"/>
          </p:cNvSpPr>
          <p:nvPr/>
        </p:nvSpPr>
        <p:spPr bwMode="auto">
          <a:xfrm>
            <a:off x="381000" y="577850"/>
            <a:ext cx="8534400" cy="946150"/>
          </a:xfrm>
          <a:prstGeom prst="rect">
            <a:avLst/>
          </a:prstGeom>
          <a:noFill/>
          <a:ln w="9525">
            <a:noFill/>
            <a:miter lim="800000"/>
            <a:headEnd/>
            <a:tailEnd/>
          </a:ln>
        </p:spPr>
        <p:txBody>
          <a:bodyPr>
            <a:prstTxWarp prst="textNoShape">
              <a:avLst/>
            </a:prstTxWarp>
            <a:spAutoFit/>
          </a:bodyPr>
          <a:lstStyle/>
          <a:p>
            <a:r>
              <a:rPr lang="en-US" sz="2800" dirty="0">
                <a:solidFill>
                  <a:schemeClr val="accent2"/>
                </a:solidFill>
                <a:latin typeface="Arial Narrow" pitchFamily="-84" charset="0"/>
              </a:rPr>
              <a:t>Note that the magnitude of the frictional force </a:t>
            </a:r>
            <a:r>
              <a:rPr lang="en-US" sz="2800" b="1" u="sng" dirty="0">
                <a:solidFill>
                  <a:srgbClr val="A50021"/>
                </a:solidFill>
                <a:latin typeface="Arial Narrow" pitchFamily="-84" charset="0"/>
              </a:rPr>
              <a:t>does not depend on the contact area of the surfaces</a:t>
            </a:r>
            <a:r>
              <a:rPr lang="en-US" sz="2800" dirty="0">
                <a:solidFill>
                  <a:schemeClr val="accent2"/>
                </a:solidFill>
                <a:latin typeface="Arial Narrow" pitchFamily="-84" charset="0"/>
              </a:rPr>
              <a:t>.</a:t>
            </a:r>
          </a:p>
        </p:txBody>
      </p:sp>
      <p:pic>
        <p:nvPicPr>
          <p:cNvPr id="467974" name="Picture 6"/>
          <p:cNvPicPr>
            <a:picLocks noChangeAspect="1" noChangeArrowheads="1"/>
          </p:cNvPicPr>
          <p:nvPr/>
        </p:nvPicPr>
        <p:blipFill>
          <a:blip r:embed="rId5"/>
          <a:srcRect/>
          <a:stretch>
            <a:fillRect/>
          </a:stretch>
        </p:blipFill>
        <p:spPr bwMode="auto">
          <a:xfrm>
            <a:off x="457200" y="2562225"/>
            <a:ext cx="8229600" cy="3228975"/>
          </a:xfrm>
          <a:prstGeom prst="rect">
            <a:avLst/>
          </a:prstGeom>
          <a:noFill/>
          <a:ln w="9525">
            <a:noFill/>
            <a:miter lim="800000"/>
            <a:headEnd/>
            <a:tailEnd/>
          </a:ln>
        </p:spPr>
      </p:pic>
      <p:graphicFrame>
        <p:nvGraphicFramePr>
          <p:cNvPr id="467976" name="Object 3"/>
          <p:cNvGraphicFramePr>
            <a:graphicFrameLocks noChangeAspect="1"/>
          </p:cNvGraphicFramePr>
          <p:nvPr/>
        </p:nvGraphicFramePr>
        <p:xfrm>
          <a:off x="2362200" y="1600200"/>
          <a:ext cx="2228850" cy="1085850"/>
        </p:xfrm>
        <a:graphic>
          <a:graphicData uri="http://schemas.openxmlformats.org/presentationml/2006/ole">
            <mc:AlternateContent xmlns:mc="http://schemas.openxmlformats.org/markup-compatibility/2006">
              <mc:Choice xmlns:v="urn:schemas-microsoft-com:vml" Requires="v">
                <p:oleObj spid="_x0000_s204012" name="Equation" r:id="rId6" imgW="495000" imgH="241200" progId="Equation.DSMT4">
                  <p:embed/>
                </p:oleObj>
              </mc:Choice>
              <mc:Fallback>
                <p:oleObj name="Equation" r:id="rId6" imgW="4950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600200"/>
                        <a:ext cx="22288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7" name="Object 4"/>
          <p:cNvGraphicFramePr>
            <a:graphicFrameLocks noChangeAspect="1"/>
          </p:cNvGraphicFramePr>
          <p:nvPr/>
        </p:nvGraphicFramePr>
        <p:xfrm>
          <a:off x="4667250" y="1638300"/>
          <a:ext cx="1543050" cy="1028700"/>
        </p:xfrm>
        <a:graphic>
          <a:graphicData uri="http://schemas.openxmlformats.org/presentationml/2006/ole">
            <mc:AlternateContent xmlns:mc="http://schemas.openxmlformats.org/markup-compatibility/2006">
              <mc:Choice xmlns:v="urn:schemas-microsoft-com:vml" Requires="v">
                <p:oleObj spid="_x0000_s204013" name="Equation" r:id="rId8" imgW="342720" imgH="228600" progId="Equation.DSMT4">
                  <p:embed/>
                </p:oleObj>
              </mc:Choice>
              <mc:Fallback>
                <p:oleObj name="Equation" r:id="rId8" imgW="342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7250" y="1638300"/>
                        <a:ext cx="15430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2" name="Slide Number Placeholder 9"/>
          <p:cNvSpPr>
            <a:spLocks noGrp="1"/>
          </p:cNvSpPr>
          <p:nvPr>
            <p:ph type="sldNum" sz="quarter" idx="12"/>
          </p:nvPr>
        </p:nvSpPr>
        <p:spPr>
          <a:noFill/>
        </p:spPr>
        <p:txBody>
          <a:bodyPr/>
          <a:lstStyle/>
          <a:p>
            <a:fld id="{F23320AA-F992-C548-91BE-5BA84F0BDD5A}" type="slidenum">
              <a:rPr lang="en-US" smtClean="0">
                <a:latin typeface="Arial Narrow" pitchFamily="-84" charset="0"/>
              </a:rPr>
              <a:pPr/>
              <a:t>7</a:t>
            </a:fld>
            <a:endParaRPr lang="en-US" smtClean="0">
              <a:latin typeface="Arial Narrow" pitchFamily="-84" charset="0"/>
            </a:endParaRPr>
          </a:p>
        </p:txBody>
      </p:sp>
    </p:spTree>
    <p:extLst>
      <p:ext uri="{BB962C8B-B14F-4D97-AF65-F5344CB8AC3E}">
        <p14:creationId xmlns:p14="http://schemas.microsoft.com/office/powerpoint/2010/main" val="37574854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0727"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3072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70021" name="Text Box 5"/>
          <p:cNvSpPr txBox="1">
            <a:spLocks noChangeArrowheads="1"/>
          </p:cNvSpPr>
          <p:nvPr/>
        </p:nvSpPr>
        <p:spPr bwMode="auto">
          <a:xfrm>
            <a:off x="381000" y="914400"/>
            <a:ext cx="8458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Static friction opposes the </a:t>
            </a:r>
            <a:r>
              <a:rPr lang="en-US" sz="2800" i="1">
                <a:solidFill>
                  <a:schemeClr val="accent2"/>
                </a:solidFill>
                <a:latin typeface="Arial Narrow" pitchFamily="-84" charset="0"/>
              </a:rPr>
              <a:t>impending</a:t>
            </a:r>
            <a:r>
              <a:rPr lang="en-US" sz="2800">
                <a:solidFill>
                  <a:schemeClr val="accent2"/>
                </a:solidFill>
                <a:latin typeface="Arial Narrow" pitchFamily="-84" charset="0"/>
              </a:rPr>
              <a:t> relative motion between</a:t>
            </a:r>
          </a:p>
          <a:p>
            <a:r>
              <a:rPr lang="en-US" sz="2800">
                <a:solidFill>
                  <a:schemeClr val="accent2"/>
                </a:solidFill>
                <a:latin typeface="Arial Narrow" pitchFamily="-84" charset="0"/>
              </a:rPr>
              <a:t>two objects.</a:t>
            </a:r>
          </a:p>
        </p:txBody>
      </p:sp>
      <p:graphicFrame>
        <p:nvGraphicFramePr>
          <p:cNvPr id="470022" name="Object 3"/>
          <p:cNvGraphicFramePr>
            <a:graphicFrameLocks noChangeAspect="1"/>
          </p:cNvGraphicFramePr>
          <p:nvPr/>
        </p:nvGraphicFramePr>
        <p:xfrm>
          <a:off x="2895600" y="3333750"/>
          <a:ext cx="1485900" cy="1085850"/>
        </p:xfrm>
        <a:graphic>
          <a:graphicData uri="http://schemas.openxmlformats.org/presentationml/2006/ole">
            <mc:AlternateContent xmlns:mc="http://schemas.openxmlformats.org/markup-compatibility/2006">
              <mc:Choice xmlns:v="urn:schemas-microsoft-com:vml" Requires="v">
                <p:oleObj spid="_x0000_s205035" name="Equation" r:id="rId4" imgW="330120" imgH="241200" progId="Equation.DSMT4">
                  <p:embed/>
                </p:oleObj>
              </mc:Choice>
              <mc:Fallback>
                <p:oleObj name="Equation" r:id="rId4" imgW="33012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33750"/>
                        <a:ext cx="14859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3" name="Object 4"/>
          <p:cNvGraphicFramePr>
            <a:graphicFrameLocks noChangeAspect="1"/>
          </p:cNvGraphicFramePr>
          <p:nvPr/>
        </p:nvGraphicFramePr>
        <p:xfrm>
          <a:off x="457200" y="4419600"/>
          <a:ext cx="2800350" cy="1028700"/>
        </p:xfrm>
        <a:graphic>
          <a:graphicData uri="http://schemas.openxmlformats.org/presentationml/2006/ole">
            <mc:AlternateContent xmlns:mc="http://schemas.openxmlformats.org/markup-compatibility/2006">
              <mc:Choice xmlns:v="urn:schemas-microsoft-com:vml" Requires="v">
                <p:oleObj spid="_x0000_s205036" name="Equation" r:id="rId6" imgW="622080" imgH="228600" progId="Equation.DSMT4">
                  <p:embed/>
                </p:oleObj>
              </mc:Choice>
              <mc:Fallback>
                <p:oleObj name="Equation" r:id="rId6" imgW="6220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419600"/>
                        <a:ext cx="28003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0024" name="Text Box 8"/>
          <p:cNvSpPr txBox="1">
            <a:spLocks noChangeArrowheads="1"/>
          </p:cNvSpPr>
          <p:nvPr/>
        </p:nvSpPr>
        <p:spPr bwMode="auto">
          <a:xfrm>
            <a:off x="3376613" y="4724400"/>
            <a:ext cx="5767387" cy="519113"/>
          </a:xfrm>
          <a:prstGeom prst="rect">
            <a:avLst/>
          </a:prstGeom>
          <a:noFill/>
          <a:ln w="9525">
            <a:noFill/>
            <a:miter lim="800000"/>
            <a:headEnd/>
            <a:tailEnd/>
          </a:ln>
        </p:spPr>
        <p:txBody>
          <a:bodyPr wrap="none">
            <a:prstTxWarp prst="textNoShape">
              <a:avLst/>
            </a:prstTxWarp>
            <a:spAutoFit/>
          </a:bodyPr>
          <a:lstStyle/>
          <a:p>
            <a:r>
              <a:rPr lang="en-US" sz="2800">
                <a:solidFill>
                  <a:schemeClr val="accent2"/>
                </a:solidFill>
                <a:latin typeface="Arial Narrow" pitchFamily="-84" charset="0"/>
              </a:rPr>
              <a:t>is called the </a:t>
            </a:r>
            <a:r>
              <a:rPr lang="en-US" sz="2800" b="1" u="sng">
                <a:solidFill>
                  <a:srgbClr val="A50021"/>
                </a:solidFill>
                <a:latin typeface="Arial Narrow" pitchFamily="-84" charset="0"/>
              </a:rPr>
              <a:t>coefficient of kinetic friction</a:t>
            </a:r>
            <a:r>
              <a:rPr lang="en-US" sz="2800">
                <a:solidFill>
                  <a:schemeClr val="accent2"/>
                </a:solidFill>
                <a:latin typeface="Arial Narrow" pitchFamily="-84" charset="0"/>
              </a:rPr>
              <a:t>.</a:t>
            </a:r>
          </a:p>
        </p:txBody>
      </p:sp>
      <p:sp>
        <p:nvSpPr>
          <p:cNvPr id="30731" name="Rectangle 9"/>
          <p:cNvSpPr>
            <a:spLocks noGrp="1" noChangeArrowheads="1"/>
          </p:cNvSpPr>
          <p:nvPr>
            <p:ph type="title"/>
          </p:nvPr>
        </p:nvSpPr>
        <p:spPr>
          <a:xfrm>
            <a:off x="685800" y="76200"/>
            <a:ext cx="7772400" cy="838200"/>
          </a:xfrm>
        </p:spPr>
        <p:txBody>
          <a:bodyPr/>
          <a:lstStyle/>
          <a:p>
            <a:r>
              <a:rPr lang="en-US">
                <a:ea typeface="ＭＳ Ｐゴシック" pitchFamily="-84" charset="-128"/>
                <a:cs typeface="ＭＳ Ｐゴシック" pitchFamily="-84" charset="-128"/>
              </a:rPr>
              <a:t>Kinetic Friction</a:t>
            </a:r>
          </a:p>
        </p:txBody>
      </p:sp>
      <p:sp>
        <p:nvSpPr>
          <p:cNvPr id="470026" name="Text Box 10"/>
          <p:cNvSpPr txBox="1">
            <a:spLocks noChangeArrowheads="1"/>
          </p:cNvSpPr>
          <p:nvPr/>
        </p:nvSpPr>
        <p:spPr bwMode="auto">
          <a:xfrm>
            <a:off x="381000" y="1828800"/>
            <a:ext cx="8382000" cy="1384995"/>
          </a:xfrm>
          <a:prstGeom prst="rect">
            <a:avLst/>
          </a:prstGeom>
          <a:noFill/>
          <a:ln w="9525">
            <a:noFill/>
            <a:miter lim="800000"/>
            <a:headEnd/>
            <a:tailEnd/>
          </a:ln>
        </p:spPr>
        <p:txBody>
          <a:bodyPr>
            <a:prstTxWarp prst="textNoShape">
              <a:avLst/>
            </a:prstTxWarp>
            <a:spAutoFit/>
          </a:bodyPr>
          <a:lstStyle/>
          <a:p>
            <a:pPr algn="just"/>
            <a:r>
              <a:rPr lang="en-US" sz="2800" dirty="0">
                <a:solidFill>
                  <a:schemeClr val="accent2"/>
                </a:solidFill>
                <a:latin typeface="Arial Narrow" pitchFamily="-84" charset="0"/>
              </a:rPr>
              <a:t>Kinetic friction opposes the relative sliding motions that is happening. </a:t>
            </a:r>
            <a:r>
              <a:rPr lang="en-US" sz="2800" b="1" u="sng" dirty="0">
                <a:solidFill>
                  <a:srgbClr val="003300"/>
                </a:solidFill>
                <a:latin typeface="Monotype Corsiva" pitchFamily="-84" charset="0"/>
              </a:rPr>
              <a:t>The resistive force </a:t>
            </a:r>
            <a:r>
              <a:rPr lang="en-US" sz="2800" b="1" u="sng" dirty="0" smtClean="0">
                <a:solidFill>
                  <a:srgbClr val="003300"/>
                </a:solidFill>
                <a:latin typeface="Monotype Corsiva" pitchFamily="-84" charset="0"/>
              </a:rPr>
              <a:t>act </a:t>
            </a:r>
            <a:r>
              <a:rPr lang="en-US" sz="2800" b="1" u="sng" dirty="0">
                <a:solidFill>
                  <a:srgbClr val="003300"/>
                </a:solidFill>
                <a:latin typeface="Monotype Corsiva" pitchFamily="-84" charset="0"/>
              </a:rPr>
              <a:t>on the object </a:t>
            </a:r>
            <a:r>
              <a:rPr lang="en-US" sz="2800" b="1" u="sng" dirty="0" smtClean="0">
                <a:solidFill>
                  <a:srgbClr val="003300"/>
                </a:solidFill>
                <a:latin typeface="Monotype Corsiva" pitchFamily="-84" charset="0"/>
              </a:rPr>
              <a:t>only during </a:t>
            </a:r>
            <a:r>
              <a:rPr lang="en-US" sz="2800" b="1" u="sng" dirty="0">
                <a:solidFill>
                  <a:srgbClr val="003300"/>
                </a:solidFill>
                <a:latin typeface="Monotype Corsiva" pitchFamily="-84" charset="0"/>
              </a:rPr>
              <a:t>its movement.</a:t>
            </a:r>
            <a:endParaRPr lang="en-US" sz="2800" b="1" u="sng" dirty="0">
              <a:solidFill>
                <a:schemeClr val="accent2"/>
              </a:solidFill>
              <a:latin typeface="Monotype Corsiva" pitchFamily="-84" charset="0"/>
            </a:endParaRPr>
          </a:p>
        </p:txBody>
      </p:sp>
      <p:graphicFrame>
        <p:nvGraphicFramePr>
          <p:cNvPr id="470027" name="Object 5"/>
          <p:cNvGraphicFramePr>
            <a:graphicFrameLocks noChangeAspect="1"/>
          </p:cNvGraphicFramePr>
          <p:nvPr/>
        </p:nvGraphicFramePr>
        <p:xfrm>
          <a:off x="4343400" y="3314700"/>
          <a:ext cx="1600200" cy="1028700"/>
        </p:xfrm>
        <a:graphic>
          <a:graphicData uri="http://schemas.openxmlformats.org/presentationml/2006/ole">
            <mc:AlternateContent xmlns:mc="http://schemas.openxmlformats.org/markup-compatibility/2006">
              <mc:Choice xmlns:v="urn:schemas-microsoft-com:vml" Requires="v">
                <p:oleObj spid="_x0000_s205037" name="Equation" r:id="rId8" imgW="355320" imgH="228600" progId="Equation.DSMT4">
                  <p:embed/>
                </p:oleObj>
              </mc:Choice>
              <mc:Fallback>
                <p:oleObj name="Equation" r:id="rId8" imgW="3553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314700"/>
                        <a:ext cx="16002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0028" name="Text Box 12"/>
          <p:cNvSpPr txBox="1">
            <a:spLocks noChangeArrowheads="1"/>
          </p:cNvSpPr>
          <p:nvPr/>
        </p:nvSpPr>
        <p:spPr bwMode="auto">
          <a:xfrm>
            <a:off x="320675" y="5535613"/>
            <a:ext cx="46323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What is the direction of friction forces?</a:t>
            </a:r>
          </a:p>
        </p:txBody>
      </p:sp>
      <p:sp>
        <p:nvSpPr>
          <p:cNvPr id="470029" name="Text Box 13"/>
          <p:cNvSpPr txBox="1">
            <a:spLocks noChangeArrowheads="1"/>
          </p:cNvSpPr>
          <p:nvPr/>
        </p:nvSpPr>
        <p:spPr bwMode="auto">
          <a:xfrm>
            <a:off x="5029200" y="5438775"/>
            <a:ext cx="3806825" cy="519113"/>
          </a:xfrm>
          <a:prstGeom prst="rect">
            <a:avLst/>
          </a:prstGeom>
          <a:noFill/>
          <a:ln w="9525">
            <a:noFill/>
            <a:miter lim="800000"/>
            <a:headEnd/>
            <a:tailEnd/>
          </a:ln>
        </p:spPr>
        <p:txBody>
          <a:bodyPr wrap="none">
            <a:prstTxWarp prst="textNoShape">
              <a:avLst/>
            </a:prstTxWarp>
            <a:spAutoFit/>
          </a:bodyPr>
          <a:lstStyle/>
          <a:p>
            <a:r>
              <a:rPr lang="en-US" sz="2800" b="1" u="sng">
                <a:solidFill>
                  <a:srgbClr val="A50021"/>
                </a:solidFill>
                <a:latin typeface="Arial Narrow" pitchFamily="-84" charset="0"/>
              </a:rPr>
              <a:t>opposite to the movement</a:t>
            </a:r>
            <a:endParaRPr lang="en-US" sz="2800">
              <a:solidFill>
                <a:schemeClr val="accent2"/>
              </a:solidFill>
              <a:latin typeface="Arial Narrow" pitchFamily="-84" charset="0"/>
            </a:endParaRPr>
          </a:p>
        </p:txBody>
      </p:sp>
      <p:sp>
        <p:nvSpPr>
          <p:cNvPr id="30735" name="Slide Number Placeholder 14"/>
          <p:cNvSpPr>
            <a:spLocks noGrp="1"/>
          </p:cNvSpPr>
          <p:nvPr>
            <p:ph type="sldNum" sz="quarter" idx="12"/>
          </p:nvPr>
        </p:nvSpPr>
        <p:spPr>
          <a:noFill/>
        </p:spPr>
        <p:txBody>
          <a:bodyPr/>
          <a:lstStyle/>
          <a:p>
            <a:fld id="{F9348107-5743-4A43-B5F7-2E7BA5CD230D}" type="slidenum">
              <a:rPr lang="en-US" smtClean="0">
                <a:latin typeface="Arial Narrow" pitchFamily="-84" charset="0"/>
              </a:rPr>
              <a:pPr/>
              <a:t>8</a:t>
            </a:fld>
            <a:endParaRPr lang="en-US" smtClean="0">
              <a:latin typeface="Arial Narrow" pitchFamily="-84" charset="0"/>
            </a:endParaRPr>
          </a:p>
        </p:txBody>
      </p:sp>
      <p:sp>
        <p:nvSpPr>
          <p:cNvPr id="16" name="Text Box 10"/>
          <p:cNvSpPr txBox="1">
            <a:spLocks noChangeArrowheads="1"/>
          </p:cNvSpPr>
          <p:nvPr/>
        </p:nvSpPr>
        <p:spPr bwMode="auto">
          <a:xfrm>
            <a:off x="1981200" y="2667000"/>
            <a:ext cx="6172200" cy="523875"/>
          </a:xfrm>
          <a:prstGeom prst="rect">
            <a:avLst/>
          </a:prstGeom>
          <a:noFill/>
          <a:ln w="9525">
            <a:noFill/>
            <a:miter lim="800000"/>
            <a:headEnd/>
            <a:tailEnd/>
          </a:ln>
        </p:spPr>
        <p:txBody>
          <a:bodyPr>
            <a:prstTxWarp prst="textNoShape">
              <a:avLst/>
            </a:prstTxWarp>
            <a:spAutoFit/>
          </a:bodyPr>
          <a:lstStyle/>
          <a:p>
            <a:r>
              <a:rPr lang="en-US" sz="2800" b="1" u="sng">
                <a:solidFill>
                  <a:srgbClr val="003300"/>
                </a:solidFill>
                <a:latin typeface="Monotype Corsiva" pitchFamily="-84" charset="0"/>
              </a:rPr>
              <a:t>Normally much smaller than static friction!!</a:t>
            </a:r>
            <a:endParaRPr lang="en-US" sz="2800" b="1" u="sng">
              <a:solidFill>
                <a:schemeClr val="accent2"/>
              </a:solidFill>
              <a:latin typeface="Monotype Corsiva" pitchFamily="-84" charset="0"/>
            </a:endParaRPr>
          </a:p>
        </p:txBody>
      </p:sp>
    </p:spTree>
    <p:extLst>
      <p:ext uri="{BB962C8B-B14F-4D97-AF65-F5344CB8AC3E}">
        <p14:creationId xmlns:p14="http://schemas.microsoft.com/office/powerpoint/2010/main" val="6107936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Figure_05_03"/>
          <p:cNvPicPr>
            <a:picLocks noChangeAspect="1" noChangeArrowheads="1"/>
          </p:cNvPicPr>
          <p:nvPr/>
        </p:nvPicPr>
        <p:blipFill>
          <a:blip r:embed="rId2"/>
          <a:srcRect/>
          <a:stretch>
            <a:fillRect/>
          </a:stretch>
        </p:blipFill>
        <p:spPr bwMode="auto">
          <a:xfrm>
            <a:off x="457200" y="685800"/>
            <a:ext cx="8534400" cy="6035675"/>
          </a:xfrm>
          <a:prstGeom prst="rect">
            <a:avLst/>
          </a:prstGeom>
          <a:noFill/>
          <a:ln w="9525">
            <a:noFill/>
            <a:miter lim="800000"/>
            <a:headEnd/>
            <a:tailEnd/>
          </a:ln>
        </p:spPr>
      </p:pic>
      <p:sp>
        <p:nvSpPr>
          <p:cNvPr id="4" name="Rectangle 9"/>
          <p:cNvSpPr txBox="1">
            <a:spLocks noChangeArrowheads="1"/>
          </p:cNvSpPr>
          <p:nvPr/>
        </p:nvSpPr>
        <p:spPr bwMode="auto">
          <a:xfrm>
            <a:off x="685800" y="0"/>
            <a:ext cx="7772400" cy="838200"/>
          </a:xfrm>
          <a:prstGeom prst="rect">
            <a:avLst/>
          </a:prstGeom>
          <a:noFill/>
          <a:ln w="9525">
            <a:noFill/>
            <a:miter lim="800000"/>
            <a:headEnd/>
            <a:tailEnd/>
          </a:ln>
        </p:spPr>
        <p:txBody>
          <a:bodyPr anchor="ctr">
            <a:prstTxWarp prst="textNoShape">
              <a:avLst/>
            </a:prstTxWarp>
          </a:bodyPr>
          <a:lstStyle/>
          <a:p>
            <a:pPr algn="ctr" eaLnBrk="0" hangingPunct="0">
              <a:defRPr/>
            </a:pPr>
            <a:r>
              <a:rPr lang="en-US" sz="4400" kern="0" dirty="0">
                <a:solidFill>
                  <a:srgbClr val="A50021"/>
                </a:solidFill>
                <a:latin typeface="+mj-lt"/>
                <a:ea typeface="ＭＳ Ｐゴシック" charset="-128"/>
                <a:cs typeface="ＭＳ Ｐゴシック" charset="-128"/>
              </a:rPr>
              <a:t>Friction Force </a:t>
            </a:r>
            <a:r>
              <a:rPr lang="en-US" sz="4400" kern="0" dirty="0" err="1">
                <a:solidFill>
                  <a:srgbClr val="A50021"/>
                </a:solidFill>
                <a:latin typeface="+mj-lt"/>
                <a:ea typeface="ＭＳ Ｐゴシック" charset="-128"/>
                <a:cs typeface="ＭＳ Ｐゴシック" charset="-128"/>
              </a:rPr>
              <a:t>vs</a:t>
            </a:r>
            <a:r>
              <a:rPr lang="en-US" sz="4400" kern="0" dirty="0">
                <a:solidFill>
                  <a:srgbClr val="A50021"/>
                </a:solidFill>
                <a:latin typeface="+mj-lt"/>
                <a:ea typeface="ＭＳ Ｐゴシック" charset="-128"/>
                <a:cs typeface="ＭＳ Ｐゴシック" charset="-128"/>
              </a:rPr>
              <a:t> Applied Force</a:t>
            </a:r>
          </a:p>
        </p:txBody>
      </p:sp>
      <p:sp>
        <p:nvSpPr>
          <p:cNvPr id="5" name="Rectangle 4"/>
          <p:cNvSpPr>
            <a:spLocks noChangeArrowheads="1"/>
          </p:cNvSpPr>
          <p:nvPr/>
        </p:nvSpPr>
        <p:spPr bwMode="auto">
          <a:xfrm>
            <a:off x="457200" y="5562600"/>
            <a:ext cx="4648200" cy="11430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6" name="Rectangle 5"/>
          <p:cNvSpPr>
            <a:spLocks noChangeArrowheads="1"/>
          </p:cNvSpPr>
          <p:nvPr/>
        </p:nvSpPr>
        <p:spPr bwMode="auto">
          <a:xfrm>
            <a:off x="5105400" y="5791200"/>
            <a:ext cx="3886200" cy="10668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7" name="Rectangle 6"/>
          <p:cNvSpPr>
            <a:spLocks noChangeArrowheads="1"/>
          </p:cNvSpPr>
          <p:nvPr/>
        </p:nvSpPr>
        <p:spPr bwMode="auto">
          <a:xfrm>
            <a:off x="5048250" y="1447800"/>
            <a:ext cx="3354388" cy="27432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8" name="Date Placeholder 7"/>
          <p:cNvSpPr>
            <a:spLocks noGrp="1"/>
          </p:cNvSpPr>
          <p:nvPr>
            <p:ph type="dt" sz="half" idx="10"/>
          </p:nvPr>
        </p:nvSpPr>
        <p:spPr/>
        <p:txBody>
          <a:bodyPr/>
          <a:lstStyle/>
          <a:p>
            <a:pPr>
              <a:defRPr/>
            </a:pPr>
            <a:r>
              <a:rPr lang="en-US" smtClean="0"/>
              <a:t>Tuesday, Sept. 23, 2014</a:t>
            </a:r>
            <a:endParaRPr lang="en-US"/>
          </a:p>
        </p:txBody>
      </p:sp>
      <p:sp>
        <p:nvSpPr>
          <p:cNvPr id="9" name="Slide Number Placeholder 8"/>
          <p:cNvSpPr>
            <a:spLocks noGrp="1"/>
          </p:cNvSpPr>
          <p:nvPr>
            <p:ph type="sldNum" sz="quarter" idx="12"/>
          </p:nvPr>
        </p:nvSpPr>
        <p:spPr/>
        <p:txBody>
          <a:bodyPr/>
          <a:lstStyle/>
          <a:p>
            <a:pPr>
              <a:defRPr/>
            </a:pPr>
            <a:fld id="{DECC2D96-B26B-3047-9F1C-7FBD1F652805}" type="slidenum">
              <a:rPr lang="en-US" smtClean="0"/>
              <a:pPr>
                <a:defRPr/>
              </a:pPr>
              <a:t>9</a:t>
            </a:fld>
            <a:endParaRPr lang="en-US"/>
          </a:p>
        </p:txBody>
      </p:sp>
      <p:sp>
        <p:nvSpPr>
          <p:cNvPr id="10" name="Footer Placeholder 9"/>
          <p:cNvSpPr>
            <a:spLocks noGrp="1"/>
          </p:cNvSpPr>
          <p:nvPr>
            <p:ph type="ftr" sz="quarter" idx="11"/>
          </p:nvPr>
        </p:nvSpPr>
        <p:spPr/>
        <p:txBody>
          <a:bodyPr/>
          <a:lstStyle/>
          <a:p>
            <a:pPr>
              <a:defRPr/>
            </a:pPr>
            <a:r>
              <a:rPr lang="nl-NL" smtClean="0"/>
              <a:t>PHYS 1443-004, Fall 2014                            Dr. Jaehoon Yu</a:t>
            </a:r>
            <a:endParaRPr lang="en-US"/>
          </a:p>
        </p:txBody>
      </p:sp>
    </p:spTree>
    <p:extLst>
      <p:ext uri="{BB962C8B-B14F-4D97-AF65-F5344CB8AC3E}">
        <p14:creationId xmlns:p14="http://schemas.microsoft.com/office/powerpoint/2010/main" val="25524189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24647</TotalTime>
  <Words>2092</Words>
  <Application>Microsoft Macintosh PowerPoint</Application>
  <PresentationFormat>On-screen Show (4:3)</PresentationFormat>
  <Paragraphs>257</Paragraphs>
  <Slides>24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phys1443-spring02</vt:lpstr>
      <vt:lpstr>Equation</vt:lpstr>
      <vt:lpstr>PHYS 1443 – Section 004 Lecture #10</vt:lpstr>
      <vt:lpstr>Announcements</vt:lpstr>
      <vt:lpstr>Special Project #3</vt:lpstr>
      <vt:lpstr>Friction Force</vt:lpstr>
      <vt:lpstr>Static Friction</vt:lpstr>
      <vt:lpstr>Magnitude of the Static Friction</vt:lpstr>
      <vt:lpstr>PowerPoint Presentation</vt:lpstr>
      <vt:lpstr>Kinetic Friction</vt:lpstr>
      <vt:lpstr>PowerPoint Presentation</vt:lpstr>
      <vt:lpstr>Coefficients of Friction</vt:lpstr>
      <vt:lpstr>Forces of Friction Summary</vt:lpstr>
      <vt:lpstr>PowerPoint Presentation</vt:lpstr>
      <vt:lpstr>Example w/ Friction</vt:lpstr>
      <vt:lpstr>Motion in Resistive Forces</vt:lpstr>
      <vt:lpstr>Definition of the Uniform Circular Motion</vt:lpstr>
      <vt:lpstr>Speed of a uniform circular motion?</vt:lpstr>
      <vt:lpstr>Ex. :  A Tire-Balancing Machine</vt:lpstr>
      <vt:lpstr>Centripetal Acceleration</vt:lpstr>
      <vt:lpstr>Centripetal Acceleration</vt:lpstr>
      <vt:lpstr>Newton’s Second Law &amp; Uniform Circular Motion</vt:lpstr>
      <vt:lpstr>Ex. For Uniform Circular Motion</vt:lpstr>
      <vt:lpstr>Example: Banked Highway</vt:lpstr>
      <vt:lpstr>Forces in Non-uniform Circular Motion</vt:lpstr>
      <vt:lpstr>Ex. for Non-Uniform Circular Motion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688</cp:revision>
  <dcterms:created xsi:type="dcterms:W3CDTF">2012-06-05T17:02:23Z</dcterms:created>
  <dcterms:modified xsi:type="dcterms:W3CDTF">2014-09-23T16:05:33Z</dcterms:modified>
</cp:coreProperties>
</file>