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notesSlides/notesSlide1.xml" ContentType="application/vnd.openxmlformats-officedocument.presentationml.notesSlide+xml"/>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notesSlides/notesSlide2.xml" ContentType="application/vnd.openxmlformats-officedocument.presentationml.notesSlide+xml"/>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notesSlides/notesSlide5.xml" ContentType="application/vnd.openxmlformats-officedocument.presentationml.notesSlide+xml"/>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notesSlides/notesSlide6.xml" ContentType="application/vnd.openxmlformats-officedocument.presentationml.notesSlide+xml"/>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678" r:id="rId3"/>
    <p:sldId id="677" r:id="rId4"/>
    <p:sldId id="637" r:id="rId5"/>
    <p:sldId id="638" r:id="rId6"/>
    <p:sldId id="639" r:id="rId7"/>
    <p:sldId id="640" r:id="rId8"/>
    <p:sldId id="642" r:id="rId9"/>
    <p:sldId id="643" r:id="rId10"/>
    <p:sldId id="644" r:id="rId11"/>
    <p:sldId id="645" r:id="rId12"/>
    <p:sldId id="646" r:id="rId13"/>
    <p:sldId id="648" r:id="rId14"/>
    <p:sldId id="649" r:id="rId15"/>
    <p:sldId id="650" r:id="rId16"/>
    <p:sldId id="651" r:id="rId17"/>
    <p:sldId id="652" r:id="rId18"/>
    <p:sldId id="653" r:id="rId19"/>
    <p:sldId id="654" r:id="rId20"/>
    <p:sldId id="655" r:id="rId21"/>
    <p:sldId id="656" r:id="rId22"/>
    <p:sldId id="657" r:id="rId23"/>
    <p:sldId id="658"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6" d="100"/>
          <a:sy n="106" d="100"/>
        </p:scale>
        <p:origin x="-11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wmf"/><Relationship Id="rId8" Type="http://schemas.openxmlformats.org/officeDocument/2006/relationships/image" Target="../media/image10.wmf"/><Relationship Id="rId9" Type="http://schemas.openxmlformats.org/officeDocument/2006/relationships/image" Target="../media/image11.wmf"/><Relationship Id="rId10" Type="http://schemas.openxmlformats.org/officeDocument/2006/relationships/image" Target="../media/image12.wmf"/><Relationship Id="rId11" Type="http://schemas.openxmlformats.org/officeDocument/2006/relationships/image" Target="../media/image13.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emf"/><Relationship Id="rId7" Type="http://schemas.openxmlformats.org/officeDocument/2006/relationships/image" Target="../media/image127.wmf"/><Relationship Id="rId8" Type="http://schemas.openxmlformats.org/officeDocument/2006/relationships/image" Target="../media/image128.wmf"/><Relationship Id="rId9" Type="http://schemas.openxmlformats.org/officeDocument/2006/relationships/image" Target="../media/image129.emf"/><Relationship Id="rId1" Type="http://schemas.openxmlformats.org/officeDocument/2006/relationships/image" Target="../media/image121.wmf"/><Relationship Id="rId2" Type="http://schemas.openxmlformats.org/officeDocument/2006/relationships/image" Target="../media/image1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wmf"/><Relationship Id="rId5" Type="http://schemas.openxmlformats.org/officeDocument/2006/relationships/image" Target="../media/image136.wmf"/><Relationship Id="rId6" Type="http://schemas.openxmlformats.org/officeDocument/2006/relationships/image" Target="../media/image137.wmf"/><Relationship Id="rId7" Type="http://schemas.openxmlformats.org/officeDocument/2006/relationships/image" Target="../media/image138.wmf"/><Relationship Id="rId8" Type="http://schemas.openxmlformats.org/officeDocument/2006/relationships/image" Target="../media/image139.wmf"/><Relationship Id="rId9" Type="http://schemas.openxmlformats.org/officeDocument/2006/relationships/image" Target="../media/image140.wmf"/><Relationship Id="rId10" Type="http://schemas.openxmlformats.org/officeDocument/2006/relationships/image" Target="../media/image141.emf"/><Relationship Id="rId1" Type="http://schemas.openxmlformats.org/officeDocument/2006/relationships/image" Target="../media/image132.wmf"/><Relationship Id="rId2" Type="http://schemas.openxmlformats.org/officeDocument/2006/relationships/image" Target="../media/image133.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52.wmf"/><Relationship Id="rId12" Type="http://schemas.openxmlformats.org/officeDocument/2006/relationships/image" Target="../media/image153.wmf"/><Relationship Id="rId13" Type="http://schemas.openxmlformats.org/officeDocument/2006/relationships/image" Target="../media/image154.wmf"/><Relationship Id="rId14" Type="http://schemas.openxmlformats.org/officeDocument/2006/relationships/image" Target="../media/image155.wmf"/><Relationship Id="rId1" Type="http://schemas.openxmlformats.org/officeDocument/2006/relationships/image" Target="../media/image142.wmf"/><Relationship Id="rId2" Type="http://schemas.openxmlformats.org/officeDocument/2006/relationships/image" Target="../media/image143.wmf"/><Relationship Id="rId3" Type="http://schemas.openxmlformats.org/officeDocument/2006/relationships/image" Target="../media/image144.wmf"/><Relationship Id="rId4" Type="http://schemas.openxmlformats.org/officeDocument/2006/relationships/image" Target="../media/image145.wmf"/><Relationship Id="rId5" Type="http://schemas.openxmlformats.org/officeDocument/2006/relationships/image" Target="../media/image146.wmf"/><Relationship Id="rId6" Type="http://schemas.openxmlformats.org/officeDocument/2006/relationships/image" Target="../media/image147.wmf"/><Relationship Id="rId7" Type="http://schemas.openxmlformats.org/officeDocument/2006/relationships/image" Target="../media/image148.wmf"/><Relationship Id="rId8" Type="http://schemas.openxmlformats.org/officeDocument/2006/relationships/image" Target="../media/image149.wmf"/><Relationship Id="rId9" Type="http://schemas.openxmlformats.org/officeDocument/2006/relationships/image" Target="../media/image150.wmf"/><Relationship Id="rId10" Type="http://schemas.openxmlformats.org/officeDocument/2006/relationships/image" Target="../media/image151.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66.wmf"/><Relationship Id="rId12" Type="http://schemas.openxmlformats.org/officeDocument/2006/relationships/image" Target="../media/image167.wmf"/><Relationship Id="rId13" Type="http://schemas.openxmlformats.org/officeDocument/2006/relationships/image" Target="../media/image168.wmf"/><Relationship Id="rId14" Type="http://schemas.openxmlformats.org/officeDocument/2006/relationships/image" Target="../media/image169.emf"/><Relationship Id="rId15" Type="http://schemas.openxmlformats.org/officeDocument/2006/relationships/image" Target="../media/image170.wmf"/><Relationship Id="rId16" Type="http://schemas.openxmlformats.org/officeDocument/2006/relationships/image" Target="../media/image171.wmf"/><Relationship Id="rId17" Type="http://schemas.openxmlformats.org/officeDocument/2006/relationships/image" Target="../media/image172.wmf"/><Relationship Id="rId18" Type="http://schemas.openxmlformats.org/officeDocument/2006/relationships/image" Target="../media/image173.wmf"/><Relationship Id="rId1" Type="http://schemas.openxmlformats.org/officeDocument/2006/relationships/image" Target="../media/image156.wmf"/><Relationship Id="rId2" Type="http://schemas.openxmlformats.org/officeDocument/2006/relationships/image" Target="../media/image157.wmf"/><Relationship Id="rId3" Type="http://schemas.openxmlformats.org/officeDocument/2006/relationships/image" Target="../media/image158.wmf"/><Relationship Id="rId4" Type="http://schemas.openxmlformats.org/officeDocument/2006/relationships/image" Target="../media/image159.wmf"/><Relationship Id="rId5" Type="http://schemas.openxmlformats.org/officeDocument/2006/relationships/image" Target="../media/image160.wmf"/><Relationship Id="rId6" Type="http://schemas.openxmlformats.org/officeDocument/2006/relationships/image" Target="../media/image161.wmf"/><Relationship Id="rId7" Type="http://schemas.openxmlformats.org/officeDocument/2006/relationships/image" Target="../media/image162.wmf"/><Relationship Id="rId8" Type="http://schemas.openxmlformats.org/officeDocument/2006/relationships/image" Target="../media/image163.wmf"/><Relationship Id="rId9" Type="http://schemas.openxmlformats.org/officeDocument/2006/relationships/image" Target="../media/image164.wmf"/><Relationship Id="rId10" Type="http://schemas.openxmlformats.org/officeDocument/2006/relationships/image" Target="../media/image16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4.wmf"/><Relationship Id="rId2" Type="http://schemas.openxmlformats.org/officeDocument/2006/relationships/image" Target="../media/image175.wmf"/><Relationship Id="rId3" Type="http://schemas.openxmlformats.org/officeDocument/2006/relationships/image" Target="../media/image17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0.wmf"/><Relationship Id="rId4" Type="http://schemas.openxmlformats.org/officeDocument/2006/relationships/image" Target="../media/image181.emf"/><Relationship Id="rId5" Type="http://schemas.openxmlformats.org/officeDocument/2006/relationships/image" Target="../media/image182.emf"/><Relationship Id="rId6" Type="http://schemas.openxmlformats.org/officeDocument/2006/relationships/image" Target="../media/image183.wmf"/><Relationship Id="rId7" Type="http://schemas.openxmlformats.org/officeDocument/2006/relationships/image" Target="../media/image184.wmf"/><Relationship Id="rId8" Type="http://schemas.openxmlformats.org/officeDocument/2006/relationships/image" Target="../media/image185.wmf"/><Relationship Id="rId1" Type="http://schemas.openxmlformats.org/officeDocument/2006/relationships/image" Target="../media/image178.wmf"/><Relationship Id="rId2" Type="http://schemas.openxmlformats.org/officeDocument/2006/relationships/image" Target="../media/image17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88.wmf"/><Relationship Id="rId4" Type="http://schemas.openxmlformats.org/officeDocument/2006/relationships/image" Target="../media/image189.wmf"/><Relationship Id="rId5" Type="http://schemas.openxmlformats.org/officeDocument/2006/relationships/image" Target="../media/image190.emf"/><Relationship Id="rId6" Type="http://schemas.openxmlformats.org/officeDocument/2006/relationships/image" Target="../media/image191.emf"/><Relationship Id="rId7" Type="http://schemas.openxmlformats.org/officeDocument/2006/relationships/image" Target="../media/image192.wmf"/><Relationship Id="rId8" Type="http://schemas.openxmlformats.org/officeDocument/2006/relationships/image" Target="../media/image193.wmf"/><Relationship Id="rId9" Type="http://schemas.openxmlformats.org/officeDocument/2006/relationships/image" Target="../media/image194.wmf"/><Relationship Id="rId1" Type="http://schemas.openxmlformats.org/officeDocument/2006/relationships/image" Target="../media/image186.wmf"/><Relationship Id="rId2" Type="http://schemas.openxmlformats.org/officeDocument/2006/relationships/image" Target="../media/image18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7.wmf"/><Relationship Id="rId4" Type="http://schemas.openxmlformats.org/officeDocument/2006/relationships/image" Target="../media/image198.wmf"/><Relationship Id="rId5" Type="http://schemas.openxmlformats.org/officeDocument/2006/relationships/image" Target="../media/image199.wmf"/><Relationship Id="rId1" Type="http://schemas.openxmlformats.org/officeDocument/2006/relationships/image" Target="../media/image195.emf"/><Relationship Id="rId2" Type="http://schemas.openxmlformats.org/officeDocument/2006/relationships/image" Target="../media/image1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7" Type="http://schemas.openxmlformats.org/officeDocument/2006/relationships/image" Target="../media/image20.wmf"/><Relationship Id="rId8" Type="http://schemas.openxmlformats.org/officeDocument/2006/relationships/image" Target="../media/image21.wmf"/><Relationship Id="rId9" Type="http://schemas.openxmlformats.org/officeDocument/2006/relationships/image" Target="../media/image22.wmf"/><Relationship Id="rId10" Type="http://schemas.openxmlformats.org/officeDocument/2006/relationships/image" Target="../media/image23.wmf"/><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emf"/><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15.wmf"/><Relationship Id="rId12" Type="http://schemas.openxmlformats.org/officeDocument/2006/relationships/image" Target="../media/image43.wmf"/><Relationship Id="rId13" Type="http://schemas.openxmlformats.org/officeDocument/2006/relationships/image" Target="../media/image44.wmf"/><Relationship Id="rId1" Type="http://schemas.openxmlformats.org/officeDocument/2006/relationships/image" Target="../media/image17.wmf"/><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wmf"/><Relationship Id="rId8" Type="http://schemas.openxmlformats.org/officeDocument/2006/relationships/image" Target="../media/image40.wmf"/><Relationship Id="rId9" Type="http://schemas.openxmlformats.org/officeDocument/2006/relationships/image" Target="../media/image41.wmf"/><Relationship Id="rId10"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emf"/><Relationship Id="rId6" Type="http://schemas.openxmlformats.org/officeDocument/2006/relationships/image" Target="../media/image50.wmf"/><Relationship Id="rId7" Type="http://schemas.openxmlformats.org/officeDocument/2006/relationships/image" Target="../media/image51.emf"/><Relationship Id="rId8" Type="http://schemas.openxmlformats.org/officeDocument/2006/relationships/image" Target="../media/image52.wmf"/><Relationship Id="rId9" Type="http://schemas.openxmlformats.org/officeDocument/2006/relationships/image" Target="../media/image53.wmf"/><Relationship Id="rId1" Type="http://schemas.openxmlformats.org/officeDocument/2006/relationships/image" Target="../media/image45.emf"/><Relationship Id="rId2"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63.wmf"/><Relationship Id="rId20" Type="http://schemas.openxmlformats.org/officeDocument/2006/relationships/image" Target="../media/image74.wmf"/><Relationship Id="rId21" Type="http://schemas.openxmlformats.org/officeDocument/2006/relationships/image" Target="../media/image75.emf"/><Relationship Id="rId10" Type="http://schemas.openxmlformats.org/officeDocument/2006/relationships/image" Target="../media/image64.emf"/><Relationship Id="rId11" Type="http://schemas.openxmlformats.org/officeDocument/2006/relationships/image" Target="../media/image65.emf"/><Relationship Id="rId12" Type="http://schemas.openxmlformats.org/officeDocument/2006/relationships/image" Target="../media/image66.emf"/><Relationship Id="rId13" Type="http://schemas.openxmlformats.org/officeDocument/2006/relationships/image" Target="../media/image67.emf"/><Relationship Id="rId14" Type="http://schemas.openxmlformats.org/officeDocument/2006/relationships/image" Target="../media/image68.emf"/><Relationship Id="rId15" Type="http://schemas.openxmlformats.org/officeDocument/2006/relationships/image" Target="../media/image69.wmf"/><Relationship Id="rId16" Type="http://schemas.openxmlformats.org/officeDocument/2006/relationships/image" Target="../media/image70.wmf"/><Relationship Id="rId17" Type="http://schemas.openxmlformats.org/officeDocument/2006/relationships/image" Target="../media/image71.wmf"/><Relationship Id="rId18" Type="http://schemas.openxmlformats.org/officeDocument/2006/relationships/image" Target="../media/image72.wmf"/><Relationship Id="rId19" Type="http://schemas.openxmlformats.org/officeDocument/2006/relationships/image" Target="../media/image73.wmf"/><Relationship Id="rId1" Type="http://schemas.openxmlformats.org/officeDocument/2006/relationships/image" Target="../media/image55.emf"/><Relationship Id="rId2" Type="http://schemas.openxmlformats.org/officeDocument/2006/relationships/image" Target="../media/image56.emf"/><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60.emf"/><Relationship Id="rId7" Type="http://schemas.openxmlformats.org/officeDocument/2006/relationships/image" Target="../media/image61.wmf"/><Relationship Id="rId8"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6.emf"/><Relationship Id="rId12" Type="http://schemas.openxmlformats.org/officeDocument/2006/relationships/image" Target="../media/image87.emf"/><Relationship Id="rId1" Type="http://schemas.openxmlformats.org/officeDocument/2006/relationships/image" Target="../media/image76.emf"/><Relationship Id="rId2" Type="http://schemas.openxmlformats.org/officeDocument/2006/relationships/image" Target="../media/image77.emf"/><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wmf"/><Relationship Id="rId8" Type="http://schemas.openxmlformats.org/officeDocument/2006/relationships/image" Target="../media/image83.wmf"/><Relationship Id="rId9" Type="http://schemas.openxmlformats.org/officeDocument/2006/relationships/image" Target="../media/image84.wmf"/><Relationship Id="rId10" Type="http://schemas.openxmlformats.org/officeDocument/2006/relationships/image" Target="../media/image8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1" Type="http://schemas.openxmlformats.org/officeDocument/2006/relationships/image" Target="../media/image88.wmf"/><Relationship Id="rId2" Type="http://schemas.openxmlformats.org/officeDocument/2006/relationships/image" Target="../media/image89.e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100.emf"/><Relationship Id="rId20" Type="http://schemas.openxmlformats.org/officeDocument/2006/relationships/image" Target="../media/image111.emf"/><Relationship Id="rId21" Type="http://schemas.openxmlformats.org/officeDocument/2006/relationships/image" Target="../media/image112.emf"/><Relationship Id="rId22" Type="http://schemas.openxmlformats.org/officeDocument/2006/relationships/image" Target="../media/image113.emf"/><Relationship Id="rId23" Type="http://schemas.openxmlformats.org/officeDocument/2006/relationships/image" Target="../media/image114.emf"/><Relationship Id="rId24" Type="http://schemas.openxmlformats.org/officeDocument/2006/relationships/image" Target="../media/image115.emf"/><Relationship Id="rId25" Type="http://schemas.openxmlformats.org/officeDocument/2006/relationships/image" Target="../media/image116.emf"/><Relationship Id="rId26" Type="http://schemas.openxmlformats.org/officeDocument/2006/relationships/image" Target="../media/image117.emf"/><Relationship Id="rId27" Type="http://schemas.openxmlformats.org/officeDocument/2006/relationships/image" Target="../media/image118.emf"/><Relationship Id="rId28" Type="http://schemas.openxmlformats.org/officeDocument/2006/relationships/image" Target="../media/image119.emf"/><Relationship Id="rId10" Type="http://schemas.openxmlformats.org/officeDocument/2006/relationships/image" Target="../media/image101.emf"/><Relationship Id="rId11" Type="http://schemas.openxmlformats.org/officeDocument/2006/relationships/image" Target="../media/image102.emf"/><Relationship Id="rId12" Type="http://schemas.openxmlformats.org/officeDocument/2006/relationships/image" Target="../media/image103.emf"/><Relationship Id="rId13" Type="http://schemas.openxmlformats.org/officeDocument/2006/relationships/image" Target="../media/image104.emf"/><Relationship Id="rId14" Type="http://schemas.openxmlformats.org/officeDocument/2006/relationships/image" Target="../media/image105.emf"/><Relationship Id="rId15" Type="http://schemas.openxmlformats.org/officeDocument/2006/relationships/image" Target="../media/image106.emf"/><Relationship Id="rId16" Type="http://schemas.openxmlformats.org/officeDocument/2006/relationships/image" Target="../media/image107.emf"/><Relationship Id="rId17" Type="http://schemas.openxmlformats.org/officeDocument/2006/relationships/image" Target="../media/image108.emf"/><Relationship Id="rId18" Type="http://schemas.openxmlformats.org/officeDocument/2006/relationships/image" Target="../media/image109.emf"/><Relationship Id="rId19" Type="http://schemas.openxmlformats.org/officeDocument/2006/relationships/image" Target="../media/image110.emf"/><Relationship Id="rId1" Type="http://schemas.openxmlformats.org/officeDocument/2006/relationships/image" Target="../media/image92.emf"/><Relationship Id="rId2" Type="http://schemas.openxmlformats.org/officeDocument/2006/relationships/image" Target="../media/image93.emf"/><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emf"/><Relationship Id="rId7" Type="http://schemas.openxmlformats.org/officeDocument/2006/relationships/image" Target="../media/image98.emf"/><Relationship Id="rId8" Type="http://schemas.openxmlformats.org/officeDocument/2006/relationships/image" Target="../media/image9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385F0-D78B-C149-9DF4-B81ECACB7635}" type="slidenum">
              <a:rPr lang="en-US" sz="1200"/>
              <a:pPr eaLnBrk="1" hangingPunct="1"/>
              <a:t>13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AEF084-3BF1-CB47-8124-AC8910FEB706}"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7F9B22-EF56-5F4B-8CDB-9F9CC50760E5}" type="slidenum">
              <a:rPr lang="en-US" sz="1200"/>
              <a:pPr eaLnBrk="1" hangingPunct="1"/>
              <a:t>15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28C24D-3C8D-5949-AB51-A087A192A812}" type="slidenum">
              <a:rPr lang="en-US" sz="1200"/>
              <a:pPr eaLnBrk="1" hangingPunct="1"/>
              <a:t>16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8FC6729-E12C-514D-B6C9-47F4BB6EDBF7}" type="slidenum">
              <a:rPr lang="en-US" sz="1200"/>
              <a:pPr eaLnBrk="1" hangingPunct="1"/>
              <a:t>19</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829FC0-2955-D644-BF15-B321B76E59B5}" type="slidenum">
              <a:rPr lang="en-US" sz="1200"/>
              <a:pPr eaLnBrk="1" hangingPunct="1"/>
              <a:t>22</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7EA00A-A7D8-BF4A-87C0-416BF004DF63}" type="slidenum">
              <a:rPr lang="en-US" sz="1200"/>
              <a:pPr eaLnBrk="1" hangingPunct="1"/>
              <a:t>23</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Sept. 30,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63.wmf"/><Relationship Id="rId21" Type="http://schemas.openxmlformats.org/officeDocument/2006/relationships/oleObject" Target="../embeddings/oleObject64.bin"/><Relationship Id="rId22" Type="http://schemas.openxmlformats.org/officeDocument/2006/relationships/image" Target="../media/image64.emf"/><Relationship Id="rId23" Type="http://schemas.openxmlformats.org/officeDocument/2006/relationships/oleObject" Target="../embeddings/oleObject65.bin"/><Relationship Id="rId24" Type="http://schemas.openxmlformats.org/officeDocument/2006/relationships/image" Target="../media/image65.emf"/><Relationship Id="rId25" Type="http://schemas.openxmlformats.org/officeDocument/2006/relationships/oleObject" Target="../embeddings/oleObject66.bin"/><Relationship Id="rId26" Type="http://schemas.openxmlformats.org/officeDocument/2006/relationships/image" Target="../media/image66.emf"/><Relationship Id="rId27" Type="http://schemas.openxmlformats.org/officeDocument/2006/relationships/oleObject" Target="../embeddings/oleObject67.bin"/><Relationship Id="rId28" Type="http://schemas.openxmlformats.org/officeDocument/2006/relationships/image" Target="../media/image67.e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5.emf"/><Relationship Id="rId5" Type="http://schemas.openxmlformats.org/officeDocument/2006/relationships/oleObject" Target="../embeddings/oleObject56.bin"/><Relationship Id="rId30" Type="http://schemas.openxmlformats.org/officeDocument/2006/relationships/image" Target="../media/image68.emf"/><Relationship Id="rId31" Type="http://schemas.openxmlformats.org/officeDocument/2006/relationships/oleObject" Target="../embeddings/oleObject69.bin"/><Relationship Id="rId32" Type="http://schemas.openxmlformats.org/officeDocument/2006/relationships/image" Target="../media/image69.wmf"/><Relationship Id="rId9" Type="http://schemas.openxmlformats.org/officeDocument/2006/relationships/oleObject" Target="../embeddings/oleObject58.bin"/><Relationship Id="rId6" Type="http://schemas.openxmlformats.org/officeDocument/2006/relationships/image" Target="../media/image56.emf"/><Relationship Id="rId7" Type="http://schemas.openxmlformats.org/officeDocument/2006/relationships/oleObject" Target="../embeddings/oleObject57.bin"/><Relationship Id="rId8" Type="http://schemas.openxmlformats.org/officeDocument/2006/relationships/image" Target="../media/image57.emf"/><Relationship Id="rId33" Type="http://schemas.openxmlformats.org/officeDocument/2006/relationships/oleObject" Target="../embeddings/oleObject70.bin"/><Relationship Id="rId34" Type="http://schemas.openxmlformats.org/officeDocument/2006/relationships/image" Target="../media/image70.wmf"/><Relationship Id="rId35" Type="http://schemas.openxmlformats.org/officeDocument/2006/relationships/oleObject" Target="../embeddings/oleObject71.bin"/><Relationship Id="rId36" Type="http://schemas.openxmlformats.org/officeDocument/2006/relationships/image" Target="../media/image71.wmf"/><Relationship Id="rId10" Type="http://schemas.openxmlformats.org/officeDocument/2006/relationships/image" Target="../media/image58.emf"/><Relationship Id="rId11" Type="http://schemas.openxmlformats.org/officeDocument/2006/relationships/oleObject" Target="../embeddings/oleObject59.bin"/><Relationship Id="rId12" Type="http://schemas.openxmlformats.org/officeDocument/2006/relationships/image" Target="../media/image59.emf"/><Relationship Id="rId13" Type="http://schemas.openxmlformats.org/officeDocument/2006/relationships/oleObject" Target="../embeddings/oleObject60.bin"/><Relationship Id="rId14" Type="http://schemas.openxmlformats.org/officeDocument/2006/relationships/image" Target="../media/image60.emf"/><Relationship Id="rId15" Type="http://schemas.openxmlformats.org/officeDocument/2006/relationships/oleObject" Target="../embeddings/oleObject61.bin"/><Relationship Id="rId16" Type="http://schemas.openxmlformats.org/officeDocument/2006/relationships/image" Target="../media/image61.wmf"/><Relationship Id="rId17" Type="http://schemas.openxmlformats.org/officeDocument/2006/relationships/oleObject" Target="../embeddings/oleObject62.bin"/><Relationship Id="rId18" Type="http://schemas.openxmlformats.org/officeDocument/2006/relationships/image" Target="../media/image62.wmf"/><Relationship Id="rId19" Type="http://schemas.openxmlformats.org/officeDocument/2006/relationships/oleObject" Target="../embeddings/oleObject63.bin"/><Relationship Id="rId37" Type="http://schemas.openxmlformats.org/officeDocument/2006/relationships/oleObject" Target="../embeddings/oleObject72.bin"/><Relationship Id="rId38" Type="http://schemas.openxmlformats.org/officeDocument/2006/relationships/image" Target="../media/image72.wmf"/><Relationship Id="rId39" Type="http://schemas.openxmlformats.org/officeDocument/2006/relationships/oleObject" Target="../embeddings/oleObject73.bin"/><Relationship Id="rId40" Type="http://schemas.openxmlformats.org/officeDocument/2006/relationships/image" Target="../media/image73.wmf"/><Relationship Id="rId41" Type="http://schemas.openxmlformats.org/officeDocument/2006/relationships/oleObject" Target="../embeddings/oleObject74.bin"/><Relationship Id="rId42" Type="http://schemas.openxmlformats.org/officeDocument/2006/relationships/image" Target="../media/image74.wmf"/><Relationship Id="rId43" Type="http://schemas.openxmlformats.org/officeDocument/2006/relationships/oleObject" Target="../embeddings/oleObject75.bin"/><Relationship Id="rId44" Type="http://schemas.openxmlformats.org/officeDocument/2006/relationships/image" Target="../media/image75.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84.wmf"/><Relationship Id="rId21" Type="http://schemas.openxmlformats.org/officeDocument/2006/relationships/oleObject" Target="../embeddings/oleObject85.bin"/><Relationship Id="rId22" Type="http://schemas.openxmlformats.org/officeDocument/2006/relationships/image" Target="../media/image85.wmf"/><Relationship Id="rId23" Type="http://schemas.openxmlformats.org/officeDocument/2006/relationships/oleObject" Target="../embeddings/oleObject86.bin"/><Relationship Id="rId24" Type="http://schemas.openxmlformats.org/officeDocument/2006/relationships/image" Target="../media/image86.emf"/><Relationship Id="rId25" Type="http://schemas.openxmlformats.org/officeDocument/2006/relationships/oleObject" Target="../embeddings/oleObject87.bin"/><Relationship Id="rId26" Type="http://schemas.openxmlformats.org/officeDocument/2006/relationships/oleObject" Target="../embeddings/oleObject88.bin"/><Relationship Id="rId27" Type="http://schemas.openxmlformats.org/officeDocument/2006/relationships/image" Target="../media/image87.emf"/><Relationship Id="rId10" Type="http://schemas.openxmlformats.org/officeDocument/2006/relationships/image" Target="../media/image79.wmf"/><Relationship Id="rId11" Type="http://schemas.openxmlformats.org/officeDocument/2006/relationships/oleObject" Target="../embeddings/oleObject80.bin"/><Relationship Id="rId12" Type="http://schemas.openxmlformats.org/officeDocument/2006/relationships/image" Target="../media/image80.wmf"/><Relationship Id="rId13" Type="http://schemas.openxmlformats.org/officeDocument/2006/relationships/oleObject" Target="../embeddings/oleObject81.bin"/><Relationship Id="rId14" Type="http://schemas.openxmlformats.org/officeDocument/2006/relationships/image" Target="../media/image81.wmf"/><Relationship Id="rId15" Type="http://schemas.openxmlformats.org/officeDocument/2006/relationships/oleObject" Target="../embeddings/oleObject82.bin"/><Relationship Id="rId16" Type="http://schemas.openxmlformats.org/officeDocument/2006/relationships/image" Target="../media/image82.wmf"/><Relationship Id="rId17" Type="http://schemas.openxmlformats.org/officeDocument/2006/relationships/oleObject" Target="../embeddings/oleObject83.bin"/><Relationship Id="rId18" Type="http://schemas.openxmlformats.org/officeDocument/2006/relationships/image" Target="../media/image83.wmf"/><Relationship Id="rId19" Type="http://schemas.openxmlformats.org/officeDocument/2006/relationships/oleObject" Target="../embeddings/oleObject84.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76.emf"/><Relationship Id="rId5" Type="http://schemas.openxmlformats.org/officeDocument/2006/relationships/oleObject" Target="../embeddings/oleObject77.bin"/><Relationship Id="rId6" Type="http://schemas.openxmlformats.org/officeDocument/2006/relationships/image" Target="../media/image77.emf"/><Relationship Id="rId7" Type="http://schemas.openxmlformats.org/officeDocument/2006/relationships/oleObject" Target="../embeddings/oleObject78.bin"/><Relationship Id="rId8" Type="http://schemas.openxmlformats.org/officeDocument/2006/relationships/image" Target="../media/image7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9.bin"/><Relationship Id="rId4" Type="http://schemas.openxmlformats.org/officeDocument/2006/relationships/image" Target="../media/image88.wmf"/><Relationship Id="rId5" Type="http://schemas.openxmlformats.org/officeDocument/2006/relationships/oleObject" Target="../embeddings/oleObject90.bin"/><Relationship Id="rId6" Type="http://schemas.openxmlformats.org/officeDocument/2006/relationships/image" Target="../media/image89.emf"/><Relationship Id="rId7" Type="http://schemas.openxmlformats.org/officeDocument/2006/relationships/oleObject" Target="../embeddings/oleObject91.bin"/><Relationship Id="rId8" Type="http://schemas.openxmlformats.org/officeDocument/2006/relationships/image" Target="../media/image90.emf"/><Relationship Id="rId9" Type="http://schemas.openxmlformats.org/officeDocument/2006/relationships/oleObject" Target="../embeddings/oleObject92.bin"/><Relationship Id="rId10" Type="http://schemas.openxmlformats.org/officeDocument/2006/relationships/image" Target="../media/image9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97.bin"/><Relationship Id="rId14" Type="http://schemas.openxmlformats.org/officeDocument/2006/relationships/image" Target="../media/image96.emf"/><Relationship Id="rId15" Type="http://schemas.openxmlformats.org/officeDocument/2006/relationships/oleObject" Target="../embeddings/oleObject98.bin"/><Relationship Id="rId16" Type="http://schemas.openxmlformats.org/officeDocument/2006/relationships/image" Target="../media/image97.emf"/><Relationship Id="rId17" Type="http://schemas.openxmlformats.org/officeDocument/2006/relationships/oleObject" Target="../embeddings/oleObject99.bin"/><Relationship Id="rId18" Type="http://schemas.openxmlformats.org/officeDocument/2006/relationships/image" Target="../media/image98.emf"/><Relationship Id="rId19" Type="http://schemas.openxmlformats.org/officeDocument/2006/relationships/oleObject" Target="../embeddings/oleObject100.bin"/><Relationship Id="rId50" Type="http://schemas.openxmlformats.org/officeDocument/2006/relationships/image" Target="../media/image114.emf"/><Relationship Id="rId51" Type="http://schemas.openxmlformats.org/officeDocument/2006/relationships/oleObject" Target="../embeddings/oleObject116.bin"/><Relationship Id="rId52" Type="http://schemas.openxmlformats.org/officeDocument/2006/relationships/image" Target="../media/image115.emf"/><Relationship Id="rId53" Type="http://schemas.openxmlformats.org/officeDocument/2006/relationships/oleObject" Target="../embeddings/oleObject117.bin"/><Relationship Id="rId54" Type="http://schemas.openxmlformats.org/officeDocument/2006/relationships/image" Target="../media/image116.emf"/><Relationship Id="rId55" Type="http://schemas.openxmlformats.org/officeDocument/2006/relationships/oleObject" Target="../embeddings/oleObject118.bin"/><Relationship Id="rId56" Type="http://schemas.openxmlformats.org/officeDocument/2006/relationships/image" Target="../media/image117.emf"/><Relationship Id="rId57" Type="http://schemas.openxmlformats.org/officeDocument/2006/relationships/oleObject" Target="../embeddings/oleObject119.bin"/><Relationship Id="rId58" Type="http://schemas.openxmlformats.org/officeDocument/2006/relationships/image" Target="../media/image118.emf"/><Relationship Id="rId59" Type="http://schemas.openxmlformats.org/officeDocument/2006/relationships/oleObject" Target="../embeddings/oleObject120.bin"/><Relationship Id="rId40" Type="http://schemas.openxmlformats.org/officeDocument/2006/relationships/image" Target="../media/image109.emf"/><Relationship Id="rId41" Type="http://schemas.openxmlformats.org/officeDocument/2006/relationships/oleObject" Target="../embeddings/oleObject111.bin"/><Relationship Id="rId42" Type="http://schemas.openxmlformats.org/officeDocument/2006/relationships/image" Target="../media/image110.emf"/><Relationship Id="rId43" Type="http://schemas.openxmlformats.org/officeDocument/2006/relationships/oleObject" Target="../embeddings/oleObject112.bin"/><Relationship Id="rId44" Type="http://schemas.openxmlformats.org/officeDocument/2006/relationships/image" Target="../media/image111.emf"/><Relationship Id="rId45" Type="http://schemas.openxmlformats.org/officeDocument/2006/relationships/oleObject" Target="../embeddings/oleObject113.bin"/><Relationship Id="rId46" Type="http://schemas.openxmlformats.org/officeDocument/2006/relationships/image" Target="../media/image112.emf"/><Relationship Id="rId47" Type="http://schemas.openxmlformats.org/officeDocument/2006/relationships/oleObject" Target="../embeddings/oleObject114.bin"/><Relationship Id="rId48" Type="http://schemas.openxmlformats.org/officeDocument/2006/relationships/image" Target="../media/image113.emf"/><Relationship Id="rId49" Type="http://schemas.openxmlformats.org/officeDocument/2006/relationships/oleObject" Target="../embeddings/oleObject115.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20.jpeg"/><Relationship Id="rId5" Type="http://schemas.openxmlformats.org/officeDocument/2006/relationships/oleObject" Target="../embeddings/oleObject93.bin"/><Relationship Id="rId6" Type="http://schemas.openxmlformats.org/officeDocument/2006/relationships/image" Target="../media/image92.emf"/><Relationship Id="rId7" Type="http://schemas.openxmlformats.org/officeDocument/2006/relationships/oleObject" Target="../embeddings/oleObject94.bin"/><Relationship Id="rId8" Type="http://schemas.openxmlformats.org/officeDocument/2006/relationships/image" Target="../media/image93.emf"/><Relationship Id="rId9" Type="http://schemas.openxmlformats.org/officeDocument/2006/relationships/oleObject" Target="../embeddings/oleObject95.bin"/><Relationship Id="rId30" Type="http://schemas.openxmlformats.org/officeDocument/2006/relationships/image" Target="../media/image104.emf"/><Relationship Id="rId31" Type="http://schemas.openxmlformats.org/officeDocument/2006/relationships/oleObject" Target="../embeddings/oleObject106.bin"/><Relationship Id="rId32" Type="http://schemas.openxmlformats.org/officeDocument/2006/relationships/image" Target="../media/image105.emf"/><Relationship Id="rId33" Type="http://schemas.openxmlformats.org/officeDocument/2006/relationships/oleObject" Target="../embeddings/oleObject107.bin"/><Relationship Id="rId34" Type="http://schemas.openxmlformats.org/officeDocument/2006/relationships/image" Target="../media/image106.emf"/><Relationship Id="rId35" Type="http://schemas.openxmlformats.org/officeDocument/2006/relationships/oleObject" Target="../embeddings/oleObject108.bin"/><Relationship Id="rId36" Type="http://schemas.openxmlformats.org/officeDocument/2006/relationships/image" Target="../media/image107.emf"/><Relationship Id="rId37" Type="http://schemas.openxmlformats.org/officeDocument/2006/relationships/oleObject" Target="../embeddings/oleObject109.bin"/><Relationship Id="rId38" Type="http://schemas.openxmlformats.org/officeDocument/2006/relationships/image" Target="../media/image108.emf"/><Relationship Id="rId39" Type="http://schemas.openxmlformats.org/officeDocument/2006/relationships/oleObject" Target="../embeddings/oleObject110.bin"/><Relationship Id="rId20" Type="http://schemas.openxmlformats.org/officeDocument/2006/relationships/image" Target="../media/image99.emf"/><Relationship Id="rId21" Type="http://schemas.openxmlformats.org/officeDocument/2006/relationships/oleObject" Target="../embeddings/oleObject101.bin"/><Relationship Id="rId22" Type="http://schemas.openxmlformats.org/officeDocument/2006/relationships/image" Target="../media/image100.emf"/><Relationship Id="rId23" Type="http://schemas.openxmlformats.org/officeDocument/2006/relationships/oleObject" Target="../embeddings/oleObject102.bin"/><Relationship Id="rId24" Type="http://schemas.openxmlformats.org/officeDocument/2006/relationships/image" Target="../media/image101.emf"/><Relationship Id="rId25" Type="http://schemas.openxmlformats.org/officeDocument/2006/relationships/oleObject" Target="../embeddings/oleObject103.bin"/><Relationship Id="rId26" Type="http://schemas.openxmlformats.org/officeDocument/2006/relationships/image" Target="../media/image102.emf"/><Relationship Id="rId27" Type="http://schemas.openxmlformats.org/officeDocument/2006/relationships/oleObject" Target="../embeddings/oleObject104.bin"/><Relationship Id="rId28" Type="http://schemas.openxmlformats.org/officeDocument/2006/relationships/image" Target="../media/image103.emf"/><Relationship Id="rId29" Type="http://schemas.openxmlformats.org/officeDocument/2006/relationships/oleObject" Target="../embeddings/oleObject105.bin"/><Relationship Id="rId60" Type="http://schemas.openxmlformats.org/officeDocument/2006/relationships/image" Target="../media/image119.emf"/><Relationship Id="rId10" Type="http://schemas.openxmlformats.org/officeDocument/2006/relationships/image" Target="../media/image94.emf"/><Relationship Id="rId11" Type="http://schemas.openxmlformats.org/officeDocument/2006/relationships/oleObject" Target="../embeddings/oleObject96.bin"/><Relationship Id="rId12" Type="http://schemas.openxmlformats.org/officeDocument/2006/relationships/image" Target="../media/image95.emf"/></Relationships>
</file>

<file path=ppt/slides/_rels/slide14.xml.rels><?xml version="1.0" encoding="UTF-8" standalone="yes"?>
<Relationships xmlns="http://schemas.openxmlformats.org/package/2006/relationships"><Relationship Id="rId9" Type="http://schemas.openxmlformats.org/officeDocument/2006/relationships/image" Target="../media/image123.wmf"/><Relationship Id="rId20" Type="http://schemas.openxmlformats.org/officeDocument/2006/relationships/oleObject" Target="../embeddings/oleObject129.bin"/><Relationship Id="rId21" Type="http://schemas.openxmlformats.org/officeDocument/2006/relationships/image" Target="../media/image128.wmf"/><Relationship Id="rId22" Type="http://schemas.openxmlformats.org/officeDocument/2006/relationships/oleObject" Target="../embeddings/oleObject130.bin"/><Relationship Id="rId23" Type="http://schemas.openxmlformats.org/officeDocument/2006/relationships/image" Target="../media/image129.emf"/><Relationship Id="rId10" Type="http://schemas.openxmlformats.org/officeDocument/2006/relationships/image" Target="../media/image130.jpeg"/><Relationship Id="rId11" Type="http://schemas.openxmlformats.org/officeDocument/2006/relationships/oleObject" Target="../embeddings/oleObject124.bin"/><Relationship Id="rId12" Type="http://schemas.openxmlformats.org/officeDocument/2006/relationships/image" Target="../media/image124.wmf"/><Relationship Id="rId13" Type="http://schemas.openxmlformats.org/officeDocument/2006/relationships/oleObject" Target="../embeddings/oleObject125.bin"/><Relationship Id="rId14" Type="http://schemas.openxmlformats.org/officeDocument/2006/relationships/image" Target="../media/image125.wmf"/><Relationship Id="rId15" Type="http://schemas.openxmlformats.org/officeDocument/2006/relationships/oleObject" Target="../embeddings/oleObject126.bin"/><Relationship Id="rId16" Type="http://schemas.openxmlformats.org/officeDocument/2006/relationships/image" Target="../media/image126.emf"/><Relationship Id="rId17" Type="http://schemas.openxmlformats.org/officeDocument/2006/relationships/oleObject" Target="../embeddings/oleObject127.bin"/><Relationship Id="rId18" Type="http://schemas.openxmlformats.org/officeDocument/2006/relationships/oleObject" Target="../embeddings/oleObject128.bin"/><Relationship Id="rId19" Type="http://schemas.openxmlformats.org/officeDocument/2006/relationships/image" Target="../media/image127.wmf"/><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121.bin"/><Relationship Id="rId5" Type="http://schemas.openxmlformats.org/officeDocument/2006/relationships/image" Target="../media/image121.wmf"/><Relationship Id="rId6" Type="http://schemas.openxmlformats.org/officeDocument/2006/relationships/oleObject" Target="../embeddings/oleObject122.bin"/><Relationship Id="rId7" Type="http://schemas.openxmlformats.org/officeDocument/2006/relationships/image" Target="../media/image122.wmf"/><Relationship Id="rId8" Type="http://schemas.openxmlformats.org/officeDocument/2006/relationships/oleObject" Target="../embeddings/oleObject12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1.jpe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33.bin"/><Relationship Id="rId20" Type="http://schemas.openxmlformats.org/officeDocument/2006/relationships/image" Target="../media/image138.wmf"/><Relationship Id="rId21" Type="http://schemas.openxmlformats.org/officeDocument/2006/relationships/oleObject" Target="../embeddings/oleObject140.bin"/><Relationship Id="rId22" Type="http://schemas.openxmlformats.org/officeDocument/2006/relationships/image" Target="../media/image139.wmf"/><Relationship Id="rId23" Type="http://schemas.openxmlformats.org/officeDocument/2006/relationships/oleObject" Target="../embeddings/oleObject141.bin"/><Relationship Id="rId24" Type="http://schemas.openxmlformats.org/officeDocument/2006/relationships/image" Target="../media/image140.wmf"/><Relationship Id="rId25" Type="http://schemas.openxmlformats.org/officeDocument/2006/relationships/oleObject" Target="../embeddings/oleObject142.bin"/><Relationship Id="rId26" Type="http://schemas.openxmlformats.org/officeDocument/2006/relationships/image" Target="../media/image141.emf"/><Relationship Id="rId10" Type="http://schemas.openxmlformats.org/officeDocument/2006/relationships/image" Target="../media/image134.wmf"/><Relationship Id="rId11" Type="http://schemas.openxmlformats.org/officeDocument/2006/relationships/oleObject" Target="../embeddings/oleObject134.bin"/><Relationship Id="rId12" Type="http://schemas.openxmlformats.org/officeDocument/2006/relationships/image" Target="../media/image135.wmf"/><Relationship Id="rId13" Type="http://schemas.openxmlformats.org/officeDocument/2006/relationships/oleObject" Target="../embeddings/oleObject135.bin"/><Relationship Id="rId14" Type="http://schemas.openxmlformats.org/officeDocument/2006/relationships/image" Target="../media/image136.wmf"/><Relationship Id="rId15" Type="http://schemas.openxmlformats.org/officeDocument/2006/relationships/oleObject" Target="../embeddings/oleObject136.bin"/><Relationship Id="rId16" Type="http://schemas.openxmlformats.org/officeDocument/2006/relationships/oleObject" Target="../embeddings/oleObject137.bin"/><Relationship Id="rId17" Type="http://schemas.openxmlformats.org/officeDocument/2006/relationships/image" Target="../media/image137.wmf"/><Relationship Id="rId18" Type="http://schemas.openxmlformats.org/officeDocument/2006/relationships/oleObject" Target="../embeddings/oleObject138.bin"/><Relationship Id="rId19" Type="http://schemas.openxmlformats.org/officeDocument/2006/relationships/oleObject" Target="../embeddings/oleObject139.bin"/><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31.jpeg"/><Relationship Id="rId5" Type="http://schemas.openxmlformats.org/officeDocument/2006/relationships/oleObject" Target="../embeddings/oleObject131.bin"/><Relationship Id="rId6" Type="http://schemas.openxmlformats.org/officeDocument/2006/relationships/image" Target="../media/image132.wmf"/><Relationship Id="rId7" Type="http://schemas.openxmlformats.org/officeDocument/2006/relationships/oleObject" Target="../embeddings/oleObject132.bin"/><Relationship Id="rId8" Type="http://schemas.openxmlformats.org/officeDocument/2006/relationships/image" Target="../media/image133.w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46.bin"/><Relationship Id="rId20" Type="http://schemas.openxmlformats.org/officeDocument/2006/relationships/image" Target="../media/image150.wmf"/><Relationship Id="rId21" Type="http://schemas.openxmlformats.org/officeDocument/2006/relationships/oleObject" Target="../embeddings/oleObject152.bin"/><Relationship Id="rId22" Type="http://schemas.openxmlformats.org/officeDocument/2006/relationships/image" Target="../media/image151.wmf"/><Relationship Id="rId23" Type="http://schemas.openxmlformats.org/officeDocument/2006/relationships/oleObject" Target="../embeddings/oleObject153.bin"/><Relationship Id="rId24" Type="http://schemas.openxmlformats.org/officeDocument/2006/relationships/image" Target="../media/image152.wmf"/><Relationship Id="rId25" Type="http://schemas.openxmlformats.org/officeDocument/2006/relationships/oleObject" Target="../embeddings/oleObject154.bin"/><Relationship Id="rId26" Type="http://schemas.openxmlformats.org/officeDocument/2006/relationships/image" Target="../media/image153.wmf"/><Relationship Id="rId27" Type="http://schemas.openxmlformats.org/officeDocument/2006/relationships/oleObject" Target="../embeddings/oleObject155.bin"/><Relationship Id="rId28" Type="http://schemas.openxmlformats.org/officeDocument/2006/relationships/image" Target="../media/image154.wmf"/><Relationship Id="rId29" Type="http://schemas.openxmlformats.org/officeDocument/2006/relationships/oleObject" Target="../embeddings/oleObject156.bin"/><Relationship Id="rId30" Type="http://schemas.openxmlformats.org/officeDocument/2006/relationships/image" Target="../media/image155.wmf"/><Relationship Id="rId10" Type="http://schemas.openxmlformats.org/officeDocument/2006/relationships/image" Target="../media/image145.wmf"/><Relationship Id="rId11" Type="http://schemas.openxmlformats.org/officeDocument/2006/relationships/oleObject" Target="../embeddings/oleObject147.bin"/><Relationship Id="rId12" Type="http://schemas.openxmlformats.org/officeDocument/2006/relationships/image" Target="../media/image146.wmf"/><Relationship Id="rId13" Type="http://schemas.openxmlformats.org/officeDocument/2006/relationships/oleObject" Target="../embeddings/oleObject148.bin"/><Relationship Id="rId14" Type="http://schemas.openxmlformats.org/officeDocument/2006/relationships/image" Target="../media/image147.wmf"/><Relationship Id="rId15" Type="http://schemas.openxmlformats.org/officeDocument/2006/relationships/oleObject" Target="../embeddings/oleObject149.bin"/><Relationship Id="rId16" Type="http://schemas.openxmlformats.org/officeDocument/2006/relationships/image" Target="../media/image148.wmf"/><Relationship Id="rId17" Type="http://schemas.openxmlformats.org/officeDocument/2006/relationships/oleObject" Target="../embeddings/oleObject150.bin"/><Relationship Id="rId18" Type="http://schemas.openxmlformats.org/officeDocument/2006/relationships/image" Target="../media/image149.wmf"/><Relationship Id="rId19" Type="http://schemas.openxmlformats.org/officeDocument/2006/relationships/oleObject" Target="../embeddings/oleObject151.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43.bin"/><Relationship Id="rId4" Type="http://schemas.openxmlformats.org/officeDocument/2006/relationships/image" Target="../media/image142.wmf"/><Relationship Id="rId5" Type="http://schemas.openxmlformats.org/officeDocument/2006/relationships/oleObject" Target="../embeddings/oleObject144.bin"/><Relationship Id="rId6" Type="http://schemas.openxmlformats.org/officeDocument/2006/relationships/image" Target="../media/image143.wmf"/><Relationship Id="rId7" Type="http://schemas.openxmlformats.org/officeDocument/2006/relationships/oleObject" Target="../embeddings/oleObject145.bin"/><Relationship Id="rId8" Type="http://schemas.openxmlformats.org/officeDocument/2006/relationships/image" Target="../media/image144.wmf"/></Relationships>
</file>

<file path=ppt/slides/_rels/slide18.xml.rels><?xml version="1.0" encoding="UTF-8" standalone="yes"?>
<Relationships xmlns="http://schemas.openxmlformats.org/package/2006/relationships"><Relationship Id="rId20" Type="http://schemas.openxmlformats.org/officeDocument/2006/relationships/image" Target="../media/image164.wmf"/><Relationship Id="rId21" Type="http://schemas.openxmlformats.org/officeDocument/2006/relationships/oleObject" Target="../embeddings/oleObject166.bin"/><Relationship Id="rId22" Type="http://schemas.openxmlformats.org/officeDocument/2006/relationships/image" Target="../media/image165.wmf"/><Relationship Id="rId23" Type="http://schemas.openxmlformats.org/officeDocument/2006/relationships/oleObject" Target="../embeddings/oleObject167.bin"/><Relationship Id="rId24" Type="http://schemas.openxmlformats.org/officeDocument/2006/relationships/image" Target="../media/image166.wmf"/><Relationship Id="rId25" Type="http://schemas.openxmlformats.org/officeDocument/2006/relationships/oleObject" Target="../embeddings/oleObject168.bin"/><Relationship Id="rId26" Type="http://schemas.openxmlformats.org/officeDocument/2006/relationships/image" Target="../media/image167.wmf"/><Relationship Id="rId27" Type="http://schemas.openxmlformats.org/officeDocument/2006/relationships/oleObject" Target="../embeddings/oleObject169.bin"/><Relationship Id="rId28" Type="http://schemas.openxmlformats.org/officeDocument/2006/relationships/image" Target="../media/image168.wmf"/><Relationship Id="rId29" Type="http://schemas.openxmlformats.org/officeDocument/2006/relationships/oleObject" Target="../embeddings/oleObject170.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57.bin"/><Relationship Id="rId4" Type="http://schemas.openxmlformats.org/officeDocument/2006/relationships/image" Target="../media/image156.wmf"/><Relationship Id="rId5" Type="http://schemas.openxmlformats.org/officeDocument/2006/relationships/oleObject" Target="../embeddings/oleObject158.bin"/><Relationship Id="rId30" Type="http://schemas.openxmlformats.org/officeDocument/2006/relationships/image" Target="../media/image169.emf"/><Relationship Id="rId31" Type="http://schemas.openxmlformats.org/officeDocument/2006/relationships/oleObject" Target="../embeddings/oleObject171.bin"/><Relationship Id="rId32" Type="http://schemas.openxmlformats.org/officeDocument/2006/relationships/image" Target="../media/image170.wmf"/><Relationship Id="rId9" Type="http://schemas.openxmlformats.org/officeDocument/2006/relationships/oleObject" Target="../embeddings/oleObject160.bin"/><Relationship Id="rId6" Type="http://schemas.openxmlformats.org/officeDocument/2006/relationships/image" Target="../media/image157.wmf"/><Relationship Id="rId7" Type="http://schemas.openxmlformats.org/officeDocument/2006/relationships/oleObject" Target="../embeddings/oleObject159.bin"/><Relationship Id="rId8" Type="http://schemas.openxmlformats.org/officeDocument/2006/relationships/image" Target="../media/image158.wmf"/><Relationship Id="rId33" Type="http://schemas.openxmlformats.org/officeDocument/2006/relationships/oleObject" Target="../embeddings/oleObject172.bin"/><Relationship Id="rId34" Type="http://schemas.openxmlformats.org/officeDocument/2006/relationships/image" Target="../media/image171.wmf"/><Relationship Id="rId35" Type="http://schemas.openxmlformats.org/officeDocument/2006/relationships/oleObject" Target="../embeddings/oleObject173.bin"/><Relationship Id="rId36" Type="http://schemas.openxmlformats.org/officeDocument/2006/relationships/image" Target="../media/image172.wmf"/><Relationship Id="rId10" Type="http://schemas.openxmlformats.org/officeDocument/2006/relationships/image" Target="../media/image159.wmf"/><Relationship Id="rId11" Type="http://schemas.openxmlformats.org/officeDocument/2006/relationships/oleObject" Target="../embeddings/oleObject161.bin"/><Relationship Id="rId12" Type="http://schemas.openxmlformats.org/officeDocument/2006/relationships/image" Target="../media/image160.wmf"/><Relationship Id="rId13" Type="http://schemas.openxmlformats.org/officeDocument/2006/relationships/oleObject" Target="../embeddings/oleObject162.bin"/><Relationship Id="rId14" Type="http://schemas.openxmlformats.org/officeDocument/2006/relationships/image" Target="../media/image161.wmf"/><Relationship Id="rId15" Type="http://schemas.openxmlformats.org/officeDocument/2006/relationships/oleObject" Target="../embeddings/oleObject163.bin"/><Relationship Id="rId16" Type="http://schemas.openxmlformats.org/officeDocument/2006/relationships/image" Target="../media/image162.wmf"/><Relationship Id="rId17" Type="http://schemas.openxmlformats.org/officeDocument/2006/relationships/oleObject" Target="../embeddings/oleObject164.bin"/><Relationship Id="rId18" Type="http://schemas.openxmlformats.org/officeDocument/2006/relationships/image" Target="../media/image163.wmf"/><Relationship Id="rId19" Type="http://schemas.openxmlformats.org/officeDocument/2006/relationships/oleObject" Target="../embeddings/oleObject165.bin"/><Relationship Id="rId37" Type="http://schemas.openxmlformats.org/officeDocument/2006/relationships/oleObject" Target="../embeddings/oleObject174.bin"/><Relationship Id="rId38" Type="http://schemas.openxmlformats.org/officeDocument/2006/relationships/image" Target="../media/image17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75.bin"/><Relationship Id="rId5" Type="http://schemas.openxmlformats.org/officeDocument/2006/relationships/image" Target="../media/image174.wmf"/><Relationship Id="rId6" Type="http://schemas.openxmlformats.org/officeDocument/2006/relationships/image" Target="../media/image177.jpeg"/><Relationship Id="rId7" Type="http://schemas.openxmlformats.org/officeDocument/2006/relationships/oleObject" Target="../embeddings/oleObject176.bin"/><Relationship Id="rId8" Type="http://schemas.openxmlformats.org/officeDocument/2006/relationships/image" Target="../media/image175.wmf"/><Relationship Id="rId9" Type="http://schemas.openxmlformats.org/officeDocument/2006/relationships/oleObject" Target="../embeddings/oleObject177.bin"/><Relationship Id="rId10" Type="http://schemas.openxmlformats.org/officeDocument/2006/relationships/image" Target="../media/image176.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82.bin"/><Relationship Id="rId12" Type="http://schemas.openxmlformats.org/officeDocument/2006/relationships/image" Target="../media/image182.emf"/><Relationship Id="rId13" Type="http://schemas.openxmlformats.org/officeDocument/2006/relationships/oleObject" Target="../embeddings/oleObject183.bin"/><Relationship Id="rId14" Type="http://schemas.openxmlformats.org/officeDocument/2006/relationships/image" Target="../media/image183.wmf"/><Relationship Id="rId15" Type="http://schemas.openxmlformats.org/officeDocument/2006/relationships/oleObject" Target="../embeddings/oleObject184.bin"/><Relationship Id="rId16" Type="http://schemas.openxmlformats.org/officeDocument/2006/relationships/image" Target="../media/image184.wmf"/><Relationship Id="rId17" Type="http://schemas.openxmlformats.org/officeDocument/2006/relationships/oleObject" Target="../embeddings/oleObject185.bin"/><Relationship Id="rId18" Type="http://schemas.openxmlformats.org/officeDocument/2006/relationships/image" Target="../media/image185.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78.bin"/><Relationship Id="rId4" Type="http://schemas.openxmlformats.org/officeDocument/2006/relationships/image" Target="../media/image178.wmf"/><Relationship Id="rId5" Type="http://schemas.openxmlformats.org/officeDocument/2006/relationships/oleObject" Target="../embeddings/oleObject179.bin"/><Relationship Id="rId6" Type="http://schemas.openxmlformats.org/officeDocument/2006/relationships/image" Target="../media/image179.wmf"/><Relationship Id="rId7" Type="http://schemas.openxmlformats.org/officeDocument/2006/relationships/oleObject" Target="../embeddings/oleObject180.bin"/><Relationship Id="rId8" Type="http://schemas.openxmlformats.org/officeDocument/2006/relationships/image" Target="../media/image180.wmf"/><Relationship Id="rId9" Type="http://schemas.openxmlformats.org/officeDocument/2006/relationships/oleObject" Target="../embeddings/oleObject181.bin"/><Relationship Id="rId10" Type="http://schemas.openxmlformats.org/officeDocument/2006/relationships/image" Target="../media/image181.emf"/></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89.bin"/><Relationship Id="rId20" Type="http://schemas.openxmlformats.org/officeDocument/2006/relationships/image" Target="../media/image194.wmf"/><Relationship Id="rId10" Type="http://schemas.openxmlformats.org/officeDocument/2006/relationships/image" Target="../media/image189.wmf"/><Relationship Id="rId11" Type="http://schemas.openxmlformats.org/officeDocument/2006/relationships/oleObject" Target="../embeddings/oleObject190.bin"/><Relationship Id="rId12" Type="http://schemas.openxmlformats.org/officeDocument/2006/relationships/image" Target="../media/image190.emf"/><Relationship Id="rId13" Type="http://schemas.openxmlformats.org/officeDocument/2006/relationships/oleObject" Target="../embeddings/oleObject191.bin"/><Relationship Id="rId14" Type="http://schemas.openxmlformats.org/officeDocument/2006/relationships/image" Target="../media/image191.emf"/><Relationship Id="rId15" Type="http://schemas.openxmlformats.org/officeDocument/2006/relationships/oleObject" Target="../embeddings/oleObject192.bin"/><Relationship Id="rId16" Type="http://schemas.openxmlformats.org/officeDocument/2006/relationships/image" Target="../media/image192.wmf"/><Relationship Id="rId17" Type="http://schemas.openxmlformats.org/officeDocument/2006/relationships/oleObject" Target="../embeddings/oleObject193.bin"/><Relationship Id="rId18" Type="http://schemas.openxmlformats.org/officeDocument/2006/relationships/image" Target="../media/image193.wmf"/><Relationship Id="rId19" Type="http://schemas.openxmlformats.org/officeDocument/2006/relationships/oleObject" Target="../embeddings/oleObject194.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86.bin"/><Relationship Id="rId4" Type="http://schemas.openxmlformats.org/officeDocument/2006/relationships/image" Target="../media/image186.wmf"/><Relationship Id="rId5" Type="http://schemas.openxmlformats.org/officeDocument/2006/relationships/oleObject" Target="../embeddings/oleObject187.bin"/><Relationship Id="rId6" Type="http://schemas.openxmlformats.org/officeDocument/2006/relationships/image" Target="../media/image187.wmf"/><Relationship Id="rId7" Type="http://schemas.openxmlformats.org/officeDocument/2006/relationships/oleObject" Target="../embeddings/oleObject188.bin"/><Relationship Id="rId8" Type="http://schemas.openxmlformats.org/officeDocument/2006/relationships/image" Target="../media/image188.wmf"/></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98.bin"/><Relationship Id="rId12" Type="http://schemas.openxmlformats.org/officeDocument/2006/relationships/image" Target="../media/image198.wmf"/><Relationship Id="rId13" Type="http://schemas.openxmlformats.org/officeDocument/2006/relationships/oleObject" Target="../embeddings/oleObject199.bin"/><Relationship Id="rId14" Type="http://schemas.openxmlformats.org/officeDocument/2006/relationships/image" Target="../media/image199.wmf"/><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200.jpeg"/><Relationship Id="rId5" Type="http://schemas.openxmlformats.org/officeDocument/2006/relationships/oleObject" Target="../embeddings/oleObject195.bin"/><Relationship Id="rId6" Type="http://schemas.openxmlformats.org/officeDocument/2006/relationships/image" Target="../media/image195.emf"/><Relationship Id="rId7" Type="http://schemas.openxmlformats.org/officeDocument/2006/relationships/oleObject" Target="../embeddings/oleObject196.bin"/><Relationship Id="rId8" Type="http://schemas.openxmlformats.org/officeDocument/2006/relationships/image" Target="../media/image196.wmf"/><Relationship Id="rId9" Type="http://schemas.openxmlformats.org/officeDocument/2006/relationships/oleObject" Target="../embeddings/oleObject197.bin"/><Relationship Id="rId10" Type="http://schemas.openxmlformats.org/officeDocument/2006/relationships/image" Target="../media/image19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wmf"/><Relationship Id="rId21" Type="http://schemas.openxmlformats.org/officeDocument/2006/relationships/oleObject" Target="../embeddings/oleObject10.bin"/><Relationship Id="rId22" Type="http://schemas.openxmlformats.org/officeDocument/2006/relationships/image" Target="../media/image12.wmf"/><Relationship Id="rId23" Type="http://schemas.openxmlformats.org/officeDocument/2006/relationships/oleObject" Target="../embeddings/oleObject11.bin"/><Relationship Id="rId24" Type="http://schemas.openxmlformats.org/officeDocument/2006/relationships/image" Target="../media/image13.wmf"/><Relationship Id="rId10" Type="http://schemas.openxmlformats.org/officeDocument/2006/relationships/image" Target="../media/image6.wmf"/><Relationship Id="rId11" Type="http://schemas.openxmlformats.org/officeDocument/2006/relationships/oleObject" Target="../embeddings/oleObject5.bin"/><Relationship Id="rId12" Type="http://schemas.openxmlformats.org/officeDocument/2006/relationships/image" Target="../media/image7.wmf"/><Relationship Id="rId13" Type="http://schemas.openxmlformats.org/officeDocument/2006/relationships/oleObject" Target="../embeddings/oleObject6.bin"/><Relationship Id="rId14" Type="http://schemas.openxmlformats.org/officeDocument/2006/relationships/image" Target="../media/image8.wmf"/><Relationship Id="rId15" Type="http://schemas.openxmlformats.org/officeDocument/2006/relationships/oleObject" Target="../embeddings/oleObject7.bin"/><Relationship Id="rId16" Type="http://schemas.openxmlformats.org/officeDocument/2006/relationships/image" Target="../media/image9.wmf"/><Relationship Id="rId17" Type="http://schemas.openxmlformats.org/officeDocument/2006/relationships/oleObject" Target="../embeddings/oleObject8.bin"/><Relationship Id="rId18" Type="http://schemas.openxmlformats.org/officeDocument/2006/relationships/image" Target="../media/image10.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22.wmf"/><Relationship Id="rId21" Type="http://schemas.openxmlformats.org/officeDocument/2006/relationships/oleObject" Target="../embeddings/oleObject21.bin"/><Relationship Id="rId22" Type="http://schemas.openxmlformats.org/officeDocument/2006/relationships/image" Target="../media/image23.wmf"/><Relationship Id="rId10" Type="http://schemas.openxmlformats.org/officeDocument/2006/relationships/image" Target="../media/image17.wmf"/><Relationship Id="rId11" Type="http://schemas.openxmlformats.org/officeDocument/2006/relationships/oleObject" Target="../embeddings/oleObject16.bin"/><Relationship Id="rId12" Type="http://schemas.openxmlformats.org/officeDocument/2006/relationships/image" Target="../media/image18.wmf"/><Relationship Id="rId13" Type="http://schemas.openxmlformats.org/officeDocument/2006/relationships/oleObject" Target="../embeddings/oleObject17.bin"/><Relationship Id="rId14" Type="http://schemas.openxmlformats.org/officeDocument/2006/relationships/image" Target="../media/image19.wmf"/><Relationship Id="rId15" Type="http://schemas.openxmlformats.org/officeDocument/2006/relationships/oleObject" Target="../embeddings/oleObject18.bin"/><Relationship Id="rId16" Type="http://schemas.openxmlformats.org/officeDocument/2006/relationships/image" Target="../media/image20.wmf"/><Relationship Id="rId17" Type="http://schemas.openxmlformats.org/officeDocument/2006/relationships/oleObject" Target="../embeddings/oleObject19.bin"/><Relationship Id="rId18" Type="http://schemas.openxmlformats.org/officeDocument/2006/relationships/image" Target="../media/image21.wmf"/><Relationship Id="rId19" Type="http://schemas.openxmlformats.org/officeDocument/2006/relationships/oleObject" Target="../embeddings/oleObject2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4.wmf"/><Relationship Id="rId5" Type="http://schemas.openxmlformats.org/officeDocument/2006/relationships/oleObject" Target="../embeddings/oleObject13.bin"/><Relationship Id="rId6" Type="http://schemas.openxmlformats.org/officeDocument/2006/relationships/image" Target="../media/image15.wmf"/><Relationship Id="rId7" Type="http://schemas.openxmlformats.org/officeDocument/2006/relationships/oleObject" Target="../embeddings/oleObject14.bin"/><Relationship Id="rId8" Type="http://schemas.openxmlformats.org/officeDocument/2006/relationships/image" Target="../media/image16.wmf"/></Relationships>
</file>

<file path=ppt/slides/_rels/slide6.xml.rels><?xml version="1.0" encoding="UTF-8" standalone="yes"?>
<Relationships xmlns="http://schemas.openxmlformats.org/package/2006/relationships"><Relationship Id="rId9" Type="http://schemas.openxmlformats.org/officeDocument/2006/relationships/image" Target="../media/image26.wmf"/><Relationship Id="rId20" Type="http://schemas.openxmlformats.org/officeDocument/2006/relationships/oleObject" Target="../embeddings/oleObject31.bin"/><Relationship Id="rId21" Type="http://schemas.openxmlformats.org/officeDocument/2006/relationships/image" Target="../media/image32.emf"/><Relationship Id="rId22" Type="http://schemas.openxmlformats.org/officeDocument/2006/relationships/oleObject" Target="../embeddings/oleObject32.bin"/><Relationship Id="rId23" Type="http://schemas.openxmlformats.org/officeDocument/2006/relationships/image" Target="../media/image33.emf"/><Relationship Id="rId10" Type="http://schemas.openxmlformats.org/officeDocument/2006/relationships/oleObject" Target="../embeddings/oleObject26.bin"/><Relationship Id="rId11" Type="http://schemas.openxmlformats.org/officeDocument/2006/relationships/image" Target="../media/image27.wmf"/><Relationship Id="rId12" Type="http://schemas.openxmlformats.org/officeDocument/2006/relationships/oleObject" Target="../embeddings/oleObject27.bin"/><Relationship Id="rId13" Type="http://schemas.openxmlformats.org/officeDocument/2006/relationships/image" Target="../media/image28.wmf"/><Relationship Id="rId14" Type="http://schemas.openxmlformats.org/officeDocument/2006/relationships/oleObject" Target="../embeddings/oleObject28.bin"/><Relationship Id="rId15" Type="http://schemas.openxmlformats.org/officeDocument/2006/relationships/image" Target="../media/image29.wmf"/><Relationship Id="rId16" Type="http://schemas.openxmlformats.org/officeDocument/2006/relationships/oleObject" Target="../embeddings/oleObject29.bin"/><Relationship Id="rId17" Type="http://schemas.openxmlformats.org/officeDocument/2006/relationships/image" Target="../media/image30.emf"/><Relationship Id="rId18" Type="http://schemas.openxmlformats.org/officeDocument/2006/relationships/oleObject" Target="../embeddings/oleObject30.bin"/><Relationship Id="rId19"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4.wmf"/><Relationship Id="rId5" Type="http://schemas.openxmlformats.org/officeDocument/2006/relationships/oleObject" Target="../embeddings/oleObject23.bin"/><Relationship Id="rId6" Type="http://schemas.openxmlformats.org/officeDocument/2006/relationships/image" Target="../media/image25.wmf"/><Relationship Id="rId7" Type="http://schemas.openxmlformats.org/officeDocument/2006/relationships/oleObject" Target="../embeddings/oleObject24.bin"/><Relationship Id="rId8"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36.bin"/><Relationship Id="rId20" Type="http://schemas.openxmlformats.org/officeDocument/2006/relationships/image" Target="../media/image41.wmf"/><Relationship Id="rId21" Type="http://schemas.openxmlformats.org/officeDocument/2006/relationships/oleObject" Target="../embeddings/oleObject42.bin"/><Relationship Id="rId22" Type="http://schemas.openxmlformats.org/officeDocument/2006/relationships/image" Target="../media/image42.wmf"/><Relationship Id="rId23" Type="http://schemas.openxmlformats.org/officeDocument/2006/relationships/oleObject" Target="../embeddings/oleObject43.bin"/><Relationship Id="rId24" Type="http://schemas.openxmlformats.org/officeDocument/2006/relationships/image" Target="../media/image15.wmf"/><Relationship Id="rId25" Type="http://schemas.openxmlformats.org/officeDocument/2006/relationships/oleObject" Target="../embeddings/oleObject44.bin"/><Relationship Id="rId26" Type="http://schemas.openxmlformats.org/officeDocument/2006/relationships/image" Target="../media/image43.wmf"/><Relationship Id="rId27" Type="http://schemas.openxmlformats.org/officeDocument/2006/relationships/oleObject" Target="../embeddings/oleObject45.bin"/><Relationship Id="rId28" Type="http://schemas.openxmlformats.org/officeDocument/2006/relationships/image" Target="../media/image44.wmf"/><Relationship Id="rId10" Type="http://schemas.openxmlformats.org/officeDocument/2006/relationships/image" Target="../media/image36.wmf"/><Relationship Id="rId11" Type="http://schemas.openxmlformats.org/officeDocument/2006/relationships/oleObject" Target="../embeddings/oleObject37.bin"/><Relationship Id="rId12" Type="http://schemas.openxmlformats.org/officeDocument/2006/relationships/image" Target="../media/image37.wmf"/><Relationship Id="rId13" Type="http://schemas.openxmlformats.org/officeDocument/2006/relationships/oleObject" Target="../embeddings/oleObject38.bin"/><Relationship Id="rId14" Type="http://schemas.openxmlformats.org/officeDocument/2006/relationships/image" Target="../media/image38.wmf"/><Relationship Id="rId15" Type="http://schemas.openxmlformats.org/officeDocument/2006/relationships/oleObject" Target="../embeddings/oleObject39.bin"/><Relationship Id="rId16" Type="http://schemas.openxmlformats.org/officeDocument/2006/relationships/image" Target="../media/image39.wmf"/><Relationship Id="rId17" Type="http://schemas.openxmlformats.org/officeDocument/2006/relationships/oleObject" Target="../embeddings/oleObject40.bin"/><Relationship Id="rId18" Type="http://schemas.openxmlformats.org/officeDocument/2006/relationships/image" Target="../media/image40.wmf"/><Relationship Id="rId19" Type="http://schemas.openxmlformats.org/officeDocument/2006/relationships/oleObject" Target="../embeddings/oleObject41.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3.bin"/><Relationship Id="rId4" Type="http://schemas.openxmlformats.org/officeDocument/2006/relationships/image" Target="../media/image17.wmf"/><Relationship Id="rId5" Type="http://schemas.openxmlformats.org/officeDocument/2006/relationships/oleObject" Target="../embeddings/oleObject34.bin"/><Relationship Id="rId6" Type="http://schemas.openxmlformats.org/officeDocument/2006/relationships/image" Target="../media/image34.wmf"/><Relationship Id="rId7" Type="http://schemas.openxmlformats.org/officeDocument/2006/relationships/oleObject" Target="../embeddings/oleObject35.bin"/><Relationship Id="rId8" Type="http://schemas.openxmlformats.org/officeDocument/2006/relationships/image" Target="../media/image35.w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53.wmf"/><Relationship Id="rId10" Type="http://schemas.openxmlformats.org/officeDocument/2006/relationships/image" Target="../media/image48.wmf"/><Relationship Id="rId11" Type="http://schemas.openxmlformats.org/officeDocument/2006/relationships/oleObject" Target="../embeddings/oleObject50.bin"/><Relationship Id="rId12" Type="http://schemas.openxmlformats.org/officeDocument/2006/relationships/image" Target="../media/image49.emf"/><Relationship Id="rId13" Type="http://schemas.openxmlformats.org/officeDocument/2006/relationships/oleObject" Target="../embeddings/oleObject51.bin"/><Relationship Id="rId14" Type="http://schemas.openxmlformats.org/officeDocument/2006/relationships/image" Target="../media/image50.wmf"/><Relationship Id="rId15" Type="http://schemas.openxmlformats.org/officeDocument/2006/relationships/oleObject" Target="../embeddings/oleObject52.bin"/><Relationship Id="rId16" Type="http://schemas.openxmlformats.org/officeDocument/2006/relationships/image" Target="../media/image51.emf"/><Relationship Id="rId17" Type="http://schemas.openxmlformats.org/officeDocument/2006/relationships/oleObject" Target="../embeddings/oleObject53.bin"/><Relationship Id="rId18" Type="http://schemas.openxmlformats.org/officeDocument/2006/relationships/image" Target="../media/image52.wmf"/><Relationship Id="rId19" Type="http://schemas.openxmlformats.org/officeDocument/2006/relationships/oleObject" Target="../embeddings/oleObject5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45.emf"/><Relationship Id="rId5" Type="http://schemas.openxmlformats.org/officeDocument/2006/relationships/oleObject" Target="../embeddings/oleObject47.bin"/><Relationship Id="rId6" Type="http://schemas.openxmlformats.org/officeDocument/2006/relationships/image" Target="../media/image46.wmf"/><Relationship Id="rId7" Type="http://schemas.openxmlformats.org/officeDocument/2006/relationships/oleObject" Target="../embeddings/oleObject48.bin"/><Relationship Id="rId8" Type="http://schemas.openxmlformats.org/officeDocument/2006/relationships/image" Target="../media/image4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Sept. 30,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9760" y="1447800"/>
            <a:ext cx="285650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30,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219200" y="2209800"/>
            <a:ext cx="6629400" cy="36576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3200" dirty="0" smtClean="0">
                <a:solidFill>
                  <a:srgbClr val="0000FF"/>
                </a:solidFill>
                <a:latin typeface="Arial Narrow" pitchFamily="-84" charset="0"/>
              </a:rPr>
              <a:t>Newton’s Law of Universal Gravitation</a:t>
            </a:r>
          </a:p>
          <a:p>
            <a:pPr marL="457200" indent="-457200">
              <a:spcBef>
                <a:spcPct val="20000"/>
              </a:spcBef>
              <a:buFont typeface="Arial"/>
              <a:buChar char="•"/>
            </a:pPr>
            <a:r>
              <a:rPr lang="en-US" sz="3200" dirty="0" smtClean="0">
                <a:solidFill>
                  <a:srgbClr val="0000FF"/>
                </a:solidFill>
                <a:latin typeface="Arial Narrow" pitchFamily="-84" charset="0"/>
              </a:rPr>
              <a:t>Work Done by a Constant Force</a:t>
            </a:r>
          </a:p>
          <a:p>
            <a:pPr marL="457200" indent="-457200">
              <a:spcBef>
                <a:spcPct val="20000"/>
              </a:spcBef>
              <a:buFont typeface="Arial"/>
              <a:buChar char="•"/>
            </a:pPr>
            <a:r>
              <a:rPr lang="en-US" sz="3200" dirty="0" smtClean="0">
                <a:solidFill>
                  <a:srgbClr val="0000FF"/>
                </a:solidFill>
                <a:latin typeface="Arial Narrow" pitchFamily="-84" charset="0"/>
              </a:rPr>
              <a:t>Scalar Product</a:t>
            </a:r>
          </a:p>
          <a:p>
            <a:pPr marL="457200" indent="-457200">
              <a:spcBef>
                <a:spcPct val="20000"/>
              </a:spcBef>
              <a:buFont typeface="Arial"/>
              <a:buChar char="•"/>
            </a:pPr>
            <a:r>
              <a:rPr lang="en-US" sz="3200" dirty="0" smtClean="0">
                <a:solidFill>
                  <a:srgbClr val="0000FF"/>
                </a:solidFill>
                <a:latin typeface="Arial Narrow" pitchFamily="-84" charset="0"/>
              </a:rPr>
              <a:t>Work Done by a </a:t>
            </a:r>
            <a:r>
              <a:rPr lang="en-US" sz="3200" dirty="0">
                <a:solidFill>
                  <a:srgbClr val="0000FF"/>
                </a:solidFill>
                <a:latin typeface="Arial Narrow" pitchFamily="-84" charset="0"/>
              </a:rPr>
              <a:t>V</a:t>
            </a:r>
            <a:r>
              <a:rPr lang="en-US" sz="3200" dirty="0" smtClean="0">
                <a:solidFill>
                  <a:srgbClr val="0000FF"/>
                </a:solidFill>
                <a:latin typeface="Arial Narrow" pitchFamily="-84" charset="0"/>
              </a:rPr>
              <a:t>arying Force</a:t>
            </a:r>
          </a:p>
          <a:p>
            <a:pPr marL="457200" indent="-457200">
              <a:spcBef>
                <a:spcPct val="20000"/>
              </a:spcBef>
              <a:buFont typeface="Arial"/>
              <a:buChar char="•"/>
            </a:pPr>
            <a:r>
              <a:rPr lang="en-US" sz="3200" dirty="0" smtClean="0">
                <a:solidFill>
                  <a:srgbClr val="0000FF"/>
                </a:solidFill>
                <a:latin typeface="Arial Narrow" pitchFamily="-84" charset="0"/>
              </a:rPr>
              <a:t>Work-Kinetic Energy Theorem</a:t>
            </a:r>
          </a:p>
          <a:p>
            <a:pPr marL="457200" indent="-457200">
              <a:spcBef>
                <a:spcPct val="20000"/>
              </a:spcBef>
              <a:buFont typeface="Arial"/>
              <a:buChar char="•"/>
            </a:pPr>
            <a:r>
              <a:rPr lang="en-US" sz="3200" dirty="0" smtClean="0">
                <a:solidFill>
                  <a:srgbClr val="0000FF"/>
                </a:solidFill>
                <a:latin typeface="Arial Narrow" pitchFamily="-84" charset="0"/>
              </a:rPr>
              <a:t>Work under friction</a:t>
            </a:r>
          </a:p>
          <a:p>
            <a:pPr marL="457200" indent="-457200">
              <a:spcBef>
                <a:spcPct val="20000"/>
              </a:spcBef>
              <a:buFont typeface="Arial"/>
              <a:buChar char="•"/>
            </a:pPr>
            <a:endParaRPr lang="en-US" sz="3200" dirty="0" smtClean="0">
              <a:solidFill>
                <a:srgbClr val="0000FF"/>
              </a:solidFill>
              <a:latin typeface="Arial Narrow" pitchFamily="-84" charset="0"/>
            </a:endParaRPr>
          </a:p>
          <a:p>
            <a:pPr marL="457200" indent="-457200">
              <a:spcBef>
                <a:spcPct val="20000"/>
              </a:spcBef>
              <a:buFont typeface="Arial"/>
              <a:buChar char="•"/>
            </a:pPr>
            <a:endParaRPr lang="en-US" sz="3600" dirty="0">
              <a:solidFill>
                <a:srgbClr val="003300"/>
              </a:solidFill>
              <a:latin typeface="Arial Narrow" pitchFamily="-84" charset="0"/>
            </a:endParaRPr>
          </a:p>
        </p:txBody>
      </p:sp>
      <p:sp>
        <p:nvSpPr>
          <p:cNvPr id="8" name="Text Box 13"/>
          <p:cNvSpPr txBox="1">
            <a:spLocks noChangeArrowheads="1"/>
          </p:cNvSpPr>
          <p:nvPr/>
        </p:nvSpPr>
        <p:spPr bwMode="auto">
          <a:xfrm>
            <a:off x="838200" y="5786437"/>
            <a:ext cx="7401786"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#6, </a:t>
            </a:r>
            <a:r>
              <a:rPr lang="en-US" dirty="0">
                <a:solidFill>
                  <a:srgbClr val="003300"/>
                </a:solidFill>
                <a:latin typeface="Arial Narrow" charset="0"/>
              </a:rPr>
              <a:t>due 10pm, Tuesday, </a:t>
            </a:r>
            <a:r>
              <a:rPr lang="en-US" dirty="0" smtClean="0">
                <a:solidFill>
                  <a:srgbClr val="003300"/>
                </a:solidFill>
                <a:latin typeface="Arial Narrow" charset="0"/>
              </a:rPr>
              <a:t>Oct. </a:t>
            </a:r>
            <a:r>
              <a:rPr lang="en-US" dirty="0">
                <a:solidFill>
                  <a:srgbClr val="003300"/>
                </a:solidFill>
                <a:latin typeface="Arial Narrow" charset="0"/>
              </a:rPr>
              <a:t>7</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46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6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8CFD4E-64D1-9145-870D-670D588D31B4}"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46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latin typeface="Arial Narrow" charset="0"/>
                <a:ea typeface="ＭＳ Ｐゴシック" charset="0"/>
                <a:cs typeface="ＭＳ Ｐゴシック" charset="0"/>
              </a:rPr>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mc:AlternateContent xmlns:mc="http://schemas.openxmlformats.org/markup-compatibility/2006">
              <mc:Choice xmlns:v="urn:schemas-microsoft-com:vml" Requires="v">
                <p:oleObj spid="_x0000_s236448" name="Equation" r:id="rId3" imgW="457200" imgH="241300" progId="Equation.DSMT4">
                  <p:embed/>
                </p:oleObj>
              </mc:Choice>
              <mc:Fallback>
                <p:oleObj name="Equation" r:id="rId3" imgW="4572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1042988"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5" name="Rectangle 5"/>
          <p:cNvSpPr>
            <a:spLocks noChangeArrowheads="1"/>
          </p:cNvSpPr>
          <p:nvPr/>
        </p:nvSpPr>
        <p:spPr bwMode="auto">
          <a:xfrm>
            <a:off x="609600" y="1905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mc:AlternateContent xmlns:mc="http://schemas.openxmlformats.org/markup-compatibility/2006">
              <mc:Choice xmlns:v="urn:schemas-microsoft-com:vml" Requires="v">
                <p:oleObj spid="_x0000_s236449" name="Equation" r:id="rId5" imgW="1244600" imgH="368300" progId="Equation.DSMT4">
                  <p:embed/>
                </p:oleObj>
              </mc:Choice>
              <mc:Fallback>
                <p:oleObj name="Equation" r:id="rId5" imgW="12446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947863"/>
                        <a:ext cx="2236788"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7" name="Rectangle 7"/>
          <p:cNvSpPr>
            <a:spLocks noChangeArrowheads="1"/>
          </p:cNvSpPr>
          <p:nvPr/>
        </p:nvSpPr>
        <p:spPr bwMode="auto">
          <a:xfrm>
            <a:off x="609600" y="25908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mc:AlternateContent xmlns:mc="http://schemas.openxmlformats.org/markup-compatibility/2006">
              <mc:Choice xmlns:v="urn:schemas-microsoft-com:vml" Requires="v">
                <p:oleObj spid="_x0000_s236450" name="Equation" r:id="rId7" imgW="342900" imgH="241300" progId="Equation.DSMT4">
                  <p:embed/>
                </p:oleObj>
              </mc:Choice>
              <mc:Fallback>
                <p:oleObj name="Equation" r:id="rId7" imgW="342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2620963"/>
                        <a:ext cx="703263"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9" name="Rectangle 9"/>
          <p:cNvSpPr>
            <a:spLocks noChangeArrowheads="1"/>
          </p:cNvSpPr>
          <p:nvPr/>
        </p:nvSpPr>
        <p:spPr bwMode="auto">
          <a:xfrm>
            <a:off x="609600" y="3886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mc:AlternateContent xmlns:mc="http://schemas.openxmlformats.org/markup-compatibility/2006">
              <mc:Choice xmlns:v="urn:schemas-microsoft-com:vml" Requires="v">
                <p:oleObj spid="_x0000_s236451" name="Equation" r:id="rId9" imgW="1282700" imgH="368300" progId="Equation.DSMT4">
                  <p:embed/>
                </p:oleObj>
              </mc:Choice>
              <mc:Fallback>
                <p:oleObj name="Equation" r:id="rId9" imgW="12827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mc:AlternateContent xmlns:mc="http://schemas.openxmlformats.org/markup-compatibility/2006">
              <mc:Choice xmlns:v="urn:schemas-microsoft-com:vml" Requires="v">
                <p:oleObj spid="_x0000_s236452" name="Equation" r:id="rId11" imgW="1282700" imgH="368300" progId="Equation.DSMT4">
                  <p:embed/>
                </p:oleObj>
              </mc:Choice>
              <mc:Fallback>
                <p:oleObj name="Equation" r:id="rId11" imgW="12827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mc:AlternateContent xmlns:mc="http://schemas.openxmlformats.org/markup-compatibility/2006">
              <mc:Choice xmlns:v="urn:schemas-microsoft-com:vml" Requires="v">
                <p:oleObj spid="_x0000_s236453" name="Equation" r:id="rId13" imgW="2857500" imgH="482600" progId="Equation.DSMT4">
                  <p:embed/>
                </p:oleObj>
              </mc:Choice>
              <mc:Fallback>
                <p:oleObj name="Equation" r:id="rId13" imgW="28575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100" y="5006975"/>
                        <a:ext cx="3609975"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mc:AlternateContent xmlns:mc="http://schemas.openxmlformats.org/markup-compatibility/2006">
              <mc:Choice xmlns:v="urn:schemas-microsoft-com:vml" Requires="v">
                <p:oleObj spid="_x0000_s236454" name="Equation" r:id="rId15" imgW="2108160" imgH="431640" progId="Equation.DSMT4">
                  <p:embed/>
                </p:oleObj>
              </mc:Choice>
              <mc:Fallback>
                <p:oleObj name="Equation" r:id="rId15" imgW="21081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0838" y="5029200"/>
                        <a:ext cx="33940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mc:AlternateContent xmlns:mc="http://schemas.openxmlformats.org/markup-compatibility/2006">
              <mc:Choice xmlns:v="urn:schemas-microsoft-com:vml" Requires="v">
                <p:oleObj spid="_x0000_s236455" name="Equation" r:id="rId17" imgW="1066680" imgH="304560" progId="Equation.3">
                  <p:embed/>
                </p:oleObj>
              </mc:Choice>
              <mc:Fallback>
                <p:oleObj name="Equation" r:id="rId17" imgW="1066680" imgH="3045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mc:AlternateContent xmlns:mc="http://schemas.openxmlformats.org/markup-compatibility/2006">
              <mc:Choice xmlns:v="urn:schemas-microsoft-com:vml" Requires="v">
                <p:oleObj spid="_x0000_s236456" name="Equation" r:id="rId19" imgW="1066680" imgH="304560" progId="Equation.3">
                  <p:embed/>
                </p:oleObj>
              </mc:Choice>
              <mc:Fallback>
                <p:oleObj name="Equation" r:id="rId19" imgW="106668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56" name="Rectangle 16"/>
          <p:cNvSpPr>
            <a:spLocks noChangeArrowheads="1"/>
          </p:cNvSpPr>
          <p:nvPr/>
        </p:nvSpPr>
        <p:spPr bwMode="auto">
          <a:xfrm>
            <a:off x="609600" y="33528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mc:AlternateContent xmlns:mc="http://schemas.openxmlformats.org/markup-compatibility/2006">
              <mc:Choice xmlns:v="urn:schemas-microsoft-com:vml" Requires="v">
                <p:oleObj spid="_x0000_s236457" name="Equation" r:id="rId21" imgW="457200" imgH="241300" progId="Equation.DSMT4">
                  <p:embed/>
                </p:oleObj>
              </mc:Choice>
              <mc:Fallback>
                <p:oleObj name="Equation" r:id="rId21" imgW="4572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5600" y="5626100"/>
                        <a:ext cx="100806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mc:AlternateContent xmlns:mc="http://schemas.openxmlformats.org/markup-compatibility/2006">
              <mc:Choice xmlns:v="urn:schemas-microsoft-com:vml" Requires="v">
                <p:oleObj spid="_x0000_s236458" name="Equation" r:id="rId23" imgW="698500" imgH="368300" progId="Equation.DSMT4">
                  <p:embed/>
                </p:oleObj>
              </mc:Choice>
              <mc:Fallback>
                <p:oleObj name="Equation" r:id="rId23" imgW="698500" imgH="368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285875"/>
                        <a:ext cx="1314450"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mc:AlternateContent xmlns:mc="http://schemas.openxmlformats.org/markup-compatibility/2006">
              <mc:Choice xmlns:v="urn:schemas-microsoft-com:vml" Requires="v">
                <p:oleObj spid="_x0000_s236459" name="Equation" r:id="rId25" imgW="812800" imgH="368300" progId="Equation.DSMT4">
                  <p:embed/>
                </p:oleObj>
              </mc:Choice>
              <mc:Fallback>
                <p:oleObj name="Equation" r:id="rId25" imgW="812800" imgH="3683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35713" y="1946275"/>
                        <a:ext cx="1460500"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mc:AlternateContent xmlns:mc="http://schemas.openxmlformats.org/markup-compatibility/2006">
              <mc:Choice xmlns:v="urn:schemas-microsoft-com:vml" Requires="v">
                <p:oleObj spid="_x0000_s236460" name="Equation" r:id="rId27" imgW="342900" imgH="241300" progId="Equation.DSMT4">
                  <p:embed/>
                </p:oleObj>
              </mc:Choice>
              <mc:Fallback>
                <p:oleObj name="Equation" r:id="rId27" imgW="342900" imgH="2413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6213" y="1955800"/>
                        <a:ext cx="61753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mc:AlternateContent xmlns:mc="http://schemas.openxmlformats.org/markup-compatibility/2006">
              <mc:Choice xmlns:v="urn:schemas-microsoft-com:vml" Requires="v">
                <p:oleObj spid="_x0000_s236461" name="Equation" r:id="rId29" imgW="825500" imgH="368300" progId="Equation.DSMT4">
                  <p:embed/>
                </p:oleObj>
              </mc:Choice>
              <mc:Fallback>
                <p:oleObj name="Equation" r:id="rId29" imgW="825500" imgH="3683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8863" y="2562225"/>
                        <a:ext cx="1689100" cy="687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mc:AlternateContent xmlns:mc="http://schemas.openxmlformats.org/markup-compatibility/2006">
              <mc:Choice xmlns:v="urn:schemas-microsoft-com:vml" Requires="v">
                <p:oleObj spid="_x0000_s236462" name="Equation" r:id="rId31" imgW="88560" imgH="164880" progId="Equation.3">
                  <p:embed/>
                </p:oleObj>
              </mc:Choice>
              <mc:Fallback>
                <p:oleObj name="Equation" r:id="rId31" imgW="88560" imgH="1648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08738" y="3429000"/>
                        <a:ext cx="2476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mc:AlternateContent xmlns:mc="http://schemas.openxmlformats.org/markup-compatibility/2006">
              <mc:Choice xmlns:v="urn:schemas-microsoft-com:vml" Requires="v">
                <p:oleObj spid="_x0000_s236463"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05813" y="3429000"/>
                        <a:ext cx="388937"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mc:AlternateContent xmlns:mc="http://schemas.openxmlformats.org/markup-compatibility/2006">
              <mc:Choice xmlns:v="urn:schemas-microsoft-com:vml" Requires="v">
                <p:oleObj spid="_x0000_s236464" name="Equation" r:id="rId35" imgW="457200" imgH="228600" progId="Equation.DSMT4">
                  <p:embed/>
                </p:oleObj>
              </mc:Choice>
              <mc:Fallback>
                <p:oleObj name="Equation" r:id="rId35" imgW="457200" imgH="2286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713413"/>
                        <a:ext cx="114458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mc:AlternateContent xmlns:mc="http://schemas.openxmlformats.org/markup-compatibility/2006">
              <mc:Choice xmlns:v="urn:schemas-microsoft-com:vml" Requires="v">
                <p:oleObj spid="_x0000_s236465" name="Equation" r:id="rId37" imgW="469800" imgH="241200" progId="Equation.DSMT4">
                  <p:embed/>
                </p:oleObj>
              </mc:Choice>
              <mc:Fallback>
                <p:oleObj name="Equation" r:id="rId37" imgW="469800" imgH="241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5699125"/>
                        <a:ext cx="118110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mc:AlternateContent xmlns:mc="http://schemas.openxmlformats.org/markup-compatibility/2006">
              <mc:Choice xmlns:v="urn:schemas-microsoft-com:vml" Requires="v">
                <p:oleObj spid="_x0000_s236466" name="Equation" r:id="rId39" imgW="330120" imgH="228600" progId="Equation.DSMT4">
                  <p:embed/>
                </p:oleObj>
              </mc:Choice>
              <mc:Fallback>
                <p:oleObj name="Equation" r:id="rId39" imgW="330120" imgH="2286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713413"/>
                        <a:ext cx="83343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4609" name="Oval 28"/>
            <p:cNvSpPr>
              <a:spLocks noChangeArrowheads="1"/>
            </p:cNvSpPr>
            <p:nvPr/>
          </p:nvSpPr>
          <p:spPr bwMode="auto">
            <a:xfrm>
              <a:off x="4848" y="3216"/>
              <a:ext cx="768"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=0</a:t>
              </a:r>
            </a:p>
          </p:txBody>
        </p:sp>
        <p:cxnSp>
          <p:nvCxnSpPr>
            <p:cNvPr id="24611" name="AutoShape 30"/>
            <p:cNvCxnSpPr>
              <a:cxnSpLocks noChangeShapeType="1"/>
              <a:stCxn id="24609" idx="3"/>
              <a:endCxn id="24610" idx="1"/>
            </p:cNvCxnSpPr>
            <p:nvPr/>
          </p:nvCxnSpPr>
          <p:spPr bwMode="auto">
            <a:xfrm rot="16200000" flipH="1">
              <a:off x="4950" y="3481"/>
              <a:ext cx="302" cy="282"/>
            </a:xfrm>
            <a:prstGeom prst="curvedConnector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mc:AlternateContent xmlns:mc="http://schemas.openxmlformats.org/markup-compatibility/2006">
              <mc:Choice xmlns:v="urn:schemas-microsoft-com:vml" Requires="v">
                <p:oleObj spid="_x0000_s236467" name="Equation" r:id="rId41" imgW="850680" imgH="152280" progId="Equation.DSMT4">
                  <p:embed/>
                </p:oleObj>
              </mc:Choice>
              <mc:Fallback>
                <p:oleObj name="Equation" r:id="rId41" imgW="850680" imgH="15228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5388" y="5181600"/>
                        <a:ext cx="1370012"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mc:AlternateContent xmlns:mc="http://schemas.openxmlformats.org/markup-compatibility/2006">
              <mc:Choice xmlns:v="urn:schemas-microsoft-com:vml" Requires="v">
                <p:oleObj spid="_x0000_s236468" name="Equation" r:id="rId43" imgW="431800" imgH="241300" progId="Equation.DSMT4">
                  <p:embed/>
                </p:oleObj>
              </mc:Choice>
              <mc:Fallback>
                <p:oleObj name="Equation" r:id="rId43" imgW="431800" imgH="2413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900" y="2622550"/>
                        <a:ext cx="884238"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32274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left)">
                                      <p:cBhvr>
                                        <p:cTn id="7" dur="500"/>
                                        <p:tgtEl>
                                          <p:spTgt spid="573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573444"/>
                                        </p:tgtEl>
                                        <p:attrNameLst>
                                          <p:attrName>style.visibility</p:attrName>
                                        </p:attrNameLst>
                                      </p:cBhvr>
                                      <p:to>
                                        <p:strVal val="visible"/>
                                      </p:to>
                                    </p:set>
                                    <p:animEffect transition="in" filter="wipe(left)">
                                      <p:cBhvr>
                                        <p:cTn id="12" dur="500"/>
                                        <p:tgtEl>
                                          <p:spTgt spid="573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573458"/>
                                        </p:tgtEl>
                                        <p:attrNameLst>
                                          <p:attrName>style.visibility</p:attrName>
                                        </p:attrNameLst>
                                      </p:cBhvr>
                                      <p:to>
                                        <p:strVal val="visible"/>
                                      </p:to>
                                    </p:set>
                                    <p:animEffect transition="in" filter="wipe(left)">
                                      <p:cBhvr>
                                        <p:cTn id="17" dur="500"/>
                                        <p:tgtEl>
                                          <p:spTgt spid="573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45">
                                            <p:txEl>
                                              <p:pRg st="0" end="0"/>
                                            </p:txEl>
                                          </p:spTgt>
                                        </p:tgtEl>
                                        <p:attrNameLst>
                                          <p:attrName>style.visibility</p:attrName>
                                        </p:attrNameLst>
                                      </p:cBhvr>
                                      <p:to>
                                        <p:strVal val="visible"/>
                                      </p:to>
                                    </p:set>
                                    <p:animEffect transition="in" filter="wipe(left)">
                                      <p:cBhvr>
                                        <p:cTn id="22" dur="500"/>
                                        <p:tgtEl>
                                          <p:spTgt spid="57344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73446"/>
                                        </p:tgtEl>
                                        <p:attrNameLst>
                                          <p:attrName>style.visibility</p:attrName>
                                        </p:attrNameLst>
                                      </p:cBhvr>
                                      <p:to>
                                        <p:strVal val="visible"/>
                                      </p:to>
                                    </p:set>
                                    <p:animEffect transition="in" filter="wipe(left)">
                                      <p:cBhvr>
                                        <p:cTn id="27" dur="500"/>
                                        <p:tgtEl>
                                          <p:spTgt spid="573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73459"/>
                                        </p:tgtEl>
                                        <p:attrNameLst>
                                          <p:attrName>style.visibility</p:attrName>
                                        </p:attrNameLst>
                                      </p:cBhvr>
                                      <p:to>
                                        <p:strVal val="visible"/>
                                      </p:to>
                                    </p:set>
                                    <p:animEffect transition="in" filter="wipe(left)">
                                      <p:cBhvr>
                                        <p:cTn id="32" dur="500"/>
                                        <p:tgtEl>
                                          <p:spTgt spid="5734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573460"/>
                                        </p:tgtEl>
                                        <p:attrNameLst>
                                          <p:attrName>style.visibility</p:attrName>
                                        </p:attrNameLst>
                                      </p:cBhvr>
                                      <p:to>
                                        <p:strVal val="visible"/>
                                      </p:to>
                                    </p:set>
                                    <p:animEffect transition="in" filter="wipe(left)">
                                      <p:cBhvr>
                                        <p:cTn id="37" dur="500"/>
                                        <p:tgtEl>
                                          <p:spTgt spid="5734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73447">
                                            <p:txEl>
                                              <p:pRg st="0" end="0"/>
                                            </p:txEl>
                                          </p:spTgt>
                                        </p:tgtEl>
                                        <p:attrNameLst>
                                          <p:attrName>style.visibility</p:attrName>
                                        </p:attrNameLst>
                                      </p:cBhvr>
                                      <p:to>
                                        <p:strVal val="visible"/>
                                      </p:to>
                                    </p:set>
                                    <p:animEffect transition="in" filter="wipe(left)">
                                      <p:cBhvr>
                                        <p:cTn id="42" dur="500"/>
                                        <p:tgtEl>
                                          <p:spTgt spid="57344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73461"/>
                                        </p:tgtEl>
                                        <p:attrNameLst>
                                          <p:attrName>style.visibility</p:attrName>
                                        </p:attrNameLst>
                                      </p:cBhvr>
                                      <p:to>
                                        <p:strVal val="visible"/>
                                      </p:to>
                                    </p:set>
                                    <p:animEffect transition="in" filter="wipe(left)">
                                      <p:cBhvr>
                                        <p:cTn id="47" dur="500"/>
                                        <p:tgtEl>
                                          <p:spTgt spid="5734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573448"/>
                                        </p:tgtEl>
                                        <p:attrNameLst>
                                          <p:attrName>style.visibility</p:attrName>
                                        </p:attrNameLst>
                                      </p:cBhvr>
                                      <p:to>
                                        <p:strVal val="visible"/>
                                      </p:to>
                                    </p:set>
                                    <p:animEffect transition="in" filter="wipe(left)">
                                      <p:cBhvr>
                                        <p:cTn id="52" dur="500"/>
                                        <p:tgtEl>
                                          <p:spTgt spid="5734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573472"/>
                                        </p:tgtEl>
                                        <p:attrNameLst>
                                          <p:attrName>style.visibility</p:attrName>
                                        </p:attrNameLst>
                                      </p:cBhvr>
                                      <p:to>
                                        <p:strVal val="visible"/>
                                      </p:to>
                                    </p:set>
                                    <p:animEffect transition="in" filter="wipe(left)">
                                      <p:cBhvr>
                                        <p:cTn id="57" dur="500"/>
                                        <p:tgtEl>
                                          <p:spTgt spid="5734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573456">
                                            <p:txEl>
                                              <p:pRg st="0" end="0"/>
                                            </p:txEl>
                                          </p:spTgt>
                                        </p:tgtEl>
                                        <p:attrNameLst>
                                          <p:attrName>style.visibility</p:attrName>
                                        </p:attrNameLst>
                                      </p:cBhvr>
                                      <p:to>
                                        <p:strVal val="visible"/>
                                      </p:to>
                                    </p:set>
                                    <p:animEffect transition="in" filter="wipe(left)">
                                      <p:cBhvr>
                                        <p:cTn id="62" dur="500"/>
                                        <p:tgtEl>
                                          <p:spTgt spid="573456">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573454"/>
                                        </p:tgtEl>
                                        <p:attrNameLst>
                                          <p:attrName>style.visibility</p:attrName>
                                        </p:attrNameLst>
                                      </p:cBhvr>
                                      <p:to>
                                        <p:strVal val="visible"/>
                                      </p:to>
                                    </p:set>
                                    <p:animEffect transition="in" filter="wipe(left)">
                                      <p:cBhvr>
                                        <p:cTn id="67" dur="500"/>
                                        <p:tgtEl>
                                          <p:spTgt spid="57345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573462"/>
                                        </p:tgtEl>
                                        <p:attrNameLst>
                                          <p:attrName>style.visibility</p:attrName>
                                        </p:attrNameLst>
                                      </p:cBhvr>
                                      <p:to>
                                        <p:strVal val="visible"/>
                                      </p:to>
                                    </p:set>
                                    <p:animEffect transition="in" filter="wipe(left)">
                                      <p:cBhvr>
                                        <p:cTn id="72" dur="500"/>
                                        <p:tgtEl>
                                          <p:spTgt spid="5734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573455"/>
                                        </p:tgtEl>
                                        <p:attrNameLst>
                                          <p:attrName>style.visibility</p:attrName>
                                        </p:attrNameLst>
                                      </p:cBhvr>
                                      <p:to>
                                        <p:strVal val="visible"/>
                                      </p:to>
                                    </p:set>
                                    <p:animEffect transition="in" filter="wipe(left)">
                                      <p:cBhvr>
                                        <p:cTn id="77" dur="500"/>
                                        <p:tgtEl>
                                          <p:spTgt spid="57345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573463"/>
                                        </p:tgtEl>
                                        <p:attrNameLst>
                                          <p:attrName>style.visibility</p:attrName>
                                        </p:attrNameLst>
                                      </p:cBhvr>
                                      <p:to>
                                        <p:strVal val="visible"/>
                                      </p:to>
                                    </p:set>
                                    <p:animEffect transition="in" filter="wipe(left)">
                                      <p:cBhvr>
                                        <p:cTn id="82" dur="500"/>
                                        <p:tgtEl>
                                          <p:spTgt spid="5734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573449">
                                            <p:txEl>
                                              <p:pRg st="0" end="0"/>
                                            </p:txEl>
                                          </p:spTgt>
                                        </p:tgtEl>
                                        <p:attrNameLst>
                                          <p:attrName>style.visibility</p:attrName>
                                        </p:attrNameLst>
                                      </p:cBhvr>
                                      <p:to>
                                        <p:strVal val="visible"/>
                                      </p:to>
                                    </p:set>
                                    <p:animEffect transition="in" filter="wipe(left)">
                                      <p:cBhvr>
                                        <p:cTn id="87" dur="500"/>
                                        <p:tgtEl>
                                          <p:spTgt spid="573449">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573450"/>
                                        </p:tgtEl>
                                        <p:attrNameLst>
                                          <p:attrName>style.visibility</p:attrName>
                                        </p:attrNameLst>
                                      </p:cBhvr>
                                      <p:to>
                                        <p:strVal val="visible"/>
                                      </p:to>
                                    </p:set>
                                    <p:animEffect transition="in" filter="wipe(left)">
                                      <p:cBhvr>
                                        <p:cTn id="92" dur="500"/>
                                        <p:tgtEl>
                                          <p:spTgt spid="5734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573451"/>
                                        </p:tgtEl>
                                        <p:attrNameLst>
                                          <p:attrName>style.visibility</p:attrName>
                                        </p:attrNameLst>
                                      </p:cBhvr>
                                      <p:to>
                                        <p:strVal val="visible"/>
                                      </p:to>
                                    </p:set>
                                    <p:animEffect transition="in" filter="wipe(left)">
                                      <p:cBhvr>
                                        <p:cTn id="97" dur="500"/>
                                        <p:tgtEl>
                                          <p:spTgt spid="57345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73452"/>
                                        </p:tgtEl>
                                        <p:attrNameLst>
                                          <p:attrName>style.visibility</p:attrName>
                                        </p:attrNameLst>
                                      </p:cBhvr>
                                      <p:to>
                                        <p:strVal val="visible"/>
                                      </p:to>
                                    </p:set>
                                    <p:animEffect transition="in" filter="wipe(left)">
                                      <p:cBhvr>
                                        <p:cTn id="102" dur="500"/>
                                        <p:tgtEl>
                                          <p:spTgt spid="57345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573453"/>
                                        </p:tgtEl>
                                        <p:attrNameLst>
                                          <p:attrName>style.visibility</p:attrName>
                                        </p:attrNameLst>
                                      </p:cBhvr>
                                      <p:to>
                                        <p:strVal val="visible"/>
                                      </p:to>
                                    </p:set>
                                    <p:animEffect transition="in" filter="wipe(left)">
                                      <p:cBhvr>
                                        <p:cTn id="107" dur="500"/>
                                        <p:tgtEl>
                                          <p:spTgt spid="57345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573471"/>
                                        </p:tgtEl>
                                        <p:attrNameLst>
                                          <p:attrName>style.visibility</p:attrName>
                                        </p:attrNameLst>
                                      </p:cBhvr>
                                      <p:to>
                                        <p:strVal val="visible"/>
                                      </p:to>
                                    </p:set>
                                    <p:animEffect transition="in" filter="wipe(left)">
                                      <p:cBhvr>
                                        <p:cTn id="112" dur="500"/>
                                        <p:tgtEl>
                                          <p:spTgt spid="57347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iterate type="wd">
                                    <p:tmPct val="10000"/>
                                  </p:iterate>
                                  <p:childTnLst>
                                    <p:set>
                                      <p:cBhvr>
                                        <p:cTn id="116" dur="1" fill="hold">
                                          <p:stCondLst>
                                            <p:cond delay="0"/>
                                          </p:stCondLst>
                                        </p:cTn>
                                        <p:tgtEl>
                                          <p:spTgt spid="2"/>
                                        </p:tgtEl>
                                        <p:attrNameLst>
                                          <p:attrName>style.visibility</p:attrName>
                                        </p:attrNameLst>
                                      </p:cBhvr>
                                      <p:to>
                                        <p:strVal val="visible"/>
                                      </p:to>
                                    </p:set>
                                    <p:animEffect transition="in" filter="wipe(up)">
                                      <p:cBhvr>
                                        <p:cTn id="117" dur="500"/>
                                        <p:tgtEl>
                                          <p:spTgt spid="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573457"/>
                                        </p:tgtEl>
                                        <p:attrNameLst>
                                          <p:attrName>style.visibility</p:attrName>
                                        </p:attrNameLst>
                                      </p:cBhvr>
                                      <p:to>
                                        <p:strVal val="visible"/>
                                      </p:to>
                                    </p:set>
                                    <p:animEffect transition="in" filter="wipe(left)">
                                      <p:cBhvr>
                                        <p:cTn id="122" dur="500"/>
                                        <p:tgtEl>
                                          <p:spTgt spid="57345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73464"/>
                                        </p:tgtEl>
                                        <p:attrNameLst>
                                          <p:attrName>style.visibility</p:attrName>
                                        </p:attrNameLst>
                                      </p:cBhvr>
                                      <p:to>
                                        <p:strVal val="visible"/>
                                      </p:to>
                                    </p:set>
                                    <p:animEffect transition="in" filter="wipe(left)">
                                      <p:cBhvr>
                                        <p:cTn id="127" dur="500"/>
                                        <p:tgtEl>
                                          <p:spTgt spid="57346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573465"/>
                                        </p:tgtEl>
                                        <p:attrNameLst>
                                          <p:attrName>style.visibility</p:attrName>
                                        </p:attrNameLst>
                                      </p:cBhvr>
                                      <p:to>
                                        <p:strVal val="visible"/>
                                      </p:to>
                                    </p:set>
                                    <p:animEffect transition="in" filter="wipe(left)">
                                      <p:cBhvr>
                                        <p:cTn id="132" dur="500"/>
                                        <p:tgtEl>
                                          <p:spTgt spid="57346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573466"/>
                                        </p:tgtEl>
                                        <p:attrNameLst>
                                          <p:attrName>style.visibility</p:attrName>
                                        </p:attrNameLst>
                                      </p:cBhvr>
                                      <p:to>
                                        <p:strVal val="visible"/>
                                      </p:to>
                                    </p:set>
                                    <p:animEffect transition="in" filter="wipe(left)">
                                      <p:cBhvr>
                                        <p:cTn id="137" dur="500"/>
                                        <p:tgtEl>
                                          <p:spTgt spid="573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P spid="573445" grpId="0" build="p" autoUpdateAnimBg="0"/>
      <p:bldP spid="573447" grpId="0" build="p" autoUpdateAnimBg="0"/>
      <p:bldP spid="573449" grpId="0" build="p" autoUpdateAnimBg="0"/>
      <p:bldP spid="57345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56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56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54CAF-4457-A542-ACA5-0F673B9E3B24}"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5618"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 of Work by Scalar 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mc:AlternateContent xmlns:mc="http://schemas.openxmlformats.org/markup-compatibility/2006">
              <mc:Choice xmlns:v="urn:schemas-microsoft-com:vml" Requires="v">
                <p:oleObj spid="_x0000_s237120" name="Equation" r:id="rId3" imgW="317500" imgH="368300" progId="Equation.DSMT4">
                  <p:embed/>
                </p:oleObj>
              </mc:Choice>
              <mc:Fallback>
                <p:oleObj name="Equation" r:id="rId3" imgW="317500" imgH="368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2416175"/>
                        <a:ext cx="452437" cy="627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mc:AlternateContent xmlns:mc="http://schemas.openxmlformats.org/markup-compatibility/2006">
              <mc:Choice xmlns:v="urn:schemas-microsoft-com:vml" Requires="v">
                <p:oleObj spid="_x0000_s237121" name="Equation" r:id="rId5" imgW="342900" imgH="368300" progId="Equation.DSMT4">
                  <p:embed/>
                </p:oleObj>
              </mc:Choice>
              <mc:Fallback>
                <p:oleObj name="Equation" r:id="rId5" imgW="3429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152775"/>
                        <a:ext cx="490537" cy="600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mc:AlternateContent xmlns:mc="http://schemas.openxmlformats.org/markup-compatibility/2006">
              <mc:Choice xmlns:v="urn:schemas-microsoft-com:vml" Requires="v">
                <p:oleObj spid="_x0000_s237122" name="Equation" r:id="rId7" imgW="304560" imgH="177480" progId="Equation.3">
                  <p:embed/>
                </p:oleObj>
              </mc:Choice>
              <mc:Fallback>
                <p:oleObj name="Equation" r:id="rId7" imgW="304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4659313"/>
                        <a:ext cx="558800"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mc:AlternateContent xmlns:mc="http://schemas.openxmlformats.org/markup-compatibility/2006">
              <mc:Choice xmlns:v="urn:schemas-microsoft-com:vml" Requires="v">
                <p:oleObj spid="_x0000_s237123" name="Equation" r:id="rId9" imgW="1739880" imgH="431640" progId="Equation.3">
                  <p:embed/>
                </p:oleObj>
              </mc:Choice>
              <mc:Fallback>
                <p:oleObj name="Equation" r:id="rId9" imgW="17398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5749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mc:AlternateContent xmlns:mc="http://schemas.openxmlformats.org/markup-compatibility/2006">
              <mc:Choice xmlns:v="urn:schemas-microsoft-com:vml" Requires="v">
                <p:oleObj spid="_x0000_s237124" name="Equation" r:id="rId11" imgW="2679480" imgH="304560" progId="Equation.3">
                  <p:embed/>
                </p:oleObj>
              </mc:Choice>
              <mc:Fallback>
                <p:oleObj name="Equation" r:id="rId11" imgW="2679480" imgH="304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4495800"/>
                        <a:ext cx="3897312"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5632"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25633"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5" name="Text Box 15"/>
            <p:cNvSpPr txBox="1">
              <a:spLocks noChangeArrowheads="1"/>
            </p:cNvSpPr>
            <p:nvPr/>
          </p:nvSpPr>
          <p:spPr bwMode="auto">
            <a:xfrm>
              <a:off x="1344" y="1391"/>
              <a:ext cx="279"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Y</a:t>
              </a:r>
            </a:p>
          </p:txBody>
        </p:sp>
        <p:sp>
          <p:nvSpPr>
            <p:cNvPr id="25636" name="Text Box 16"/>
            <p:cNvSpPr txBox="1">
              <a:spLocks noChangeArrowheads="1"/>
            </p:cNvSpPr>
            <p:nvPr/>
          </p:nvSpPr>
          <p:spPr bwMode="auto">
            <a:xfrm>
              <a:off x="2205" y="2688"/>
              <a:ext cx="280"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5630"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1" name="Text Box 19"/>
            <p:cNvSpPr txBox="1">
              <a:spLocks noChangeArrowheads="1"/>
            </p:cNvSpPr>
            <p:nvPr/>
          </p:nvSpPr>
          <p:spPr bwMode="auto">
            <a:xfrm>
              <a:off x="1574" y="158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5628"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9" name="Text Box 22"/>
            <p:cNvSpPr txBox="1">
              <a:spLocks noChangeArrowheads="1"/>
            </p:cNvSpPr>
            <p:nvPr/>
          </p:nvSpPr>
          <p:spPr bwMode="auto">
            <a:xfrm>
              <a:off x="2092"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mc:AlternateContent xmlns:mc="http://schemas.openxmlformats.org/markup-compatibility/2006">
              <mc:Choice xmlns:v="urn:schemas-microsoft-com:vml" Requires="v">
                <p:oleObj spid="_x0000_s237125" name="Equation" r:id="rId13" imgW="304560" imgH="177480" progId="Equation.DSMT4">
                  <p:embed/>
                </p:oleObj>
              </mc:Choice>
              <mc:Fallback>
                <p:oleObj name="Equation" r:id="rId13" imgW="3045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892800"/>
                        <a:ext cx="541338" cy="287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mc:AlternateContent xmlns:mc="http://schemas.openxmlformats.org/markup-compatibility/2006">
              <mc:Choice xmlns:v="urn:schemas-microsoft-com:vml" Requires="v">
                <p:oleObj spid="_x0000_s237126" name="Equation" r:id="rId15" imgW="736560" imgH="304560" progId="Equation.3">
                  <p:embed/>
                </p:oleObj>
              </mc:Choice>
              <mc:Fallback>
                <p:oleObj name="Equation" r:id="rId15" imgW="736560" imgH="3045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75" y="2454275"/>
                        <a:ext cx="105092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mc:AlternateContent xmlns:mc="http://schemas.openxmlformats.org/markup-compatibility/2006">
              <mc:Choice xmlns:v="urn:schemas-microsoft-com:vml" Requires="v">
                <p:oleObj spid="_x0000_s237127" name="Equation" r:id="rId17" imgW="1434960" imgH="291960" progId="Equation.3">
                  <p:embed/>
                </p:oleObj>
              </mc:Choice>
              <mc:Fallback>
                <p:oleObj name="Equation" r:id="rId17" imgW="1434960" imgH="2919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2438400"/>
                        <a:ext cx="219868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mc:AlternateContent xmlns:mc="http://schemas.openxmlformats.org/markup-compatibility/2006">
              <mc:Choice xmlns:v="urn:schemas-microsoft-com:vml" Requires="v">
                <p:oleObj spid="_x0000_s237128" name="Equation" r:id="rId19" imgW="787320" imgH="304560" progId="Equation.3">
                  <p:embed/>
                </p:oleObj>
              </mc:Choice>
              <mc:Fallback>
                <p:oleObj name="Equation" r:id="rId19" imgW="78732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200400"/>
                        <a:ext cx="11239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mc:AlternateContent xmlns:mc="http://schemas.openxmlformats.org/markup-compatibility/2006">
              <mc:Choice xmlns:v="urn:schemas-microsoft-com:vml" Requires="v">
                <p:oleObj spid="_x0000_s237129" name="Equation" r:id="rId21" imgW="1460160" imgH="291960" progId="Equation.3">
                  <p:embed/>
                </p:oleObj>
              </mc:Choice>
              <mc:Fallback>
                <p:oleObj name="Equation" r:id="rId21" imgW="1460160" imgH="2919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179763"/>
                        <a:ext cx="2084388" cy="477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mc:AlternateContent xmlns:mc="http://schemas.openxmlformats.org/markup-compatibility/2006">
              <mc:Choice xmlns:v="urn:schemas-microsoft-com:vml" Requires="v">
                <p:oleObj spid="_x0000_s237130" name="Equation" r:id="rId23" imgW="457200" imgH="241300" progId="Equation.DSMT4">
                  <p:embed/>
                </p:oleObj>
              </mc:Choice>
              <mc:Fallback>
                <p:oleObj name="Equation" r:id="rId23"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60488" y="4559300"/>
                        <a:ext cx="83661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mc:AlternateContent xmlns:mc="http://schemas.openxmlformats.org/markup-compatibility/2006">
              <mc:Choice xmlns:v="urn:schemas-microsoft-com:vml" Requires="v">
                <p:oleObj spid="_x0000_s237131" name="Equation" r:id="rId25" imgW="457200" imgH="241300" progId="Equation.DSMT4">
                  <p:embed/>
                </p:oleObj>
              </mc:Choice>
              <mc:Fallback>
                <p:oleObj name="Equation" r:id="rId25"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34100" y="5843588"/>
                        <a:ext cx="811213"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mc:AlternateContent xmlns:mc="http://schemas.openxmlformats.org/markup-compatibility/2006">
              <mc:Choice xmlns:v="urn:schemas-microsoft-com:vml" Requires="v">
                <p:oleObj spid="_x0000_s237132" name="Equation" r:id="rId26" imgW="698500" imgH="368300" progId="Equation.DSMT4">
                  <p:embed/>
                </p:oleObj>
              </mc:Choice>
              <mc:Fallback>
                <p:oleObj name="Equation" r:id="rId26" imgW="698500" imgH="368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3563" y="5740400"/>
                        <a:ext cx="1239837"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3998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4467"/>
                                        </p:tgtEl>
                                        <p:attrNameLst>
                                          <p:attrName>style.visibility</p:attrName>
                                        </p:attrNameLst>
                                      </p:cBhvr>
                                      <p:to>
                                        <p:strVal val="visible"/>
                                      </p:to>
                                    </p:set>
                                    <p:animEffect transition="in" filter="wipe(left)">
                                      <p:cBhvr>
                                        <p:cTn id="7" dur="500"/>
                                        <p:tgtEl>
                                          <p:spTgt spid="574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574489"/>
                                        </p:tgtEl>
                                        <p:attrNameLst>
                                          <p:attrName>style.visibility</p:attrName>
                                        </p:attrNameLst>
                                      </p:cBhvr>
                                      <p:to>
                                        <p:strVal val="visible"/>
                                      </p:to>
                                    </p:set>
                                    <p:anim calcmode="lin" valueType="num">
                                      <p:cBhvr>
                                        <p:cTn id="19" dur="500" fill="hold"/>
                                        <p:tgtEl>
                                          <p:spTgt spid="574489"/>
                                        </p:tgtEl>
                                        <p:attrNameLst>
                                          <p:attrName>ppt_w</p:attrName>
                                        </p:attrNameLst>
                                      </p:cBhvr>
                                      <p:tavLst>
                                        <p:tav tm="0">
                                          <p:val>
                                            <p:fltVal val="0"/>
                                          </p:val>
                                        </p:tav>
                                        <p:tav tm="100000">
                                          <p:val>
                                            <p:strVal val="#ppt_w"/>
                                          </p:val>
                                        </p:tav>
                                      </p:tavLst>
                                    </p:anim>
                                    <p:anim calcmode="lin" valueType="num">
                                      <p:cBhvr>
                                        <p:cTn id="20" dur="500" fill="hold"/>
                                        <p:tgtEl>
                                          <p:spTgt spid="57448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74489"/>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iterate type="wd">
                                    <p:tmPct val="10000"/>
                                  </p:iterate>
                                  <p:childTnLst>
                                    <p:set>
                                      <p:cBhvr>
                                        <p:cTn id="34" dur="1" fill="hold">
                                          <p:stCondLst>
                                            <p:cond delay="0"/>
                                          </p:stCondLst>
                                        </p:cTn>
                                        <p:tgtEl>
                                          <p:spTgt spid="574490"/>
                                        </p:tgtEl>
                                        <p:attrNameLst>
                                          <p:attrName>style.visibility</p:attrName>
                                        </p:attrNameLst>
                                      </p:cBhvr>
                                      <p:to>
                                        <p:strVal val="visible"/>
                                      </p:to>
                                    </p:set>
                                    <p:anim calcmode="lin" valueType="num">
                                      <p:cBhvr>
                                        <p:cTn id="35" dur="500" fill="hold"/>
                                        <p:tgtEl>
                                          <p:spTgt spid="574490"/>
                                        </p:tgtEl>
                                        <p:attrNameLst>
                                          <p:attrName>ppt_w</p:attrName>
                                        </p:attrNameLst>
                                      </p:cBhvr>
                                      <p:tavLst>
                                        <p:tav tm="0">
                                          <p:val>
                                            <p:fltVal val="0"/>
                                          </p:val>
                                        </p:tav>
                                        <p:tav tm="100000">
                                          <p:val>
                                            <p:strVal val="#ppt_w"/>
                                          </p:val>
                                        </p:tav>
                                      </p:tavLst>
                                    </p:anim>
                                    <p:anim calcmode="lin" valueType="num">
                                      <p:cBhvr>
                                        <p:cTn id="36" dur="500" fill="hold"/>
                                        <p:tgtEl>
                                          <p:spTgt spid="57449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574468"/>
                                        </p:tgtEl>
                                        <p:attrNameLst>
                                          <p:attrName>style.visibility</p:attrName>
                                        </p:attrNameLst>
                                      </p:cBhvr>
                                      <p:to>
                                        <p:strVal val="visible"/>
                                      </p:to>
                                    </p:set>
                                    <p:animEffect transition="in" filter="wipe(left)">
                                      <p:cBhvr>
                                        <p:cTn id="41" dur="500"/>
                                        <p:tgtEl>
                                          <p:spTgt spid="57446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574469"/>
                                        </p:tgtEl>
                                        <p:attrNameLst>
                                          <p:attrName>style.visibility</p:attrName>
                                        </p:attrNameLst>
                                      </p:cBhvr>
                                      <p:to>
                                        <p:strVal val="visible"/>
                                      </p:to>
                                    </p:set>
                                    <p:animEffect transition="in" filter="wipe(left)">
                                      <p:cBhvr>
                                        <p:cTn id="46" dur="500"/>
                                        <p:tgtEl>
                                          <p:spTgt spid="5744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574491"/>
                                        </p:tgtEl>
                                        <p:attrNameLst>
                                          <p:attrName>style.visibility</p:attrName>
                                        </p:attrNameLst>
                                      </p:cBhvr>
                                      <p:to>
                                        <p:strVal val="visible"/>
                                      </p:to>
                                    </p:set>
                                    <p:animEffect transition="in" filter="wipe(left)">
                                      <p:cBhvr>
                                        <p:cTn id="51" dur="500"/>
                                        <p:tgtEl>
                                          <p:spTgt spid="57449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574492"/>
                                        </p:tgtEl>
                                        <p:attrNameLst>
                                          <p:attrName>style.visibility</p:attrName>
                                        </p:attrNameLst>
                                      </p:cBhvr>
                                      <p:to>
                                        <p:strVal val="visible"/>
                                      </p:to>
                                    </p:set>
                                    <p:animEffect transition="in" filter="wipe(left)">
                                      <p:cBhvr>
                                        <p:cTn id="56" dur="500"/>
                                        <p:tgtEl>
                                          <p:spTgt spid="57449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4470"/>
                                        </p:tgtEl>
                                        <p:attrNameLst>
                                          <p:attrName>style.visibility</p:attrName>
                                        </p:attrNameLst>
                                      </p:cBhvr>
                                      <p:to>
                                        <p:strVal val="visible"/>
                                      </p:to>
                                    </p:set>
                                    <p:animEffect transition="in" filter="wipe(left)">
                                      <p:cBhvr>
                                        <p:cTn id="61" dur="500"/>
                                        <p:tgtEl>
                                          <p:spTgt spid="5744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574493"/>
                                        </p:tgtEl>
                                        <p:attrNameLst>
                                          <p:attrName>style.visibility</p:attrName>
                                        </p:attrNameLst>
                                      </p:cBhvr>
                                      <p:to>
                                        <p:strVal val="visible"/>
                                      </p:to>
                                    </p:set>
                                    <p:animEffect transition="in" filter="wipe(left)">
                                      <p:cBhvr>
                                        <p:cTn id="66" dur="500"/>
                                        <p:tgtEl>
                                          <p:spTgt spid="57449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574494"/>
                                        </p:tgtEl>
                                        <p:attrNameLst>
                                          <p:attrName>style.visibility</p:attrName>
                                        </p:attrNameLst>
                                      </p:cBhvr>
                                      <p:to>
                                        <p:strVal val="visible"/>
                                      </p:to>
                                    </p:set>
                                    <p:animEffect transition="in" filter="wipe(left)">
                                      <p:cBhvr>
                                        <p:cTn id="71" dur="500"/>
                                        <p:tgtEl>
                                          <p:spTgt spid="5744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574471"/>
                                        </p:tgtEl>
                                        <p:attrNameLst>
                                          <p:attrName>style.visibility</p:attrName>
                                        </p:attrNameLst>
                                      </p:cBhvr>
                                      <p:to>
                                        <p:strVal val="visible"/>
                                      </p:to>
                                    </p:set>
                                    <p:animEffect transition="in" filter="wipe(left)">
                                      <p:cBhvr>
                                        <p:cTn id="76" dur="500"/>
                                        <p:tgtEl>
                                          <p:spTgt spid="57447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574472"/>
                                        </p:tgtEl>
                                        <p:attrNameLst>
                                          <p:attrName>style.visibility</p:attrName>
                                        </p:attrNameLst>
                                      </p:cBhvr>
                                      <p:to>
                                        <p:strVal val="visible"/>
                                      </p:to>
                                    </p:set>
                                    <p:animEffect transition="in" filter="wipe(left)">
                                      <p:cBhvr>
                                        <p:cTn id="81" dur="500"/>
                                        <p:tgtEl>
                                          <p:spTgt spid="57447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4495"/>
                                        </p:tgtEl>
                                        <p:attrNameLst>
                                          <p:attrName>style.visibility</p:attrName>
                                        </p:attrNameLst>
                                      </p:cBhvr>
                                      <p:to>
                                        <p:strVal val="visible"/>
                                      </p:to>
                                    </p:set>
                                    <p:animEffect transition="in" filter="wipe(left)">
                                      <p:cBhvr>
                                        <p:cTn id="86" dur="500"/>
                                        <p:tgtEl>
                                          <p:spTgt spid="57449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4473"/>
                                        </p:tgtEl>
                                        <p:attrNameLst>
                                          <p:attrName>style.visibility</p:attrName>
                                        </p:attrNameLst>
                                      </p:cBhvr>
                                      <p:to>
                                        <p:strVal val="visible"/>
                                      </p:to>
                                    </p:set>
                                    <p:animEffect transition="in" filter="wipe(left)">
                                      <p:cBhvr>
                                        <p:cTn id="91" dur="500"/>
                                        <p:tgtEl>
                                          <p:spTgt spid="57447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4474"/>
                                        </p:tgtEl>
                                        <p:attrNameLst>
                                          <p:attrName>style.visibility</p:attrName>
                                        </p:attrNameLst>
                                      </p:cBhvr>
                                      <p:to>
                                        <p:strVal val="visible"/>
                                      </p:to>
                                    </p:set>
                                    <p:animEffect transition="in" filter="wipe(left)">
                                      <p:cBhvr>
                                        <p:cTn id="96" dur="500"/>
                                        <p:tgtEl>
                                          <p:spTgt spid="5744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574487"/>
                                        </p:tgtEl>
                                        <p:attrNameLst>
                                          <p:attrName>style.visibility</p:attrName>
                                        </p:attrNameLst>
                                      </p:cBhvr>
                                      <p:to>
                                        <p:strVal val="visible"/>
                                      </p:to>
                                    </p:set>
                                    <p:animEffect transition="in" filter="wipe(left)">
                                      <p:cBhvr>
                                        <p:cTn id="101" dur="500"/>
                                        <p:tgtEl>
                                          <p:spTgt spid="57448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574488"/>
                                        </p:tgtEl>
                                        <p:attrNameLst>
                                          <p:attrName>style.visibility</p:attrName>
                                        </p:attrNameLst>
                                      </p:cBhvr>
                                      <p:to>
                                        <p:strVal val="visible"/>
                                      </p:to>
                                    </p:set>
                                    <p:animEffect transition="in" filter="wipe(left)">
                                      <p:cBhvr>
                                        <p:cTn id="106" dur="500"/>
                                        <p:tgtEl>
                                          <p:spTgt spid="57448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574496"/>
                                        </p:tgtEl>
                                        <p:attrNameLst>
                                          <p:attrName>style.visibility</p:attrName>
                                        </p:attrNameLst>
                                      </p:cBhvr>
                                      <p:to>
                                        <p:strVal val="visible"/>
                                      </p:to>
                                    </p:set>
                                    <p:animEffect transition="in" filter="wipe(left)">
                                      <p:cBhvr>
                                        <p:cTn id="111" dur="500"/>
                                        <p:tgtEl>
                                          <p:spTgt spid="57449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574497"/>
                                        </p:tgtEl>
                                        <p:attrNameLst>
                                          <p:attrName>style.visibility</p:attrName>
                                        </p:attrNameLst>
                                      </p:cBhvr>
                                      <p:to>
                                        <p:strVal val="visible"/>
                                      </p:to>
                                    </p:set>
                                    <p:animEffect transition="in" filter="wipe(left)">
                                      <p:cBhvr>
                                        <p:cTn id="116" dur="500"/>
                                        <p:tgtEl>
                                          <p:spTgt spid="574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animBg="1" autoUpdateAnimBg="0"/>
      <p:bldP spid="574468" grpId="0" animBg="1" autoUpdateAnimBg="0"/>
      <p:bldP spid="574471" grpId="0" animBg="1" autoUpdateAnimBg="0"/>
      <p:bldP spid="574487" grpId="0" animBg="1" autoUpdateAnimBg="0"/>
      <p:bldP spid="574489" grpId="0" animBg="1"/>
      <p:bldP spid="57449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66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2C6FB3-B71B-AB48-BF90-AD6D8DA3EFA9}"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32"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of Work </a:t>
            </a:r>
            <a:r>
              <a:rPr lang="en-US" sz="4000" dirty="0" smtClean="0">
                <a:latin typeface="Arial Narrow" charset="0"/>
                <a:ea typeface="ＭＳ Ｐゴシック" charset="0"/>
                <a:cs typeface="ＭＳ Ｐゴシック" charset="0"/>
              </a:rPr>
              <a:t>by a Constant </a:t>
            </a:r>
            <a:r>
              <a:rPr lang="en-US" sz="4000" dirty="0">
                <a:latin typeface="Arial Narrow" charset="0"/>
                <a:ea typeface="ＭＳ Ｐゴシック" charset="0"/>
                <a:cs typeface="ＭＳ Ｐゴシック" charset="0"/>
              </a:rPr>
              <a:t>Force</a:t>
            </a:r>
          </a:p>
        </p:txBody>
      </p:sp>
      <p:sp>
        <p:nvSpPr>
          <p:cNvPr id="89091" name="Text Box 3"/>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man cleaning a floor pulls a vacuum cleaner with a force of magnitude F=50.0N at an angle of 30.0</a:t>
            </a:r>
            <a:r>
              <a:rPr lang="en-US" sz="2000" baseline="30000">
                <a:solidFill>
                  <a:schemeClr val="accent2"/>
                </a:solidFill>
                <a:latin typeface="Arial Narrow" charset="0"/>
              </a:rPr>
              <a:t>o</a:t>
            </a:r>
            <a:r>
              <a:rPr lang="en-US" sz="2000">
                <a:solidFill>
                  <a:schemeClr val="accent2"/>
                </a:solidFill>
                <a:latin typeface="Arial Narrow" charset="0"/>
              </a:rPr>
              <a:t> with East.  Calculate the work done by the force on the vacuum cleaner as the vacuum cleaner is displaced by 3.00m to East.</a:t>
            </a:r>
            <a:endParaRPr lang="en-US" sz="2000"/>
          </a:p>
        </p:txBody>
      </p:sp>
      <p:sp>
        <p:nvSpPr>
          <p:cNvPr id="89092" name="Text Box 4"/>
          <p:cNvSpPr txBox="1">
            <a:spLocks noChangeArrowheads="1"/>
          </p:cNvSpPr>
          <p:nvPr/>
        </p:nvSpPr>
        <p:spPr bwMode="auto">
          <a:xfrm>
            <a:off x="609600" y="3505200"/>
            <a:ext cx="6781800" cy="461963"/>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Does work depend on mass of the object being worked on?</a:t>
            </a:r>
            <a:endParaRPr lang="en-US"/>
          </a:p>
        </p:txBody>
      </p:sp>
      <p:sp>
        <p:nvSpPr>
          <p:cNvPr id="89093" name="Line 5"/>
          <p:cNvSpPr>
            <a:spLocks noChangeShapeType="1"/>
          </p:cNvSpPr>
          <p:nvPr/>
        </p:nvSpPr>
        <p:spPr bwMode="auto">
          <a:xfrm>
            <a:off x="762000" y="3052763"/>
            <a:ext cx="2133600" cy="0"/>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4" name="Rectangle 6"/>
          <p:cNvSpPr>
            <a:spLocks noChangeArrowheads="1"/>
          </p:cNvSpPr>
          <p:nvPr/>
        </p:nvSpPr>
        <p:spPr bwMode="auto">
          <a:xfrm>
            <a:off x="762000" y="24431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7"/>
          <p:cNvGrpSpPr>
            <a:grpSpLocks/>
          </p:cNvGrpSpPr>
          <p:nvPr/>
        </p:nvGrpSpPr>
        <p:grpSpPr bwMode="auto">
          <a:xfrm>
            <a:off x="1371600" y="1981200"/>
            <a:ext cx="762000" cy="690563"/>
            <a:chOff x="1104" y="1773"/>
            <a:chExt cx="480" cy="435"/>
          </a:xfrm>
        </p:grpSpPr>
        <p:sp>
          <p:nvSpPr>
            <p:cNvPr id="26653" name="Line 8"/>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4" name="Text Box 9"/>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3" name="Group 10"/>
          <p:cNvGrpSpPr>
            <a:grpSpLocks/>
          </p:cNvGrpSpPr>
          <p:nvPr/>
        </p:nvGrpSpPr>
        <p:grpSpPr bwMode="auto">
          <a:xfrm>
            <a:off x="1371600" y="2339975"/>
            <a:ext cx="947738" cy="396875"/>
            <a:chOff x="1104" y="1999"/>
            <a:chExt cx="597" cy="250"/>
          </a:xfrm>
        </p:grpSpPr>
        <p:sp>
          <p:nvSpPr>
            <p:cNvPr id="26649" name="Line 11"/>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50" name="Group 12"/>
            <p:cNvGrpSpPr>
              <a:grpSpLocks/>
            </p:cNvGrpSpPr>
            <p:nvPr/>
          </p:nvGrpSpPr>
          <p:grpSpPr bwMode="auto">
            <a:xfrm>
              <a:off x="1344" y="1999"/>
              <a:ext cx="357" cy="250"/>
              <a:chOff x="2256" y="1999"/>
              <a:chExt cx="357" cy="250"/>
            </a:xfrm>
          </p:grpSpPr>
          <p:sp>
            <p:nvSpPr>
              <p:cNvPr id="26651" name="AutoShape 13"/>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6652" name="Text Box 14"/>
              <p:cNvSpPr txBox="1">
                <a:spLocks noChangeArrowheads="1"/>
              </p:cNvSpPr>
              <p:nvPr/>
            </p:nvSpPr>
            <p:spPr bwMode="auto">
              <a:xfrm>
                <a:off x="2280" y="1999"/>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30</a:t>
                </a:r>
                <a:r>
                  <a:rPr lang="en-US" sz="2000" baseline="30000">
                    <a:solidFill>
                      <a:schemeClr val="accent2"/>
                    </a:solidFill>
                    <a:latin typeface="Symbol" charset="0"/>
                  </a:rPr>
                  <a:t>o</a:t>
                </a:r>
              </a:p>
            </p:txBody>
          </p:sp>
        </p:grpSp>
      </p:grpSp>
      <p:sp>
        <p:nvSpPr>
          <p:cNvPr id="89103" name="Rectangle 15"/>
          <p:cNvSpPr>
            <a:spLocks noChangeArrowheads="1"/>
          </p:cNvSpPr>
          <p:nvPr/>
        </p:nvSpPr>
        <p:spPr bwMode="auto">
          <a:xfrm>
            <a:off x="2286000" y="24384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5" name="Group 16"/>
          <p:cNvGrpSpPr>
            <a:grpSpLocks/>
          </p:cNvGrpSpPr>
          <p:nvPr/>
        </p:nvGrpSpPr>
        <p:grpSpPr bwMode="auto">
          <a:xfrm>
            <a:off x="1066800" y="3048000"/>
            <a:ext cx="1524000" cy="484188"/>
            <a:chOff x="672" y="2256"/>
            <a:chExt cx="960" cy="305"/>
          </a:xfrm>
        </p:grpSpPr>
        <p:sp>
          <p:nvSpPr>
            <p:cNvPr id="26645" name="Line 17"/>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Line 18"/>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19"/>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8" name="Text Box 20"/>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aphicFrame>
        <p:nvGraphicFramePr>
          <p:cNvPr id="89109" name="Object 2"/>
          <p:cNvGraphicFramePr>
            <a:graphicFrameLocks noChangeAspect="1"/>
          </p:cNvGraphicFramePr>
          <p:nvPr/>
        </p:nvGraphicFramePr>
        <p:xfrm>
          <a:off x="3810000" y="2138363"/>
          <a:ext cx="646113" cy="369887"/>
        </p:xfrm>
        <a:graphic>
          <a:graphicData uri="http://schemas.openxmlformats.org/presentationml/2006/ole">
            <mc:AlternateContent xmlns:mc="http://schemas.openxmlformats.org/markup-compatibility/2006">
              <mc:Choice xmlns:v="urn:schemas-microsoft-com:vml" Requires="v">
                <p:oleObj spid="_x0000_s237748" name="Equation" r:id="rId3" imgW="304560" imgH="177480" progId="Equation.3">
                  <p:embed/>
                </p:oleObj>
              </mc:Choice>
              <mc:Fallback>
                <p:oleObj name="Equation" r:id="rId3" imgW="3045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8363"/>
                        <a:ext cx="646113"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0" name="Object 3"/>
          <p:cNvGraphicFramePr>
            <a:graphicFrameLocks noChangeAspect="1"/>
          </p:cNvGraphicFramePr>
          <p:nvPr/>
        </p:nvGraphicFramePr>
        <p:xfrm>
          <a:off x="3717925" y="2832100"/>
          <a:ext cx="3813175" cy="395288"/>
        </p:xfrm>
        <a:graphic>
          <a:graphicData uri="http://schemas.openxmlformats.org/presentationml/2006/ole">
            <mc:AlternateContent xmlns:mc="http://schemas.openxmlformats.org/markup-compatibility/2006">
              <mc:Choice xmlns:v="urn:schemas-microsoft-com:vml" Requires="v">
                <p:oleObj spid="_x0000_s237749" name="Equation" r:id="rId5" imgW="2082800" imgH="190500" progId="Equation.DSMT4">
                  <p:embed/>
                </p:oleObj>
              </mc:Choice>
              <mc:Fallback>
                <p:oleObj name="Equation" r:id="rId5" imgW="2082800" imgH="190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2832100"/>
                        <a:ext cx="3813175" cy="395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9111" name="Text Box 23"/>
          <p:cNvSpPr txBox="1">
            <a:spLocks noChangeArrowheads="1"/>
          </p:cNvSpPr>
          <p:nvPr/>
        </p:nvSpPr>
        <p:spPr bwMode="auto">
          <a:xfrm>
            <a:off x="7696200" y="3429000"/>
            <a:ext cx="685800" cy="523875"/>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No</a:t>
            </a:r>
            <a:endParaRPr lang="en-US" sz="2800">
              <a:solidFill>
                <a:srgbClr val="A50021"/>
              </a:solidFill>
            </a:endParaRPr>
          </a:p>
        </p:txBody>
      </p:sp>
      <p:sp>
        <p:nvSpPr>
          <p:cNvPr id="89112" name="Text Box 24"/>
          <p:cNvSpPr txBox="1">
            <a:spLocks noChangeArrowheads="1"/>
          </p:cNvSpPr>
          <p:nvPr/>
        </p:nvSpPr>
        <p:spPr bwMode="auto">
          <a:xfrm>
            <a:off x="533400" y="4191000"/>
            <a:ext cx="1143000" cy="523875"/>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Why ?</a:t>
            </a:r>
            <a:endParaRPr lang="en-US" sz="2800"/>
          </a:p>
        </p:txBody>
      </p:sp>
      <p:sp>
        <p:nvSpPr>
          <p:cNvPr id="89113" name="Text Box 25"/>
          <p:cNvSpPr txBox="1">
            <a:spLocks noChangeArrowheads="1"/>
          </p:cNvSpPr>
          <p:nvPr/>
        </p:nvSpPr>
        <p:spPr bwMode="auto">
          <a:xfrm>
            <a:off x="1828800" y="4191000"/>
            <a:ext cx="6934200" cy="1938338"/>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A50021"/>
                </a:solidFill>
                <a:latin typeface="Arial Narrow" charset="0"/>
              </a:rPr>
              <a:t>This is because the work done by the force bringing the object to a displacement </a:t>
            </a:r>
            <a:r>
              <a:rPr lang="en-US" b="1">
                <a:solidFill>
                  <a:srgbClr val="A50021"/>
                </a:solidFill>
                <a:latin typeface="Arial Narrow" charset="0"/>
              </a:rPr>
              <a:t>d</a:t>
            </a:r>
            <a:r>
              <a:rPr lang="en-US">
                <a:solidFill>
                  <a:srgbClr val="A50021"/>
                </a:solidFill>
                <a:latin typeface="Arial Narrow" charset="0"/>
              </a:rPr>
              <a:t> is constant independent of the mass of the object being worked on.   The only difference would be the acceleration and the final speed of each of the objects after the completion of the work!!</a:t>
            </a:r>
            <a:endParaRPr lang="en-US">
              <a:solidFill>
                <a:srgbClr val="A50021"/>
              </a:solidFill>
            </a:endParaRPr>
          </a:p>
        </p:txBody>
      </p:sp>
      <p:graphicFrame>
        <p:nvGraphicFramePr>
          <p:cNvPr id="89114" name="Object 4"/>
          <p:cNvGraphicFramePr>
            <a:graphicFrameLocks noChangeAspect="1"/>
          </p:cNvGraphicFramePr>
          <p:nvPr/>
        </p:nvGraphicFramePr>
        <p:xfrm>
          <a:off x="4484688" y="1939925"/>
          <a:ext cx="1589087" cy="766763"/>
        </p:xfrm>
        <a:graphic>
          <a:graphicData uri="http://schemas.openxmlformats.org/presentationml/2006/ole">
            <mc:AlternateContent xmlns:mc="http://schemas.openxmlformats.org/markup-compatibility/2006">
              <mc:Choice xmlns:v="urn:schemas-microsoft-com:vml" Requires="v">
                <p:oleObj spid="_x0000_s237750" name="Equation" r:id="rId7" imgW="749300" imgH="368300" progId="Equation.DSMT4">
                  <p:embed/>
                </p:oleObj>
              </mc:Choice>
              <mc:Fallback>
                <p:oleObj name="Equation" r:id="rId7" imgW="749300" imgH="368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4688" y="1939925"/>
                        <a:ext cx="1589087"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5" name="Object 5"/>
          <p:cNvGraphicFramePr>
            <a:graphicFrameLocks noChangeAspect="1"/>
          </p:cNvGraphicFramePr>
          <p:nvPr/>
        </p:nvGraphicFramePr>
        <p:xfrm>
          <a:off x="5943600" y="1916113"/>
          <a:ext cx="2317750" cy="817562"/>
        </p:xfrm>
        <a:graphic>
          <a:graphicData uri="http://schemas.openxmlformats.org/presentationml/2006/ole">
            <mc:AlternateContent xmlns:mc="http://schemas.openxmlformats.org/markup-compatibility/2006">
              <mc:Choice xmlns:v="urn:schemas-microsoft-com:vml" Requires="v">
                <p:oleObj spid="_x0000_s237751" name="Equation" r:id="rId9" imgW="977900" imgH="393700" progId="Equation.DSMT4">
                  <p:embed/>
                </p:oleObj>
              </mc:Choice>
              <mc:Fallback>
                <p:oleObj name="Equation" r:id="rId9" imgW="9779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16113"/>
                        <a:ext cx="2317750" cy="817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44" name="Footer Placeholder 2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6737666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9091"/>
                                        </p:tgtEl>
                                        <p:attrNameLst>
                                          <p:attrName>style.visibility</p:attrName>
                                        </p:attrNameLst>
                                      </p:cBhvr>
                                      <p:to>
                                        <p:strVal val="visible"/>
                                      </p:to>
                                    </p:set>
                                    <p:animEffect transition="in" filter="wipe(left)">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9093"/>
                                        </p:tgtEl>
                                        <p:attrNameLst>
                                          <p:attrName>style.visibility</p:attrName>
                                        </p:attrNameLst>
                                      </p:cBhvr>
                                      <p:to>
                                        <p:strVal val="visible"/>
                                      </p:to>
                                    </p:set>
                                    <p:animEffect transition="in" filter="wipe(left)">
                                      <p:cBhvr>
                                        <p:cTn id="12" dur="500"/>
                                        <p:tgtEl>
                                          <p:spTgt spid="89093"/>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89094"/>
                                        </p:tgtEl>
                                        <p:attrNameLst>
                                          <p:attrName>style.visibility</p:attrName>
                                        </p:attrNameLst>
                                      </p:cBhvr>
                                      <p:to>
                                        <p:strVal val="visible"/>
                                      </p:to>
                                    </p:set>
                                    <p:animEffect transition="in" filter="wipe(left)">
                                      <p:cBhvr>
                                        <p:cTn id="16" dur="500"/>
                                        <p:tgtEl>
                                          <p:spTgt spid="890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iterate type="wd">
                                    <p:tmPct val="10000"/>
                                  </p:iterate>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89103"/>
                                        </p:tgtEl>
                                        <p:attrNameLst>
                                          <p:attrName>style.visibility</p:attrName>
                                        </p:attrNameLst>
                                      </p:cBhvr>
                                      <p:to>
                                        <p:strVal val="visible"/>
                                      </p:to>
                                    </p:set>
                                    <p:animEffect transition="in" filter="wipe(left)">
                                      <p:cBhvr>
                                        <p:cTn id="33" dur="500"/>
                                        <p:tgtEl>
                                          <p:spTgt spid="891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89109"/>
                                        </p:tgtEl>
                                        <p:attrNameLst>
                                          <p:attrName>style.visibility</p:attrName>
                                        </p:attrNameLst>
                                      </p:cBhvr>
                                      <p:to>
                                        <p:strVal val="visible"/>
                                      </p:to>
                                    </p:set>
                                    <p:animEffect transition="in" filter="wipe(left)">
                                      <p:cBhvr>
                                        <p:cTn id="38" dur="500"/>
                                        <p:tgtEl>
                                          <p:spTgt spid="8910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89114"/>
                                        </p:tgtEl>
                                        <p:attrNameLst>
                                          <p:attrName>style.visibility</p:attrName>
                                        </p:attrNameLst>
                                      </p:cBhvr>
                                      <p:to>
                                        <p:strVal val="visible"/>
                                      </p:to>
                                    </p:set>
                                    <p:animEffect transition="in" filter="wipe(left)">
                                      <p:cBhvr>
                                        <p:cTn id="43" dur="500"/>
                                        <p:tgtEl>
                                          <p:spTgt spid="891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89115"/>
                                        </p:tgtEl>
                                        <p:attrNameLst>
                                          <p:attrName>style.visibility</p:attrName>
                                        </p:attrNameLst>
                                      </p:cBhvr>
                                      <p:to>
                                        <p:strVal val="visible"/>
                                      </p:to>
                                    </p:set>
                                    <p:animEffect transition="in" filter="wipe(left)">
                                      <p:cBhvr>
                                        <p:cTn id="48" dur="500"/>
                                        <p:tgtEl>
                                          <p:spTgt spid="891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89110"/>
                                        </p:tgtEl>
                                        <p:attrNameLst>
                                          <p:attrName>style.visibility</p:attrName>
                                        </p:attrNameLst>
                                      </p:cBhvr>
                                      <p:to>
                                        <p:strVal val="visible"/>
                                      </p:to>
                                    </p:set>
                                    <p:animEffect transition="in" filter="wipe(left)">
                                      <p:cBhvr>
                                        <p:cTn id="53" dur="500"/>
                                        <p:tgtEl>
                                          <p:spTgt spid="891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9092"/>
                                        </p:tgtEl>
                                        <p:attrNameLst>
                                          <p:attrName>style.visibility</p:attrName>
                                        </p:attrNameLst>
                                      </p:cBhvr>
                                      <p:to>
                                        <p:strVal val="visible"/>
                                      </p:to>
                                    </p:set>
                                    <p:animEffect transition="in" filter="wipe(left)">
                                      <p:cBhvr>
                                        <p:cTn id="58" dur="500"/>
                                        <p:tgtEl>
                                          <p:spTgt spid="8909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9111"/>
                                        </p:tgtEl>
                                        <p:attrNameLst>
                                          <p:attrName>style.visibility</p:attrName>
                                        </p:attrNameLst>
                                      </p:cBhvr>
                                      <p:to>
                                        <p:strVal val="visible"/>
                                      </p:to>
                                    </p:set>
                                    <p:animEffect transition="in" filter="wipe(left)">
                                      <p:cBhvr>
                                        <p:cTn id="63" dur="500"/>
                                        <p:tgtEl>
                                          <p:spTgt spid="8911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89112"/>
                                        </p:tgtEl>
                                        <p:attrNameLst>
                                          <p:attrName>style.visibility</p:attrName>
                                        </p:attrNameLst>
                                      </p:cBhvr>
                                      <p:to>
                                        <p:strVal val="visible"/>
                                      </p:to>
                                    </p:set>
                                    <p:animEffect transition="in" filter="wipe(left)">
                                      <p:cBhvr>
                                        <p:cTn id="68" dur="500"/>
                                        <p:tgtEl>
                                          <p:spTgt spid="8911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89113"/>
                                        </p:tgtEl>
                                        <p:attrNameLst>
                                          <p:attrName>style.visibility</p:attrName>
                                        </p:attrNameLst>
                                      </p:cBhvr>
                                      <p:to>
                                        <p:strVal val="visible"/>
                                      </p:to>
                                    </p:set>
                                    <p:animEffect transition="in" filter="wipe(left)">
                                      <p:cBhvr>
                                        <p:cTn id="73" dur="500"/>
                                        <p:tgtEl>
                                          <p:spTgt spid="89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2" grpId="0" animBg="1" autoUpdateAnimBg="0"/>
      <p:bldP spid="89093" grpId="0" animBg="1"/>
      <p:bldP spid="89094" grpId="0" animBg="1" autoUpdateAnimBg="0"/>
      <p:bldP spid="89103" grpId="0" animBg="1" autoUpdateAnimBg="0"/>
      <p:bldP spid="89111" grpId="0" animBg="1" autoUpdateAnimBg="0"/>
      <p:bldP spid="89112" grpId="0" animBg="1" autoUpdateAnimBg="0"/>
      <p:bldP spid="8911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97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027630-62A2-6744-8B43-C54D3EDFB39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9730"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person pulls a 50kg crate 40m along a horizontal floor by a constant force F</a:t>
            </a:r>
            <a:r>
              <a:rPr lang="en-US" sz="2000" baseline="-25000">
                <a:solidFill>
                  <a:schemeClr val="accent2"/>
                </a:solidFill>
                <a:latin typeface="Arial Narrow" charset="0"/>
              </a:rPr>
              <a:t>p</a:t>
            </a:r>
            <a:r>
              <a:rPr lang="en-US" sz="2000">
                <a:solidFill>
                  <a:schemeClr val="accent2"/>
                </a:solidFill>
                <a:latin typeface="Arial Narrow" charset="0"/>
              </a:rPr>
              <a:t>=100N, which acts at a 37</a:t>
            </a:r>
            <a:r>
              <a:rPr lang="en-US" sz="2000" baseline="30000">
                <a:solidFill>
                  <a:schemeClr val="accent2"/>
                </a:solidFill>
                <a:latin typeface="Arial Narrow" charset="0"/>
              </a:rPr>
              <a:t>o</a:t>
            </a:r>
            <a:r>
              <a:rPr lang="en-US" sz="2000">
                <a:solidFill>
                  <a:schemeClr val="accent2"/>
                </a:solidFill>
                <a:latin typeface="Arial Narrow" charset="0"/>
              </a:rPr>
              <a:t> angle as shown in the figure.  The floor is rough and exerts a friction force F</a:t>
            </a:r>
            <a:r>
              <a:rPr lang="en-US" sz="2000" baseline="-25000">
                <a:solidFill>
                  <a:schemeClr val="accent2"/>
                </a:solidFill>
                <a:latin typeface="Arial Narrow" charset="0"/>
              </a:rPr>
              <a:t>fr</a:t>
            </a:r>
            <a:r>
              <a:rPr lang="en-US" sz="2000">
                <a:solidFill>
                  <a:schemeClr val="accent2"/>
                </a:solidFill>
                <a:latin typeface="Arial Narrow" charset="0"/>
              </a:rPr>
              <a:t>=50N.  Determine  (a) the work done by each force and (b) the net work done on the crate. </a:t>
            </a:r>
            <a:endParaRPr lang="en-US" sz="200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mc:AlternateContent xmlns:mc="http://schemas.openxmlformats.org/markup-compatibility/2006">
              <mc:Choice xmlns:v="urn:schemas-microsoft-com:vml" Requires="v">
                <p:oleObj spid="_x0000_s281812" name="Equation" r:id="rId5" imgW="355600" imgH="241300" progId="Equation.DSMT4">
                  <p:embed/>
                </p:oleObj>
              </mc:Choice>
              <mc:Fallback>
                <p:oleObj name="Equation" r:id="rId5" imgW="3556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13150"/>
                        <a:ext cx="6096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G</a:t>
            </a:r>
            <a:r>
              <a:rPr lang="en-US" sz="2000">
                <a:solidFill>
                  <a:srgbClr val="A50021"/>
                </a:solidFill>
                <a:latin typeface="Arial Narrow" charset="0"/>
              </a:rPr>
              <a:t>=-mg</a:t>
            </a:r>
            <a:endParaRPr lang="en-US" sz="200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mc:AlternateContent xmlns:mc="http://schemas.openxmlformats.org/markup-compatibility/2006">
              <mc:Choice xmlns:v="urn:schemas-microsoft-com:vml" Requires="v">
                <p:oleObj spid="_x0000_s281813" name="Equation" r:id="rId7" imgW="406400" imgH="241300" progId="Equation.DSMT4">
                  <p:embed/>
                </p:oleObj>
              </mc:Choice>
              <mc:Fallback>
                <p:oleObj name="Equation" r:id="rId7" imgW="4064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7528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Which force performs the work on the crate?</a:t>
            </a:r>
            <a:endParaRPr lang="en-US" sz="200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mc:AlternateContent xmlns:mc="http://schemas.openxmlformats.org/markup-compatibility/2006">
              <mc:Choice xmlns:v="urn:schemas-microsoft-com:vml" Requires="v">
                <p:oleObj spid="_x0000_s281814" name="Equation" r:id="rId9" imgW="355600" imgH="266700" progId="Equation.DSMT4">
                  <p:embed/>
                </p:oleObj>
              </mc:Choice>
              <mc:Fallback>
                <p:oleObj name="Equation" r:id="rId9" imgW="3556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495800"/>
                        <a:ext cx="5842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mc:AlternateContent xmlns:mc="http://schemas.openxmlformats.org/markup-compatibility/2006">
              <mc:Choice xmlns:v="urn:schemas-microsoft-com:vml" Requires="v">
                <p:oleObj spid="_x0000_s281815" name="Equation" r:id="rId11" imgW="381000" imgH="266700" progId="Equation.DSMT4">
                  <p:embed/>
                </p:oleObj>
              </mc:Choice>
              <mc:Fallback>
                <p:oleObj name="Equation" r:id="rId11" imgW="381000" imgH="266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8" y="4957763"/>
                        <a:ext cx="608012"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mc:AlternateContent xmlns:mc="http://schemas.openxmlformats.org/markup-compatibility/2006">
              <mc:Choice xmlns:v="urn:schemas-microsoft-com:vml" Requires="v">
                <p:oleObj spid="_x0000_s281816" name="Equation" r:id="rId13" imgW="406400" imgH="241300" progId="Equation.DSMT4">
                  <p:embed/>
                </p:oleObj>
              </mc:Choice>
              <mc:Fallback>
                <p:oleObj name="Equation" r:id="rId13" imgW="406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2425" y="591343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mc:AlternateContent xmlns:mc="http://schemas.openxmlformats.org/markup-compatibility/2006">
              <mc:Choice xmlns:v="urn:schemas-microsoft-com:vml" Requires="v">
                <p:oleObj spid="_x0000_s281817" name="Equation" r:id="rId15" imgW="508000" imgH="241300" progId="Equation.DSMT4">
                  <p:embed/>
                </p:oleObj>
              </mc:Choice>
              <mc:Fallback>
                <p:oleObj name="Equation" r:id="rId15" imgW="508000" imgH="241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8613" y="3625850"/>
                        <a:ext cx="868362"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mc:AlternateContent xmlns:mc="http://schemas.openxmlformats.org/markup-compatibility/2006">
              <mc:Choice xmlns:v="urn:schemas-microsoft-com:vml" Requires="v">
                <p:oleObj spid="_x0000_s281818" name="Equation" r:id="rId17" imgW="1308100" imgH="292100" progId="Equation.DSMT4">
                  <p:embed/>
                </p:oleObj>
              </mc:Choice>
              <mc:Fallback>
                <p:oleObj name="Equation" r:id="rId17" imgW="13081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9038" y="3571875"/>
                        <a:ext cx="2239962" cy="492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mc:AlternateContent xmlns:mc="http://schemas.openxmlformats.org/markup-compatibility/2006">
              <mc:Choice xmlns:v="urn:schemas-microsoft-com:vml" Requires="v">
                <p:oleObj spid="_x0000_s281819" name="Equation" r:id="rId19" imgW="215900" imgH="152400" progId="Equation.DSMT4">
                  <p:embed/>
                </p:oleObj>
              </mc:Choice>
              <mc:Fallback>
                <p:oleObj name="Equation" r:id="rId19" imgW="215900" imgH="152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8525" y="3657600"/>
                        <a:ext cx="371475" cy="257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mc:AlternateContent xmlns:mc="http://schemas.openxmlformats.org/markup-compatibility/2006">
              <mc:Choice xmlns:v="urn:schemas-microsoft-com:vml" Requires="v">
                <p:oleObj spid="_x0000_s281820" name="Equation" r:id="rId21" imgW="533400" imgH="254000" progId="Equation.DSMT4">
                  <p:embed/>
                </p:oleObj>
              </mc:Choice>
              <mc:Fallback>
                <p:oleObj name="Equation" r:id="rId21" imgW="533400" imgH="254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4467225"/>
                        <a:ext cx="874713"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mc:AlternateContent xmlns:mc="http://schemas.openxmlformats.org/markup-compatibility/2006">
              <mc:Choice xmlns:v="urn:schemas-microsoft-com:vml" Requires="v">
                <p:oleObj spid="_x0000_s281821" name="Equation" r:id="rId23" imgW="1079500" imgH="330200" progId="Equation.DSMT4">
                  <p:embed/>
                </p:oleObj>
              </mc:Choice>
              <mc:Fallback>
                <p:oleObj name="Equation" r:id="rId23" imgW="1079500" imgH="330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4419600"/>
                        <a:ext cx="17716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mc:AlternateContent xmlns:mc="http://schemas.openxmlformats.org/markup-compatibility/2006">
              <mc:Choice xmlns:v="urn:schemas-microsoft-com:vml" Requires="v">
                <p:oleObj spid="_x0000_s281822" name="Equation" r:id="rId25" imgW="1562100" imgH="215900" progId="Equation.DSMT4">
                  <p:embed/>
                </p:oleObj>
              </mc:Choice>
              <mc:Fallback>
                <p:oleObj name="Equation" r:id="rId25" imgW="1562100" imgH="2159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4451350"/>
                        <a:ext cx="2563813"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mc:AlternateContent xmlns:mc="http://schemas.openxmlformats.org/markup-compatibility/2006">
              <mc:Choice xmlns:v="urn:schemas-microsoft-com:vml" Requires="v">
                <p:oleObj spid="_x0000_s281823" name="Equation" r:id="rId27" imgW="558800" imgH="254000" progId="Equation.DSMT4">
                  <p:embed/>
                </p:oleObj>
              </mc:Choice>
              <mc:Fallback>
                <p:oleObj name="Equation" r:id="rId27" imgW="558800" imgH="254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5400" y="4922838"/>
                        <a:ext cx="889000" cy="398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mc:AlternateContent xmlns:mc="http://schemas.openxmlformats.org/markup-compatibility/2006">
              <mc:Choice xmlns:v="urn:schemas-microsoft-com:vml" Requires="v">
                <p:oleObj spid="_x0000_s281824" name="Equation" r:id="rId29" imgW="1168400" imgH="330200" progId="Equation.DSMT4">
                  <p:embed/>
                </p:oleObj>
              </mc:Choice>
              <mc:Fallback>
                <p:oleObj name="Equation" r:id="rId29" imgW="1168400" imgH="330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1063" y="4922838"/>
                        <a:ext cx="186213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mc:AlternateContent xmlns:mc="http://schemas.openxmlformats.org/markup-compatibility/2006">
              <mc:Choice xmlns:v="urn:schemas-microsoft-com:vml" Requires="v">
                <p:oleObj spid="_x0000_s281825" name="Equation" r:id="rId31" imgW="1638300" imgH="215900" progId="Equation.DSMT4">
                  <p:embed/>
                </p:oleObj>
              </mc:Choice>
              <mc:Fallback>
                <p:oleObj name="Equation" r:id="rId31" imgW="1638300" imgH="2159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34150" y="4965700"/>
                        <a:ext cx="2609850" cy="338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mc:AlternateContent xmlns:mc="http://schemas.openxmlformats.org/markup-compatibility/2006">
              <mc:Choice xmlns:v="urn:schemas-microsoft-com:vml" Requires="v">
                <p:oleObj spid="_x0000_s281826" name="Equation" r:id="rId33" imgW="355600" imgH="241300" progId="Equation.DSMT4">
                  <p:embed/>
                </p:oleObj>
              </mc:Choice>
              <mc:Fallback>
                <p:oleObj name="Equation" r:id="rId33" imgW="355600" imgH="2413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0863" y="5475288"/>
                        <a:ext cx="66992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mc:AlternateContent xmlns:mc="http://schemas.openxmlformats.org/markup-compatibility/2006">
              <mc:Choice xmlns:v="urn:schemas-microsoft-com:vml" Requires="v">
                <p:oleObj spid="_x0000_s281827" name="Equation" r:id="rId35" imgW="342900" imgH="266700" progId="Equation.DSMT4">
                  <p:embed/>
                </p:oleObj>
              </mc:Choice>
              <mc:Fallback>
                <p:oleObj name="Equation" r:id="rId35" imgW="342900" imgH="266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6175" y="5451475"/>
                        <a:ext cx="644525"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mc:AlternateContent xmlns:mc="http://schemas.openxmlformats.org/markup-compatibility/2006">
              <mc:Choice xmlns:v="urn:schemas-microsoft-com:vml" Requires="v">
                <p:oleObj spid="_x0000_s281828" name="Equation" r:id="rId37" imgW="381000" imgH="266700" progId="Equation.DSMT4">
                  <p:embed/>
                </p:oleObj>
              </mc:Choice>
              <mc:Fallback>
                <p:oleObj name="Equation" r:id="rId37" imgW="381000" imgH="2667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27675" y="5451475"/>
                        <a:ext cx="717550"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mc:AlternateContent xmlns:mc="http://schemas.openxmlformats.org/markup-compatibility/2006">
              <mc:Choice xmlns:v="urn:schemas-microsoft-com:vml" Requires="v">
                <p:oleObj spid="_x0000_s281829" name="Equation" r:id="rId39" imgW="1905000" imgH="279400" progId="Equation.DSMT4">
                  <p:embed/>
                </p:oleObj>
              </mc:Choice>
              <mc:Fallback>
                <p:oleObj name="Equation" r:id="rId39" imgW="1905000" imgH="2794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481638"/>
                        <a:ext cx="3008313"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mc:AlternateContent xmlns:mc="http://schemas.openxmlformats.org/markup-compatibility/2006">
              <mc:Choice xmlns:v="urn:schemas-microsoft-com:vml" Requires="v">
                <p:oleObj spid="_x0000_s281830" name="Equation" r:id="rId41" imgW="2565400" imgH="304800" progId="Equation.DSMT4">
                  <p:embed/>
                </p:oleObj>
              </mc:Choice>
              <mc:Fallback>
                <p:oleObj name="Equation" r:id="rId41" imgW="2565400" imgH="3048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40138" y="5913438"/>
                        <a:ext cx="4829175" cy="563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mc:AlternateContent xmlns:mc="http://schemas.openxmlformats.org/markup-compatibility/2006">
              <mc:Choice xmlns:v="urn:schemas-microsoft-com:vml" Requires="v">
                <p:oleObj spid="_x0000_s281831" name="Equation" r:id="rId43" imgW="508000" imgH="254000" progId="Equation.DSMT4">
                  <p:embed/>
                </p:oleObj>
              </mc:Choice>
              <mc:Fallback>
                <p:oleObj name="Equation" r:id="rId43" imgW="508000" imgH="2540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600" y="5913438"/>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mc:AlternateContent xmlns:mc="http://schemas.openxmlformats.org/markup-compatibility/2006">
              <mc:Choice xmlns:v="urn:schemas-microsoft-com:vml" Requires="v">
                <p:oleObj spid="_x0000_s281832" name="Equation" r:id="rId45" imgW="495300" imgH="279400" progId="Equation.DSMT4">
                  <p:embed/>
                </p:oleObj>
              </mc:Choice>
              <mc:Fallback>
                <p:oleObj name="Equation" r:id="rId45" imgW="495300" imgH="2794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64338" y="5913438"/>
                        <a:ext cx="931862" cy="515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mc:AlternateContent xmlns:mc="http://schemas.openxmlformats.org/markup-compatibility/2006">
              <mc:Choice xmlns:v="urn:schemas-microsoft-com:vml" Requires="v">
                <p:oleObj spid="_x0000_s281833" name="Equation" r:id="rId47" imgW="406400" imgH="279400" progId="Equation.DSMT4">
                  <p:embed/>
                </p:oleObj>
              </mc:Choice>
              <mc:Fallback>
                <p:oleObj name="Equation" r:id="rId47" imgW="406400" imgH="2794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20000" y="5929313"/>
                        <a:ext cx="76517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 name="Text Box 23"/>
          <p:cNvSpPr txBox="1">
            <a:spLocks noChangeArrowheads="1"/>
          </p:cNvSpPr>
          <p:nvPr/>
        </p:nvSpPr>
        <p:spPr bwMode="auto">
          <a:xfrm>
            <a:off x="7772400" y="2286000"/>
            <a:ext cx="9906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N</a:t>
            </a:r>
            <a:r>
              <a:rPr lang="en-US" sz="2000">
                <a:solidFill>
                  <a:srgbClr val="A50021"/>
                </a:solidFill>
                <a:latin typeface="Arial Narrow" charset="0"/>
              </a:rPr>
              <a:t>=+mg</a:t>
            </a:r>
            <a:endParaRPr lang="en-US" sz="200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mc:AlternateContent xmlns:mc="http://schemas.openxmlformats.org/markup-compatibility/2006">
              <mc:Choice xmlns:v="urn:schemas-microsoft-com:vml" Requires="v">
                <p:oleObj spid="_x0000_s281834" name="Equation" r:id="rId49" imgW="368300" imgH="241300" progId="Equation.DSMT4">
                  <p:embed/>
                </p:oleObj>
              </mc:Choice>
              <mc:Fallback>
                <p:oleObj name="Equation" r:id="rId49" imgW="368300" imgH="24130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52800" y="4037013"/>
                        <a:ext cx="63182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mc:AlternateContent xmlns:mc="http://schemas.openxmlformats.org/markup-compatibility/2006">
              <mc:Choice xmlns:v="urn:schemas-microsoft-com:vml" Requires="v">
                <p:oleObj spid="_x0000_s281835" name="Equation" r:id="rId51" imgW="520700" imgH="241300" progId="Equation.DSMT4">
                  <p:embed/>
                </p:oleObj>
              </mc:Choice>
              <mc:Fallback>
                <p:oleObj name="Equation" r:id="rId51" imgW="520700" imgH="24130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21138" y="4037013"/>
                        <a:ext cx="89217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mc:AlternateContent xmlns:mc="http://schemas.openxmlformats.org/markup-compatibility/2006">
              <mc:Choice xmlns:v="urn:schemas-microsoft-com:vml" Requires="v">
                <p:oleObj spid="_x0000_s281836" name="Equation" r:id="rId53" imgW="1016000" imgH="279400" progId="Equation.DSMT4">
                  <p:embed/>
                </p:oleObj>
              </mc:Choice>
              <mc:Fallback>
                <p:oleObj name="Equation" r:id="rId53" imgW="1016000" imgH="27940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1413" y="4005263"/>
                        <a:ext cx="1739900"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mc:AlternateContent xmlns:mc="http://schemas.openxmlformats.org/markup-compatibility/2006">
              <mc:Choice xmlns:v="urn:schemas-microsoft-com:vml" Requires="v">
                <p:oleObj spid="_x0000_s281837" name="Equation" r:id="rId55" imgW="1320800" imgH="215900" progId="Equation.DSMT4">
                  <p:embed/>
                </p:oleObj>
              </mc:Choice>
              <mc:Fallback>
                <p:oleObj name="Equation" r:id="rId55" imgW="1320800" imgH="21590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7825" y="4057650"/>
                        <a:ext cx="2263775" cy="365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byF</a:t>
            </a:r>
            <a:r>
              <a:rPr lang="en-US" sz="2000" baseline="-25000">
                <a:solidFill>
                  <a:schemeClr val="accent2"/>
                </a:solidFill>
                <a:latin typeface="Arial Narrow" charset="0"/>
              </a:rPr>
              <a:t>N</a:t>
            </a:r>
            <a:endParaRPr lang="en-US" sz="200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mc:AlternateContent xmlns:mc="http://schemas.openxmlformats.org/markup-compatibility/2006">
              <mc:Choice xmlns:v="urn:schemas-microsoft-com:vml" Requires="v">
                <p:oleObj spid="_x0000_s281838" name="Equation" r:id="rId57" imgW="368300" imgH="241300" progId="Equation.DSMT4">
                  <p:embed/>
                </p:oleObj>
              </mc:Choice>
              <mc:Fallback>
                <p:oleObj name="Equation" r:id="rId57" imgW="368300" imgH="241300"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740150" y="5475288"/>
                        <a:ext cx="693738"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mc:AlternateContent xmlns:mc="http://schemas.openxmlformats.org/markup-compatibility/2006">
              <mc:Choice xmlns:v="urn:schemas-microsoft-com:vml" Requires="v">
                <p:oleObj spid="_x0000_s281839" name="Equation" r:id="rId59" imgW="508000" imgH="254000" progId="Equation.DSMT4">
                  <p:embed/>
                </p:oleObj>
              </mc:Choice>
              <mc:Fallback>
                <p:oleObj name="Equation" r:id="rId59" imgW="508000" imgH="254000"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105400" y="5930900"/>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58051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2419"/>
                                        </p:tgtEl>
                                        <p:attrNameLst>
                                          <p:attrName>style.visibility</p:attrName>
                                        </p:attrNameLst>
                                      </p:cBhvr>
                                      <p:to>
                                        <p:strVal val="visible"/>
                                      </p:to>
                                    </p:set>
                                    <p:animEffect transition="in" filter="wipe(left)">
                                      <p:cBhvr>
                                        <p:cTn id="7" dur="500"/>
                                        <p:tgtEl>
                                          <p:spTgt spid="572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572420"/>
                                        </p:tgtEl>
                                        <p:attrNameLst>
                                          <p:attrName>style.visibility</p:attrName>
                                        </p:attrNameLst>
                                      </p:cBhvr>
                                      <p:to>
                                        <p:strVal val="visible"/>
                                      </p:to>
                                    </p:set>
                                    <p:animEffect transition="in" filter="wipe(left)">
                                      <p:cBhvr>
                                        <p:cTn id="16" dur="500"/>
                                        <p:tgtEl>
                                          <p:spTgt spid="5724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572439"/>
                                        </p:tgtEl>
                                        <p:attrNameLst>
                                          <p:attrName>style.visibility</p:attrName>
                                        </p:attrNameLst>
                                      </p:cBhvr>
                                      <p:to>
                                        <p:strVal val="visible"/>
                                      </p:to>
                                    </p:set>
                                    <p:animEffect transition="in" filter="wipe(left)">
                                      <p:cBhvr>
                                        <p:cTn id="31" dur="500"/>
                                        <p:tgtEl>
                                          <p:spTgt spid="5724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2437"/>
                                        </p:tgtEl>
                                        <p:attrNameLst>
                                          <p:attrName>style.visibility</p:attrName>
                                        </p:attrNameLst>
                                      </p:cBhvr>
                                      <p:to>
                                        <p:strVal val="visible"/>
                                      </p:to>
                                    </p:set>
                                    <p:animEffect transition="in" filter="wipe(left)">
                                      <p:cBhvr>
                                        <p:cTn id="61" dur="500"/>
                                        <p:tgtEl>
                                          <p:spTgt spid="57243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2424"/>
                                        </p:tgtEl>
                                        <p:attrNameLst>
                                          <p:attrName>style.visibility</p:attrName>
                                        </p:attrNameLst>
                                      </p:cBhvr>
                                      <p:to>
                                        <p:strVal val="visible"/>
                                      </p:to>
                                    </p:set>
                                    <p:animEffect transition="in" filter="wipe(left)">
                                      <p:cBhvr>
                                        <p:cTn id="86" dur="500"/>
                                        <p:tgtEl>
                                          <p:spTgt spid="5724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2425"/>
                                        </p:tgtEl>
                                        <p:attrNameLst>
                                          <p:attrName>style.visibility</p:attrName>
                                        </p:attrNameLst>
                                      </p:cBhvr>
                                      <p:to>
                                        <p:strVal val="visible"/>
                                      </p:to>
                                    </p:set>
                                    <p:animEffect transition="in" filter="wipe(left)">
                                      <p:cBhvr>
                                        <p:cTn id="91" dur="500"/>
                                        <p:tgtEl>
                                          <p:spTgt spid="57242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2426"/>
                                        </p:tgtEl>
                                        <p:attrNameLst>
                                          <p:attrName>style.visibility</p:attrName>
                                        </p:attrNameLst>
                                      </p:cBhvr>
                                      <p:to>
                                        <p:strVal val="visible"/>
                                      </p:to>
                                    </p:set>
                                    <p:animEffect transition="in" filter="wipe(left)">
                                      <p:cBhvr>
                                        <p:cTn id="96" dur="500"/>
                                        <p:tgtEl>
                                          <p:spTgt spid="57242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2427"/>
                                        </p:tgtEl>
                                        <p:attrNameLst>
                                          <p:attrName>style.visibility</p:attrName>
                                        </p:attrNameLst>
                                      </p:cBhvr>
                                      <p:to>
                                        <p:strVal val="visible"/>
                                      </p:to>
                                    </p:set>
                                    <p:animEffect transition="in" filter="wipe(left)">
                                      <p:cBhvr>
                                        <p:cTn id="101" dur="500"/>
                                        <p:tgtEl>
                                          <p:spTgt spid="5724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27"/>
                                        </p:tgtEl>
                                        <p:attrNameLst>
                                          <p:attrName>style.visibility</p:attrName>
                                        </p:attrNameLst>
                                      </p:cBhvr>
                                      <p:to>
                                        <p:strVal val="visible"/>
                                      </p:to>
                                    </p:set>
                                    <p:animEffect transition="in" filter="wipe(left)">
                                      <p:cBhvr>
                                        <p:cTn id="106" dur="500"/>
                                        <p:tgtEl>
                                          <p:spTgt spid="2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3"/>
                                        </p:tgtEl>
                                        <p:attrNameLst>
                                          <p:attrName>style.visibility</p:attrName>
                                        </p:attrNameLst>
                                      </p:cBhvr>
                                      <p:to>
                                        <p:strVal val="visible"/>
                                      </p:to>
                                    </p:set>
                                    <p:animEffect transition="in" filter="wipe(left)">
                                      <p:cBhvr>
                                        <p:cTn id="111" dur="500"/>
                                        <p:tgtEl>
                                          <p:spTgt spid="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9"/>
                                        </p:tgtEl>
                                        <p:attrNameLst>
                                          <p:attrName>style.visibility</p:attrName>
                                        </p:attrNameLst>
                                      </p:cBhvr>
                                      <p:to>
                                        <p:strVal val="visible"/>
                                      </p:to>
                                    </p:set>
                                    <p:animEffect transition="in" filter="wipe(left)">
                                      <p:cBhvr>
                                        <p:cTn id="116" dur="500"/>
                                        <p:tgtEl>
                                          <p:spTgt spid="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12"/>
                                        </p:tgtEl>
                                        <p:attrNameLst>
                                          <p:attrName>style.visibility</p:attrName>
                                        </p:attrNameLst>
                                      </p:cBhvr>
                                      <p:to>
                                        <p:strVal val="visible"/>
                                      </p:to>
                                    </p:set>
                                    <p:animEffect transition="in" filter="wipe(left)">
                                      <p:cBhvr>
                                        <p:cTn id="126" dur="500"/>
                                        <p:tgtEl>
                                          <p:spTgt spid="1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28"/>
                                        </p:tgtEl>
                                        <p:attrNameLst>
                                          <p:attrName>style.visibility</p:attrName>
                                        </p:attrNameLst>
                                      </p:cBhvr>
                                      <p:to>
                                        <p:strVal val="visible"/>
                                      </p:to>
                                    </p:set>
                                    <p:animEffect transition="in" filter="wipe(left)">
                                      <p:cBhvr>
                                        <p:cTn id="131" dur="500"/>
                                        <p:tgtEl>
                                          <p:spTgt spid="28"/>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4"/>
                                        </p:tgtEl>
                                        <p:attrNameLst>
                                          <p:attrName>style.visibility</p:attrName>
                                        </p:attrNameLst>
                                      </p:cBhvr>
                                      <p:to>
                                        <p:strVal val="visible"/>
                                      </p:to>
                                    </p:set>
                                    <p:animEffect transition="in" filter="wipe(left)">
                                      <p:cBhvr>
                                        <p:cTn id="136" dur="500"/>
                                        <p:tgtEl>
                                          <p:spTgt spid="4"/>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nodeType="clickEffect">
                                  <p:stCondLst>
                                    <p:cond delay="0"/>
                                  </p:stCondLst>
                                  <p:iterate type="wd">
                                    <p:tmPct val="10000"/>
                                  </p:iterate>
                                  <p:childTnLst>
                                    <p:set>
                                      <p:cBhvr>
                                        <p:cTn id="140" dur="1" fill="hold">
                                          <p:stCondLst>
                                            <p:cond delay="0"/>
                                          </p:stCondLst>
                                        </p:cTn>
                                        <p:tgtEl>
                                          <p:spTgt spid="13"/>
                                        </p:tgtEl>
                                        <p:attrNameLst>
                                          <p:attrName>style.visibility</p:attrName>
                                        </p:attrNameLst>
                                      </p:cBhvr>
                                      <p:to>
                                        <p:strVal val="visible"/>
                                      </p:to>
                                    </p:set>
                                    <p:animEffect transition="in" filter="wipe(left)">
                                      <p:cBhvr>
                                        <p:cTn id="141" dur="500"/>
                                        <p:tgtEl>
                                          <p:spTgt spid="13"/>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14"/>
                                        </p:tgtEl>
                                        <p:attrNameLst>
                                          <p:attrName>style.visibility</p:attrName>
                                        </p:attrNameLst>
                                      </p:cBhvr>
                                      <p:to>
                                        <p:strVal val="visible"/>
                                      </p:to>
                                    </p:set>
                                    <p:animEffect transition="in" filter="wipe(left)">
                                      <p:cBhvr>
                                        <p:cTn id="146" dur="500"/>
                                        <p:tgtEl>
                                          <p:spTgt spid="1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17"/>
                                        </p:tgtEl>
                                        <p:attrNameLst>
                                          <p:attrName>style.visibility</p:attrName>
                                        </p:attrNameLst>
                                      </p:cBhvr>
                                      <p:to>
                                        <p:strVal val="visible"/>
                                      </p:to>
                                    </p:set>
                                    <p:animEffect transition="in" filter="wipe(left)">
                                      <p:cBhvr>
                                        <p:cTn id="151" dur="500"/>
                                        <p:tgtEl>
                                          <p:spTgt spid="17"/>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iterate type="wd">
                                    <p:tmPct val="10000"/>
                                  </p:iterate>
                                  <p:childTnLst>
                                    <p:set>
                                      <p:cBhvr>
                                        <p:cTn id="155" dur="1" fill="hold">
                                          <p:stCondLst>
                                            <p:cond delay="0"/>
                                          </p:stCondLst>
                                        </p:cTn>
                                        <p:tgtEl>
                                          <p:spTgt spid="572440"/>
                                        </p:tgtEl>
                                        <p:attrNameLst>
                                          <p:attrName>style.visibility</p:attrName>
                                        </p:attrNameLst>
                                      </p:cBhvr>
                                      <p:to>
                                        <p:strVal val="visible"/>
                                      </p:to>
                                    </p:set>
                                    <p:animEffect transition="in" filter="wipe(left)">
                                      <p:cBhvr>
                                        <p:cTn id="156" dur="500"/>
                                        <p:tgtEl>
                                          <p:spTgt spid="572440"/>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572442"/>
                                        </p:tgtEl>
                                        <p:attrNameLst>
                                          <p:attrName>style.visibility</p:attrName>
                                        </p:attrNameLst>
                                      </p:cBhvr>
                                      <p:to>
                                        <p:strVal val="visible"/>
                                      </p:to>
                                    </p:set>
                                    <p:animEffect transition="in" filter="wipe(left)">
                                      <p:cBhvr>
                                        <p:cTn id="161" dur="500"/>
                                        <p:tgtEl>
                                          <p:spTgt spid="572442"/>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iterate type="wd">
                                    <p:tmPct val="10000"/>
                                  </p:iterate>
                                  <p:childTnLst>
                                    <p:set>
                                      <p:cBhvr>
                                        <p:cTn id="165" dur="1" fill="hold">
                                          <p:stCondLst>
                                            <p:cond delay="0"/>
                                          </p:stCondLst>
                                        </p:cTn>
                                        <p:tgtEl>
                                          <p:spTgt spid="572428"/>
                                        </p:tgtEl>
                                        <p:attrNameLst>
                                          <p:attrName>style.visibility</p:attrName>
                                        </p:attrNameLst>
                                      </p:cBhvr>
                                      <p:to>
                                        <p:strVal val="visible"/>
                                      </p:to>
                                    </p:set>
                                    <p:animEffect transition="in" filter="wipe(left)">
                                      <p:cBhvr>
                                        <p:cTn id="166" dur="500"/>
                                        <p:tgtEl>
                                          <p:spTgt spid="57242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nodeType="clickEffect">
                                  <p:stCondLst>
                                    <p:cond delay="0"/>
                                  </p:stCondLst>
                                  <p:iterate type="wd">
                                    <p:tmPct val="10000"/>
                                  </p:iterate>
                                  <p:childTnLst>
                                    <p:set>
                                      <p:cBhvr>
                                        <p:cTn id="170" dur="1" fill="hold">
                                          <p:stCondLst>
                                            <p:cond delay="0"/>
                                          </p:stCondLst>
                                        </p:cTn>
                                        <p:tgtEl>
                                          <p:spTgt spid="29"/>
                                        </p:tgtEl>
                                        <p:attrNameLst>
                                          <p:attrName>style.visibility</p:attrName>
                                        </p:attrNameLst>
                                      </p:cBhvr>
                                      <p:to>
                                        <p:strVal val="visible"/>
                                      </p:to>
                                    </p:set>
                                    <p:animEffect transition="in" filter="wipe(left)">
                                      <p:cBhvr>
                                        <p:cTn id="171" dur="500"/>
                                        <p:tgtEl>
                                          <p:spTgt spid="2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31"/>
                                        </p:tgtEl>
                                        <p:attrNameLst>
                                          <p:attrName>style.visibility</p:attrName>
                                        </p:attrNameLst>
                                      </p:cBhvr>
                                      <p:to>
                                        <p:strVal val="visible"/>
                                      </p:to>
                                    </p:set>
                                    <p:animEffect transition="in" filter="wipe(left)">
                                      <p:cBhvr>
                                        <p:cTn id="176" dur="500"/>
                                        <p:tgtEl>
                                          <p:spTgt spid="3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572416"/>
                                        </p:tgtEl>
                                        <p:attrNameLst>
                                          <p:attrName>style.visibility</p:attrName>
                                        </p:attrNameLst>
                                      </p:cBhvr>
                                      <p:to>
                                        <p:strVal val="visible"/>
                                      </p:to>
                                    </p:set>
                                    <p:animEffect transition="in" filter="wipe(left)">
                                      <p:cBhvr>
                                        <p:cTn id="181" dur="500"/>
                                        <p:tgtEl>
                                          <p:spTgt spid="572416"/>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nodeType="clickEffect">
                                  <p:stCondLst>
                                    <p:cond delay="0"/>
                                  </p:stCondLst>
                                  <p:iterate type="wd">
                                    <p:tmPct val="10000"/>
                                  </p:iterate>
                                  <p:childTnLst>
                                    <p:set>
                                      <p:cBhvr>
                                        <p:cTn id="185" dur="1" fill="hold">
                                          <p:stCondLst>
                                            <p:cond delay="0"/>
                                          </p:stCondLst>
                                        </p:cTn>
                                        <p:tgtEl>
                                          <p:spTgt spid="572417"/>
                                        </p:tgtEl>
                                        <p:attrNameLst>
                                          <p:attrName>style.visibility</p:attrName>
                                        </p:attrNameLst>
                                      </p:cBhvr>
                                      <p:to>
                                        <p:strVal val="visible"/>
                                      </p:to>
                                    </p:set>
                                    <p:animEffect transition="in" filter="wipe(left)">
                                      <p:cBhvr>
                                        <p:cTn id="186" dur="500"/>
                                        <p:tgtEl>
                                          <p:spTgt spid="572417"/>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8" fill="hold" grpId="0" nodeType="clickEffect">
                                  <p:stCondLst>
                                    <p:cond delay="0"/>
                                  </p:stCondLst>
                                  <p:iterate type="wd">
                                    <p:tmPct val="10000"/>
                                  </p:iterate>
                                  <p:childTnLst>
                                    <p:set>
                                      <p:cBhvr>
                                        <p:cTn id="190" dur="1" fill="hold">
                                          <p:stCondLst>
                                            <p:cond delay="0"/>
                                          </p:stCondLst>
                                        </p:cTn>
                                        <p:tgtEl>
                                          <p:spTgt spid="30"/>
                                        </p:tgtEl>
                                        <p:attrNameLst>
                                          <p:attrName>style.visibility</p:attrName>
                                        </p:attrNameLst>
                                      </p:cBhvr>
                                      <p:to>
                                        <p:strVal val="visible"/>
                                      </p:to>
                                    </p:set>
                                    <p:animEffect transition="in" filter="wipe(left)">
                                      <p:cBhvr>
                                        <p:cTn id="191" dur="500"/>
                                        <p:tgtEl>
                                          <p:spTgt spid="30"/>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5"/>
                                        </p:tgtEl>
                                        <p:attrNameLst>
                                          <p:attrName>style.visibility</p:attrName>
                                        </p:attrNameLst>
                                      </p:cBhvr>
                                      <p:to>
                                        <p:strVal val="visible"/>
                                      </p:to>
                                    </p:set>
                                    <p:animEffect transition="in" filter="wipe(left)">
                                      <p:cBhvr>
                                        <p:cTn id="196" dur="500"/>
                                        <p:tgtEl>
                                          <p:spTgt spid="5"/>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8" fill="hold" nodeType="clickEffect">
                                  <p:stCondLst>
                                    <p:cond delay="0"/>
                                  </p:stCondLst>
                                  <p:iterate type="wd">
                                    <p:tmPct val="10000"/>
                                  </p:iterate>
                                  <p:childTnLst>
                                    <p:set>
                                      <p:cBhvr>
                                        <p:cTn id="200" dur="1" fill="hold">
                                          <p:stCondLst>
                                            <p:cond delay="0"/>
                                          </p:stCondLst>
                                        </p:cTn>
                                        <p:tgtEl>
                                          <p:spTgt spid="572418"/>
                                        </p:tgtEl>
                                        <p:attrNameLst>
                                          <p:attrName>style.visibility</p:attrName>
                                        </p:attrNameLst>
                                      </p:cBhvr>
                                      <p:to>
                                        <p:strVal val="visible"/>
                                      </p:to>
                                    </p:set>
                                    <p:animEffect transition="in" filter="wipe(left)">
                                      <p:cBhvr>
                                        <p:cTn id="201" dur="500"/>
                                        <p:tgtEl>
                                          <p:spTgt spid="572418"/>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8" fill="hold" nodeType="clickEffect">
                                  <p:stCondLst>
                                    <p:cond delay="0"/>
                                  </p:stCondLst>
                                  <p:iterate type="wd">
                                    <p:tmPct val="10000"/>
                                  </p:iterate>
                                  <p:childTnLst>
                                    <p:set>
                                      <p:cBhvr>
                                        <p:cTn id="205" dur="1" fill="hold">
                                          <p:stCondLst>
                                            <p:cond delay="0"/>
                                          </p:stCondLst>
                                        </p:cTn>
                                        <p:tgtEl>
                                          <p:spTgt spid="572429"/>
                                        </p:tgtEl>
                                        <p:attrNameLst>
                                          <p:attrName>style.visibility</p:attrName>
                                        </p:attrNameLst>
                                      </p:cBhvr>
                                      <p:to>
                                        <p:strVal val="visible"/>
                                      </p:to>
                                    </p:set>
                                    <p:animEffect transition="in" filter="wipe(left)">
                                      <p:cBhvr>
                                        <p:cTn id="206" dur="500"/>
                                        <p:tgtEl>
                                          <p:spTgt spid="572429"/>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2" presetClass="entr" presetSubtype="8" fill="hold" nodeType="clickEffect">
                                  <p:stCondLst>
                                    <p:cond delay="0"/>
                                  </p:stCondLst>
                                  <p:iterate type="wd">
                                    <p:tmPct val="10000"/>
                                  </p:iterate>
                                  <p:childTnLst>
                                    <p:set>
                                      <p:cBhvr>
                                        <p:cTn id="210" dur="1" fill="hold">
                                          <p:stCondLst>
                                            <p:cond delay="0"/>
                                          </p:stCondLst>
                                        </p:cTn>
                                        <p:tgtEl>
                                          <p:spTgt spid="572421"/>
                                        </p:tgtEl>
                                        <p:attrNameLst>
                                          <p:attrName>style.visibility</p:attrName>
                                        </p:attrNameLst>
                                      </p:cBhvr>
                                      <p:to>
                                        <p:strVal val="visible"/>
                                      </p:to>
                                    </p:set>
                                    <p:animEffect transition="in" filter="wipe(left)">
                                      <p:cBhvr>
                                        <p:cTn id="211" dur="500"/>
                                        <p:tgtEl>
                                          <p:spTgt spid="572421"/>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22" presetClass="entr" presetSubtype="8" fill="hold" nodeType="clickEffect">
                                  <p:stCondLst>
                                    <p:cond delay="0"/>
                                  </p:stCondLst>
                                  <p:iterate type="wd">
                                    <p:tmPct val="10000"/>
                                  </p:iterate>
                                  <p:childTnLst>
                                    <p:set>
                                      <p:cBhvr>
                                        <p:cTn id="215" dur="1" fill="hold">
                                          <p:stCondLst>
                                            <p:cond delay="0"/>
                                          </p:stCondLst>
                                        </p:cTn>
                                        <p:tgtEl>
                                          <p:spTgt spid="572422"/>
                                        </p:tgtEl>
                                        <p:attrNameLst>
                                          <p:attrName>style.visibility</p:attrName>
                                        </p:attrNameLst>
                                      </p:cBhvr>
                                      <p:to>
                                        <p:strVal val="visible"/>
                                      </p:to>
                                    </p:set>
                                    <p:animEffect transition="in" filter="wipe(left)">
                                      <p:cBhvr>
                                        <p:cTn id="216" dur="500"/>
                                        <p:tgtEl>
                                          <p:spTgt spid="572422"/>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2" presetClass="entr" presetSubtype="8" fill="hold" nodeType="clickEffect">
                                  <p:stCondLst>
                                    <p:cond delay="0"/>
                                  </p:stCondLst>
                                  <p:iterate type="wd">
                                    <p:tmPct val="10000"/>
                                  </p:iterate>
                                  <p:childTnLst>
                                    <p:set>
                                      <p:cBhvr>
                                        <p:cTn id="220" dur="1" fill="hold">
                                          <p:stCondLst>
                                            <p:cond delay="0"/>
                                          </p:stCondLst>
                                        </p:cTn>
                                        <p:tgtEl>
                                          <p:spTgt spid="572423"/>
                                        </p:tgtEl>
                                        <p:attrNameLst>
                                          <p:attrName>style.visibility</p:attrName>
                                        </p:attrNameLst>
                                      </p:cBhvr>
                                      <p:to>
                                        <p:strVal val="visible"/>
                                      </p:to>
                                    </p:set>
                                    <p:animEffect transition="in" filter="wipe(left)">
                                      <p:cBhvr>
                                        <p:cTn id="221" dur="500"/>
                                        <p:tgtEl>
                                          <p:spTgt spid="57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animBg="1" autoUpdateAnimBg="0"/>
      <p:bldP spid="572420" grpId="0" animBg="1" autoUpdateAnimBg="0"/>
      <p:bldP spid="572439" grpId="0" animBg="1" autoUpdateAnimBg="0"/>
      <p:bldP spid="572440" grpId="0" animBg="1" autoUpdateAnimBg="0"/>
      <p:bldP spid="19" grpId="0" animBg="1" autoUpdateAnimBg="0"/>
      <p:bldP spid="20" grpId="0" animBg="1" autoUpdateAnimBg="0"/>
      <p:bldP spid="21" grpId="0" animBg="1" autoUpdateAnimBg="0"/>
      <p:bldP spid="22" grpId="0" animBg="1" autoUpdateAnimBg="0"/>
      <p:bldP spid="24" grpId="0" animBg="1" autoUpdateAnimBg="0"/>
      <p:bldP spid="25" grpId="0" animBg="1" autoUpdateAnimBg="0"/>
      <p:bldP spid="27" grpId="0" animBg="1" autoUpdateAnimBg="0"/>
      <p:bldP spid="30" grpId="0" animBg="1" autoUpdateAnimBg="0"/>
      <p:bldP spid="51" grpId="0" animBg="1" autoUpdateAnimBg="0"/>
      <p:bldP spid="5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17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17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25EB75-3470-404B-8767-922BCA3CE03F}"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aphicFrame>
        <p:nvGraphicFramePr>
          <p:cNvPr id="563212" name="Object 2"/>
          <p:cNvGraphicFramePr>
            <a:graphicFrameLocks noChangeAspect="1"/>
          </p:cNvGraphicFramePr>
          <p:nvPr/>
        </p:nvGraphicFramePr>
        <p:xfrm>
          <a:off x="1803400" y="3276600"/>
          <a:ext cx="2006600" cy="628650"/>
        </p:xfrm>
        <a:graphic>
          <a:graphicData uri="http://schemas.openxmlformats.org/presentationml/2006/ole">
            <mc:AlternateContent xmlns:mc="http://schemas.openxmlformats.org/markup-compatibility/2006">
              <mc:Choice xmlns:v="urn:schemas-microsoft-com:vml" Requires="v">
                <p:oleObj spid="_x0000_s243132" name="Equation" r:id="rId4" imgW="812520" imgH="253800" progId="Equation.DSMT4">
                  <p:embed/>
                </p:oleObj>
              </mc:Choice>
              <mc:Fallback>
                <p:oleObj name="Equation" r:id="rId4" imgW="8125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00" y="3276600"/>
                        <a:ext cx="2006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0" name="Object 3"/>
          <p:cNvGraphicFramePr>
            <a:graphicFrameLocks noChangeAspect="1"/>
          </p:cNvGraphicFramePr>
          <p:nvPr/>
        </p:nvGraphicFramePr>
        <p:xfrm>
          <a:off x="1546225" y="4495800"/>
          <a:ext cx="2351088" cy="628650"/>
        </p:xfrm>
        <a:graphic>
          <a:graphicData uri="http://schemas.openxmlformats.org/presentationml/2006/ole">
            <mc:AlternateContent xmlns:mc="http://schemas.openxmlformats.org/markup-compatibility/2006">
              <mc:Choice xmlns:v="urn:schemas-microsoft-com:vml" Requires="v">
                <p:oleObj spid="_x0000_s243133" name="Equation" r:id="rId6" imgW="952200" imgH="253800" progId="Equation.DSMT4">
                  <p:embed/>
                </p:oleObj>
              </mc:Choice>
              <mc:Fallback>
                <p:oleObj name="Equation" r:id="rId6" imgW="95220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5" y="4495800"/>
                        <a:ext cx="23510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03" name="Object 4"/>
          <p:cNvGraphicFramePr>
            <a:graphicFrameLocks noChangeAspect="1"/>
          </p:cNvGraphicFramePr>
          <p:nvPr/>
        </p:nvGraphicFramePr>
        <p:xfrm>
          <a:off x="914400" y="3352800"/>
          <a:ext cx="752475" cy="439738"/>
        </p:xfrm>
        <a:graphic>
          <a:graphicData uri="http://schemas.openxmlformats.org/presentationml/2006/ole">
            <mc:AlternateContent xmlns:mc="http://schemas.openxmlformats.org/markup-compatibility/2006">
              <mc:Choice xmlns:v="urn:schemas-microsoft-com:vml" Requires="v">
                <p:oleObj spid="_x0000_s243134" name="Equation" r:id="rId8" imgW="304560" imgH="177480" progId="Equation.DSMT4">
                  <p:embed/>
                </p:oleObj>
              </mc:Choice>
              <mc:Fallback>
                <p:oleObj name="Equation" r:id="rId8" imgW="30456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352800"/>
                        <a:ext cx="7524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63205" name="Picture 5" descr="afg0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250" y="76200"/>
            <a:ext cx="26225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6"/>
          <p:cNvSpPr>
            <a:spLocks noGrp="1" noChangeArrowheads="1"/>
          </p:cNvSpPr>
          <p:nvPr>
            <p:ph type="title"/>
          </p:nvPr>
        </p:nvSpPr>
        <p:spPr>
          <a:xfrm>
            <a:off x="228600" y="228600"/>
            <a:ext cx="6248400" cy="1143000"/>
          </a:xfrm>
        </p:spPr>
        <p:txBody>
          <a:bodyPr/>
          <a:lstStyle/>
          <a:p>
            <a:r>
              <a:rPr lang="en-US" sz="4000">
                <a:latin typeface="Arial Narrow" charset="0"/>
                <a:ea typeface="ＭＳ Ｐゴシック" charset="0"/>
                <a:cs typeface="ＭＳ Ｐゴシック" charset="0"/>
              </a:rPr>
              <a:t>Ex. Bench Pressing and The Concept of Negative Work</a:t>
            </a:r>
          </a:p>
        </p:txBody>
      </p:sp>
      <p:sp>
        <p:nvSpPr>
          <p:cNvPr id="563207" name="Rectangle 7"/>
          <p:cNvSpPr>
            <a:spLocks noChangeArrowheads="1"/>
          </p:cNvSpPr>
          <p:nvPr/>
        </p:nvSpPr>
        <p:spPr bwMode="auto">
          <a:xfrm>
            <a:off x="6477000" y="1981200"/>
            <a:ext cx="26670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63208" name="Rectangle 8"/>
          <p:cNvSpPr>
            <a:spLocks noChangeArrowheads="1"/>
          </p:cNvSpPr>
          <p:nvPr/>
        </p:nvSpPr>
        <p:spPr bwMode="auto">
          <a:xfrm>
            <a:off x="6400800" y="4495800"/>
            <a:ext cx="26670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63209" name="Text Box 9"/>
          <p:cNvSpPr txBox="1">
            <a:spLocks noChangeArrowheads="1"/>
          </p:cNvSpPr>
          <p:nvPr/>
        </p:nvSpPr>
        <p:spPr bwMode="auto">
          <a:xfrm>
            <a:off x="304800" y="1447800"/>
            <a:ext cx="5791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weight lifter is bench-pressing a barbell whose weight is 710N a distance of 0.65m above his chest. Then he lowers it the same distance.   The weight is raised and lowered at a constant velocity.  Determine the work in the two cases. </a:t>
            </a:r>
            <a:endParaRPr lang="en-US" sz="2000"/>
          </a:p>
        </p:txBody>
      </p:sp>
      <p:sp>
        <p:nvSpPr>
          <p:cNvPr id="563210" name="Text Box 10"/>
          <p:cNvSpPr txBox="1">
            <a:spLocks noChangeArrowheads="1"/>
          </p:cNvSpPr>
          <p:nvPr/>
        </p:nvSpPr>
        <p:spPr bwMode="auto">
          <a:xfrm>
            <a:off x="381000" y="2819400"/>
            <a:ext cx="573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is the angle between the force and the displacement?</a:t>
            </a:r>
          </a:p>
        </p:txBody>
      </p:sp>
      <p:graphicFrame>
        <p:nvGraphicFramePr>
          <p:cNvPr id="563211" name="Object 5"/>
          <p:cNvGraphicFramePr>
            <a:graphicFrameLocks noChangeAspect="1"/>
          </p:cNvGraphicFramePr>
          <p:nvPr/>
        </p:nvGraphicFramePr>
        <p:xfrm>
          <a:off x="2819400" y="3352800"/>
          <a:ext cx="314325" cy="439738"/>
        </p:xfrm>
        <a:graphic>
          <a:graphicData uri="http://schemas.openxmlformats.org/presentationml/2006/ole">
            <mc:AlternateContent xmlns:mc="http://schemas.openxmlformats.org/markup-compatibility/2006">
              <mc:Choice xmlns:v="urn:schemas-microsoft-com:vml" Requires="v">
                <p:oleObj spid="_x0000_s243135"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3352800"/>
                        <a:ext cx="314325"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3" name="Object 6"/>
          <p:cNvGraphicFramePr>
            <a:graphicFrameLocks noChangeAspect="1"/>
          </p:cNvGraphicFramePr>
          <p:nvPr/>
        </p:nvGraphicFramePr>
        <p:xfrm>
          <a:off x="3886200" y="3352800"/>
          <a:ext cx="503238" cy="439738"/>
        </p:xfrm>
        <a:graphic>
          <a:graphicData uri="http://schemas.openxmlformats.org/presentationml/2006/ole">
            <mc:AlternateContent xmlns:mc="http://schemas.openxmlformats.org/markup-compatibility/2006">
              <mc:Choice xmlns:v="urn:schemas-microsoft-com:vml" Requires="v">
                <p:oleObj spid="_x0000_s243136" name="Equation" r:id="rId13" imgW="203040" imgH="177480" progId="Equation.DSMT4">
                  <p:embed/>
                </p:oleObj>
              </mc:Choice>
              <mc:Fallback>
                <p:oleObj name="Equation" r:id="rId13" imgW="20304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352800"/>
                        <a:ext cx="5032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4" name="Object 7"/>
          <p:cNvGraphicFramePr>
            <a:graphicFrameLocks noChangeAspect="1"/>
          </p:cNvGraphicFramePr>
          <p:nvPr/>
        </p:nvGraphicFramePr>
        <p:xfrm>
          <a:off x="1371600" y="3836988"/>
          <a:ext cx="3514725" cy="690562"/>
        </p:xfrm>
        <a:graphic>
          <a:graphicData uri="http://schemas.openxmlformats.org/presentationml/2006/ole">
            <mc:AlternateContent xmlns:mc="http://schemas.openxmlformats.org/markup-compatibility/2006">
              <mc:Choice xmlns:v="urn:schemas-microsoft-com:vml" Requires="v">
                <p:oleObj spid="_x0000_s243137" name="Equation" r:id="rId15" imgW="1422400" imgH="279400" progId="Equation.DSMT4">
                  <p:embed/>
                </p:oleObj>
              </mc:Choice>
              <mc:Fallback>
                <p:oleObj name="Equation" r:id="rId15" imgW="1422400" imgH="279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836988"/>
                        <a:ext cx="3514725"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8" name="Object 8"/>
          <p:cNvGraphicFramePr>
            <a:graphicFrameLocks noChangeAspect="1"/>
          </p:cNvGraphicFramePr>
          <p:nvPr/>
        </p:nvGraphicFramePr>
        <p:xfrm>
          <a:off x="828675" y="4572000"/>
          <a:ext cx="752475" cy="439738"/>
        </p:xfrm>
        <a:graphic>
          <a:graphicData uri="http://schemas.openxmlformats.org/presentationml/2006/ole">
            <mc:AlternateContent xmlns:mc="http://schemas.openxmlformats.org/markup-compatibility/2006">
              <mc:Choice xmlns:v="urn:schemas-microsoft-com:vml" Requires="v">
                <p:oleObj spid="_x0000_s243138" name="Equation" r:id="rId17" imgW="304560" imgH="177480" progId="Equation.DSMT4">
                  <p:embed/>
                </p:oleObj>
              </mc:Choice>
              <mc:Fallback>
                <p:oleObj name="Equation" r:id="rId17" imgW="30456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4572000"/>
                        <a:ext cx="7524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9" name="Object 9"/>
          <p:cNvGraphicFramePr>
            <a:graphicFrameLocks noChangeAspect="1"/>
          </p:cNvGraphicFramePr>
          <p:nvPr/>
        </p:nvGraphicFramePr>
        <p:xfrm>
          <a:off x="2571750" y="4572000"/>
          <a:ext cx="628650" cy="439738"/>
        </p:xfrm>
        <a:graphic>
          <a:graphicData uri="http://schemas.openxmlformats.org/presentationml/2006/ole">
            <mc:AlternateContent xmlns:mc="http://schemas.openxmlformats.org/markup-compatibility/2006">
              <mc:Choice xmlns:v="urn:schemas-microsoft-com:vml" Requires="v">
                <p:oleObj spid="_x0000_s243139" name="Equation" r:id="rId18" imgW="253800" imgH="177480" progId="Equation.DSMT4">
                  <p:embed/>
                </p:oleObj>
              </mc:Choice>
              <mc:Fallback>
                <p:oleObj name="Equation" r:id="rId18" imgW="25380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1750" y="4572000"/>
                        <a:ext cx="628650"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1" name="Object 10"/>
          <p:cNvGraphicFramePr>
            <a:graphicFrameLocks noChangeAspect="1"/>
          </p:cNvGraphicFramePr>
          <p:nvPr/>
        </p:nvGraphicFramePr>
        <p:xfrm>
          <a:off x="3924300" y="4572000"/>
          <a:ext cx="723900" cy="439738"/>
        </p:xfrm>
        <a:graphic>
          <a:graphicData uri="http://schemas.openxmlformats.org/presentationml/2006/ole">
            <mc:AlternateContent xmlns:mc="http://schemas.openxmlformats.org/markup-compatibility/2006">
              <mc:Choice xmlns:v="urn:schemas-microsoft-com:vml" Requires="v">
                <p:oleObj spid="_x0000_s243140" name="Equation" r:id="rId20" imgW="291960" imgH="177480" progId="Equation.DSMT4">
                  <p:embed/>
                </p:oleObj>
              </mc:Choice>
              <mc:Fallback>
                <p:oleObj name="Equation" r:id="rId20" imgW="29196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24300" y="4572000"/>
                        <a:ext cx="7239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2" name="Object 11"/>
          <p:cNvGraphicFramePr>
            <a:graphicFrameLocks noChangeAspect="1"/>
          </p:cNvGraphicFramePr>
          <p:nvPr/>
        </p:nvGraphicFramePr>
        <p:xfrm>
          <a:off x="1176338" y="5054600"/>
          <a:ext cx="3733800" cy="692150"/>
        </p:xfrm>
        <a:graphic>
          <a:graphicData uri="http://schemas.openxmlformats.org/presentationml/2006/ole">
            <mc:AlternateContent xmlns:mc="http://schemas.openxmlformats.org/markup-compatibility/2006">
              <mc:Choice xmlns:v="urn:schemas-microsoft-com:vml" Requires="v">
                <p:oleObj spid="_x0000_s243141" name="Equation" r:id="rId22" imgW="1511300" imgH="279400" progId="Equation.DSMT4">
                  <p:embed/>
                </p:oleObj>
              </mc:Choice>
              <mc:Fallback>
                <p:oleObj name="Equation" r:id="rId22" imgW="1511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76338" y="5054600"/>
                        <a:ext cx="37338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23" name="Text Box 23"/>
          <p:cNvSpPr txBox="1">
            <a:spLocks noChangeArrowheads="1"/>
          </p:cNvSpPr>
          <p:nvPr/>
        </p:nvSpPr>
        <p:spPr bwMode="auto">
          <a:xfrm>
            <a:off x="609600" y="5638800"/>
            <a:ext cx="3657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does the negative work mean?</a:t>
            </a:r>
          </a:p>
        </p:txBody>
      </p:sp>
      <p:sp>
        <p:nvSpPr>
          <p:cNvPr id="563224" name="Text Box 24"/>
          <p:cNvSpPr txBox="1">
            <a:spLocks noChangeArrowheads="1"/>
          </p:cNvSpPr>
          <p:nvPr/>
        </p:nvSpPr>
        <p:spPr bwMode="auto">
          <a:xfrm>
            <a:off x="4267200" y="5562600"/>
            <a:ext cx="3276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The gravitational force does the work on the weight lifter!</a:t>
            </a:r>
          </a:p>
        </p:txBody>
      </p:sp>
    </p:spTree>
    <p:extLst>
      <p:ext uri="{BB962C8B-B14F-4D97-AF65-F5344CB8AC3E}">
        <p14:creationId xmlns:p14="http://schemas.microsoft.com/office/powerpoint/2010/main" val="3254375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3205"/>
                                        </p:tgtEl>
                                        <p:attrNameLst>
                                          <p:attrName>style.visibility</p:attrName>
                                        </p:attrNameLst>
                                      </p:cBhvr>
                                      <p:to>
                                        <p:strVal val="visible"/>
                                      </p:to>
                                    </p:set>
                                    <p:anim calcmode="lin" valueType="num">
                                      <p:cBhvr>
                                        <p:cTn id="7" dur="500" fill="hold"/>
                                        <p:tgtEl>
                                          <p:spTgt spid="563205"/>
                                        </p:tgtEl>
                                        <p:attrNameLst>
                                          <p:attrName>ppt_w</p:attrName>
                                        </p:attrNameLst>
                                      </p:cBhvr>
                                      <p:tavLst>
                                        <p:tav tm="0">
                                          <p:val>
                                            <p:fltVal val="0"/>
                                          </p:val>
                                        </p:tav>
                                        <p:tav tm="100000">
                                          <p:val>
                                            <p:strVal val="#ppt_w"/>
                                          </p:val>
                                        </p:tav>
                                      </p:tavLst>
                                    </p:anim>
                                    <p:anim calcmode="lin" valueType="num">
                                      <p:cBhvr>
                                        <p:cTn id="8" dur="500" fill="hold"/>
                                        <p:tgtEl>
                                          <p:spTgt spid="563205"/>
                                        </p:tgtEl>
                                        <p:attrNameLst>
                                          <p:attrName>ppt_h</p:attrName>
                                        </p:attrNameLst>
                                      </p:cBhvr>
                                      <p:tavLst>
                                        <p:tav tm="0">
                                          <p:val>
                                            <p:fltVal val="0"/>
                                          </p:val>
                                        </p:tav>
                                        <p:tav tm="100000">
                                          <p:val>
                                            <p:strVal val="#ppt_h"/>
                                          </p:val>
                                        </p:tav>
                                      </p:tavLst>
                                    </p:anim>
                                    <p:animEffect transition="in" filter="fade">
                                      <p:cBhvr>
                                        <p:cTn id="9" dur="500"/>
                                        <p:tgtEl>
                                          <p:spTgt spid="5632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63209"/>
                                        </p:tgtEl>
                                        <p:attrNameLst>
                                          <p:attrName>style.visibility</p:attrName>
                                        </p:attrNameLst>
                                      </p:cBhvr>
                                      <p:to>
                                        <p:strVal val="visible"/>
                                      </p:to>
                                    </p:set>
                                    <p:animEffect transition="in" filter="wipe(left)">
                                      <p:cBhvr>
                                        <p:cTn id="14" dur="500"/>
                                        <p:tgtEl>
                                          <p:spTgt spid="5632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563207"/>
                                        </p:tgtEl>
                                      </p:cBhvr>
                                    </p:animEffect>
                                    <p:set>
                                      <p:cBhvr>
                                        <p:cTn id="19" dur="1" fill="hold">
                                          <p:stCondLst>
                                            <p:cond delay="499"/>
                                          </p:stCondLst>
                                        </p:cTn>
                                        <p:tgtEl>
                                          <p:spTgt spid="56320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63210"/>
                                        </p:tgtEl>
                                        <p:attrNameLst>
                                          <p:attrName>style.visibility</p:attrName>
                                        </p:attrNameLst>
                                      </p:cBhvr>
                                      <p:to>
                                        <p:strVal val="visible"/>
                                      </p:to>
                                    </p:set>
                                    <p:animEffect transition="in" filter="wipe(left)">
                                      <p:cBhvr>
                                        <p:cTn id="24" dur="500"/>
                                        <p:tgtEl>
                                          <p:spTgt spid="5632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63203"/>
                                        </p:tgtEl>
                                        <p:attrNameLst>
                                          <p:attrName>style.visibility</p:attrName>
                                        </p:attrNameLst>
                                      </p:cBhvr>
                                      <p:to>
                                        <p:strVal val="visible"/>
                                      </p:to>
                                    </p:set>
                                    <p:animEffect transition="in" filter="wipe(left)">
                                      <p:cBhvr>
                                        <p:cTn id="29" dur="500"/>
                                        <p:tgtEl>
                                          <p:spTgt spid="5632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63212"/>
                                        </p:tgtEl>
                                        <p:attrNameLst>
                                          <p:attrName>style.visibility</p:attrName>
                                        </p:attrNameLst>
                                      </p:cBhvr>
                                      <p:to>
                                        <p:strVal val="visible"/>
                                      </p:to>
                                    </p:set>
                                    <p:animEffect transition="in" filter="wipe(left)">
                                      <p:cBhvr>
                                        <p:cTn id="34" dur="500"/>
                                        <p:tgtEl>
                                          <p:spTgt spid="5632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63211"/>
                                        </p:tgtEl>
                                        <p:attrNameLst>
                                          <p:attrName>style.visibility</p:attrName>
                                        </p:attrNameLst>
                                      </p:cBhvr>
                                      <p:to>
                                        <p:strVal val="visible"/>
                                      </p:to>
                                    </p:set>
                                    <p:animEffect transition="in" filter="wipe(left)">
                                      <p:cBhvr>
                                        <p:cTn id="39" dur="500"/>
                                        <p:tgtEl>
                                          <p:spTgt spid="5632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563213"/>
                                        </p:tgtEl>
                                        <p:attrNameLst>
                                          <p:attrName>style.visibility</p:attrName>
                                        </p:attrNameLst>
                                      </p:cBhvr>
                                      <p:to>
                                        <p:strVal val="visible"/>
                                      </p:to>
                                    </p:set>
                                    <p:animEffect transition="in" filter="wipe(left)">
                                      <p:cBhvr>
                                        <p:cTn id="44" dur="500"/>
                                        <p:tgtEl>
                                          <p:spTgt spid="5632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563214"/>
                                        </p:tgtEl>
                                        <p:attrNameLst>
                                          <p:attrName>style.visibility</p:attrName>
                                        </p:attrNameLst>
                                      </p:cBhvr>
                                      <p:to>
                                        <p:strVal val="visible"/>
                                      </p:to>
                                    </p:set>
                                    <p:animEffect transition="in" filter="wipe(left)">
                                      <p:cBhvr>
                                        <p:cTn id="49" dur="500"/>
                                        <p:tgtEl>
                                          <p:spTgt spid="5632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xit" presetSubtype="10" fill="hold" grpId="0" nodeType="clickEffect">
                                  <p:stCondLst>
                                    <p:cond delay="0"/>
                                  </p:stCondLst>
                                  <p:childTnLst>
                                    <p:animEffect transition="out" filter="checkerboard(across)">
                                      <p:cBhvr>
                                        <p:cTn id="53" dur="500"/>
                                        <p:tgtEl>
                                          <p:spTgt spid="563208"/>
                                        </p:tgtEl>
                                      </p:cBhvr>
                                    </p:animEffect>
                                    <p:set>
                                      <p:cBhvr>
                                        <p:cTn id="54" dur="1" fill="hold">
                                          <p:stCondLst>
                                            <p:cond delay="499"/>
                                          </p:stCondLst>
                                        </p:cTn>
                                        <p:tgtEl>
                                          <p:spTgt spid="56320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63218"/>
                                        </p:tgtEl>
                                        <p:attrNameLst>
                                          <p:attrName>style.visibility</p:attrName>
                                        </p:attrNameLst>
                                      </p:cBhvr>
                                      <p:to>
                                        <p:strVal val="visible"/>
                                      </p:to>
                                    </p:set>
                                    <p:animEffect transition="in" filter="wipe(left)">
                                      <p:cBhvr>
                                        <p:cTn id="59" dur="500"/>
                                        <p:tgtEl>
                                          <p:spTgt spid="56321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563220"/>
                                        </p:tgtEl>
                                        <p:attrNameLst>
                                          <p:attrName>style.visibility</p:attrName>
                                        </p:attrNameLst>
                                      </p:cBhvr>
                                      <p:to>
                                        <p:strVal val="visible"/>
                                      </p:to>
                                    </p:set>
                                    <p:animEffect transition="in" filter="wipe(left)">
                                      <p:cBhvr>
                                        <p:cTn id="64" dur="500"/>
                                        <p:tgtEl>
                                          <p:spTgt spid="5632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63219"/>
                                        </p:tgtEl>
                                        <p:attrNameLst>
                                          <p:attrName>style.visibility</p:attrName>
                                        </p:attrNameLst>
                                      </p:cBhvr>
                                      <p:to>
                                        <p:strVal val="visible"/>
                                      </p:to>
                                    </p:set>
                                    <p:animEffect transition="in" filter="wipe(left)">
                                      <p:cBhvr>
                                        <p:cTn id="69" dur="500"/>
                                        <p:tgtEl>
                                          <p:spTgt spid="5632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563221"/>
                                        </p:tgtEl>
                                        <p:attrNameLst>
                                          <p:attrName>style.visibility</p:attrName>
                                        </p:attrNameLst>
                                      </p:cBhvr>
                                      <p:to>
                                        <p:strVal val="visible"/>
                                      </p:to>
                                    </p:set>
                                    <p:animEffect transition="in" filter="wipe(left)">
                                      <p:cBhvr>
                                        <p:cTn id="74" dur="500"/>
                                        <p:tgtEl>
                                          <p:spTgt spid="5632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563222"/>
                                        </p:tgtEl>
                                        <p:attrNameLst>
                                          <p:attrName>style.visibility</p:attrName>
                                        </p:attrNameLst>
                                      </p:cBhvr>
                                      <p:to>
                                        <p:strVal val="visible"/>
                                      </p:to>
                                    </p:set>
                                    <p:animEffect transition="in" filter="wipe(left)">
                                      <p:cBhvr>
                                        <p:cTn id="79" dur="500"/>
                                        <p:tgtEl>
                                          <p:spTgt spid="5632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563223"/>
                                        </p:tgtEl>
                                        <p:attrNameLst>
                                          <p:attrName>style.visibility</p:attrName>
                                        </p:attrNameLst>
                                      </p:cBhvr>
                                      <p:to>
                                        <p:strVal val="visible"/>
                                      </p:to>
                                    </p:set>
                                    <p:animEffect transition="in" filter="wipe(left)">
                                      <p:cBhvr>
                                        <p:cTn id="84" dur="500"/>
                                        <p:tgtEl>
                                          <p:spTgt spid="56322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563224"/>
                                        </p:tgtEl>
                                        <p:attrNameLst>
                                          <p:attrName>style.visibility</p:attrName>
                                        </p:attrNameLst>
                                      </p:cBhvr>
                                      <p:to>
                                        <p:strVal val="visible"/>
                                      </p:to>
                                    </p:set>
                                    <p:animEffect transition="in" filter="wipe(left)">
                                      <p:cBhvr>
                                        <p:cTn id="89" dur="500"/>
                                        <p:tgtEl>
                                          <p:spTgt spid="563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7" grpId="0" animBg="1"/>
      <p:bldP spid="563208" grpId="0" animBg="1"/>
      <p:bldP spid="563209" grpId="0" animBg="1" autoUpdateAnimBg="0"/>
      <p:bldP spid="563210" grpId="0"/>
      <p:bldP spid="563223" grpId="0" animBg="1"/>
      <p:bldP spid="563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37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EBF271-C42E-6D4B-B4AA-CE7BC5A1C2C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61445" name="Text Box 3"/>
          <p:cNvSpPr txBox="1">
            <a:spLocks noChangeArrowheads="1"/>
          </p:cNvSpPr>
          <p:nvPr/>
        </p:nvSpPr>
        <p:spPr bwMode="auto">
          <a:xfrm>
            <a:off x="152400" y="822325"/>
            <a:ext cx="5029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The truck is accelerating at a rate of +1.50 m/s</a:t>
            </a:r>
            <a:r>
              <a:rPr lang="en-US" baseline="30000">
                <a:solidFill>
                  <a:srgbClr val="333399"/>
                </a:solidFill>
                <a:latin typeface="Arial Narrow" charset="0"/>
              </a:rPr>
              <a:t>2</a:t>
            </a:r>
            <a:r>
              <a:rPr lang="en-US">
                <a:solidFill>
                  <a:srgbClr val="333399"/>
                </a:solidFill>
                <a:latin typeface="Arial Narrow" charset="0"/>
              </a:rPr>
              <a:t>.  The mass of the crate is 120-kg and it does not slip.  The magnitude of the displacement is 65 m. What is the total work done on the crate by  all of the forces acting on it?</a:t>
            </a:r>
          </a:p>
        </p:txBody>
      </p:sp>
      <p:pic>
        <p:nvPicPr>
          <p:cNvPr id="61446" name="Picture 4" descr="afg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914400"/>
            <a:ext cx="35401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5"/>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Accelerating a Crate</a:t>
            </a:r>
          </a:p>
        </p:txBody>
      </p:sp>
      <p:sp>
        <p:nvSpPr>
          <p:cNvPr id="61448" name="Text Box 7"/>
          <p:cNvSpPr txBox="1">
            <a:spLocks noChangeArrowheads="1"/>
          </p:cNvSpPr>
          <p:nvPr/>
        </p:nvSpPr>
        <p:spPr bwMode="auto">
          <a:xfrm>
            <a:off x="381000" y="3276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What are the forces acting in this motion?</a:t>
            </a:r>
          </a:p>
        </p:txBody>
      </p:sp>
      <p:sp>
        <p:nvSpPr>
          <p:cNvPr id="61449" name="Text Box 8"/>
          <p:cNvSpPr txBox="1">
            <a:spLocks noChangeArrowheads="1"/>
          </p:cNvSpPr>
          <p:nvPr/>
        </p:nvSpPr>
        <p:spPr bwMode="auto">
          <a:xfrm>
            <a:off x="381000" y="38862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on the crate, weight, </a:t>
            </a:r>
            <a:r>
              <a:rPr lang="en-US" b="1">
                <a:solidFill>
                  <a:srgbClr val="333399"/>
                </a:solidFill>
                <a:latin typeface="Arial Narrow" charset="0"/>
              </a:rPr>
              <a:t>W </a:t>
            </a:r>
            <a:r>
              <a:rPr lang="en-US">
                <a:solidFill>
                  <a:srgbClr val="333399"/>
                </a:solidFill>
                <a:latin typeface="Arial Narrow" charset="0"/>
              </a:rPr>
              <a:t>or</a:t>
            </a:r>
            <a:r>
              <a:rPr lang="en-US" b="1">
                <a:solidFill>
                  <a:srgbClr val="333399"/>
                </a:solidFill>
                <a:latin typeface="Arial Narrow" charset="0"/>
              </a:rPr>
              <a:t> F</a:t>
            </a:r>
            <a:r>
              <a:rPr lang="en-US" b="1" baseline="-25000">
                <a:solidFill>
                  <a:srgbClr val="333399"/>
                </a:solidFill>
                <a:latin typeface="Arial Narrow" charset="0"/>
              </a:rPr>
              <a:t>g</a:t>
            </a:r>
          </a:p>
        </p:txBody>
      </p:sp>
      <p:sp>
        <p:nvSpPr>
          <p:cNvPr id="61450" name="Text Box 9"/>
          <p:cNvSpPr txBox="1">
            <a:spLocks noChangeArrowheads="1"/>
          </p:cNvSpPr>
          <p:nvPr/>
        </p:nvSpPr>
        <p:spPr bwMode="auto">
          <a:xfrm>
            <a:off x="381000" y="48609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Normal force force on the crate, </a:t>
            </a:r>
            <a:r>
              <a:rPr lang="en-US" b="1">
                <a:solidFill>
                  <a:srgbClr val="333399"/>
                </a:solidFill>
                <a:latin typeface="Arial Narrow" charset="0"/>
              </a:rPr>
              <a:t>F</a:t>
            </a:r>
            <a:r>
              <a:rPr lang="en-US" b="1" baseline="-25000">
                <a:solidFill>
                  <a:srgbClr val="333399"/>
                </a:solidFill>
                <a:latin typeface="Arial Narrow" charset="0"/>
              </a:rPr>
              <a:t>N</a:t>
            </a:r>
          </a:p>
        </p:txBody>
      </p:sp>
      <p:sp>
        <p:nvSpPr>
          <p:cNvPr id="61451" name="Text Box 10"/>
          <p:cNvSpPr txBox="1">
            <a:spLocks noChangeArrowheads="1"/>
          </p:cNvSpPr>
          <p:nvPr/>
        </p:nvSpPr>
        <p:spPr bwMode="auto">
          <a:xfrm>
            <a:off x="381000" y="54705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Static frictional force on the crate, </a:t>
            </a:r>
            <a:r>
              <a:rPr lang="en-US" b="1">
                <a:solidFill>
                  <a:srgbClr val="333399"/>
                </a:solidFill>
                <a:latin typeface="Arial Narrow" charset="0"/>
              </a:rPr>
              <a:t>f</a:t>
            </a:r>
            <a:r>
              <a:rPr lang="en-US" b="1" baseline="-25000">
                <a:solidFill>
                  <a:srgbClr val="333399"/>
                </a:solidFill>
                <a:latin typeface="Arial Narrow" charset="0"/>
              </a:rPr>
              <a:t>s</a:t>
            </a:r>
          </a:p>
        </p:txBody>
      </p:sp>
      <p:sp>
        <p:nvSpPr>
          <p:cNvPr id="12" name="Rectangle 11"/>
          <p:cNvSpPr>
            <a:spLocks noChangeArrowheads="1"/>
          </p:cNvSpPr>
          <p:nvPr/>
        </p:nvSpPr>
        <p:spPr bwMode="auto">
          <a:xfrm>
            <a:off x="5410200" y="2057400"/>
            <a:ext cx="3505200" cy="4191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53970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wipe(left)">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1445"/>
                                        </p:tgtEl>
                                        <p:attrNameLst>
                                          <p:attrName>style.visibility</p:attrName>
                                        </p:attrNameLst>
                                      </p:cBhvr>
                                      <p:to>
                                        <p:strVal val="visible"/>
                                      </p:to>
                                    </p:set>
                                    <p:animEffect transition="in" filter="wipe(left)">
                                      <p:cBhvr>
                                        <p:cTn id="12" dur="500"/>
                                        <p:tgtEl>
                                          <p:spTgt spid="61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wipe(left)">
                                      <p:cBhvr>
                                        <p:cTn id="17" dur="500"/>
                                        <p:tgtEl>
                                          <p:spTgt spid="6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wipe(left)">
                                      <p:cBhvr>
                                        <p:cTn id="22" dur="500"/>
                                        <p:tgtEl>
                                          <p:spTgt spid="61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50"/>
                                        </p:tgtEl>
                                        <p:attrNameLst>
                                          <p:attrName>style.visibility</p:attrName>
                                        </p:attrNameLst>
                                      </p:cBhvr>
                                      <p:to>
                                        <p:strVal val="visible"/>
                                      </p:to>
                                    </p:set>
                                    <p:animEffect transition="in" filter="wipe(left)">
                                      <p:cBhvr>
                                        <p:cTn id="27" dur="500"/>
                                        <p:tgtEl>
                                          <p:spTgt spid="614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51"/>
                                        </p:tgtEl>
                                        <p:attrNameLst>
                                          <p:attrName>style.visibility</p:attrName>
                                        </p:attrNameLst>
                                      </p:cBhvr>
                                      <p:to>
                                        <p:strVal val="visible"/>
                                      </p:to>
                                    </p:set>
                                    <p:animEffect transition="in" filter="wipe(left)">
                                      <p:cBhvr>
                                        <p:cTn id="32" dur="500"/>
                                        <p:tgtEl>
                                          <p:spTgt spid="614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P spid="61448" grpId="0"/>
      <p:bldP spid="61449" grpId="0"/>
      <p:bldP spid="61450" grpId="0"/>
      <p:bldP spid="6145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58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58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F5919-2AA7-D243-ADA1-0C38777AF81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35857" name="Picture 5"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28543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Rectangle 6"/>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Continued…</a:t>
            </a:r>
          </a:p>
        </p:txBody>
      </p:sp>
      <p:sp>
        <p:nvSpPr>
          <p:cNvPr id="63507" name="Text Box 7"/>
          <p:cNvSpPr txBox="1">
            <a:spLocks noChangeArrowheads="1"/>
          </p:cNvSpPr>
          <p:nvPr/>
        </p:nvSpPr>
        <p:spPr bwMode="auto">
          <a:xfrm>
            <a:off x="381000" y="838200"/>
            <a:ext cx="472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Let</a:t>
            </a:r>
            <a:r>
              <a:rPr lang="ja-JP" altLang="en-US">
                <a:solidFill>
                  <a:srgbClr val="333399"/>
                </a:solidFill>
                <a:latin typeface="Arial Narrow" charset="0"/>
              </a:rPr>
              <a:t>’</a:t>
            </a:r>
            <a:r>
              <a:rPr lang="en-US">
                <a:solidFill>
                  <a:srgbClr val="333399"/>
                </a:solidFill>
                <a:latin typeface="Arial Narrow" charset="0"/>
              </a:rPr>
              <a:t>s figure what the work done by each force in this motion is. </a:t>
            </a:r>
          </a:p>
        </p:txBody>
      </p:sp>
      <p:sp>
        <p:nvSpPr>
          <p:cNvPr id="63508" name="Text Box 8"/>
          <p:cNvSpPr txBox="1">
            <a:spLocks noChangeArrowheads="1"/>
          </p:cNvSpPr>
          <p:nvPr/>
        </p:nvSpPr>
        <p:spPr bwMode="auto">
          <a:xfrm>
            <a:off x="304800" y="167640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gravitational force on the crate, </a:t>
            </a:r>
            <a:r>
              <a:rPr lang="en-US" sz="2000" b="1">
                <a:solidFill>
                  <a:srgbClr val="333399"/>
                </a:solidFill>
                <a:latin typeface="Arial Narrow" charset="0"/>
              </a:rPr>
              <a:t>W</a:t>
            </a:r>
            <a:r>
              <a:rPr lang="en-US" sz="2000">
                <a:solidFill>
                  <a:srgbClr val="333399"/>
                </a:solidFill>
                <a:latin typeface="Arial Narrow" charset="0"/>
              </a:rPr>
              <a:t> or </a:t>
            </a:r>
            <a:r>
              <a:rPr lang="en-US" sz="2000" b="1">
                <a:solidFill>
                  <a:srgbClr val="333399"/>
                </a:solidFill>
                <a:latin typeface="Arial Narrow" charset="0"/>
              </a:rPr>
              <a:t>F</a:t>
            </a:r>
            <a:r>
              <a:rPr lang="en-US" sz="2000" b="1" baseline="-25000">
                <a:solidFill>
                  <a:srgbClr val="333399"/>
                </a:solidFill>
                <a:latin typeface="Arial Narrow" charset="0"/>
              </a:rPr>
              <a:t>g</a:t>
            </a:r>
          </a:p>
        </p:txBody>
      </p:sp>
      <p:sp>
        <p:nvSpPr>
          <p:cNvPr id="63509" name="Text Box 9"/>
          <p:cNvSpPr txBox="1">
            <a:spLocks noChangeArrowheads="1"/>
          </p:cNvSpPr>
          <p:nvPr/>
        </p:nvSpPr>
        <p:spPr bwMode="auto">
          <a:xfrm>
            <a:off x="381000" y="2590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a:t>
            </a:r>
            <a:r>
              <a:rPr lang="en-US" sz="2000">
                <a:latin typeface="Arial Narrow" charset="0"/>
              </a:rPr>
              <a:t> </a:t>
            </a:r>
            <a:r>
              <a:rPr lang="en-US" sz="2000">
                <a:solidFill>
                  <a:srgbClr val="333399"/>
                </a:solidFill>
                <a:latin typeface="Arial Narrow" charset="0"/>
              </a:rPr>
              <a:t>Normal force force on the crate, </a:t>
            </a:r>
            <a:r>
              <a:rPr lang="en-US" sz="2000" b="1">
                <a:solidFill>
                  <a:srgbClr val="333399"/>
                </a:solidFill>
                <a:latin typeface="Arial Narrow" charset="0"/>
              </a:rPr>
              <a:t>F</a:t>
            </a:r>
            <a:r>
              <a:rPr lang="en-US" sz="2000" b="1" baseline="-25000">
                <a:solidFill>
                  <a:srgbClr val="333399"/>
                </a:solidFill>
                <a:latin typeface="Arial Narrow" charset="0"/>
              </a:rPr>
              <a:t>N</a:t>
            </a:r>
          </a:p>
        </p:txBody>
      </p:sp>
      <p:sp>
        <p:nvSpPr>
          <p:cNvPr id="63510" name="Text Box 10"/>
          <p:cNvSpPr txBox="1">
            <a:spLocks noChangeArrowheads="1"/>
          </p:cNvSpPr>
          <p:nvPr/>
        </p:nvSpPr>
        <p:spPr bwMode="auto">
          <a:xfrm>
            <a:off x="381000" y="358140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graphicFrame>
        <p:nvGraphicFramePr>
          <p:cNvPr id="567307" name="Object 2"/>
          <p:cNvGraphicFramePr>
            <a:graphicFrameLocks noChangeAspect="1"/>
          </p:cNvGraphicFramePr>
          <p:nvPr/>
        </p:nvGraphicFramePr>
        <p:xfrm>
          <a:off x="457200" y="4603750"/>
          <a:ext cx="627063" cy="366713"/>
        </p:xfrm>
        <a:graphic>
          <a:graphicData uri="http://schemas.openxmlformats.org/presentationml/2006/ole">
            <mc:AlternateContent xmlns:mc="http://schemas.openxmlformats.org/markup-compatibility/2006">
              <mc:Choice xmlns:v="urn:schemas-microsoft-com:vml" Requires="v">
                <p:oleObj spid="_x0000_s247316"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03750"/>
                        <a:ext cx="62706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08" name="Object 3"/>
          <p:cNvGraphicFramePr>
            <a:graphicFrameLocks noChangeAspect="1"/>
          </p:cNvGraphicFramePr>
          <p:nvPr/>
        </p:nvGraphicFramePr>
        <p:xfrm>
          <a:off x="457200" y="4035425"/>
          <a:ext cx="681038" cy="512763"/>
        </p:xfrm>
        <a:graphic>
          <a:graphicData uri="http://schemas.openxmlformats.org/presentationml/2006/ole">
            <mc:AlternateContent xmlns:mc="http://schemas.openxmlformats.org/markup-compatibility/2006">
              <mc:Choice xmlns:v="urn:schemas-microsoft-com:vml" Requires="v">
                <p:oleObj spid="_x0000_s247317"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35425"/>
                        <a:ext cx="681038"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0" name="Object 4"/>
          <p:cNvGraphicFramePr>
            <a:graphicFrameLocks noChangeAspect="1"/>
          </p:cNvGraphicFramePr>
          <p:nvPr/>
        </p:nvGraphicFramePr>
        <p:xfrm>
          <a:off x="533400" y="2174875"/>
          <a:ext cx="566738" cy="330200"/>
        </p:xfrm>
        <a:graphic>
          <a:graphicData uri="http://schemas.openxmlformats.org/presentationml/2006/ole">
            <mc:AlternateContent xmlns:mc="http://schemas.openxmlformats.org/markup-compatibility/2006">
              <mc:Choice xmlns:v="urn:schemas-microsoft-com:vml" Requires="v">
                <p:oleObj spid="_x0000_s247318"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174875"/>
                        <a:ext cx="566738"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2" name="Object 5"/>
          <p:cNvGraphicFramePr>
            <a:graphicFrameLocks noChangeAspect="1"/>
          </p:cNvGraphicFramePr>
          <p:nvPr/>
        </p:nvGraphicFramePr>
        <p:xfrm>
          <a:off x="1219200" y="2057400"/>
          <a:ext cx="2197100" cy="566738"/>
        </p:xfrm>
        <a:graphic>
          <a:graphicData uri="http://schemas.openxmlformats.org/presentationml/2006/ole">
            <mc:AlternateContent xmlns:mc="http://schemas.openxmlformats.org/markup-compatibility/2006">
              <mc:Choice xmlns:v="urn:schemas-microsoft-com:vml" Requires="v">
                <p:oleObj spid="_x0000_s247319" name="Equation" r:id="rId11" imgW="1180800" imgH="304560" progId="Equation.DSMT4">
                  <p:embed/>
                </p:oleObj>
              </mc:Choice>
              <mc:Fallback>
                <p:oleObj name="Equation" r:id="rId11" imgW="1180800" imgH="304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057400"/>
                        <a:ext cx="21971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3" name="Object 6"/>
          <p:cNvGraphicFramePr>
            <a:graphicFrameLocks noChangeAspect="1"/>
          </p:cNvGraphicFramePr>
          <p:nvPr/>
        </p:nvGraphicFramePr>
        <p:xfrm>
          <a:off x="3498850" y="2168525"/>
          <a:ext cx="234950" cy="330200"/>
        </p:xfrm>
        <a:graphic>
          <a:graphicData uri="http://schemas.openxmlformats.org/presentationml/2006/ole">
            <mc:AlternateContent xmlns:mc="http://schemas.openxmlformats.org/markup-compatibility/2006">
              <mc:Choice xmlns:v="urn:schemas-microsoft-com:vml" Requires="v">
                <p:oleObj spid="_x0000_s247320"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2168525"/>
                        <a:ext cx="2349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4" name="Object 7"/>
          <p:cNvGraphicFramePr>
            <a:graphicFrameLocks noChangeAspect="1"/>
          </p:cNvGraphicFramePr>
          <p:nvPr/>
        </p:nvGraphicFramePr>
        <p:xfrm>
          <a:off x="533400" y="3132138"/>
          <a:ext cx="566738" cy="330200"/>
        </p:xfrm>
        <a:graphic>
          <a:graphicData uri="http://schemas.openxmlformats.org/presentationml/2006/ole">
            <mc:AlternateContent xmlns:mc="http://schemas.openxmlformats.org/markup-compatibility/2006">
              <mc:Choice xmlns:v="urn:schemas-microsoft-com:vml" Requires="v">
                <p:oleObj spid="_x0000_s247321" name="Equation" r:id="rId15" imgW="304560" imgH="177480" progId="Equation.DSMT4">
                  <p:embed/>
                </p:oleObj>
              </mc:Choice>
              <mc:Fallback>
                <p:oleObj name="Equation" r:id="rId15"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32138"/>
                        <a:ext cx="566738"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5" name="Object 8"/>
          <p:cNvGraphicFramePr>
            <a:graphicFrameLocks noChangeAspect="1"/>
          </p:cNvGraphicFramePr>
          <p:nvPr/>
        </p:nvGraphicFramePr>
        <p:xfrm>
          <a:off x="1196975" y="3014663"/>
          <a:ext cx="2243138" cy="566737"/>
        </p:xfrm>
        <a:graphic>
          <a:graphicData uri="http://schemas.openxmlformats.org/presentationml/2006/ole">
            <mc:AlternateContent xmlns:mc="http://schemas.openxmlformats.org/markup-compatibility/2006">
              <mc:Choice xmlns:v="urn:schemas-microsoft-com:vml" Requires="v">
                <p:oleObj spid="_x0000_s247322" name="Equation" r:id="rId16" imgW="1206360" imgH="304560" progId="Equation.DSMT4">
                  <p:embed/>
                </p:oleObj>
              </mc:Choice>
              <mc:Fallback>
                <p:oleObj name="Equation" r:id="rId16" imgW="1206360" imgH="30456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6975" y="3014663"/>
                        <a:ext cx="2243138"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6" name="Object 9"/>
          <p:cNvGraphicFramePr>
            <a:graphicFrameLocks noChangeAspect="1"/>
          </p:cNvGraphicFramePr>
          <p:nvPr/>
        </p:nvGraphicFramePr>
        <p:xfrm>
          <a:off x="3498850" y="3090863"/>
          <a:ext cx="234950" cy="330200"/>
        </p:xfrm>
        <a:graphic>
          <a:graphicData uri="http://schemas.openxmlformats.org/presentationml/2006/ole">
            <mc:AlternateContent xmlns:mc="http://schemas.openxmlformats.org/markup-compatibility/2006">
              <mc:Choice xmlns:v="urn:schemas-microsoft-com:vml" Requires="v">
                <p:oleObj spid="_x0000_s247323" name="Equation" r:id="rId18" imgW="126720" imgH="177480" progId="Equation.DSMT4">
                  <p:embed/>
                </p:oleObj>
              </mc:Choice>
              <mc:Fallback>
                <p:oleObj name="Equation" r:id="rId18"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3090863"/>
                        <a:ext cx="2349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7" name="Object 10"/>
          <p:cNvGraphicFramePr>
            <a:graphicFrameLocks noChangeAspect="1"/>
          </p:cNvGraphicFramePr>
          <p:nvPr/>
        </p:nvGraphicFramePr>
        <p:xfrm>
          <a:off x="1111250" y="4132263"/>
          <a:ext cx="793750" cy="312737"/>
        </p:xfrm>
        <a:graphic>
          <a:graphicData uri="http://schemas.openxmlformats.org/presentationml/2006/ole">
            <mc:AlternateContent xmlns:mc="http://schemas.openxmlformats.org/markup-compatibility/2006">
              <mc:Choice xmlns:v="urn:schemas-microsoft-com:vml" Requires="v">
                <p:oleObj spid="_x0000_s247324" name="Equation" r:id="rId19" imgW="355320" imgH="139680" progId="Equation.DSMT4">
                  <p:embed/>
                </p:oleObj>
              </mc:Choice>
              <mc:Fallback>
                <p:oleObj name="Equation" r:id="rId19" imgW="355320" imgH="1396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1250" y="4132263"/>
                        <a:ext cx="793750"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8" name="Object 11"/>
          <p:cNvGraphicFramePr>
            <a:graphicFrameLocks noChangeAspect="1"/>
          </p:cNvGraphicFramePr>
          <p:nvPr/>
        </p:nvGraphicFramePr>
        <p:xfrm>
          <a:off x="1836738" y="3962400"/>
          <a:ext cx="3802062" cy="627063"/>
        </p:xfrm>
        <a:graphic>
          <a:graphicData uri="http://schemas.openxmlformats.org/presentationml/2006/ole">
            <mc:AlternateContent xmlns:mc="http://schemas.openxmlformats.org/markup-compatibility/2006">
              <mc:Choice xmlns:v="urn:schemas-microsoft-com:vml" Requires="v">
                <p:oleObj spid="_x0000_s247325" name="Equation" r:id="rId21" imgW="1701720" imgH="279360" progId="Equation.DSMT4">
                  <p:embed/>
                </p:oleObj>
              </mc:Choice>
              <mc:Fallback>
                <p:oleObj name="Equation" r:id="rId21" imgW="170172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36738" y="3962400"/>
                        <a:ext cx="380206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9" name="Object 12"/>
          <p:cNvGraphicFramePr>
            <a:graphicFrameLocks noChangeAspect="1"/>
          </p:cNvGraphicFramePr>
          <p:nvPr/>
        </p:nvGraphicFramePr>
        <p:xfrm>
          <a:off x="1066800" y="4589463"/>
          <a:ext cx="914400" cy="471487"/>
        </p:xfrm>
        <a:graphic>
          <a:graphicData uri="http://schemas.openxmlformats.org/presentationml/2006/ole">
            <mc:AlternateContent xmlns:mc="http://schemas.openxmlformats.org/markup-compatibility/2006">
              <mc:Choice xmlns:v="urn:schemas-microsoft-com:vml" Requires="v">
                <p:oleObj spid="_x0000_s247326" name="Equation" r:id="rId23" imgW="444240" imgH="228600" progId="Equation.DSMT4">
                  <p:embed/>
                </p:oleObj>
              </mc:Choice>
              <mc:Fallback>
                <p:oleObj name="Equation" r:id="rId23" imgW="4442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6800" y="4589463"/>
                        <a:ext cx="91440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20" name="Object 13"/>
          <p:cNvGraphicFramePr>
            <a:graphicFrameLocks noChangeAspect="1"/>
          </p:cNvGraphicFramePr>
          <p:nvPr/>
        </p:nvGraphicFramePr>
        <p:xfrm>
          <a:off x="1973263" y="4487863"/>
          <a:ext cx="4364037" cy="628650"/>
        </p:xfrm>
        <a:graphic>
          <a:graphicData uri="http://schemas.openxmlformats.org/presentationml/2006/ole">
            <mc:AlternateContent xmlns:mc="http://schemas.openxmlformats.org/markup-compatibility/2006">
              <mc:Choice xmlns:v="urn:schemas-microsoft-com:vml" Requires="v">
                <p:oleObj spid="_x0000_s247327" name="Equation" r:id="rId25" imgW="2120900" imgH="304800" progId="Equation.DSMT4">
                  <p:embed/>
                </p:oleObj>
              </mc:Choice>
              <mc:Fallback>
                <p:oleObj name="Equation" r:id="rId25" imgW="2120900" imgH="304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3263" y="4487863"/>
                        <a:ext cx="436403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511" name="Text Box 25"/>
          <p:cNvSpPr txBox="1">
            <a:spLocks noChangeArrowheads="1"/>
          </p:cNvSpPr>
          <p:nvPr/>
        </p:nvSpPr>
        <p:spPr bwMode="auto">
          <a:xfrm>
            <a:off x="381000" y="5165725"/>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Which force did the work?</a:t>
            </a:r>
            <a:endParaRPr lang="en-US" sz="2000" b="1" baseline="-25000">
              <a:solidFill>
                <a:srgbClr val="333399"/>
              </a:solidFill>
              <a:latin typeface="Monotype Corsiva" charset="0"/>
            </a:endParaRPr>
          </a:p>
        </p:txBody>
      </p:sp>
      <p:sp>
        <p:nvSpPr>
          <p:cNvPr id="63512" name="Text Box 26"/>
          <p:cNvSpPr txBox="1">
            <a:spLocks noChangeArrowheads="1"/>
          </p:cNvSpPr>
          <p:nvPr/>
        </p:nvSpPr>
        <p:spPr bwMode="auto">
          <a:xfrm>
            <a:off x="2971800" y="51816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sp>
        <p:nvSpPr>
          <p:cNvPr id="63513" name="Text Box 27"/>
          <p:cNvSpPr txBox="1">
            <a:spLocks noChangeArrowheads="1"/>
          </p:cNvSpPr>
          <p:nvPr/>
        </p:nvSpPr>
        <p:spPr bwMode="auto">
          <a:xfrm>
            <a:off x="381000" y="56229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How?</a:t>
            </a:r>
            <a:endParaRPr lang="en-US" sz="2000" b="1" baseline="-25000">
              <a:solidFill>
                <a:srgbClr val="333399"/>
              </a:solidFill>
              <a:latin typeface="Monotype Corsiva" charset="0"/>
            </a:endParaRPr>
          </a:p>
        </p:txBody>
      </p:sp>
      <p:sp>
        <p:nvSpPr>
          <p:cNvPr id="63514" name="Text Box 28"/>
          <p:cNvSpPr txBox="1">
            <a:spLocks noChangeArrowheads="1"/>
          </p:cNvSpPr>
          <p:nvPr/>
        </p:nvSpPr>
        <p:spPr bwMode="auto">
          <a:xfrm>
            <a:off x="1219200" y="563880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By holding on to the crate so that it moves with the truck!</a:t>
            </a:r>
            <a:endParaRPr lang="en-US" sz="2000" b="1" baseline="-25000">
              <a:solidFill>
                <a:srgbClr val="333399"/>
              </a:solidFill>
              <a:latin typeface="Monotype Corsiva" charset="0"/>
            </a:endParaRPr>
          </a:p>
        </p:txBody>
      </p:sp>
    </p:spTree>
    <p:extLst>
      <p:ext uri="{BB962C8B-B14F-4D97-AF65-F5344CB8AC3E}">
        <p14:creationId xmlns:p14="http://schemas.microsoft.com/office/powerpoint/2010/main" val="2140591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07"/>
                                        </p:tgtEl>
                                        <p:attrNameLst>
                                          <p:attrName>style.visibility</p:attrName>
                                        </p:attrNameLst>
                                      </p:cBhvr>
                                      <p:to>
                                        <p:strVal val="visible"/>
                                      </p:to>
                                    </p:set>
                                    <p:animEffect transition="in" filter="wipe(left)">
                                      <p:cBhvr>
                                        <p:cTn id="7" dur="500"/>
                                        <p:tgtEl>
                                          <p:spTgt spid="63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08"/>
                                        </p:tgtEl>
                                        <p:attrNameLst>
                                          <p:attrName>style.visibility</p:attrName>
                                        </p:attrNameLst>
                                      </p:cBhvr>
                                      <p:to>
                                        <p:strVal val="visible"/>
                                      </p:to>
                                    </p:set>
                                    <p:animEffect transition="in" filter="wipe(left)">
                                      <p:cBhvr>
                                        <p:cTn id="12" dur="500"/>
                                        <p:tgtEl>
                                          <p:spTgt spid="63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7310"/>
                                        </p:tgtEl>
                                        <p:attrNameLst>
                                          <p:attrName>style.visibility</p:attrName>
                                        </p:attrNameLst>
                                      </p:cBhvr>
                                      <p:to>
                                        <p:strVal val="visible"/>
                                      </p:to>
                                    </p:set>
                                    <p:animEffect transition="in" filter="wipe(left)">
                                      <p:cBhvr>
                                        <p:cTn id="17" dur="500"/>
                                        <p:tgtEl>
                                          <p:spTgt spid="567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7312"/>
                                        </p:tgtEl>
                                        <p:attrNameLst>
                                          <p:attrName>style.visibility</p:attrName>
                                        </p:attrNameLst>
                                      </p:cBhvr>
                                      <p:to>
                                        <p:strVal val="visible"/>
                                      </p:to>
                                    </p:set>
                                    <p:animEffect transition="in" filter="wipe(left)">
                                      <p:cBhvr>
                                        <p:cTn id="22" dur="500"/>
                                        <p:tgtEl>
                                          <p:spTgt spid="5673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7313"/>
                                        </p:tgtEl>
                                        <p:attrNameLst>
                                          <p:attrName>style.visibility</p:attrName>
                                        </p:attrNameLst>
                                      </p:cBhvr>
                                      <p:to>
                                        <p:strVal val="visible"/>
                                      </p:to>
                                    </p:set>
                                    <p:animEffect transition="in" filter="wipe(left)">
                                      <p:cBhvr>
                                        <p:cTn id="27" dur="500"/>
                                        <p:tgtEl>
                                          <p:spTgt spid="5673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wipe(left)">
                                      <p:cBhvr>
                                        <p:cTn id="32" dur="500"/>
                                        <p:tgtEl>
                                          <p:spTgt spid="635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67314"/>
                                        </p:tgtEl>
                                        <p:attrNameLst>
                                          <p:attrName>style.visibility</p:attrName>
                                        </p:attrNameLst>
                                      </p:cBhvr>
                                      <p:to>
                                        <p:strVal val="visible"/>
                                      </p:to>
                                    </p:set>
                                    <p:animEffect transition="in" filter="wipe(left)">
                                      <p:cBhvr>
                                        <p:cTn id="37" dur="500"/>
                                        <p:tgtEl>
                                          <p:spTgt spid="5673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67315"/>
                                        </p:tgtEl>
                                        <p:attrNameLst>
                                          <p:attrName>style.visibility</p:attrName>
                                        </p:attrNameLst>
                                      </p:cBhvr>
                                      <p:to>
                                        <p:strVal val="visible"/>
                                      </p:to>
                                    </p:set>
                                    <p:animEffect transition="in" filter="wipe(left)">
                                      <p:cBhvr>
                                        <p:cTn id="42" dur="500"/>
                                        <p:tgtEl>
                                          <p:spTgt spid="5673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67316"/>
                                        </p:tgtEl>
                                        <p:attrNameLst>
                                          <p:attrName>style.visibility</p:attrName>
                                        </p:attrNameLst>
                                      </p:cBhvr>
                                      <p:to>
                                        <p:strVal val="visible"/>
                                      </p:to>
                                    </p:set>
                                    <p:animEffect transition="in" filter="wipe(left)">
                                      <p:cBhvr>
                                        <p:cTn id="47" dur="500"/>
                                        <p:tgtEl>
                                          <p:spTgt spid="5673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3510"/>
                                        </p:tgtEl>
                                        <p:attrNameLst>
                                          <p:attrName>style.visibility</p:attrName>
                                        </p:attrNameLst>
                                      </p:cBhvr>
                                      <p:to>
                                        <p:strVal val="visible"/>
                                      </p:to>
                                    </p:set>
                                    <p:animEffect transition="in" filter="wipe(left)">
                                      <p:cBhvr>
                                        <p:cTn id="52" dur="500"/>
                                        <p:tgtEl>
                                          <p:spTgt spid="635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67308"/>
                                        </p:tgtEl>
                                        <p:attrNameLst>
                                          <p:attrName>style.visibility</p:attrName>
                                        </p:attrNameLst>
                                      </p:cBhvr>
                                      <p:to>
                                        <p:strVal val="visible"/>
                                      </p:to>
                                    </p:set>
                                    <p:animEffect transition="in" filter="wipe(left)">
                                      <p:cBhvr>
                                        <p:cTn id="57" dur="500"/>
                                        <p:tgtEl>
                                          <p:spTgt spid="5673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67317"/>
                                        </p:tgtEl>
                                        <p:attrNameLst>
                                          <p:attrName>style.visibility</p:attrName>
                                        </p:attrNameLst>
                                      </p:cBhvr>
                                      <p:to>
                                        <p:strVal val="visible"/>
                                      </p:to>
                                    </p:set>
                                    <p:animEffect transition="in" filter="wipe(left)">
                                      <p:cBhvr>
                                        <p:cTn id="62" dur="500"/>
                                        <p:tgtEl>
                                          <p:spTgt spid="5673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67318"/>
                                        </p:tgtEl>
                                        <p:attrNameLst>
                                          <p:attrName>style.visibility</p:attrName>
                                        </p:attrNameLst>
                                      </p:cBhvr>
                                      <p:to>
                                        <p:strVal val="visible"/>
                                      </p:to>
                                    </p:set>
                                    <p:animEffect transition="in" filter="wipe(left)">
                                      <p:cBhvr>
                                        <p:cTn id="67" dur="500"/>
                                        <p:tgtEl>
                                          <p:spTgt spid="5673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67307"/>
                                        </p:tgtEl>
                                        <p:attrNameLst>
                                          <p:attrName>style.visibility</p:attrName>
                                        </p:attrNameLst>
                                      </p:cBhvr>
                                      <p:to>
                                        <p:strVal val="visible"/>
                                      </p:to>
                                    </p:set>
                                    <p:animEffect transition="in" filter="wipe(left)">
                                      <p:cBhvr>
                                        <p:cTn id="72" dur="500"/>
                                        <p:tgtEl>
                                          <p:spTgt spid="56730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567319"/>
                                        </p:tgtEl>
                                        <p:attrNameLst>
                                          <p:attrName>style.visibility</p:attrName>
                                        </p:attrNameLst>
                                      </p:cBhvr>
                                      <p:to>
                                        <p:strVal val="visible"/>
                                      </p:to>
                                    </p:set>
                                    <p:animEffect transition="in" filter="wipe(left)">
                                      <p:cBhvr>
                                        <p:cTn id="77" dur="500"/>
                                        <p:tgtEl>
                                          <p:spTgt spid="5673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567320"/>
                                        </p:tgtEl>
                                        <p:attrNameLst>
                                          <p:attrName>style.visibility</p:attrName>
                                        </p:attrNameLst>
                                      </p:cBhvr>
                                      <p:to>
                                        <p:strVal val="visible"/>
                                      </p:to>
                                    </p:set>
                                    <p:animEffect transition="in" filter="wipe(left)">
                                      <p:cBhvr>
                                        <p:cTn id="82" dur="500"/>
                                        <p:tgtEl>
                                          <p:spTgt spid="5673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3511"/>
                                        </p:tgtEl>
                                        <p:attrNameLst>
                                          <p:attrName>style.visibility</p:attrName>
                                        </p:attrNameLst>
                                      </p:cBhvr>
                                      <p:to>
                                        <p:strVal val="visible"/>
                                      </p:to>
                                    </p:set>
                                    <p:animEffect transition="in" filter="wipe(left)">
                                      <p:cBhvr>
                                        <p:cTn id="87" dur="500"/>
                                        <p:tgtEl>
                                          <p:spTgt spid="6351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3512"/>
                                        </p:tgtEl>
                                        <p:attrNameLst>
                                          <p:attrName>style.visibility</p:attrName>
                                        </p:attrNameLst>
                                      </p:cBhvr>
                                      <p:to>
                                        <p:strVal val="visible"/>
                                      </p:to>
                                    </p:set>
                                    <p:animEffect transition="in" filter="wipe(left)">
                                      <p:cBhvr>
                                        <p:cTn id="92" dur="500"/>
                                        <p:tgtEl>
                                          <p:spTgt spid="6351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3513"/>
                                        </p:tgtEl>
                                        <p:attrNameLst>
                                          <p:attrName>style.visibility</p:attrName>
                                        </p:attrNameLst>
                                      </p:cBhvr>
                                      <p:to>
                                        <p:strVal val="visible"/>
                                      </p:to>
                                    </p:set>
                                    <p:animEffect transition="in" filter="wipe(left)">
                                      <p:cBhvr>
                                        <p:cTn id="97" dur="500"/>
                                        <p:tgtEl>
                                          <p:spTgt spid="6351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3514"/>
                                        </p:tgtEl>
                                        <p:attrNameLst>
                                          <p:attrName>style.visibility</p:attrName>
                                        </p:attrNameLst>
                                      </p:cBhvr>
                                      <p:to>
                                        <p:strVal val="visible"/>
                                      </p:to>
                                    </p:set>
                                    <p:animEffect transition="in" filter="wipe(left)">
                                      <p:cBhvr>
                                        <p:cTn id="102" dur="500"/>
                                        <p:tgtEl>
                                          <p:spTgt spid="63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7" grpId="0"/>
      <p:bldP spid="63508" grpId="0"/>
      <p:bldP spid="63509" grpId="0"/>
      <p:bldP spid="63510" grpId="0"/>
      <p:bldP spid="63511" grpId="0"/>
      <p:bldP spid="63512" grpId="0"/>
      <p:bldP spid="63513" grpId="0"/>
      <p:bldP spid="635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79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7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D32A76-330E-924A-B8F5-FF4CABCA7EE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10274" name="Rectangle 2"/>
          <p:cNvSpPr>
            <a:spLocks noChangeArrowheads="1"/>
          </p:cNvSpPr>
          <p:nvPr/>
        </p:nvSpPr>
        <p:spPr bwMode="auto">
          <a:xfrm>
            <a:off x="7848600" y="4419600"/>
            <a:ext cx="1143000" cy="4572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7908" name="Rectangle 3"/>
          <p:cNvSpPr>
            <a:spLocks noGrp="1" noChangeArrowheads="1"/>
          </p:cNvSpPr>
          <p:nvPr>
            <p:ph type="title"/>
          </p:nvPr>
        </p:nvSpPr>
        <p:spPr>
          <a:xfrm>
            <a:off x="685800" y="152400"/>
            <a:ext cx="7772400" cy="609600"/>
          </a:xfrm>
        </p:spPr>
        <p:txBody>
          <a:bodyPr/>
          <a:lstStyle/>
          <a:p>
            <a:r>
              <a:rPr lang="en-US" dirty="0">
                <a:latin typeface="Arial Narrow" charset="0"/>
                <a:ea typeface="ＭＳ Ｐゴシック" charset="0"/>
                <a:cs typeface="ＭＳ Ｐゴシック" charset="0"/>
              </a:rPr>
              <a:t>Work Done by a</a:t>
            </a:r>
            <a:r>
              <a:rPr lang="en-US" dirty="0" smtClean="0">
                <a:latin typeface="Arial Narrow" charset="0"/>
                <a:ea typeface="ＭＳ Ｐゴシック" charset="0"/>
                <a:cs typeface="ＭＳ Ｐゴシック" charset="0"/>
              </a:rPr>
              <a:t> </a:t>
            </a:r>
            <a:r>
              <a:rPr lang="en-US" dirty="0">
                <a:latin typeface="Arial Narrow" charset="0"/>
                <a:ea typeface="ＭＳ Ｐゴシック" charset="0"/>
                <a:cs typeface="ＭＳ Ｐゴシック" charset="0"/>
              </a:rPr>
              <a:t>Varying Force</a:t>
            </a:r>
          </a:p>
        </p:txBody>
      </p:sp>
      <p:sp>
        <p:nvSpPr>
          <p:cNvPr id="310276" name="Rectangle 4"/>
          <p:cNvSpPr>
            <a:spLocks noGrp="1" noChangeArrowheads="1"/>
          </p:cNvSpPr>
          <p:nvPr>
            <p:ph type="body" idx="1"/>
          </p:nvPr>
        </p:nvSpPr>
        <p:spPr>
          <a:xfrm>
            <a:off x="685800" y="762000"/>
            <a:ext cx="8001000" cy="1066800"/>
          </a:xfrm>
        </p:spPr>
        <p:txBody>
          <a:bodyPr/>
          <a:lstStyle/>
          <a:p>
            <a:pPr>
              <a:lnSpc>
                <a:spcPct val="80000"/>
              </a:lnSpc>
            </a:pPr>
            <a:r>
              <a:rPr lang="en-US" sz="2400">
                <a:latin typeface="Arial Narrow" charset="0"/>
                <a:ea typeface="ＭＳ Ｐゴシック" charset="0"/>
                <a:cs typeface="ＭＳ Ｐゴシック" charset="0"/>
              </a:rPr>
              <a:t>If the force depends on the position of the object in motion,</a:t>
            </a:r>
          </a:p>
          <a:p>
            <a:pPr>
              <a:lnSpc>
                <a:spcPct val="80000"/>
              </a:lnSpc>
              <a:buFont typeface="Arial Narrow" charset="0"/>
              <a:buChar char="→"/>
            </a:pPr>
            <a:r>
              <a:rPr lang="en-US" sz="2400">
                <a:latin typeface="Arial Narrow" charset="0"/>
                <a:ea typeface="ＭＳ Ｐゴシック" charset="0"/>
                <a:cs typeface="ＭＳ Ｐゴシック" charset="0"/>
              </a:rPr>
              <a:t>one must consider the work in small segments of the displacement where the force can be considered constant</a:t>
            </a:r>
          </a:p>
        </p:txBody>
      </p:sp>
      <p:sp>
        <p:nvSpPr>
          <p:cNvPr id="310277" name="Rectangle 5"/>
          <p:cNvSpPr>
            <a:spLocks noChangeArrowheads="1"/>
          </p:cNvSpPr>
          <p:nvPr/>
        </p:nvSpPr>
        <p:spPr bwMode="auto">
          <a:xfrm>
            <a:off x="609600" y="1828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Then add all the work-segments throughout the entire motion (x</a:t>
            </a:r>
            <a:r>
              <a:rPr lang="en-US" sz="2000" baseline="-25000">
                <a:solidFill>
                  <a:srgbClr val="660066"/>
                </a:solidFill>
                <a:latin typeface="Arial Narrow" charset="0"/>
              </a:rPr>
              <a:t>i</a:t>
            </a:r>
            <a:r>
              <a:rPr lang="en-US" sz="2000">
                <a:solidFill>
                  <a:srgbClr val="660066"/>
                </a:solidFill>
                <a:latin typeface="Arial Narrow" charset="0"/>
                <a:sym typeface="Wingdings" charset="0"/>
              </a:rPr>
              <a:t> x</a:t>
            </a:r>
            <a:r>
              <a:rPr lang="en-US" sz="2000" baseline="-25000">
                <a:solidFill>
                  <a:srgbClr val="660066"/>
                </a:solidFill>
                <a:latin typeface="Arial Narrow" charset="0"/>
                <a:sym typeface="Wingdings" charset="0"/>
              </a:rPr>
              <a:t>f</a:t>
            </a:r>
            <a:r>
              <a:rPr lang="en-US" sz="2000">
                <a:solidFill>
                  <a:srgbClr val="660066"/>
                </a:solidFill>
                <a:latin typeface="Arial Narrow" charset="0"/>
                <a:sym typeface="Wingdings" charset="0"/>
              </a:rPr>
              <a:t>)</a:t>
            </a:r>
            <a:endParaRPr lang="en-US" sz="2000">
              <a:solidFill>
                <a:srgbClr val="660066"/>
              </a:solidFill>
              <a:latin typeface="Arial Narrow" charset="0"/>
            </a:endParaRPr>
          </a:p>
        </p:txBody>
      </p:sp>
      <p:graphicFrame>
        <p:nvGraphicFramePr>
          <p:cNvPr id="310278" name="Object 2"/>
          <p:cNvGraphicFramePr>
            <a:graphicFrameLocks noChangeAspect="1"/>
          </p:cNvGraphicFramePr>
          <p:nvPr/>
        </p:nvGraphicFramePr>
        <p:xfrm>
          <a:off x="3505200" y="1882775"/>
          <a:ext cx="901700" cy="382588"/>
        </p:xfrm>
        <a:graphic>
          <a:graphicData uri="http://schemas.openxmlformats.org/presentationml/2006/ole">
            <mc:AlternateContent xmlns:mc="http://schemas.openxmlformats.org/markup-compatibility/2006">
              <mc:Choice xmlns:v="urn:schemas-microsoft-com:vml" Requires="v">
                <p:oleObj spid="_x0000_s249452" name="Equation" r:id="rId3" imgW="406080" imgH="177480" progId="Equation.DSMT4">
                  <p:embed/>
                </p:oleObj>
              </mc:Choice>
              <mc:Fallback>
                <p:oleObj name="Equation" r:id="rId3" imgW="4060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82775"/>
                        <a:ext cx="901700"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79" name="Object 3"/>
          <p:cNvGraphicFramePr>
            <a:graphicFrameLocks noChangeAspect="1"/>
          </p:cNvGraphicFramePr>
          <p:nvPr/>
        </p:nvGraphicFramePr>
        <p:xfrm>
          <a:off x="1066800" y="2667000"/>
          <a:ext cx="1524000" cy="838200"/>
        </p:xfrm>
        <a:graphic>
          <a:graphicData uri="http://schemas.openxmlformats.org/presentationml/2006/ole">
            <mc:AlternateContent xmlns:mc="http://schemas.openxmlformats.org/markup-compatibility/2006">
              <mc:Choice xmlns:v="urn:schemas-microsoft-com:vml" Requires="v">
                <p:oleObj spid="_x0000_s249453" name="Equation" r:id="rId5" imgW="901440" imgH="482400" progId="Equation.3">
                  <p:embed/>
                </p:oleObj>
              </mc:Choice>
              <mc:Fallback>
                <p:oleObj name="Equation" r:id="rId5" imgW="9014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67000"/>
                        <a:ext cx="1524000"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0" name="Object 4"/>
          <p:cNvGraphicFramePr>
            <a:graphicFrameLocks noChangeAspect="1"/>
          </p:cNvGraphicFramePr>
          <p:nvPr/>
        </p:nvGraphicFramePr>
        <p:xfrm>
          <a:off x="5724525" y="2676525"/>
          <a:ext cx="1590675" cy="752475"/>
        </p:xfrm>
        <a:graphic>
          <a:graphicData uri="http://schemas.openxmlformats.org/presentationml/2006/ole">
            <mc:AlternateContent xmlns:mc="http://schemas.openxmlformats.org/markup-compatibility/2006">
              <mc:Choice xmlns:v="urn:schemas-microsoft-com:vml" Requires="v">
                <p:oleObj spid="_x0000_s249454" name="Equation" r:id="rId7" imgW="990360" imgH="482400" progId="Equation.DSMT4">
                  <p:embed/>
                </p:oleObj>
              </mc:Choice>
              <mc:Fallback>
                <p:oleObj name="Equation" r:id="rId7" imgW="990360" imgH="48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2676525"/>
                        <a:ext cx="1590675" cy="752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1" name="Object 5"/>
          <p:cNvGraphicFramePr>
            <a:graphicFrameLocks noChangeAspect="1"/>
          </p:cNvGraphicFramePr>
          <p:nvPr/>
        </p:nvGraphicFramePr>
        <p:xfrm>
          <a:off x="2238375" y="3890963"/>
          <a:ext cx="1647825" cy="495300"/>
        </p:xfrm>
        <a:graphic>
          <a:graphicData uri="http://schemas.openxmlformats.org/presentationml/2006/ole">
            <mc:AlternateContent xmlns:mc="http://schemas.openxmlformats.org/markup-compatibility/2006">
              <mc:Choice xmlns:v="urn:schemas-microsoft-com:vml" Requires="v">
                <p:oleObj spid="_x0000_s249455" name="Equation" r:id="rId9" imgW="609480" imgH="203040" progId="Equation.DSMT4">
                  <p:embed/>
                </p:oleObj>
              </mc:Choice>
              <mc:Fallback>
                <p:oleObj name="Equation" r:id="rId9" imgW="6094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375" y="3890963"/>
                        <a:ext cx="1647825"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2" name="Rectangle 10"/>
          <p:cNvSpPr>
            <a:spLocks noChangeArrowheads="1"/>
          </p:cNvSpPr>
          <p:nvPr/>
        </p:nvSpPr>
        <p:spPr bwMode="auto">
          <a:xfrm>
            <a:off x="609600" y="2895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If more than one force is acting, the net work done by the net force is </a:t>
            </a:r>
          </a:p>
        </p:txBody>
      </p:sp>
      <p:sp>
        <p:nvSpPr>
          <p:cNvPr id="310283" name="AutoShape 11"/>
          <p:cNvSpPr>
            <a:spLocks noChangeArrowheads="1"/>
          </p:cNvSpPr>
          <p:nvPr/>
        </p:nvSpPr>
        <p:spPr bwMode="auto">
          <a:xfrm>
            <a:off x="2819400" y="2794000"/>
            <a:ext cx="2743200" cy="533400"/>
          </a:xfrm>
          <a:prstGeom prst="homePlate">
            <a:avLst>
              <a:gd name="adj" fmla="val 128571"/>
            </a:avLst>
          </a:prstGeom>
          <a:solidFill>
            <a:srgbClr val="FFFF99"/>
          </a:solidFill>
          <a:ln w="38100">
            <a:solidFill>
              <a:srgbClr val="A50021"/>
            </a:solidFill>
            <a:miter lim="800000"/>
            <a:headEnd/>
            <a:tailEnd/>
          </a:ln>
        </p:spPr>
        <p:txBody>
          <a:bodyPr wrap="none" anchor="ctr"/>
          <a:lstStyle/>
          <a:p>
            <a:pPr algn="ctr"/>
            <a:r>
              <a:rPr lang="en-US" sz="2000">
                <a:solidFill>
                  <a:srgbClr val="A50021"/>
                </a:solidFill>
                <a:latin typeface="Arial Narrow" charset="0"/>
              </a:rPr>
              <a:t>In the limit where </a:t>
            </a:r>
            <a:r>
              <a:rPr lang="en-US" sz="2000">
                <a:solidFill>
                  <a:srgbClr val="A50021"/>
                </a:solidFill>
                <a:latin typeface="Symbol" charset="0"/>
              </a:rPr>
              <a:t>Δ</a:t>
            </a:r>
            <a:r>
              <a:rPr lang="en-US" sz="2000">
                <a:solidFill>
                  <a:srgbClr val="A50021"/>
                </a:solidFill>
                <a:latin typeface="Arial Narrow" charset="0"/>
              </a:rPr>
              <a:t>x</a:t>
            </a:r>
            <a:r>
              <a:rPr lang="en-US" sz="2000">
                <a:solidFill>
                  <a:srgbClr val="A50021"/>
                </a:solidFill>
                <a:latin typeface="Arial Narrow" charset="0"/>
                <a:sym typeface="Wingdings" charset="0"/>
              </a:rPr>
              <a:t>0</a:t>
            </a:r>
            <a:endParaRPr lang="en-US" sz="2000">
              <a:solidFill>
                <a:srgbClr val="A50021"/>
              </a:solidFill>
              <a:latin typeface="Arial Narrow" charset="0"/>
            </a:endParaRPr>
          </a:p>
        </p:txBody>
      </p:sp>
      <p:sp>
        <p:nvSpPr>
          <p:cNvPr id="310284" name="Text Box 12"/>
          <p:cNvSpPr txBox="1">
            <a:spLocks noChangeArrowheads="1"/>
          </p:cNvSpPr>
          <p:nvPr/>
        </p:nvSpPr>
        <p:spPr bwMode="auto">
          <a:xfrm>
            <a:off x="685800" y="441960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One of the position dependent forces is the force by the spring</a:t>
            </a:r>
          </a:p>
        </p:txBody>
      </p:sp>
      <p:graphicFrame>
        <p:nvGraphicFramePr>
          <p:cNvPr id="310285" name="Object 6"/>
          <p:cNvGraphicFramePr>
            <a:graphicFrameLocks noChangeAspect="1"/>
          </p:cNvGraphicFramePr>
          <p:nvPr/>
        </p:nvGraphicFramePr>
        <p:xfrm>
          <a:off x="7848600" y="4402138"/>
          <a:ext cx="650875" cy="474662"/>
        </p:xfrm>
        <a:graphic>
          <a:graphicData uri="http://schemas.openxmlformats.org/presentationml/2006/ole">
            <mc:AlternateContent xmlns:mc="http://schemas.openxmlformats.org/markup-compatibility/2006">
              <mc:Choice xmlns:v="urn:schemas-microsoft-com:vml" Requires="v">
                <p:oleObj spid="_x0000_s249456" name="Equation" r:id="rId11" imgW="304560" imgH="228600" progId="Equation.DSMT4">
                  <p:embed/>
                </p:oleObj>
              </mc:Choice>
              <mc:Fallback>
                <p:oleObj name="Equation" r:id="rId11" imgW="3045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4402138"/>
                        <a:ext cx="650875"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6" name="Text Box 14"/>
          <p:cNvSpPr txBox="1">
            <a:spLocks noChangeArrowheads="1"/>
          </p:cNvSpPr>
          <p:nvPr/>
        </p:nvSpPr>
        <p:spPr bwMode="auto">
          <a:xfrm>
            <a:off x="685800" y="4876800"/>
            <a:ext cx="422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work done by the spring force is</a:t>
            </a:r>
          </a:p>
        </p:txBody>
      </p:sp>
      <p:graphicFrame>
        <p:nvGraphicFramePr>
          <p:cNvPr id="310287" name="Object 7"/>
          <p:cNvGraphicFramePr>
            <a:graphicFrameLocks noChangeAspect="1"/>
          </p:cNvGraphicFramePr>
          <p:nvPr/>
        </p:nvGraphicFramePr>
        <p:xfrm>
          <a:off x="2133600" y="5575300"/>
          <a:ext cx="704850" cy="400050"/>
        </p:xfrm>
        <a:graphic>
          <a:graphicData uri="http://schemas.openxmlformats.org/presentationml/2006/ole">
            <mc:AlternateContent xmlns:mc="http://schemas.openxmlformats.org/markup-compatibility/2006">
              <mc:Choice xmlns:v="urn:schemas-microsoft-com:vml" Requires="v">
                <p:oleObj spid="_x0000_s249457" name="Equation" r:id="rId13" imgW="304560" imgH="177480" progId="Equation.DSMT4">
                  <p:embed/>
                </p:oleObj>
              </mc:Choice>
              <mc:Fallback>
                <p:oleObj name="Equation" r:id="rId13" imgW="3045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5575300"/>
                        <a:ext cx="704850" cy="400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8" name="Object 8"/>
          <p:cNvGraphicFramePr>
            <a:graphicFrameLocks noChangeAspect="1"/>
          </p:cNvGraphicFramePr>
          <p:nvPr/>
        </p:nvGraphicFramePr>
        <p:xfrm>
          <a:off x="7342188" y="2798763"/>
          <a:ext cx="1039812" cy="554037"/>
        </p:xfrm>
        <a:graphic>
          <a:graphicData uri="http://schemas.openxmlformats.org/presentationml/2006/ole">
            <mc:AlternateContent xmlns:mc="http://schemas.openxmlformats.org/markup-compatibility/2006">
              <mc:Choice xmlns:v="urn:schemas-microsoft-com:vml" Requires="v">
                <p:oleObj spid="_x0000_s249458" name="Equation" r:id="rId15" imgW="647640" imgH="355320" progId="Equation.DSMT4">
                  <p:embed/>
                </p:oleObj>
              </mc:Choice>
              <mc:Fallback>
                <p:oleObj name="Equation" r:id="rId15" imgW="64764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2188" y="2798763"/>
                        <a:ext cx="1039812" cy="554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9" name="Object 9"/>
          <p:cNvGraphicFramePr>
            <a:graphicFrameLocks noChangeAspect="1"/>
          </p:cNvGraphicFramePr>
          <p:nvPr/>
        </p:nvGraphicFramePr>
        <p:xfrm>
          <a:off x="8382000" y="2895600"/>
          <a:ext cx="284163" cy="277813"/>
        </p:xfrm>
        <a:graphic>
          <a:graphicData uri="http://schemas.openxmlformats.org/presentationml/2006/ole">
            <mc:AlternateContent xmlns:mc="http://schemas.openxmlformats.org/markup-compatibility/2006">
              <mc:Choice xmlns:v="urn:schemas-microsoft-com:vml" Requires="v">
                <p:oleObj spid="_x0000_s249459" name="Equation" r:id="rId17" imgW="177480" imgH="177480" progId="Equation.DSMT4">
                  <p:embed/>
                </p:oleObj>
              </mc:Choice>
              <mc:Fallback>
                <p:oleObj name="Equation" r:id="rId17" imgW="17748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2895600"/>
                        <a:ext cx="284163" cy="277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0" name="Object 10"/>
          <p:cNvGraphicFramePr>
            <a:graphicFrameLocks noChangeAspect="1"/>
          </p:cNvGraphicFramePr>
          <p:nvPr/>
        </p:nvGraphicFramePr>
        <p:xfrm>
          <a:off x="2819400" y="5410200"/>
          <a:ext cx="1733550" cy="798513"/>
        </p:xfrm>
        <a:graphic>
          <a:graphicData uri="http://schemas.openxmlformats.org/presentationml/2006/ole">
            <mc:AlternateContent xmlns:mc="http://schemas.openxmlformats.org/markup-compatibility/2006">
              <mc:Choice xmlns:v="urn:schemas-microsoft-com:vml" Requires="v">
                <p:oleObj spid="_x0000_s249460" name="Equation" r:id="rId19" imgW="749160" imgH="355320" progId="Equation.DSMT4">
                  <p:embed/>
                </p:oleObj>
              </mc:Choice>
              <mc:Fallback>
                <p:oleObj name="Equation" r:id="rId19" imgW="74916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5410200"/>
                        <a:ext cx="1733550" cy="798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1" name="Object 11"/>
          <p:cNvGraphicFramePr>
            <a:graphicFrameLocks noChangeAspect="1"/>
          </p:cNvGraphicFramePr>
          <p:nvPr/>
        </p:nvGraphicFramePr>
        <p:xfrm>
          <a:off x="4495800" y="5373688"/>
          <a:ext cx="2262188" cy="798512"/>
        </p:xfrm>
        <a:graphic>
          <a:graphicData uri="http://schemas.openxmlformats.org/presentationml/2006/ole">
            <mc:AlternateContent xmlns:mc="http://schemas.openxmlformats.org/markup-compatibility/2006">
              <mc:Choice xmlns:v="urn:schemas-microsoft-com:vml" Requires="v">
                <p:oleObj spid="_x0000_s249461" name="Equation" r:id="rId21" imgW="977760" imgH="355320" progId="Equation.DSMT4">
                  <p:embed/>
                </p:oleObj>
              </mc:Choice>
              <mc:Fallback>
                <p:oleObj name="Equation" r:id="rId21" imgW="977760" imgH="35532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5373688"/>
                        <a:ext cx="2262188"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2" name="Object 12"/>
          <p:cNvGraphicFramePr>
            <a:graphicFrameLocks noChangeAspect="1"/>
          </p:cNvGraphicFramePr>
          <p:nvPr/>
        </p:nvGraphicFramePr>
        <p:xfrm>
          <a:off x="6697663" y="5287963"/>
          <a:ext cx="998537" cy="884237"/>
        </p:xfrm>
        <a:graphic>
          <a:graphicData uri="http://schemas.openxmlformats.org/presentationml/2006/ole">
            <mc:AlternateContent xmlns:mc="http://schemas.openxmlformats.org/markup-compatibility/2006">
              <mc:Choice xmlns:v="urn:schemas-microsoft-com:vml" Requires="v">
                <p:oleObj spid="_x0000_s249462" name="Equation" r:id="rId23" imgW="431640" imgH="393480" progId="Equation.DSMT4">
                  <p:embed/>
                </p:oleObj>
              </mc:Choice>
              <mc:Fallback>
                <p:oleObj name="Equation" r:id="rId23" imgW="43164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7663" y="5287963"/>
                        <a:ext cx="998537" cy="884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3" name="Object 13"/>
          <p:cNvGraphicFramePr>
            <a:graphicFrameLocks noChangeAspect="1"/>
          </p:cNvGraphicFramePr>
          <p:nvPr/>
        </p:nvGraphicFramePr>
        <p:xfrm>
          <a:off x="4375150" y="1828800"/>
          <a:ext cx="958850" cy="492125"/>
        </p:xfrm>
        <a:graphic>
          <a:graphicData uri="http://schemas.openxmlformats.org/presentationml/2006/ole">
            <mc:AlternateContent xmlns:mc="http://schemas.openxmlformats.org/markup-compatibility/2006">
              <mc:Choice xmlns:v="urn:schemas-microsoft-com:vml" Requires="v">
                <p:oleObj spid="_x0000_s249463" name="Equation" r:id="rId25" imgW="431640" imgH="228600" progId="Equation.DSMT4">
                  <p:embed/>
                </p:oleObj>
              </mc:Choice>
              <mc:Fallback>
                <p:oleObj name="Equation" r:id="rId25" imgW="43164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5150" y="1828800"/>
                        <a:ext cx="958850" cy="492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4" name="Object 14"/>
          <p:cNvGraphicFramePr>
            <a:graphicFrameLocks noChangeAspect="1"/>
          </p:cNvGraphicFramePr>
          <p:nvPr/>
        </p:nvGraphicFramePr>
        <p:xfrm>
          <a:off x="3886200" y="3706813"/>
          <a:ext cx="2438400" cy="865187"/>
        </p:xfrm>
        <a:graphic>
          <a:graphicData uri="http://schemas.openxmlformats.org/presentationml/2006/ole">
            <mc:AlternateContent xmlns:mc="http://schemas.openxmlformats.org/markup-compatibility/2006">
              <mc:Choice xmlns:v="urn:schemas-microsoft-com:vml" Requires="v">
                <p:oleObj spid="_x0000_s249464" name="Equation" r:id="rId27" imgW="901440" imgH="355320" progId="Equation.DSMT4">
                  <p:embed/>
                </p:oleObj>
              </mc:Choice>
              <mc:Fallback>
                <p:oleObj name="Equation" r:id="rId27" imgW="901440" imgH="35532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6200" y="3706813"/>
                        <a:ext cx="2438400" cy="865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5" name="Object 15"/>
          <p:cNvGraphicFramePr>
            <a:graphicFrameLocks noChangeAspect="1"/>
          </p:cNvGraphicFramePr>
          <p:nvPr/>
        </p:nvGraphicFramePr>
        <p:xfrm>
          <a:off x="8396288" y="4419600"/>
          <a:ext cx="595312" cy="369888"/>
        </p:xfrm>
        <a:graphic>
          <a:graphicData uri="http://schemas.openxmlformats.org/presentationml/2006/ole">
            <mc:AlternateContent xmlns:mc="http://schemas.openxmlformats.org/markup-compatibility/2006">
              <mc:Choice xmlns:v="urn:schemas-microsoft-com:vml" Requires="v">
                <p:oleObj spid="_x0000_s249465" name="Equation" r:id="rId29" imgW="279360" imgH="177480" progId="Equation.DSMT4">
                  <p:embed/>
                </p:oleObj>
              </mc:Choice>
              <mc:Fallback>
                <p:oleObj name="Equation" r:id="rId29" imgW="27936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96288" y="4419600"/>
                        <a:ext cx="595312"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96" name="Text Box 24"/>
          <p:cNvSpPr txBox="1">
            <a:spLocks noChangeArrowheads="1"/>
          </p:cNvSpPr>
          <p:nvPr/>
        </p:nvSpPr>
        <p:spPr bwMode="auto">
          <a:xfrm>
            <a:off x="7497763" y="5013325"/>
            <a:ext cx="1493837" cy="434975"/>
          </a:xfrm>
          <a:prstGeom prst="rect">
            <a:avLst/>
          </a:prstGeom>
          <a:solidFill>
            <a:srgbClr val="FFFFCC"/>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Hooke</a:t>
            </a:r>
            <a:r>
              <a:rPr lang="ja-JP" altLang="en-US" sz="2000" b="1">
                <a:solidFill>
                  <a:srgbClr val="A50021"/>
                </a:solidFill>
                <a:latin typeface="Arial Narrow" charset="0"/>
              </a:rPr>
              <a:t>’</a:t>
            </a:r>
            <a:r>
              <a:rPr lang="en-US" sz="2000" b="1">
                <a:solidFill>
                  <a:srgbClr val="A50021"/>
                </a:solidFill>
                <a:latin typeface="Arial Narrow" charset="0"/>
              </a:rPr>
              <a:t>s Law</a:t>
            </a:r>
          </a:p>
        </p:txBody>
      </p:sp>
    </p:spTree>
    <p:extLst>
      <p:ext uri="{BB962C8B-B14F-4D97-AF65-F5344CB8AC3E}">
        <p14:creationId xmlns:p14="http://schemas.microsoft.com/office/powerpoint/2010/main" val="2132486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6">
                                            <p:txEl>
                                              <p:pRg st="0" end="0"/>
                                            </p:txEl>
                                          </p:spTgt>
                                        </p:tgtEl>
                                        <p:attrNameLst>
                                          <p:attrName>style.visibility</p:attrName>
                                        </p:attrNameLst>
                                      </p:cBhvr>
                                      <p:to>
                                        <p:strVal val="visible"/>
                                      </p:to>
                                    </p:set>
                                    <p:animEffect transition="in" filter="wipe(left)">
                                      <p:cBhvr>
                                        <p:cTn id="7" dur="500"/>
                                        <p:tgtEl>
                                          <p:spTgt spid="3102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0276">
                                            <p:txEl>
                                              <p:pRg st="1" end="1"/>
                                            </p:txEl>
                                          </p:spTgt>
                                        </p:tgtEl>
                                        <p:attrNameLst>
                                          <p:attrName>style.visibility</p:attrName>
                                        </p:attrNameLst>
                                      </p:cBhvr>
                                      <p:to>
                                        <p:strVal val="visible"/>
                                      </p:to>
                                    </p:set>
                                    <p:animEffect transition="in" filter="wipe(left)">
                                      <p:cBhvr>
                                        <p:cTn id="12" dur="500"/>
                                        <p:tgtEl>
                                          <p:spTgt spid="3102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10278"/>
                                        </p:tgtEl>
                                        <p:attrNameLst>
                                          <p:attrName>style.visibility</p:attrName>
                                        </p:attrNameLst>
                                      </p:cBhvr>
                                      <p:to>
                                        <p:strVal val="visible"/>
                                      </p:to>
                                    </p:set>
                                    <p:animEffect transition="in" filter="wipe(left)">
                                      <p:cBhvr>
                                        <p:cTn id="17" dur="500"/>
                                        <p:tgtEl>
                                          <p:spTgt spid="3102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10293"/>
                                        </p:tgtEl>
                                        <p:attrNameLst>
                                          <p:attrName>style.visibility</p:attrName>
                                        </p:attrNameLst>
                                      </p:cBhvr>
                                      <p:to>
                                        <p:strVal val="visible"/>
                                      </p:to>
                                    </p:set>
                                    <p:animEffect transition="in" filter="wipe(left)">
                                      <p:cBhvr>
                                        <p:cTn id="22" dur="500"/>
                                        <p:tgtEl>
                                          <p:spTgt spid="310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7">
                                            <p:txEl>
                                              <p:pRg st="1" end="1"/>
                                            </p:txEl>
                                          </p:spTgt>
                                        </p:tgtEl>
                                        <p:attrNameLst>
                                          <p:attrName>style.visibility</p:attrName>
                                        </p:attrNameLst>
                                      </p:cBhvr>
                                      <p:to>
                                        <p:strVal val="visible"/>
                                      </p:to>
                                    </p:set>
                                    <p:animEffect transition="in" filter="wipe(left)">
                                      <p:cBhvr>
                                        <p:cTn id="27" dur="500"/>
                                        <p:tgtEl>
                                          <p:spTgt spid="31027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10279"/>
                                        </p:tgtEl>
                                        <p:attrNameLst>
                                          <p:attrName>style.visibility</p:attrName>
                                        </p:attrNameLst>
                                      </p:cBhvr>
                                      <p:to>
                                        <p:strVal val="visible"/>
                                      </p:to>
                                    </p:set>
                                    <p:animEffect transition="in" filter="wipe(left)">
                                      <p:cBhvr>
                                        <p:cTn id="32" dur="500"/>
                                        <p:tgtEl>
                                          <p:spTgt spid="3102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0283"/>
                                        </p:tgtEl>
                                        <p:attrNameLst>
                                          <p:attrName>style.visibility</p:attrName>
                                        </p:attrNameLst>
                                      </p:cBhvr>
                                      <p:to>
                                        <p:strVal val="visible"/>
                                      </p:to>
                                    </p:set>
                                    <p:animEffect transition="in" filter="wipe(left)">
                                      <p:cBhvr>
                                        <p:cTn id="37" dur="500"/>
                                        <p:tgtEl>
                                          <p:spTgt spid="3102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10280"/>
                                        </p:tgtEl>
                                        <p:attrNameLst>
                                          <p:attrName>style.visibility</p:attrName>
                                        </p:attrNameLst>
                                      </p:cBhvr>
                                      <p:to>
                                        <p:strVal val="visible"/>
                                      </p:to>
                                    </p:set>
                                    <p:animEffect transition="in" filter="wipe(left)">
                                      <p:cBhvr>
                                        <p:cTn id="42" dur="500"/>
                                        <p:tgtEl>
                                          <p:spTgt spid="3102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10288"/>
                                        </p:tgtEl>
                                        <p:attrNameLst>
                                          <p:attrName>style.visibility</p:attrName>
                                        </p:attrNameLst>
                                      </p:cBhvr>
                                      <p:to>
                                        <p:strVal val="visible"/>
                                      </p:to>
                                    </p:set>
                                    <p:animEffect transition="in" filter="wipe(left)">
                                      <p:cBhvr>
                                        <p:cTn id="47" dur="500"/>
                                        <p:tgtEl>
                                          <p:spTgt spid="3102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10289"/>
                                        </p:tgtEl>
                                        <p:attrNameLst>
                                          <p:attrName>style.visibility</p:attrName>
                                        </p:attrNameLst>
                                      </p:cBhvr>
                                      <p:to>
                                        <p:strVal val="visible"/>
                                      </p:to>
                                    </p:set>
                                    <p:animEffect transition="in" filter="wipe(left)">
                                      <p:cBhvr>
                                        <p:cTn id="52" dur="500"/>
                                        <p:tgtEl>
                                          <p:spTgt spid="3102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82">
                                            <p:txEl>
                                              <p:pRg st="1" end="1"/>
                                            </p:txEl>
                                          </p:spTgt>
                                        </p:tgtEl>
                                        <p:attrNameLst>
                                          <p:attrName>style.visibility</p:attrName>
                                        </p:attrNameLst>
                                      </p:cBhvr>
                                      <p:to>
                                        <p:strVal val="visible"/>
                                      </p:to>
                                    </p:set>
                                    <p:animEffect transition="in" filter="wipe(left)">
                                      <p:cBhvr>
                                        <p:cTn id="57" dur="500"/>
                                        <p:tgtEl>
                                          <p:spTgt spid="310282">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10281"/>
                                        </p:tgtEl>
                                        <p:attrNameLst>
                                          <p:attrName>style.visibility</p:attrName>
                                        </p:attrNameLst>
                                      </p:cBhvr>
                                      <p:to>
                                        <p:strVal val="visible"/>
                                      </p:to>
                                    </p:set>
                                    <p:animEffect transition="in" filter="wipe(left)">
                                      <p:cBhvr>
                                        <p:cTn id="62" dur="500"/>
                                        <p:tgtEl>
                                          <p:spTgt spid="3102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10294"/>
                                        </p:tgtEl>
                                        <p:attrNameLst>
                                          <p:attrName>style.visibility</p:attrName>
                                        </p:attrNameLst>
                                      </p:cBhvr>
                                      <p:to>
                                        <p:strVal val="visible"/>
                                      </p:to>
                                    </p:set>
                                    <p:animEffect transition="in" filter="wipe(left)">
                                      <p:cBhvr>
                                        <p:cTn id="67" dur="500"/>
                                        <p:tgtEl>
                                          <p:spTgt spid="31029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10284">
                                            <p:txEl>
                                              <p:pRg st="0" end="0"/>
                                            </p:txEl>
                                          </p:spTgt>
                                        </p:tgtEl>
                                        <p:attrNameLst>
                                          <p:attrName>style.visibility</p:attrName>
                                        </p:attrNameLst>
                                      </p:cBhvr>
                                      <p:to>
                                        <p:strVal val="visible"/>
                                      </p:to>
                                    </p:set>
                                    <p:animEffect transition="in" filter="wipe(left)">
                                      <p:cBhvr>
                                        <p:cTn id="72" dur="500"/>
                                        <p:tgtEl>
                                          <p:spTgt spid="310284">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10285"/>
                                        </p:tgtEl>
                                        <p:attrNameLst>
                                          <p:attrName>style.visibility</p:attrName>
                                        </p:attrNameLst>
                                      </p:cBhvr>
                                      <p:to>
                                        <p:strVal val="visible"/>
                                      </p:to>
                                    </p:set>
                                    <p:animEffect transition="in" filter="wipe(left)">
                                      <p:cBhvr>
                                        <p:cTn id="77" dur="500"/>
                                        <p:tgtEl>
                                          <p:spTgt spid="31028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10295"/>
                                        </p:tgtEl>
                                        <p:attrNameLst>
                                          <p:attrName>style.visibility</p:attrName>
                                        </p:attrNameLst>
                                      </p:cBhvr>
                                      <p:to>
                                        <p:strVal val="visible"/>
                                      </p:to>
                                    </p:set>
                                    <p:animEffect transition="in" filter="wipe(left)">
                                      <p:cBhvr>
                                        <p:cTn id="82" dur="500"/>
                                        <p:tgtEl>
                                          <p:spTgt spid="310295"/>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iterate type="wd">
                                    <p:tmPct val="10000"/>
                                  </p:iterate>
                                  <p:childTnLst>
                                    <p:set>
                                      <p:cBhvr>
                                        <p:cTn id="85" dur="1" fill="hold">
                                          <p:stCondLst>
                                            <p:cond delay="0"/>
                                          </p:stCondLst>
                                        </p:cTn>
                                        <p:tgtEl>
                                          <p:spTgt spid="310274"/>
                                        </p:tgtEl>
                                        <p:attrNameLst>
                                          <p:attrName>style.visibility</p:attrName>
                                        </p:attrNameLst>
                                      </p:cBhvr>
                                      <p:to>
                                        <p:strVal val="visible"/>
                                      </p:to>
                                    </p:set>
                                    <p:anim calcmode="lin" valueType="num">
                                      <p:cBhvr>
                                        <p:cTn id="86" dur="500" fill="hold"/>
                                        <p:tgtEl>
                                          <p:spTgt spid="310274"/>
                                        </p:tgtEl>
                                        <p:attrNameLst>
                                          <p:attrName>ppt_w</p:attrName>
                                        </p:attrNameLst>
                                      </p:cBhvr>
                                      <p:tavLst>
                                        <p:tav tm="0">
                                          <p:val>
                                            <p:fltVal val="0"/>
                                          </p:val>
                                        </p:tav>
                                        <p:tav tm="100000">
                                          <p:val>
                                            <p:strVal val="#ppt_w"/>
                                          </p:val>
                                        </p:tav>
                                      </p:tavLst>
                                    </p:anim>
                                    <p:anim calcmode="lin" valueType="num">
                                      <p:cBhvr>
                                        <p:cTn id="87" dur="500" fill="hold"/>
                                        <p:tgtEl>
                                          <p:spTgt spid="310274"/>
                                        </p:tgtEl>
                                        <p:attrNameLst>
                                          <p:attrName>ppt_h</p:attrName>
                                        </p:attrNameLst>
                                      </p:cBhvr>
                                      <p:tavLst>
                                        <p:tav tm="0">
                                          <p:val>
                                            <p:fltVal val="0"/>
                                          </p:val>
                                        </p:tav>
                                        <p:tav tm="100000">
                                          <p:val>
                                            <p:strVal val="#ppt_h"/>
                                          </p:val>
                                        </p:tav>
                                      </p:tavLst>
                                    </p:anim>
                                    <p:animEffect transition="in" filter="fade">
                                      <p:cBhvr>
                                        <p:cTn id="88" dur="500"/>
                                        <p:tgtEl>
                                          <p:spTgt spid="31027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10296"/>
                                        </p:tgtEl>
                                        <p:attrNameLst>
                                          <p:attrName>style.visibility</p:attrName>
                                        </p:attrNameLst>
                                      </p:cBhvr>
                                      <p:to>
                                        <p:strVal val="visible"/>
                                      </p:to>
                                    </p:set>
                                    <p:animEffect transition="in" filter="wipe(left)">
                                      <p:cBhvr>
                                        <p:cTn id="93" dur="500"/>
                                        <p:tgtEl>
                                          <p:spTgt spid="31029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10286">
                                            <p:txEl>
                                              <p:pRg st="0" end="0"/>
                                            </p:txEl>
                                          </p:spTgt>
                                        </p:tgtEl>
                                        <p:attrNameLst>
                                          <p:attrName>style.visibility</p:attrName>
                                        </p:attrNameLst>
                                      </p:cBhvr>
                                      <p:to>
                                        <p:strVal val="visible"/>
                                      </p:to>
                                    </p:set>
                                    <p:animEffect transition="in" filter="wipe(left)">
                                      <p:cBhvr>
                                        <p:cTn id="98" dur="500"/>
                                        <p:tgtEl>
                                          <p:spTgt spid="310286">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10287"/>
                                        </p:tgtEl>
                                        <p:attrNameLst>
                                          <p:attrName>style.visibility</p:attrName>
                                        </p:attrNameLst>
                                      </p:cBhvr>
                                      <p:to>
                                        <p:strVal val="visible"/>
                                      </p:to>
                                    </p:set>
                                    <p:animEffect transition="in" filter="wipe(left)">
                                      <p:cBhvr>
                                        <p:cTn id="103" dur="500"/>
                                        <p:tgtEl>
                                          <p:spTgt spid="31028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10290"/>
                                        </p:tgtEl>
                                        <p:attrNameLst>
                                          <p:attrName>style.visibility</p:attrName>
                                        </p:attrNameLst>
                                      </p:cBhvr>
                                      <p:to>
                                        <p:strVal val="visible"/>
                                      </p:to>
                                    </p:set>
                                    <p:animEffect transition="in" filter="wipe(left)">
                                      <p:cBhvr>
                                        <p:cTn id="108" dur="500"/>
                                        <p:tgtEl>
                                          <p:spTgt spid="31029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10291"/>
                                        </p:tgtEl>
                                        <p:attrNameLst>
                                          <p:attrName>style.visibility</p:attrName>
                                        </p:attrNameLst>
                                      </p:cBhvr>
                                      <p:to>
                                        <p:strVal val="visible"/>
                                      </p:to>
                                    </p:set>
                                    <p:animEffect transition="in" filter="wipe(left)">
                                      <p:cBhvr>
                                        <p:cTn id="113" dur="500"/>
                                        <p:tgtEl>
                                          <p:spTgt spid="31029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310292"/>
                                        </p:tgtEl>
                                        <p:attrNameLst>
                                          <p:attrName>style.visibility</p:attrName>
                                        </p:attrNameLst>
                                      </p:cBhvr>
                                      <p:to>
                                        <p:strVal val="visible"/>
                                      </p:to>
                                    </p:set>
                                    <p:animEffect transition="in" filter="wipe(left)">
                                      <p:cBhvr>
                                        <p:cTn id="118" dur="500"/>
                                        <p:tgtEl>
                                          <p:spTgt spid="31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nimBg="1"/>
      <p:bldP spid="310276" grpId="0" build="p" autoUpdateAnimBg="0"/>
      <p:bldP spid="310277" grpId="0" build="p" autoUpdateAnimBg="0"/>
      <p:bldP spid="310282" grpId="0" build="p" autoUpdateAnimBg="0"/>
      <p:bldP spid="310283" grpId="0" animBg="1" autoUpdateAnimBg="0"/>
      <p:bldP spid="310284" grpId="0" build="p" autoUpdateAnimBg="0"/>
      <p:bldP spid="310286" grpId="0" build="p" autoUpdateAnimBg="0"/>
      <p:bldP spid="31029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8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8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427D2E-7FCE-824A-8DC8-ED58B8F263C2}"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593922" name="Rectangle 2"/>
          <p:cNvSpPr>
            <a:spLocks noChangeArrowheads="1"/>
          </p:cNvSpPr>
          <p:nvPr/>
        </p:nvSpPr>
        <p:spPr bwMode="auto">
          <a:xfrm>
            <a:off x="7391400" y="4645025"/>
            <a:ext cx="1447800" cy="7620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8936" name="Rectangle 3"/>
          <p:cNvSpPr>
            <a:spLocks noGrp="1" noChangeArrowheads="1"/>
          </p:cNvSpPr>
          <p:nvPr>
            <p:ph type="title"/>
          </p:nvPr>
        </p:nvSpPr>
        <p:spPr>
          <a:xfrm>
            <a:off x="381000" y="152400"/>
            <a:ext cx="8534400" cy="609600"/>
          </a:xfrm>
        </p:spPr>
        <p:txBody>
          <a:bodyPr/>
          <a:lstStyle/>
          <a:p>
            <a:r>
              <a:rPr lang="en-US" sz="3600">
                <a:latin typeface="Arial Narrow" charset="0"/>
                <a:ea typeface="ＭＳ Ｐゴシック" charset="0"/>
                <a:cs typeface="ＭＳ Ｐゴシック" charset="0"/>
              </a:rPr>
              <a:t>Kinetic Energy and Work-Kinetic Energy Theorem</a:t>
            </a:r>
          </a:p>
        </p:txBody>
      </p:sp>
      <p:sp>
        <p:nvSpPr>
          <p:cNvPr id="593924" name="Rectangle 4"/>
          <p:cNvSpPr>
            <a:spLocks noGrp="1" noChangeArrowheads="1"/>
          </p:cNvSpPr>
          <p:nvPr>
            <p:ph type="body" idx="1"/>
          </p:nvPr>
        </p:nvSpPr>
        <p:spPr>
          <a:xfrm>
            <a:off x="685800" y="685800"/>
            <a:ext cx="7772400" cy="1371600"/>
          </a:xfrm>
        </p:spPr>
        <p:txBody>
          <a:bodyPr/>
          <a:lstStyle/>
          <a:p>
            <a:pPr>
              <a:lnSpc>
                <a:spcPct val="90000"/>
              </a:lnSpc>
            </a:pPr>
            <a:r>
              <a:rPr lang="en-US" sz="2400">
                <a:latin typeface="Arial Narrow" charset="0"/>
                <a:ea typeface="ＭＳ Ｐゴシック" charset="0"/>
                <a:cs typeface="ＭＳ Ｐゴシック" charset="0"/>
              </a:rPr>
              <a:t>Some problems are hard to solve using Newton</a:t>
            </a:r>
            <a:r>
              <a:rPr lang="ja-JP" altLang="en-US" sz="2400">
                <a:latin typeface="Arial Narrow" charset="0"/>
                <a:ea typeface="ＭＳ Ｐゴシック" charset="0"/>
                <a:cs typeface="ＭＳ Ｐゴシック" charset="0"/>
              </a:rPr>
              <a:t>’</a:t>
            </a:r>
            <a:r>
              <a:rPr lang="en-US" sz="2400">
                <a:latin typeface="Arial Narrow" charset="0"/>
                <a:ea typeface="ＭＳ Ｐゴシック" charset="0"/>
                <a:cs typeface="ＭＳ Ｐゴシック" charset="0"/>
              </a:rPr>
              <a:t>s second law</a:t>
            </a:r>
          </a:p>
          <a:p>
            <a:pPr lvl="1">
              <a:lnSpc>
                <a:spcPct val="90000"/>
              </a:lnSpc>
            </a:pPr>
            <a:r>
              <a:rPr lang="en-US" sz="2000">
                <a:latin typeface="Arial Narrow" charset="0"/>
                <a:ea typeface="ＭＳ Ｐゴシック" charset="0"/>
              </a:rPr>
              <a:t>If forces exerting on an object during the motion are complicated</a:t>
            </a:r>
          </a:p>
          <a:p>
            <a:pPr lvl="1">
              <a:lnSpc>
                <a:spcPct val="90000"/>
              </a:lnSpc>
            </a:pPr>
            <a:r>
              <a:rPr lang="en-US" sz="2000">
                <a:latin typeface="Arial Narrow" charset="0"/>
                <a:ea typeface="ＭＳ Ｐゴシック" charset="0"/>
              </a:rPr>
              <a:t>Relate the work done on the object by the net force to the change of the speed of the object</a:t>
            </a:r>
          </a:p>
        </p:txBody>
      </p:sp>
      <p:sp>
        <p:nvSpPr>
          <p:cNvPr id="593925" name="Rectangle 5"/>
          <p:cNvSpPr>
            <a:spLocks noChangeArrowheads="1"/>
          </p:cNvSpPr>
          <p:nvPr/>
        </p:nvSpPr>
        <p:spPr bwMode="auto">
          <a:xfrm>
            <a:off x="762000" y="2290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6"/>
          <p:cNvGrpSpPr>
            <a:grpSpLocks/>
          </p:cNvGrpSpPr>
          <p:nvPr/>
        </p:nvGrpSpPr>
        <p:grpSpPr bwMode="auto">
          <a:xfrm>
            <a:off x="1371600" y="2057400"/>
            <a:ext cx="738188" cy="461963"/>
            <a:chOff x="864" y="1440"/>
            <a:chExt cx="465" cy="291"/>
          </a:xfrm>
        </p:grpSpPr>
        <p:sp>
          <p:nvSpPr>
            <p:cNvPr id="38961" name="Line 7"/>
            <p:cNvSpPr>
              <a:spLocks noChangeShapeType="1"/>
            </p:cNvSpPr>
            <p:nvPr/>
          </p:nvSpPr>
          <p:spPr bwMode="auto">
            <a:xfrm flipV="1">
              <a:off x="864" y="1728"/>
              <a:ext cx="288" cy="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2" name="Text Box 8"/>
            <p:cNvSpPr txBox="1">
              <a:spLocks noChangeArrowheads="1"/>
            </p:cNvSpPr>
            <p:nvPr/>
          </p:nvSpPr>
          <p:spPr bwMode="auto">
            <a:xfrm>
              <a:off x="864" y="1440"/>
              <a:ext cx="4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ΣF</a:t>
              </a:r>
            </a:p>
          </p:txBody>
        </p:sp>
      </p:grpSp>
      <p:sp>
        <p:nvSpPr>
          <p:cNvPr id="593929" name="Rectangle 9"/>
          <p:cNvSpPr>
            <a:spLocks noChangeArrowheads="1"/>
          </p:cNvSpPr>
          <p:nvPr/>
        </p:nvSpPr>
        <p:spPr bwMode="auto">
          <a:xfrm>
            <a:off x="2286000" y="2286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0"/>
          <p:cNvGrpSpPr>
            <a:grpSpLocks/>
          </p:cNvGrpSpPr>
          <p:nvPr/>
        </p:nvGrpSpPr>
        <p:grpSpPr bwMode="auto">
          <a:xfrm>
            <a:off x="1066800" y="3352800"/>
            <a:ext cx="1524000" cy="487363"/>
            <a:chOff x="672" y="2256"/>
            <a:chExt cx="960" cy="307"/>
          </a:xfrm>
        </p:grpSpPr>
        <p:sp>
          <p:nvSpPr>
            <p:cNvPr id="38957" name="Line 11"/>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8" name="Line 12"/>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Line 13"/>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0" name="Text Box 14"/>
            <p:cNvSpPr txBox="1">
              <a:spLocks noChangeArrowheads="1"/>
            </p:cNvSpPr>
            <p:nvPr/>
          </p:nvSpPr>
          <p:spPr bwMode="auto">
            <a:xfrm>
              <a:off x="998" y="2311"/>
              <a:ext cx="1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s</a:t>
              </a:r>
            </a:p>
          </p:txBody>
        </p:sp>
      </p:grpSp>
      <p:grpSp>
        <p:nvGrpSpPr>
          <p:cNvPr id="4" name="Group 15"/>
          <p:cNvGrpSpPr>
            <a:grpSpLocks/>
          </p:cNvGrpSpPr>
          <p:nvPr/>
        </p:nvGrpSpPr>
        <p:grpSpPr bwMode="auto">
          <a:xfrm>
            <a:off x="685800" y="2895600"/>
            <a:ext cx="762000" cy="457200"/>
            <a:chOff x="432" y="2013"/>
            <a:chExt cx="480" cy="288"/>
          </a:xfrm>
        </p:grpSpPr>
        <p:sp>
          <p:nvSpPr>
            <p:cNvPr id="38955" name="Line 16"/>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6" name="Text Box 17"/>
            <p:cNvSpPr txBox="1">
              <a:spLocks noChangeArrowheads="1"/>
            </p:cNvSpPr>
            <p:nvPr/>
          </p:nvSpPr>
          <p:spPr bwMode="auto">
            <a:xfrm>
              <a:off x="518" y="2013"/>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i</a:t>
              </a:r>
              <a:endParaRPr lang="en-US">
                <a:solidFill>
                  <a:schemeClr val="accent2"/>
                </a:solidFill>
                <a:latin typeface="Monotype Corsiva" charset="0"/>
              </a:endParaRPr>
            </a:p>
          </p:txBody>
        </p:sp>
      </p:grpSp>
      <p:grpSp>
        <p:nvGrpSpPr>
          <p:cNvPr id="5" name="Group 18"/>
          <p:cNvGrpSpPr>
            <a:grpSpLocks/>
          </p:cNvGrpSpPr>
          <p:nvPr/>
        </p:nvGrpSpPr>
        <p:grpSpPr bwMode="auto">
          <a:xfrm>
            <a:off x="2057400" y="2897188"/>
            <a:ext cx="1219200" cy="457200"/>
            <a:chOff x="432" y="2013"/>
            <a:chExt cx="480" cy="288"/>
          </a:xfrm>
        </p:grpSpPr>
        <p:sp>
          <p:nvSpPr>
            <p:cNvPr id="38953"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4" name="Text Box 20"/>
            <p:cNvSpPr txBox="1">
              <a:spLocks noChangeArrowheads="1"/>
            </p:cNvSpPr>
            <p:nvPr/>
          </p:nvSpPr>
          <p:spPr bwMode="auto">
            <a:xfrm>
              <a:off x="518" y="2013"/>
              <a:ext cx="1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593941" name="Text Box 21"/>
          <p:cNvSpPr txBox="1">
            <a:spLocks noChangeArrowheads="1"/>
          </p:cNvSpPr>
          <p:nvPr/>
        </p:nvSpPr>
        <p:spPr bwMode="auto">
          <a:xfrm>
            <a:off x="3505200" y="2133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chemeClr val="accent2"/>
                </a:solidFill>
                <a:latin typeface="Arial Narrow" charset="0"/>
              </a:rPr>
              <a:t>Suppose net force Σ</a:t>
            </a:r>
            <a:r>
              <a:rPr lang="en-US" sz="2200" b="1">
                <a:solidFill>
                  <a:schemeClr val="accent2"/>
                </a:solidFill>
                <a:latin typeface="Monotype Corsiva" charset="0"/>
              </a:rPr>
              <a:t>F</a:t>
            </a:r>
            <a:r>
              <a:rPr lang="en-US" sz="2200">
                <a:solidFill>
                  <a:schemeClr val="accent2"/>
                </a:solidFill>
                <a:latin typeface="Arial Narrow" charset="0"/>
              </a:rPr>
              <a:t> was exerted on an object for displacement d to increase its speed from </a:t>
            </a:r>
            <a:r>
              <a:rPr lang="en-US" sz="2200">
                <a:solidFill>
                  <a:schemeClr val="accent2"/>
                </a:solidFill>
                <a:latin typeface="Monotype Corsiva" charset="0"/>
              </a:rPr>
              <a:t>v</a:t>
            </a:r>
            <a:r>
              <a:rPr lang="en-US" sz="2200" baseline="-25000">
                <a:solidFill>
                  <a:schemeClr val="accent2"/>
                </a:solidFill>
                <a:latin typeface="Monotype Corsiva" charset="0"/>
              </a:rPr>
              <a:t>i</a:t>
            </a:r>
            <a:r>
              <a:rPr lang="en-US" sz="2200">
                <a:solidFill>
                  <a:schemeClr val="accent2"/>
                </a:solidFill>
                <a:latin typeface="Monotype Corsiva" charset="0"/>
              </a:rPr>
              <a:t> </a:t>
            </a:r>
            <a:r>
              <a:rPr lang="en-US" sz="2200">
                <a:solidFill>
                  <a:schemeClr val="accent2"/>
                </a:solidFill>
                <a:latin typeface="Arial Narrow" charset="0"/>
              </a:rPr>
              <a:t>to </a:t>
            </a:r>
            <a:r>
              <a:rPr lang="en-US" sz="2200">
                <a:solidFill>
                  <a:schemeClr val="accent2"/>
                </a:solidFill>
                <a:latin typeface="Monotype Corsiva" charset="0"/>
              </a:rPr>
              <a:t>v</a:t>
            </a:r>
            <a:r>
              <a:rPr lang="en-US" sz="2200" baseline="-25000">
                <a:solidFill>
                  <a:schemeClr val="accent2"/>
                </a:solidFill>
                <a:latin typeface="Monotype Corsiva" charset="0"/>
              </a:rPr>
              <a:t>f</a:t>
            </a:r>
            <a:r>
              <a:rPr lang="en-US" sz="2200">
                <a:solidFill>
                  <a:schemeClr val="accent2"/>
                </a:solidFill>
                <a:latin typeface="Arial Narrow" charset="0"/>
              </a:rPr>
              <a:t>.   </a:t>
            </a:r>
          </a:p>
        </p:txBody>
      </p:sp>
      <p:sp>
        <p:nvSpPr>
          <p:cNvPr id="593942" name="Text Box 22"/>
          <p:cNvSpPr txBox="1">
            <a:spLocks noChangeArrowheads="1"/>
          </p:cNvSpPr>
          <p:nvPr/>
        </p:nvSpPr>
        <p:spPr bwMode="auto">
          <a:xfrm>
            <a:off x="3581400" y="2913063"/>
            <a:ext cx="520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work on the object by the net force Σ</a:t>
            </a:r>
            <a:r>
              <a:rPr lang="en-US" b="1">
                <a:solidFill>
                  <a:srgbClr val="A50021"/>
                </a:solidFill>
                <a:latin typeface="Monotype Corsiva" charset="0"/>
              </a:rPr>
              <a:t>F</a:t>
            </a:r>
            <a:r>
              <a:rPr lang="en-US">
                <a:solidFill>
                  <a:srgbClr val="A50021"/>
                </a:solidFill>
                <a:latin typeface="Arial Narrow" charset="0"/>
              </a:rPr>
              <a:t> is</a:t>
            </a:r>
          </a:p>
        </p:txBody>
      </p:sp>
      <p:graphicFrame>
        <p:nvGraphicFramePr>
          <p:cNvPr id="593943" name="Object 2"/>
          <p:cNvGraphicFramePr>
            <a:graphicFrameLocks noChangeAspect="1"/>
          </p:cNvGraphicFramePr>
          <p:nvPr/>
        </p:nvGraphicFramePr>
        <p:xfrm>
          <a:off x="3540125" y="3386138"/>
          <a:ext cx="650875" cy="347662"/>
        </p:xfrm>
        <a:graphic>
          <a:graphicData uri="http://schemas.openxmlformats.org/presentationml/2006/ole">
            <mc:AlternateContent xmlns:mc="http://schemas.openxmlformats.org/markup-compatibility/2006">
              <mc:Choice xmlns:v="urn:schemas-microsoft-com:vml" Requires="v">
                <p:oleObj spid="_x0000_s250652" name="Equation" r:id="rId3" imgW="304560" imgH="177480" progId="Equation.DSMT4">
                  <p:embed/>
                </p:oleObj>
              </mc:Choice>
              <mc:Fallback>
                <p:oleObj name="Equation" r:id="rId3" imgW="304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3386138"/>
                        <a:ext cx="650875" cy="347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44" name="Object 3"/>
          <p:cNvGraphicFramePr>
            <a:graphicFrameLocks noChangeAspect="1"/>
          </p:cNvGraphicFramePr>
          <p:nvPr/>
        </p:nvGraphicFramePr>
        <p:xfrm>
          <a:off x="2895600" y="4049713"/>
          <a:ext cx="928688" cy="493712"/>
        </p:xfrm>
        <a:graphic>
          <a:graphicData uri="http://schemas.openxmlformats.org/presentationml/2006/ole">
            <mc:AlternateContent xmlns:mc="http://schemas.openxmlformats.org/markup-compatibility/2006">
              <mc:Choice xmlns:v="urn:schemas-microsoft-com:vml" Requires="v">
                <p:oleObj spid="_x0000_s250653" name="Equation" r:id="rId5" imgW="380880" imgH="177480" progId="Equation.DSMT4">
                  <p:embed/>
                </p:oleObj>
              </mc:Choice>
              <mc:Fallback>
                <p:oleObj name="Equation" r:id="rId5" imgW="38088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049713"/>
                        <a:ext cx="928688"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45" name="Object 4"/>
          <p:cNvGraphicFramePr>
            <a:graphicFrameLocks noChangeAspect="1"/>
          </p:cNvGraphicFramePr>
          <p:nvPr/>
        </p:nvGraphicFramePr>
        <p:xfrm>
          <a:off x="6640513" y="4089400"/>
          <a:ext cx="598487" cy="330200"/>
        </p:xfrm>
        <a:graphic>
          <a:graphicData uri="http://schemas.openxmlformats.org/presentationml/2006/ole">
            <mc:AlternateContent xmlns:mc="http://schemas.openxmlformats.org/markup-compatibility/2006">
              <mc:Choice xmlns:v="urn:schemas-microsoft-com:vml" Requires="v">
                <p:oleObj spid="_x0000_s250654" name="Equation" r:id="rId7" imgW="304560" imgH="139680" progId="Equation.DSMT4">
                  <p:embed/>
                </p:oleObj>
              </mc:Choice>
              <mc:Fallback>
                <p:oleObj name="Equation" r:id="rId7" imgW="30456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0513" y="4089400"/>
                        <a:ext cx="598487"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46" name="Object 5"/>
          <p:cNvGraphicFramePr>
            <a:graphicFrameLocks noChangeAspect="1"/>
          </p:cNvGraphicFramePr>
          <p:nvPr/>
        </p:nvGraphicFramePr>
        <p:xfrm>
          <a:off x="1066800" y="4876800"/>
          <a:ext cx="469900" cy="282575"/>
        </p:xfrm>
        <a:graphic>
          <a:graphicData uri="http://schemas.openxmlformats.org/presentationml/2006/ole">
            <mc:AlternateContent xmlns:mc="http://schemas.openxmlformats.org/markup-compatibility/2006">
              <mc:Choice xmlns:v="urn:schemas-microsoft-com:vml" Requires="v">
                <p:oleObj spid="_x0000_s250655"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876800"/>
                        <a:ext cx="469900" cy="282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47" name="Text Box 27"/>
          <p:cNvSpPr txBox="1">
            <a:spLocks noChangeArrowheads="1"/>
          </p:cNvSpPr>
          <p:nvPr/>
        </p:nvSpPr>
        <p:spPr bwMode="auto">
          <a:xfrm>
            <a:off x="354013" y="3962400"/>
            <a:ext cx="2389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Using the kinematic equation of motion</a:t>
            </a:r>
          </a:p>
        </p:txBody>
      </p:sp>
      <p:graphicFrame>
        <p:nvGraphicFramePr>
          <p:cNvPr id="593949" name="Object 6"/>
          <p:cNvGraphicFramePr>
            <a:graphicFrameLocks noChangeAspect="1"/>
          </p:cNvGraphicFramePr>
          <p:nvPr/>
        </p:nvGraphicFramePr>
        <p:xfrm>
          <a:off x="874713" y="5597525"/>
          <a:ext cx="496887" cy="304800"/>
        </p:xfrm>
        <a:graphic>
          <a:graphicData uri="http://schemas.openxmlformats.org/presentationml/2006/ole">
            <mc:AlternateContent xmlns:mc="http://schemas.openxmlformats.org/markup-compatibility/2006">
              <mc:Choice xmlns:v="urn:schemas-microsoft-com:vml" Requires="v">
                <p:oleObj spid="_x0000_s250656" name="Equation" r:id="rId11" imgW="304560" imgH="177480" progId="Equation.DSMT4">
                  <p:embed/>
                </p:oleObj>
              </mc:Choice>
              <mc:Fallback>
                <p:oleObj name="Equation" r:id="rId11" imgW="3045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713" y="5597525"/>
                        <a:ext cx="496887"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50" name="Text Box 30"/>
          <p:cNvSpPr txBox="1">
            <a:spLocks noChangeArrowheads="1"/>
          </p:cNvSpPr>
          <p:nvPr/>
        </p:nvSpPr>
        <p:spPr bwMode="auto">
          <a:xfrm>
            <a:off x="152400" y="4833938"/>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Work</a:t>
            </a:r>
          </a:p>
        </p:txBody>
      </p:sp>
      <p:graphicFrame>
        <p:nvGraphicFramePr>
          <p:cNvPr id="593951" name="Object 7"/>
          <p:cNvGraphicFramePr>
            <a:graphicFrameLocks noChangeAspect="1"/>
          </p:cNvGraphicFramePr>
          <p:nvPr/>
        </p:nvGraphicFramePr>
        <p:xfrm>
          <a:off x="7467600" y="4856163"/>
          <a:ext cx="635000" cy="322262"/>
        </p:xfrm>
        <a:graphic>
          <a:graphicData uri="http://schemas.openxmlformats.org/presentationml/2006/ole">
            <mc:AlternateContent xmlns:mc="http://schemas.openxmlformats.org/markup-compatibility/2006">
              <mc:Choice xmlns:v="urn:schemas-microsoft-com:vml" Requires="v">
                <p:oleObj spid="_x0000_s250657" name="Equation" r:id="rId13" imgW="380880" imgH="164880" progId="Equation.DSMT4">
                  <p:embed/>
                </p:oleObj>
              </mc:Choice>
              <mc:Fallback>
                <p:oleObj name="Equation" r:id="rId13" imgW="380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4856163"/>
                        <a:ext cx="635000" cy="322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52" name="Text Box 32"/>
          <p:cNvSpPr txBox="1">
            <a:spLocks noChangeArrowheads="1"/>
          </p:cNvSpPr>
          <p:nvPr/>
        </p:nvSpPr>
        <p:spPr bwMode="auto">
          <a:xfrm>
            <a:off x="6369050" y="4572000"/>
            <a:ext cx="99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Kinetic Energy</a:t>
            </a:r>
          </a:p>
        </p:txBody>
      </p:sp>
      <p:sp>
        <p:nvSpPr>
          <p:cNvPr id="593953" name="Text Box 33"/>
          <p:cNvSpPr txBox="1">
            <a:spLocks noChangeArrowheads="1"/>
          </p:cNvSpPr>
          <p:nvPr/>
        </p:nvSpPr>
        <p:spPr bwMode="auto">
          <a:xfrm>
            <a:off x="152400" y="54864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Work</a:t>
            </a:r>
          </a:p>
        </p:txBody>
      </p:sp>
      <p:sp>
        <p:nvSpPr>
          <p:cNvPr id="593954" name="Text Box 34"/>
          <p:cNvSpPr txBox="1">
            <a:spLocks noChangeArrowheads="1"/>
          </p:cNvSpPr>
          <p:nvPr/>
        </p:nvSpPr>
        <p:spPr bwMode="auto">
          <a:xfrm>
            <a:off x="5410200" y="5486400"/>
            <a:ext cx="3581400" cy="669925"/>
          </a:xfrm>
          <a:prstGeom prst="rect">
            <a:avLst/>
          </a:prstGeom>
          <a:solidFill>
            <a:srgbClr val="FFFF99"/>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Work done by the net force causes change in the object</a:t>
            </a:r>
            <a:r>
              <a:rPr lang="ja-JP" altLang="en-US" sz="1800" b="1">
                <a:solidFill>
                  <a:srgbClr val="A50021"/>
                </a:solidFill>
                <a:latin typeface="Arial Narrow" charset="0"/>
              </a:rPr>
              <a:t>’</a:t>
            </a:r>
            <a:r>
              <a:rPr lang="en-US" sz="1800" b="1">
                <a:solidFill>
                  <a:srgbClr val="A50021"/>
                </a:solidFill>
                <a:latin typeface="Arial Narrow" charset="0"/>
              </a:rPr>
              <a:t>s kinetic energy.</a:t>
            </a:r>
          </a:p>
        </p:txBody>
      </p:sp>
      <p:graphicFrame>
        <p:nvGraphicFramePr>
          <p:cNvPr id="593955" name="Object 8"/>
          <p:cNvGraphicFramePr>
            <a:graphicFrameLocks noChangeAspect="1"/>
          </p:cNvGraphicFramePr>
          <p:nvPr/>
        </p:nvGraphicFramePr>
        <p:xfrm>
          <a:off x="1511300" y="4846638"/>
          <a:ext cx="862013" cy="403225"/>
        </p:xfrm>
        <a:graphic>
          <a:graphicData uri="http://schemas.openxmlformats.org/presentationml/2006/ole">
            <mc:AlternateContent xmlns:mc="http://schemas.openxmlformats.org/markup-compatibility/2006">
              <mc:Choice xmlns:v="urn:schemas-microsoft-com:vml" Requires="v">
                <p:oleObj spid="_x0000_s250658" name="Equation" r:id="rId15" imgW="558720" imgH="253800" progId="Equation.DSMT4">
                  <p:embed/>
                </p:oleObj>
              </mc:Choice>
              <mc:Fallback>
                <p:oleObj name="Equation" r:id="rId15" imgW="55872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1300" y="4846638"/>
                        <a:ext cx="862013" cy="403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6" name="Object 9"/>
          <p:cNvGraphicFramePr>
            <a:graphicFrameLocks noChangeAspect="1"/>
          </p:cNvGraphicFramePr>
          <p:nvPr/>
        </p:nvGraphicFramePr>
        <p:xfrm>
          <a:off x="2438400" y="4724400"/>
          <a:ext cx="1524000" cy="658813"/>
        </p:xfrm>
        <a:graphic>
          <a:graphicData uri="http://schemas.openxmlformats.org/presentationml/2006/ole">
            <mc:AlternateContent xmlns:mc="http://schemas.openxmlformats.org/markup-compatibility/2006">
              <mc:Choice xmlns:v="urn:schemas-microsoft-com:vml" Requires="v">
                <p:oleObj spid="_x0000_s250659" name="Equation" r:id="rId17" imgW="939600" imgH="393480" progId="Equation.DSMT4">
                  <p:embed/>
                </p:oleObj>
              </mc:Choice>
              <mc:Fallback>
                <p:oleObj name="Equation" r:id="rId17" imgW="93960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8400" y="4724400"/>
                        <a:ext cx="1524000" cy="658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7" name="Object 10"/>
          <p:cNvGraphicFramePr>
            <a:graphicFrameLocks noChangeAspect="1"/>
          </p:cNvGraphicFramePr>
          <p:nvPr/>
        </p:nvGraphicFramePr>
        <p:xfrm>
          <a:off x="4048125" y="4708525"/>
          <a:ext cx="1385888" cy="625475"/>
        </p:xfrm>
        <a:graphic>
          <a:graphicData uri="http://schemas.openxmlformats.org/presentationml/2006/ole">
            <mc:AlternateContent xmlns:mc="http://schemas.openxmlformats.org/markup-compatibility/2006">
              <mc:Choice xmlns:v="urn:schemas-microsoft-com:vml" Requires="v">
                <p:oleObj spid="_x0000_s250660" name="Equation" r:id="rId19" imgW="901440" imgH="393480" progId="Equation.DSMT4">
                  <p:embed/>
                </p:oleObj>
              </mc:Choice>
              <mc:Fallback>
                <p:oleObj name="Equation" r:id="rId19" imgW="9014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8125" y="4708525"/>
                        <a:ext cx="1385888"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8" name="Object 11"/>
          <p:cNvGraphicFramePr>
            <a:graphicFrameLocks noChangeAspect="1"/>
          </p:cNvGraphicFramePr>
          <p:nvPr/>
        </p:nvGraphicFramePr>
        <p:xfrm>
          <a:off x="7262813" y="3757613"/>
          <a:ext cx="1271587" cy="841375"/>
        </p:xfrm>
        <a:graphic>
          <a:graphicData uri="http://schemas.openxmlformats.org/presentationml/2006/ole">
            <mc:AlternateContent xmlns:mc="http://schemas.openxmlformats.org/markup-compatibility/2006">
              <mc:Choice xmlns:v="urn:schemas-microsoft-com:vml" Requires="v">
                <p:oleObj spid="_x0000_s250661" name="Equation" r:id="rId21" imgW="482400" imgH="431640" progId="Equation.DSMT4">
                  <p:embed/>
                </p:oleObj>
              </mc:Choice>
              <mc:Fallback>
                <p:oleObj name="Equation" r:id="rId21" imgW="48240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62813" y="3757613"/>
                        <a:ext cx="1271587" cy="841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9" name="Object 12"/>
          <p:cNvGraphicFramePr>
            <a:graphicFrameLocks noChangeAspect="1"/>
          </p:cNvGraphicFramePr>
          <p:nvPr/>
        </p:nvGraphicFramePr>
        <p:xfrm>
          <a:off x="1371600" y="5410200"/>
          <a:ext cx="1697038" cy="677863"/>
        </p:xfrm>
        <a:graphic>
          <a:graphicData uri="http://schemas.openxmlformats.org/presentationml/2006/ole">
            <mc:AlternateContent xmlns:mc="http://schemas.openxmlformats.org/markup-compatibility/2006">
              <mc:Choice xmlns:v="urn:schemas-microsoft-com:vml" Requires="v">
                <p:oleObj spid="_x0000_s250662" name="Equation" r:id="rId23" imgW="1041120" imgH="393480" progId="Equation.DSMT4">
                  <p:embed/>
                </p:oleObj>
              </mc:Choice>
              <mc:Fallback>
                <p:oleObj name="Equation" r:id="rId23" imgW="104112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5410200"/>
                        <a:ext cx="1697038" cy="677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0" name="Object 13"/>
          <p:cNvGraphicFramePr>
            <a:graphicFrameLocks noChangeAspect="1"/>
          </p:cNvGraphicFramePr>
          <p:nvPr/>
        </p:nvGraphicFramePr>
        <p:xfrm>
          <a:off x="2997200" y="5605463"/>
          <a:ext cx="1346200" cy="414337"/>
        </p:xfrm>
        <a:graphic>
          <a:graphicData uri="http://schemas.openxmlformats.org/presentationml/2006/ole">
            <mc:AlternateContent xmlns:mc="http://schemas.openxmlformats.org/markup-compatibility/2006">
              <mc:Choice xmlns:v="urn:schemas-microsoft-com:vml" Requires="v">
                <p:oleObj spid="_x0000_s250663" name="Equation" r:id="rId25" imgW="825480" imgH="241200" progId="Equation.DSMT4">
                  <p:embed/>
                </p:oleObj>
              </mc:Choice>
              <mc:Fallback>
                <p:oleObj name="Equation" r:id="rId25" imgW="82548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97200" y="5605463"/>
                        <a:ext cx="1346200" cy="414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1" name="Object 14"/>
          <p:cNvGraphicFramePr>
            <a:graphicFrameLocks noChangeAspect="1"/>
          </p:cNvGraphicFramePr>
          <p:nvPr/>
        </p:nvGraphicFramePr>
        <p:xfrm>
          <a:off x="4343400" y="5638800"/>
          <a:ext cx="558800" cy="284163"/>
        </p:xfrm>
        <a:graphic>
          <a:graphicData uri="http://schemas.openxmlformats.org/presentationml/2006/ole">
            <mc:AlternateContent xmlns:mc="http://schemas.openxmlformats.org/markup-compatibility/2006">
              <mc:Choice xmlns:v="urn:schemas-microsoft-com:vml" Requires="v">
                <p:oleObj spid="_x0000_s250664" name="Equation" r:id="rId27" imgW="342720" imgH="164880" progId="Equation.DSMT4">
                  <p:embed/>
                </p:oleObj>
              </mc:Choice>
              <mc:Fallback>
                <p:oleObj name="Equation" r:id="rId27" imgW="34272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43400" y="5638800"/>
                        <a:ext cx="558800" cy="284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62" name="Text Box 42"/>
          <p:cNvSpPr txBox="1">
            <a:spLocks noChangeArrowheads="1"/>
          </p:cNvSpPr>
          <p:nvPr/>
        </p:nvSpPr>
        <p:spPr bwMode="auto">
          <a:xfrm>
            <a:off x="5448300" y="6232525"/>
            <a:ext cx="3276600" cy="434975"/>
          </a:xfrm>
          <a:prstGeom prst="rect">
            <a:avLst/>
          </a:prstGeom>
          <a:solidFill>
            <a:srgbClr val="99FFCC"/>
          </a:solidFill>
          <a:ln w="38100">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sym typeface="Wingdings" charset="0"/>
              </a:rPr>
              <a:t>Work-Kinetic Energy Theorem</a:t>
            </a:r>
            <a:endParaRPr lang="en-US" sz="2000" b="1">
              <a:solidFill>
                <a:schemeClr val="accent2"/>
              </a:solidFill>
              <a:latin typeface="Arial Narrow" charset="0"/>
            </a:endParaRPr>
          </a:p>
        </p:txBody>
      </p:sp>
      <p:graphicFrame>
        <p:nvGraphicFramePr>
          <p:cNvPr id="593963" name="Object 15"/>
          <p:cNvGraphicFramePr>
            <a:graphicFrameLocks noChangeAspect="1"/>
          </p:cNvGraphicFramePr>
          <p:nvPr/>
        </p:nvGraphicFramePr>
        <p:xfrm>
          <a:off x="4203700" y="3300413"/>
          <a:ext cx="1573213" cy="598487"/>
        </p:xfrm>
        <a:graphic>
          <a:graphicData uri="http://schemas.openxmlformats.org/presentationml/2006/ole">
            <mc:AlternateContent xmlns:mc="http://schemas.openxmlformats.org/markup-compatibility/2006">
              <mc:Choice xmlns:v="urn:schemas-microsoft-com:vml" Requires="v">
                <p:oleObj spid="_x0000_s250665" name="Equation" r:id="rId29" imgW="736600" imgH="304800" progId="Equation.DSMT4">
                  <p:embed/>
                </p:oleObj>
              </mc:Choice>
              <mc:Fallback>
                <p:oleObj name="Equation" r:id="rId29" imgW="736600" imgH="304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03700" y="3300413"/>
                        <a:ext cx="1573213" cy="598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4" name="Object 16"/>
          <p:cNvGraphicFramePr>
            <a:graphicFrameLocks noChangeAspect="1"/>
          </p:cNvGraphicFramePr>
          <p:nvPr/>
        </p:nvGraphicFramePr>
        <p:xfrm>
          <a:off x="5808663" y="3352800"/>
          <a:ext cx="1873250" cy="498475"/>
        </p:xfrm>
        <a:graphic>
          <a:graphicData uri="http://schemas.openxmlformats.org/presentationml/2006/ole">
            <mc:AlternateContent xmlns:mc="http://schemas.openxmlformats.org/markup-compatibility/2006">
              <mc:Choice xmlns:v="urn:schemas-microsoft-com:vml" Requires="v">
                <p:oleObj spid="_x0000_s250666" name="Equation" r:id="rId31" imgW="876240" imgH="253800" progId="Equation.DSMT4">
                  <p:embed/>
                </p:oleObj>
              </mc:Choice>
              <mc:Fallback>
                <p:oleObj name="Equation" r:id="rId31" imgW="876240" imgH="2538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08663" y="3352800"/>
                        <a:ext cx="18732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5" name="Object 17"/>
          <p:cNvGraphicFramePr>
            <a:graphicFrameLocks noChangeAspect="1"/>
          </p:cNvGraphicFramePr>
          <p:nvPr/>
        </p:nvGraphicFramePr>
        <p:xfrm>
          <a:off x="7646988" y="3352800"/>
          <a:ext cx="949325" cy="498475"/>
        </p:xfrm>
        <a:graphic>
          <a:graphicData uri="http://schemas.openxmlformats.org/presentationml/2006/ole">
            <mc:AlternateContent xmlns:mc="http://schemas.openxmlformats.org/markup-compatibility/2006">
              <mc:Choice xmlns:v="urn:schemas-microsoft-com:vml" Requires="v">
                <p:oleObj spid="_x0000_s250667" name="Equation" r:id="rId33" imgW="444240" imgH="253800" progId="Equation.DSMT4">
                  <p:embed/>
                </p:oleObj>
              </mc:Choice>
              <mc:Fallback>
                <p:oleObj name="Equation" r:id="rId33" imgW="444240" imgH="2538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46988" y="3352800"/>
                        <a:ext cx="949325"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6" name="Object 18"/>
          <p:cNvGraphicFramePr>
            <a:graphicFrameLocks noChangeAspect="1"/>
          </p:cNvGraphicFramePr>
          <p:nvPr/>
        </p:nvGraphicFramePr>
        <p:xfrm>
          <a:off x="8105775" y="4645025"/>
          <a:ext cx="657225" cy="769938"/>
        </p:xfrm>
        <a:graphic>
          <a:graphicData uri="http://schemas.openxmlformats.org/presentationml/2006/ole">
            <mc:AlternateContent xmlns:mc="http://schemas.openxmlformats.org/markup-compatibility/2006">
              <mc:Choice xmlns:v="urn:schemas-microsoft-com:vml" Requires="v">
                <p:oleObj spid="_x0000_s250668" name="Equation" r:id="rId35" imgW="393480" imgH="393480" progId="Equation.DSMT4">
                  <p:embed/>
                </p:oleObj>
              </mc:Choice>
              <mc:Fallback>
                <p:oleObj name="Equation" r:id="rId35" imgW="393480" imgH="3934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105775" y="4645025"/>
                        <a:ext cx="657225" cy="769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70" name="AutoShape 50"/>
          <p:cNvSpPr>
            <a:spLocks noChangeArrowheads="1"/>
          </p:cNvSpPr>
          <p:nvPr/>
        </p:nvSpPr>
        <p:spPr bwMode="auto">
          <a:xfrm>
            <a:off x="5105400" y="3886200"/>
            <a:ext cx="1066800" cy="762000"/>
          </a:xfrm>
          <a:prstGeom prst="rightArrow">
            <a:avLst>
              <a:gd name="adj1" fmla="val 50000"/>
              <a:gd name="adj2" fmla="val 35000"/>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593971" name="Object 19"/>
          <p:cNvGraphicFramePr>
            <a:graphicFrameLocks noChangeAspect="1"/>
          </p:cNvGraphicFramePr>
          <p:nvPr/>
        </p:nvGraphicFramePr>
        <p:xfrm>
          <a:off x="3792538" y="3962400"/>
          <a:ext cx="1084262" cy="703263"/>
        </p:xfrm>
        <a:graphic>
          <a:graphicData uri="http://schemas.openxmlformats.org/presentationml/2006/ole">
            <mc:AlternateContent xmlns:mc="http://schemas.openxmlformats.org/markup-compatibility/2006">
              <mc:Choice xmlns:v="urn:schemas-microsoft-com:vml" Requires="v">
                <p:oleObj spid="_x0000_s250669" name="Equation" r:id="rId37" imgW="444240" imgH="253800" progId="Equation.DSMT4">
                  <p:embed/>
                </p:oleObj>
              </mc:Choice>
              <mc:Fallback>
                <p:oleObj name="Equation" r:id="rId37" imgW="444240" imgH="2538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92538" y="3962400"/>
                        <a:ext cx="1084262" cy="703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84419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3924">
                                            <p:txEl>
                                              <p:pRg st="0" end="0"/>
                                            </p:txEl>
                                          </p:spTgt>
                                        </p:tgtEl>
                                        <p:attrNameLst>
                                          <p:attrName>style.visibility</p:attrName>
                                        </p:attrNameLst>
                                      </p:cBhvr>
                                      <p:to>
                                        <p:strVal val="visible"/>
                                      </p:to>
                                    </p:set>
                                    <p:animEffect transition="in" filter="wipe(left)">
                                      <p:cBhvr>
                                        <p:cTn id="7" dur="500"/>
                                        <p:tgtEl>
                                          <p:spTgt spid="593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93924">
                                            <p:txEl>
                                              <p:pRg st="1" end="1"/>
                                            </p:txEl>
                                          </p:spTgt>
                                        </p:tgtEl>
                                        <p:attrNameLst>
                                          <p:attrName>style.visibility</p:attrName>
                                        </p:attrNameLst>
                                      </p:cBhvr>
                                      <p:to>
                                        <p:strVal val="visible"/>
                                      </p:to>
                                    </p:set>
                                    <p:animEffect transition="in" filter="wipe(left)">
                                      <p:cBhvr>
                                        <p:cTn id="12" dur="500"/>
                                        <p:tgtEl>
                                          <p:spTgt spid="5939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93924">
                                            <p:txEl>
                                              <p:pRg st="2" end="2"/>
                                            </p:txEl>
                                          </p:spTgt>
                                        </p:tgtEl>
                                        <p:attrNameLst>
                                          <p:attrName>style.visibility</p:attrName>
                                        </p:attrNameLst>
                                      </p:cBhvr>
                                      <p:to>
                                        <p:strVal val="visible"/>
                                      </p:to>
                                    </p:set>
                                    <p:animEffect transition="in" filter="wipe(left)">
                                      <p:cBhvr>
                                        <p:cTn id="17" dur="500"/>
                                        <p:tgtEl>
                                          <p:spTgt spid="5939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593925"/>
                                        </p:tgtEl>
                                        <p:attrNameLst>
                                          <p:attrName>style.visibility</p:attrName>
                                        </p:attrNameLst>
                                      </p:cBhvr>
                                      <p:to>
                                        <p:strVal val="visible"/>
                                      </p:to>
                                    </p:set>
                                    <p:anim calcmode="lin" valueType="num">
                                      <p:cBhvr>
                                        <p:cTn id="22" dur="500" fill="hold"/>
                                        <p:tgtEl>
                                          <p:spTgt spid="593925"/>
                                        </p:tgtEl>
                                        <p:attrNameLst>
                                          <p:attrName>ppt_w</p:attrName>
                                        </p:attrNameLst>
                                      </p:cBhvr>
                                      <p:tavLst>
                                        <p:tav tm="0">
                                          <p:val>
                                            <p:fltVal val="0"/>
                                          </p:val>
                                        </p:tav>
                                        <p:tav tm="100000">
                                          <p:val>
                                            <p:strVal val="#ppt_w"/>
                                          </p:val>
                                        </p:tav>
                                      </p:tavLst>
                                    </p:anim>
                                    <p:anim calcmode="lin" valueType="num">
                                      <p:cBhvr>
                                        <p:cTn id="23" dur="500" fill="hold"/>
                                        <p:tgtEl>
                                          <p:spTgt spid="59392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93941">
                                            <p:txEl>
                                              <p:pRg st="0" end="0"/>
                                            </p:txEl>
                                          </p:spTgt>
                                        </p:tgtEl>
                                        <p:attrNameLst>
                                          <p:attrName>style.visibility</p:attrName>
                                        </p:attrNameLst>
                                      </p:cBhvr>
                                      <p:to>
                                        <p:strVal val="visible"/>
                                      </p:to>
                                    </p:set>
                                    <p:animEffect transition="in" filter="wipe(left)">
                                      <p:cBhvr>
                                        <p:cTn id="32" dur="500"/>
                                        <p:tgtEl>
                                          <p:spTgt spid="59394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iterate type="wd">
                                    <p:tmPct val="10000"/>
                                  </p:iterate>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nodeType="afterGroup">
                            <p:stCondLst>
                              <p:cond delay="10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593929"/>
                                        </p:tgtEl>
                                        <p:attrNameLst>
                                          <p:attrName>style.visibility</p:attrName>
                                        </p:attrNameLst>
                                      </p:cBhvr>
                                      <p:to>
                                        <p:strVal val="visible"/>
                                      </p:to>
                                    </p:set>
                                    <p:anim calcmode="lin" valueType="num">
                                      <p:cBhvr>
                                        <p:cTn id="45" dur="500" fill="hold"/>
                                        <p:tgtEl>
                                          <p:spTgt spid="593929"/>
                                        </p:tgtEl>
                                        <p:attrNameLst>
                                          <p:attrName>ppt_w</p:attrName>
                                        </p:attrNameLst>
                                      </p:cBhvr>
                                      <p:tavLst>
                                        <p:tav tm="0">
                                          <p:val>
                                            <p:fltVal val="0"/>
                                          </p:val>
                                        </p:tav>
                                        <p:tav tm="100000">
                                          <p:val>
                                            <p:strVal val="#ppt_w"/>
                                          </p:val>
                                        </p:tav>
                                      </p:tavLst>
                                    </p:anim>
                                    <p:anim calcmode="lin" valueType="num">
                                      <p:cBhvr>
                                        <p:cTn id="46" dur="500" fill="hold"/>
                                        <p:tgtEl>
                                          <p:spTgt spid="593929"/>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500"/>
                            </p:stCondLst>
                            <p:childTnLst>
                              <p:par>
                                <p:cTn id="48" presetID="22" presetClass="entr" presetSubtype="8" fill="hold" nodeType="afterEffect">
                                  <p:stCondLst>
                                    <p:cond delay="0"/>
                                  </p:stCondLst>
                                  <p:iterate type="wd">
                                    <p:tmPct val="1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593942">
                                            <p:txEl>
                                              <p:pRg st="0" end="0"/>
                                            </p:txEl>
                                          </p:spTgt>
                                        </p:tgtEl>
                                        <p:attrNameLst>
                                          <p:attrName>style.visibility</p:attrName>
                                        </p:attrNameLst>
                                      </p:cBhvr>
                                      <p:to>
                                        <p:strVal val="visible"/>
                                      </p:to>
                                    </p:set>
                                    <p:animEffect transition="in" filter="wipe(left)">
                                      <p:cBhvr>
                                        <p:cTn id="55" dur="500"/>
                                        <p:tgtEl>
                                          <p:spTgt spid="593942">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593943"/>
                                        </p:tgtEl>
                                        <p:attrNameLst>
                                          <p:attrName>style.visibility</p:attrName>
                                        </p:attrNameLst>
                                      </p:cBhvr>
                                      <p:to>
                                        <p:strVal val="visible"/>
                                      </p:to>
                                    </p:set>
                                    <p:animEffect transition="in" filter="wipe(left)">
                                      <p:cBhvr>
                                        <p:cTn id="60" dur="500"/>
                                        <p:tgtEl>
                                          <p:spTgt spid="5939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593963"/>
                                        </p:tgtEl>
                                        <p:attrNameLst>
                                          <p:attrName>style.visibility</p:attrName>
                                        </p:attrNameLst>
                                      </p:cBhvr>
                                      <p:to>
                                        <p:strVal val="visible"/>
                                      </p:to>
                                    </p:set>
                                    <p:animEffect transition="in" filter="wipe(left)">
                                      <p:cBhvr>
                                        <p:cTn id="65" dur="500"/>
                                        <p:tgtEl>
                                          <p:spTgt spid="59396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593964"/>
                                        </p:tgtEl>
                                        <p:attrNameLst>
                                          <p:attrName>style.visibility</p:attrName>
                                        </p:attrNameLst>
                                      </p:cBhvr>
                                      <p:to>
                                        <p:strVal val="visible"/>
                                      </p:to>
                                    </p:set>
                                    <p:animEffect transition="in" filter="wipe(left)">
                                      <p:cBhvr>
                                        <p:cTn id="70" dur="500"/>
                                        <p:tgtEl>
                                          <p:spTgt spid="59396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593965"/>
                                        </p:tgtEl>
                                        <p:attrNameLst>
                                          <p:attrName>style.visibility</p:attrName>
                                        </p:attrNameLst>
                                      </p:cBhvr>
                                      <p:to>
                                        <p:strVal val="visible"/>
                                      </p:to>
                                    </p:set>
                                    <p:animEffect transition="in" filter="wipe(left)">
                                      <p:cBhvr>
                                        <p:cTn id="75" dur="500"/>
                                        <p:tgtEl>
                                          <p:spTgt spid="59396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593947">
                                            <p:txEl>
                                              <p:pRg st="0" end="0"/>
                                            </p:txEl>
                                          </p:spTgt>
                                        </p:tgtEl>
                                        <p:attrNameLst>
                                          <p:attrName>style.visibility</p:attrName>
                                        </p:attrNameLst>
                                      </p:cBhvr>
                                      <p:to>
                                        <p:strVal val="visible"/>
                                      </p:to>
                                    </p:set>
                                    <p:animEffect transition="in" filter="wipe(left)">
                                      <p:cBhvr>
                                        <p:cTn id="80" dur="500"/>
                                        <p:tgtEl>
                                          <p:spTgt spid="593947">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593944"/>
                                        </p:tgtEl>
                                        <p:attrNameLst>
                                          <p:attrName>style.visibility</p:attrName>
                                        </p:attrNameLst>
                                      </p:cBhvr>
                                      <p:to>
                                        <p:strVal val="visible"/>
                                      </p:to>
                                    </p:set>
                                    <p:animEffect transition="in" filter="wipe(left)">
                                      <p:cBhvr>
                                        <p:cTn id="85" dur="500"/>
                                        <p:tgtEl>
                                          <p:spTgt spid="59394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iterate type="wd">
                                    <p:tmPct val="10000"/>
                                  </p:iterate>
                                  <p:childTnLst>
                                    <p:set>
                                      <p:cBhvr>
                                        <p:cTn id="89" dur="1" fill="hold">
                                          <p:stCondLst>
                                            <p:cond delay="0"/>
                                          </p:stCondLst>
                                        </p:cTn>
                                        <p:tgtEl>
                                          <p:spTgt spid="593971"/>
                                        </p:tgtEl>
                                        <p:attrNameLst>
                                          <p:attrName>style.visibility</p:attrName>
                                        </p:attrNameLst>
                                      </p:cBhvr>
                                      <p:to>
                                        <p:strVal val="visible"/>
                                      </p:to>
                                    </p:set>
                                    <p:animEffect transition="in" filter="wipe(left)">
                                      <p:cBhvr>
                                        <p:cTn id="90" dur="500"/>
                                        <p:tgtEl>
                                          <p:spTgt spid="59397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93970"/>
                                        </p:tgtEl>
                                        <p:attrNameLst>
                                          <p:attrName>style.visibility</p:attrName>
                                        </p:attrNameLst>
                                      </p:cBhvr>
                                      <p:to>
                                        <p:strVal val="visible"/>
                                      </p:to>
                                    </p:set>
                                    <p:animEffect transition="in" filter="wipe(left)">
                                      <p:cBhvr>
                                        <p:cTn id="95" dur="500"/>
                                        <p:tgtEl>
                                          <p:spTgt spid="59397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593945"/>
                                        </p:tgtEl>
                                        <p:attrNameLst>
                                          <p:attrName>style.visibility</p:attrName>
                                        </p:attrNameLst>
                                      </p:cBhvr>
                                      <p:to>
                                        <p:strVal val="visible"/>
                                      </p:to>
                                    </p:set>
                                    <p:animEffect transition="in" filter="wipe(left)">
                                      <p:cBhvr>
                                        <p:cTn id="100" dur="500"/>
                                        <p:tgtEl>
                                          <p:spTgt spid="59394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593958"/>
                                        </p:tgtEl>
                                        <p:attrNameLst>
                                          <p:attrName>style.visibility</p:attrName>
                                        </p:attrNameLst>
                                      </p:cBhvr>
                                      <p:to>
                                        <p:strVal val="visible"/>
                                      </p:to>
                                    </p:set>
                                    <p:animEffect transition="in" filter="wipe(left)">
                                      <p:cBhvr>
                                        <p:cTn id="105" dur="500"/>
                                        <p:tgtEl>
                                          <p:spTgt spid="59395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593950">
                                            <p:txEl>
                                              <p:pRg st="0" end="0"/>
                                            </p:txEl>
                                          </p:spTgt>
                                        </p:tgtEl>
                                        <p:attrNameLst>
                                          <p:attrName>style.visibility</p:attrName>
                                        </p:attrNameLst>
                                      </p:cBhvr>
                                      <p:to>
                                        <p:strVal val="visible"/>
                                      </p:to>
                                    </p:set>
                                    <p:animEffect transition="in" filter="wipe(left)">
                                      <p:cBhvr>
                                        <p:cTn id="110" dur="500"/>
                                        <p:tgtEl>
                                          <p:spTgt spid="593950">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593946"/>
                                        </p:tgtEl>
                                        <p:attrNameLst>
                                          <p:attrName>style.visibility</p:attrName>
                                        </p:attrNameLst>
                                      </p:cBhvr>
                                      <p:to>
                                        <p:strVal val="visible"/>
                                      </p:to>
                                    </p:set>
                                    <p:animEffect transition="in" filter="wipe(left)">
                                      <p:cBhvr>
                                        <p:cTn id="115" dur="500"/>
                                        <p:tgtEl>
                                          <p:spTgt spid="59394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593955"/>
                                        </p:tgtEl>
                                        <p:attrNameLst>
                                          <p:attrName>style.visibility</p:attrName>
                                        </p:attrNameLst>
                                      </p:cBhvr>
                                      <p:to>
                                        <p:strVal val="visible"/>
                                      </p:to>
                                    </p:set>
                                    <p:animEffect transition="in" filter="wipe(left)">
                                      <p:cBhvr>
                                        <p:cTn id="120" dur="500"/>
                                        <p:tgtEl>
                                          <p:spTgt spid="59395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593956"/>
                                        </p:tgtEl>
                                        <p:attrNameLst>
                                          <p:attrName>style.visibility</p:attrName>
                                        </p:attrNameLst>
                                      </p:cBhvr>
                                      <p:to>
                                        <p:strVal val="visible"/>
                                      </p:to>
                                    </p:set>
                                    <p:animEffect transition="in" filter="wipe(left)">
                                      <p:cBhvr>
                                        <p:cTn id="125" dur="500"/>
                                        <p:tgtEl>
                                          <p:spTgt spid="59395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593957"/>
                                        </p:tgtEl>
                                        <p:attrNameLst>
                                          <p:attrName>style.visibility</p:attrName>
                                        </p:attrNameLst>
                                      </p:cBhvr>
                                      <p:to>
                                        <p:strVal val="visible"/>
                                      </p:to>
                                    </p:set>
                                    <p:animEffect transition="in" filter="wipe(left)">
                                      <p:cBhvr>
                                        <p:cTn id="130" dur="500"/>
                                        <p:tgtEl>
                                          <p:spTgt spid="59395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grpId="0" nodeType="clickEffect">
                                  <p:stCondLst>
                                    <p:cond delay="0"/>
                                  </p:stCondLst>
                                  <p:iterate type="wd">
                                    <p:tmPct val="10000"/>
                                  </p:iterate>
                                  <p:childTnLst>
                                    <p:set>
                                      <p:cBhvr>
                                        <p:cTn id="134" dur="1" fill="hold">
                                          <p:stCondLst>
                                            <p:cond delay="0"/>
                                          </p:stCondLst>
                                        </p:cTn>
                                        <p:tgtEl>
                                          <p:spTgt spid="593952">
                                            <p:txEl>
                                              <p:pRg st="0" end="0"/>
                                            </p:txEl>
                                          </p:spTgt>
                                        </p:tgtEl>
                                        <p:attrNameLst>
                                          <p:attrName>style.visibility</p:attrName>
                                        </p:attrNameLst>
                                      </p:cBhvr>
                                      <p:to>
                                        <p:strVal val="visible"/>
                                      </p:to>
                                    </p:set>
                                    <p:animEffect transition="in" filter="wipe(left)">
                                      <p:cBhvr>
                                        <p:cTn id="135" dur="500"/>
                                        <p:tgtEl>
                                          <p:spTgt spid="593952">
                                            <p:txEl>
                                              <p:pRg st="0" end="0"/>
                                            </p:txEl>
                                          </p:spTgt>
                                        </p:tgtEl>
                                      </p:cBhvr>
                                    </p:animEffect>
                                  </p:childTnLst>
                                </p:cTn>
                              </p:par>
                            </p:childTnLst>
                          </p:cTn>
                        </p:par>
                        <p:par>
                          <p:cTn id="136" fill="hold" nodeType="afterGroup">
                            <p:stCondLst>
                              <p:cond delay="550"/>
                            </p:stCondLst>
                            <p:childTnLst>
                              <p:par>
                                <p:cTn id="137" presetID="22" presetClass="entr" presetSubtype="8" fill="hold" nodeType="afterEffect">
                                  <p:stCondLst>
                                    <p:cond delay="0"/>
                                  </p:stCondLst>
                                  <p:iterate type="wd">
                                    <p:tmPct val="10000"/>
                                  </p:iterate>
                                  <p:childTnLst>
                                    <p:set>
                                      <p:cBhvr>
                                        <p:cTn id="138" dur="1" fill="hold">
                                          <p:stCondLst>
                                            <p:cond delay="0"/>
                                          </p:stCondLst>
                                        </p:cTn>
                                        <p:tgtEl>
                                          <p:spTgt spid="593951"/>
                                        </p:tgtEl>
                                        <p:attrNameLst>
                                          <p:attrName>style.visibility</p:attrName>
                                        </p:attrNameLst>
                                      </p:cBhvr>
                                      <p:to>
                                        <p:strVal val="visible"/>
                                      </p:to>
                                    </p:set>
                                    <p:animEffect transition="in" filter="wipe(left)">
                                      <p:cBhvr>
                                        <p:cTn id="139" dur="500"/>
                                        <p:tgtEl>
                                          <p:spTgt spid="593951"/>
                                        </p:tgtEl>
                                      </p:cBhvr>
                                    </p:animEffect>
                                  </p:childTnLst>
                                </p:cTn>
                              </p:par>
                            </p:childTnLst>
                          </p:cTn>
                        </p:par>
                        <p:par>
                          <p:cTn id="140" fill="hold" nodeType="afterGroup">
                            <p:stCondLst>
                              <p:cond delay="1050"/>
                            </p:stCondLst>
                            <p:childTnLst>
                              <p:par>
                                <p:cTn id="141" presetID="22" presetClass="entr" presetSubtype="8" fill="hold" nodeType="afterEffect">
                                  <p:stCondLst>
                                    <p:cond delay="0"/>
                                  </p:stCondLst>
                                  <p:iterate type="wd">
                                    <p:tmPct val="10000"/>
                                  </p:iterate>
                                  <p:childTnLst>
                                    <p:set>
                                      <p:cBhvr>
                                        <p:cTn id="142" dur="1" fill="hold">
                                          <p:stCondLst>
                                            <p:cond delay="0"/>
                                          </p:stCondLst>
                                        </p:cTn>
                                        <p:tgtEl>
                                          <p:spTgt spid="593966"/>
                                        </p:tgtEl>
                                        <p:attrNameLst>
                                          <p:attrName>style.visibility</p:attrName>
                                        </p:attrNameLst>
                                      </p:cBhvr>
                                      <p:to>
                                        <p:strVal val="visible"/>
                                      </p:to>
                                    </p:set>
                                    <p:animEffect transition="in" filter="wipe(left)">
                                      <p:cBhvr>
                                        <p:cTn id="143" dur="500"/>
                                        <p:tgtEl>
                                          <p:spTgt spid="593966"/>
                                        </p:tgtEl>
                                      </p:cBhvr>
                                    </p:animEffect>
                                  </p:childTnLst>
                                </p:cTn>
                              </p:par>
                            </p:childTnLst>
                          </p:cTn>
                        </p:par>
                        <p:par>
                          <p:cTn id="144" fill="hold" nodeType="afterGroup">
                            <p:stCondLst>
                              <p:cond delay="1550"/>
                            </p:stCondLst>
                            <p:childTnLst>
                              <p:par>
                                <p:cTn id="145" presetID="53" presetClass="entr" presetSubtype="0" fill="hold" grpId="0" nodeType="afterEffect">
                                  <p:stCondLst>
                                    <p:cond delay="0"/>
                                  </p:stCondLst>
                                  <p:iterate type="wd">
                                    <p:tmPct val="10000"/>
                                  </p:iterate>
                                  <p:childTnLst>
                                    <p:set>
                                      <p:cBhvr>
                                        <p:cTn id="146" dur="1" fill="hold">
                                          <p:stCondLst>
                                            <p:cond delay="0"/>
                                          </p:stCondLst>
                                        </p:cTn>
                                        <p:tgtEl>
                                          <p:spTgt spid="593922"/>
                                        </p:tgtEl>
                                        <p:attrNameLst>
                                          <p:attrName>style.visibility</p:attrName>
                                        </p:attrNameLst>
                                      </p:cBhvr>
                                      <p:to>
                                        <p:strVal val="visible"/>
                                      </p:to>
                                    </p:set>
                                    <p:anim calcmode="lin" valueType="num">
                                      <p:cBhvr>
                                        <p:cTn id="147" dur="500" fill="hold"/>
                                        <p:tgtEl>
                                          <p:spTgt spid="593922"/>
                                        </p:tgtEl>
                                        <p:attrNameLst>
                                          <p:attrName>ppt_w</p:attrName>
                                        </p:attrNameLst>
                                      </p:cBhvr>
                                      <p:tavLst>
                                        <p:tav tm="0">
                                          <p:val>
                                            <p:fltVal val="0"/>
                                          </p:val>
                                        </p:tav>
                                        <p:tav tm="100000">
                                          <p:val>
                                            <p:strVal val="#ppt_w"/>
                                          </p:val>
                                        </p:tav>
                                      </p:tavLst>
                                    </p:anim>
                                    <p:anim calcmode="lin" valueType="num">
                                      <p:cBhvr>
                                        <p:cTn id="148" dur="500" fill="hold"/>
                                        <p:tgtEl>
                                          <p:spTgt spid="593922"/>
                                        </p:tgtEl>
                                        <p:attrNameLst>
                                          <p:attrName>ppt_h</p:attrName>
                                        </p:attrNameLst>
                                      </p:cBhvr>
                                      <p:tavLst>
                                        <p:tav tm="0">
                                          <p:val>
                                            <p:fltVal val="0"/>
                                          </p:val>
                                        </p:tav>
                                        <p:tav tm="100000">
                                          <p:val>
                                            <p:strVal val="#ppt_h"/>
                                          </p:val>
                                        </p:tav>
                                      </p:tavLst>
                                    </p:anim>
                                    <p:animEffect transition="in" filter="fade">
                                      <p:cBhvr>
                                        <p:cTn id="149" dur="500"/>
                                        <p:tgtEl>
                                          <p:spTgt spid="593922"/>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593953">
                                            <p:txEl>
                                              <p:pRg st="0" end="0"/>
                                            </p:txEl>
                                          </p:spTgt>
                                        </p:tgtEl>
                                        <p:attrNameLst>
                                          <p:attrName>style.visibility</p:attrName>
                                        </p:attrNameLst>
                                      </p:cBhvr>
                                      <p:to>
                                        <p:strVal val="visible"/>
                                      </p:to>
                                    </p:set>
                                    <p:animEffect transition="in" filter="wipe(left)">
                                      <p:cBhvr>
                                        <p:cTn id="154" dur="500"/>
                                        <p:tgtEl>
                                          <p:spTgt spid="593953">
                                            <p:txEl>
                                              <p:pRg st="0" end="0"/>
                                            </p:txEl>
                                          </p:spTgt>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593949"/>
                                        </p:tgtEl>
                                        <p:attrNameLst>
                                          <p:attrName>style.visibility</p:attrName>
                                        </p:attrNameLst>
                                      </p:cBhvr>
                                      <p:to>
                                        <p:strVal val="visible"/>
                                      </p:to>
                                    </p:set>
                                    <p:animEffect transition="in" filter="wipe(left)">
                                      <p:cBhvr>
                                        <p:cTn id="159" dur="500"/>
                                        <p:tgtEl>
                                          <p:spTgt spid="593949"/>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593959"/>
                                        </p:tgtEl>
                                        <p:attrNameLst>
                                          <p:attrName>style.visibility</p:attrName>
                                        </p:attrNameLst>
                                      </p:cBhvr>
                                      <p:to>
                                        <p:strVal val="visible"/>
                                      </p:to>
                                    </p:set>
                                    <p:animEffect transition="in" filter="wipe(left)">
                                      <p:cBhvr>
                                        <p:cTn id="164" dur="500"/>
                                        <p:tgtEl>
                                          <p:spTgt spid="593959"/>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593960"/>
                                        </p:tgtEl>
                                        <p:attrNameLst>
                                          <p:attrName>style.visibility</p:attrName>
                                        </p:attrNameLst>
                                      </p:cBhvr>
                                      <p:to>
                                        <p:strVal val="visible"/>
                                      </p:to>
                                    </p:set>
                                    <p:animEffect transition="in" filter="wipe(left)">
                                      <p:cBhvr>
                                        <p:cTn id="169" dur="500"/>
                                        <p:tgtEl>
                                          <p:spTgt spid="593960"/>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593961"/>
                                        </p:tgtEl>
                                        <p:attrNameLst>
                                          <p:attrName>style.visibility</p:attrName>
                                        </p:attrNameLst>
                                      </p:cBhvr>
                                      <p:to>
                                        <p:strVal val="visible"/>
                                      </p:to>
                                    </p:set>
                                    <p:animEffect transition="in" filter="wipe(left)">
                                      <p:cBhvr>
                                        <p:cTn id="174" dur="500"/>
                                        <p:tgtEl>
                                          <p:spTgt spid="593961"/>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8" fill="hold" grpId="0" nodeType="clickEffect">
                                  <p:stCondLst>
                                    <p:cond delay="0"/>
                                  </p:stCondLst>
                                  <p:iterate type="wd">
                                    <p:tmPct val="10000"/>
                                  </p:iterate>
                                  <p:childTnLst>
                                    <p:set>
                                      <p:cBhvr>
                                        <p:cTn id="178" dur="1" fill="hold">
                                          <p:stCondLst>
                                            <p:cond delay="0"/>
                                          </p:stCondLst>
                                        </p:cTn>
                                        <p:tgtEl>
                                          <p:spTgt spid="593954"/>
                                        </p:tgtEl>
                                        <p:attrNameLst>
                                          <p:attrName>style.visibility</p:attrName>
                                        </p:attrNameLst>
                                      </p:cBhvr>
                                      <p:to>
                                        <p:strVal val="visible"/>
                                      </p:to>
                                    </p:set>
                                    <p:animEffect transition="in" filter="wipe(left)">
                                      <p:cBhvr>
                                        <p:cTn id="179" dur="500"/>
                                        <p:tgtEl>
                                          <p:spTgt spid="593954"/>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8" fill="hold" grpId="0" nodeType="clickEffect">
                                  <p:stCondLst>
                                    <p:cond delay="0"/>
                                  </p:stCondLst>
                                  <p:iterate type="wd">
                                    <p:tmPct val="10000"/>
                                  </p:iterate>
                                  <p:childTnLst>
                                    <p:set>
                                      <p:cBhvr>
                                        <p:cTn id="183" dur="1" fill="hold">
                                          <p:stCondLst>
                                            <p:cond delay="0"/>
                                          </p:stCondLst>
                                        </p:cTn>
                                        <p:tgtEl>
                                          <p:spTgt spid="593962"/>
                                        </p:tgtEl>
                                        <p:attrNameLst>
                                          <p:attrName>style.visibility</p:attrName>
                                        </p:attrNameLst>
                                      </p:cBhvr>
                                      <p:to>
                                        <p:strVal val="visible"/>
                                      </p:to>
                                    </p:set>
                                    <p:animEffect transition="in" filter="wipe(left)">
                                      <p:cBhvr>
                                        <p:cTn id="184" dur="500"/>
                                        <p:tgtEl>
                                          <p:spTgt spid="593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animBg="1"/>
      <p:bldP spid="593924" grpId="0" build="p" autoUpdateAnimBg="0"/>
      <p:bldP spid="593925" grpId="0" animBg="1" autoUpdateAnimBg="0"/>
      <p:bldP spid="593929" grpId="0" animBg="1" autoUpdateAnimBg="0"/>
      <p:bldP spid="593941" grpId="0" build="p" autoUpdateAnimBg="0"/>
      <p:bldP spid="593942" grpId="0" build="p" autoUpdateAnimBg="0"/>
      <p:bldP spid="593947" grpId="0" build="p" autoUpdateAnimBg="0"/>
      <p:bldP spid="593950" grpId="0" build="p" autoUpdateAnimBg="0"/>
      <p:bldP spid="593952" grpId="0" build="p" autoUpdateAnimBg="0"/>
      <p:bldP spid="593953" grpId="0" build="p" autoUpdateAnimBg="0"/>
      <p:bldP spid="593954" grpId="0" animBg="1" autoUpdateAnimBg="0"/>
      <p:bldP spid="593962" grpId="0" animBg="1" autoUpdateAnimBg="0"/>
      <p:bldP spid="5939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99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99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4214FF-D59E-E040-8D32-4C73C45DDE16}"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611331" name="Text Box 3"/>
          <p:cNvSpPr txBox="1">
            <a:spLocks noChangeArrowheads="1"/>
          </p:cNvSpPr>
          <p:nvPr/>
        </p:nvSpPr>
        <p:spPr bwMode="auto">
          <a:xfrm>
            <a:off x="304800" y="3902075"/>
            <a:ext cx="8607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When a net external force by the jet engine does work on and object, the kinetic energy of the object changes according to</a:t>
            </a:r>
          </a:p>
        </p:txBody>
      </p:sp>
      <p:graphicFrame>
        <p:nvGraphicFramePr>
          <p:cNvPr id="611332" name="Object 2"/>
          <p:cNvGraphicFramePr>
            <a:graphicFrameLocks noChangeAspect="1"/>
          </p:cNvGraphicFramePr>
          <p:nvPr/>
        </p:nvGraphicFramePr>
        <p:xfrm>
          <a:off x="1295400" y="5105400"/>
          <a:ext cx="925513" cy="539750"/>
        </p:xfrm>
        <a:graphic>
          <a:graphicData uri="http://schemas.openxmlformats.org/presentationml/2006/ole">
            <mc:AlternateContent xmlns:mc="http://schemas.openxmlformats.org/markup-compatibility/2006">
              <mc:Choice xmlns:v="urn:schemas-microsoft-com:vml" Requires="v">
                <p:oleObj spid="_x0000_s251016" name="Equation" r:id="rId4" imgW="304560" imgH="177480" progId="Equation.DSMT4">
                  <p:embed/>
                </p:oleObj>
              </mc:Choice>
              <mc:Fallback>
                <p:oleObj name="Equation" r:id="rId4" imgW="30456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105400"/>
                        <a:ext cx="92551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11333" name="Picture 5" descr="afg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90600"/>
            <a:ext cx="784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6"/>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Work-Kinetic Energy Theorem</a:t>
            </a:r>
          </a:p>
        </p:txBody>
      </p:sp>
      <p:graphicFrame>
        <p:nvGraphicFramePr>
          <p:cNvPr id="611335" name="Object 3"/>
          <p:cNvGraphicFramePr>
            <a:graphicFrameLocks noChangeAspect="1"/>
          </p:cNvGraphicFramePr>
          <p:nvPr/>
        </p:nvGraphicFramePr>
        <p:xfrm>
          <a:off x="2182813" y="5059363"/>
          <a:ext cx="2541587" cy="731837"/>
        </p:xfrm>
        <a:graphic>
          <a:graphicData uri="http://schemas.openxmlformats.org/presentationml/2006/ole">
            <mc:AlternateContent xmlns:mc="http://schemas.openxmlformats.org/markup-compatibility/2006">
              <mc:Choice xmlns:v="urn:schemas-microsoft-com:vml" Requires="v">
                <p:oleObj spid="_x0000_s251017" name="Equation" r:id="rId7" imgW="838080" imgH="241200" progId="Equation.DSMT4">
                  <p:embed/>
                </p:oleObj>
              </mc:Choice>
              <mc:Fallback>
                <p:oleObj name="Equation" r:id="rId7" imgW="83808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5059363"/>
                        <a:ext cx="2541587"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11336" name="Object 4"/>
          <p:cNvGraphicFramePr>
            <a:graphicFrameLocks noChangeAspect="1"/>
          </p:cNvGraphicFramePr>
          <p:nvPr/>
        </p:nvGraphicFramePr>
        <p:xfrm>
          <a:off x="4695825" y="5059363"/>
          <a:ext cx="2543175" cy="731837"/>
        </p:xfrm>
        <a:graphic>
          <a:graphicData uri="http://schemas.openxmlformats.org/presentationml/2006/ole">
            <mc:AlternateContent xmlns:mc="http://schemas.openxmlformats.org/markup-compatibility/2006">
              <mc:Choice xmlns:v="urn:schemas-microsoft-com:vml" Requires="v">
                <p:oleObj spid="_x0000_s251018" name="Equation" r:id="rId9" imgW="838080" imgH="241200" progId="Equation.DSMT4">
                  <p:embed/>
                </p:oleObj>
              </mc:Choice>
              <mc:Fallback>
                <p:oleObj name="Equation" r:id="rId9" imgW="83808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5825" y="5059363"/>
                        <a:ext cx="254317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94040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1333"/>
                                        </p:tgtEl>
                                        <p:attrNameLst>
                                          <p:attrName>style.visibility</p:attrName>
                                        </p:attrNameLst>
                                      </p:cBhvr>
                                      <p:to>
                                        <p:strVal val="visible"/>
                                      </p:to>
                                    </p:set>
                                    <p:animEffect transition="in" filter="wipe(left)">
                                      <p:cBhvr>
                                        <p:cTn id="7" dur="500"/>
                                        <p:tgtEl>
                                          <p:spTgt spid="611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11331"/>
                                        </p:tgtEl>
                                        <p:attrNameLst>
                                          <p:attrName>style.visibility</p:attrName>
                                        </p:attrNameLst>
                                      </p:cBhvr>
                                      <p:to>
                                        <p:strVal val="visible"/>
                                      </p:to>
                                    </p:set>
                                    <p:animEffect transition="in" filter="wipe(left)">
                                      <p:cBhvr>
                                        <p:cTn id="12" dur="500"/>
                                        <p:tgtEl>
                                          <p:spTgt spid="611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1332"/>
                                        </p:tgtEl>
                                        <p:attrNameLst>
                                          <p:attrName>style.visibility</p:attrName>
                                        </p:attrNameLst>
                                      </p:cBhvr>
                                      <p:to>
                                        <p:strVal val="visible"/>
                                      </p:to>
                                    </p:set>
                                    <p:animEffect transition="in" filter="wipe(left)">
                                      <p:cBhvr>
                                        <p:cTn id="17" dur="500"/>
                                        <p:tgtEl>
                                          <p:spTgt spid="6113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1335"/>
                                        </p:tgtEl>
                                        <p:attrNameLst>
                                          <p:attrName>style.visibility</p:attrName>
                                        </p:attrNameLst>
                                      </p:cBhvr>
                                      <p:to>
                                        <p:strVal val="visible"/>
                                      </p:to>
                                    </p:set>
                                    <p:animEffect transition="in" filter="wipe(left)">
                                      <p:cBhvr>
                                        <p:cTn id="22" dur="500"/>
                                        <p:tgtEl>
                                          <p:spTgt spid="6113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1336"/>
                                        </p:tgtEl>
                                        <p:attrNameLst>
                                          <p:attrName>style.visibility</p:attrName>
                                        </p:attrNameLst>
                                      </p:cBhvr>
                                      <p:to>
                                        <p:strVal val="visible"/>
                                      </p:to>
                                    </p:set>
                                    <p:animEffect transition="in" filter="wipe(left)">
                                      <p:cBhvr>
                                        <p:cTn id="27" dur="500"/>
                                        <p:tgtEl>
                                          <p:spTgt spid="611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9-28 at 9.4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82611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1995"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199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817843-D9C6-EA4F-8B9E-295FDB3B1AB9}"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107522" name="Rectangle 2"/>
          <p:cNvSpPr>
            <a:spLocks noChangeArrowheads="1"/>
          </p:cNvSpPr>
          <p:nvPr/>
        </p:nvSpPr>
        <p:spPr bwMode="auto">
          <a:xfrm>
            <a:off x="2438400" y="5029200"/>
            <a:ext cx="4648200" cy="1066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107523" name="Rectangle 3"/>
          <p:cNvSpPr>
            <a:spLocks noChangeArrowheads="1"/>
          </p:cNvSpPr>
          <p:nvPr/>
        </p:nvSpPr>
        <p:spPr bwMode="auto">
          <a:xfrm>
            <a:off x="304800" y="5029200"/>
            <a:ext cx="1828800" cy="1066800"/>
          </a:xfrm>
          <a:prstGeom prst="rect">
            <a:avLst/>
          </a:prstGeom>
          <a:solidFill>
            <a:srgbClr val="FFFFCC"/>
          </a:solidFill>
          <a:ln w="38100">
            <a:solidFill>
              <a:srgbClr val="A50021"/>
            </a:solidFill>
            <a:miter lim="800000"/>
            <a:headEnd/>
            <a:tailEnd/>
          </a:ln>
        </p:spPr>
        <p:txBody>
          <a:bodyPr wrap="none" anchor="ctr">
            <a:spAutoFit/>
          </a:bodyPr>
          <a:lstStyle/>
          <a:p>
            <a:endParaRPr lang="en-US"/>
          </a:p>
        </p:txBody>
      </p:sp>
      <p:sp>
        <p:nvSpPr>
          <p:cNvPr id="41999" name="Rectangle 4"/>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Work and Kinetic Energy</a:t>
            </a:r>
          </a:p>
        </p:txBody>
      </p:sp>
      <p:sp>
        <p:nvSpPr>
          <p:cNvPr id="107525" name="Text Box 5"/>
          <p:cNvSpPr txBox="1">
            <a:spLocks noChangeArrowheads="1"/>
          </p:cNvSpPr>
          <p:nvPr/>
        </p:nvSpPr>
        <p:spPr bwMode="auto">
          <a:xfrm>
            <a:off x="304800" y="762000"/>
            <a:ext cx="8610600" cy="1035050"/>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000">
                <a:solidFill>
                  <a:schemeClr val="accent2"/>
                </a:solidFill>
                <a:latin typeface="Monotype Corsiva" charset="0"/>
              </a:rPr>
              <a:t>A meaningful work in physics is done only when the sum of  the forces exerted on an object made a motion to the object.</a:t>
            </a:r>
            <a:endParaRPr lang="en-US" sz="3000">
              <a:solidFill>
                <a:schemeClr val="accent2"/>
              </a:solidFill>
              <a:latin typeface="Arial Narrow" charset="0"/>
            </a:endParaRPr>
          </a:p>
        </p:txBody>
      </p:sp>
      <p:sp>
        <p:nvSpPr>
          <p:cNvPr id="107526" name="Text Box 6"/>
          <p:cNvSpPr txBox="1">
            <a:spLocks noChangeArrowheads="1"/>
          </p:cNvSpPr>
          <p:nvPr/>
        </p:nvSpPr>
        <p:spPr bwMode="auto">
          <a:xfrm>
            <a:off x="914400" y="1981200"/>
            <a:ext cx="27432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What does this mean?</a:t>
            </a:r>
            <a:endParaRPr lang="en-US">
              <a:solidFill>
                <a:srgbClr val="FF0000"/>
              </a:solidFill>
              <a:latin typeface="Arial Narrow" charset="0"/>
            </a:endParaRPr>
          </a:p>
        </p:txBody>
      </p:sp>
      <p:sp>
        <p:nvSpPr>
          <p:cNvPr id="107527" name="Text Box 7"/>
          <p:cNvSpPr txBox="1">
            <a:spLocks noChangeArrowheads="1"/>
          </p:cNvSpPr>
          <p:nvPr/>
        </p:nvSpPr>
        <p:spPr bwMode="auto">
          <a:xfrm>
            <a:off x="3962400" y="1905000"/>
            <a:ext cx="4953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CC00CC"/>
                </a:solidFill>
                <a:latin typeface="Monotype Corsiva" charset="0"/>
              </a:rPr>
              <a:t>However much tired your arms feel, if you were just holding an object without moving it you have not done any physical work to the object.</a:t>
            </a:r>
          </a:p>
        </p:txBody>
      </p:sp>
      <p:sp>
        <p:nvSpPr>
          <p:cNvPr id="107528" name="Text Box 8"/>
          <p:cNvSpPr txBox="1">
            <a:spLocks noChangeArrowheads="1"/>
          </p:cNvSpPr>
          <p:nvPr/>
        </p:nvSpPr>
        <p:spPr bwMode="auto">
          <a:xfrm>
            <a:off x="381000" y="307975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Mathematically, the work is written as the product of magnitudes of the net force vector, the magnitude of the displacement vector  and the angle between them.</a:t>
            </a:r>
          </a:p>
        </p:txBody>
      </p:sp>
      <p:sp>
        <p:nvSpPr>
          <p:cNvPr id="107529" name="Text Box 9"/>
          <p:cNvSpPr txBox="1">
            <a:spLocks noChangeArrowheads="1"/>
          </p:cNvSpPr>
          <p:nvPr/>
        </p:nvSpPr>
        <p:spPr bwMode="auto">
          <a:xfrm>
            <a:off x="457200" y="4222750"/>
            <a:ext cx="80772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Kinetic Energy is the energy associated with the motion and capacity to perform work.   </a:t>
            </a:r>
            <a:r>
              <a:rPr lang="en-US" sz="2000">
                <a:solidFill>
                  <a:srgbClr val="003300"/>
                </a:solidFill>
                <a:latin typeface="Monotype Corsiva" charset="0"/>
              </a:rPr>
              <a:t>Work causes change of energy after the completion</a:t>
            </a:r>
            <a:r>
              <a:rPr lang="en-US" sz="2000">
                <a:solidFill>
                  <a:srgbClr val="003300"/>
                </a:solidFill>
                <a:latin typeface="Monotype Corsiva" charset="0"/>
                <a:sym typeface="Wingdings" charset="0"/>
              </a:rPr>
              <a:t> </a:t>
            </a:r>
            <a:r>
              <a:rPr lang="en-US" sz="2000" b="1" u="sng">
                <a:solidFill>
                  <a:srgbClr val="FF0000"/>
                </a:solidFill>
                <a:latin typeface="Arial Narrow" charset="0"/>
                <a:sym typeface="Wingdings" charset="0"/>
              </a:rPr>
              <a:t>Work-Kinetic energy theorem</a:t>
            </a:r>
            <a:endParaRPr lang="en-US" sz="2000" b="1" u="sng">
              <a:solidFill>
                <a:srgbClr val="FF0000"/>
              </a:solidFill>
              <a:latin typeface="Arial Narrow" charset="0"/>
            </a:endParaRPr>
          </a:p>
        </p:txBody>
      </p:sp>
      <p:graphicFrame>
        <p:nvGraphicFramePr>
          <p:cNvPr id="107530" name="Object 2"/>
          <p:cNvGraphicFramePr>
            <a:graphicFrameLocks noChangeAspect="1"/>
          </p:cNvGraphicFramePr>
          <p:nvPr/>
        </p:nvGraphicFramePr>
        <p:xfrm>
          <a:off x="5943600" y="3124200"/>
          <a:ext cx="557213" cy="369888"/>
        </p:xfrm>
        <a:graphic>
          <a:graphicData uri="http://schemas.openxmlformats.org/presentationml/2006/ole">
            <mc:AlternateContent xmlns:mc="http://schemas.openxmlformats.org/markup-compatibility/2006">
              <mc:Choice xmlns:v="urn:schemas-microsoft-com:vml" Requires="v">
                <p:oleObj spid="_x0000_s253284" name="Equation" r:id="rId3" imgW="304560" imgH="177480" progId="Equation.DSMT4">
                  <p:embed/>
                </p:oleObj>
              </mc:Choice>
              <mc:Fallback>
                <p:oleObj name="Equation" r:id="rId3" imgW="304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557213"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1" name="Object 3"/>
          <p:cNvGraphicFramePr>
            <a:graphicFrameLocks noChangeAspect="1"/>
          </p:cNvGraphicFramePr>
          <p:nvPr/>
        </p:nvGraphicFramePr>
        <p:xfrm>
          <a:off x="376238" y="5268913"/>
          <a:ext cx="766762" cy="446087"/>
        </p:xfrm>
        <a:graphic>
          <a:graphicData uri="http://schemas.openxmlformats.org/presentationml/2006/ole">
            <mc:AlternateContent xmlns:mc="http://schemas.openxmlformats.org/markup-compatibility/2006">
              <mc:Choice xmlns:v="urn:schemas-microsoft-com:vml" Requires="v">
                <p:oleObj spid="_x0000_s253285" name="Equation" r:id="rId5" imgW="291960" imgH="164880" progId="Equation.DSMT4">
                  <p:embed/>
                </p:oleObj>
              </mc:Choice>
              <mc:Fallback>
                <p:oleObj name="Equation" r:id="rId5" imgW="29196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5268913"/>
                        <a:ext cx="766762"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2" name="Object 4"/>
          <p:cNvGraphicFramePr>
            <a:graphicFrameLocks noChangeAspect="1"/>
          </p:cNvGraphicFramePr>
          <p:nvPr/>
        </p:nvGraphicFramePr>
        <p:xfrm>
          <a:off x="2438400" y="5035550"/>
          <a:ext cx="1662113" cy="1060450"/>
        </p:xfrm>
        <a:graphic>
          <a:graphicData uri="http://schemas.openxmlformats.org/presentationml/2006/ole">
            <mc:AlternateContent xmlns:mc="http://schemas.openxmlformats.org/markup-compatibility/2006">
              <mc:Choice xmlns:v="urn:schemas-microsoft-com:vml" Requires="v">
                <p:oleObj spid="_x0000_s253286" name="Equation" r:id="rId7" imgW="482400" imgH="253800" progId="Equation.DSMT4">
                  <p:embed/>
                </p:oleObj>
              </mc:Choice>
              <mc:Fallback>
                <p:oleObj name="Equation" r:id="rId7" imgW="48240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035550"/>
                        <a:ext cx="1662113" cy="1060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7533" name="Text Box 13"/>
          <p:cNvSpPr txBox="1">
            <a:spLocks noChangeArrowheads="1"/>
          </p:cNvSpPr>
          <p:nvPr/>
        </p:nvSpPr>
        <p:spPr bwMode="auto">
          <a:xfrm>
            <a:off x="7315200" y="5229225"/>
            <a:ext cx="1371600" cy="485775"/>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Nm=Joule</a:t>
            </a:r>
          </a:p>
        </p:txBody>
      </p:sp>
      <p:graphicFrame>
        <p:nvGraphicFramePr>
          <p:cNvPr id="107534" name="Object 5"/>
          <p:cNvGraphicFramePr>
            <a:graphicFrameLocks noChangeAspect="1"/>
          </p:cNvGraphicFramePr>
          <p:nvPr/>
        </p:nvGraphicFramePr>
        <p:xfrm>
          <a:off x="6564313" y="2932113"/>
          <a:ext cx="1397000" cy="766762"/>
        </p:xfrm>
        <a:graphic>
          <a:graphicData uri="http://schemas.openxmlformats.org/presentationml/2006/ole">
            <mc:AlternateContent xmlns:mc="http://schemas.openxmlformats.org/markup-compatibility/2006">
              <mc:Choice xmlns:v="urn:schemas-microsoft-com:vml" Requires="v">
                <p:oleObj spid="_x0000_s253287" name="Equation" r:id="rId9" imgW="762000" imgH="368300" progId="Equation.DSMT4">
                  <p:embed/>
                </p:oleObj>
              </mc:Choice>
              <mc:Fallback>
                <p:oleObj name="Equation" r:id="rId9" imgW="7620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4313" y="2932113"/>
                        <a:ext cx="1397000" cy="766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5" name="Object 6"/>
          <p:cNvGraphicFramePr>
            <a:graphicFrameLocks noChangeAspect="1"/>
          </p:cNvGraphicFramePr>
          <p:nvPr/>
        </p:nvGraphicFramePr>
        <p:xfrm>
          <a:off x="6664325" y="3495675"/>
          <a:ext cx="1836738" cy="650875"/>
        </p:xfrm>
        <a:graphic>
          <a:graphicData uri="http://schemas.openxmlformats.org/presentationml/2006/ole">
            <mc:AlternateContent xmlns:mc="http://schemas.openxmlformats.org/markup-compatibility/2006">
              <mc:Choice xmlns:v="urn:schemas-microsoft-com:vml" Requires="v">
                <p:oleObj spid="_x0000_s253288" name="Equation" r:id="rId11" imgW="1003300" imgH="393700" progId="Equation.DSMT4">
                  <p:embed/>
                </p:oleObj>
              </mc:Choice>
              <mc:Fallback>
                <p:oleObj name="Equation" r:id="rId11" imgW="10033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4325" y="3495675"/>
                        <a:ext cx="1836738"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6" name="Object 7"/>
          <p:cNvGraphicFramePr>
            <a:graphicFrameLocks noChangeAspect="1"/>
          </p:cNvGraphicFramePr>
          <p:nvPr/>
        </p:nvGraphicFramePr>
        <p:xfrm>
          <a:off x="1101725" y="5029200"/>
          <a:ext cx="1031875" cy="1066800"/>
        </p:xfrm>
        <a:graphic>
          <a:graphicData uri="http://schemas.openxmlformats.org/presentationml/2006/ole">
            <mc:AlternateContent xmlns:mc="http://schemas.openxmlformats.org/markup-compatibility/2006">
              <mc:Choice xmlns:v="urn:schemas-microsoft-com:vml" Requires="v">
                <p:oleObj spid="_x0000_s253289" name="Equation" r:id="rId13" imgW="393480" imgH="393480" progId="Equation.DSMT4">
                  <p:embed/>
                </p:oleObj>
              </mc:Choice>
              <mc:Fallback>
                <p:oleObj name="Equation" r:id="rId13" imgW="393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1725" y="5029200"/>
                        <a:ext cx="1031875" cy="1066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7" name="Object 8"/>
          <p:cNvGraphicFramePr>
            <a:graphicFrameLocks noChangeAspect="1"/>
          </p:cNvGraphicFramePr>
          <p:nvPr/>
        </p:nvGraphicFramePr>
        <p:xfrm>
          <a:off x="4017963" y="5105400"/>
          <a:ext cx="2230437" cy="1006475"/>
        </p:xfrm>
        <a:graphic>
          <a:graphicData uri="http://schemas.openxmlformats.org/presentationml/2006/ole">
            <mc:AlternateContent xmlns:mc="http://schemas.openxmlformats.org/markup-compatibility/2006">
              <mc:Choice xmlns:v="urn:schemas-microsoft-com:vml" Requires="v">
                <p:oleObj spid="_x0000_s253290" name="Equation" r:id="rId15" imgW="647640" imgH="241200" progId="Equation.DSMT4">
                  <p:embed/>
                </p:oleObj>
              </mc:Choice>
              <mc:Fallback>
                <p:oleObj name="Equation" r:id="rId15" imgW="64764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7963" y="5105400"/>
                        <a:ext cx="2230437" cy="1006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8" name="Object 9"/>
          <p:cNvGraphicFramePr>
            <a:graphicFrameLocks noChangeAspect="1"/>
          </p:cNvGraphicFramePr>
          <p:nvPr/>
        </p:nvGraphicFramePr>
        <p:xfrm>
          <a:off x="6211888" y="5178425"/>
          <a:ext cx="874712" cy="688975"/>
        </p:xfrm>
        <a:graphic>
          <a:graphicData uri="http://schemas.openxmlformats.org/presentationml/2006/ole">
            <mc:AlternateContent xmlns:mc="http://schemas.openxmlformats.org/markup-compatibility/2006">
              <mc:Choice xmlns:v="urn:schemas-microsoft-com:vml" Requires="v">
                <p:oleObj spid="_x0000_s253291" name="Equation" r:id="rId17" imgW="253800" imgH="164880" progId="Equation.DSMT4">
                  <p:embed/>
                </p:oleObj>
              </mc:Choice>
              <mc:Fallback>
                <p:oleObj name="Equation" r:id="rId17" imgW="25380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11888" y="5178425"/>
                        <a:ext cx="874712" cy="688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1404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7525"/>
                                        </p:tgtEl>
                                        <p:attrNameLst>
                                          <p:attrName>style.visibility</p:attrName>
                                        </p:attrNameLst>
                                      </p:cBhvr>
                                      <p:to>
                                        <p:strVal val="visible"/>
                                      </p:to>
                                    </p:set>
                                    <p:animEffect transition="in" filter="wipe(left)">
                                      <p:cBhvr>
                                        <p:cTn id="7" dur="500"/>
                                        <p:tgtEl>
                                          <p:spTgt spid="107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7526"/>
                                        </p:tgtEl>
                                        <p:attrNameLst>
                                          <p:attrName>style.visibility</p:attrName>
                                        </p:attrNameLst>
                                      </p:cBhvr>
                                      <p:to>
                                        <p:strVal val="visible"/>
                                      </p:to>
                                    </p:set>
                                    <p:animEffect transition="in" filter="wipe(left)">
                                      <p:cBhvr>
                                        <p:cTn id="12" dur="500"/>
                                        <p:tgtEl>
                                          <p:spTgt spid="1075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7527"/>
                                        </p:tgtEl>
                                        <p:attrNameLst>
                                          <p:attrName>style.visibility</p:attrName>
                                        </p:attrNameLst>
                                      </p:cBhvr>
                                      <p:to>
                                        <p:strVal val="visible"/>
                                      </p:to>
                                    </p:set>
                                    <p:animEffect transition="in" filter="wipe(left)">
                                      <p:cBhvr>
                                        <p:cTn id="17" dur="500"/>
                                        <p:tgtEl>
                                          <p:spTgt spid="1075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7528"/>
                                        </p:tgtEl>
                                        <p:attrNameLst>
                                          <p:attrName>style.visibility</p:attrName>
                                        </p:attrNameLst>
                                      </p:cBhvr>
                                      <p:to>
                                        <p:strVal val="visible"/>
                                      </p:to>
                                    </p:set>
                                    <p:animEffect transition="in" filter="wipe(left)">
                                      <p:cBhvr>
                                        <p:cTn id="22" dur="500"/>
                                        <p:tgtEl>
                                          <p:spTgt spid="1075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7530"/>
                                        </p:tgtEl>
                                        <p:attrNameLst>
                                          <p:attrName>style.visibility</p:attrName>
                                        </p:attrNameLst>
                                      </p:cBhvr>
                                      <p:to>
                                        <p:strVal val="visible"/>
                                      </p:to>
                                    </p:set>
                                    <p:animEffect transition="in" filter="wipe(left)">
                                      <p:cBhvr>
                                        <p:cTn id="27" dur="500"/>
                                        <p:tgtEl>
                                          <p:spTgt spid="107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7534"/>
                                        </p:tgtEl>
                                        <p:attrNameLst>
                                          <p:attrName>style.visibility</p:attrName>
                                        </p:attrNameLst>
                                      </p:cBhvr>
                                      <p:to>
                                        <p:strVal val="visible"/>
                                      </p:to>
                                    </p:set>
                                    <p:animEffect transition="in" filter="wipe(left)">
                                      <p:cBhvr>
                                        <p:cTn id="32" dur="500"/>
                                        <p:tgtEl>
                                          <p:spTgt spid="1075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7535"/>
                                        </p:tgtEl>
                                        <p:attrNameLst>
                                          <p:attrName>style.visibility</p:attrName>
                                        </p:attrNameLst>
                                      </p:cBhvr>
                                      <p:to>
                                        <p:strVal val="visible"/>
                                      </p:to>
                                    </p:set>
                                    <p:animEffect transition="in" filter="wipe(left)">
                                      <p:cBhvr>
                                        <p:cTn id="37" dur="500"/>
                                        <p:tgtEl>
                                          <p:spTgt spid="1075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7529"/>
                                        </p:tgtEl>
                                        <p:attrNameLst>
                                          <p:attrName>style.visibility</p:attrName>
                                        </p:attrNameLst>
                                      </p:cBhvr>
                                      <p:to>
                                        <p:strVal val="visible"/>
                                      </p:to>
                                    </p:set>
                                    <p:animEffect transition="in" filter="wipe(left)">
                                      <p:cBhvr>
                                        <p:cTn id="42" dur="500"/>
                                        <p:tgtEl>
                                          <p:spTgt spid="1075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7531"/>
                                        </p:tgtEl>
                                        <p:attrNameLst>
                                          <p:attrName>style.visibility</p:attrName>
                                        </p:attrNameLst>
                                      </p:cBhvr>
                                      <p:to>
                                        <p:strVal val="visible"/>
                                      </p:to>
                                    </p:set>
                                    <p:animEffect transition="in" filter="wipe(left)">
                                      <p:cBhvr>
                                        <p:cTn id="47" dur="500"/>
                                        <p:tgtEl>
                                          <p:spTgt spid="1075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7536"/>
                                        </p:tgtEl>
                                        <p:attrNameLst>
                                          <p:attrName>style.visibility</p:attrName>
                                        </p:attrNameLst>
                                      </p:cBhvr>
                                      <p:to>
                                        <p:strVal val="visible"/>
                                      </p:to>
                                    </p:set>
                                    <p:animEffect transition="in" filter="wipe(left)">
                                      <p:cBhvr>
                                        <p:cTn id="52" dur="500"/>
                                        <p:tgtEl>
                                          <p:spTgt spid="107536"/>
                                        </p:tgtEl>
                                      </p:cBhvr>
                                    </p:animEffect>
                                  </p:childTnLst>
                                </p:cTn>
                              </p:par>
                            </p:childTnLst>
                          </p:cTn>
                        </p:par>
                        <p:par>
                          <p:cTn id="53" fill="hold" nodeType="afterGroup">
                            <p:stCondLst>
                              <p:cond delay="500"/>
                            </p:stCondLst>
                            <p:childTnLst>
                              <p:par>
                                <p:cTn id="54" presetID="53" presetClass="entr" presetSubtype="0" fill="hold" grpId="0" nodeType="afterEffect">
                                  <p:stCondLst>
                                    <p:cond delay="0"/>
                                  </p:stCondLst>
                                  <p:iterate type="wd">
                                    <p:tmPct val="10000"/>
                                  </p:iterate>
                                  <p:childTnLst>
                                    <p:set>
                                      <p:cBhvr>
                                        <p:cTn id="55" dur="1" fill="hold">
                                          <p:stCondLst>
                                            <p:cond delay="0"/>
                                          </p:stCondLst>
                                        </p:cTn>
                                        <p:tgtEl>
                                          <p:spTgt spid="107523"/>
                                        </p:tgtEl>
                                        <p:attrNameLst>
                                          <p:attrName>style.visibility</p:attrName>
                                        </p:attrNameLst>
                                      </p:cBhvr>
                                      <p:to>
                                        <p:strVal val="visible"/>
                                      </p:to>
                                    </p:set>
                                    <p:anim calcmode="lin" valueType="num">
                                      <p:cBhvr>
                                        <p:cTn id="56" dur="500" fill="hold"/>
                                        <p:tgtEl>
                                          <p:spTgt spid="107523"/>
                                        </p:tgtEl>
                                        <p:attrNameLst>
                                          <p:attrName>ppt_w</p:attrName>
                                        </p:attrNameLst>
                                      </p:cBhvr>
                                      <p:tavLst>
                                        <p:tav tm="0">
                                          <p:val>
                                            <p:fltVal val="0"/>
                                          </p:val>
                                        </p:tav>
                                        <p:tav tm="100000">
                                          <p:val>
                                            <p:strVal val="#ppt_w"/>
                                          </p:val>
                                        </p:tav>
                                      </p:tavLst>
                                    </p:anim>
                                    <p:anim calcmode="lin" valueType="num">
                                      <p:cBhvr>
                                        <p:cTn id="57" dur="500" fill="hold"/>
                                        <p:tgtEl>
                                          <p:spTgt spid="107523"/>
                                        </p:tgtEl>
                                        <p:attrNameLst>
                                          <p:attrName>ppt_h</p:attrName>
                                        </p:attrNameLst>
                                      </p:cBhvr>
                                      <p:tavLst>
                                        <p:tav tm="0">
                                          <p:val>
                                            <p:fltVal val="0"/>
                                          </p:val>
                                        </p:tav>
                                        <p:tav tm="100000">
                                          <p:val>
                                            <p:strVal val="#ppt_h"/>
                                          </p:val>
                                        </p:tav>
                                      </p:tavLst>
                                    </p:anim>
                                    <p:animEffect transition="in" filter="fade">
                                      <p:cBhvr>
                                        <p:cTn id="58" dur="500"/>
                                        <p:tgtEl>
                                          <p:spTgt spid="1075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07532"/>
                                        </p:tgtEl>
                                        <p:attrNameLst>
                                          <p:attrName>style.visibility</p:attrName>
                                        </p:attrNameLst>
                                      </p:cBhvr>
                                      <p:to>
                                        <p:strVal val="visible"/>
                                      </p:to>
                                    </p:set>
                                    <p:animEffect transition="in" filter="wipe(left)">
                                      <p:cBhvr>
                                        <p:cTn id="63" dur="500"/>
                                        <p:tgtEl>
                                          <p:spTgt spid="10753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107537"/>
                                        </p:tgtEl>
                                        <p:attrNameLst>
                                          <p:attrName>style.visibility</p:attrName>
                                        </p:attrNameLst>
                                      </p:cBhvr>
                                      <p:to>
                                        <p:strVal val="visible"/>
                                      </p:to>
                                    </p:set>
                                    <p:animEffect transition="in" filter="wipe(left)">
                                      <p:cBhvr>
                                        <p:cTn id="68" dur="500"/>
                                        <p:tgtEl>
                                          <p:spTgt spid="10753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107538"/>
                                        </p:tgtEl>
                                        <p:attrNameLst>
                                          <p:attrName>style.visibility</p:attrName>
                                        </p:attrNameLst>
                                      </p:cBhvr>
                                      <p:to>
                                        <p:strVal val="visible"/>
                                      </p:to>
                                    </p:set>
                                    <p:animEffect transition="in" filter="wipe(left)">
                                      <p:cBhvr>
                                        <p:cTn id="73" dur="500"/>
                                        <p:tgtEl>
                                          <p:spTgt spid="107538"/>
                                        </p:tgtEl>
                                      </p:cBhvr>
                                    </p:animEffect>
                                  </p:childTnLst>
                                </p:cTn>
                              </p:par>
                            </p:childTnLst>
                          </p:cTn>
                        </p:par>
                        <p:par>
                          <p:cTn id="74" fill="hold" nodeType="afterGroup">
                            <p:stCondLst>
                              <p:cond delay="500"/>
                            </p:stCondLst>
                            <p:childTnLst>
                              <p:par>
                                <p:cTn id="75" presetID="53" presetClass="entr" presetSubtype="0" fill="hold" grpId="0" nodeType="afterEffect">
                                  <p:stCondLst>
                                    <p:cond delay="0"/>
                                  </p:stCondLst>
                                  <p:iterate type="wd">
                                    <p:tmPct val="10000"/>
                                  </p:iterate>
                                  <p:childTnLst>
                                    <p:set>
                                      <p:cBhvr>
                                        <p:cTn id="76" dur="1" fill="hold">
                                          <p:stCondLst>
                                            <p:cond delay="0"/>
                                          </p:stCondLst>
                                        </p:cTn>
                                        <p:tgtEl>
                                          <p:spTgt spid="107522"/>
                                        </p:tgtEl>
                                        <p:attrNameLst>
                                          <p:attrName>style.visibility</p:attrName>
                                        </p:attrNameLst>
                                      </p:cBhvr>
                                      <p:to>
                                        <p:strVal val="visible"/>
                                      </p:to>
                                    </p:set>
                                    <p:anim calcmode="lin" valueType="num">
                                      <p:cBhvr>
                                        <p:cTn id="77" dur="500" fill="hold"/>
                                        <p:tgtEl>
                                          <p:spTgt spid="107522"/>
                                        </p:tgtEl>
                                        <p:attrNameLst>
                                          <p:attrName>ppt_w</p:attrName>
                                        </p:attrNameLst>
                                      </p:cBhvr>
                                      <p:tavLst>
                                        <p:tav tm="0">
                                          <p:val>
                                            <p:fltVal val="0"/>
                                          </p:val>
                                        </p:tav>
                                        <p:tav tm="100000">
                                          <p:val>
                                            <p:strVal val="#ppt_w"/>
                                          </p:val>
                                        </p:tav>
                                      </p:tavLst>
                                    </p:anim>
                                    <p:anim calcmode="lin" valueType="num">
                                      <p:cBhvr>
                                        <p:cTn id="78" dur="500" fill="hold"/>
                                        <p:tgtEl>
                                          <p:spTgt spid="107522"/>
                                        </p:tgtEl>
                                        <p:attrNameLst>
                                          <p:attrName>ppt_h</p:attrName>
                                        </p:attrNameLst>
                                      </p:cBhvr>
                                      <p:tavLst>
                                        <p:tav tm="0">
                                          <p:val>
                                            <p:fltVal val="0"/>
                                          </p:val>
                                        </p:tav>
                                        <p:tav tm="100000">
                                          <p:val>
                                            <p:strVal val="#ppt_h"/>
                                          </p:val>
                                        </p:tav>
                                      </p:tavLst>
                                    </p:anim>
                                    <p:animEffect transition="in" filter="fade">
                                      <p:cBhvr>
                                        <p:cTn id="79" dur="500"/>
                                        <p:tgtEl>
                                          <p:spTgt spid="1075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07533"/>
                                        </p:tgtEl>
                                        <p:attrNameLst>
                                          <p:attrName>style.visibility</p:attrName>
                                        </p:attrNameLst>
                                      </p:cBhvr>
                                      <p:to>
                                        <p:strVal val="visible"/>
                                      </p:to>
                                    </p:set>
                                    <p:animEffect transition="in" filter="wipe(left)">
                                      <p:cBhvr>
                                        <p:cTn id="84" dur="500"/>
                                        <p:tgtEl>
                                          <p:spTgt spid="107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p:bldP spid="107523" grpId="0" animBg="1"/>
      <p:bldP spid="107525" grpId="0" animBg="1" autoUpdateAnimBg="0"/>
      <p:bldP spid="107526" grpId="0" animBg="1" autoUpdateAnimBg="0"/>
      <p:bldP spid="107527" grpId="0"/>
      <p:bldP spid="107528" grpId="0"/>
      <p:bldP spid="107529" grpId="0" animBg="1" autoUpdateAnimBg="0"/>
      <p:bldP spid="10753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30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30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CD987C-8AAE-5A40-A04C-838E8ED939C4}"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43022"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 for Work-KE Theorem</a:t>
            </a:r>
          </a:p>
        </p:txBody>
      </p:sp>
      <p:sp>
        <p:nvSpPr>
          <p:cNvPr id="312323" name="Text Box 3"/>
          <p:cNvSpPr txBox="1">
            <a:spLocks noChangeArrowheads="1"/>
          </p:cNvSpPr>
          <p:nvPr/>
        </p:nvSpPr>
        <p:spPr bwMode="auto">
          <a:xfrm>
            <a:off x="381000" y="685800"/>
            <a:ext cx="83058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6.0kg block initially at rest is pulled to East along a horizontal, frictionless surface by a constant horizontal force of 12N.  Find the speed of the block after it has moved 3.0m.</a:t>
            </a:r>
          </a:p>
        </p:txBody>
      </p:sp>
      <p:sp>
        <p:nvSpPr>
          <p:cNvPr id="312324" name="Text Box 4"/>
          <p:cNvSpPr txBox="1">
            <a:spLocks noChangeArrowheads="1"/>
          </p:cNvSpPr>
          <p:nvPr/>
        </p:nvSpPr>
        <p:spPr bwMode="auto">
          <a:xfrm>
            <a:off x="3657600" y="160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Work done by the force </a:t>
            </a:r>
            <a:r>
              <a:rPr lang="en-US" b="1">
                <a:solidFill>
                  <a:schemeClr val="accent2"/>
                </a:solidFill>
                <a:latin typeface="Monotype Corsiva" charset="0"/>
              </a:rPr>
              <a:t>F</a:t>
            </a:r>
            <a:r>
              <a:rPr lang="en-US">
                <a:solidFill>
                  <a:schemeClr val="accent2"/>
                </a:solidFill>
                <a:latin typeface="Arial Narrow" charset="0"/>
              </a:rPr>
              <a:t> is</a:t>
            </a:r>
            <a:endParaRPr lang="en-US"/>
          </a:p>
        </p:txBody>
      </p:sp>
      <p:sp>
        <p:nvSpPr>
          <p:cNvPr id="312325" name="Text Box 5"/>
          <p:cNvSpPr txBox="1">
            <a:spLocks noChangeArrowheads="1"/>
          </p:cNvSpPr>
          <p:nvPr/>
        </p:nvSpPr>
        <p:spPr bwMode="auto">
          <a:xfrm>
            <a:off x="304800" y="3352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From the work-kinetic energy theorem, we know</a:t>
            </a:r>
          </a:p>
        </p:txBody>
      </p:sp>
      <p:graphicFrame>
        <p:nvGraphicFramePr>
          <p:cNvPr id="312326" name="Object 2"/>
          <p:cNvGraphicFramePr>
            <a:graphicFrameLocks noChangeAspect="1"/>
          </p:cNvGraphicFramePr>
          <p:nvPr/>
        </p:nvGraphicFramePr>
        <p:xfrm>
          <a:off x="3429000" y="2343150"/>
          <a:ext cx="608013" cy="371475"/>
        </p:xfrm>
        <a:graphic>
          <a:graphicData uri="http://schemas.openxmlformats.org/presentationml/2006/ole">
            <mc:AlternateContent xmlns:mc="http://schemas.openxmlformats.org/markup-compatibility/2006">
              <mc:Choice xmlns:v="urn:schemas-microsoft-com:vml" Requires="v">
                <p:oleObj spid="_x0000_s254352" name="Equation" r:id="rId3" imgW="304560" imgH="177480" progId="Equation.DSMT4">
                  <p:embed/>
                </p:oleObj>
              </mc:Choice>
              <mc:Fallback>
                <p:oleObj name="Equation" r:id="rId3" imgW="304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43150"/>
                        <a:ext cx="608013" cy="371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2327" name="Text Box 7"/>
          <p:cNvSpPr txBox="1">
            <a:spLocks noChangeArrowheads="1"/>
          </p:cNvSpPr>
          <p:nvPr/>
        </p:nvSpPr>
        <p:spPr bwMode="auto">
          <a:xfrm>
            <a:off x="304800" y="4251325"/>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Since initial speed is 0, the above equation becomes </a:t>
            </a:r>
          </a:p>
        </p:txBody>
      </p:sp>
      <p:sp>
        <p:nvSpPr>
          <p:cNvPr id="312328" name="Rectangle 8"/>
          <p:cNvSpPr>
            <a:spLocks noChangeArrowheads="1"/>
          </p:cNvSpPr>
          <p:nvPr/>
        </p:nvSpPr>
        <p:spPr bwMode="auto">
          <a:xfrm>
            <a:off x="762000" y="1679575"/>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9"/>
          <p:cNvGrpSpPr>
            <a:grpSpLocks/>
          </p:cNvGrpSpPr>
          <p:nvPr/>
        </p:nvGrpSpPr>
        <p:grpSpPr bwMode="auto">
          <a:xfrm>
            <a:off x="1371600" y="1600200"/>
            <a:ext cx="457200" cy="457200"/>
            <a:chOff x="864" y="1008"/>
            <a:chExt cx="288" cy="288"/>
          </a:xfrm>
        </p:grpSpPr>
        <p:sp>
          <p:nvSpPr>
            <p:cNvPr id="43043" name="Line 10"/>
            <p:cNvSpPr>
              <a:spLocks noChangeShapeType="1"/>
            </p:cNvSpPr>
            <p:nvPr/>
          </p:nvSpPr>
          <p:spPr bwMode="auto">
            <a:xfrm flipV="1">
              <a:off x="864" y="1248"/>
              <a:ext cx="288" cy="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4" name="Text Box 11"/>
            <p:cNvSpPr txBox="1">
              <a:spLocks noChangeArrowheads="1"/>
            </p:cNvSpPr>
            <p:nvPr/>
          </p:nvSpPr>
          <p:spPr bwMode="auto">
            <a:xfrm>
              <a:off x="864" y="100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sp>
        <p:nvSpPr>
          <p:cNvPr id="312332" name="Rectangle 12"/>
          <p:cNvSpPr>
            <a:spLocks noChangeArrowheads="1"/>
          </p:cNvSpPr>
          <p:nvPr/>
        </p:nvSpPr>
        <p:spPr bwMode="auto">
          <a:xfrm>
            <a:off x="2286000" y="1677988"/>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3"/>
          <p:cNvGrpSpPr>
            <a:grpSpLocks/>
          </p:cNvGrpSpPr>
          <p:nvPr/>
        </p:nvGrpSpPr>
        <p:grpSpPr bwMode="auto">
          <a:xfrm>
            <a:off x="1066800" y="2792413"/>
            <a:ext cx="1524000" cy="484187"/>
            <a:chOff x="672" y="2256"/>
            <a:chExt cx="960" cy="305"/>
          </a:xfrm>
        </p:grpSpPr>
        <p:sp>
          <p:nvSpPr>
            <p:cNvPr id="43039" name="Line 14"/>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0" name="Line 15"/>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1" name="Line 16"/>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2" name="Text Box 17"/>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4" name="Group 18"/>
          <p:cNvGrpSpPr>
            <a:grpSpLocks/>
          </p:cNvGrpSpPr>
          <p:nvPr/>
        </p:nvGrpSpPr>
        <p:grpSpPr bwMode="auto">
          <a:xfrm>
            <a:off x="685800" y="2360613"/>
            <a:ext cx="795338" cy="457200"/>
            <a:chOff x="432" y="2013"/>
            <a:chExt cx="501" cy="288"/>
          </a:xfrm>
        </p:grpSpPr>
        <p:sp>
          <p:nvSpPr>
            <p:cNvPr id="43037"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8" name="Text Box 20"/>
            <p:cNvSpPr txBox="1">
              <a:spLocks noChangeArrowheads="1"/>
            </p:cNvSpPr>
            <p:nvPr/>
          </p:nvSpPr>
          <p:spPr bwMode="auto">
            <a:xfrm>
              <a:off x="518" y="2013"/>
              <a:ext cx="4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i</a:t>
              </a:r>
              <a:r>
                <a:rPr lang="en-US">
                  <a:solidFill>
                    <a:schemeClr val="accent2"/>
                  </a:solidFill>
                  <a:latin typeface="Monotype Corsiva" charset="0"/>
                </a:rPr>
                <a:t>=0</a:t>
              </a:r>
            </a:p>
          </p:txBody>
        </p:sp>
      </p:grpSp>
      <p:grpSp>
        <p:nvGrpSpPr>
          <p:cNvPr id="5" name="Group 21"/>
          <p:cNvGrpSpPr>
            <a:grpSpLocks/>
          </p:cNvGrpSpPr>
          <p:nvPr/>
        </p:nvGrpSpPr>
        <p:grpSpPr bwMode="auto">
          <a:xfrm>
            <a:off x="2057400" y="2362200"/>
            <a:ext cx="1219200" cy="457200"/>
            <a:chOff x="432" y="2013"/>
            <a:chExt cx="480" cy="288"/>
          </a:xfrm>
        </p:grpSpPr>
        <p:sp>
          <p:nvSpPr>
            <p:cNvPr id="43035" name="Line 22"/>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6" name="Text Box 23"/>
            <p:cNvSpPr txBox="1">
              <a:spLocks noChangeArrowheads="1"/>
            </p:cNvSpPr>
            <p:nvPr/>
          </p:nvSpPr>
          <p:spPr bwMode="auto">
            <a:xfrm>
              <a:off x="518" y="2013"/>
              <a:ext cx="1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312344" name="Line 24"/>
          <p:cNvSpPr>
            <a:spLocks noChangeShapeType="1"/>
          </p:cNvSpPr>
          <p:nvPr/>
        </p:nvSpPr>
        <p:spPr bwMode="auto">
          <a:xfrm>
            <a:off x="381000" y="2286000"/>
            <a:ext cx="3048000" cy="0"/>
          </a:xfrm>
          <a:prstGeom prst="line">
            <a:avLst/>
          </a:prstGeom>
          <a:noFill/>
          <a:ln w="57150">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12345" name="Object 3"/>
          <p:cNvGraphicFramePr>
            <a:graphicFrameLocks noChangeAspect="1"/>
          </p:cNvGraphicFramePr>
          <p:nvPr/>
        </p:nvGraphicFramePr>
        <p:xfrm>
          <a:off x="5943600" y="3122613"/>
          <a:ext cx="2438400" cy="839787"/>
        </p:xfrm>
        <a:graphic>
          <a:graphicData uri="http://schemas.openxmlformats.org/presentationml/2006/ole">
            <mc:AlternateContent xmlns:mc="http://schemas.openxmlformats.org/markup-compatibility/2006">
              <mc:Choice xmlns:v="urn:schemas-microsoft-com:vml" Requires="v">
                <p:oleObj spid="_x0000_s254353" name="Equation" r:id="rId5" imgW="1206360" imgH="393480" progId="Equation.3">
                  <p:embed/>
                </p:oleObj>
              </mc:Choice>
              <mc:Fallback>
                <p:oleObj name="Equation" r:id="rId5" imgW="12063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122613"/>
                        <a:ext cx="2438400" cy="839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46" name="Object 4"/>
          <p:cNvGraphicFramePr>
            <a:graphicFrameLocks noChangeAspect="1"/>
          </p:cNvGraphicFramePr>
          <p:nvPr/>
        </p:nvGraphicFramePr>
        <p:xfrm>
          <a:off x="6477000" y="4038600"/>
          <a:ext cx="1447800" cy="860425"/>
        </p:xfrm>
        <a:graphic>
          <a:graphicData uri="http://schemas.openxmlformats.org/presentationml/2006/ole">
            <mc:AlternateContent xmlns:mc="http://schemas.openxmlformats.org/markup-compatibility/2006">
              <mc:Choice xmlns:v="urn:schemas-microsoft-com:vml" Requires="v">
                <p:oleObj spid="_x0000_s254354" name="Equation" r:id="rId7" imgW="698400" imgH="393480" progId="Equation.3">
                  <p:embed/>
                </p:oleObj>
              </mc:Choice>
              <mc:Fallback>
                <p:oleObj name="Equation" r:id="rId7" imgW="6984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038600"/>
                        <a:ext cx="1447800" cy="860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47" name="Object 5"/>
          <p:cNvGraphicFramePr>
            <a:graphicFrameLocks noChangeAspect="1"/>
          </p:cNvGraphicFramePr>
          <p:nvPr/>
        </p:nvGraphicFramePr>
        <p:xfrm>
          <a:off x="4953000" y="5248275"/>
          <a:ext cx="585788" cy="488950"/>
        </p:xfrm>
        <a:graphic>
          <a:graphicData uri="http://schemas.openxmlformats.org/presentationml/2006/ole">
            <mc:AlternateContent xmlns:mc="http://schemas.openxmlformats.org/markup-compatibility/2006">
              <mc:Choice xmlns:v="urn:schemas-microsoft-com:vml" Requires="v">
                <p:oleObj spid="_x0000_s254355" name="Equation" r:id="rId9" imgW="304560" imgH="241200" progId="Equation.DSMT4">
                  <p:embed/>
                </p:oleObj>
              </mc:Choice>
              <mc:Fallback>
                <p:oleObj name="Equation" r:id="rId9" imgW="30456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5248275"/>
                        <a:ext cx="585788"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2348" name="Text Box 28"/>
          <p:cNvSpPr txBox="1">
            <a:spLocks noChangeArrowheads="1"/>
          </p:cNvSpPr>
          <p:nvPr/>
        </p:nvSpPr>
        <p:spPr bwMode="auto">
          <a:xfrm>
            <a:off x="304800" y="5227638"/>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Solving the equation for </a:t>
            </a:r>
            <a:r>
              <a:rPr lang="en-US">
                <a:solidFill>
                  <a:schemeClr val="accent2"/>
                </a:solidFill>
                <a:latin typeface="Monotype Corsiva" charset="0"/>
              </a:rPr>
              <a:t>v</a:t>
            </a:r>
            <a:r>
              <a:rPr lang="en-US" baseline="-25000">
                <a:solidFill>
                  <a:schemeClr val="accent2"/>
                </a:solidFill>
                <a:latin typeface="Monotype Corsiva" charset="0"/>
              </a:rPr>
              <a:t>f</a:t>
            </a:r>
            <a:r>
              <a:rPr lang="en-US">
                <a:solidFill>
                  <a:schemeClr val="accent2"/>
                </a:solidFill>
                <a:latin typeface="Arial Narrow" charset="0"/>
              </a:rPr>
              <a:t>, we obtain </a:t>
            </a:r>
          </a:p>
        </p:txBody>
      </p:sp>
      <p:graphicFrame>
        <p:nvGraphicFramePr>
          <p:cNvPr id="312349" name="Object 6"/>
          <p:cNvGraphicFramePr>
            <a:graphicFrameLocks noChangeAspect="1"/>
          </p:cNvGraphicFramePr>
          <p:nvPr/>
        </p:nvGraphicFramePr>
        <p:xfrm>
          <a:off x="4025900" y="2278063"/>
          <a:ext cx="912813" cy="503237"/>
        </p:xfrm>
        <a:graphic>
          <a:graphicData uri="http://schemas.openxmlformats.org/presentationml/2006/ole">
            <mc:AlternateContent xmlns:mc="http://schemas.openxmlformats.org/markup-compatibility/2006">
              <mc:Choice xmlns:v="urn:schemas-microsoft-com:vml" Requires="v">
                <p:oleObj spid="_x0000_s254356" name="Equation" r:id="rId11" imgW="457200" imgH="241300" progId="Equation.DSMT4">
                  <p:embed/>
                </p:oleObj>
              </mc:Choice>
              <mc:Fallback>
                <p:oleObj name="Equation" r:id="rId11" imgW="4572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5900" y="2278063"/>
                        <a:ext cx="912813"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0" name="Object 7"/>
          <p:cNvGraphicFramePr>
            <a:graphicFrameLocks noChangeAspect="1"/>
          </p:cNvGraphicFramePr>
          <p:nvPr/>
        </p:nvGraphicFramePr>
        <p:xfrm>
          <a:off x="4902200" y="2144713"/>
          <a:ext cx="1573213" cy="768350"/>
        </p:xfrm>
        <a:graphic>
          <a:graphicData uri="http://schemas.openxmlformats.org/presentationml/2006/ole">
            <mc:AlternateContent xmlns:mc="http://schemas.openxmlformats.org/markup-compatibility/2006">
              <mc:Choice xmlns:v="urn:schemas-microsoft-com:vml" Requires="v">
                <p:oleObj spid="_x0000_s254357" name="Equation" r:id="rId13" imgW="787400" imgH="368300" progId="Equation.DSMT4">
                  <p:embed/>
                </p:oleObj>
              </mc:Choice>
              <mc:Fallback>
                <p:oleObj name="Equation" r:id="rId13" imgW="787400" imgH="368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2200" y="2144713"/>
                        <a:ext cx="157321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1" name="Object 8"/>
          <p:cNvGraphicFramePr>
            <a:graphicFrameLocks noChangeAspect="1"/>
          </p:cNvGraphicFramePr>
          <p:nvPr/>
        </p:nvGraphicFramePr>
        <p:xfrm>
          <a:off x="6477000" y="2289175"/>
          <a:ext cx="2663825" cy="530225"/>
        </p:xfrm>
        <a:graphic>
          <a:graphicData uri="http://schemas.openxmlformats.org/presentationml/2006/ole">
            <mc:AlternateContent xmlns:mc="http://schemas.openxmlformats.org/markup-compatibility/2006">
              <mc:Choice xmlns:v="urn:schemas-microsoft-com:vml" Requires="v">
                <p:oleObj spid="_x0000_s254358" name="Equation" r:id="rId15" imgW="1333440" imgH="253800" progId="Equation.DSMT4">
                  <p:embed/>
                </p:oleObj>
              </mc:Choice>
              <mc:Fallback>
                <p:oleObj name="Equation" r:id="rId15" imgW="133344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2289175"/>
                        <a:ext cx="2663825" cy="530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2" name="Object 9"/>
          <p:cNvGraphicFramePr>
            <a:graphicFrameLocks noChangeAspect="1"/>
          </p:cNvGraphicFramePr>
          <p:nvPr/>
        </p:nvGraphicFramePr>
        <p:xfrm>
          <a:off x="5562600" y="5043488"/>
          <a:ext cx="1001713" cy="900112"/>
        </p:xfrm>
        <a:graphic>
          <a:graphicData uri="http://schemas.openxmlformats.org/presentationml/2006/ole">
            <mc:AlternateContent xmlns:mc="http://schemas.openxmlformats.org/markup-compatibility/2006">
              <mc:Choice xmlns:v="urn:schemas-microsoft-com:vml" Requires="v">
                <p:oleObj spid="_x0000_s254359" name="Equation" r:id="rId17" imgW="520560" imgH="444240" progId="Equation.DSMT4">
                  <p:embed/>
                </p:oleObj>
              </mc:Choice>
              <mc:Fallback>
                <p:oleObj name="Equation" r:id="rId17" imgW="520560" imgH="4442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2600" y="5043488"/>
                        <a:ext cx="1001713" cy="900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3" name="Object 10"/>
          <p:cNvGraphicFramePr>
            <a:graphicFrameLocks noChangeAspect="1"/>
          </p:cNvGraphicFramePr>
          <p:nvPr/>
        </p:nvGraphicFramePr>
        <p:xfrm>
          <a:off x="6270625" y="5043488"/>
          <a:ext cx="2416175" cy="900112"/>
        </p:xfrm>
        <a:graphic>
          <a:graphicData uri="http://schemas.openxmlformats.org/presentationml/2006/ole">
            <mc:AlternateContent xmlns:mc="http://schemas.openxmlformats.org/markup-compatibility/2006">
              <mc:Choice xmlns:v="urn:schemas-microsoft-com:vml" Requires="v">
                <p:oleObj spid="_x0000_s254360" name="Equation" r:id="rId19" imgW="1257120" imgH="444240" progId="Equation.DSMT4">
                  <p:embed/>
                </p:oleObj>
              </mc:Choice>
              <mc:Fallback>
                <p:oleObj name="Equation" r:id="rId19" imgW="1257120" imgH="4442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70625" y="5043488"/>
                        <a:ext cx="2416175" cy="900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07102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gtEl>
                                        <p:attrNameLst>
                                          <p:attrName>style.visibility</p:attrName>
                                        </p:attrNameLst>
                                      </p:cBhvr>
                                      <p:to>
                                        <p:strVal val="visible"/>
                                      </p:to>
                                    </p:set>
                                    <p:animEffect transition="in" filter="wipe(left)">
                                      <p:cBhvr>
                                        <p:cTn id="7" dur="500"/>
                                        <p:tgtEl>
                                          <p:spTgt spid="312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44"/>
                                        </p:tgtEl>
                                        <p:attrNameLst>
                                          <p:attrName>style.visibility</p:attrName>
                                        </p:attrNameLst>
                                      </p:cBhvr>
                                      <p:to>
                                        <p:strVal val="visible"/>
                                      </p:to>
                                    </p:set>
                                    <p:animEffect transition="in" filter="wipe(left)">
                                      <p:cBhvr>
                                        <p:cTn id="12" dur="500"/>
                                        <p:tgtEl>
                                          <p:spTgt spid="31234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312328"/>
                                        </p:tgtEl>
                                        <p:attrNameLst>
                                          <p:attrName>style.visibility</p:attrName>
                                        </p:attrNameLst>
                                      </p:cBhvr>
                                      <p:to>
                                        <p:strVal val="visible"/>
                                      </p:to>
                                    </p:set>
                                    <p:animEffect transition="in" filter="wipe(left)">
                                      <p:cBhvr>
                                        <p:cTn id="16" dur="500"/>
                                        <p:tgtEl>
                                          <p:spTgt spid="312328"/>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iterate type="wd">
                                    <p:tmPct val="10000"/>
                                  </p:iterate>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nodeType="afterGroup">
                            <p:stCondLst>
                              <p:cond delay="10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312332"/>
                                        </p:tgtEl>
                                        <p:attrNameLst>
                                          <p:attrName>style.visibility</p:attrName>
                                        </p:attrNameLst>
                                      </p:cBhvr>
                                      <p:to>
                                        <p:strVal val="visible"/>
                                      </p:to>
                                    </p:set>
                                    <p:animEffect transition="in" filter="wipe(left)">
                                      <p:cBhvr>
                                        <p:cTn id="33" dur="500"/>
                                        <p:tgtEl>
                                          <p:spTgt spid="312332"/>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iterate type="wd">
                                    <p:tmPct val="10000"/>
                                  </p:iterate>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12324"/>
                                        </p:tgtEl>
                                        <p:attrNameLst>
                                          <p:attrName>style.visibility</p:attrName>
                                        </p:attrNameLst>
                                      </p:cBhvr>
                                      <p:to>
                                        <p:strVal val="visible"/>
                                      </p:to>
                                    </p:set>
                                    <p:animEffect transition="in" filter="wipe(left)">
                                      <p:cBhvr>
                                        <p:cTn id="42" dur="500"/>
                                        <p:tgtEl>
                                          <p:spTgt spid="3123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12326"/>
                                        </p:tgtEl>
                                        <p:attrNameLst>
                                          <p:attrName>style.visibility</p:attrName>
                                        </p:attrNameLst>
                                      </p:cBhvr>
                                      <p:to>
                                        <p:strVal val="visible"/>
                                      </p:to>
                                    </p:set>
                                    <p:animEffect transition="in" filter="wipe(left)">
                                      <p:cBhvr>
                                        <p:cTn id="47" dur="500"/>
                                        <p:tgtEl>
                                          <p:spTgt spid="3123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12349"/>
                                        </p:tgtEl>
                                        <p:attrNameLst>
                                          <p:attrName>style.visibility</p:attrName>
                                        </p:attrNameLst>
                                      </p:cBhvr>
                                      <p:to>
                                        <p:strVal val="visible"/>
                                      </p:to>
                                    </p:set>
                                    <p:animEffect transition="in" filter="wipe(left)">
                                      <p:cBhvr>
                                        <p:cTn id="52" dur="500"/>
                                        <p:tgtEl>
                                          <p:spTgt spid="312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12350"/>
                                        </p:tgtEl>
                                        <p:attrNameLst>
                                          <p:attrName>style.visibility</p:attrName>
                                        </p:attrNameLst>
                                      </p:cBhvr>
                                      <p:to>
                                        <p:strVal val="visible"/>
                                      </p:to>
                                    </p:set>
                                    <p:animEffect transition="in" filter="wipe(left)">
                                      <p:cBhvr>
                                        <p:cTn id="57" dur="500"/>
                                        <p:tgtEl>
                                          <p:spTgt spid="3123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12351"/>
                                        </p:tgtEl>
                                        <p:attrNameLst>
                                          <p:attrName>style.visibility</p:attrName>
                                        </p:attrNameLst>
                                      </p:cBhvr>
                                      <p:to>
                                        <p:strVal val="visible"/>
                                      </p:to>
                                    </p:set>
                                    <p:animEffect transition="in" filter="wipe(left)">
                                      <p:cBhvr>
                                        <p:cTn id="62" dur="500"/>
                                        <p:tgtEl>
                                          <p:spTgt spid="31235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12325"/>
                                        </p:tgtEl>
                                        <p:attrNameLst>
                                          <p:attrName>style.visibility</p:attrName>
                                        </p:attrNameLst>
                                      </p:cBhvr>
                                      <p:to>
                                        <p:strVal val="visible"/>
                                      </p:to>
                                    </p:set>
                                    <p:animEffect transition="in" filter="wipe(left)">
                                      <p:cBhvr>
                                        <p:cTn id="67" dur="500"/>
                                        <p:tgtEl>
                                          <p:spTgt spid="3123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12345"/>
                                        </p:tgtEl>
                                        <p:attrNameLst>
                                          <p:attrName>style.visibility</p:attrName>
                                        </p:attrNameLst>
                                      </p:cBhvr>
                                      <p:to>
                                        <p:strVal val="visible"/>
                                      </p:to>
                                    </p:set>
                                    <p:animEffect transition="in" filter="wipe(left)">
                                      <p:cBhvr>
                                        <p:cTn id="72" dur="500"/>
                                        <p:tgtEl>
                                          <p:spTgt spid="31234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2327"/>
                                        </p:tgtEl>
                                        <p:attrNameLst>
                                          <p:attrName>style.visibility</p:attrName>
                                        </p:attrNameLst>
                                      </p:cBhvr>
                                      <p:to>
                                        <p:strVal val="visible"/>
                                      </p:to>
                                    </p:set>
                                    <p:animEffect transition="in" filter="wipe(left)">
                                      <p:cBhvr>
                                        <p:cTn id="77" dur="500"/>
                                        <p:tgtEl>
                                          <p:spTgt spid="3123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12346"/>
                                        </p:tgtEl>
                                        <p:attrNameLst>
                                          <p:attrName>style.visibility</p:attrName>
                                        </p:attrNameLst>
                                      </p:cBhvr>
                                      <p:to>
                                        <p:strVal val="visible"/>
                                      </p:to>
                                    </p:set>
                                    <p:animEffect transition="in" filter="wipe(left)">
                                      <p:cBhvr>
                                        <p:cTn id="82" dur="500"/>
                                        <p:tgtEl>
                                          <p:spTgt spid="31234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12348"/>
                                        </p:tgtEl>
                                        <p:attrNameLst>
                                          <p:attrName>style.visibility</p:attrName>
                                        </p:attrNameLst>
                                      </p:cBhvr>
                                      <p:to>
                                        <p:strVal val="visible"/>
                                      </p:to>
                                    </p:set>
                                    <p:animEffect transition="in" filter="wipe(left)">
                                      <p:cBhvr>
                                        <p:cTn id="87" dur="500"/>
                                        <p:tgtEl>
                                          <p:spTgt spid="31234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12347"/>
                                        </p:tgtEl>
                                        <p:attrNameLst>
                                          <p:attrName>style.visibility</p:attrName>
                                        </p:attrNameLst>
                                      </p:cBhvr>
                                      <p:to>
                                        <p:strVal val="visible"/>
                                      </p:to>
                                    </p:set>
                                    <p:animEffect transition="in" filter="wipe(left)">
                                      <p:cBhvr>
                                        <p:cTn id="92" dur="500"/>
                                        <p:tgtEl>
                                          <p:spTgt spid="31234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12352"/>
                                        </p:tgtEl>
                                        <p:attrNameLst>
                                          <p:attrName>style.visibility</p:attrName>
                                        </p:attrNameLst>
                                      </p:cBhvr>
                                      <p:to>
                                        <p:strVal val="visible"/>
                                      </p:to>
                                    </p:set>
                                    <p:animEffect transition="in" filter="wipe(left)">
                                      <p:cBhvr>
                                        <p:cTn id="97" dur="500"/>
                                        <p:tgtEl>
                                          <p:spTgt spid="31235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12353"/>
                                        </p:tgtEl>
                                        <p:attrNameLst>
                                          <p:attrName>style.visibility</p:attrName>
                                        </p:attrNameLst>
                                      </p:cBhvr>
                                      <p:to>
                                        <p:strVal val="visible"/>
                                      </p:to>
                                    </p:set>
                                    <p:animEffect transition="in" filter="wipe(left)">
                                      <p:cBhvr>
                                        <p:cTn id="102" dur="500"/>
                                        <p:tgtEl>
                                          <p:spTgt spid="312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animBg="1" autoUpdateAnimBg="0"/>
      <p:bldP spid="312324" grpId="0"/>
      <p:bldP spid="312325" grpId="0"/>
      <p:bldP spid="312327" grpId="0"/>
      <p:bldP spid="312328" grpId="0" animBg="1" autoUpdateAnimBg="0"/>
      <p:bldP spid="312332" grpId="0" animBg="1" autoUpdateAnimBg="0"/>
      <p:bldP spid="312344" grpId="0" animBg="1"/>
      <p:bldP spid="3123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40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40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94C8187-1C55-9543-BA1C-63FD3CD504B0}"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613379" name="Text Box 3"/>
          <p:cNvSpPr txBox="1">
            <a:spLocks noChangeArrowheads="1"/>
          </p:cNvSpPr>
          <p:nvPr/>
        </p:nvSpPr>
        <p:spPr bwMode="auto">
          <a:xfrm>
            <a:off x="304800" y="762000"/>
            <a:ext cx="861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The mass of the space probe is 474-kg and its initial velocity is 275 m/s.  If the 56.0-mN force acts on the probe parallel through a displacement of 2.42</a:t>
            </a:r>
            <a:r>
              <a:rPr lang="en-US">
                <a:solidFill>
                  <a:srgbClr val="333399"/>
                </a:solidFill>
                <a:latin typeface="Arial Narrow" charset="0"/>
                <a:cs typeface="Arial" charset="0"/>
              </a:rPr>
              <a:t>×10</a:t>
            </a:r>
            <a:r>
              <a:rPr lang="en-US" baseline="30000">
                <a:solidFill>
                  <a:srgbClr val="333399"/>
                </a:solidFill>
                <a:latin typeface="Arial Narrow" charset="0"/>
                <a:cs typeface="Arial" charset="0"/>
              </a:rPr>
              <a:t>9</a:t>
            </a:r>
            <a:r>
              <a:rPr lang="en-US">
                <a:solidFill>
                  <a:srgbClr val="333399"/>
                </a:solidFill>
                <a:latin typeface="Arial Narrow" charset="0"/>
                <a:cs typeface="Arial" charset="0"/>
              </a:rPr>
              <a:t>m, what is its final speed?</a:t>
            </a:r>
          </a:p>
        </p:txBody>
      </p:sp>
      <p:pic>
        <p:nvPicPr>
          <p:cNvPr id="613380" name="Picture 4" descr="afg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Rectangle 5"/>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Deep Space 1</a:t>
            </a:r>
          </a:p>
        </p:txBody>
      </p:sp>
      <p:graphicFrame>
        <p:nvGraphicFramePr>
          <p:cNvPr id="25602" name="Object 2"/>
          <p:cNvGraphicFramePr>
            <a:graphicFrameLocks noChangeAspect="1"/>
          </p:cNvGraphicFramePr>
          <p:nvPr/>
        </p:nvGraphicFramePr>
        <p:xfrm>
          <a:off x="3300413" y="5192713"/>
          <a:ext cx="5667375" cy="522287"/>
        </p:xfrm>
        <a:graphic>
          <a:graphicData uri="http://schemas.openxmlformats.org/presentationml/2006/ole">
            <mc:AlternateContent xmlns:mc="http://schemas.openxmlformats.org/markup-compatibility/2006">
              <mc:Choice xmlns:v="urn:schemas-microsoft-com:vml" Requires="v">
                <p:oleObj spid="_x0000_s255200" name="Equation" r:id="rId5" imgW="3594100" imgH="330200" progId="Equation.DSMT4">
                  <p:embed/>
                </p:oleObj>
              </mc:Choice>
              <mc:Fallback>
                <p:oleObj name="Equation" r:id="rId5" imgW="3594100" imgH="330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5192713"/>
                        <a:ext cx="56673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76200" y="4378325"/>
          <a:ext cx="2513013" cy="700088"/>
        </p:xfrm>
        <a:graphic>
          <a:graphicData uri="http://schemas.openxmlformats.org/presentationml/2006/ole">
            <mc:AlternateContent xmlns:mc="http://schemas.openxmlformats.org/markup-compatibility/2006">
              <mc:Choice xmlns:v="urn:schemas-microsoft-com:vml" Requires="v">
                <p:oleObj spid="_x0000_s255201" name="Equation" r:id="rId7" imgW="1091880" imgH="304560" progId="Equation.DSMT4">
                  <p:embed/>
                </p:oleObj>
              </mc:Choice>
              <mc:Fallback>
                <p:oleObj name="Equation" r:id="rId7" imgW="1091880" imgH="3045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378325"/>
                        <a:ext cx="2513013"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5029200" y="5715000"/>
          <a:ext cx="2286000" cy="668338"/>
        </p:xfrm>
        <a:graphic>
          <a:graphicData uri="http://schemas.openxmlformats.org/presentationml/2006/ole">
            <mc:AlternateContent xmlns:mc="http://schemas.openxmlformats.org/markup-compatibility/2006">
              <mc:Choice xmlns:v="urn:schemas-microsoft-com:vml" Requires="v">
                <p:oleObj spid="_x0000_s255202" name="Equation" r:id="rId9" imgW="825480" imgH="241200" progId="Equation.DSMT4">
                  <p:embed/>
                </p:oleObj>
              </mc:Choice>
              <mc:Fallback>
                <p:oleObj name="Equation" r:id="rId9" imgW="82548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715000"/>
                        <a:ext cx="22860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11" name="Object 5"/>
          <p:cNvGraphicFramePr>
            <a:graphicFrameLocks noChangeAspect="1"/>
          </p:cNvGraphicFramePr>
          <p:nvPr/>
        </p:nvGraphicFramePr>
        <p:xfrm>
          <a:off x="2590800" y="4476750"/>
          <a:ext cx="1928813" cy="554038"/>
        </p:xfrm>
        <a:graphic>
          <a:graphicData uri="http://schemas.openxmlformats.org/presentationml/2006/ole">
            <mc:AlternateContent xmlns:mc="http://schemas.openxmlformats.org/markup-compatibility/2006">
              <mc:Choice xmlns:v="urn:schemas-microsoft-com:vml" Requires="v">
                <p:oleObj spid="_x0000_s255203" name="Equation" r:id="rId11" imgW="838080" imgH="241200" progId="Equation.DSMT4">
                  <p:embed/>
                </p:oleObj>
              </mc:Choice>
              <mc:Fallback>
                <p:oleObj name="Equation" r:id="rId11" imgW="8380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476750"/>
                        <a:ext cx="1928813"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 name="Right Arrow 11"/>
          <p:cNvSpPr>
            <a:spLocks noChangeArrowheads="1"/>
          </p:cNvSpPr>
          <p:nvPr/>
        </p:nvSpPr>
        <p:spPr bwMode="auto">
          <a:xfrm>
            <a:off x="4724400" y="4478338"/>
            <a:ext cx="990600" cy="550862"/>
          </a:xfrm>
          <a:prstGeom prst="rightArrow">
            <a:avLst>
              <a:gd name="adj1" fmla="val 50000"/>
              <a:gd name="adj2" fmla="val 50002"/>
            </a:avLst>
          </a:prstGeom>
          <a:solidFill>
            <a:srgbClr val="FFFF00"/>
          </a:solidFill>
          <a:ln w="9525">
            <a:solidFill>
              <a:srgbClr val="FF0066"/>
            </a:solidFill>
            <a:round/>
            <a:headEnd/>
            <a:tailEnd/>
          </a:ln>
        </p:spPr>
        <p:txBody>
          <a:bodyPr>
            <a:spAutoFit/>
          </a:bodyPr>
          <a:lstStyle/>
          <a:p>
            <a:r>
              <a:rPr lang="en-US" sz="1200">
                <a:solidFill>
                  <a:srgbClr val="FF0000"/>
                </a:solidFill>
                <a:latin typeface="Arial Narrow" charset="0"/>
              </a:rPr>
              <a:t>Solve for v</a:t>
            </a:r>
            <a:r>
              <a:rPr lang="en-US" sz="1200" baseline="-25000">
                <a:solidFill>
                  <a:srgbClr val="FF0000"/>
                </a:solidFill>
                <a:latin typeface="Arial Narrow" charset="0"/>
              </a:rPr>
              <a:t>f</a:t>
            </a:r>
          </a:p>
        </p:txBody>
      </p:sp>
      <p:graphicFrame>
        <p:nvGraphicFramePr>
          <p:cNvPr id="25612" name="Object 6"/>
          <p:cNvGraphicFramePr>
            <a:graphicFrameLocks noChangeAspect="1"/>
          </p:cNvGraphicFramePr>
          <p:nvPr/>
        </p:nvGraphicFramePr>
        <p:xfrm>
          <a:off x="0" y="5181600"/>
          <a:ext cx="3094038" cy="533400"/>
        </p:xfrm>
        <a:graphic>
          <a:graphicData uri="http://schemas.openxmlformats.org/presentationml/2006/ole">
            <mc:AlternateContent xmlns:mc="http://schemas.openxmlformats.org/markup-compatibility/2006">
              <mc:Choice xmlns:v="urn:schemas-microsoft-com:vml" Requires="v">
                <p:oleObj spid="_x0000_s255204" name="Equation" r:id="rId13" imgW="1841400" imgH="317160" progId="Equation.DSMT4">
                  <p:embed/>
                </p:oleObj>
              </mc:Choice>
              <mc:Fallback>
                <p:oleObj name="Equation" r:id="rId13" imgW="1841400" imgH="3171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181600"/>
                        <a:ext cx="309403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7643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13379"/>
                                        </p:tgtEl>
                                        <p:attrNameLst>
                                          <p:attrName>style.visibility</p:attrName>
                                        </p:attrNameLst>
                                      </p:cBhvr>
                                      <p:to>
                                        <p:strVal val="visible"/>
                                      </p:to>
                                    </p:set>
                                    <p:animEffect transition="in" filter="wipe(left)">
                                      <p:cBhvr>
                                        <p:cTn id="7" dur="500"/>
                                        <p:tgtEl>
                                          <p:spTgt spid="613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3380"/>
                                        </p:tgtEl>
                                        <p:attrNameLst>
                                          <p:attrName>style.visibility</p:attrName>
                                        </p:attrNameLst>
                                      </p:cBhvr>
                                      <p:to>
                                        <p:strVal val="visible"/>
                                      </p:to>
                                    </p:set>
                                    <p:animEffect transition="in" filter="wipe(left)">
                                      <p:cBhvr>
                                        <p:cTn id="12" dur="500"/>
                                        <p:tgtEl>
                                          <p:spTgt spid="613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wipe(left)">
                                      <p:cBhvr>
                                        <p:cTn id="17" dur="500"/>
                                        <p:tgtEl>
                                          <p:spTgt spid="256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11"/>
                                        </p:tgtEl>
                                        <p:attrNameLst>
                                          <p:attrName>style.visibility</p:attrName>
                                        </p:attrNameLst>
                                      </p:cBhvr>
                                      <p:to>
                                        <p:strVal val="visible"/>
                                      </p:to>
                                    </p:set>
                                    <p:animEffect transition="in" filter="wipe(left)">
                                      <p:cBhvr>
                                        <p:cTn id="22" dur="500"/>
                                        <p:tgtEl>
                                          <p:spTgt spid="256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wipe(left)">
                                      <p:cBhvr>
                                        <p:cTn id="32" dur="500"/>
                                        <p:tgtEl>
                                          <p:spTgt spid="256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5602"/>
                                        </p:tgtEl>
                                        <p:attrNameLst>
                                          <p:attrName>style.visibility</p:attrName>
                                        </p:attrNameLst>
                                      </p:cBhvr>
                                      <p:to>
                                        <p:strVal val="visible"/>
                                      </p:to>
                                    </p:set>
                                    <p:animEffect transition="in" filter="wipe(left)">
                                      <p:cBhvr>
                                        <p:cTn id="37" dur="500"/>
                                        <p:tgtEl>
                                          <p:spTgt spid="256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wipe(left)">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60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B59C816-1328-964D-AFD1-05A3E7DBFD83}"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sp>
        <p:nvSpPr>
          <p:cNvPr id="621571" name="Text Box 3"/>
          <p:cNvSpPr txBox="1">
            <a:spLocks noChangeArrowheads="1"/>
          </p:cNvSpPr>
          <p:nvPr/>
        </p:nvSpPr>
        <p:spPr bwMode="auto">
          <a:xfrm>
            <a:off x="311150" y="838200"/>
            <a:ext cx="48704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 satellite is moving about the earth in a circular orbit and an elliptical orbit.  For these two orbits, determine whether the kinetic energy of the satellite changes during the motion.</a:t>
            </a:r>
          </a:p>
        </p:txBody>
      </p:sp>
      <p:pic>
        <p:nvPicPr>
          <p:cNvPr id="46086" name="Picture 4" descr="afg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371600"/>
            <a:ext cx="32734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5"/>
          <p:cNvSpPr>
            <a:spLocks noGrp="1" noChangeArrowheads="1"/>
          </p:cNvSpPr>
          <p:nvPr>
            <p:ph type="title"/>
          </p:nvPr>
        </p:nvSpPr>
        <p:spPr>
          <a:xfrm>
            <a:off x="0" y="0"/>
            <a:ext cx="9144000" cy="838200"/>
          </a:xfrm>
        </p:spPr>
        <p:txBody>
          <a:bodyPr/>
          <a:lstStyle/>
          <a:p>
            <a:r>
              <a:rPr lang="en-US" sz="4000">
                <a:latin typeface="Arial Narrow" charset="0"/>
                <a:ea typeface="ＭＳ Ｐゴシック" charset="0"/>
                <a:cs typeface="ＭＳ Ｐゴシック" charset="0"/>
              </a:rPr>
              <a:t>Ex.  Satellite Motion and Work By the Gravity</a:t>
            </a:r>
          </a:p>
        </p:txBody>
      </p:sp>
      <p:sp>
        <p:nvSpPr>
          <p:cNvPr id="621574" name="Text Box 6"/>
          <p:cNvSpPr txBox="1">
            <a:spLocks noChangeArrowheads="1"/>
          </p:cNvSpPr>
          <p:nvPr/>
        </p:nvSpPr>
        <p:spPr bwMode="auto">
          <a:xfrm>
            <a:off x="381000" y="2667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For a circular orbit</a:t>
            </a:r>
          </a:p>
        </p:txBody>
      </p:sp>
      <p:sp>
        <p:nvSpPr>
          <p:cNvPr id="621575" name="Text Box 7"/>
          <p:cNvSpPr txBox="1">
            <a:spLocks noChangeArrowheads="1"/>
          </p:cNvSpPr>
          <p:nvPr/>
        </p:nvSpPr>
        <p:spPr bwMode="auto">
          <a:xfrm>
            <a:off x="381000" y="434657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For an elliptical orbit </a:t>
            </a:r>
          </a:p>
        </p:txBody>
      </p:sp>
      <p:sp>
        <p:nvSpPr>
          <p:cNvPr id="621576" name="Rectangle 8"/>
          <p:cNvSpPr>
            <a:spLocks noChangeArrowheads="1"/>
          </p:cNvSpPr>
          <p:nvPr/>
        </p:nvSpPr>
        <p:spPr bwMode="auto">
          <a:xfrm>
            <a:off x="4953000" y="4114800"/>
            <a:ext cx="41910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21577" name="Rectangle 9"/>
          <p:cNvSpPr>
            <a:spLocks noChangeArrowheads="1"/>
          </p:cNvSpPr>
          <p:nvPr/>
        </p:nvSpPr>
        <p:spPr bwMode="auto">
          <a:xfrm>
            <a:off x="4953000" y="1371600"/>
            <a:ext cx="41910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21578" name="Text Box 10"/>
          <p:cNvSpPr txBox="1">
            <a:spLocks noChangeArrowheads="1"/>
          </p:cNvSpPr>
          <p:nvPr/>
        </p:nvSpPr>
        <p:spPr bwMode="auto">
          <a:xfrm>
            <a:off x="2590800" y="2667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No change!</a:t>
            </a:r>
          </a:p>
        </p:txBody>
      </p:sp>
      <p:sp>
        <p:nvSpPr>
          <p:cNvPr id="621579" name="Text Box 11"/>
          <p:cNvSpPr txBox="1">
            <a:spLocks noChangeArrowheads="1"/>
          </p:cNvSpPr>
          <p:nvPr/>
        </p:nvSpPr>
        <p:spPr bwMode="auto">
          <a:xfrm>
            <a:off x="4114800" y="2667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Why not?</a:t>
            </a:r>
          </a:p>
        </p:txBody>
      </p:sp>
      <p:sp>
        <p:nvSpPr>
          <p:cNvPr id="621580" name="Text Box 12"/>
          <p:cNvSpPr txBox="1">
            <a:spLocks noChangeArrowheads="1"/>
          </p:cNvSpPr>
          <p:nvPr/>
        </p:nvSpPr>
        <p:spPr bwMode="auto">
          <a:xfrm>
            <a:off x="381000" y="3159125"/>
            <a:ext cx="4870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is the only external force but it is perpendicular to the displacement.  So no work.</a:t>
            </a:r>
          </a:p>
        </p:txBody>
      </p:sp>
      <p:sp>
        <p:nvSpPr>
          <p:cNvPr id="621581" name="Text Box 13"/>
          <p:cNvSpPr txBox="1">
            <a:spLocks noChangeArrowheads="1"/>
          </p:cNvSpPr>
          <p:nvPr/>
        </p:nvSpPr>
        <p:spPr bwMode="auto">
          <a:xfrm>
            <a:off x="2819400" y="43465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Changes!</a:t>
            </a:r>
          </a:p>
        </p:txBody>
      </p:sp>
      <p:sp>
        <p:nvSpPr>
          <p:cNvPr id="621582" name="Text Box 14"/>
          <p:cNvSpPr txBox="1">
            <a:spLocks noChangeArrowheads="1"/>
          </p:cNvSpPr>
          <p:nvPr/>
        </p:nvSpPr>
        <p:spPr bwMode="auto">
          <a:xfrm>
            <a:off x="4191000" y="434657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Why?</a:t>
            </a:r>
          </a:p>
        </p:txBody>
      </p:sp>
      <p:sp>
        <p:nvSpPr>
          <p:cNvPr id="621583" name="Text Box 15"/>
          <p:cNvSpPr txBox="1">
            <a:spLocks noChangeArrowheads="1"/>
          </p:cNvSpPr>
          <p:nvPr/>
        </p:nvSpPr>
        <p:spPr bwMode="auto">
          <a:xfrm>
            <a:off x="381000" y="4803775"/>
            <a:ext cx="4870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is the only external force but its angle with respect to the displacement varies.  So it performs work. </a:t>
            </a:r>
          </a:p>
        </p:txBody>
      </p:sp>
    </p:spTree>
    <p:extLst>
      <p:ext uri="{BB962C8B-B14F-4D97-AF65-F5344CB8AC3E}">
        <p14:creationId xmlns:p14="http://schemas.microsoft.com/office/powerpoint/2010/main" val="843257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1571"/>
                                        </p:tgtEl>
                                        <p:attrNameLst>
                                          <p:attrName>style.visibility</p:attrName>
                                        </p:attrNameLst>
                                      </p:cBhvr>
                                      <p:to>
                                        <p:strVal val="visible"/>
                                      </p:to>
                                    </p:set>
                                    <p:animEffect transition="in" filter="wipe(left)">
                                      <p:cBhvr>
                                        <p:cTn id="7" dur="500"/>
                                        <p:tgtEl>
                                          <p:spTgt spid="621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1574"/>
                                        </p:tgtEl>
                                        <p:attrNameLst>
                                          <p:attrName>style.visibility</p:attrName>
                                        </p:attrNameLst>
                                      </p:cBhvr>
                                      <p:to>
                                        <p:strVal val="visible"/>
                                      </p:to>
                                    </p:set>
                                    <p:animEffect transition="in" filter="wipe(left)">
                                      <p:cBhvr>
                                        <p:cTn id="12" dur="500"/>
                                        <p:tgtEl>
                                          <p:spTgt spid="6215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21577"/>
                                        </p:tgtEl>
                                      </p:cBhvr>
                                    </p:animEffect>
                                    <p:set>
                                      <p:cBhvr>
                                        <p:cTn id="17" dur="1" fill="hold">
                                          <p:stCondLst>
                                            <p:cond delay="499"/>
                                          </p:stCondLst>
                                        </p:cTn>
                                        <p:tgtEl>
                                          <p:spTgt spid="6215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21578"/>
                                        </p:tgtEl>
                                        <p:attrNameLst>
                                          <p:attrName>style.visibility</p:attrName>
                                        </p:attrNameLst>
                                      </p:cBhvr>
                                      <p:to>
                                        <p:strVal val="visible"/>
                                      </p:to>
                                    </p:set>
                                    <p:animEffect transition="in" filter="wipe(left)">
                                      <p:cBhvr>
                                        <p:cTn id="22" dur="500"/>
                                        <p:tgtEl>
                                          <p:spTgt spid="6215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21579"/>
                                        </p:tgtEl>
                                        <p:attrNameLst>
                                          <p:attrName>style.visibility</p:attrName>
                                        </p:attrNameLst>
                                      </p:cBhvr>
                                      <p:to>
                                        <p:strVal val="visible"/>
                                      </p:to>
                                    </p:set>
                                    <p:animEffect transition="in" filter="wipe(left)">
                                      <p:cBhvr>
                                        <p:cTn id="27" dur="500"/>
                                        <p:tgtEl>
                                          <p:spTgt spid="6215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621580"/>
                                        </p:tgtEl>
                                        <p:attrNameLst>
                                          <p:attrName>style.visibility</p:attrName>
                                        </p:attrNameLst>
                                      </p:cBhvr>
                                      <p:to>
                                        <p:strVal val="visible"/>
                                      </p:to>
                                    </p:set>
                                    <p:animEffect transition="in" filter="wipe(left)">
                                      <p:cBhvr>
                                        <p:cTn id="32" dur="500"/>
                                        <p:tgtEl>
                                          <p:spTgt spid="6215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21575"/>
                                        </p:tgtEl>
                                        <p:attrNameLst>
                                          <p:attrName>style.visibility</p:attrName>
                                        </p:attrNameLst>
                                      </p:cBhvr>
                                      <p:to>
                                        <p:strVal val="visible"/>
                                      </p:to>
                                    </p:set>
                                    <p:animEffect transition="in" filter="wipe(left)">
                                      <p:cBhvr>
                                        <p:cTn id="37" dur="500"/>
                                        <p:tgtEl>
                                          <p:spTgt spid="6215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621576"/>
                                        </p:tgtEl>
                                      </p:cBhvr>
                                    </p:animEffect>
                                    <p:set>
                                      <p:cBhvr>
                                        <p:cTn id="42" dur="1" fill="hold">
                                          <p:stCondLst>
                                            <p:cond delay="499"/>
                                          </p:stCondLst>
                                        </p:cTn>
                                        <p:tgtEl>
                                          <p:spTgt spid="62157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621581"/>
                                        </p:tgtEl>
                                        <p:attrNameLst>
                                          <p:attrName>style.visibility</p:attrName>
                                        </p:attrNameLst>
                                      </p:cBhvr>
                                      <p:to>
                                        <p:strVal val="visible"/>
                                      </p:to>
                                    </p:set>
                                    <p:animEffect transition="in" filter="wipe(left)">
                                      <p:cBhvr>
                                        <p:cTn id="47" dur="500"/>
                                        <p:tgtEl>
                                          <p:spTgt spid="62158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621582"/>
                                        </p:tgtEl>
                                        <p:attrNameLst>
                                          <p:attrName>style.visibility</p:attrName>
                                        </p:attrNameLst>
                                      </p:cBhvr>
                                      <p:to>
                                        <p:strVal val="visible"/>
                                      </p:to>
                                    </p:set>
                                    <p:animEffect transition="in" filter="wipe(left)">
                                      <p:cBhvr>
                                        <p:cTn id="52" dur="500"/>
                                        <p:tgtEl>
                                          <p:spTgt spid="6215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621583"/>
                                        </p:tgtEl>
                                        <p:attrNameLst>
                                          <p:attrName>style.visibility</p:attrName>
                                        </p:attrNameLst>
                                      </p:cBhvr>
                                      <p:to>
                                        <p:strVal val="visible"/>
                                      </p:to>
                                    </p:set>
                                    <p:animEffect transition="in" filter="wipe(left)">
                                      <p:cBhvr>
                                        <p:cTn id="57" dur="500"/>
                                        <p:tgtEl>
                                          <p:spTgt spid="621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p:bldP spid="621574" grpId="0"/>
      <p:bldP spid="621575" grpId="0"/>
      <p:bldP spid="621576" grpId="0" animBg="1"/>
      <p:bldP spid="621577" grpId="0" animBg="1"/>
      <p:bldP spid="621578" grpId="0"/>
      <p:bldP spid="621579" grpId="0"/>
      <p:bldP spid="621580" grpId="0"/>
      <p:bldP spid="621581" grpId="0"/>
      <p:bldP spid="621582" grpId="0"/>
      <p:bldP spid="6215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150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840439-ADF2-304F-8938-8541DDD1D685}"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8" name="Rectangle 2"/>
          <p:cNvSpPr>
            <a:spLocks noGrp="1" noChangeArrowheads="1"/>
          </p:cNvSpPr>
          <p:nvPr>
            <p:ph type="title"/>
          </p:nvPr>
        </p:nvSpPr>
        <p:spPr>
          <a:xfrm>
            <a:off x="685800" y="-76200"/>
            <a:ext cx="7772400" cy="914400"/>
          </a:xfrm>
        </p:spPr>
        <p:txBody>
          <a:bodyPr/>
          <a:lstStyle/>
          <a:p>
            <a:r>
              <a:rPr lang="en-US" dirty="0" smtClean="0">
                <a:latin typeface="Arial Narrow" charset="0"/>
                <a:ea typeface="ＭＳ Ｐゴシック" charset="0"/>
                <a:cs typeface="ＭＳ Ｐゴシック" charset="0"/>
              </a:rPr>
              <a:t>Special Project #4</a:t>
            </a:r>
            <a:endParaRPr lang="en-US" dirty="0">
              <a:latin typeface="Arial Narrow" charset="0"/>
              <a:ea typeface="ＭＳ Ｐゴシック" charset="0"/>
              <a:cs typeface="ＭＳ Ｐゴシック" charset="0"/>
            </a:endParaRPr>
          </a:p>
        </p:txBody>
      </p:sp>
      <p:sp>
        <p:nvSpPr>
          <p:cNvPr id="102403" name="Rectangle 3"/>
          <p:cNvSpPr>
            <a:spLocks noGrp="1" noChangeArrowheads="1"/>
          </p:cNvSpPr>
          <p:nvPr>
            <p:ph type="body" idx="1"/>
          </p:nvPr>
        </p:nvSpPr>
        <p:spPr>
          <a:xfrm>
            <a:off x="381000" y="609600"/>
            <a:ext cx="8229600" cy="5638800"/>
          </a:xfrm>
        </p:spPr>
        <p:txBody>
          <a:bodyPr/>
          <a:lstStyle/>
          <a:p>
            <a:r>
              <a:rPr lang="en-US" dirty="0">
                <a:latin typeface="Arial Narrow" charset="0"/>
                <a:ea typeface="ＭＳ Ｐゴシック" charset="0"/>
                <a:cs typeface="ＭＳ Ｐゴシック" charset="0"/>
              </a:rPr>
              <a:t>Two protons are separated by 1m.  </a:t>
            </a:r>
          </a:p>
          <a:p>
            <a:pPr lvl="1"/>
            <a:r>
              <a:rPr lang="en-US" dirty="0">
                <a:latin typeface="Arial Narrow" charset="0"/>
                <a:ea typeface="ＭＳ Ｐゴシック" charset="0"/>
              </a:rPr>
              <a:t>Compute the gravitational force (F</a:t>
            </a:r>
            <a:r>
              <a:rPr lang="en-US" baseline="-25000" dirty="0">
                <a:latin typeface="Arial Narrow" charset="0"/>
                <a:ea typeface="ＭＳ Ｐゴシック" charset="0"/>
              </a:rPr>
              <a:t>G</a:t>
            </a:r>
            <a:r>
              <a:rPr lang="en-US" dirty="0">
                <a:latin typeface="Arial Narrow" charset="0"/>
                <a:ea typeface="ＭＳ Ｐゴシック" charset="0"/>
              </a:rPr>
              <a:t>) between the two protons </a:t>
            </a:r>
            <a:r>
              <a:rPr lang="en-US" dirty="0" smtClean="0">
                <a:latin typeface="Arial Narrow" charset="0"/>
                <a:ea typeface="ＭＳ Ｐゴシック" charset="0"/>
              </a:rPr>
              <a:t>(10 </a:t>
            </a:r>
            <a:r>
              <a:rPr lang="en-US" dirty="0">
                <a:latin typeface="Arial Narrow" charset="0"/>
                <a:ea typeface="ＭＳ Ｐゴシック" charset="0"/>
              </a:rPr>
              <a:t>points)</a:t>
            </a:r>
          </a:p>
          <a:p>
            <a:pPr lvl="1"/>
            <a:r>
              <a:rPr lang="en-US" dirty="0">
                <a:latin typeface="Arial Narrow" charset="0"/>
                <a:ea typeface="ＭＳ Ｐゴシック" charset="0"/>
              </a:rPr>
              <a:t>Compute the electric force (F</a:t>
            </a:r>
            <a:r>
              <a:rPr lang="en-US" baseline="-25000" dirty="0">
                <a:latin typeface="Arial Narrow" charset="0"/>
                <a:ea typeface="ＭＳ Ｐゴシック" charset="0"/>
              </a:rPr>
              <a:t>E</a:t>
            </a:r>
            <a:r>
              <a:rPr lang="en-US" dirty="0">
                <a:latin typeface="Arial Narrow" charset="0"/>
                <a:ea typeface="ＭＳ Ｐゴシック" charset="0"/>
              </a:rPr>
              <a:t>) between the two protons </a:t>
            </a:r>
            <a:r>
              <a:rPr lang="en-US" dirty="0" smtClean="0">
                <a:latin typeface="Arial Narrow" charset="0"/>
                <a:ea typeface="ＭＳ Ｐゴシック" charset="0"/>
              </a:rPr>
              <a:t>(10 </a:t>
            </a:r>
            <a:r>
              <a:rPr lang="en-US" dirty="0">
                <a:latin typeface="Arial Narrow" charset="0"/>
                <a:ea typeface="ＭＳ Ｐゴシック" charset="0"/>
              </a:rPr>
              <a:t>points)</a:t>
            </a:r>
          </a:p>
          <a:p>
            <a:pPr lvl="1"/>
            <a:r>
              <a:rPr lang="en-US" dirty="0">
                <a:latin typeface="Arial Narrow" charset="0"/>
                <a:ea typeface="ＭＳ Ｐゴシック" charset="0"/>
              </a:rPr>
              <a:t>Compute the ratio of FG/FE </a:t>
            </a:r>
            <a:r>
              <a:rPr lang="en-US" dirty="0" smtClean="0">
                <a:latin typeface="Arial Narrow" charset="0"/>
                <a:ea typeface="ＭＳ Ｐゴシック" charset="0"/>
              </a:rPr>
              <a:t>(5 </a:t>
            </a:r>
            <a:r>
              <a:rPr lang="en-US" dirty="0">
                <a:latin typeface="Arial Narrow" charset="0"/>
                <a:ea typeface="ＭＳ Ｐゴシック" charset="0"/>
              </a:rPr>
              <a:t>points) and explain what this tells you </a:t>
            </a:r>
            <a:r>
              <a:rPr lang="en-US" dirty="0" smtClean="0">
                <a:latin typeface="Arial Narrow" charset="0"/>
                <a:ea typeface="ＭＳ Ｐゴシック" charset="0"/>
              </a:rPr>
              <a:t>(5 </a:t>
            </a:r>
            <a:r>
              <a:rPr lang="en-US" dirty="0">
                <a:latin typeface="Arial Narrow" charset="0"/>
                <a:ea typeface="ＭＳ Ｐゴシック" charset="0"/>
              </a:rPr>
              <a:t>point)</a:t>
            </a:r>
          </a:p>
          <a:p>
            <a:r>
              <a:rPr lang="en-US" dirty="0" smtClean="0">
                <a:latin typeface="Arial Narrow" charset="0"/>
                <a:ea typeface="ＭＳ Ｐゴシック" charset="0"/>
                <a:cs typeface="ＭＳ Ｐゴシック" charset="0"/>
              </a:rPr>
              <a:t>You must specify the formulae for each of the forces and the values of necessary quantities, such as mass, charge, constants, </a:t>
            </a:r>
            <a:r>
              <a:rPr lang="en-US" dirty="0" err="1" smtClean="0">
                <a:latin typeface="Arial Narrow" charset="0"/>
                <a:ea typeface="ＭＳ Ｐゴシック" charset="0"/>
                <a:cs typeface="ＭＳ Ｐゴシック" charset="0"/>
              </a:rPr>
              <a:t>etc</a:t>
            </a:r>
            <a:r>
              <a:rPr lang="en-US" dirty="0" smtClean="0">
                <a:latin typeface="Arial Narrow" charset="0"/>
                <a:ea typeface="ＭＳ Ｐゴシック" charset="0"/>
                <a:cs typeface="ＭＳ Ｐゴシック" charset="0"/>
              </a:rPr>
              <a:t>, in your report </a:t>
            </a:r>
          </a:p>
          <a:p>
            <a:r>
              <a:rPr lang="en-US" dirty="0" smtClean="0">
                <a:latin typeface="Arial Narrow" charset="0"/>
                <a:ea typeface="ＭＳ Ｐゴシック" charset="0"/>
                <a:cs typeface="ＭＳ Ｐゴシック" charset="0"/>
              </a:rPr>
              <a:t>Due</a:t>
            </a:r>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Beginning of the class, Tuesday, Oct. 7 </a:t>
            </a:r>
            <a:endParaRPr lang="en-US" dirty="0">
              <a:latin typeface="Arial Narrow" charset="0"/>
              <a:ea typeface="ＭＳ Ｐゴシック" charset="0"/>
              <a:cs typeface="ＭＳ Ｐゴシック" charset="0"/>
            </a:endParaRPr>
          </a:p>
        </p:txBody>
      </p:sp>
      <p:sp>
        <p:nvSpPr>
          <p:cNvPr id="215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4273508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wipe(left)">
                                      <p:cBhvr>
                                        <p:cTn id="12" dur="500"/>
                                        <p:tgtEl>
                                          <p:spTgt spid="102403">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wipe(left)">
                                      <p:cBhvr>
                                        <p:cTn id="17" dur="500"/>
                                        <p:tgtEl>
                                          <p:spTgt spid="102403">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wipe(left)">
                                      <p:cBhvr>
                                        <p:cTn id="22" dur="500"/>
                                        <p:tgtEl>
                                          <p:spTgt spid="10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wipe(left)">
                                      <p:cBhvr>
                                        <p:cTn id="27" dur="500"/>
                                        <p:tgtEl>
                                          <p:spTgt spid="102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03">
                                            <p:txEl>
                                              <p:pRg st="5" end="5"/>
                                            </p:txEl>
                                          </p:spTgt>
                                        </p:tgtEl>
                                        <p:attrNameLst>
                                          <p:attrName>style.visibility</p:attrName>
                                        </p:attrNameLst>
                                      </p:cBhvr>
                                      <p:to>
                                        <p:strVal val="visible"/>
                                      </p:to>
                                    </p:set>
                                    <p:animEffect transition="in" filter="wipe(left)">
                                      <p:cBhvr>
                                        <p:cTn id="32" dur="500"/>
                                        <p:tgtEl>
                                          <p:spTgt spid="102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39950" name="Rectangle 6"/>
          <p:cNvSpPr>
            <a:spLocks noGrp="1" noChangeArrowheads="1"/>
          </p:cNvSpPr>
          <p:nvPr>
            <p:ph type="sldNum" sz="quarter" idx="12"/>
          </p:nvPr>
        </p:nvSpPr>
        <p:spPr>
          <a:noFill/>
        </p:spPr>
        <p:txBody>
          <a:bodyPr/>
          <a:lstStyle/>
          <a:p>
            <a:fld id="{32F350D4-7840-E544-B1AF-F44090595B33}" type="slidenum">
              <a:rPr lang="en-US">
                <a:latin typeface="Arial Narrow" pitchFamily="-84" charset="0"/>
              </a:rPr>
              <a:pPr/>
              <a:t>4</a:t>
            </a:fld>
            <a:endParaRPr lang="en-US">
              <a:latin typeface="Arial Narrow" pitchFamily="-84" charset="0"/>
            </a:endParaRPr>
          </a:p>
        </p:txBody>
      </p:sp>
      <p:sp>
        <p:nvSpPr>
          <p:cNvPr id="39951" name="Rectangle 2"/>
          <p:cNvSpPr>
            <a:spLocks noGrp="1" noChangeArrowheads="1"/>
          </p:cNvSpPr>
          <p:nvPr>
            <p:ph type="title"/>
          </p:nvPr>
        </p:nvSpPr>
        <p:spPr>
          <a:xfrm>
            <a:off x="533400" y="152400"/>
            <a:ext cx="8153400" cy="609600"/>
          </a:xfrm>
        </p:spPr>
        <p:txBody>
          <a:bodyPr/>
          <a:lstStyle/>
          <a:p>
            <a:r>
              <a:rPr lang="en-US" sz="3600">
                <a:ea typeface="ＭＳ Ｐゴシック" pitchFamily="-84" charset="-128"/>
                <a:cs typeface="ＭＳ Ｐゴシック" pitchFamily="-84" charset="-128"/>
              </a:rPr>
              <a:t>Newton’s Law of Universal Gravitation</a:t>
            </a:r>
          </a:p>
        </p:txBody>
      </p:sp>
      <p:sp>
        <p:nvSpPr>
          <p:cNvPr id="75779" name="Text Box 3"/>
          <p:cNvSpPr txBox="1">
            <a:spLocks noChangeArrowheads="1"/>
          </p:cNvSpPr>
          <p:nvPr/>
        </p:nvSpPr>
        <p:spPr bwMode="auto">
          <a:xfrm>
            <a:off x="457200" y="717550"/>
            <a:ext cx="82296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People have been very curious about the stars in the sky, making observations for a long time.  The data people collected, however, have not been explained until Newton has discovered the law of gravitation. </a:t>
            </a:r>
          </a:p>
        </p:txBody>
      </p:sp>
      <p:sp>
        <p:nvSpPr>
          <p:cNvPr id="75780" name="Text Box 4"/>
          <p:cNvSpPr txBox="1">
            <a:spLocks noChangeArrowheads="1"/>
          </p:cNvSpPr>
          <p:nvPr/>
        </p:nvSpPr>
        <p:spPr bwMode="auto">
          <a:xfrm>
            <a:off x="457200" y="1981200"/>
            <a:ext cx="8229600" cy="12001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pitchFamily="-84" charset="0"/>
              </a:rPr>
              <a:t>Every object in the universe attracts every other object with a force that is directly </a:t>
            </a:r>
            <a:r>
              <a:rPr lang="en-US" b="1" u="sng">
                <a:solidFill>
                  <a:srgbClr val="003300"/>
                </a:solidFill>
                <a:latin typeface="Arial Narrow" pitchFamily="-84" charset="0"/>
              </a:rPr>
              <a:t>proportional to the product of their masses</a:t>
            </a:r>
            <a:r>
              <a:rPr lang="en-US">
                <a:solidFill>
                  <a:srgbClr val="FF0000"/>
                </a:solidFill>
                <a:latin typeface="Arial Narrow" pitchFamily="-84" charset="0"/>
              </a:rPr>
              <a:t> and </a:t>
            </a:r>
            <a:r>
              <a:rPr lang="en-US" b="1" u="sng">
                <a:solidFill>
                  <a:srgbClr val="003300"/>
                </a:solidFill>
                <a:latin typeface="Arial Narrow" pitchFamily="-84" charset="0"/>
              </a:rPr>
              <a:t>inversely proportional to the square of the distance</a:t>
            </a:r>
            <a:r>
              <a:rPr lang="en-US">
                <a:solidFill>
                  <a:srgbClr val="FF0000"/>
                </a:solidFill>
                <a:latin typeface="Arial Narrow" pitchFamily="-84" charset="0"/>
              </a:rPr>
              <a:t> between them.</a:t>
            </a:r>
          </a:p>
        </p:txBody>
      </p:sp>
      <p:sp>
        <p:nvSpPr>
          <p:cNvPr id="75781" name="Text Box 5"/>
          <p:cNvSpPr txBox="1">
            <a:spLocks noChangeArrowheads="1"/>
          </p:cNvSpPr>
          <p:nvPr/>
        </p:nvSpPr>
        <p:spPr bwMode="auto">
          <a:xfrm>
            <a:off x="457200" y="3382963"/>
            <a:ext cx="2514600" cy="7016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How would you write this law mathematically?</a:t>
            </a:r>
            <a:endParaRPr lang="en-US" sz="2000">
              <a:solidFill>
                <a:schemeClr val="accent2"/>
              </a:solidFill>
              <a:latin typeface="Symbol" pitchFamily="-84" charset="2"/>
            </a:endParaRPr>
          </a:p>
        </p:txBody>
      </p:sp>
      <p:graphicFrame>
        <p:nvGraphicFramePr>
          <p:cNvPr id="75782" name="Object 2"/>
          <p:cNvGraphicFramePr>
            <a:graphicFrameLocks noChangeAspect="1"/>
          </p:cNvGraphicFramePr>
          <p:nvPr/>
        </p:nvGraphicFramePr>
        <p:xfrm>
          <a:off x="3352800" y="3535363"/>
          <a:ext cx="360363" cy="463550"/>
        </p:xfrm>
        <a:graphic>
          <a:graphicData uri="http://schemas.openxmlformats.org/presentationml/2006/ole">
            <mc:AlternateContent xmlns:mc="http://schemas.openxmlformats.org/markup-compatibility/2006">
              <mc:Choice xmlns:v="urn:schemas-microsoft-com:vml" Requires="v">
                <p:oleObj spid="_x0000_s279666" name="Equation" r:id="rId3" imgW="190440" imgH="241200" progId="Equation.DSMT4">
                  <p:embed/>
                </p:oleObj>
              </mc:Choice>
              <mc:Fallback>
                <p:oleObj name="Equation" r:id="rId3" imgW="19044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35363"/>
                        <a:ext cx="360363" cy="463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83" name="Object 3"/>
          <p:cNvGraphicFramePr>
            <a:graphicFrameLocks noChangeAspect="1"/>
          </p:cNvGraphicFramePr>
          <p:nvPr/>
        </p:nvGraphicFramePr>
        <p:xfrm>
          <a:off x="3494088" y="4305300"/>
          <a:ext cx="2668587" cy="474663"/>
        </p:xfrm>
        <a:graphic>
          <a:graphicData uri="http://schemas.openxmlformats.org/presentationml/2006/ole">
            <mc:AlternateContent xmlns:mc="http://schemas.openxmlformats.org/markup-compatibility/2006">
              <mc:Choice xmlns:v="urn:schemas-microsoft-com:vml" Requires="v">
                <p:oleObj spid="_x0000_s279667" name="Equation" r:id="rId5" imgW="1041120" imgH="203040" progId="Equation.3">
                  <p:embed/>
                </p:oleObj>
              </mc:Choice>
              <mc:Fallback>
                <p:oleObj name="Equation" r:id="rId5" imgW="10411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088" y="4305300"/>
                        <a:ext cx="2668587" cy="474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5784" name="Text Box 8"/>
          <p:cNvSpPr txBox="1">
            <a:spLocks noChangeArrowheads="1"/>
          </p:cNvSpPr>
          <p:nvPr/>
        </p:nvSpPr>
        <p:spPr bwMode="auto">
          <a:xfrm>
            <a:off x="379413" y="4191000"/>
            <a:ext cx="3048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G is the universal gravitational constant, and its value is</a:t>
            </a:r>
          </a:p>
        </p:txBody>
      </p:sp>
      <p:sp>
        <p:nvSpPr>
          <p:cNvPr id="75785" name="Text Box 9"/>
          <p:cNvSpPr txBox="1">
            <a:spLocks noChangeArrowheads="1"/>
          </p:cNvSpPr>
          <p:nvPr/>
        </p:nvSpPr>
        <p:spPr bwMode="auto">
          <a:xfrm>
            <a:off x="304800" y="4953000"/>
            <a:ext cx="8534400" cy="457200"/>
          </a:xfrm>
          <a:prstGeom prst="rect">
            <a:avLst/>
          </a:prstGeom>
          <a:solidFill>
            <a:srgbClr val="FFFF99"/>
          </a:solidFill>
          <a:ln w="28575">
            <a:noFill/>
            <a:miter lim="800000"/>
            <a:headEnd/>
            <a:tailEnd/>
          </a:ln>
        </p:spPr>
        <p:txBody>
          <a:bodyPr>
            <a:prstTxWarp prst="textNoShape">
              <a:avLst/>
            </a:prstTxWarp>
            <a:spAutoFit/>
          </a:bodyPr>
          <a:lstStyle/>
          <a:p>
            <a:r>
              <a:rPr lang="en-US">
                <a:solidFill>
                  <a:srgbClr val="FF0000"/>
                </a:solidFill>
                <a:latin typeface="Monotype Corsiva" pitchFamily="-84" charset="0"/>
              </a:rPr>
              <a:t>This constant is not given by the theory but must be measured by experiments.</a:t>
            </a:r>
          </a:p>
        </p:txBody>
      </p:sp>
      <p:sp>
        <p:nvSpPr>
          <p:cNvPr id="75786"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prstTxWarp prst="textNoShape">
              <a:avLst/>
            </a:prstTxWarp>
          </a:bodyPr>
          <a:lstStyle/>
          <a:p>
            <a:pPr algn="ctr"/>
            <a:r>
              <a:rPr lang="en-US" sz="2000">
                <a:latin typeface="Arial Narrow" pitchFamily="-84" charset="0"/>
              </a:rPr>
              <a:t>With </a:t>
            </a:r>
            <a:r>
              <a:rPr lang="en-US" sz="2000">
                <a:solidFill>
                  <a:schemeClr val="accent2"/>
                </a:solidFill>
                <a:latin typeface="Arial Narrow" pitchFamily="-84" charset="0"/>
              </a:rPr>
              <a:t>G</a:t>
            </a:r>
          </a:p>
        </p:txBody>
      </p:sp>
      <p:graphicFrame>
        <p:nvGraphicFramePr>
          <p:cNvPr id="75787" name="Object 4"/>
          <p:cNvGraphicFramePr>
            <a:graphicFrameLocks noChangeAspect="1"/>
          </p:cNvGraphicFramePr>
          <p:nvPr/>
        </p:nvGraphicFramePr>
        <p:xfrm>
          <a:off x="6400800" y="3476625"/>
          <a:ext cx="733425" cy="506413"/>
        </p:xfrm>
        <a:graphic>
          <a:graphicData uri="http://schemas.openxmlformats.org/presentationml/2006/ole">
            <mc:AlternateContent xmlns:mc="http://schemas.openxmlformats.org/markup-compatibility/2006">
              <mc:Choice xmlns:v="urn:schemas-microsoft-com:vml" Requires="v">
                <p:oleObj spid="_x0000_s279668" name="Equation" r:id="rId7" imgW="330120" imgH="241200" progId="Equation.DSMT4">
                  <p:embed/>
                </p:oleObj>
              </mc:Choice>
              <mc:Fallback>
                <p:oleObj name="Equation" r:id="rId7" imgW="33012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76625"/>
                        <a:ext cx="733425" cy="506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5788" name="Text Box 12"/>
          <p:cNvSpPr txBox="1">
            <a:spLocks noChangeArrowheads="1"/>
          </p:cNvSpPr>
          <p:nvPr/>
        </p:nvSpPr>
        <p:spPr bwMode="auto">
          <a:xfrm>
            <a:off x="6229350" y="4343400"/>
            <a:ext cx="685800" cy="3968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Unit?</a:t>
            </a:r>
          </a:p>
        </p:txBody>
      </p:sp>
      <p:graphicFrame>
        <p:nvGraphicFramePr>
          <p:cNvPr id="75789" name="Object 5"/>
          <p:cNvGraphicFramePr>
            <a:graphicFrameLocks noChangeAspect="1"/>
          </p:cNvGraphicFramePr>
          <p:nvPr/>
        </p:nvGraphicFramePr>
        <p:xfrm>
          <a:off x="6983413" y="4275138"/>
          <a:ext cx="1474787" cy="533400"/>
        </p:xfrm>
        <a:graphic>
          <a:graphicData uri="http://schemas.openxmlformats.org/presentationml/2006/ole">
            <mc:AlternateContent xmlns:mc="http://schemas.openxmlformats.org/markup-compatibility/2006">
              <mc:Choice xmlns:v="urn:schemas-microsoft-com:vml" Requires="v">
                <p:oleObj spid="_x0000_s279669" name="Equation" r:id="rId9" imgW="723600" imgH="228600" progId="Equation.3">
                  <p:embed/>
                </p:oleObj>
              </mc:Choice>
              <mc:Fallback>
                <p:oleObj name="Equation" r:id="rId9" imgW="723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4275138"/>
                        <a:ext cx="1474787" cy="533400"/>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5790" name="Text Box 14"/>
          <p:cNvSpPr txBox="1">
            <a:spLocks noChangeArrowheads="1"/>
          </p:cNvSpPr>
          <p:nvPr/>
        </p:nvSpPr>
        <p:spPr bwMode="auto">
          <a:xfrm>
            <a:off x="457200" y="5410200"/>
            <a:ext cx="8229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This form of forces is known as </a:t>
            </a:r>
            <a:r>
              <a:rPr lang="en-US" sz="2000" b="1" u="sng">
                <a:solidFill>
                  <a:srgbClr val="003300"/>
                </a:solidFill>
                <a:latin typeface="Arial Narrow" pitchFamily="-84" charset="0"/>
              </a:rPr>
              <a:t>the inverse-square law</a:t>
            </a:r>
            <a:r>
              <a:rPr lang="en-US" sz="2000">
                <a:solidFill>
                  <a:srgbClr val="FF0000"/>
                </a:solidFill>
                <a:latin typeface="Arial Narrow" pitchFamily="-84" charset="0"/>
              </a:rPr>
              <a:t>, because the magnitude of the force is inversely proportional to the square of the distances between the objects.</a:t>
            </a:r>
          </a:p>
        </p:txBody>
      </p:sp>
      <p:graphicFrame>
        <p:nvGraphicFramePr>
          <p:cNvPr id="75791" name="Object 6"/>
          <p:cNvGraphicFramePr>
            <a:graphicFrameLocks noChangeAspect="1"/>
          </p:cNvGraphicFramePr>
          <p:nvPr/>
        </p:nvGraphicFramePr>
        <p:xfrm>
          <a:off x="3733800" y="3641725"/>
          <a:ext cx="288925" cy="244475"/>
        </p:xfrm>
        <a:graphic>
          <a:graphicData uri="http://schemas.openxmlformats.org/presentationml/2006/ole">
            <mc:AlternateContent xmlns:mc="http://schemas.openxmlformats.org/markup-compatibility/2006">
              <mc:Choice xmlns:v="urn:schemas-microsoft-com:vml" Requires="v">
                <p:oleObj spid="_x0000_s279670" name="Equation" r:id="rId11" imgW="152280" imgH="126720" progId="Equation.DSMT4">
                  <p:embed/>
                </p:oleObj>
              </mc:Choice>
              <mc:Fallback>
                <p:oleObj name="Equation" r:id="rId11" imgW="152280" imgH="126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641725"/>
                        <a:ext cx="288925" cy="244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2" name="Object 7"/>
          <p:cNvGraphicFramePr>
            <a:graphicFrameLocks noChangeAspect="1"/>
          </p:cNvGraphicFramePr>
          <p:nvPr/>
        </p:nvGraphicFramePr>
        <p:xfrm>
          <a:off x="4038600" y="3370263"/>
          <a:ext cx="360363" cy="439737"/>
        </p:xfrm>
        <a:graphic>
          <a:graphicData uri="http://schemas.openxmlformats.org/presentationml/2006/ole">
            <mc:AlternateContent xmlns:mc="http://schemas.openxmlformats.org/markup-compatibility/2006">
              <mc:Choice xmlns:v="urn:schemas-microsoft-com:vml" Requires="v">
                <p:oleObj spid="_x0000_s279671" name="Equation" r:id="rId13" imgW="190440" imgH="228600" progId="Equation.DSMT4">
                  <p:embed/>
                </p:oleObj>
              </mc:Choice>
              <mc:Fallback>
                <p:oleObj name="Equation" r:id="rId13" imgW="1904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3370263"/>
                        <a:ext cx="360363" cy="4397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3" name="Object 8"/>
          <p:cNvGraphicFramePr>
            <a:graphicFrameLocks noChangeAspect="1"/>
          </p:cNvGraphicFramePr>
          <p:nvPr/>
        </p:nvGraphicFramePr>
        <p:xfrm>
          <a:off x="7459663" y="3276600"/>
          <a:ext cx="846137" cy="906463"/>
        </p:xfrm>
        <a:graphic>
          <a:graphicData uri="http://schemas.openxmlformats.org/presentationml/2006/ole">
            <mc:AlternateContent xmlns:mc="http://schemas.openxmlformats.org/markup-compatibility/2006">
              <mc:Choice xmlns:v="urn:schemas-microsoft-com:vml" Requires="v">
                <p:oleObj spid="_x0000_s279672" name="Equation" r:id="rId15" imgW="380880" imgH="431640" progId="Equation.DSMT4">
                  <p:embed/>
                </p:oleObj>
              </mc:Choice>
              <mc:Fallback>
                <p:oleObj name="Equation" r:id="rId15" imgW="3808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9663" y="3276600"/>
                        <a:ext cx="846137" cy="906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4" name="Object 9"/>
          <p:cNvGraphicFramePr>
            <a:graphicFrameLocks noChangeAspect="1"/>
          </p:cNvGraphicFramePr>
          <p:nvPr/>
        </p:nvGraphicFramePr>
        <p:xfrm>
          <a:off x="4341813" y="3352800"/>
          <a:ext cx="385762" cy="439738"/>
        </p:xfrm>
        <a:graphic>
          <a:graphicData uri="http://schemas.openxmlformats.org/presentationml/2006/ole">
            <mc:AlternateContent xmlns:mc="http://schemas.openxmlformats.org/markup-compatibility/2006">
              <mc:Choice xmlns:v="urn:schemas-microsoft-com:vml" Requires="v">
                <p:oleObj spid="_x0000_s279673" name="Equation" r:id="rId17" imgW="203040" imgH="228600" progId="Equation.DSMT4">
                  <p:embed/>
                </p:oleObj>
              </mc:Choice>
              <mc:Fallback>
                <p:oleObj name="Equation" r:id="rId17" imgW="20304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1813" y="3352800"/>
                        <a:ext cx="385762" cy="439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5" name="Object 10"/>
          <p:cNvGraphicFramePr>
            <a:graphicFrameLocks noChangeAspect="1"/>
          </p:cNvGraphicFramePr>
          <p:nvPr/>
        </p:nvGraphicFramePr>
        <p:xfrm>
          <a:off x="4043363" y="3276600"/>
          <a:ext cx="722312" cy="914400"/>
        </p:xfrm>
        <a:graphic>
          <a:graphicData uri="http://schemas.openxmlformats.org/presentationml/2006/ole">
            <mc:AlternateContent xmlns:mc="http://schemas.openxmlformats.org/markup-compatibility/2006">
              <mc:Choice xmlns:v="urn:schemas-microsoft-com:vml" Requires="v">
                <p:oleObj spid="_x0000_s279674" name="Equation" r:id="rId19" imgW="380880" imgH="393480" progId="Equation.DSMT4">
                  <p:embed/>
                </p:oleObj>
              </mc:Choice>
              <mc:Fallback>
                <p:oleObj name="Equation" r:id="rId19" imgW="38088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3363" y="3276600"/>
                        <a:ext cx="722312" cy="914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6" name="Object 11"/>
          <p:cNvGraphicFramePr>
            <a:graphicFrameLocks noChangeAspect="1"/>
          </p:cNvGraphicFramePr>
          <p:nvPr/>
        </p:nvGraphicFramePr>
        <p:xfrm>
          <a:off x="4191000" y="3733800"/>
          <a:ext cx="338138" cy="463550"/>
        </p:xfrm>
        <a:graphic>
          <a:graphicData uri="http://schemas.openxmlformats.org/presentationml/2006/ole">
            <mc:AlternateContent xmlns:mc="http://schemas.openxmlformats.org/markup-compatibility/2006">
              <mc:Choice xmlns:v="urn:schemas-microsoft-com:vml" Requires="v">
                <p:oleObj spid="_x0000_s279675" name="Equation" r:id="rId21" imgW="177480" imgH="241200" progId="Equation.DSMT4">
                  <p:embed/>
                </p:oleObj>
              </mc:Choice>
              <mc:Fallback>
                <p:oleObj name="Equation" r:id="rId21" imgW="177480" imgH="241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1000" y="3733800"/>
                        <a:ext cx="338138" cy="463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7" name="Object 12"/>
          <p:cNvGraphicFramePr>
            <a:graphicFrameLocks noChangeAspect="1"/>
          </p:cNvGraphicFramePr>
          <p:nvPr/>
        </p:nvGraphicFramePr>
        <p:xfrm>
          <a:off x="7086600" y="3505200"/>
          <a:ext cx="366713" cy="374650"/>
        </p:xfrm>
        <a:graphic>
          <a:graphicData uri="http://schemas.openxmlformats.org/presentationml/2006/ole">
            <mc:AlternateContent xmlns:mc="http://schemas.openxmlformats.org/markup-compatibility/2006">
              <mc:Choice xmlns:v="urn:schemas-microsoft-com:vml" Requires="v">
                <p:oleObj spid="_x0000_s279676" name="Equation" r:id="rId23" imgW="164880" imgH="177480" progId="Equation.DSMT4">
                  <p:embed/>
                </p:oleObj>
              </mc:Choice>
              <mc:Fallback>
                <p:oleObj name="Equation" r:id="rId23" imgW="164880" imgH="177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505200"/>
                        <a:ext cx="366713"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9960" name="Footer Placeholder 2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679696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par>
                          <p:cTn id="8" fill="hold">
                            <p:stCondLst>
                              <p:cond delay="24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75780"/>
                                        </p:tgtEl>
                                        <p:attrNameLst>
                                          <p:attrName>style.visibility</p:attrName>
                                        </p:attrNameLst>
                                      </p:cBhvr>
                                      <p:to>
                                        <p:strVal val="visible"/>
                                      </p:to>
                                    </p:set>
                                    <p:animEffect transition="in" filter="wipe(left)">
                                      <p:cBhvr>
                                        <p:cTn id="11" dur="500"/>
                                        <p:tgtEl>
                                          <p:spTgt spid="75780"/>
                                        </p:tgtEl>
                                      </p:cBhvr>
                                    </p:animEffect>
                                  </p:childTnLst>
                                </p:cTn>
                              </p:par>
                            </p:childTnLst>
                          </p:cTn>
                        </p:par>
                        <p:par>
                          <p:cTn id="12" fill="hold">
                            <p:stCondLst>
                              <p:cond delay="455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75781"/>
                                        </p:tgtEl>
                                        <p:attrNameLst>
                                          <p:attrName>style.visibility</p:attrName>
                                        </p:attrNameLst>
                                      </p:cBhvr>
                                      <p:to>
                                        <p:strVal val="visible"/>
                                      </p:to>
                                    </p:set>
                                    <p:animEffect transition="in" filter="wipe(left)">
                                      <p:cBhvr>
                                        <p:cTn id="15" dur="500"/>
                                        <p:tgtEl>
                                          <p:spTgt spid="75781"/>
                                        </p:tgtEl>
                                      </p:cBhvr>
                                    </p:animEffect>
                                  </p:childTnLst>
                                </p:cTn>
                              </p:par>
                            </p:childTnLst>
                          </p:cTn>
                        </p:par>
                        <p:par>
                          <p:cTn id="16" fill="hold">
                            <p:stCondLst>
                              <p:cond delay="5400"/>
                            </p:stCondLst>
                            <p:childTnLst>
                              <p:par>
                                <p:cTn id="17" presetID="22" presetClass="entr" presetSubtype="8" fill="hold" nodeType="afterEffect">
                                  <p:stCondLst>
                                    <p:cond delay="0"/>
                                  </p:stCondLst>
                                  <p:iterate type="wd">
                                    <p:tmPct val="10000"/>
                                  </p:iterate>
                                  <p:childTnLst>
                                    <p:set>
                                      <p:cBhvr>
                                        <p:cTn id="18" dur="1" fill="hold">
                                          <p:stCondLst>
                                            <p:cond delay="0"/>
                                          </p:stCondLst>
                                        </p:cTn>
                                        <p:tgtEl>
                                          <p:spTgt spid="75782"/>
                                        </p:tgtEl>
                                        <p:attrNameLst>
                                          <p:attrName>style.visibility</p:attrName>
                                        </p:attrNameLst>
                                      </p:cBhvr>
                                      <p:to>
                                        <p:strVal val="visible"/>
                                      </p:to>
                                    </p:set>
                                    <p:animEffect transition="in" filter="wipe(left)">
                                      <p:cBhvr>
                                        <p:cTn id="19" dur="500"/>
                                        <p:tgtEl>
                                          <p:spTgt spid="75782"/>
                                        </p:tgtEl>
                                      </p:cBhvr>
                                    </p:animEffect>
                                  </p:childTnLst>
                                </p:cTn>
                              </p:par>
                            </p:childTnLst>
                          </p:cTn>
                        </p:par>
                        <p:par>
                          <p:cTn id="20" fill="hold">
                            <p:stCondLst>
                              <p:cond delay="5900"/>
                            </p:stCondLst>
                            <p:childTnLst>
                              <p:par>
                                <p:cTn id="21" presetID="22" presetClass="entr" presetSubtype="8" fill="hold" nodeType="afterEffect">
                                  <p:stCondLst>
                                    <p:cond delay="0"/>
                                  </p:stCondLst>
                                  <p:iterate type="wd">
                                    <p:tmPct val="10000"/>
                                  </p:iterate>
                                  <p:childTnLst>
                                    <p:set>
                                      <p:cBhvr>
                                        <p:cTn id="22" dur="1" fill="hold">
                                          <p:stCondLst>
                                            <p:cond delay="0"/>
                                          </p:stCondLst>
                                        </p:cTn>
                                        <p:tgtEl>
                                          <p:spTgt spid="75791"/>
                                        </p:tgtEl>
                                        <p:attrNameLst>
                                          <p:attrName>style.visibility</p:attrName>
                                        </p:attrNameLst>
                                      </p:cBhvr>
                                      <p:to>
                                        <p:strVal val="visible"/>
                                      </p:to>
                                    </p:set>
                                    <p:animEffect transition="in" filter="wipe(left)">
                                      <p:cBhvr>
                                        <p:cTn id="23" dur="500"/>
                                        <p:tgtEl>
                                          <p:spTgt spid="75791"/>
                                        </p:tgtEl>
                                      </p:cBhvr>
                                    </p:animEffect>
                                  </p:childTnLst>
                                </p:cTn>
                              </p:par>
                            </p:childTnLst>
                          </p:cTn>
                        </p:par>
                        <p:par>
                          <p:cTn id="24" fill="hold">
                            <p:stCondLst>
                              <p:cond delay="64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75792"/>
                                        </p:tgtEl>
                                        <p:attrNameLst>
                                          <p:attrName>style.visibility</p:attrName>
                                        </p:attrNameLst>
                                      </p:cBhvr>
                                      <p:to>
                                        <p:strVal val="visible"/>
                                      </p:to>
                                    </p:set>
                                    <p:animEffect transition="in" filter="wipe(left)">
                                      <p:cBhvr>
                                        <p:cTn id="27" dur="500"/>
                                        <p:tgtEl>
                                          <p:spTgt spid="75792"/>
                                        </p:tgtEl>
                                      </p:cBhvr>
                                    </p:animEffect>
                                  </p:childTnLst>
                                </p:cTn>
                              </p:par>
                            </p:childTnLst>
                          </p:cTn>
                        </p:par>
                        <p:par>
                          <p:cTn id="28" fill="hold">
                            <p:stCondLst>
                              <p:cond delay="69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75794"/>
                                        </p:tgtEl>
                                        <p:attrNameLst>
                                          <p:attrName>style.visibility</p:attrName>
                                        </p:attrNameLst>
                                      </p:cBhvr>
                                      <p:to>
                                        <p:strVal val="visible"/>
                                      </p:to>
                                    </p:set>
                                    <p:animEffect transition="in" filter="wipe(left)">
                                      <p:cBhvr>
                                        <p:cTn id="31" dur="500"/>
                                        <p:tgtEl>
                                          <p:spTgt spid="75794"/>
                                        </p:tgtEl>
                                      </p:cBhvr>
                                    </p:animEffect>
                                  </p:childTnLst>
                                </p:cTn>
                              </p:par>
                            </p:childTnLst>
                          </p:cTn>
                        </p:par>
                        <p:par>
                          <p:cTn id="32" fill="hold">
                            <p:stCondLst>
                              <p:cond delay="7400"/>
                            </p:stCondLst>
                            <p:childTnLst>
                              <p:par>
                                <p:cTn id="33" presetID="22" presetClass="entr" presetSubtype="8" fill="hold" nodeType="afterEffect">
                                  <p:stCondLst>
                                    <p:cond delay="0"/>
                                  </p:stCondLst>
                                  <p:iterate type="wd">
                                    <p:tmPct val="10000"/>
                                  </p:iterate>
                                  <p:childTnLst>
                                    <p:set>
                                      <p:cBhvr>
                                        <p:cTn id="34" dur="1" fill="hold">
                                          <p:stCondLst>
                                            <p:cond delay="0"/>
                                          </p:stCondLst>
                                        </p:cTn>
                                        <p:tgtEl>
                                          <p:spTgt spid="75795"/>
                                        </p:tgtEl>
                                        <p:attrNameLst>
                                          <p:attrName>style.visibility</p:attrName>
                                        </p:attrNameLst>
                                      </p:cBhvr>
                                      <p:to>
                                        <p:strVal val="visible"/>
                                      </p:to>
                                    </p:set>
                                    <p:animEffect transition="in" filter="wipe(left)">
                                      <p:cBhvr>
                                        <p:cTn id="35" dur="500"/>
                                        <p:tgtEl>
                                          <p:spTgt spid="75795"/>
                                        </p:tgtEl>
                                      </p:cBhvr>
                                    </p:animEffect>
                                  </p:childTnLst>
                                </p:cTn>
                              </p:par>
                            </p:childTnLst>
                          </p:cTn>
                        </p:par>
                        <p:par>
                          <p:cTn id="36" fill="hold">
                            <p:stCondLst>
                              <p:cond delay="7900"/>
                            </p:stCondLst>
                            <p:childTnLst>
                              <p:par>
                                <p:cTn id="37" presetID="22" presetClass="entr" presetSubtype="8" fill="hold" nodeType="afterEffect">
                                  <p:stCondLst>
                                    <p:cond delay="0"/>
                                  </p:stCondLst>
                                  <p:iterate type="wd">
                                    <p:tmPct val="10000"/>
                                  </p:iterate>
                                  <p:childTnLst>
                                    <p:set>
                                      <p:cBhvr>
                                        <p:cTn id="38" dur="1" fill="hold">
                                          <p:stCondLst>
                                            <p:cond delay="0"/>
                                          </p:stCondLst>
                                        </p:cTn>
                                        <p:tgtEl>
                                          <p:spTgt spid="75796"/>
                                        </p:tgtEl>
                                        <p:attrNameLst>
                                          <p:attrName>style.visibility</p:attrName>
                                        </p:attrNameLst>
                                      </p:cBhvr>
                                      <p:to>
                                        <p:strVal val="visible"/>
                                      </p:to>
                                    </p:set>
                                    <p:animEffect transition="in" filter="wipe(left)">
                                      <p:cBhvr>
                                        <p:cTn id="39" dur="500"/>
                                        <p:tgtEl>
                                          <p:spTgt spid="75796"/>
                                        </p:tgtEl>
                                      </p:cBhvr>
                                    </p:animEffect>
                                  </p:childTnLst>
                                </p:cTn>
                              </p:par>
                            </p:childTnLst>
                          </p:cTn>
                        </p:par>
                        <p:par>
                          <p:cTn id="40" fill="hold">
                            <p:stCondLst>
                              <p:cond delay="840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75786"/>
                                        </p:tgtEl>
                                        <p:attrNameLst>
                                          <p:attrName>style.visibility</p:attrName>
                                        </p:attrNameLst>
                                      </p:cBhvr>
                                      <p:to>
                                        <p:strVal val="visible"/>
                                      </p:to>
                                    </p:set>
                                    <p:animEffect transition="in" filter="wipe(left)">
                                      <p:cBhvr>
                                        <p:cTn id="43" dur="500"/>
                                        <p:tgtEl>
                                          <p:spTgt spid="75786"/>
                                        </p:tgtEl>
                                      </p:cBhvr>
                                    </p:animEffect>
                                  </p:childTnLst>
                                </p:cTn>
                              </p:par>
                            </p:childTnLst>
                          </p:cTn>
                        </p:par>
                        <p:par>
                          <p:cTn id="44" fill="hold">
                            <p:stCondLst>
                              <p:cond delay="8950"/>
                            </p:stCondLst>
                            <p:childTnLst>
                              <p:par>
                                <p:cTn id="45" presetID="22" presetClass="entr" presetSubtype="8" fill="hold" nodeType="afterEffect">
                                  <p:stCondLst>
                                    <p:cond delay="0"/>
                                  </p:stCondLst>
                                  <p:iterate type="wd">
                                    <p:tmPct val="10000"/>
                                  </p:iterate>
                                  <p:childTnLst>
                                    <p:set>
                                      <p:cBhvr>
                                        <p:cTn id="46" dur="1" fill="hold">
                                          <p:stCondLst>
                                            <p:cond delay="0"/>
                                          </p:stCondLst>
                                        </p:cTn>
                                        <p:tgtEl>
                                          <p:spTgt spid="75787"/>
                                        </p:tgtEl>
                                        <p:attrNameLst>
                                          <p:attrName>style.visibility</p:attrName>
                                        </p:attrNameLst>
                                      </p:cBhvr>
                                      <p:to>
                                        <p:strVal val="visible"/>
                                      </p:to>
                                    </p:set>
                                    <p:animEffect transition="in" filter="wipe(left)">
                                      <p:cBhvr>
                                        <p:cTn id="47" dur="500"/>
                                        <p:tgtEl>
                                          <p:spTgt spid="75787"/>
                                        </p:tgtEl>
                                      </p:cBhvr>
                                    </p:animEffect>
                                  </p:childTnLst>
                                </p:cTn>
                              </p:par>
                            </p:childTnLst>
                          </p:cTn>
                        </p:par>
                        <p:par>
                          <p:cTn id="48" fill="hold">
                            <p:stCondLst>
                              <p:cond delay="9450"/>
                            </p:stCondLst>
                            <p:childTnLst>
                              <p:par>
                                <p:cTn id="49" presetID="22" presetClass="entr" presetSubtype="8" fill="hold" nodeType="afterEffect">
                                  <p:stCondLst>
                                    <p:cond delay="0"/>
                                  </p:stCondLst>
                                  <p:iterate type="wd">
                                    <p:tmPct val="10000"/>
                                  </p:iterate>
                                  <p:childTnLst>
                                    <p:set>
                                      <p:cBhvr>
                                        <p:cTn id="50" dur="1" fill="hold">
                                          <p:stCondLst>
                                            <p:cond delay="0"/>
                                          </p:stCondLst>
                                        </p:cTn>
                                        <p:tgtEl>
                                          <p:spTgt spid="75793"/>
                                        </p:tgtEl>
                                        <p:attrNameLst>
                                          <p:attrName>style.visibility</p:attrName>
                                        </p:attrNameLst>
                                      </p:cBhvr>
                                      <p:to>
                                        <p:strVal val="visible"/>
                                      </p:to>
                                    </p:set>
                                    <p:animEffect transition="in" filter="wipe(left)">
                                      <p:cBhvr>
                                        <p:cTn id="51" dur="500"/>
                                        <p:tgtEl>
                                          <p:spTgt spid="75793"/>
                                        </p:tgtEl>
                                      </p:cBhvr>
                                    </p:animEffect>
                                  </p:childTnLst>
                                </p:cTn>
                              </p:par>
                            </p:childTnLst>
                          </p:cTn>
                        </p:par>
                        <p:par>
                          <p:cTn id="52" fill="hold">
                            <p:stCondLst>
                              <p:cond delay="9950"/>
                            </p:stCondLst>
                            <p:childTnLst>
                              <p:par>
                                <p:cTn id="53" presetID="22" presetClass="entr" presetSubtype="8" fill="hold" nodeType="afterEffect">
                                  <p:stCondLst>
                                    <p:cond delay="0"/>
                                  </p:stCondLst>
                                  <p:iterate type="wd">
                                    <p:tmPct val="10000"/>
                                  </p:iterate>
                                  <p:childTnLst>
                                    <p:set>
                                      <p:cBhvr>
                                        <p:cTn id="54" dur="1" fill="hold">
                                          <p:stCondLst>
                                            <p:cond delay="0"/>
                                          </p:stCondLst>
                                        </p:cTn>
                                        <p:tgtEl>
                                          <p:spTgt spid="75797"/>
                                        </p:tgtEl>
                                        <p:attrNameLst>
                                          <p:attrName>style.visibility</p:attrName>
                                        </p:attrNameLst>
                                      </p:cBhvr>
                                      <p:to>
                                        <p:strVal val="visible"/>
                                      </p:to>
                                    </p:set>
                                    <p:animEffect transition="in" filter="wipe(left)">
                                      <p:cBhvr>
                                        <p:cTn id="55" dur="500"/>
                                        <p:tgtEl>
                                          <p:spTgt spid="75797"/>
                                        </p:tgtEl>
                                      </p:cBhvr>
                                    </p:animEffect>
                                  </p:childTnLst>
                                </p:cTn>
                              </p:par>
                            </p:childTnLst>
                          </p:cTn>
                        </p:par>
                        <p:par>
                          <p:cTn id="56" fill="hold">
                            <p:stCondLst>
                              <p:cond delay="10450"/>
                            </p:stCondLst>
                            <p:childTnLst>
                              <p:par>
                                <p:cTn id="57" presetID="22" presetClass="entr" presetSubtype="8" fill="hold" grpId="0" nodeType="afterEffect">
                                  <p:stCondLst>
                                    <p:cond delay="0"/>
                                  </p:stCondLst>
                                  <p:iterate type="wd">
                                    <p:tmPct val="10000"/>
                                  </p:iterate>
                                  <p:childTnLst>
                                    <p:set>
                                      <p:cBhvr>
                                        <p:cTn id="58" dur="1" fill="hold">
                                          <p:stCondLst>
                                            <p:cond delay="0"/>
                                          </p:stCondLst>
                                        </p:cTn>
                                        <p:tgtEl>
                                          <p:spTgt spid="75784">
                                            <p:txEl>
                                              <p:pRg st="0" end="0"/>
                                            </p:txEl>
                                          </p:spTgt>
                                        </p:tgtEl>
                                        <p:attrNameLst>
                                          <p:attrName>style.visibility</p:attrName>
                                        </p:attrNameLst>
                                      </p:cBhvr>
                                      <p:to>
                                        <p:strVal val="visible"/>
                                      </p:to>
                                    </p:set>
                                    <p:animEffect transition="in" filter="wipe(left)">
                                      <p:cBhvr>
                                        <p:cTn id="59" dur="500"/>
                                        <p:tgtEl>
                                          <p:spTgt spid="75784">
                                            <p:txEl>
                                              <p:pRg st="0" end="0"/>
                                            </p:txEl>
                                          </p:spTgt>
                                        </p:tgtEl>
                                      </p:cBhvr>
                                    </p:animEffect>
                                  </p:childTnLst>
                                </p:cTn>
                              </p:par>
                            </p:childTnLst>
                          </p:cTn>
                        </p:par>
                        <p:par>
                          <p:cTn id="60" fill="hold">
                            <p:stCondLst>
                              <p:cond delay="11450"/>
                            </p:stCondLst>
                            <p:childTnLst>
                              <p:par>
                                <p:cTn id="61" presetID="22" presetClass="entr" presetSubtype="8" fill="hold" nodeType="afterEffect">
                                  <p:stCondLst>
                                    <p:cond delay="0"/>
                                  </p:stCondLst>
                                  <p:iterate type="wd">
                                    <p:tmPct val="10000"/>
                                  </p:iterate>
                                  <p:childTnLst>
                                    <p:set>
                                      <p:cBhvr>
                                        <p:cTn id="62" dur="1" fill="hold">
                                          <p:stCondLst>
                                            <p:cond delay="0"/>
                                          </p:stCondLst>
                                        </p:cTn>
                                        <p:tgtEl>
                                          <p:spTgt spid="75783"/>
                                        </p:tgtEl>
                                        <p:attrNameLst>
                                          <p:attrName>style.visibility</p:attrName>
                                        </p:attrNameLst>
                                      </p:cBhvr>
                                      <p:to>
                                        <p:strVal val="visible"/>
                                      </p:to>
                                    </p:set>
                                    <p:animEffect transition="in" filter="wipe(left)">
                                      <p:cBhvr>
                                        <p:cTn id="63" dur="500"/>
                                        <p:tgtEl>
                                          <p:spTgt spid="75783"/>
                                        </p:tgtEl>
                                      </p:cBhvr>
                                    </p:animEffect>
                                  </p:childTnLst>
                                </p:cTn>
                              </p:par>
                            </p:childTnLst>
                          </p:cTn>
                        </p:par>
                        <p:par>
                          <p:cTn id="64" fill="hold">
                            <p:stCondLst>
                              <p:cond delay="11950"/>
                            </p:stCondLst>
                            <p:childTnLst>
                              <p:par>
                                <p:cTn id="65" presetID="22" presetClass="entr" presetSubtype="8" fill="hold" grpId="0" nodeType="afterEffect">
                                  <p:stCondLst>
                                    <p:cond delay="0"/>
                                  </p:stCondLst>
                                  <p:iterate type="wd">
                                    <p:tmPct val="10000"/>
                                  </p:iterate>
                                  <p:childTnLst>
                                    <p:set>
                                      <p:cBhvr>
                                        <p:cTn id="66" dur="1" fill="hold">
                                          <p:stCondLst>
                                            <p:cond delay="0"/>
                                          </p:stCondLst>
                                        </p:cTn>
                                        <p:tgtEl>
                                          <p:spTgt spid="75788"/>
                                        </p:tgtEl>
                                        <p:attrNameLst>
                                          <p:attrName>style.visibility</p:attrName>
                                        </p:attrNameLst>
                                      </p:cBhvr>
                                      <p:to>
                                        <p:strVal val="visible"/>
                                      </p:to>
                                    </p:set>
                                    <p:animEffect transition="in" filter="wipe(left)">
                                      <p:cBhvr>
                                        <p:cTn id="67" dur="500"/>
                                        <p:tgtEl>
                                          <p:spTgt spid="75788"/>
                                        </p:tgtEl>
                                      </p:cBhvr>
                                    </p:animEffect>
                                  </p:childTnLst>
                                </p:cTn>
                              </p:par>
                            </p:childTnLst>
                          </p:cTn>
                        </p:par>
                        <p:par>
                          <p:cTn id="68" fill="hold">
                            <p:stCondLst>
                              <p:cond delay="12500"/>
                            </p:stCondLst>
                            <p:childTnLst>
                              <p:par>
                                <p:cTn id="69" presetID="22" presetClass="entr" presetSubtype="8" fill="hold" nodeType="afterEffect">
                                  <p:stCondLst>
                                    <p:cond delay="0"/>
                                  </p:stCondLst>
                                  <p:iterate type="wd">
                                    <p:tmPct val="10000"/>
                                  </p:iterate>
                                  <p:childTnLst>
                                    <p:set>
                                      <p:cBhvr>
                                        <p:cTn id="70" dur="1" fill="hold">
                                          <p:stCondLst>
                                            <p:cond delay="0"/>
                                          </p:stCondLst>
                                        </p:cTn>
                                        <p:tgtEl>
                                          <p:spTgt spid="75789"/>
                                        </p:tgtEl>
                                        <p:attrNameLst>
                                          <p:attrName>style.visibility</p:attrName>
                                        </p:attrNameLst>
                                      </p:cBhvr>
                                      <p:to>
                                        <p:strVal val="visible"/>
                                      </p:to>
                                    </p:set>
                                    <p:animEffect transition="in" filter="wipe(left)">
                                      <p:cBhvr>
                                        <p:cTn id="71" dur="500"/>
                                        <p:tgtEl>
                                          <p:spTgt spid="75789"/>
                                        </p:tgtEl>
                                      </p:cBhvr>
                                    </p:animEffect>
                                  </p:childTnLst>
                                </p:cTn>
                              </p:par>
                            </p:childTnLst>
                          </p:cTn>
                        </p:par>
                        <p:par>
                          <p:cTn id="72" fill="hold">
                            <p:stCondLst>
                              <p:cond delay="13000"/>
                            </p:stCondLst>
                            <p:childTnLst>
                              <p:par>
                                <p:cTn id="73" presetID="22" presetClass="entr" presetSubtype="8" fill="hold" grpId="0" nodeType="afterEffect">
                                  <p:stCondLst>
                                    <p:cond delay="0"/>
                                  </p:stCondLst>
                                  <p:iterate type="wd">
                                    <p:tmPct val="10000"/>
                                  </p:iterate>
                                  <p:childTnLst>
                                    <p:set>
                                      <p:cBhvr>
                                        <p:cTn id="74" dur="1" fill="hold">
                                          <p:stCondLst>
                                            <p:cond delay="0"/>
                                          </p:stCondLst>
                                        </p:cTn>
                                        <p:tgtEl>
                                          <p:spTgt spid="75785"/>
                                        </p:tgtEl>
                                        <p:attrNameLst>
                                          <p:attrName>style.visibility</p:attrName>
                                        </p:attrNameLst>
                                      </p:cBhvr>
                                      <p:to>
                                        <p:strVal val="visible"/>
                                      </p:to>
                                    </p:set>
                                    <p:animEffect transition="in" filter="wipe(left)">
                                      <p:cBhvr>
                                        <p:cTn id="75" dur="500"/>
                                        <p:tgtEl>
                                          <p:spTgt spid="75785"/>
                                        </p:tgtEl>
                                      </p:cBhvr>
                                    </p:animEffect>
                                  </p:childTnLst>
                                </p:cTn>
                              </p:par>
                            </p:childTnLst>
                          </p:cTn>
                        </p:par>
                        <p:par>
                          <p:cTn id="76" fill="hold">
                            <p:stCondLst>
                              <p:cond delay="14200"/>
                            </p:stCondLst>
                            <p:childTnLst>
                              <p:par>
                                <p:cTn id="77" presetID="22" presetClass="entr" presetSubtype="8" fill="hold" grpId="0" nodeType="afterEffect">
                                  <p:stCondLst>
                                    <p:cond delay="0"/>
                                  </p:stCondLst>
                                  <p:iterate type="wd">
                                    <p:tmPct val="10000"/>
                                  </p:iterate>
                                  <p:childTnLst>
                                    <p:set>
                                      <p:cBhvr>
                                        <p:cTn id="78" dur="1" fill="hold">
                                          <p:stCondLst>
                                            <p:cond delay="0"/>
                                          </p:stCondLst>
                                        </p:cTn>
                                        <p:tgtEl>
                                          <p:spTgt spid="75790">
                                            <p:txEl>
                                              <p:pRg st="0" end="0"/>
                                            </p:txEl>
                                          </p:spTgt>
                                        </p:tgtEl>
                                        <p:attrNameLst>
                                          <p:attrName>style.visibility</p:attrName>
                                        </p:attrNameLst>
                                      </p:cBhvr>
                                      <p:to>
                                        <p:strVal val="visible"/>
                                      </p:to>
                                    </p:set>
                                    <p:animEffect transition="in" filter="wipe(left)">
                                      <p:cBhvr>
                                        <p:cTn id="79" dur="500"/>
                                        <p:tgtEl>
                                          <p:spTgt spid="75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animBg="1" autoUpdateAnimBg="0"/>
      <p:bldP spid="75784" grpId="0" build="p" autoUpdateAnimBg="0"/>
      <p:bldP spid="75785" grpId="0" animBg="1" autoUpdateAnimBg="0"/>
      <p:bldP spid="75786" grpId="0" animBg="1" autoUpdateAnimBg="0"/>
      <p:bldP spid="75788" grpId="0" animBg="1" autoUpdateAnimBg="0"/>
      <p:bldP spid="7579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2"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40973" name="Rectangle 6"/>
          <p:cNvSpPr>
            <a:spLocks noGrp="1" noChangeArrowheads="1"/>
          </p:cNvSpPr>
          <p:nvPr>
            <p:ph type="sldNum" sz="quarter" idx="12"/>
          </p:nvPr>
        </p:nvSpPr>
        <p:spPr>
          <a:noFill/>
        </p:spPr>
        <p:txBody>
          <a:bodyPr/>
          <a:lstStyle/>
          <a:p>
            <a:fld id="{AA90E8D1-A90D-4D42-85CB-1D054C52576B}" type="slidenum">
              <a:rPr lang="en-US">
                <a:latin typeface="Arial Narrow" pitchFamily="-84" charset="0"/>
              </a:rPr>
              <a:pPr/>
              <a:t>5</a:t>
            </a:fld>
            <a:endParaRPr lang="en-US">
              <a:latin typeface="Arial Narrow" pitchFamily="-84" charset="0"/>
            </a:endParaRPr>
          </a:p>
        </p:txBody>
      </p:sp>
      <p:sp>
        <p:nvSpPr>
          <p:cNvPr id="40974" name="Rectangle 2"/>
          <p:cNvSpPr>
            <a:spLocks noGrp="1" noChangeArrowheads="1"/>
          </p:cNvSpPr>
          <p:nvPr>
            <p:ph type="title"/>
          </p:nvPr>
        </p:nvSpPr>
        <p:spPr>
          <a:xfrm>
            <a:off x="685800" y="152400"/>
            <a:ext cx="8153400" cy="609600"/>
          </a:xfrm>
        </p:spPr>
        <p:txBody>
          <a:bodyPr/>
          <a:lstStyle/>
          <a:p>
            <a:r>
              <a:rPr lang="en-US" sz="3600">
                <a:ea typeface="ＭＳ Ｐゴシック" pitchFamily="-84" charset="-128"/>
                <a:cs typeface="ＭＳ Ｐゴシック" pitchFamily="-84" charset="-128"/>
              </a:rPr>
              <a:t>Free Fall Acceleration &amp; Gravitational Force</a:t>
            </a:r>
          </a:p>
        </p:txBody>
      </p:sp>
      <p:sp>
        <p:nvSpPr>
          <p:cNvPr id="78851" name="Text Box 3"/>
          <p:cNvSpPr txBox="1">
            <a:spLocks noChangeArrowheads="1"/>
          </p:cNvSpPr>
          <p:nvPr/>
        </p:nvSpPr>
        <p:spPr bwMode="auto">
          <a:xfrm>
            <a:off x="685800" y="838200"/>
            <a:ext cx="4343400" cy="1570038"/>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pitchFamily="-84" charset="0"/>
              </a:rPr>
              <a:t>The weight of an object with mass </a:t>
            </a:r>
            <a:r>
              <a:rPr lang="en-US">
                <a:solidFill>
                  <a:srgbClr val="FF0000"/>
                </a:solidFill>
                <a:latin typeface="Monotype Corsiva" pitchFamily="-84" charset="0"/>
              </a:rPr>
              <a:t>m</a:t>
            </a:r>
            <a:r>
              <a:rPr lang="en-US">
                <a:solidFill>
                  <a:srgbClr val="FF0000"/>
                </a:solidFill>
                <a:latin typeface="Arial Narrow" pitchFamily="-84" charset="0"/>
              </a:rPr>
              <a:t> is </a:t>
            </a:r>
            <a:r>
              <a:rPr lang="en-US">
                <a:solidFill>
                  <a:srgbClr val="FF0000"/>
                </a:solidFill>
                <a:latin typeface="Monotype Corsiva" pitchFamily="-84" charset="0"/>
              </a:rPr>
              <a:t>mg</a:t>
            </a:r>
            <a:r>
              <a:rPr lang="en-US">
                <a:solidFill>
                  <a:srgbClr val="FF0000"/>
                </a:solidFill>
                <a:latin typeface="Arial Narrow" pitchFamily="-84" charset="0"/>
              </a:rPr>
              <a:t>. Using the force exerting on a particle of mass </a:t>
            </a:r>
            <a:r>
              <a:rPr lang="en-US">
                <a:solidFill>
                  <a:srgbClr val="FF0000"/>
                </a:solidFill>
                <a:latin typeface="Monotype Corsiva" pitchFamily="-84" charset="0"/>
              </a:rPr>
              <a:t>m</a:t>
            </a:r>
            <a:r>
              <a:rPr lang="en-US">
                <a:solidFill>
                  <a:srgbClr val="FF0000"/>
                </a:solidFill>
                <a:latin typeface="Arial Narrow" pitchFamily="-84" charset="0"/>
              </a:rPr>
              <a:t> on the surface of the Earth, one can obtain</a:t>
            </a:r>
          </a:p>
        </p:txBody>
      </p:sp>
      <p:sp>
        <p:nvSpPr>
          <p:cNvPr id="78852" name="Text Box 4"/>
          <p:cNvSpPr txBox="1">
            <a:spLocks noChangeArrowheads="1"/>
          </p:cNvSpPr>
          <p:nvPr/>
        </p:nvSpPr>
        <p:spPr bwMode="auto">
          <a:xfrm>
            <a:off x="685800" y="4708525"/>
            <a:ext cx="7848600" cy="1311275"/>
          </a:xfrm>
          <a:prstGeom prst="rect">
            <a:avLst/>
          </a:prstGeom>
          <a:noFill/>
          <a:ln w="28575">
            <a:noFill/>
            <a:miter lim="800000"/>
            <a:headEnd/>
            <a:tailEnd/>
          </a:ln>
        </p:spPr>
        <p:txBody>
          <a:bodyPr>
            <a:prstTxWarp prst="textNoShape">
              <a:avLst/>
            </a:prstTxWarp>
            <a:spAutoFit/>
          </a:bodyPr>
          <a:lstStyle/>
          <a:p>
            <a:pPr>
              <a:buFontTx/>
              <a:buChar char="•"/>
            </a:pPr>
            <a:r>
              <a:rPr lang="en-US" sz="2000">
                <a:solidFill>
                  <a:srgbClr val="FF0000"/>
                </a:solidFill>
                <a:latin typeface="Arial Narrow" pitchFamily="-84" charset="0"/>
              </a:rPr>
              <a:t>The gravitational acceleration is independent of the mass of the object</a:t>
            </a:r>
          </a:p>
          <a:p>
            <a:pPr>
              <a:buFontTx/>
              <a:buChar char="•"/>
            </a:pPr>
            <a:r>
              <a:rPr lang="en-US" sz="2000">
                <a:solidFill>
                  <a:srgbClr val="FF0000"/>
                </a:solidFill>
                <a:latin typeface="Arial Narrow" pitchFamily="-84" charset="0"/>
              </a:rPr>
              <a:t>The gravitational acceleration decreases as the altitude increases</a:t>
            </a:r>
          </a:p>
          <a:p>
            <a:pPr>
              <a:buFontTx/>
              <a:buChar char="•"/>
            </a:pPr>
            <a:r>
              <a:rPr lang="en-US" sz="2000">
                <a:solidFill>
                  <a:srgbClr val="FF0000"/>
                </a:solidFill>
                <a:latin typeface="Arial Narrow" pitchFamily="-84" charset="0"/>
              </a:rPr>
              <a:t>If the distance from the surface of the Earth gets infinitely large, the weight of the object approaches 0.</a:t>
            </a:r>
          </a:p>
        </p:txBody>
      </p:sp>
      <p:sp>
        <p:nvSpPr>
          <p:cNvPr id="78853" name="Text Box 5"/>
          <p:cNvSpPr txBox="1">
            <a:spLocks noChangeArrowheads="1"/>
          </p:cNvSpPr>
          <p:nvPr/>
        </p:nvSpPr>
        <p:spPr bwMode="auto">
          <a:xfrm>
            <a:off x="457200" y="2513013"/>
            <a:ext cx="4038600" cy="15525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What would the gravitational acceleration be if the object is at an altitude </a:t>
            </a:r>
            <a:r>
              <a:rPr lang="en-US">
                <a:solidFill>
                  <a:schemeClr val="accent2"/>
                </a:solidFill>
                <a:latin typeface="Monotype Corsiva" pitchFamily="-84" charset="0"/>
              </a:rPr>
              <a:t>h</a:t>
            </a:r>
            <a:r>
              <a:rPr lang="en-US">
                <a:solidFill>
                  <a:schemeClr val="accent2"/>
                </a:solidFill>
                <a:latin typeface="Arial Narrow" pitchFamily="-84" charset="0"/>
              </a:rPr>
              <a:t> above the surface of the Earth?</a:t>
            </a:r>
          </a:p>
        </p:txBody>
      </p:sp>
      <p:graphicFrame>
        <p:nvGraphicFramePr>
          <p:cNvPr id="78854" name="Object 2"/>
          <p:cNvGraphicFramePr>
            <a:graphicFrameLocks noChangeAspect="1"/>
          </p:cNvGraphicFramePr>
          <p:nvPr/>
        </p:nvGraphicFramePr>
        <p:xfrm>
          <a:off x="5105400" y="1066800"/>
          <a:ext cx="685800" cy="457200"/>
        </p:xfrm>
        <a:graphic>
          <a:graphicData uri="http://schemas.openxmlformats.org/presentationml/2006/ole">
            <mc:AlternateContent xmlns:mc="http://schemas.openxmlformats.org/markup-compatibility/2006">
              <mc:Choice xmlns:v="urn:schemas-microsoft-com:vml" Requires="v">
                <p:oleObj spid="_x0000_s283659" name="Equation" r:id="rId3" imgW="241200" imgH="164880" progId="Equation.3">
                  <p:embed/>
                </p:oleObj>
              </mc:Choice>
              <mc:Fallback>
                <p:oleObj name="Equation" r:id="rId3" imgW="2412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68580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8855" name="Text Box 7"/>
          <p:cNvSpPr txBox="1">
            <a:spLocks noChangeArrowheads="1"/>
          </p:cNvSpPr>
          <p:nvPr/>
        </p:nvSpPr>
        <p:spPr bwMode="auto">
          <a:xfrm>
            <a:off x="762000" y="4251325"/>
            <a:ext cx="5562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What do these tell us about the gravitational acceleration?</a:t>
            </a:r>
          </a:p>
        </p:txBody>
      </p:sp>
      <p:graphicFrame>
        <p:nvGraphicFramePr>
          <p:cNvPr id="78856" name="Object 3"/>
          <p:cNvGraphicFramePr>
            <a:graphicFrameLocks noChangeAspect="1"/>
          </p:cNvGraphicFramePr>
          <p:nvPr/>
        </p:nvGraphicFramePr>
        <p:xfrm>
          <a:off x="4724400" y="2625725"/>
          <a:ext cx="387350" cy="449263"/>
        </p:xfrm>
        <a:graphic>
          <a:graphicData uri="http://schemas.openxmlformats.org/presentationml/2006/ole">
            <mc:AlternateContent xmlns:mc="http://schemas.openxmlformats.org/markup-compatibility/2006">
              <mc:Choice xmlns:v="urn:schemas-microsoft-com:vml" Requires="v">
                <p:oleObj spid="_x0000_s283660" name="Equation" r:id="rId5" imgW="190440" imgH="241200" progId="Equation.3">
                  <p:embed/>
                </p:oleObj>
              </mc:Choice>
              <mc:Fallback>
                <p:oleObj name="Equation" r:id="rId5" imgW="190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625725"/>
                        <a:ext cx="387350" cy="449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7" name="Object 4"/>
          <p:cNvGraphicFramePr>
            <a:graphicFrameLocks noChangeAspect="1"/>
          </p:cNvGraphicFramePr>
          <p:nvPr/>
        </p:nvGraphicFramePr>
        <p:xfrm>
          <a:off x="5761038" y="914400"/>
          <a:ext cx="1249362" cy="715963"/>
        </p:xfrm>
        <a:graphic>
          <a:graphicData uri="http://schemas.openxmlformats.org/presentationml/2006/ole">
            <mc:AlternateContent xmlns:mc="http://schemas.openxmlformats.org/markup-compatibility/2006">
              <mc:Choice xmlns:v="urn:schemas-microsoft-com:vml" Requires="v">
                <p:oleObj spid="_x0000_s283661" name="Equation" r:id="rId7" imgW="647640" imgH="431640" progId="Equation.3">
                  <p:embed/>
                </p:oleObj>
              </mc:Choice>
              <mc:Fallback>
                <p:oleObj name="Equation" r:id="rId7" imgW="6476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1038" y="914400"/>
                        <a:ext cx="1249362" cy="715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8" name="Object 5"/>
          <p:cNvGraphicFramePr>
            <a:graphicFrameLocks noChangeAspect="1"/>
          </p:cNvGraphicFramePr>
          <p:nvPr/>
        </p:nvGraphicFramePr>
        <p:xfrm>
          <a:off x="5181600" y="1784350"/>
          <a:ext cx="533400" cy="436563"/>
        </p:xfrm>
        <a:graphic>
          <a:graphicData uri="http://schemas.openxmlformats.org/presentationml/2006/ole">
            <mc:AlternateContent xmlns:mc="http://schemas.openxmlformats.org/markup-compatibility/2006">
              <mc:Choice xmlns:v="urn:schemas-microsoft-com:vml" Requires="v">
                <p:oleObj spid="_x0000_s283662" name="Equation" r:id="rId9" imgW="139680" imgH="164880" progId="Equation.3">
                  <p:embed/>
                </p:oleObj>
              </mc:Choice>
              <mc:Fallback>
                <p:oleObj name="Equation" r:id="rId9"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784350"/>
                        <a:ext cx="533400" cy="436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9" name="Object 6"/>
          <p:cNvGraphicFramePr>
            <a:graphicFrameLocks noChangeAspect="1"/>
          </p:cNvGraphicFramePr>
          <p:nvPr/>
        </p:nvGraphicFramePr>
        <p:xfrm>
          <a:off x="5715000" y="1644650"/>
          <a:ext cx="1311275" cy="717550"/>
        </p:xfrm>
        <a:graphic>
          <a:graphicData uri="http://schemas.openxmlformats.org/presentationml/2006/ole">
            <mc:AlternateContent xmlns:mc="http://schemas.openxmlformats.org/markup-compatibility/2006">
              <mc:Choice xmlns:v="urn:schemas-microsoft-com:vml" Requires="v">
                <p:oleObj spid="_x0000_s283663" name="Equation" r:id="rId11" imgW="545760" imgH="431640" progId="Equation.3">
                  <p:embed/>
                </p:oleObj>
              </mc:Choice>
              <mc:Fallback>
                <p:oleObj name="Equation" r:id="rId11" imgW="5457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1644650"/>
                        <a:ext cx="1311275" cy="717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0" name="Object 7"/>
          <p:cNvGraphicFramePr>
            <a:graphicFrameLocks noChangeAspect="1"/>
          </p:cNvGraphicFramePr>
          <p:nvPr/>
        </p:nvGraphicFramePr>
        <p:xfrm>
          <a:off x="5084763" y="2624138"/>
          <a:ext cx="803275" cy="454025"/>
        </p:xfrm>
        <a:graphic>
          <a:graphicData uri="http://schemas.openxmlformats.org/presentationml/2006/ole">
            <mc:AlternateContent xmlns:mc="http://schemas.openxmlformats.org/markup-compatibility/2006">
              <mc:Choice xmlns:v="urn:schemas-microsoft-com:vml" Requires="v">
                <p:oleObj spid="_x0000_s283664" name="Equation" r:id="rId13" imgW="393480" imgH="203040" progId="Equation.3">
                  <p:embed/>
                </p:oleObj>
              </mc:Choice>
              <mc:Fallback>
                <p:oleObj name="Equation" r:id="rId13" imgW="39348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4763" y="2624138"/>
                        <a:ext cx="803275" cy="454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1" name="Object 8"/>
          <p:cNvGraphicFramePr>
            <a:graphicFrameLocks noChangeAspect="1"/>
          </p:cNvGraphicFramePr>
          <p:nvPr/>
        </p:nvGraphicFramePr>
        <p:xfrm>
          <a:off x="5861050" y="2486025"/>
          <a:ext cx="1320800" cy="731838"/>
        </p:xfrm>
        <a:graphic>
          <a:graphicData uri="http://schemas.openxmlformats.org/presentationml/2006/ole">
            <mc:AlternateContent xmlns:mc="http://schemas.openxmlformats.org/markup-compatibility/2006">
              <mc:Choice xmlns:v="urn:schemas-microsoft-com:vml" Requires="v">
                <p:oleObj spid="_x0000_s283665" name="Equation" r:id="rId15" imgW="647640" imgH="393480" progId="Equation.3">
                  <p:embed/>
                </p:oleObj>
              </mc:Choice>
              <mc:Fallback>
                <p:oleObj name="Equation" r:id="rId15" imgW="64764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1050" y="2486025"/>
                        <a:ext cx="1320800" cy="731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2" name="Object 9"/>
          <p:cNvGraphicFramePr>
            <a:graphicFrameLocks noChangeAspect="1"/>
          </p:cNvGraphicFramePr>
          <p:nvPr/>
        </p:nvGraphicFramePr>
        <p:xfrm>
          <a:off x="7153275" y="2438400"/>
          <a:ext cx="1762125" cy="825500"/>
        </p:xfrm>
        <a:graphic>
          <a:graphicData uri="http://schemas.openxmlformats.org/presentationml/2006/ole">
            <mc:AlternateContent xmlns:mc="http://schemas.openxmlformats.org/markup-compatibility/2006">
              <mc:Choice xmlns:v="urn:schemas-microsoft-com:vml" Requires="v">
                <p:oleObj spid="_x0000_s283666" name="Equation" r:id="rId17" imgW="863280" imgH="444240" progId="Equation.3">
                  <p:embed/>
                </p:oleObj>
              </mc:Choice>
              <mc:Fallback>
                <p:oleObj name="Equation" r:id="rId17" imgW="863280" imgH="4442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53275" y="2438400"/>
                        <a:ext cx="1762125" cy="825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3" name="Object 10"/>
          <p:cNvGraphicFramePr>
            <a:graphicFrameLocks noChangeAspect="1"/>
          </p:cNvGraphicFramePr>
          <p:nvPr/>
        </p:nvGraphicFramePr>
        <p:xfrm>
          <a:off x="4926013" y="3460750"/>
          <a:ext cx="407987" cy="457200"/>
        </p:xfrm>
        <a:graphic>
          <a:graphicData uri="http://schemas.openxmlformats.org/presentationml/2006/ole">
            <mc:AlternateContent xmlns:mc="http://schemas.openxmlformats.org/markup-compatibility/2006">
              <mc:Choice xmlns:v="urn:schemas-microsoft-com:vml" Requires="v">
                <p:oleObj spid="_x0000_s283667" name="Equation" r:id="rId19" imgW="164880" imgH="203040" progId="Equation.3">
                  <p:embed/>
                </p:oleObj>
              </mc:Choice>
              <mc:Fallback>
                <p:oleObj name="Equation" r:id="rId19" imgW="16488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26013" y="3460750"/>
                        <a:ext cx="407987"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4" name="Object 11"/>
          <p:cNvGraphicFramePr>
            <a:graphicFrameLocks noChangeAspect="1"/>
          </p:cNvGraphicFramePr>
          <p:nvPr/>
        </p:nvGraphicFramePr>
        <p:xfrm>
          <a:off x="5334000" y="3276600"/>
          <a:ext cx="1762125" cy="825500"/>
        </p:xfrm>
        <a:graphic>
          <a:graphicData uri="http://schemas.openxmlformats.org/presentationml/2006/ole">
            <mc:AlternateContent xmlns:mc="http://schemas.openxmlformats.org/markup-compatibility/2006">
              <mc:Choice xmlns:v="urn:schemas-microsoft-com:vml" Requires="v">
                <p:oleObj spid="_x0000_s283668" name="Equation" r:id="rId21" imgW="863280" imgH="444240" progId="Equation.DSMT4">
                  <p:embed/>
                </p:oleObj>
              </mc:Choice>
              <mc:Fallback>
                <p:oleObj name="Equation" r:id="rId21" imgW="863280" imgH="4442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276600"/>
                        <a:ext cx="1762125" cy="825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17"/>
          <p:cNvGrpSpPr>
            <a:grpSpLocks/>
          </p:cNvGrpSpPr>
          <p:nvPr/>
        </p:nvGrpSpPr>
        <p:grpSpPr bwMode="auto">
          <a:xfrm>
            <a:off x="7315200" y="2743200"/>
            <a:ext cx="1752600" cy="1936750"/>
            <a:chOff x="4608" y="1728"/>
            <a:chExt cx="1104" cy="1220"/>
          </a:xfrm>
        </p:grpSpPr>
        <p:sp>
          <p:nvSpPr>
            <p:cNvPr id="40981" name="Oval 18"/>
            <p:cNvSpPr>
              <a:spLocks noChangeArrowheads="1"/>
            </p:cNvSpPr>
            <p:nvPr/>
          </p:nvSpPr>
          <p:spPr bwMode="auto">
            <a:xfrm>
              <a:off x="4800" y="1728"/>
              <a:ext cx="768" cy="384"/>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40982" name="Text Box 19"/>
            <p:cNvSpPr txBox="1">
              <a:spLocks noChangeArrowheads="1"/>
            </p:cNvSpPr>
            <p:nvPr/>
          </p:nvSpPr>
          <p:spPr bwMode="auto">
            <a:xfrm>
              <a:off x="4608" y="2256"/>
              <a:ext cx="1104" cy="692"/>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Distance from the center of the Earth to the object at the altitude h.</a:t>
              </a:r>
            </a:p>
          </p:txBody>
        </p:sp>
        <p:cxnSp>
          <p:nvCxnSpPr>
            <p:cNvPr id="40983" name="AutoShape 20"/>
            <p:cNvCxnSpPr>
              <a:cxnSpLocks noChangeShapeType="1"/>
              <a:stCxn id="40982" idx="0"/>
              <a:endCxn id="40981" idx="4"/>
            </p:cNvCxnSpPr>
            <p:nvPr/>
          </p:nvCxnSpPr>
          <p:spPr bwMode="auto">
            <a:xfrm flipV="1">
              <a:off x="5160" y="2121"/>
              <a:ext cx="24" cy="126"/>
            </a:xfrm>
            <a:prstGeom prst="straightConnector1">
              <a:avLst/>
            </a:prstGeom>
            <a:noFill/>
            <a:ln w="28575">
              <a:solidFill>
                <a:srgbClr val="A50021"/>
              </a:solidFill>
              <a:round/>
              <a:headEnd type="triangle" w="med" len="med"/>
              <a:tailEnd/>
            </a:ln>
          </p:spPr>
        </p:cxnSp>
      </p:grpSp>
      <p:sp>
        <p:nvSpPr>
          <p:cNvPr id="40980" name="Footer Placeholder 22"/>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2217385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8854"/>
                                        </p:tgtEl>
                                        <p:attrNameLst>
                                          <p:attrName>style.visibility</p:attrName>
                                        </p:attrNameLst>
                                      </p:cBhvr>
                                      <p:to>
                                        <p:strVal val="visible"/>
                                      </p:to>
                                    </p:set>
                                    <p:animEffect transition="in" filter="wipe(left)">
                                      <p:cBhvr>
                                        <p:cTn id="12" dur="500"/>
                                        <p:tgtEl>
                                          <p:spTgt spid="788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8857"/>
                                        </p:tgtEl>
                                        <p:attrNameLst>
                                          <p:attrName>style.visibility</p:attrName>
                                        </p:attrNameLst>
                                      </p:cBhvr>
                                      <p:to>
                                        <p:strVal val="visible"/>
                                      </p:to>
                                    </p:set>
                                    <p:animEffect transition="in" filter="wipe(left)">
                                      <p:cBhvr>
                                        <p:cTn id="17" dur="500"/>
                                        <p:tgtEl>
                                          <p:spTgt spid="788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8858"/>
                                        </p:tgtEl>
                                        <p:attrNameLst>
                                          <p:attrName>style.visibility</p:attrName>
                                        </p:attrNameLst>
                                      </p:cBhvr>
                                      <p:to>
                                        <p:strVal val="visible"/>
                                      </p:to>
                                    </p:set>
                                    <p:animEffect transition="in" filter="wipe(left)">
                                      <p:cBhvr>
                                        <p:cTn id="22" dur="500"/>
                                        <p:tgtEl>
                                          <p:spTgt spid="788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8859"/>
                                        </p:tgtEl>
                                        <p:attrNameLst>
                                          <p:attrName>style.visibility</p:attrName>
                                        </p:attrNameLst>
                                      </p:cBhvr>
                                      <p:to>
                                        <p:strVal val="visible"/>
                                      </p:to>
                                    </p:set>
                                    <p:animEffect transition="in" filter="wipe(left)">
                                      <p:cBhvr>
                                        <p:cTn id="27" dur="500"/>
                                        <p:tgtEl>
                                          <p:spTgt spid="788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8853"/>
                                        </p:tgtEl>
                                        <p:attrNameLst>
                                          <p:attrName>style.visibility</p:attrName>
                                        </p:attrNameLst>
                                      </p:cBhvr>
                                      <p:to>
                                        <p:strVal val="visible"/>
                                      </p:to>
                                    </p:set>
                                    <p:animEffect transition="in" filter="wipe(left)">
                                      <p:cBhvr>
                                        <p:cTn id="32" dur="500"/>
                                        <p:tgtEl>
                                          <p:spTgt spid="788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8856"/>
                                        </p:tgtEl>
                                        <p:attrNameLst>
                                          <p:attrName>style.visibility</p:attrName>
                                        </p:attrNameLst>
                                      </p:cBhvr>
                                      <p:to>
                                        <p:strVal val="visible"/>
                                      </p:to>
                                    </p:set>
                                    <p:animEffect transition="in" filter="wipe(left)">
                                      <p:cBhvr>
                                        <p:cTn id="37" dur="500"/>
                                        <p:tgtEl>
                                          <p:spTgt spid="788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8860"/>
                                        </p:tgtEl>
                                        <p:attrNameLst>
                                          <p:attrName>style.visibility</p:attrName>
                                        </p:attrNameLst>
                                      </p:cBhvr>
                                      <p:to>
                                        <p:strVal val="visible"/>
                                      </p:to>
                                    </p:set>
                                    <p:animEffect transition="in" filter="wipe(left)">
                                      <p:cBhvr>
                                        <p:cTn id="42" dur="500"/>
                                        <p:tgtEl>
                                          <p:spTgt spid="788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8861"/>
                                        </p:tgtEl>
                                        <p:attrNameLst>
                                          <p:attrName>style.visibility</p:attrName>
                                        </p:attrNameLst>
                                      </p:cBhvr>
                                      <p:to>
                                        <p:strVal val="visible"/>
                                      </p:to>
                                    </p:set>
                                    <p:animEffect transition="in" filter="wipe(left)">
                                      <p:cBhvr>
                                        <p:cTn id="47" dur="500"/>
                                        <p:tgtEl>
                                          <p:spTgt spid="788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8862"/>
                                        </p:tgtEl>
                                        <p:attrNameLst>
                                          <p:attrName>style.visibility</p:attrName>
                                        </p:attrNameLst>
                                      </p:cBhvr>
                                      <p:to>
                                        <p:strVal val="visible"/>
                                      </p:to>
                                    </p:set>
                                    <p:animEffect transition="in" filter="wipe(left)">
                                      <p:cBhvr>
                                        <p:cTn id="52" dur="500"/>
                                        <p:tgtEl>
                                          <p:spTgt spid="788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up)">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8863"/>
                                        </p:tgtEl>
                                        <p:attrNameLst>
                                          <p:attrName>style.visibility</p:attrName>
                                        </p:attrNameLst>
                                      </p:cBhvr>
                                      <p:to>
                                        <p:strVal val="visible"/>
                                      </p:to>
                                    </p:set>
                                    <p:animEffect transition="in" filter="wipe(left)">
                                      <p:cBhvr>
                                        <p:cTn id="62" dur="500"/>
                                        <p:tgtEl>
                                          <p:spTgt spid="788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8864"/>
                                        </p:tgtEl>
                                        <p:attrNameLst>
                                          <p:attrName>style.visibility</p:attrName>
                                        </p:attrNameLst>
                                      </p:cBhvr>
                                      <p:to>
                                        <p:strVal val="visible"/>
                                      </p:to>
                                    </p:set>
                                    <p:animEffect transition="in" filter="wipe(left)">
                                      <p:cBhvr>
                                        <p:cTn id="67" dur="500"/>
                                        <p:tgtEl>
                                          <p:spTgt spid="788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8855"/>
                                        </p:tgtEl>
                                        <p:attrNameLst>
                                          <p:attrName>style.visibility</p:attrName>
                                        </p:attrNameLst>
                                      </p:cBhvr>
                                      <p:to>
                                        <p:strVal val="visible"/>
                                      </p:to>
                                    </p:set>
                                    <p:animEffect transition="in" filter="wipe(left)">
                                      <p:cBhvr>
                                        <p:cTn id="72" dur="500"/>
                                        <p:tgtEl>
                                          <p:spTgt spid="788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8852">
                                            <p:txEl>
                                              <p:pRg st="0" end="0"/>
                                            </p:txEl>
                                          </p:spTgt>
                                        </p:tgtEl>
                                        <p:attrNameLst>
                                          <p:attrName>style.visibility</p:attrName>
                                        </p:attrNameLst>
                                      </p:cBhvr>
                                      <p:to>
                                        <p:strVal val="visible"/>
                                      </p:to>
                                    </p:set>
                                    <p:animEffect transition="in" filter="wipe(left)">
                                      <p:cBhvr>
                                        <p:cTn id="77" dur="500"/>
                                        <p:tgtEl>
                                          <p:spTgt spid="7885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8852">
                                            <p:txEl>
                                              <p:pRg st="1" end="1"/>
                                            </p:txEl>
                                          </p:spTgt>
                                        </p:tgtEl>
                                        <p:attrNameLst>
                                          <p:attrName>style.visibility</p:attrName>
                                        </p:attrNameLst>
                                      </p:cBhvr>
                                      <p:to>
                                        <p:strVal val="visible"/>
                                      </p:to>
                                    </p:set>
                                    <p:animEffect transition="in" filter="wipe(left)">
                                      <p:cBhvr>
                                        <p:cTn id="82" dur="500"/>
                                        <p:tgtEl>
                                          <p:spTgt spid="78852">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78852">
                                            <p:txEl>
                                              <p:pRg st="2" end="2"/>
                                            </p:txEl>
                                          </p:spTgt>
                                        </p:tgtEl>
                                        <p:attrNameLst>
                                          <p:attrName>style.visibility</p:attrName>
                                        </p:attrNameLst>
                                      </p:cBhvr>
                                      <p:to>
                                        <p:strVal val="visible"/>
                                      </p:to>
                                    </p:set>
                                    <p:animEffect transition="in" filter="wipe(left)">
                                      <p:cBhvr>
                                        <p:cTn id="87" dur="500"/>
                                        <p:tgtEl>
                                          <p:spTgt spid="788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P spid="78852" grpId="0" build="p" autoUpdateAnimBg="0"/>
      <p:bldP spid="78853" grpId="0" animBg="1" autoUpdateAnimBg="0"/>
      <p:bldP spid="7885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7"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41998" name="Rectangle 6"/>
          <p:cNvSpPr>
            <a:spLocks noGrp="1" noChangeArrowheads="1"/>
          </p:cNvSpPr>
          <p:nvPr>
            <p:ph type="sldNum" sz="quarter" idx="12"/>
          </p:nvPr>
        </p:nvSpPr>
        <p:spPr>
          <a:noFill/>
        </p:spPr>
        <p:txBody>
          <a:bodyPr/>
          <a:lstStyle/>
          <a:p>
            <a:fld id="{7B81844B-9110-4E43-9290-D34588167AF7}" type="slidenum">
              <a:rPr lang="en-US">
                <a:latin typeface="Arial Narrow" pitchFamily="-84" charset="0"/>
              </a:rPr>
              <a:pPr/>
              <a:t>6</a:t>
            </a:fld>
            <a:endParaRPr lang="en-US">
              <a:latin typeface="Arial Narrow" pitchFamily="-84" charset="0"/>
            </a:endParaRPr>
          </a:p>
        </p:txBody>
      </p:sp>
      <p:sp>
        <p:nvSpPr>
          <p:cNvPr id="41999" name="Rectangle 2"/>
          <p:cNvSpPr>
            <a:spLocks noGrp="1" noChangeArrowheads="1"/>
          </p:cNvSpPr>
          <p:nvPr>
            <p:ph type="title"/>
          </p:nvPr>
        </p:nvSpPr>
        <p:spPr>
          <a:xfrm>
            <a:off x="685800" y="152400"/>
            <a:ext cx="7772400" cy="609600"/>
          </a:xfrm>
        </p:spPr>
        <p:txBody>
          <a:bodyPr/>
          <a:lstStyle/>
          <a:p>
            <a:r>
              <a:rPr lang="en-US" sz="4000" dirty="0" smtClean="0">
                <a:ea typeface="ＭＳ Ｐゴシック" pitchFamily="-84" charset="-128"/>
                <a:cs typeface="ＭＳ Ｐゴシック" pitchFamily="-84" charset="-128"/>
              </a:rPr>
              <a:t>Ex. for Gravitational Force</a:t>
            </a:r>
            <a:endParaRPr lang="en-US" dirty="0" smtClean="0">
              <a:ea typeface="ＭＳ Ｐゴシック" pitchFamily="-84" charset="-128"/>
              <a:cs typeface="ＭＳ Ｐゴシック" pitchFamily="-84" charset="-128"/>
            </a:endParaRPr>
          </a:p>
        </p:txBody>
      </p:sp>
      <p:sp>
        <p:nvSpPr>
          <p:cNvPr id="79875" name="Text Box 3"/>
          <p:cNvSpPr txBox="1">
            <a:spLocks noChangeArrowheads="1"/>
          </p:cNvSpPr>
          <p:nvPr/>
        </p:nvSpPr>
        <p:spPr bwMode="auto">
          <a:xfrm>
            <a:off x="228600" y="762000"/>
            <a:ext cx="8686800" cy="708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pitchFamily="-84" charset="0"/>
              </a:rPr>
              <a:t>The international space station is designed to operate at an altitude of 350km. Its designed weight (measured on the surface of the Earth) is 4.22x10</a:t>
            </a:r>
            <a:r>
              <a:rPr lang="en-US" sz="2000" baseline="30000">
                <a:solidFill>
                  <a:srgbClr val="800000"/>
                </a:solidFill>
                <a:latin typeface="Arial Narrow" pitchFamily="-84" charset="0"/>
              </a:rPr>
              <a:t>6</a:t>
            </a:r>
            <a:r>
              <a:rPr lang="en-US" sz="2000">
                <a:solidFill>
                  <a:srgbClr val="800000"/>
                </a:solidFill>
                <a:latin typeface="Arial Narrow" pitchFamily="-84" charset="0"/>
              </a:rPr>
              <a:t>N.  What is its weight in its orbit?</a:t>
            </a:r>
          </a:p>
        </p:txBody>
      </p:sp>
      <p:sp>
        <p:nvSpPr>
          <p:cNvPr id="79876" name="Text Box 4"/>
          <p:cNvSpPr txBox="1">
            <a:spLocks noChangeArrowheads="1"/>
          </p:cNvSpPr>
          <p:nvPr/>
        </p:nvSpPr>
        <p:spPr bwMode="auto">
          <a:xfrm>
            <a:off x="2819400" y="1752600"/>
            <a:ext cx="5715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The total weight of the station on the surface of the Earth is</a:t>
            </a:r>
          </a:p>
        </p:txBody>
      </p:sp>
      <p:sp>
        <p:nvSpPr>
          <p:cNvPr id="79877" name="Text Box 5"/>
          <p:cNvSpPr txBox="1">
            <a:spLocks noChangeArrowheads="1"/>
          </p:cNvSpPr>
          <p:nvPr/>
        </p:nvSpPr>
        <p:spPr bwMode="auto">
          <a:xfrm>
            <a:off x="457200" y="4724400"/>
            <a:ext cx="3429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Therefore the weight in the orbit is</a:t>
            </a:r>
          </a:p>
        </p:txBody>
      </p:sp>
      <p:graphicFrame>
        <p:nvGraphicFramePr>
          <p:cNvPr id="79878" name="Object 2"/>
          <p:cNvGraphicFramePr>
            <a:graphicFrameLocks noChangeAspect="1"/>
          </p:cNvGraphicFramePr>
          <p:nvPr/>
        </p:nvGraphicFramePr>
        <p:xfrm>
          <a:off x="3048000" y="2347913"/>
          <a:ext cx="671513" cy="547687"/>
        </p:xfrm>
        <a:graphic>
          <a:graphicData uri="http://schemas.openxmlformats.org/presentationml/2006/ole">
            <mc:AlternateContent xmlns:mc="http://schemas.openxmlformats.org/markup-compatibility/2006">
              <mc:Choice xmlns:v="urn:schemas-microsoft-com:vml" Requires="v">
                <p:oleObj spid="_x0000_s280690" name="Equation" r:id="rId3" imgW="253800" imgH="228600" progId="Equation.3">
                  <p:embed/>
                </p:oleObj>
              </mc:Choice>
              <mc:Fallback>
                <p:oleObj name="Equation" r:id="rId3" imgW="253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47913"/>
                        <a:ext cx="671513" cy="547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79" name="Object 3"/>
          <p:cNvGraphicFramePr>
            <a:graphicFrameLocks noChangeAspect="1"/>
          </p:cNvGraphicFramePr>
          <p:nvPr/>
        </p:nvGraphicFramePr>
        <p:xfrm>
          <a:off x="2674938" y="4035425"/>
          <a:ext cx="560387" cy="573088"/>
        </p:xfrm>
        <a:graphic>
          <a:graphicData uri="http://schemas.openxmlformats.org/presentationml/2006/ole">
            <mc:AlternateContent xmlns:mc="http://schemas.openxmlformats.org/markup-compatibility/2006">
              <mc:Choice xmlns:v="urn:schemas-microsoft-com:vml" Requires="v">
                <p:oleObj spid="_x0000_s280691" name="Equation" r:id="rId5" imgW="203040" imgH="228600" progId="Equation.3">
                  <p:embed/>
                </p:oleObj>
              </mc:Choice>
              <mc:Fallback>
                <p:oleObj name="Equation" r:id="rId5" imgW="2030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938" y="4035425"/>
                        <a:ext cx="560387" cy="573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9880" name="Text Box 8"/>
          <p:cNvSpPr txBox="1">
            <a:spLocks noChangeArrowheads="1"/>
          </p:cNvSpPr>
          <p:nvPr/>
        </p:nvSpPr>
        <p:spPr bwMode="auto">
          <a:xfrm>
            <a:off x="2743200" y="3048000"/>
            <a:ext cx="5715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orbit is at 350km above the surface of the Earth, the gravitational force at that altitude is</a:t>
            </a:r>
          </a:p>
        </p:txBody>
      </p:sp>
      <p:grpSp>
        <p:nvGrpSpPr>
          <p:cNvPr id="2" name="Group 9"/>
          <p:cNvGrpSpPr>
            <a:grpSpLocks/>
          </p:cNvGrpSpPr>
          <p:nvPr/>
        </p:nvGrpSpPr>
        <p:grpSpPr bwMode="auto">
          <a:xfrm>
            <a:off x="381000" y="1981200"/>
            <a:ext cx="1600200" cy="1447800"/>
            <a:chOff x="240" y="1344"/>
            <a:chExt cx="1008" cy="912"/>
          </a:xfrm>
        </p:grpSpPr>
        <p:sp>
          <p:nvSpPr>
            <p:cNvPr id="79882" name="Oval 10"/>
            <p:cNvSpPr>
              <a:spLocks noChangeArrowheads="1"/>
            </p:cNvSpPr>
            <p:nvPr/>
          </p:nvSpPr>
          <p:spPr bwMode="auto">
            <a:xfrm>
              <a:off x="432" y="1536"/>
              <a:ext cx="624" cy="52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lgn="ctr">
                <a:defRPr/>
              </a:pPr>
              <a:r>
                <a:rPr lang="en-US">
                  <a:solidFill>
                    <a:srgbClr val="FFFFCC"/>
                  </a:solidFill>
                  <a:latin typeface="Arial Narrow" charset="0"/>
                </a:rPr>
                <a:t>M</a:t>
              </a:r>
              <a:r>
                <a:rPr lang="en-US" baseline="-25000">
                  <a:solidFill>
                    <a:schemeClr val="hlink"/>
                  </a:solidFill>
                  <a:effectDag name="">
                    <a:cont type="tree" name="">
                      <a:effect ref="fillLine"/>
                      <a:outerShdw dist="38100" dir="13500000" algn="br">
                        <a:srgbClr val="998080"/>
                      </a:outerShdw>
                    </a:cont>
                    <a:cont type="tree" name="">
                      <a:effect ref="fillLine"/>
                      <a:outerShdw dist="38100" dir="2700000" algn="tl">
                        <a:srgbClr val="3D7A7A"/>
                      </a:outerShdw>
                    </a:cont>
                    <a:effect ref="fillLine"/>
                  </a:effectDag>
                  <a:latin typeface="Arial Narrow" charset="0"/>
                </a:rPr>
                <a:t>E</a:t>
              </a:r>
              <a:endParaRPr lang="en-US">
                <a:solidFill>
                  <a:srgbClr val="FFFFCC"/>
                </a:solidFill>
                <a:latin typeface="Arial Narrow" charset="0"/>
              </a:endParaRPr>
            </a:p>
          </p:txBody>
        </p:sp>
        <p:sp>
          <p:nvSpPr>
            <p:cNvPr id="42007" name="Oval 11"/>
            <p:cNvSpPr>
              <a:spLocks noChangeArrowheads="1"/>
            </p:cNvSpPr>
            <p:nvPr/>
          </p:nvSpPr>
          <p:spPr bwMode="auto">
            <a:xfrm>
              <a:off x="240" y="1344"/>
              <a:ext cx="1008" cy="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912" y="1392"/>
              <a:ext cx="144"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79885" name="Object 4"/>
          <p:cNvGraphicFramePr>
            <a:graphicFrameLocks noChangeAspect="1"/>
          </p:cNvGraphicFramePr>
          <p:nvPr/>
        </p:nvGraphicFramePr>
        <p:xfrm>
          <a:off x="152400" y="5367338"/>
          <a:ext cx="561975" cy="576262"/>
        </p:xfrm>
        <a:graphic>
          <a:graphicData uri="http://schemas.openxmlformats.org/presentationml/2006/ole">
            <mc:AlternateContent xmlns:mc="http://schemas.openxmlformats.org/markup-compatibility/2006">
              <mc:Choice xmlns:v="urn:schemas-microsoft-com:vml" Requires="v">
                <p:oleObj spid="_x0000_s280692" name="Equation" r:id="rId7" imgW="203040" imgH="228600" progId="Equation.3">
                  <p:embed/>
                </p:oleObj>
              </mc:Choice>
              <mc:Fallback>
                <p:oleObj name="Equation" r:id="rId7" imgW="2030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367338"/>
                        <a:ext cx="561975" cy="576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6" name="Object 5"/>
          <p:cNvGraphicFramePr>
            <a:graphicFrameLocks noChangeAspect="1"/>
          </p:cNvGraphicFramePr>
          <p:nvPr/>
        </p:nvGraphicFramePr>
        <p:xfrm>
          <a:off x="3657600" y="2420938"/>
          <a:ext cx="990600" cy="403225"/>
        </p:xfrm>
        <a:graphic>
          <a:graphicData uri="http://schemas.openxmlformats.org/presentationml/2006/ole">
            <mc:AlternateContent xmlns:mc="http://schemas.openxmlformats.org/markup-compatibility/2006">
              <mc:Choice xmlns:v="urn:schemas-microsoft-com:vml" Requires="v">
                <p:oleObj spid="_x0000_s280693" name="Equation" r:id="rId8" imgW="368280" imgH="164880" progId="Equation.3">
                  <p:embed/>
                </p:oleObj>
              </mc:Choice>
              <mc:Fallback>
                <p:oleObj name="Equation" r:id="rId8" imgW="36828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420938"/>
                        <a:ext cx="990600"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7" name="Object 6"/>
          <p:cNvGraphicFramePr>
            <a:graphicFrameLocks noChangeAspect="1"/>
          </p:cNvGraphicFramePr>
          <p:nvPr/>
        </p:nvGraphicFramePr>
        <p:xfrm>
          <a:off x="4622800" y="2209800"/>
          <a:ext cx="1320800" cy="825500"/>
        </p:xfrm>
        <a:graphic>
          <a:graphicData uri="http://schemas.openxmlformats.org/presentationml/2006/ole">
            <mc:AlternateContent xmlns:mc="http://schemas.openxmlformats.org/markup-compatibility/2006">
              <mc:Choice xmlns:v="urn:schemas-microsoft-com:vml" Requires="v">
                <p:oleObj spid="_x0000_s280694" name="Equation" r:id="rId10" imgW="647640" imgH="444240" progId="Equation.3">
                  <p:embed/>
                </p:oleObj>
              </mc:Choice>
              <mc:Fallback>
                <p:oleObj name="Equation" r:id="rId10" imgW="64764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2209800"/>
                        <a:ext cx="1320800" cy="825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8" name="Object 7"/>
          <p:cNvGraphicFramePr>
            <a:graphicFrameLocks noChangeAspect="1"/>
          </p:cNvGraphicFramePr>
          <p:nvPr/>
        </p:nvGraphicFramePr>
        <p:xfrm>
          <a:off x="5908675" y="2433638"/>
          <a:ext cx="1787525" cy="377825"/>
        </p:xfrm>
        <a:graphic>
          <a:graphicData uri="http://schemas.openxmlformats.org/presentationml/2006/ole">
            <mc:AlternateContent xmlns:mc="http://schemas.openxmlformats.org/markup-compatibility/2006">
              <mc:Choice xmlns:v="urn:schemas-microsoft-com:vml" Requires="v">
                <p:oleObj spid="_x0000_s280695" name="Equation" r:id="rId12" imgW="876240" imgH="203040" progId="Equation.3">
                  <p:embed/>
                </p:oleObj>
              </mc:Choice>
              <mc:Fallback>
                <p:oleObj name="Equation" r:id="rId12" imgW="876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675" y="2433638"/>
                        <a:ext cx="1787525" cy="3778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9" name="Object 8"/>
          <p:cNvGraphicFramePr>
            <a:graphicFrameLocks noChangeAspect="1"/>
          </p:cNvGraphicFramePr>
          <p:nvPr/>
        </p:nvGraphicFramePr>
        <p:xfrm>
          <a:off x="3211513" y="4057650"/>
          <a:ext cx="801687" cy="530225"/>
        </p:xfrm>
        <a:graphic>
          <a:graphicData uri="http://schemas.openxmlformats.org/presentationml/2006/ole">
            <mc:AlternateContent xmlns:mc="http://schemas.openxmlformats.org/markup-compatibility/2006">
              <mc:Choice xmlns:v="urn:schemas-microsoft-com:vml" Requires="v">
                <p:oleObj spid="_x0000_s280696" name="Equation" r:id="rId14" imgW="393480" imgH="203040" progId="Equation.3">
                  <p:embed/>
                </p:oleObj>
              </mc:Choice>
              <mc:Fallback>
                <p:oleObj name="Equation" r:id="rId14" imgW="39348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1513" y="4057650"/>
                        <a:ext cx="801687" cy="530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0" name="Object 9"/>
          <p:cNvGraphicFramePr>
            <a:graphicFrameLocks noChangeAspect="1"/>
          </p:cNvGraphicFramePr>
          <p:nvPr/>
        </p:nvGraphicFramePr>
        <p:xfrm>
          <a:off x="3963988" y="3898900"/>
          <a:ext cx="1812925" cy="849313"/>
        </p:xfrm>
        <a:graphic>
          <a:graphicData uri="http://schemas.openxmlformats.org/presentationml/2006/ole">
            <mc:AlternateContent xmlns:mc="http://schemas.openxmlformats.org/markup-compatibility/2006">
              <mc:Choice xmlns:v="urn:schemas-microsoft-com:vml" Requires="v">
                <p:oleObj spid="_x0000_s280697" name="Equation" r:id="rId16" imgW="889000" imgH="457200" progId="Equation.DSMT4">
                  <p:embed/>
                </p:oleObj>
              </mc:Choice>
              <mc:Fallback>
                <p:oleObj name="Equation" r:id="rId16" imgW="88900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3988" y="3898900"/>
                        <a:ext cx="1812925" cy="8493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1" name="Object 10"/>
          <p:cNvGraphicFramePr>
            <a:graphicFrameLocks noChangeAspect="1"/>
          </p:cNvGraphicFramePr>
          <p:nvPr/>
        </p:nvGraphicFramePr>
        <p:xfrm>
          <a:off x="5713413" y="3875088"/>
          <a:ext cx="1997075" cy="896937"/>
        </p:xfrm>
        <a:graphic>
          <a:graphicData uri="http://schemas.openxmlformats.org/presentationml/2006/ole">
            <mc:AlternateContent xmlns:mc="http://schemas.openxmlformats.org/markup-compatibility/2006">
              <mc:Choice xmlns:v="urn:schemas-microsoft-com:vml" Requires="v">
                <p:oleObj spid="_x0000_s280698" name="Equation" r:id="rId18" imgW="977900" imgH="482600" progId="Equation.DSMT4">
                  <p:embed/>
                </p:oleObj>
              </mc:Choice>
              <mc:Fallback>
                <p:oleObj name="Equation" r:id="rId18" imgW="977900" imgH="482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3413" y="3875088"/>
                        <a:ext cx="1997075" cy="8969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2" name="Object 11"/>
          <p:cNvGraphicFramePr>
            <a:graphicFrameLocks noChangeAspect="1"/>
          </p:cNvGraphicFramePr>
          <p:nvPr/>
        </p:nvGraphicFramePr>
        <p:xfrm>
          <a:off x="649288" y="5187950"/>
          <a:ext cx="1865312" cy="908050"/>
        </p:xfrm>
        <a:graphic>
          <a:graphicData uri="http://schemas.openxmlformats.org/presentationml/2006/ole">
            <mc:AlternateContent xmlns:mc="http://schemas.openxmlformats.org/markup-compatibility/2006">
              <mc:Choice xmlns:v="urn:schemas-microsoft-com:vml" Requires="v">
                <p:oleObj spid="_x0000_s280699" name="Equation" r:id="rId20" imgW="977900" imgH="482600" progId="Equation.DSMT4">
                  <p:embed/>
                </p:oleObj>
              </mc:Choice>
              <mc:Fallback>
                <p:oleObj name="Equation" r:id="rId20" imgW="977900" imgH="482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9288" y="5187950"/>
                        <a:ext cx="1865312" cy="908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3" name="Object 12"/>
          <p:cNvGraphicFramePr>
            <a:graphicFrameLocks noChangeAspect="1"/>
          </p:cNvGraphicFramePr>
          <p:nvPr/>
        </p:nvGraphicFramePr>
        <p:xfrm>
          <a:off x="2503488" y="5046663"/>
          <a:ext cx="6640512" cy="1074737"/>
        </p:xfrm>
        <a:graphic>
          <a:graphicData uri="http://schemas.openxmlformats.org/presentationml/2006/ole">
            <mc:AlternateContent xmlns:mc="http://schemas.openxmlformats.org/markup-compatibility/2006">
              <mc:Choice xmlns:v="urn:schemas-microsoft-com:vml" Requires="v">
                <p:oleObj spid="_x0000_s280700" name="Equation" r:id="rId22" imgW="3454400" imgH="571500" progId="Equation.DSMT4">
                  <p:embed/>
                </p:oleObj>
              </mc:Choice>
              <mc:Fallback>
                <p:oleObj name="Equation" r:id="rId22" imgW="3454400" imgH="571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3488" y="5046663"/>
                        <a:ext cx="6640512" cy="10747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2005" name="Footer Placeholder 2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1185329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875"/>
                                        </p:tgtEl>
                                        <p:attrNameLst>
                                          <p:attrName>style.visibility</p:attrName>
                                        </p:attrNameLst>
                                      </p:cBhvr>
                                      <p:to>
                                        <p:strVal val="visible"/>
                                      </p:to>
                                    </p:set>
                                    <p:animEffect transition="in" filter="wipe(left)">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79876">
                                            <p:txEl>
                                              <p:pRg st="0" end="0"/>
                                            </p:txEl>
                                          </p:spTgt>
                                        </p:tgtEl>
                                        <p:attrNameLst>
                                          <p:attrName>style.visibility</p:attrName>
                                        </p:attrNameLst>
                                      </p:cBhvr>
                                      <p:to>
                                        <p:strVal val="visible"/>
                                      </p:to>
                                    </p:set>
                                    <p:animEffect transition="in" filter="wipe(left)">
                                      <p:cBhvr>
                                        <p:cTn id="18" dur="500"/>
                                        <p:tgtEl>
                                          <p:spTgt spid="798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79878"/>
                                        </p:tgtEl>
                                        <p:attrNameLst>
                                          <p:attrName>style.visibility</p:attrName>
                                        </p:attrNameLst>
                                      </p:cBhvr>
                                      <p:to>
                                        <p:strVal val="visible"/>
                                      </p:to>
                                    </p:set>
                                    <p:animEffect transition="in" filter="wipe(left)">
                                      <p:cBhvr>
                                        <p:cTn id="23" dur="500"/>
                                        <p:tgtEl>
                                          <p:spTgt spid="7987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79886"/>
                                        </p:tgtEl>
                                        <p:attrNameLst>
                                          <p:attrName>style.visibility</p:attrName>
                                        </p:attrNameLst>
                                      </p:cBhvr>
                                      <p:to>
                                        <p:strVal val="visible"/>
                                      </p:to>
                                    </p:set>
                                    <p:animEffect transition="in" filter="wipe(left)">
                                      <p:cBhvr>
                                        <p:cTn id="28" dur="500"/>
                                        <p:tgtEl>
                                          <p:spTgt spid="798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79887"/>
                                        </p:tgtEl>
                                        <p:attrNameLst>
                                          <p:attrName>style.visibility</p:attrName>
                                        </p:attrNameLst>
                                      </p:cBhvr>
                                      <p:to>
                                        <p:strVal val="visible"/>
                                      </p:to>
                                    </p:set>
                                    <p:animEffect transition="in" filter="wipe(left)">
                                      <p:cBhvr>
                                        <p:cTn id="33" dur="500"/>
                                        <p:tgtEl>
                                          <p:spTgt spid="798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79888"/>
                                        </p:tgtEl>
                                        <p:attrNameLst>
                                          <p:attrName>style.visibility</p:attrName>
                                        </p:attrNameLst>
                                      </p:cBhvr>
                                      <p:to>
                                        <p:strVal val="visible"/>
                                      </p:to>
                                    </p:set>
                                    <p:animEffect transition="in" filter="wipe(left)">
                                      <p:cBhvr>
                                        <p:cTn id="38" dur="500"/>
                                        <p:tgtEl>
                                          <p:spTgt spid="7988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9880">
                                            <p:txEl>
                                              <p:pRg st="0" end="0"/>
                                            </p:txEl>
                                          </p:spTgt>
                                        </p:tgtEl>
                                        <p:attrNameLst>
                                          <p:attrName>style.visibility</p:attrName>
                                        </p:attrNameLst>
                                      </p:cBhvr>
                                      <p:to>
                                        <p:strVal val="visible"/>
                                      </p:to>
                                    </p:set>
                                    <p:animEffect transition="in" filter="wipe(left)">
                                      <p:cBhvr>
                                        <p:cTn id="43" dur="500"/>
                                        <p:tgtEl>
                                          <p:spTgt spid="7988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9879"/>
                                        </p:tgtEl>
                                        <p:attrNameLst>
                                          <p:attrName>style.visibility</p:attrName>
                                        </p:attrNameLst>
                                      </p:cBhvr>
                                      <p:to>
                                        <p:strVal val="visible"/>
                                      </p:to>
                                    </p:set>
                                    <p:animEffect transition="in" filter="wipe(left)">
                                      <p:cBhvr>
                                        <p:cTn id="48" dur="500"/>
                                        <p:tgtEl>
                                          <p:spTgt spid="7987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9889"/>
                                        </p:tgtEl>
                                        <p:attrNameLst>
                                          <p:attrName>style.visibility</p:attrName>
                                        </p:attrNameLst>
                                      </p:cBhvr>
                                      <p:to>
                                        <p:strVal val="visible"/>
                                      </p:to>
                                    </p:set>
                                    <p:animEffect transition="in" filter="wipe(left)">
                                      <p:cBhvr>
                                        <p:cTn id="53" dur="500"/>
                                        <p:tgtEl>
                                          <p:spTgt spid="798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9890"/>
                                        </p:tgtEl>
                                        <p:attrNameLst>
                                          <p:attrName>style.visibility</p:attrName>
                                        </p:attrNameLst>
                                      </p:cBhvr>
                                      <p:to>
                                        <p:strVal val="visible"/>
                                      </p:to>
                                    </p:set>
                                    <p:animEffect transition="in" filter="wipe(left)">
                                      <p:cBhvr>
                                        <p:cTn id="58" dur="500"/>
                                        <p:tgtEl>
                                          <p:spTgt spid="7989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9891"/>
                                        </p:tgtEl>
                                        <p:attrNameLst>
                                          <p:attrName>style.visibility</p:attrName>
                                        </p:attrNameLst>
                                      </p:cBhvr>
                                      <p:to>
                                        <p:strVal val="visible"/>
                                      </p:to>
                                    </p:set>
                                    <p:animEffect transition="in" filter="wipe(left)">
                                      <p:cBhvr>
                                        <p:cTn id="63" dur="500"/>
                                        <p:tgtEl>
                                          <p:spTgt spid="7989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9877">
                                            <p:txEl>
                                              <p:pRg st="0" end="0"/>
                                            </p:txEl>
                                          </p:spTgt>
                                        </p:tgtEl>
                                        <p:attrNameLst>
                                          <p:attrName>style.visibility</p:attrName>
                                        </p:attrNameLst>
                                      </p:cBhvr>
                                      <p:to>
                                        <p:strVal val="visible"/>
                                      </p:to>
                                    </p:set>
                                    <p:animEffect transition="in" filter="wipe(left)">
                                      <p:cBhvr>
                                        <p:cTn id="68" dur="500"/>
                                        <p:tgtEl>
                                          <p:spTgt spid="7987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9885"/>
                                        </p:tgtEl>
                                        <p:attrNameLst>
                                          <p:attrName>style.visibility</p:attrName>
                                        </p:attrNameLst>
                                      </p:cBhvr>
                                      <p:to>
                                        <p:strVal val="visible"/>
                                      </p:to>
                                    </p:set>
                                    <p:animEffect transition="in" filter="wipe(left)">
                                      <p:cBhvr>
                                        <p:cTn id="73" dur="500"/>
                                        <p:tgtEl>
                                          <p:spTgt spid="79885"/>
                                        </p:tgtEl>
                                      </p:cBhvr>
                                    </p:animEffect>
                                  </p:childTnLst>
                                </p:cTn>
                              </p:par>
                            </p:childTnLst>
                          </p:cTn>
                        </p:par>
                        <p:par>
                          <p:cTn id="74" fill="hold">
                            <p:stCondLst>
                              <p:cond delay="500"/>
                            </p:stCondLst>
                            <p:childTnLst>
                              <p:par>
                                <p:cTn id="75" presetID="22" presetClass="entr" presetSubtype="8" fill="hold" nodeType="afterEffect">
                                  <p:stCondLst>
                                    <p:cond delay="0"/>
                                  </p:stCondLst>
                                  <p:iterate type="wd">
                                    <p:tmPct val="10000"/>
                                  </p:iterate>
                                  <p:childTnLst>
                                    <p:set>
                                      <p:cBhvr>
                                        <p:cTn id="76" dur="1" fill="hold">
                                          <p:stCondLst>
                                            <p:cond delay="0"/>
                                          </p:stCondLst>
                                        </p:cTn>
                                        <p:tgtEl>
                                          <p:spTgt spid="79892"/>
                                        </p:tgtEl>
                                        <p:attrNameLst>
                                          <p:attrName>style.visibility</p:attrName>
                                        </p:attrNameLst>
                                      </p:cBhvr>
                                      <p:to>
                                        <p:strVal val="visible"/>
                                      </p:to>
                                    </p:set>
                                    <p:animEffect transition="in" filter="wipe(left)">
                                      <p:cBhvr>
                                        <p:cTn id="77" dur="500"/>
                                        <p:tgtEl>
                                          <p:spTgt spid="79892"/>
                                        </p:tgtEl>
                                      </p:cBhvr>
                                    </p:animEffect>
                                  </p:childTnLst>
                                </p:cTn>
                              </p:par>
                            </p:childTnLst>
                          </p:cTn>
                        </p:par>
                        <p:par>
                          <p:cTn id="78" fill="hold">
                            <p:stCondLst>
                              <p:cond delay="1000"/>
                            </p:stCondLst>
                            <p:childTnLst>
                              <p:par>
                                <p:cTn id="79" presetID="22" presetClass="entr" presetSubtype="8" fill="hold" nodeType="afterEffect">
                                  <p:stCondLst>
                                    <p:cond delay="0"/>
                                  </p:stCondLst>
                                  <p:iterate type="wd">
                                    <p:tmPct val="10000"/>
                                  </p:iterate>
                                  <p:childTnLst>
                                    <p:set>
                                      <p:cBhvr>
                                        <p:cTn id="80" dur="1" fill="hold">
                                          <p:stCondLst>
                                            <p:cond delay="0"/>
                                          </p:stCondLst>
                                        </p:cTn>
                                        <p:tgtEl>
                                          <p:spTgt spid="79893"/>
                                        </p:tgtEl>
                                        <p:attrNameLst>
                                          <p:attrName>style.visibility</p:attrName>
                                        </p:attrNameLst>
                                      </p:cBhvr>
                                      <p:to>
                                        <p:strVal val="visible"/>
                                      </p:to>
                                    </p:set>
                                    <p:animEffect transition="in" filter="wipe(left)">
                                      <p:cBhvr>
                                        <p:cTn id="81"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P spid="79876" grpId="0" build="p" autoUpdateAnimBg="0"/>
      <p:bldP spid="79877" grpId="0" build="p" autoUpdateAnimBg="0"/>
      <p:bldP spid="7988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23"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43024" name="Rectangle 6"/>
          <p:cNvSpPr>
            <a:spLocks noGrp="1" noChangeArrowheads="1"/>
          </p:cNvSpPr>
          <p:nvPr>
            <p:ph type="sldNum" sz="quarter" idx="12"/>
          </p:nvPr>
        </p:nvSpPr>
        <p:spPr>
          <a:noFill/>
        </p:spPr>
        <p:txBody>
          <a:bodyPr/>
          <a:lstStyle/>
          <a:p>
            <a:fld id="{4A784BB9-A0F1-6C4A-81E4-8E90F72F63EC}" type="slidenum">
              <a:rPr lang="en-US">
                <a:latin typeface="Arial Narrow" pitchFamily="-84" charset="0"/>
              </a:rPr>
              <a:pPr/>
              <a:t>7</a:t>
            </a:fld>
            <a:endParaRPr lang="en-US">
              <a:latin typeface="Arial Narrow" pitchFamily="-84" charset="0"/>
            </a:endParaRPr>
          </a:p>
        </p:txBody>
      </p:sp>
      <p:sp>
        <p:nvSpPr>
          <p:cNvPr id="77826" name="Rectangle 2"/>
          <p:cNvSpPr>
            <a:spLocks noChangeArrowheads="1"/>
          </p:cNvSpPr>
          <p:nvPr/>
        </p:nvSpPr>
        <p:spPr bwMode="auto">
          <a:xfrm>
            <a:off x="3429000" y="2819400"/>
            <a:ext cx="1600200" cy="762000"/>
          </a:xfrm>
          <a:prstGeom prst="rect">
            <a:avLst/>
          </a:prstGeom>
          <a:solidFill>
            <a:srgbClr val="FFFFCC"/>
          </a:solidFill>
          <a:ln w="9525">
            <a:noFill/>
            <a:miter lim="800000"/>
            <a:headEnd/>
            <a:tailEnd/>
          </a:ln>
        </p:spPr>
        <p:txBody>
          <a:bodyPr wrap="none" anchor="ctr">
            <a:prstTxWarp prst="textNoShape">
              <a:avLst/>
            </a:prstTxWarp>
            <a:spAutoFit/>
          </a:bodyPr>
          <a:lstStyle/>
          <a:p>
            <a:endParaRPr lang="en-US"/>
          </a:p>
        </p:txBody>
      </p:sp>
      <p:sp>
        <p:nvSpPr>
          <p:cNvPr id="43026" name="Rectangle 3"/>
          <p:cNvSpPr>
            <a:spLocks noGrp="1" noChangeArrowheads="1"/>
          </p:cNvSpPr>
          <p:nvPr>
            <p:ph type="title"/>
          </p:nvPr>
        </p:nvSpPr>
        <p:spPr>
          <a:xfrm>
            <a:off x="685800" y="152400"/>
            <a:ext cx="7772400" cy="609600"/>
          </a:xfrm>
        </p:spPr>
        <p:txBody>
          <a:bodyPr/>
          <a:lstStyle/>
          <a:p>
            <a:r>
              <a:rPr lang="en-US" sz="4000">
                <a:ea typeface="ＭＳ Ｐゴシック" pitchFamily="-84" charset="-128"/>
                <a:cs typeface="ＭＳ Ｐゴシック" pitchFamily="-84" charset="-128"/>
              </a:rPr>
              <a:t>Example for Universal Gravitation</a:t>
            </a:r>
            <a:endParaRPr lang="en-US">
              <a:ea typeface="ＭＳ Ｐゴシック" pitchFamily="-84" charset="-128"/>
              <a:cs typeface="ＭＳ Ｐゴシック" pitchFamily="-84" charset="-128"/>
            </a:endParaRPr>
          </a:p>
        </p:txBody>
      </p:sp>
      <p:sp>
        <p:nvSpPr>
          <p:cNvPr id="77828" name="Text Box 4"/>
          <p:cNvSpPr txBox="1">
            <a:spLocks noChangeArrowheads="1"/>
          </p:cNvSpPr>
          <p:nvPr/>
        </p:nvSpPr>
        <p:spPr bwMode="auto">
          <a:xfrm>
            <a:off x="228600" y="793750"/>
            <a:ext cx="8686800" cy="4254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pitchFamily="-84" charset="0"/>
              </a:rPr>
              <a:t>Using the fact that g=9.80m/s</a:t>
            </a:r>
            <a:r>
              <a:rPr lang="en-US" sz="2000" baseline="30000">
                <a:solidFill>
                  <a:srgbClr val="800000"/>
                </a:solidFill>
                <a:latin typeface="Arial Narrow" pitchFamily="-84" charset="0"/>
              </a:rPr>
              <a:t>2</a:t>
            </a:r>
            <a:r>
              <a:rPr lang="en-US" sz="2000">
                <a:solidFill>
                  <a:srgbClr val="800000"/>
                </a:solidFill>
                <a:latin typeface="Arial Narrow" pitchFamily="-84" charset="0"/>
              </a:rPr>
              <a:t> on the Earth’s surface, find the average density of the Earth.</a:t>
            </a:r>
          </a:p>
        </p:txBody>
      </p:sp>
      <p:graphicFrame>
        <p:nvGraphicFramePr>
          <p:cNvPr id="77829" name="Object 2"/>
          <p:cNvGraphicFramePr>
            <a:graphicFrameLocks noChangeAspect="1"/>
          </p:cNvGraphicFramePr>
          <p:nvPr/>
        </p:nvGraphicFramePr>
        <p:xfrm>
          <a:off x="4498975" y="2041525"/>
          <a:ext cx="454025" cy="488950"/>
        </p:xfrm>
        <a:graphic>
          <a:graphicData uri="http://schemas.openxmlformats.org/presentationml/2006/ole">
            <mc:AlternateContent xmlns:mc="http://schemas.openxmlformats.org/markup-compatibility/2006">
              <mc:Choice xmlns:v="urn:schemas-microsoft-com:vml" Requires="v">
                <p:oleObj spid="_x0000_s1344" name="Equation" r:id="rId3" imgW="139680" imgH="164880" progId="Equation.3">
                  <p:embed/>
                </p:oleObj>
              </mc:Choice>
              <mc:Fallback>
                <p:oleObj name="Equation" r:id="rId3" imgW="1396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2041525"/>
                        <a:ext cx="454025" cy="488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30" name="Text Box 6"/>
          <p:cNvSpPr txBox="1">
            <a:spLocks noChangeArrowheads="1"/>
          </p:cNvSpPr>
          <p:nvPr/>
        </p:nvSpPr>
        <p:spPr bwMode="auto">
          <a:xfrm>
            <a:off x="304800" y="1371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gravitational acceleration is </a:t>
            </a:r>
          </a:p>
        </p:txBody>
      </p:sp>
      <p:graphicFrame>
        <p:nvGraphicFramePr>
          <p:cNvPr id="77831" name="Object 3"/>
          <p:cNvGraphicFramePr>
            <a:graphicFrameLocks noChangeAspect="1"/>
          </p:cNvGraphicFramePr>
          <p:nvPr/>
        </p:nvGraphicFramePr>
        <p:xfrm>
          <a:off x="3505200" y="3048000"/>
          <a:ext cx="803275" cy="425450"/>
        </p:xfrm>
        <a:graphic>
          <a:graphicData uri="http://schemas.openxmlformats.org/presentationml/2006/ole">
            <mc:AlternateContent xmlns:mc="http://schemas.openxmlformats.org/markup-compatibility/2006">
              <mc:Choice xmlns:v="urn:schemas-microsoft-com:vml" Requires="v">
                <p:oleObj spid="_x0000_s1345" name="Equation" r:id="rId5" imgW="393480" imgH="228600" progId="Equation.DSMT4">
                  <p:embed/>
                </p:oleObj>
              </mc:Choice>
              <mc:Fallback>
                <p:oleObj name="Equation" r:id="rId5" imgW="3934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048000"/>
                        <a:ext cx="803275" cy="4254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32" name="Text Box 8"/>
          <p:cNvSpPr txBox="1">
            <a:spLocks noChangeArrowheads="1"/>
          </p:cNvSpPr>
          <p:nvPr/>
        </p:nvSpPr>
        <p:spPr bwMode="auto">
          <a:xfrm>
            <a:off x="381000" y="3841750"/>
            <a:ext cx="1752600" cy="11874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pitchFamily="-84" charset="0"/>
              </a:rPr>
              <a:t>Therefore the density of the Earth is  </a:t>
            </a:r>
          </a:p>
        </p:txBody>
      </p:sp>
      <p:graphicFrame>
        <p:nvGraphicFramePr>
          <p:cNvPr id="77833" name="Object 4"/>
          <p:cNvGraphicFramePr>
            <a:graphicFrameLocks noChangeAspect="1"/>
          </p:cNvGraphicFramePr>
          <p:nvPr/>
        </p:nvGraphicFramePr>
        <p:xfrm>
          <a:off x="2514600" y="4222750"/>
          <a:ext cx="434975" cy="430213"/>
        </p:xfrm>
        <a:graphic>
          <a:graphicData uri="http://schemas.openxmlformats.org/presentationml/2006/ole">
            <mc:AlternateContent xmlns:mc="http://schemas.openxmlformats.org/markup-compatibility/2006">
              <mc:Choice xmlns:v="urn:schemas-microsoft-com:vml" Requires="v">
                <p:oleObj spid="_x0000_s1346"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222750"/>
                        <a:ext cx="434975" cy="4302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4" name="Object 5"/>
          <p:cNvGraphicFramePr>
            <a:graphicFrameLocks noChangeAspect="1"/>
          </p:cNvGraphicFramePr>
          <p:nvPr/>
        </p:nvGraphicFramePr>
        <p:xfrm>
          <a:off x="4945063" y="1854200"/>
          <a:ext cx="1303337" cy="965200"/>
        </p:xfrm>
        <a:graphic>
          <a:graphicData uri="http://schemas.openxmlformats.org/presentationml/2006/ole">
            <mc:AlternateContent xmlns:mc="http://schemas.openxmlformats.org/markup-compatibility/2006">
              <mc:Choice xmlns:v="urn:schemas-microsoft-com:vml" Requires="v">
                <p:oleObj spid="_x0000_s1347" name="Equation" r:id="rId9" imgW="545760" imgH="444240" progId="Equation.3">
                  <p:embed/>
                </p:oleObj>
              </mc:Choice>
              <mc:Fallback>
                <p:oleObj name="Equation" r:id="rId9" imgW="54576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063" y="1854200"/>
                        <a:ext cx="1303337" cy="965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5" name="Object 6"/>
          <p:cNvGraphicFramePr>
            <a:graphicFrameLocks noChangeAspect="1"/>
          </p:cNvGraphicFramePr>
          <p:nvPr/>
        </p:nvGraphicFramePr>
        <p:xfrm>
          <a:off x="6280150" y="1905000"/>
          <a:ext cx="2482850" cy="909638"/>
        </p:xfrm>
        <a:graphic>
          <a:graphicData uri="http://schemas.openxmlformats.org/presentationml/2006/ole">
            <mc:AlternateContent xmlns:mc="http://schemas.openxmlformats.org/markup-compatibility/2006">
              <mc:Choice xmlns:v="urn:schemas-microsoft-com:vml" Requires="v">
                <p:oleObj spid="_x0000_s1348" name="Equation" r:id="rId11" imgW="1104840" imgH="444240" progId="Equation.3">
                  <p:embed/>
                </p:oleObj>
              </mc:Choice>
              <mc:Fallback>
                <p:oleObj name="Equation" r:id="rId11" imgW="110484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0150" y="1905000"/>
                        <a:ext cx="2482850" cy="909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6" name="Object 7"/>
          <p:cNvGraphicFramePr>
            <a:graphicFrameLocks noChangeAspect="1"/>
          </p:cNvGraphicFramePr>
          <p:nvPr/>
        </p:nvGraphicFramePr>
        <p:xfrm>
          <a:off x="2957513" y="4071938"/>
          <a:ext cx="777875" cy="731837"/>
        </p:xfrm>
        <a:graphic>
          <a:graphicData uri="http://schemas.openxmlformats.org/presentationml/2006/ole">
            <mc:AlternateContent xmlns:mc="http://schemas.openxmlformats.org/markup-compatibility/2006">
              <mc:Choice xmlns:v="urn:schemas-microsoft-com:vml" Requires="v">
                <p:oleObj spid="_x0000_s1349" name="Equation" r:id="rId13" imgW="419040" imgH="431640" progId="Equation.3">
                  <p:embed/>
                </p:oleObj>
              </mc:Choice>
              <mc:Fallback>
                <p:oleObj name="Equation" r:id="rId13" imgW="41904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7513" y="4071938"/>
                        <a:ext cx="777875" cy="731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7" name="Object 8"/>
          <p:cNvGraphicFramePr>
            <a:graphicFrameLocks noChangeAspect="1"/>
          </p:cNvGraphicFramePr>
          <p:nvPr/>
        </p:nvGraphicFramePr>
        <p:xfrm>
          <a:off x="3743325" y="3771900"/>
          <a:ext cx="1179513" cy="1333500"/>
        </p:xfrm>
        <a:graphic>
          <a:graphicData uri="http://schemas.openxmlformats.org/presentationml/2006/ole">
            <mc:AlternateContent xmlns:mc="http://schemas.openxmlformats.org/markup-compatibility/2006">
              <mc:Choice xmlns:v="urn:schemas-microsoft-com:vml" Requires="v">
                <p:oleObj spid="_x0000_s1350" name="Equation" r:id="rId15" imgW="634680" imgH="787320" progId="Equation.3">
                  <p:embed/>
                </p:oleObj>
              </mc:Choice>
              <mc:Fallback>
                <p:oleObj name="Equation" r:id="rId15" imgW="634680" imgH="7873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3325" y="3771900"/>
                        <a:ext cx="1179513" cy="1333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8" name="Object 9"/>
          <p:cNvGraphicFramePr>
            <a:graphicFrameLocks noChangeAspect="1"/>
          </p:cNvGraphicFramePr>
          <p:nvPr/>
        </p:nvGraphicFramePr>
        <p:xfrm>
          <a:off x="4930775" y="4073525"/>
          <a:ext cx="1155700" cy="730250"/>
        </p:xfrm>
        <a:graphic>
          <a:graphicData uri="http://schemas.openxmlformats.org/presentationml/2006/ole">
            <mc:AlternateContent xmlns:mc="http://schemas.openxmlformats.org/markup-compatibility/2006">
              <mc:Choice xmlns:v="urn:schemas-microsoft-com:vml" Requires="v">
                <p:oleObj spid="_x0000_s1351" name="Equation" r:id="rId17" imgW="622080" imgH="431640" progId="Equation.3">
                  <p:embed/>
                </p:oleObj>
              </mc:Choice>
              <mc:Fallback>
                <p:oleObj name="Equation" r:id="rId17" imgW="6220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0775" y="4073525"/>
                        <a:ext cx="1155700" cy="730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9" name="Object 10"/>
          <p:cNvGraphicFramePr>
            <a:graphicFrameLocks noChangeAspect="1"/>
          </p:cNvGraphicFramePr>
          <p:nvPr/>
        </p:nvGraphicFramePr>
        <p:xfrm>
          <a:off x="2568575" y="5181600"/>
          <a:ext cx="5638800" cy="838200"/>
        </p:xfrm>
        <a:graphic>
          <a:graphicData uri="http://schemas.openxmlformats.org/presentationml/2006/ole">
            <mc:AlternateContent xmlns:mc="http://schemas.openxmlformats.org/markup-compatibility/2006">
              <mc:Choice xmlns:v="urn:schemas-microsoft-com:vml" Requires="v">
                <p:oleObj spid="_x0000_s1352" name="Equation" r:id="rId19" imgW="2997000" imgH="393480" progId="Equation.3">
                  <p:embed/>
                </p:oleObj>
              </mc:Choice>
              <mc:Fallback>
                <p:oleObj name="Equation" r:id="rId19" imgW="299700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575" y="5181600"/>
                        <a:ext cx="5638800" cy="838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40" name="AutoShape 16"/>
          <p:cNvSpPr>
            <a:spLocks noChangeArrowheads="1"/>
          </p:cNvSpPr>
          <p:nvPr/>
        </p:nvSpPr>
        <p:spPr bwMode="auto">
          <a:xfrm>
            <a:off x="990600" y="2819400"/>
            <a:ext cx="2133600" cy="838200"/>
          </a:xfrm>
          <a:prstGeom prst="rightArrow">
            <a:avLst>
              <a:gd name="adj1" fmla="val 50000"/>
              <a:gd name="adj2" fmla="val 63636"/>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b="1">
                <a:solidFill>
                  <a:srgbClr val="FF0000"/>
                </a:solidFill>
                <a:latin typeface="Arial Narrow" pitchFamily="-84" charset="0"/>
              </a:rPr>
              <a:t>Solving for M</a:t>
            </a:r>
            <a:r>
              <a:rPr lang="en-US" b="1" baseline="-25000">
                <a:solidFill>
                  <a:srgbClr val="FF0000"/>
                </a:solidFill>
                <a:latin typeface="Arial Narrow" pitchFamily="-84" charset="0"/>
              </a:rPr>
              <a:t>E</a:t>
            </a:r>
          </a:p>
        </p:txBody>
      </p:sp>
      <p:graphicFrame>
        <p:nvGraphicFramePr>
          <p:cNvPr id="77841" name="Object 11"/>
          <p:cNvGraphicFramePr>
            <a:graphicFrameLocks noChangeAspect="1"/>
          </p:cNvGraphicFramePr>
          <p:nvPr>
            <p:extLst>
              <p:ext uri="{D42A27DB-BD31-4B8C-83A1-F6EECF244321}">
                <p14:modId xmlns:p14="http://schemas.microsoft.com/office/powerpoint/2010/main" val="351141264"/>
              </p:ext>
            </p:extLst>
          </p:nvPr>
        </p:nvGraphicFramePr>
        <p:xfrm>
          <a:off x="4251325" y="2819400"/>
          <a:ext cx="777875" cy="777875"/>
        </p:xfrm>
        <a:graphic>
          <a:graphicData uri="http://schemas.openxmlformats.org/presentationml/2006/ole">
            <mc:AlternateContent xmlns:mc="http://schemas.openxmlformats.org/markup-compatibility/2006">
              <mc:Choice xmlns:v="urn:schemas-microsoft-com:vml" Requires="v">
                <p:oleObj spid="_x0000_s1353" name="Equation" r:id="rId21" imgW="380880" imgH="419040" progId="Equation.DSMT4">
                  <p:embed/>
                </p:oleObj>
              </mc:Choice>
              <mc:Fallback>
                <p:oleObj name="Equation" r:id="rId21" imgW="380880" imgH="419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1325" y="2819400"/>
                        <a:ext cx="777875" cy="7778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2" name="Object 12"/>
          <p:cNvGraphicFramePr>
            <a:graphicFrameLocks noChangeAspect="1"/>
          </p:cNvGraphicFramePr>
          <p:nvPr/>
        </p:nvGraphicFramePr>
        <p:xfrm>
          <a:off x="373063" y="1992313"/>
          <a:ext cx="450850" cy="517525"/>
        </p:xfrm>
        <a:graphic>
          <a:graphicData uri="http://schemas.openxmlformats.org/presentationml/2006/ole">
            <mc:AlternateContent xmlns:mc="http://schemas.openxmlformats.org/markup-compatibility/2006">
              <mc:Choice xmlns:v="urn:schemas-microsoft-com:vml" Requires="v">
                <p:oleObj spid="_x0000_s1354" name="Equation" r:id="rId23" imgW="190440" imgH="241200" progId="Equation.3">
                  <p:embed/>
                </p:oleObj>
              </mc:Choice>
              <mc:Fallback>
                <p:oleObj name="Equation" r:id="rId23" imgW="190440" imgH="241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063" y="1992313"/>
                        <a:ext cx="450850" cy="5175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3" name="Object 13"/>
          <p:cNvGraphicFramePr>
            <a:graphicFrameLocks noChangeAspect="1"/>
          </p:cNvGraphicFramePr>
          <p:nvPr/>
        </p:nvGraphicFramePr>
        <p:xfrm>
          <a:off x="788988" y="1905000"/>
          <a:ext cx="1101725" cy="669925"/>
        </p:xfrm>
        <a:graphic>
          <a:graphicData uri="http://schemas.openxmlformats.org/presentationml/2006/ole">
            <mc:AlternateContent xmlns:mc="http://schemas.openxmlformats.org/markup-compatibility/2006">
              <mc:Choice xmlns:v="urn:schemas-microsoft-com:vml" Requires="v">
                <p:oleObj spid="_x0000_s1355" name="Equation" r:id="rId25" imgW="647640" imgH="431640" progId="Equation.3">
                  <p:embed/>
                </p:oleObj>
              </mc:Choice>
              <mc:Fallback>
                <p:oleObj name="Equation" r:id="rId25" imgW="64764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8988" y="1905000"/>
                        <a:ext cx="1101725" cy="669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4" name="Object 14"/>
          <p:cNvGraphicFramePr>
            <a:graphicFrameLocks noChangeAspect="1"/>
          </p:cNvGraphicFramePr>
          <p:nvPr/>
        </p:nvGraphicFramePr>
        <p:xfrm>
          <a:off x="2043113" y="2128838"/>
          <a:ext cx="623887" cy="255587"/>
        </p:xfrm>
        <a:graphic>
          <a:graphicData uri="http://schemas.openxmlformats.org/presentationml/2006/ole">
            <mc:AlternateContent xmlns:mc="http://schemas.openxmlformats.org/markup-compatibility/2006">
              <mc:Choice xmlns:v="urn:schemas-microsoft-com:vml" Requires="v">
                <p:oleObj spid="_x0000_s1356" name="Equation" r:id="rId27" imgW="368280" imgH="164880" progId="Equation.DSMT4">
                  <p:embed/>
                </p:oleObj>
              </mc:Choice>
              <mc:Fallback>
                <p:oleObj name="Equation" r:id="rId27" imgW="36828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43113" y="2128838"/>
                        <a:ext cx="623887" cy="255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45" name="AutoShape 21"/>
          <p:cNvSpPr>
            <a:spLocks noChangeArrowheads="1"/>
          </p:cNvSpPr>
          <p:nvPr/>
        </p:nvSpPr>
        <p:spPr bwMode="auto">
          <a:xfrm>
            <a:off x="2819400" y="1981200"/>
            <a:ext cx="1600200" cy="609600"/>
          </a:xfrm>
          <a:prstGeom prst="rightArrow">
            <a:avLst>
              <a:gd name="adj1" fmla="val 50000"/>
              <a:gd name="adj2" fmla="val 65625"/>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sz="1600" b="1">
                <a:solidFill>
                  <a:srgbClr val="FF0000"/>
                </a:solidFill>
                <a:latin typeface="Arial Narrow" pitchFamily="-84" charset="0"/>
              </a:rPr>
              <a:t>Solving for g</a:t>
            </a:r>
            <a:endParaRPr lang="en-US" sz="1600" b="1" baseline="-25000">
              <a:solidFill>
                <a:srgbClr val="FF0000"/>
              </a:solidFill>
              <a:latin typeface="Arial Narrow" pitchFamily="-84" charset="0"/>
            </a:endParaRPr>
          </a:p>
        </p:txBody>
      </p:sp>
      <p:sp>
        <p:nvSpPr>
          <p:cNvPr id="43032" name="Footer Placeholder 2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2365591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828"/>
                                        </p:tgtEl>
                                        <p:attrNameLst>
                                          <p:attrName>style.visibility</p:attrName>
                                        </p:attrNameLst>
                                      </p:cBhvr>
                                      <p:to>
                                        <p:strVal val="visible"/>
                                      </p:to>
                                    </p:set>
                                    <p:animEffect transition="in" filter="wipe(left)">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7830">
                                            <p:txEl>
                                              <p:pRg st="0" end="0"/>
                                            </p:txEl>
                                          </p:spTgt>
                                        </p:tgtEl>
                                        <p:attrNameLst>
                                          <p:attrName>style.visibility</p:attrName>
                                        </p:attrNameLst>
                                      </p:cBhvr>
                                      <p:to>
                                        <p:strVal val="visible"/>
                                      </p:to>
                                    </p:set>
                                    <p:animEffect transition="in" filter="wipe(left)">
                                      <p:cBhvr>
                                        <p:cTn id="12" dur="500"/>
                                        <p:tgtEl>
                                          <p:spTgt spid="778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7842"/>
                                        </p:tgtEl>
                                        <p:attrNameLst>
                                          <p:attrName>style.visibility</p:attrName>
                                        </p:attrNameLst>
                                      </p:cBhvr>
                                      <p:to>
                                        <p:strVal val="visible"/>
                                      </p:to>
                                    </p:set>
                                    <p:animEffect transition="in" filter="wipe(left)">
                                      <p:cBhvr>
                                        <p:cTn id="17" dur="500"/>
                                        <p:tgtEl>
                                          <p:spTgt spid="77842"/>
                                        </p:tgtEl>
                                      </p:cBhvr>
                                    </p:animEffect>
                                  </p:childTnLst>
                                </p:cTn>
                              </p:par>
                            </p:childTnLst>
                          </p:cTn>
                        </p:par>
                        <p:par>
                          <p:cTn id="18" fill="hold">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77843"/>
                                        </p:tgtEl>
                                        <p:attrNameLst>
                                          <p:attrName>style.visibility</p:attrName>
                                        </p:attrNameLst>
                                      </p:cBhvr>
                                      <p:to>
                                        <p:strVal val="visible"/>
                                      </p:to>
                                    </p:set>
                                    <p:animEffect transition="in" filter="wipe(left)">
                                      <p:cBhvr>
                                        <p:cTn id="21" dur="500"/>
                                        <p:tgtEl>
                                          <p:spTgt spid="77843"/>
                                        </p:tgtEl>
                                      </p:cBhvr>
                                    </p:animEffect>
                                  </p:childTnLst>
                                </p:cTn>
                              </p:par>
                            </p:childTnLst>
                          </p:cTn>
                        </p:par>
                        <p:par>
                          <p:cTn id="22" fill="hold">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77844"/>
                                        </p:tgtEl>
                                        <p:attrNameLst>
                                          <p:attrName>style.visibility</p:attrName>
                                        </p:attrNameLst>
                                      </p:cBhvr>
                                      <p:to>
                                        <p:strVal val="visible"/>
                                      </p:to>
                                    </p:set>
                                    <p:animEffect transition="in" filter="wipe(left)">
                                      <p:cBhvr>
                                        <p:cTn id="25" dur="500"/>
                                        <p:tgtEl>
                                          <p:spTgt spid="778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77845"/>
                                        </p:tgtEl>
                                        <p:attrNameLst>
                                          <p:attrName>style.visibility</p:attrName>
                                        </p:attrNameLst>
                                      </p:cBhvr>
                                      <p:to>
                                        <p:strVal val="visible"/>
                                      </p:to>
                                    </p:set>
                                    <p:animEffect transition="in" filter="wipe(left)">
                                      <p:cBhvr>
                                        <p:cTn id="30" dur="500"/>
                                        <p:tgtEl>
                                          <p:spTgt spid="778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7829"/>
                                        </p:tgtEl>
                                        <p:attrNameLst>
                                          <p:attrName>style.visibility</p:attrName>
                                        </p:attrNameLst>
                                      </p:cBhvr>
                                      <p:to>
                                        <p:strVal val="visible"/>
                                      </p:to>
                                    </p:set>
                                    <p:animEffect transition="in" filter="wipe(left)">
                                      <p:cBhvr>
                                        <p:cTn id="35" dur="500"/>
                                        <p:tgtEl>
                                          <p:spTgt spid="778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7834"/>
                                        </p:tgtEl>
                                        <p:attrNameLst>
                                          <p:attrName>style.visibility</p:attrName>
                                        </p:attrNameLst>
                                      </p:cBhvr>
                                      <p:to>
                                        <p:strVal val="visible"/>
                                      </p:to>
                                    </p:set>
                                    <p:animEffect transition="in" filter="wipe(left)">
                                      <p:cBhvr>
                                        <p:cTn id="40" dur="500"/>
                                        <p:tgtEl>
                                          <p:spTgt spid="778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7835"/>
                                        </p:tgtEl>
                                        <p:attrNameLst>
                                          <p:attrName>style.visibility</p:attrName>
                                        </p:attrNameLst>
                                      </p:cBhvr>
                                      <p:to>
                                        <p:strVal val="visible"/>
                                      </p:to>
                                    </p:set>
                                    <p:animEffect transition="in" filter="wipe(left)">
                                      <p:cBhvr>
                                        <p:cTn id="45" dur="500"/>
                                        <p:tgtEl>
                                          <p:spTgt spid="778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77840"/>
                                        </p:tgtEl>
                                        <p:attrNameLst>
                                          <p:attrName>style.visibility</p:attrName>
                                        </p:attrNameLst>
                                      </p:cBhvr>
                                      <p:to>
                                        <p:strVal val="visible"/>
                                      </p:to>
                                    </p:set>
                                    <p:animEffect transition="in" filter="wipe(left)">
                                      <p:cBhvr>
                                        <p:cTn id="50" dur="500"/>
                                        <p:tgtEl>
                                          <p:spTgt spid="778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7831"/>
                                        </p:tgtEl>
                                        <p:attrNameLst>
                                          <p:attrName>style.visibility</p:attrName>
                                        </p:attrNameLst>
                                      </p:cBhvr>
                                      <p:to>
                                        <p:strVal val="visible"/>
                                      </p:to>
                                    </p:set>
                                    <p:animEffect transition="in" filter="wipe(left)">
                                      <p:cBhvr>
                                        <p:cTn id="55" dur="500"/>
                                        <p:tgtEl>
                                          <p:spTgt spid="778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77841"/>
                                        </p:tgtEl>
                                        <p:attrNameLst>
                                          <p:attrName>style.visibility</p:attrName>
                                        </p:attrNameLst>
                                      </p:cBhvr>
                                      <p:to>
                                        <p:strVal val="visible"/>
                                      </p:to>
                                    </p:set>
                                    <p:animEffect transition="in" filter="wipe(left)">
                                      <p:cBhvr>
                                        <p:cTn id="60" dur="500"/>
                                        <p:tgtEl>
                                          <p:spTgt spid="77841"/>
                                        </p:tgtEl>
                                      </p:cBhvr>
                                    </p:animEffect>
                                  </p:childTnLst>
                                </p:cTn>
                              </p:par>
                            </p:childTnLst>
                          </p:cTn>
                        </p:par>
                        <p:par>
                          <p:cTn id="61" fill="hold">
                            <p:stCondLst>
                              <p:cond delay="500"/>
                            </p:stCondLst>
                            <p:childTnLst>
                              <p:par>
                                <p:cTn id="62" presetID="53" presetClass="entr" presetSubtype="0" fill="hold" grpId="0" nodeType="afterEffect">
                                  <p:stCondLst>
                                    <p:cond delay="0"/>
                                  </p:stCondLst>
                                  <p:iterate type="wd">
                                    <p:tmPct val="10000"/>
                                  </p:iterate>
                                  <p:childTnLst>
                                    <p:set>
                                      <p:cBhvr>
                                        <p:cTn id="63" dur="1" fill="hold">
                                          <p:stCondLst>
                                            <p:cond delay="0"/>
                                          </p:stCondLst>
                                        </p:cTn>
                                        <p:tgtEl>
                                          <p:spTgt spid="77826"/>
                                        </p:tgtEl>
                                        <p:attrNameLst>
                                          <p:attrName>style.visibility</p:attrName>
                                        </p:attrNameLst>
                                      </p:cBhvr>
                                      <p:to>
                                        <p:strVal val="visible"/>
                                      </p:to>
                                    </p:set>
                                    <p:anim calcmode="lin" valueType="num">
                                      <p:cBhvr>
                                        <p:cTn id="64" dur="500" fill="hold"/>
                                        <p:tgtEl>
                                          <p:spTgt spid="77826"/>
                                        </p:tgtEl>
                                        <p:attrNameLst>
                                          <p:attrName>ppt_w</p:attrName>
                                        </p:attrNameLst>
                                      </p:cBhvr>
                                      <p:tavLst>
                                        <p:tav tm="0">
                                          <p:val>
                                            <p:fltVal val="0"/>
                                          </p:val>
                                        </p:tav>
                                        <p:tav tm="100000">
                                          <p:val>
                                            <p:strVal val="#ppt_w"/>
                                          </p:val>
                                        </p:tav>
                                      </p:tavLst>
                                    </p:anim>
                                    <p:anim calcmode="lin" valueType="num">
                                      <p:cBhvr>
                                        <p:cTn id="65" dur="500" fill="hold"/>
                                        <p:tgtEl>
                                          <p:spTgt spid="77826"/>
                                        </p:tgtEl>
                                        <p:attrNameLst>
                                          <p:attrName>ppt_h</p:attrName>
                                        </p:attrNameLst>
                                      </p:cBhvr>
                                      <p:tavLst>
                                        <p:tav tm="0">
                                          <p:val>
                                            <p:fltVal val="0"/>
                                          </p:val>
                                        </p:tav>
                                        <p:tav tm="100000">
                                          <p:val>
                                            <p:strVal val="#ppt_h"/>
                                          </p:val>
                                        </p:tav>
                                      </p:tavLst>
                                    </p:anim>
                                    <p:animEffect transition="in" filter="fade">
                                      <p:cBhvr>
                                        <p:cTn id="66" dur="500"/>
                                        <p:tgtEl>
                                          <p:spTgt spid="778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77832">
                                            <p:txEl>
                                              <p:pRg st="0" end="0"/>
                                            </p:txEl>
                                          </p:spTgt>
                                        </p:tgtEl>
                                        <p:attrNameLst>
                                          <p:attrName>style.visibility</p:attrName>
                                        </p:attrNameLst>
                                      </p:cBhvr>
                                      <p:to>
                                        <p:strVal val="visible"/>
                                      </p:to>
                                    </p:set>
                                    <p:animEffect transition="in" filter="wipe(left)">
                                      <p:cBhvr>
                                        <p:cTn id="71" dur="500"/>
                                        <p:tgtEl>
                                          <p:spTgt spid="7783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77833"/>
                                        </p:tgtEl>
                                        <p:attrNameLst>
                                          <p:attrName>style.visibility</p:attrName>
                                        </p:attrNameLst>
                                      </p:cBhvr>
                                      <p:to>
                                        <p:strVal val="visible"/>
                                      </p:to>
                                    </p:set>
                                    <p:animEffect transition="in" filter="wipe(left)">
                                      <p:cBhvr>
                                        <p:cTn id="76" dur="500"/>
                                        <p:tgtEl>
                                          <p:spTgt spid="778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7836"/>
                                        </p:tgtEl>
                                        <p:attrNameLst>
                                          <p:attrName>style.visibility</p:attrName>
                                        </p:attrNameLst>
                                      </p:cBhvr>
                                      <p:to>
                                        <p:strVal val="visible"/>
                                      </p:to>
                                    </p:set>
                                    <p:animEffect transition="in" filter="wipe(left)">
                                      <p:cBhvr>
                                        <p:cTn id="81" dur="500"/>
                                        <p:tgtEl>
                                          <p:spTgt spid="7783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77837"/>
                                        </p:tgtEl>
                                        <p:attrNameLst>
                                          <p:attrName>style.visibility</p:attrName>
                                        </p:attrNameLst>
                                      </p:cBhvr>
                                      <p:to>
                                        <p:strVal val="visible"/>
                                      </p:to>
                                    </p:set>
                                    <p:animEffect transition="in" filter="wipe(left)">
                                      <p:cBhvr>
                                        <p:cTn id="86" dur="500"/>
                                        <p:tgtEl>
                                          <p:spTgt spid="7783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7838"/>
                                        </p:tgtEl>
                                        <p:attrNameLst>
                                          <p:attrName>style.visibility</p:attrName>
                                        </p:attrNameLst>
                                      </p:cBhvr>
                                      <p:to>
                                        <p:strVal val="visible"/>
                                      </p:to>
                                    </p:set>
                                    <p:animEffect transition="in" filter="wipe(left)">
                                      <p:cBhvr>
                                        <p:cTn id="91" dur="500"/>
                                        <p:tgtEl>
                                          <p:spTgt spid="7783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77839"/>
                                        </p:tgtEl>
                                        <p:attrNameLst>
                                          <p:attrName>style.visibility</p:attrName>
                                        </p:attrNameLst>
                                      </p:cBhvr>
                                      <p:to>
                                        <p:strVal val="visible"/>
                                      </p:to>
                                    </p:set>
                                    <p:animEffect transition="in" filter="wipe(left)">
                                      <p:cBhvr>
                                        <p:cTn id="96" dur="500"/>
                                        <p:tgtEl>
                                          <p:spTgt spid="7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8" grpId="0" animBg="1" autoUpdateAnimBg="0"/>
      <p:bldP spid="77830" grpId="0" build="p" autoUpdateAnimBg="0"/>
      <p:bldP spid="77832" grpId="0" build="p" autoUpdateAnimBg="0"/>
      <p:bldP spid="77840" grpId="0" animBg="1"/>
      <p:bldP spid="7784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2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2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7E9639-FC36-9E41-8E0B-16E8DB3CA662}"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5"/>
            <p:cNvSpPr txBox="1">
              <a:spLocks noChangeArrowheads="1"/>
            </p:cNvSpPr>
            <p:nvPr/>
          </p:nvSpPr>
          <p:spPr bwMode="auto">
            <a:xfrm>
              <a:off x="4934" y="1975"/>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dirty="0">
                <a:latin typeface="Arial Narrow" charset="0"/>
                <a:ea typeface="ＭＳ Ｐゴシック" charset="0"/>
                <a:cs typeface="ＭＳ Ｐゴシック" charset="0"/>
              </a:rPr>
              <a:t>Work Done by a</a:t>
            </a:r>
            <a:r>
              <a:rPr lang="en-US" dirty="0" smtClean="0">
                <a:latin typeface="Arial Narrow" charset="0"/>
                <a:ea typeface="ＭＳ Ｐゴシック" charset="0"/>
                <a:cs typeface="ＭＳ Ｐゴシック" charset="0"/>
              </a:rPr>
              <a:t> </a:t>
            </a:r>
            <a:r>
              <a:rPr lang="en-US" dirty="0">
                <a:latin typeface="Arial Narrow" charset="0"/>
                <a:ea typeface="ＭＳ Ｐゴシック" charset="0"/>
                <a:cs typeface="ＭＳ Ｐゴシック" charset="0"/>
              </a:rPr>
              <a:t>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a:solidFill>
                  <a:schemeClr val="accent2"/>
                </a:solidFill>
                <a:latin typeface="Monotype Corsiva" charset="0"/>
              </a:rPr>
              <a:t>A meaningful work in physics is done only when the net   forces exerted on an object changes the energy of the object.</a:t>
            </a:r>
            <a:endParaRPr lang="en-US" sz="320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78" name="Text Box 18"/>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4" name="Text Box 25"/>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62000"/>
            <a:chOff x="4128" y="2064"/>
            <a:chExt cx="619" cy="480"/>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8" name="Object 10"/>
            <p:cNvGraphicFramePr>
              <a:graphicFrameLocks noChangeAspect="1"/>
            </p:cNvGraphicFramePr>
            <p:nvPr>
              <p:extLst>
                <p:ext uri="{D42A27DB-BD31-4B8C-83A1-F6EECF244321}">
                  <p14:modId xmlns:p14="http://schemas.microsoft.com/office/powerpoint/2010/main" val="3315402352"/>
                </p:ext>
              </p:extLst>
            </p:nvPr>
          </p:nvGraphicFramePr>
          <p:xfrm>
            <a:off x="4229" y="2304"/>
            <a:ext cx="518" cy="240"/>
          </p:xfrm>
          <a:graphic>
            <a:graphicData uri="http://schemas.openxmlformats.org/presentationml/2006/ole">
              <mc:AlternateContent xmlns:mc="http://schemas.openxmlformats.org/markup-compatibility/2006">
                <mc:Choice xmlns:v="urn:schemas-microsoft-com:vml" Requires="v">
                  <p:oleObj spid="_x0000_s233872" name="Equation" r:id="rId3" imgW="647700" imgH="254000" progId="Equation.DSMT4">
                    <p:embed/>
                  </p:oleObj>
                </mc:Choice>
                <mc:Fallback>
                  <p:oleObj name="Equation" r:id="rId3" imgW="647700" imgH="254000" progId="Equation.DSMT4">
                    <p:embed/>
                    <p:pic>
                      <p:nvPicPr>
                        <p:cNvPr id="0" name=""/>
                        <p:cNvPicPr>
                          <a:picLocks noChangeAspect="1" noChangeArrowheads="1"/>
                        </p:cNvPicPr>
                        <p:nvPr/>
                      </p:nvPicPr>
                      <p:blipFill>
                        <a:blip r:embed="rId4"/>
                        <a:srcRect/>
                        <a:stretch>
                          <a:fillRect/>
                        </a:stretch>
                      </p:blipFill>
                      <p:spPr bwMode="auto">
                        <a:xfrm>
                          <a:off x="4229" y="2304"/>
                          <a:ext cx="518" cy="2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29"/>
          <p:cNvGrpSpPr>
            <a:grpSpLocks/>
          </p:cNvGrpSpPr>
          <p:nvPr/>
        </p:nvGrpSpPr>
        <p:grpSpPr bwMode="auto">
          <a:xfrm>
            <a:off x="6553200" y="2362200"/>
            <a:ext cx="382588" cy="800100"/>
            <a:chOff x="4128" y="1560"/>
            <a:chExt cx="241" cy="504"/>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7" name="Object 9"/>
            <p:cNvGraphicFramePr>
              <a:graphicFrameLocks noChangeAspect="1"/>
            </p:cNvGraphicFramePr>
            <p:nvPr/>
          </p:nvGraphicFramePr>
          <p:xfrm>
            <a:off x="4176" y="1560"/>
            <a:ext cx="193" cy="216"/>
          </p:xfrm>
          <a:graphic>
            <a:graphicData uri="http://schemas.openxmlformats.org/presentationml/2006/ole">
              <mc:AlternateContent xmlns:mc="http://schemas.openxmlformats.org/markup-compatibility/2006">
                <mc:Choice xmlns:v="urn:schemas-microsoft-com:vml" Requires="v">
                  <p:oleObj spid="_x0000_s233873" name="Equation" r:id="rId5" imgW="241200" imgH="228600" progId="Equation.DSMT4">
                    <p:embed/>
                  </p:oleObj>
                </mc:Choice>
                <mc:Fallback>
                  <p:oleObj name="Equation" r:id="rId5"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560"/>
                          <a:ext cx="193"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 name="Group 32"/>
          <p:cNvGrpSpPr>
            <a:grpSpLocks/>
          </p:cNvGrpSpPr>
          <p:nvPr/>
        </p:nvGrpSpPr>
        <p:grpSpPr bwMode="auto">
          <a:xfrm>
            <a:off x="6477000" y="2286000"/>
            <a:ext cx="1339850" cy="919163"/>
            <a:chOff x="4058" y="1536"/>
            <a:chExt cx="844" cy="579"/>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66"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68" name="Text Box 36"/>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aphicFrame>
          <p:nvGraphicFramePr>
            <p:cNvPr id="22536" name="Object 8"/>
            <p:cNvGraphicFramePr>
              <a:graphicFrameLocks noChangeAspect="1"/>
            </p:cNvGraphicFramePr>
            <p:nvPr/>
          </p:nvGraphicFramePr>
          <p:xfrm>
            <a:off x="4716" y="1536"/>
            <a:ext cx="186" cy="287"/>
          </p:xfrm>
          <a:graphic>
            <a:graphicData uri="http://schemas.openxmlformats.org/presentationml/2006/ole">
              <mc:AlternateContent xmlns:mc="http://schemas.openxmlformats.org/markup-compatibility/2006">
                <mc:Choice xmlns:v="urn:schemas-microsoft-com:vml" Requires="v">
                  <p:oleObj spid="_x0000_s233874" name="Equation" r:id="rId7" imgW="164880" imgH="215640" progId="Equation.DSMT4">
                    <p:embed/>
                  </p:oleObj>
                </mc:Choice>
                <mc:Fallback>
                  <p:oleObj name="Equation" r:id="rId7" imgW="164880" imgH="215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 y="1536"/>
                          <a:ext cx="186" cy="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571430" name="Text Box 38"/>
          <p:cNvSpPr txBox="1">
            <a:spLocks noChangeArrowheads="1"/>
          </p:cNvSpPr>
          <p:nvPr/>
        </p:nvSpPr>
        <p:spPr bwMode="auto">
          <a:xfrm>
            <a:off x="206375" y="3886200"/>
            <a:ext cx="307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mc:AlternateContent xmlns:mc="http://schemas.openxmlformats.org/markup-compatibility/2006">
              <mc:Choice xmlns:v="urn:schemas-microsoft-com:vml" Requires="v">
                <p:oleObj spid="_x0000_s233875"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4600575"/>
                        <a:ext cx="557212"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2" name="Text Box 40"/>
          <p:cNvSpPr txBox="1">
            <a:spLocks noChangeArrowheads="1"/>
          </p:cNvSpPr>
          <p:nvPr/>
        </p:nvSpPr>
        <p:spPr bwMode="auto">
          <a:xfrm>
            <a:off x="3870325" y="3886200"/>
            <a:ext cx="89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Force </a:t>
            </a:r>
          </a:p>
        </p:txBody>
      </p:sp>
      <p:graphicFrame>
        <p:nvGraphicFramePr>
          <p:cNvPr id="571433" name="Object 3"/>
          <p:cNvGraphicFramePr>
            <a:graphicFrameLocks noChangeAspect="1"/>
          </p:cNvGraphicFramePr>
          <p:nvPr>
            <p:extLst>
              <p:ext uri="{D42A27DB-BD31-4B8C-83A1-F6EECF244321}">
                <p14:modId xmlns:p14="http://schemas.microsoft.com/office/powerpoint/2010/main" val="3582702112"/>
              </p:ext>
            </p:extLst>
          </p:nvPr>
        </p:nvGraphicFramePr>
        <p:xfrm>
          <a:off x="4725988" y="3794125"/>
          <a:ext cx="357187" cy="558800"/>
        </p:xfrm>
        <a:graphic>
          <a:graphicData uri="http://schemas.openxmlformats.org/presentationml/2006/ole">
            <mc:AlternateContent xmlns:mc="http://schemas.openxmlformats.org/markup-compatibility/2006">
              <mc:Choice xmlns:v="urn:schemas-microsoft-com:vml" Requires="v">
                <p:oleObj spid="_x0000_s233876" name="Equation" r:id="rId11" imgW="165100" imgH="228600" progId="Equation.DSMT4">
                  <p:embed/>
                </p:oleObj>
              </mc:Choice>
              <mc:Fallback>
                <p:oleObj name="Equation" r:id="rId11" imgW="165100" imgH="228600" progId="Equation.DSMT4">
                  <p:embed/>
                  <p:pic>
                    <p:nvPicPr>
                      <p:cNvPr id="0" name=""/>
                      <p:cNvPicPr>
                        <a:picLocks noChangeAspect="1" noChangeArrowheads="1"/>
                      </p:cNvPicPr>
                      <p:nvPr/>
                    </p:nvPicPr>
                    <p:blipFill>
                      <a:blip r:embed="rId12"/>
                      <a:srcRect/>
                      <a:stretch>
                        <a:fillRect/>
                      </a:stretch>
                    </p:blipFill>
                    <p:spPr bwMode="auto">
                      <a:xfrm>
                        <a:off x="4725988" y="3794125"/>
                        <a:ext cx="357187"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4" name="Text Box 42"/>
          <p:cNvSpPr txBox="1">
            <a:spLocks noChangeArrowheads="1"/>
          </p:cNvSpPr>
          <p:nvPr/>
        </p:nvSpPr>
        <p:spPr bwMode="auto">
          <a:xfrm>
            <a:off x="206375" y="4557713"/>
            <a:ext cx="305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39775"/>
          </a:xfrm>
          <a:prstGeom prst="rect">
            <a:avLst/>
          </a:prstGeom>
          <a:solidFill>
            <a:srgbClr val="FFFF99"/>
          </a:solidFill>
          <a:ln w="38100">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Physically meaningful work is done only by the component of the force along the movement of the object.</a:t>
            </a:r>
          </a:p>
        </p:txBody>
      </p:sp>
      <p:sp>
        <p:nvSpPr>
          <p:cNvPr id="571437" name="Text Box 45"/>
          <p:cNvSpPr txBox="1">
            <a:spLocks noChangeArrowheads="1"/>
          </p:cNvSpPr>
          <p:nvPr/>
        </p:nvSpPr>
        <p:spPr bwMode="auto">
          <a:xfrm>
            <a:off x="6797675" y="4419600"/>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Unit?</a:t>
            </a:r>
          </a:p>
        </p:txBody>
      </p:sp>
      <p:graphicFrame>
        <p:nvGraphicFramePr>
          <p:cNvPr id="571438" name="Object 4"/>
          <p:cNvGraphicFramePr>
            <a:graphicFrameLocks noChangeAspect="1"/>
          </p:cNvGraphicFramePr>
          <p:nvPr/>
        </p:nvGraphicFramePr>
        <p:xfrm>
          <a:off x="7594600" y="4519613"/>
          <a:ext cx="635000" cy="280987"/>
        </p:xfrm>
        <a:graphic>
          <a:graphicData uri="http://schemas.openxmlformats.org/presentationml/2006/ole">
            <mc:AlternateContent xmlns:mc="http://schemas.openxmlformats.org/markup-compatibility/2006">
              <mc:Choice xmlns:v="urn:schemas-microsoft-com:vml" Requires="v">
                <p:oleObj spid="_x0000_s233877" name="Equation" r:id="rId13" imgW="355320" imgH="177480" progId="Equation.DSMT4">
                  <p:embed/>
                </p:oleObj>
              </mc:Choice>
              <mc:Fallback>
                <p:oleObj name="Equation" r:id="rId13" imgW="3553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4600" y="4519613"/>
                        <a:ext cx="635000"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mc:AlternateContent xmlns:mc="http://schemas.openxmlformats.org/markup-compatibility/2006">
              <mc:Choice xmlns:v="urn:schemas-microsoft-com:vml" Requires="v">
                <p:oleObj spid="_x0000_s233878" name="Equation" r:id="rId15" imgW="749300" imgH="368300" progId="Equation.DSMT4">
                  <p:embed/>
                </p:oleObj>
              </mc:Choice>
              <mc:Fallback>
                <p:oleObj name="Equation" r:id="rId15" imgW="7493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5" y="4403725"/>
                        <a:ext cx="1370013"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mc:AlternateContent xmlns:mc="http://schemas.openxmlformats.org/markup-compatibility/2006">
              <mc:Choice xmlns:v="urn:schemas-microsoft-com:vml" Requires="v">
                <p:oleObj spid="_x0000_s233879" name="Equation" r:id="rId17" imgW="558720" imgH="177480" progId="Equation.DSMT4">
                  <p:embed/>
                </p:oleObj>
              </mc:Choice>
              <mc:Fallback>
                <p:oleObj name="Equation" r:id="rId17" imgW="558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7050" y="4572000"/>
                        <a:ext cx="1022350"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2" name="Object 7"/>
          <p:cNvGraphicFramePr>
            <a:graphicFrameLocks noChangeAspect="1"/>
          </p:cNvGraphicFramePr>
          <p:nvPr/>
        </p:nvGraphicFramePr>
        <p:xfrm>
          <a:off x="7559675" y="4783138"/>
          <a:ext cx="1203325" cy="322262"/>
        </p:xfrm>
        <a:graphic>
          <a:graphicData uri="http://schemas.openxmlformats.org/presentationml/2006/ole">
            <mc:AlternateContent xmlns:mc="http://schemas.openxmlformats.org/markup-compatibility/2006">
              <mc:Choice xmlns:v="urn:schemas-microsoft-com:vml" Requires="v">
                <p:oleObj spid="_x0000_s233880" name="Equation" r:id="rId19" imgW="939600" imgH="203040" progId="Equation.DSMT4">
                  <p:embed/>
                </p:oleObj>
              </mc:Choice>
              <mc:Fallback>
                <p:oleObj name="Equation" r:id="rId19" imgW="9396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59675" y="4783138"/>
                        <a:ext cx="1203325" cy="322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43" name="Text Box 51"/>
          <p:cNvSpPr txBox="1">
            <a:spLocks noChangeArrowheads="1"/>
          </p:cNvSpPr>
          <p:nvPr/>
        </p:nvSpPr>
        <p:spPr bwMode="auto">
          <a:xfrm>
            <a:off x="5276850" y="3886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Why? </a:t>
            </a:r>
          </a:p>
        </p:txBody>
      </p:sp>
      <p:sp>
        <p:nvSpPr>
          <p:cNvPr id="55" name="Text Box 45"/>
          <p:cNvSpPr txBox="1">
            <a:spLocks noChangeArrowheads="1"/>
          </p:cNvSpPr>
          <p:nvPr/>
        </p:nvSpPr>
        <p:spPr bwMode="auto">
          <a:xfrm>
            <a:off x="6858000" y="4038600"/>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kind?</a:t>
            </a:r>
          </a:p>
        </p:txBody>
      </p:sp>
      <p:sp>
        <p:nvSpPr>
          <p:cNvPr id="56" name="Text Box 45"/>
          <p:cNvSpPr txBox="1">
            <a:spLocks noChangeArrowheads="1"/>
          </p:cNvSpPr>
          <p:nvPr/>
        </p:nvSpPr>
        <p:spPr bwMode="auto">
          <a:xfrm>
            <a:off x="8001000" y="4038600"/>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Scalar</a:t>
            </a:r>
          </a:p>
        </p:txBody>
      </p:sp>
    </p:spTree>
    <p:extLst>
      <p:ext uri="{BB962C8B-B14F-4D97-AF65-F5344CB8AC3E}">
        <p14:creationId xmlns:p14="http://schemas.microsoft.com/office/powerpoint/2010/main" val="1478042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1400"/>
                                        </p:tgtEl>
                                        <p:attrNameLst>
                                          <p:attrName>style.visibility</p:attrName>
                                        </p:attrNameLst>
                                      </p:cBhvr>
                                      <p:to>
                                        <p:strVal val="visible"/>
                                      </p:to>
                                    </p:set>
                                    <p:animEffect transition="in" filter="wipe(left)">
                                      <p:cBhvr>
                                        <p:cTn id="7" dur="500"/>
                                        <p:tgtEl>
                                          <p:spTgt spid="571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1401"/>
                                        </p:tgtEl>
                                        <p:attrNameLst>
                                          <p:attrName>style.visibility</p:attrName>
                                        </p:attrNameLst>
                                      </p:cBhvr>
                                      <p:to>
                                        <p:strVal val="visible"/>
                                      </p:to>
                                    </p:set>
                                    <p:animEffect transition="in" filter="wipe(left)">
                                      <p:cBhvr>
                                        <p:cTn id="12" dur="500"/>
                                        <p:tgtEl>
                                          <p:spTgt spid="571401"/>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571402"/>
                                        </p:tgtEl>
                                        <p:attrNameLst>
                                          <p:attrName>style.visibility</p:attrName>
                                        </p:attrNameLst>
                                      </p:cBhvr>
                                      <p:to>
                                        <p:strVal val="visible"/>
                                      </p:to>
                                    </p:set>
                                    <p:anim calcmode="lin" valueType="num">
                                      <p:cBhvr>
                                        <p:cTn id="16" dur="500" fill="hold"/>
                                        <p:tgtEl>
                                          <p:spTgt spid="571402"/>
                                        </p:tgtEl>
                                        <p:attrNameLst>
                                          <p:attrName>ppt_w</p:attrName>
                                        </p:attrNameLst>
                                      </p:cBhvr>
                                      <p:tavLst>
                                        <p:tav tm="0">
                                          <p:val>
                                            <p:fltVal val="0"/>
                                          </p:val>
                                        </p:tav>
                                        <p:tav tm="100000">
                                          <p:val>
                                            <p:strVal val="#ppt_w"/>
                                          </p:val>
                                        </p:tav>
                                      </p:tavLst>
                                    </p:anim>
                                    <p:anim calcmode="lin" valueType="num">
                                      <p:cBhvr>
                                        <p:cTn id="17" dur="500" fill="hold"/>
                                        <p:tgtEl>
                                          <p:spTgt spid="571402"/>
                                        </p:tgtEl>
                                        <p:attrNameLst>
                                          <p:attrName>ppt_h</p:attrName>
                                        </p:attrNameLst>
                                      </p:cBhvr>
                                      <p:tavLst>
                                        <p:tav tm="0">
                                          <p:val>
                                            <p:fltVal val="0"/>
                                          </p:val>
                                        </p:tav>
                                        <p:tav tm="100000">
                                          <p:val>
                                            <p:strVal val="#ppt_h"/>
                                          </p:val>
                                        </p:tav>
                                      </p:tavLst>
                                    </p:anim>
                                    <p:animEffect transition="in" filter="fade">
                                      <p:cBhvr>
                                        <p:cTn id="18" dur="500"/>
                                        <p:tgtEl>
                                          <p:spTgt spid="5714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nodeType="afterGroup">
                            <p:stCondLst>
                              <p:cond delay="15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71412"/>
                                        </p:tgtEl>
                                        <p:attrNameLst>
                                          <p:attrName>style.visibility</p:attrName>
                                        </p:attrNameLst>
                                      </p:cBhvr>
                                      <p:to>
                                        <p:strVal val="visible"/>
                                      </p:to>
                                    </p:set>
                                    <p:animEffect transition="in" filter="wipe(left)">
                                      <p:cBhvr>
                                        <p:cTn id="35" dur="500"/>
                                        <p:tgtEl>
                                          <p:spTgt spid="5714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571411"/>
                                        </p:tgtEl>
                                        <p:attrNameLst>
                                          <p:attrName>style.visibility</p:attrName>
                                        </p:attrNameLst>
                                      </p:cBhvr>
                                      <p:to>
                                        <p:strVal val="visible"/>
                                      </p:to>
                                    </p:set>
                                    <p:animEffect transition="in" filter="wipe(left)">
                                      <p:cBhvr>
                                        <p:cTn id="40" dur="500"/>
                                        <p:tgtEl>
                                          <p:spTgt spid="5714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71430">
                                            <p:txEl>
                                              <p:pRg st="0" end="0"/>
                                            </p:txEl>
                                          </p:spTgt>
                                        </p:tgtEl>
                                        <p:attrNameLst>
                                          <p:attrName>style.visibility</p:attrName>
                                        </p:attrNameLst>
                                      </p:cBhvr>
                                      <p:to>
                                        <p:strVal val="visible"/>
                                      </p:to>
                                    </p:set>
                                    <p:animEffect transition="in" filter="wipe(left)">
                                      <p:cBhvr>
                                        <p:cTn id="67" dur="500"/>
                                        <p:tgtEl>
                                          <p:spTgt spid="57143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71432"/>
                                        </p:tgtEl>
                                        <p:attrNameLst>
                                          <p:attrName>style.visibility</p:attrName>
                                        </p:attrNameLst>
                                      </p:cBhvr>
                                      <p:to>
                                        <p:strVal val="visible"/>
                                      </p:to>
                                    </p:set>
                                    <p:animEffect transition="in" filter="wipe(left)">
                                      <p:cBhvr>
                                        <p:cTn id="72" dur="500"/>
                                        <p:tgtEl>
                                          <p:spTgt spid="571432"/>
                                        </p:tgtEl>
                                      </p:cBhvr>
                                    </p:animEffect>
                                  </p:childTnLst>
                                </p:cTn>
                              </p:par>
                            </p:childTnLst>
                          </p:cTn>
                        </p:par>
                        <p:par>
                          <p:cTn id="73" fill="hold" nodeType="afterGroup">
                            <p:stCondLst>
                              <p:cond delay="550"/>
                            </p:stCondLst>
                            <p:childTnLst>
                              <p:par>
                                <p:cTn id="74" presetID="22" presetClass="entr" presetSubtype="8" fill="hold" nodeType="afterEffect">
                                  <p:stCondLst>
                                    <p:cond delay="0"/>
                                  </p:stCondLst>
                                  <p:iterate type="wd">
                                    <p:tmPct val="10000"/>
                                  </p:iterate>
                                  <p:childTnLst>
                                    <p:set>
                                      <p:cBhvr>
                                        <p:cTn id="75" dur="1" fill="hold">
                                          <p:stCondLst>
                                            <p:cond delay="0"/>
                                          </p:stCondLst>
                                        </p:cTn>
                                        <p:tgtEl>
                                          <p:spTgt spid="571433"/>
                                        </p:tgtEl>
                                        <p:attrNameLst>
                                          <p:attrName>style.visibility</p:attrName>
                                        </p:attrNameLst>
                                      </p:cBhvr>
                                      <p:to>
                                        <p:strVal val="visible"/>
                                      </p:to>
                                    </p:set>
                                    <p:animEffect transition="in" filter="wipe(left)">
                                      <p:cBhvr>
                                        <p:cTn id="76" dur="500"/>
                                        <p:tgtEl>
                                          <p:spTgt spid="5714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71443"/>
                                        </p:tgtEl>
                                        <p:attrNameLst>
                                          <p:attrName>style.visibility</p:attrName>
                                        </p:attrNameLst>
                                      </p:cBhvr>
                                      <p:to>
                                        <p:strVal val="visible"/>
                                      </p:to>
                                    </p:set>
                                    <p:animEffect transition="in" filter="wipe(left)">
                                      <p:cBhvr>
                                        <p:cTn id="81" dur="500"/>
                                        <p:tgtEl>
                                          <p:spTgt spid="57144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571434">
                                            <p:txEl>
                                              <p:pRg st="0" end="0"/>
                                            </p:txEl>
                                          </p:spTgt>
                                        </p:tgtEl>
                                        <p:attrNameLst>
                                          <p:attrName>style.visibility</p:attrName>
                                        </p:attrNameLst>
                                      </p:cBhvr>
                                      <p:to>
                                        <p:strVal val="visible"/>
                                      </p:to>
                                    </p:set>
                                    <p:animEffect transition="in" filter="wipe(left)">
                                      <p:cBhvr>
                                        <p:cTn id="86" dur="500"/>
                                        <p:tgtEl>
                                          <p:spTgt spid="571434">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1431"/>
                                        </p:tgtEl>
                                        <p:attrNameLst>
                                          <p:attrName>style.visibility</p:attrName>
                                        </p:attrNameLst>
                                      </p:cBhvr>
                                      <p:to>
                                        <p:strVal val="visible"/>
                                      </p:to>
                                    </p:set>
                                    <p:animEffect transition="in" filter="wipe(left)">
                                      <p:cBhvr>
                                        <p:cTn id="91" dur="500"/>
                                        <p:tgtEl>
                                          <p:spTgt spid="57143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1440"/>
                                        </p:tgtEl>
                                        <p:attrNameLst>
                                          <p:attrName>style.visibility</p:attrName>
                                        </p:attrNameLst>
                                      </p:cBhvr>
                                      <p:to>
                                        <p:strVal val="visible"/>
                                      </p:to>
                                    </p:set>
                                    <p:animEffect transition="in" filter="wipe(left)">
                                      <p:cBhvr>
                                        <p:cTn id="96" dur="500"/>
                                        <p:tgtEl>
                                          <p:spTgt spid="57144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1441"/>
                                        </p:tgtEl>
                                        <p:attrNameLst>
                                          <p:attrName>style.visibility</p:attrName>
                                        </p:attrNameLst>
                                      </p:cBhvr>
                                      <p:to>
                                        <p:strVal val="visible"/>
                                      </p:to>
                                    </p:set>
                                    <p:animEffect transition="in" filter="wipe(left)">
                                      <p:cBhvr>
                                        <p:cTn id="101" dur="500"/>
                                        <p:tgtEl>
                                          <p:spTgt spid="57144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55">
                                            <p:txEl>
                                              <p:pRg st="0" end="0"/>
                                            </p:txEl>
                                          </p:spTgt>
                                        </p:tgtEl>
                                        <p:attrNameLst>
                                          <p:attrName>style.visibility</p:attrName>
                                        </p:attrNameLst>
                                      </p:cBhvr>
                                      <p:to>
                                        <p:strVal val="visible"/>
                                      </p:to>
                                    </p:set>
                                    <p:animEffect transition="in" filter="wipe(left)">
                                      <p:cBhvr>
                                        <p:cTn id="106" dur="500"/>
                                        <p:tgtEl>
                                          <p:spTgt spid="55">
                                            <p:txEl>
                                              <p:pRg st="0" end="0"/>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56">
                                            <p:txEl>
                                              <p:pRg st="0" end="0"/>
                                            </p:txEl>
                                          </p:spTgt>
                                        </p:tgtEl>
                                        <p:attrNameLst>
                                          <p:attrName>style.visibility</p:attrName>
                                        </p:attrNameLst>
                                      </p:cBhvr>
                                      <p:to>
                                        <p:strVal val="visible"/>
                                      </p:to>
                                    </p:set>
                                    <p:animEffect transition="in" filter="wipe(left)">
                                      <p:cBhvr>
                                        <p:cTn id="111" dur="500"/>
                                        <p:tgtEl>
                                          <p:spTgt spid="5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571437">
                                            <p:txEl>
                                              <p:pRg st="0" end="0"/>
                                            </p:txEl>
                                          </p:spTgt>
                                        </p:tgtEl>
                                        <p:attrNameLst>
                                          <p:attrName>style.visibility</p:attrName>
                                        </p:attrNameLst>
                                      </p:cBhvr>
                                      <p:to>
                                        <p:strVal val="visible"/>
                                      </p:to>
                                    </p:set>
                                    <p:animEffect transition="in" filter="wipe(left)">
                                      <p:cBhvr>
                                        <p:cTn id="116" dur="500"/>
                                        <p:tgtEl>
                                          <p:spTgt spid="571437">
                                            <p:txEl>
                                              <p:pRg st="0" end="0"/>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571438"/>
                                        </p:tgtEl>
                                        <p:attrNameLst>
                                          <p:attrName>style.visibility</p:attrName>
                                        </p:attrNameLst>
                                      </p:cBhvr>
                                      <p:to>
                                        <p:strVal val="visible"/>
                                      </p:to>
                                    </p:set>
                                    <p:animEffect transition="in" filter="wipe(left)">
                                      <p:cBhvr>
                                        <p:cTn id="121" dur="500"/>
                                        <p:tgtEl>
                                          <p:spTgt spid="57143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571442"/>
                                        </p:tgtEl>
                                        <p:attrNameLst>
                                          <p:attrName>style.visibility</p:attrName>
                                        </p:attrNameLst>
                                      </p:cBhvr>
                                      <p:to>
                                        <p:strVal val="visible"/>
                                      </p:to>
                                    </p:set>
                                    <p:animEffect transition="in" filter="wipe(left)">
                                      <p:cBhvr>
                                        <p:cTn id="126" dur="500"/>
                                        <p:tgtEl>
                                          <p:spTgt spid="57144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571435">
                                            <p:txEl>
                                              <p:pRg st="0" end="0"/>
                                            </p:txEl>
                                          </p:spTgt>
                                        </p:tgtEl>
                                        <p:attrNameLst>
                                          <p:attrName>style.visibility</p:attrName>
                                        </p:attrNameLst>
                                      </p:cBhvr>
                                      <p:to>
                                        <p:strVal val="visible"/>
                                      </p:to>
                                    </p:set>
                                    <p:animEffect transition="in" filter="wipe(left)">
                                      <p:cBhvr>
                                        <p:cTn id="131" dur="500"/>
                                        <p:tgtEl>
                                          <p:spTgt spid="571435">
                                            <p:txEl>
                                              <p:pRg st="0" end="0"/>
                                            </p:txEl>
                                          </p:spTgt>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571436"/>
                                        </p:tgtEl>
                                        <p:attrNameLst>
                                          <p:attrName>style.visibility</p:attrName>
                                        </p:attrNameLst>
                                      </p:cBhvr>
                                      <p:to>
                                        <p:strVal val="visible"/>
                                      </p:to>
                                    </p:set>
                                    <p:animEffect transition="in" filter="wipe(left)">
                                      <p:cBhvr>
                                        <p:cTn id="136" dur="500"/>
                                        <p:tgtEl>
                                          <p:spTgt spid="57143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571439"/>
                                        </p:tgtEl>
                                        <p:attrNameLst>
                                          <p:attrName>style.visibility</p:attrName>
                                        </p:attrNameLst>
                                      </p:cBhvr>
                                      <p:to>
                                        <p:strVal val="visible"/>
                                      </p:to>
                                    </p:set>
                                    <p:animEffect transition="in" filter="wipe(left)">
                                      <p:cBhvr>
                                        <p:cTn id="141" dur="500"/>
                                        <p:tgtEl>
                                          <p:spTgt spid="57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0" grpId="0" animBg="1" autoUpdateAnimBg="0"/>
      <p:bldP spid="571401" grpId="0" animBg="1"/>
      <p:bldP spid="571402" grpId="0" animBg="1" autoUpdateAnimBg="0"/>
      <p:bldP spid="571411" grpId="0" animBg="1" autoUpdateAnimBg="0"/>
      <p:bldP spid="571412" grpId="0" animBg="1" autoUpdateAnimBg="0"/>
      <p:bldP spid="571430" grpId="0" build="p" autoUpdateAnimBg="0"/>
      <p:bldP spid="571432" grpId="0"/>
      <p:bldP spid="571434" grpId="0" build="p" autoUpdateAnimBg="0"/>
      <p:bldP spid="571435" grpId="0" build="p" autoUpdateAnimBg="0"/>
      <p:bldP spid="571436" grpId="0" animBg="1" autoUpdateAnimBg="0"/>
      <p:bldP spid="571437" grpId="0" build="p" autoUpdateAnimBg="0"/>
      <p:bldP spid="571439" grpId="0" animBg="1" autoUpdateAnimBg="0"/>
      <p:bldP spid="571443" grpId="0"/>
      <p:bldP spid="55" grpId="0" build="p" autoUpdateAnimBg="0"/>
      <p:bldP spid="5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5715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533400" y="-76200"/>
            <a:ext cx="8229600" cy="685800"/>
          </a:xfrm>
        </p:spPr>
        <p:txBody>
          <a:bodyPr/>
          <a:lstStyle/>
          <a:p>
            <a:r>
              <a:rPr lang="en-US" dirty="0" smtClean="0">
                <a:latin typeface="Arial Narrow" charset="0"/>
                <a:ea typeface="ＭＳ Ｐゴシック" charset="0"/>
                <a:cs typeface="ＭＳ Ｐゴシック" charset="0"/>
              </a:rPr>
              <a:t>Let’s </a:t>
            </a:r>
            <a:r>
              <a:rPr lang="en-US" dirty="0">
                <a:latin typeface="Arial Narrow" charset="0"/>
                <a:ea typeface="ＭＳ Ｐゴシック" charset="0"/>
                <a:cs typeface="ＭＳ Ｐゴシック" charset="0"/>
              </a:rPr>
              <a:t>think about the meaning of work!</a:t>
            </a:r>
          </a:p>
        </p:txBody>
      </p:sp>
      <p:sp>
        <p:nvSpPr>
          <p:cNvPr id="3" name="Content Placeholder 2"/>
          <p:cNvSpPr>
            <a:spLocks noGrp="1"/>
          </p:cNvSpPr>
          <p:nvPr>
            <p:ph idx="1"/>
          </p:nvPr>
        </p:nvSpPr>
        <p:spPr>
          <a:xfrm>
            <a:off x="3657600" y="457200"/>
            <a:ext cx="5181600" cy="6019800"/>
          </a:xfrm>
        </p:spPr>
        <p:txBody>
          <a:bodyPr/>
          <a:lstStyle/>
          <a:p>
            <a:r>
              <a:rPr lang="en-US" sz="2400">
                <a:latin typeface="Arial Narrow" charset="0"/>
                <a:ea typeface="ＭＳ Ｐゴシック" charset="0"/>
                <a:cs typeface="ＭＳ Ｐゴシック" charset="0"/>
              </a:rPr>
              <a:t>A person is holding a grocery bag and walking at a constant velocity.</a:t>
            </a:r>
          </a:p>
          <a:p>
            <a:r>
              <a:rPr lang="en-US" sz="2400">
                <a:latin typeface="Arial Narrow" charset="0"/>
                <a:ea typeface="ＭＳ Ｐゴシック" charset="0"/>
                <a:cs typeface="ＭＳ Ｐゴシック" charset="0"/>
              </a:rPr>
              <a:t>Is he doing any work ON the bag? </a:t>
            </a:r>
          </a:p>
          <a:p>
            <a:pPr lvl="1"/>
            <a:r>
              <a:rPr lang="en-US" sz="2000">
                <a:latin typeface="Arial Narrow" charset="0"/>
                <a:ea typeface="ＭＳ Ｐゴシック" charset="0"/>
              </a:rPr>
              <a:t>No</a:t>
            </a:r>
          </a:p>
          <a:p>
            <a:pPr lvl="1"/>
            <a:r>
              <a:rPr lang="en-US" sz="2000">
                <a:latin typeface="Arial Narrow" charset="0"/>
                <a:ea typeface="ＭＳ Ｐゴシック" charset="0"/>
              </a:rPr>
              <a:t>Why not?</a:t>
            </a:r>
          </a:p>
          <a:p>
            <a:pPr lvl="1"/>
            <a:r>
              <a:rPr lang="en-US" sz="2000">
                <a:latin typeface="Arial Narrow" charset="0"/>
                <a:ea typeface="ＭＳ Ｐゴシック" charset="0"/>
              </a:rPr>
              <a:t>Because the force he exerts on the bag, F</a:t>
            </a:r>
            <a:r>
              <a:rPr lang="en-US" sz="2000" baseline="-25000">
                <a:latin typeface="Arial Narrow" charset="0"/>
                <a:ea typeface="ＭＳ Ｐゴシック" charset="0"/>
              </a:rPr>
              <a:t>p</a:t>
            </a:r>
            <a:r>
              <a:rPr lang="en-US" sz="2000">
                <a:latin typeface="Arial Narrow" charset="0"/>
                <a:ea typeface="ＭＳ Ｐゴシック" charset="0"/>
              </a:rPr>
              <a:t>, is perpendicular to the displacement!!</a:t>
            </a:r>
          </a:p>
          <a:p>
            <a:pPr lvl="1"/>
            <a:r>
              <a:rPr lang="en-US" sz="2000">
                <a:latin typeface="Arial Narrow" charset="0"/>
                <a:ea typeface="ＭＳ Ｐゴシック" charset="0"/>
              </a:rPr>
              <a:t>This means that he is not adding any energy to the bag.</a:t>
            </a:r>
          </a:p>
          <a:p>
            <a:r>
              <a:rPr lang="en-US" sz="2400">
                <a:latin typeface="Arial Narrow" charset="0"/>
                <a:ea typeface="ＭＳ Ｐゴシック" charset="0"/>
                <a:cs typeface="ＭＳ Ｐゴシック" charset="0"/>
              </a:rPr>
              <a:t>So what does this mean?</a:t>
            </a:r>
          </a:p>
          <a:p>
            <a:pPr lvl="1"/>
            <a:r>
              <a:rPr lang="en-US" sz="2000">
                <a:latin typeface="Arial Narrow" charset="0"/>
                <a:ea typeface="ＭＳ Ｐゴシック" charset="0"/>
              </a:rPr>
              <a:t>In order for a force to perform any meaningful work, the energy of the object the force exerts on must change!! </a:t>
            </a:r>
          </a:p>
          <a:p>
            <a:r>
              <a:rPr lang="en-US" sz="2400">
                <a:latin typeface="Arial Narrow" charset="0"/>
                <a:ea typeface="ＭＳ Ｐゴシック" charset="0"/>
                <a:cs typeface="ＭＳ Ｐゴシック" charset="0"/>
              </a:rPr>
              <a:t>What happened to the person?</a:t>
            </a:r>
          </a:p>
          <a:p>
            <a:pPr lvl="1"/>
            <a:r>
              <a:rPr lang="en-US" sz="2000">
                <a:latin typeface="Arial Narrow" charset="0"/>
                <a:ea typeface="ＭＳ Ｐゴシック" charset="0"/>
              </a:rPr>
              <a:t>He spends his energy just to keep the bag up but did not perform any work on the bag.</a:t>
            </a:r>
          </a:p>
          <a:p>
            <a:pPr lvl="1"/>
            <a:endParaRPr lang="en-US" sz="2000">
              <a:latin typeface="Arial Narrow" charset="0"/>
              <a:ea typeface="ＭＳ Ｐゴシック" charset="0"/>
            </a:endParaRPr>
          </a:p>
        </p:txBody>
      </p:sp>
      <p:sp>
        <p:nvSpPr>
          <p:cNvPr id="23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35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40E835-AB6B-1049-ABCD-34B24DB1943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326713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28292</TotalTime>
  <Words>2480</Words>
  <Application>Microsoft Macintosh PowerPoint</Application>
  <PresentationFormat>On-screen Show (4:3)</PresentationFormat>
  <Paragraphs>278</Paragraphs>
  <Slides>23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phys1443-spring02</vt:lpstr>
      <vt:lpstr>Equation</vt:lpstr>
      <vt:lpstr>PHYS 1443 – Section 004 Lecture #11</vt:lpstr>
      <vt:lpstr>PowerPoint Presentation</vt:lpstr>
      <vt:lpstr>Special Project #4</vt:lpstr>
      <vt:lpstr>Newton’s Law of Universal Gravitation</vt:lpstr>
      <vt:lpstr>Free Fall Acceleration &amp; Gravitational Force</vt:lpstr>
      <vt:lpstr>Ex. for Gravitational Force</vt:lpstr>
      <vt:lpstr>Example for Universal Gravitation</vt:lpstr>
      <vt:lpstr>Work Done by a Constant Force</vt:lpstr>
      <vt:lpstr>Let’s think about the meaning of work!</vt:lpstr>
      <vt:lpstr>Scalar Product of Two Vectors </vt:lpstr>
      <vt:lpstr>Example of Work by Scalar Product</vt:lpstr>
      <vt:lpstr>Example of Work by a Constant Force</vt:lpstr>
      <vt:lpstr>Ex. Work done on a crate</vt:lpstr>
      <vt:lpstr>Ex. Bench Pressing and The Concept of Negative Work</vt:lpstr>
      <vt:lpstr>Ex. Accelerating a Crate</vt:lpstr>
      <vt:lpstr>Ex. Continued…</vt:lpstr>
      <vt:lpstr>Work Done by a Varying Force</vt:lpstr>
      <vt:lpstr>Kinetic Energy and Work-Kinetic Energy Theorem</vt:lpstr>
      <vt:lpstr>Work-Kinetic Energy Theorem</vt:lpstr>
      <vt:lpstr>Work and Kinetic Energy</vt:lpstr>
      <vt:lpstr>Example for Work-KE Theorem</vt:lpstr>
      <vt:lpstr>Ex.  Deep Space 1</vt:lpstr>
      <vt:lpstr>Ex.  Satellite Motion and Work By the Gravity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711</cp:revision>
  <dcterms:created xsi:type="dcterms:W3CDTF">2012-06-05T17:02:23Z</dcterms:created>
  <dcterms:modified xsi:type="dcterms:W3CDTF">2014-10-01T22:36:06Z</dcterms:modified>
</cp:coreProperties>
</file>