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77" r:id="rId3"/>
    <p:sldId id="668" r:id="rId4"/>
    <p:sldId id="690" r:id="rId5"/>
    <p:sldId id="670" r:id="rId6"/>
    <p:sldId id="671" r:id="rId7"/>
    <p:sldId id="672" r:id="rId8"/>
    <p:sldId id="673" r:id="rId9"/>
    <p:sldId id="674" r:id="rId10"/>
    <p:sldId id="675" r:id="rId11"/>
    <p:sldId id="659" r:id="rId12"/>
    <p:sldId id="660" r:id="rId13"/>
    <p:sldId id="661" r:id="rId14"/>
    <p:sldId id="66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20" Type="http://schemas.openxmlformats.org/officeDocument/2006/relationships/image" Target="../media/image131.wmf"/><Relationship Id="rId10" Type="http://schemas.openxmlformats.org/officeDocument/2006/relationships/image" Target="../media/image121.wmf"/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7" Type="http://schemas.openxmlformats.org/officeDocument/2006/relationships/image" Target="../media/image128.wmf"/><Relationship Id="rId18" Type="http://schemas.openxmlformats.org/officeDocument/2006/relationships/image" Target="../media/image129.wmf"/><Relationship Id="rId19" Type="http://schemas.openxmlformats.org/officeDocument/2006/relationships/image" Target="../media/image130.wmf"/><Relationship Id="rId1" Type="http://schemas.openxmlformats.org/officeDocument/2006/relationships/image" Target="../media/image112.wmf"/><Relationship Id="rId2" Type="http://schemas.openxmlformats.org/officeDocument/2006/relationships/image" Target="../media/image113.wmf"/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emf"/><Relationship Id="rId15" Type="http://schemas.openxmlformats.org/officeDocument/2006/relationships/image" Target="../media/image27.wmf"/><Relationship Id="rId16" Type="http://schemas.openxmlformats.org/officeDocument/2006/relationships/image" Target="../media/image28.emf"/><Relationship Id="rId1" Type="http://schemas.openxmlformats.org/officeDocument/2006/relationships/image" Target="../media/image13.e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e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4" Type="http://schemas.openxmlformats.org/officeDocument/2006/relationships/image" Target="../media/image4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20" Type="http://schemas.openxmlformats.org/officeDocument/2006/relationships/image" Target="../media/image63.wmf"/><Relationship Id="rId21" Type="http://schemas.openxmlformats.org/officeDocument/2006/relationships/image" Target="../media/image64.wmf"/><Relationship Id="rId22" Type="http://schemas.openxmlformats.org/officeDocument/2006/relationships/image" Target="../media/image65.wmf"/><Relationship Id="rId23" Type="http://schemas.openxmlformats.org/officeDocument/2006/relationships/image" Target="../media/image66.wmf"/><Relationship Id="rId24" Type="http://schemas.openxmlformats.org/officeDocument/2006/relationships/image" Target="../media/image67.wmf"/><Relationship Id="rId25" Type="http://schemas.openxmlformats.org/officeDocument/2006/relationships/image" Target="../media/image68.wmf"/><Relationship Id="rId10" Type="http://schemas.openxmlformats.org/officeDocument/2006/relationships/image" Target="../media/image53.wmf"/><Relationship Id="rId11" Type="http://schemas.openxmlformats.org/officeDocument/2006/relationships/image" Target="../media/image54.wmf"/><Relationship Id="rId12" Type="http://schemas.openxmlformats.org/officeDocument/2006/relationships/image" Target="../media/image55.wmf"/><Relationship Id="rId13" Type="http://schemas.openxmlformats.org/officeDocument/2006/relationships/image" Target="../media/image56.emf"/><Relationship Id="rId14" Type="http://schemas.openxmlformats.org/officeDocument/2006/relationships/image" Target="../media/image57.wmf"/><Relationship Id="rId15" Type="http://schemas.openxmlformats.org/officeDocument/2006/relationships/image" Target="../media/image58.wmf"/><Relationship Id="rId16" Type="http://schemas.openxmlformats.org/officeDocument/2006/relationships/image" Target="../media/image59.wmf"/><Relationship Id="rId17" Type="http://schemas.openxmlformats.org/officeDocument/2006/relationships/image" Target="../media/image60.wmf"/><Relationship Id="rId18" Type="http://schemas.openxmlformats.org/officeDocument/2006/relationships/image" Target="../media/image61.wmf"/><Relationship Id="rId19" Type="http://schemas.openxmlformats.org/officeDocument/2006/relationships/image" Target="../media/image62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w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wmf"/><Relationship Id="rId9" Type="http://schemas.openxmlformats.org/officeDocument/2006/relationships/image" Target="../media/image80.wmf"/><Relationship Id="rId10" Type="http://schemas.openxmlformats.org/officeDocument/2006/relationships/image" Target="../media/image81.emf"/><Relationship Id="rId11" Type="http://schemas.openxmlformats.org/officeDocument/2006/relationships/image" Target="../media/image82.emf"/><Relationship Id="rId1" Type="http://schemas.openxmlformats.org/officeDocument/2006/relationships/image" Target="../media/image72.wmf"/><Relationship Id="rId2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wmf"/><Relationship Id="rId12" Type="http://schemas.openxmlformats.org/officeDocument/2006/relationships/image" Target="../media/image111.wmf"/><Relationship Id="rId1" Type="http://schemas.openxmlformats.org/officeDocument/2006/relationships/image" Target="../media/image100.wmf"/><Relationship Id="rId2" Type="http://schemas.openxmlformats.org/officeDocument/2006/relationships/image" Target="../media/image101.wmf"/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0" Type="http://schemas.openxmlformats.org/officeDocument/2006/relationships/image" Target="../media/image10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B33C4B-7FBB-7146-8E89-AD61468C89C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F8BFF-0788-534B-9F7A-F68334D8E69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5EDDF-FAE1-E24C-A79D-5CBE36F708F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A4AFF2-CE21-C04F-A166-E928F9A301F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91.wmf"/><Relationship Id="rId10" Type="http://schemas.openxmlformats.org/officeDocument/2006/relationships/image" Target="../media/image86.w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87.w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88.w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89.w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90.w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3.jpeg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5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95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1.bin"/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8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9.bin"/><Relationship Id="rId26" Type="http://schemas.openxmlformats.org/officeDocument/2006/relationships/image" Target="../media/image111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04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05.bin"/><Relationship Id="rId18" Type="http://schemas.openxmlformats.org/officeDocument/2006/relationships/image" Target="../media/image107.wmf"/><Relationship Id="rId1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102.w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8.bin"/><Relationship Id="rId21" Type="http://schemas.openxmlformats.org/officeDocument/2006/relationships/image" Target="../media/image120.wmf"/><Relationship Id="rId22" Type="http://schemas.openxmlformats.org/officeDocument/2006/relationships/oleObject" Target="../embeddings/oleObject119.bin"/><Relationship Id="rId23" Type="http://schemas.openxmlformats.org/officeDocument/2006/relationships/image" Target="../media/image121.wmf"/><Relationship Id="rId24" Type="http://schemas.openxmlformats.org/officeDocument/2006/relationships/oleObject" Target="../embeddings/oleObject120.bin"/><Relationship Id="rId25" Type="http://schemas.openxmlformats.org/officeDocument/2006/relationships/image" Target="../media/image122.wmf"/><Relationship Id="rId26" Type="http://schemas.openxmlformats.org/officeDocument/2006/relationships/oleObject" Target="../embeddings/oleObject121.bin"/><Relationship Id="rId27" Type="http://schemas.openxmlformats.org/officeDocument/2006/relationships/image" Target="../media/image123.wmf"/><Relationship Id="rId28" Type="http://schemas.openxmlformats.org/officeDocument/2006/relationships/oleObject" Target="../embeddings/oleObject122.bin"/><Relationship Id="rId29" Type="http://schemas.openxmlformats.org/officeDocument/2006/relationships/image" Target="../media/image1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12.wmf"/><Relationship Id="rId5" Type="http://schemas.openxmlformats.org/officeDocument/2006/relationships/image" Target="../media/image132.wmf"/><Relationship Id="rId30" Type="http://schemas.openxmlformats.org/officeDocument/2006/relationships/oleObject" Target="../embeddings/oleObject123.bin"/><Relationship Id="rId31" Type="http://schemas.openxmlformats.org/officeDocument/2006/relationships/image" Target="../media/image125.wmf"/><Relationship Id="rId32" Type="http://schemas.openxmlformats.org/officeDocument/2006/relationships/oleObject" Target="../embeddings/oleObject124.bin"/><Relationship Id="rId9" Type="http://schemas.openxmlformats.org/officeDocument/2006/relationships/image" Target="../media/image114.w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113.wmf"/><Relationship Id="rId8" Type="http://schemas.openxmlformats.org/officeDocument/2006/relationships/oleObject" Target="../embeddings/oleObject112.bin"/><Relationship Id="rId33" Type="http://schemas.openxmlformats.org/officeDocument/2006/relationships/image" Target="../media/image126.wmf"/><Relationship Id="rId34" Type="http://schemas.openxmlformats.org/officeDocument/2006/relationships/oleObject" Target="../embeddings/oleObject125.bin"/><Relationship Id="rId35" Type="http://schemas.openxmlformats.org/officeDocument/2006/relationships/image" Target="../media/image127.wmf"/><Relationship Id="rId36" Type="http://schemas.openxmlformats.org/officeDocument/2006/relationships/oleObject" Target="../embeddings/oleObject126.bin"/><Relationship Id="rId10" Type="http://schemas.openxmlformats.org/officeDocument/2006/relationships/oleObject" Target="../embeddings/oleObject113.bin"/><Relationship Id="rId11" Type="http://schemas.openxmlformats.org/officeDocument/2006/relationships/image" Target="../media/image115.wmf"/><Relationship Id="rId12" Type="http://schemas.openxmlformats.org/officeDocument/2006/relationships/oleObject" Target="../embeddings/oleObject114.bin"/><Relationship Id="rId13" Type="http://schemas.openxmlformats.org/officeDocument/2006/relationships/image" Target="../media/image116.wmf"/><Relationship Id="rId14" Type="http://schemas.openxmlformats.org/officeDocument/2006/relationships/oleObject" Target="../embeddings/oleObject115.bin"/><Relationship Id="rId15" Type="http://schemas.openxmlformats.org/officeDocument/2006/relationships/image" Target="../media/image117.wmf"/><Relationship Id="rId16" Type="http://schemas.openxmlformats.org/officeDocument/2006/relationships/oleObject" Target="../embeddings/oleObject116.bin"/><Relationship Id="rId17" Type="http://schemas.openxmlformats.org/officeDocument/2006/relationships/image" Target="../media/image118.wmf"/><Relationship Id="rId18" Type="http://schemas.openxmlformats.org/officeDocument/2006/relationships/oleObject" Target="../embeddings/oleObject117.bin"/><Relationship Id="rId19" Type="http://schemas.openxmlformats.org/officeDocument/2006/relationships/image" Target="../media/image119.wmf"/><Relationship Id="rId37" Type="http://schemas.openxmlformats.org/officeDocument/2006/relationships/image" Target="../media/image128.wmf"/><Relationship Id="rId38" Type="http://schemas.openxmlformats.org/officeDocument/2006/relationships/oleObject" Target="../embeddings/oleObject127.bin"/><Relationship Id="rId39" Type="http://schemas.openxmlformats.org/officeDocument/2006/relationships/image" Target="../media/image129.wmf"/><Relationship Id="rId40" Type="http://schemas.openxmlformats.org/officeDocument/2006/relationships/oleObject" Target="../embeddings/oleObject128.bin"/><Relationship Id="rId41" Type="http://schemas.openxmlformats.org/officeDocument/2006/relationships/image" Target="../media/image130.wmf"/><Relationship Id="rId42" Type="http://schemas.openxmlformats.org/officeDocument/2006/relationships/oleObject" Target="../embeddings/oleObject129.bin"/><Relationship Id="rId43" Type="http://schemas.openxmlformats.org/officeDocument/2006/relationships/image" Target="../media/image131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137.wmf"/><Relationship Id="rId14" Type="http://schemas.openxmlformats.org/officeDocument/2006/relationships/oleObject" Target="../embeddings/oleObject135.bin"/><Relationship Id="rId15" Type="http://schemas.openxmlformats.org/officeDocument/2006/relationships/image" Target="../media/image138.wmf"/><Relationship Id="rId16" Type="http://schemas.openxmlformats.org/officeDocument/2006/relationships/oleObject" Target="../embeddings/oleObject136.bin"/><Relationship Id="rId17" Type="http://schemas.openxmlformats.org/officeDocument/2006/relationships/image" Target="../media/image13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0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133.wmf"/><Relationship Id="rId6" Type="http://schemas.openxmlformats.org/officeDocument/2006/relationships/oleObject" Target="../embeddings/oleObject131.bin"/><Relationship Id="rId7" Type="http://schemas.openxmlformats.org/officeDocument/2006/relationships/image" Target="../media/image134.wmf"/><Relationship Id="rId8" Type="http://schemas.openxmlformats.org/officeDocument/2006/relationships/oleObject" Target="../embeddings/oleObject132.bin"/><Relationship Id="rId9" Type="http://schemas.openxmlformats.org/officeDocument/2006/relationships/image" Target="../media/image135.emf"/><Relationship Id="rId10" Type="http://schemas.openxmlformats.org/officeDocument/2006/relationships/oleObject" Target="../embeddings/oleObject13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2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3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4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5.bin"/><Relationship Id="rId28" Type="http://schemas.openxmlformats.org/officeDocument/2006/relationships/image" Target="../media/image25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30" Type="http://schemas.openxmlformats.org/officeDocument/2006/relationships/image" Target="../media/image26.emf"/><Relationship Id="rId31" Type="http://schemas.openxmlformats.org/officeDocument/2006/relationships/oleObject" Target="../embeddings/oleObject27.bin"/><Relationship Id="rId32" Type="http://schemas.openxmlformats.org/officeDocument/2006/relationships/image" Target="../media/image27.wmf"/><Relationship Id="rId9" Type="http://schemas.openxmlformats.org/officeDocument/2006/relationships/oleObject" Target="../embeddings/oleObject16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33" Type="http://schemas.openxmlformats.org/officeDocument/2006/relationships/oleObject" Target="../embeddings/oleObject28.bin"/><Relationship Id="rId34" Type="http://schemas.openxmlformats.org/officeDocument/2006/relationships/image" Target="../media/image28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36.w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37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38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39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40.wmf"/><Relationship Id="rId29" Type="http://schemas.openxmlformats.org/officeDocument/2006/relationships/oleObject" Target="../embeddings/oleObject41.bin"/><Relationship Id="rId30" Type="http://schemas.openxmlformats.org/officeDocument/2006/relationships/image" Target="../media/image41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42.wmf"/><Relationship Id="rId10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5.w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6" Type="http://schemas.openxmlformats.org/officeDocument/2006/relationships/image" Target="../media/image43.jpe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50.bin"/><Relationship Id="rId50" Type="http://schemas.openxmlformats.org/officeDocument/2006/relationships/image" Target="../media/image66.wmf"/><Relationship Id="rId51" Type="http://schemas.openxmlformats.org/officeDocument/2006/relationships/oleObject" Target="../embeddings/oleObject66.bin"/><Relationship Id="rId52" Type="http://schemas.openxmlformats.org/officeDocument/2006/relationships/image" Target="../media/image67.wmf"/><Relationship Id="rId53" Type="http://schemas.openxmlformats.org/officeDocument/2006/relationships/oleObject" Target="../embeddings/oleObject67.bin"/><Relationship Id="rId54" Type="http://schemas.openxmlformats.org/officeDocument/2006/relationships/image" Target="../media/image68.wmf"/><Relationship Id="rId40" Type="http://schemas.openxmlformats.org/officeDocument/2006/relationships/image" Target="../media/image61.wmf"/><Relationship Id="rId41" Type="http://schemas.openxmlformats.org/officeDocument/2006/relationships/oleObject" Target="../embeddings/oleObject61.bin"/><Relationship Id="rId42" Type="http://schemas.openxmlformats.org/officeDocument/2006/relationships/image" Target="../media/image62.wmf"/><Relationship Id="rId43" Type="http://schemas.openxmlformats.org/officeDocument/2006/relationships/oleObject" Target="../embeddings/oleObject62.bin"/><Relationship Id="rId44" Type="http://schemas.openxmlformats.org/officeDocument/2006/relationships/image" Target="../media/image63.wmf"/><Relationship Id="rId45" Type="http://schemas.openxmlformats.org/officeDocument/2006/relationships/oleObject" Target="../embeddings/oleObject63.bin"/><Relationship Id="rId46" Type="http://schemas.openxmlformats.org/officeDocument/2006/relationships/image" Target="../media/image64.wmf"/><Relationship Id="rId47" Type="http://schemas.openxmlformats.org/officeDocument/2006/relationships/oleObject" Target="../embeddings/oleObject64.bin"/><Relationship Id="rId48" Type="http://schemas.openxmlformats.org/officeDocument/2006/relationships/image" Target="../media/image65.wmf"/><Relationship Id="rId49" Type="http://schemas.openxmlformats.org/officeDocument/2006/relationships/oleObject" Target="../embeddings/oleObject6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3.jpe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45.bin"/><Relationship Id="rId30" Type="http://schemas.openxmlformats.org/officeDocument/2006/relationships/image" Target="../media/image56.emf"/><Relationship Id="rId31" Type="http://schemas.openxmlformats.org/officeDocument/2006/relationships/oleObject" Target="../embeddings/oleObject56.bin"/><Relationship Id="rId32" Type="http://schemas.openxmlformats.org/officeDocument/2006/relationships/image" Target="../media/image57.wmf"/><Relationship Id="rId33" Type="http://schemas.openxmlformats.org/officeDocument/2006/relationships/oleObject" Target="../embeddings/oleObject57.bin"/><Relationship Id="rId34" Type="http://schemas.openxmlformats.org/officeDocument/2006/relationships/image" Target="../media/image58.wmf"/><Relationship Id="rId35" Type="http://schemas.openxmlformats.org/officeDocument/2006/relationships/oleObject" Target="../embeddings/oleObject58.bin"/><Relationship Id="rId36" Type="http://schemas.openxmlformats.org/officeDocument/2006/relationships/image" Target="../media/image59.wmf"/><Relationship Id="rId37" Type="http://schemas.openxmlformats.org/officeDocument/2006/relationships/oleObject" Target="../embeddings/oleObject59.bin"/><Relationship Id="rId38" Type="http://schemas.openxmlformats.org/officeDocument/2006/relationships/image" Target="../media/image60.wmf"/><Relationship Id="rId39" Type="http://schemas.openxmlformats.org/officeDocument/2006/relationships/oleObject" Target="../embeddings/oleObject60.bin"/><Relationship Id="rId20" Type="http://schemas.openxmlformats.org/officeDocument/2006/relationships/image" Target="../media/image51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2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3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4.wmf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55.wmf"/><Relationship Id="rId29" Type="http://schemas.openxmlformats.org/officeDocument/2006/relationships/oleObject" Target="../embeddings/oleObject55.bin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20" Type="http://schemas.openxmlformats.org/officeDocument/2006/relationships/image" Target="../media/image80.wmf"/><Relationship Id="rId21" Type="http://schemas.openxmlformats.org/officeDocument/2006/relationships/oleObject" Target="../embeddings/oleObject80.bin"/><Relationship Id="rId22" Type="http://schemas.openxmlformats.org/officeDocument/2006/relationships/image" Target="../media/image81.emf"/><Relationship Id="rId23" Type="http://schemas.openxmlformats.org/officeDocument/2006/relationships/oleObject" Target="../embeddings/oleObject81.bin"/><Relationship Id="rId24" Type="http://schemas.openxmlformats.org/officeDocument/2006/relationships/image" Target="../media/image82.emf"/><Relationship Id="rId10" Type="http://schemas.openxmlformats.org/officeDocument/2006/relationships/image" Target="../media/image75.emf"/><Relationship Id="rId11" Type="http://schemas.openxmlformats.org/officeDocument/2006/relationships/oleObject" Target="../embeddings/oleObject75.bin"/><Relationship Id="rId12" Type="http://schemas.openxmlformats.org/officeDocument/2006/relationships/image" Target="../media/image76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77.emf"/><Relationship Id="rId15" Type="http://schemas.openxmlformats.org/officeDocument/2006/relationships/oleObject" Target="../embeddings/oleObject77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8.bin"/><Relationship Id="rId18" Type="http://schemas.openxmlformats.org/officeDocument/2006/relationships/image" Target="../media/image79.wmf"/><Relationship Id="rId19" Type="http://schemas.openxmlformats.org/officeDocument/2006/relationships/oleObject" Target="../embeddings/oleObject7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2058" y="1447800"/>
            <a:ext cx="2751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43000" y="23622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pitchFamily="-84" charset="0"/>
              </a:rPr>
              <a:t>Work-Kinetic Energy Theorem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pitchFamily="-84" charset="0"/>
              </a:rPr>
              <a:t>Work under friction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Energy and the Conservative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Gravitational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Elastic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Conservation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 Diagram</a:t>
            </a:r>
            <a:endParaRPr lang="en-US" sz="3600" dirty="0" smtClean="0">
              <a:solidFill>
                <a:srgbClr val="0000FF"/>
              </a:solidFill>
              <a:latin typeface="Arial Narrow" pitchFamily="-84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rgbClr val="0000FF"/>
              </a:solidFill>
              <a:latin typeface="Arial Narrow" pitchFamily="-84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F35247-D501-4C47-B279-7DEB492F37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4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5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6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7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8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29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30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31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2CD70B-D360-3A46-9BC9-1FF4449B6D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Conservative Forces and Potential Energy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The work done on an object by a conservative force is equal to the decrease in the potential energy of the system</a:t>
            </a:r>
          </a:p>
        </p:txBody>
      </p:sp>
      <p:graphicFrame>
        <p:nvGraphicFramePr>
          <p:cNvPr id="111620" name="Object 2"/>
          <p:cNvGraphicFramePr>
            <a:graphicFrameLocks noChangeAspect="1"/>
          </p:cNvGraphicFramePr>
          <p:nvPr/>
        </p:nvGraphicFramePr>
        <p:xfrm>
          <a:off x="6477000" y="990600"/>
          <a:ext cx="596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6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596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286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does this statement tell you?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95600" y="1812925"/>
            <a:ext cx="586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The work done by a conservative force is equal to the negative change of the potential energy associated with that force.</a:t>
            </a:r>
          </a:p>
        </p:txBody>
      </p:sp>
      <p:graphicFrame>
        <p:nvGraphicFramePr>
          <p:cNvPr id="111623" name="Object 3"/>
          <p:cNvGraphicFramePr>
            <a:graphicFrameLocks noChangeAspect="1"/>
          </p:cNvGraphicFramePr>
          <p:nvPr/>
        </p:nvGraphicFramePr>
        <p:xfrm>
          <a:off x="4343400" y="3384550"/>
          <a:ext cx="815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7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84550"/>
                        <a:ext cx="815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We can rewrite the above equation in terms of the potential energy U</a:t>
            </a:r>
          </a:p>
        </p:txBody>
      </p:sp>
      <p:graphicFrame>
        <p:nvGraphicFramePr>
          <p:cNvPr id="111625" name="Object 4"/>
          <p:cNvGraphicFramePr>
            <a:graphicFrameLocks noChangeAspect="1"/>
          </p:cNvGraphicFramePr>
          <p:nvPr/>
        </p:nvGraphicFramePr>
        <p:xfrm>
          <a:off x="4038600" y="4303713"/>
          <a:ext cx="10715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8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3713"/>
                        <a:ext cx="10715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35052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potential energy associated with a conservative force at any given position becomes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09600" y="2667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Only the changes in potential energy of a system is physically meaningful!!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010400" y="4237038"/>
            <a:ext cx="1905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Potential energy function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33400" y="5305425"/>
            <a:ext cx="3429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can you tell from the potential energy function above?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191000" y="5181600"/>
            <a:ext cx="45720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Since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 a constant, it only shifts the resulting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(x) by a constant amount.  One can always change the initial potential so that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can be 0.</a:t>
            </a:r>
          </a:p>
        </p:txBody>
      </p:sp>
      <p:graphicFrame>
        <p:nvGraphicFramePr>
          <p:cNvPr id="111631" name="Object 5"/>
          <p:cNvGraphicFramePr>
            <a:graphicFrameLocks noChangeAspect="1"/>
          </p:cNvGraphicFramePr>
          <p:nvPr/>
        </p:nvGraphicFramePr>
        <p:xfrm>
          <a:off x="5235575" y="3338513"/>
          <a:ext cx="1317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9" name="Equation" r:id="rId9" imgW="634680" imgH="241200" progId="Equation.DSMT4">
                  <p:embed/>
                </p:oleObj>
              </mc:Choice>
              <mc:Fallback>
                <p:oleObj name="Equation" r:id="rId9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338513"/>
                        <a:ext cx="13176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6"/>
          <p:cNvGraphicFramePr>
            <a:graphicFrameLocks noChangeAspect="1"/>
          </p:cNvGraphicFramePr>
          <p:nvPr/>
        </p:nvGraphicFramePr>
        <p:xfrm>
          <a:off x="6557963" y="3200400"/>
          <a:ext cx="1290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0" name="Equation" r:id="rId11" imgW="622080" imgH="355320" progId="Equation.DSMT4">
                  <p:embed/>
                </p:oleObj>
              </mc:Choice>
              <mc:Fallback>
                <p:oleObj name="Equation" r:id="rId11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00400"/>
                        <a:ext cx="12906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7"/>
          <p:cNvGraphicFramePr>
            <a:graphicFrameLocks noChangeAspect="1"/>
          </p:cNvGraphicFramePr>
          <p:nvPr/>
        </p:nvGraphicFramePr>
        <p:xfrm>
          <a:off x="7135813" y="858838"/>
          <a:ext cx="1169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1" name="Equation" r:id="rId13" imgW="647640" imgH="355320" progId="Equation.DSMT4">
                  <p:embed/>
                </p:oleObj>
              </mc:Choice>
              <mc:Fallback>
                <p:oleObj name="Equation" r:id="rId13" imgW="647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858838"/>
                        <a:ext cx="11699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8"/>
          <p:cNvGraphicFramePr>
            <a:graphicFrameLocks noChangeAspect="1"/>
          </p:cNvGraphicFramePr>
          <p:nvPr/>
        </p:nvGraphicFramePr>
        <p:xfrm>
          <a:off x="8272463" y="1042988"/>
          <a:ext cx="642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2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3" y="1042988"/>
                        <a:ext cx="642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5" name="Object 9"/>
          <p:cNvGraphicFramePr>
            <a:graphicFrameLocks noChangeAspect="1"/>
          </p:cNvGraphicFramePr>
          <p:nvPr/>
        </p:nvGraphicFramePr>
        <p:xfrm>
          <a:off x="5153025" y="4191000"/>
          <a:ext cx="170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3" name="Equation" r:id="rId17" imgW="888840" imgH="355320" progId="Equation.DSMT4">
                  <p:embed/>
                </p:oleObj>
              </mc:Choice>
              <mc:Fallback>
                <p:oleObj name="Equation" r:id="rId17" imgW="888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191000"/>
                        <a:ext cx="170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0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E47596-47DE-F74F-BEE2-1FB2B7932D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324600" y="5943600"/>
            <a:ext cx="26670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543800" y="3429000"/>
            <a:ext cx="13716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More Conservative and Non-conservative Forces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When directly falls, the work done on the object by the gravitation force is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76962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The work done on an object by the gravitational force does not depend on the </a:t>
            </a: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path in the absence of a retardation force.</a:t>
            </a:r>
          </a:p>
        </p:txBody>
      </p:sp>
      <p:graphicFrame>
        <p:nvGraphicFramePr>
          <p:cNvPr id="110599" name="Object 2"/>
          <p:cNvGraphicFramePr>
            <a:graphicFrameLocks noChangeAspect="1"/>
          </p:cNvGraphicFramePr>
          <p:nvPr/>
        </p:nvGraphicFramePr>
        <p:xfrm>
          <a:off x="7620000" y="1828800"/>
          <a:ext cx="725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6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725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if we lengthen the incline by a factor of 2, keeping the height the same??</a:t>
            </a:r>
          </a:p>
        </p:txBody>
      </p:sp>
      <p:graphicFrame>
        <p:nvGraphicFramePr>
          <p:cNvPr id="110601" name="Object 3"/>
          <p:cNvGraphicFramePr>
            <a:graphicFrameLocks noChangeAspect="1"/>
          </p:cNvGraphicFramePr>
          <p:nvPr/>
        </p:nvGraphicFramePr>
        <p:xfrm>
          <a:off x="5638800" y="2363788"/>
          <a:ext cx="5778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7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3788"/>
                        <a:ext cx="5778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181600" y="3306763"/>
            <a:ext cx="19050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Still the same amount of work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2590800" cy="9445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Forces like gravitational and elastic forces are called the conservative force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807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work done by the gravitational force on an object is independent of the path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movements.  It only depends on the difference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initial and final position in the direction of the force.</a:t>
            </a:r>
          </a:p>
        </p:txBody>
      </p:sp>
      <p:graphicFrame>
        <p:nvGraphicFramePr>
          <p:cNvPr id="110605" name="Object 4"/>
          <p:cNvGraphicFramePr>
            <a:graphicFrameLocks noChangeAspect="1"/>
          </p:cNvGraphicFramePr>
          <p:nvPr/>
        </p:nvGraphicFramePr>
        <p:xfrm>
          <a:off x="7543800" y="3417888"/>
          <a:ext cx="725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8"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417888"/>
                        <a:ext cx="7254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981200"/>
            <a:ext cx="2362200" cy="1143000"/>
            <a:chOff x="96" y="1248"/>
            <a:chExt cx="1488" cy="720"/>
          </a:xfrm>
        </p:grpSpPr>
        <p:sp>
          <p:nvSpPr>
            <p:cNvPr id="24610" name="AutoShape 15"/>
            <p:cNvSpPr>
              <a:spLocks noChangeArrowheads="1"/>
            </p:cNvSpPr>
            <p:nvPr/>
          </p:nvSpPr>
          <p:spPr bwMode="auto">
            <a:xfrm>
              <a:off x="336" y="1392"/>
              <a:ext cx="1248" cy="528"/>
            </a:xfrm>
            <a:prstGeom prst="rtTriangle">
              <a:avLst/>
            </a:prstGeom>
            <a:noFill/>
            <a:ln w="2857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Text Box 16"/>
            <p:cNvSpPr txBox="1">
              <a:spLocks noChangeArrowheads="1"/>
            </p:cNvSpPr>
            <p:nvPr/>
          </p:nvSpPr>
          <p:spPr bwMode="auto">
            <a:xfrm>
              <a:off x="96" y="1515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</a:p>
          </p:txBody>
        </p:sp>
        <p:sp>
          <p:nvSpPr>
            <p:cNvPr id="24612" name="Text Box 17"/>
            <p:cNvSpPr txBox="1">
              <a:spLocks noChangeArrowheads="1"/>
            </p:cNvSpPr>
            <p:nvPr/>
          </p:nvSpPr>
          <p:spPr bwMode="auto">
            <a:xfrm>
              <a:off x="576" y="1536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</a:p>
          </p:txBody>
        </p:sp>
        <p:sp>
          <p:nvSpPr>
            <p:cNvPr id="24613" name="Rectangle 18"/>
            <p:cNvSpPr>
              <a:spLocks noChangeArrowheads="1"/>
            </p:cNvSpPr>
            <p:nvPr/>
          </p:nvSpPr>
          <p:spPr bwMode="auto">
            <a:xfrm rot="1117480">
              <a:off x="336" y="1248"/>
              <a:ext cx="192" cy="192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4614" name="Arc 19"/>
            <p:cNvSpPr>
              <a:spLocks/>
            </p:cNvSpPr>
            <p:nvPr/>
          </p:nvSpPr>
          <p:spPr bwMode="auto">
            <a:xfrm flipH="1">
              <a:off x="1152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24615" name="Text Box 20"/>
            <p:cNvSpPr txBox="1">
              <a:spLocks noChangeArrowheads="1"/>
            </p:cNvSpPr>
            <p:nvPr/>
          </p:nvSpPr>
          <p:spPr bwMode="auto">
            <a:xfrm>
              <a:off x="960" y="1699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24616" name="Line 21"/>
            <p:cNvSpPr>
              <a:spLocks noChangeShapeType="1"/>
            </p:cNvSpPr>
            <p:nvPr/>
          </p:nvSpPr>
          <p:spPr bwMode="auto">
            <a:xfrm>
              <a:off x="432" y="1344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Text Box 22"/>
            <p:cNvSpPr txBox="1">
              <a:spLocks noChangeArrowheads="1"/>
            </p:cNvSpPr>
            <p:nvPr/>
          </p:nvSpPr>
          <p:spPr bwMode="auto">
            <a:xfrm>
              <a:off x="288" y="171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2667000" y="239395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sliding down the hill of length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work is</a:t>
            </a:r>
          </a:p>
        </p:txBody>
      </p:sp>
      <p:graphicFrame>
        <p:nvGraphicFramePr>
          <p:cNvPr id="110616" name="Object 5"/>
          <p:cNvGraphicFramePr>
            <a:graphicFrameLocks noChangeAspect="1"/>
          </p:cNvGraphicFramePr>
          <p:nvPr/>
        </p:nvGraphicFramePr>
        <p:xfrm>
          <a:off x="7391400" y="238125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9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381250"/>
                        <a:ext cx="152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9600" y="1635125"/>
            <a:ext cx="455613" cy="574675"/>
            <a:chOff x="384" y="1030"/>
            <a:chExt cx="287" cy="362"/>
          </a:xfrm>
        </p:grpSpPr>
        <p:sp>
          <p:nvSpPr>
            <p:cNvPr id="24608" name="Line 26"/>
            <p:cNvSpPr>
              <a:spLocks noChangeShapeType="1"/>
            </p:cNvSpPr>
            <p:nvPr/>
          </p:nvSpPr>
          <p:spPr bwMode="auto">
            <a:xfrm flipV="1">
              <a:off x="384" y="1152"/>
              <a:ext cx="9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Text Box 27"/>
            <p:cNvSpPr txBox="1">
              <a:spLocks noChangeArrowheads="1"/>
            </p:cNvSpPr>
            <p:nvPr/>
          </p:nvSpPr>
          <p:spPr bwMode="auto">
            <a:xfrm>
              <a:off x="470" y="1030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</p:grpSp>
      <p:graphicFrame>
        <p:nvGraphicFramePr>
          <p:cNvPr id="110620" name="Object 6"/>
          <p:cNvGraphicFramePr>
            <a:graphicFrameLocks noChangeAspect="1"/>
          </p:cNvGraphicFramePr>
          <p:nvPr/>
        </p:nvGraphicFramePr>
        <p:xfrm>
          <a:off x="7543800" y="2847975"/>
          <a:ext cx="727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0" name="Equation" r:id="rId11" imgW="431640" imgH="203040" progId="Equation.3">
                  <p:embed/>
                </p:oleObj>
              </mc:Choice>
              <mc:Fallback>
                <p:oleObj name="Equation" r:id="rId11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47975"/>
                        <a:ext cx="727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2819400" y="6005513"/>
            <a:ext cx="335280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mechanical energy is conserved!!</a:t>
            </a:r>
          </a:p>
        </p:txBody>
      </p:sp>
      <p:graphicFrame>
        <p:nvGraphicFramePr>
          <p:cNvPr id="110622" name="Object 7"/>
          <p:cNvGraphicFramePr>
            <a:graphicFrameLocks noChangeAspect="1"/>
          </p:cNvGraphicFramePr>
          <p:nvPr/>
        </p:nvGraphicFramePr>
        <p:xfrm>
          <a:off x="6324600" y="5980113"/>
          <a:ext cx="533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1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80113"/>
                        <a:ext cx="533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3" name="Object 8"/>
          <p:cNvGraphicFramePr>
            <a:graphicFrameLocks noChangeAspect="1"/>
          </p:cNvGraphicFramePr>
          <p:nvPr/>
        </p:nvGraphicFramePr>
        <p:xfrm>
          <a:off x="6180138" y="2365375"/>
          <a:ext cx="1135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2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365375"/>
                        <a:ext cx="11350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4" name="Object 9"/>
          <p:cNvGraphicFramePr>
            <a:graphicFrameLocks noChangeAspect="1"/>
          </p:cNvGraphicFramePr>
          <p:nvPr/>
        </p:nvGraphicFramePr>
        <p:xfrm>
          <a:off x="6054725" y="2819400"/>
          <a:ext cx="1433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3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819400"/>
                        <a:ext cx="14335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5" name="Object 10"/>
          <p:cNvGraphicFramePr>
            <a:graphicFrameLocks noChangeAspect="1"/>
          </p:cNvGraphicFramePr>
          <p:nvPr/>
        </p:nvGraphicFramePr>
        <p:xfrm>
          <a:off x="8396288" y="1828800"/>
          <a:ext cx="671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4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88" y="1828800"/>
                        <a:ext cx="6715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895600" y="5181600"/>
            <a:ext cx="5867400" cy="609600"/>
          </a:xfrm>
          <a:solidFill>
            <a:srgbClr val="99FFCC"/>
          </a:solidFill>
        </p:spPr>
        <p:txBody>
          <a:bodyPr/>
          <a:lstStyle/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by the force does not depend on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path.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net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work performed on a closed path is 0.</a:t>
            </a:r>
          </a:p>
        </p:txBody>
      </p:sp>
      <p:graphicFrame>
        <p:nvGraphicFramePr>
          <p:cNvPr id="110627" name="Object 11"/>
          <p:cNvGraphicFramePr>
            <a:graphicFrameLocks noChangeAspect="1"/>
          </p:cNvGraphicFramePr>
          <p:nvPr/>
        </p:nvGraphicFramePr>
        <p:xfrm>
          <a:off x="8242300" y="3429000"/>
          <a:ext cx="673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5" name="Equation" r:id="rId21" imgW="317160" imgH="203040" progId="Equation.DSMT4">
                  <p:embed/>
                </p:oleObj>
              </mc:Choice>
              <mc:Fallback>
                <p:oleObj name="Equation" r:id="rId2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429000"/>
                        <a:ext cx="673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8" name="Object 12"/>
          <p:cNvGraphicFramePr>
            <a:graphicFrameLocks noChangeAspect="1"/>
          </p:cNvGraphicFramePr>
          <p:nvPr/>
        </p:nvGraphicFramePr>
        <p:xfrm>
          <a:off x="6858000" y="5991225"/>
          <a:ext cx="1123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6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991225"/>
                        <a:ext cx="1123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9" name="Object 13"/>
          <p:cNvGraphicFramePr>
            <a:graphicFrameLocks noChangeAspect="1"/>
          </p:cNvGraphicFramePr>
          <p:nvPr/>
        </p:nvGraphicFramePr>
        <p:xfrm>
          <a:off x="7924800" y="5969000"/>
          <a:ext cx="1031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7" name="Equation" r:id="rId25" imgW="711000" imgH="241200" progId="Equation.DSMT4">
                  <p:embed/>
                </p:oleObj>
              </mc:Choice>
              <mc:Fallback>
                <p:oleObj name="Equation" r:id="rId25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969000"/>
                        <a:ext cx="1031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30" name="Oval 38"/>
          <p:cNvSpPr>
            <a:spLocks noChangeArrowheads="1"/>
          </p:cNvSpPr>
          <p:nvPr/>
        </p:nvSpPr>
        <p:spPr bwMode="auto">
          <a:xfrm>
            <a:off x="6629400" y="2743200"/>
            <a:ext cx="9144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53458-AA50-2F44-9554-3A058C1FC6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85800" y="777875"/>
            <a:ext cx="8001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bowler drops bowling ball of mass 7kg on his toe.  Choosing the floor level as y=0, estimate the total work done on the ball by the gravitational force as the ball falls on the toe.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0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25633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4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the top of the toe is 0.03m from the floor and the hand was 0.5m 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1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2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3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4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5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6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7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8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09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0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/>
        </p:nvGraphicFramePr>
        <p:xfrm>
          <a:off x="62960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1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2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3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4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5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6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7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8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19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7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FF8324-9265-4444-98B9-1277C3BF7E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636" name="Picture 2" descr="FG08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Elastic Potential Energy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54864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force spring exerts on an object when it is distorted from its equilibrium by a distance x is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>
                <a:solidFill>
                  <a:schemeClr val="accent2"/>
                </a:solidFill>
                <a:latin typeface="Monotype Corsiva" charset="0"/>
              </a:rPr>
              <a:t>Potential energy given to an object by a spring or an object with elasticity in the system that consists of an object and the spring.</a:t>
            </a:r>
          </a:p>
        </p:txBody>
      </p:sp>
      <p:graphicFrame>
        <p:nvGraphicFramePr>
          <p:cNvPr id="113670" name="Object 2"/>
          <p:cNvGraphicFramePr>
            <a:graphicFrameLocks noChangeAspect="1"/>
          </p:cNvGraphicFramePr>
          <p:nvPr/>
        </p:nvGraphicFramePr>
        <p:xfrm>
          <a:off x="6096000" y="2057400"/>
          <a:ext cx="9540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4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9540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8194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 you see from the above equations?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04800" y="2882900"/>
            <a:ext cx="31242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work performed on the object by the spring is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352800" y="4343400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spring depends only on the initial and final position of the distorted spring.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3276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Where else did you see this trend?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4419600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potential energy of this system is</a:t>
            </a:r>
          </a:p>
        </p:txBody>
      </p:sp>
      <p:graphicFrame>
        <p:nvGraphicFramePr>
          <p:cNvPr id="113676" name="Object 3"/>
          <p:cNvGraphicFramePr>
            <a:graphicFrameLocks noChangeAspect="1"/>
          </p:cNvGraphicFramePr>
          <p:nvPr/>
        </p:nvGraphicFramePr>
        <p:xfrm>
          <a:off x="5029200" y="3551238"/>
          <a:ext cx="1447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5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51238"/>
                        <a:ext cx="1447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810000" y="53181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gravitational potential energy,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g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113678" name="Object 4"/>
          <p:cNvGraphicFramePr>
            <a:graphicFrameLocks noChangeAspect="1"/>
          </p:cNvGraphicFramePr>
          <p:nvPr/>
        </p:nvGraphicFramePr>
        <p:xfrm>
          <a:off x="3511550" y="2965450"/>
          <a:ext cx="16589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6" name="Equation" r:id="rId8" imgW="1066800" imgH="355600" progId="Equation.DSMT4">
                  <p:embed/>
                </p:oleObj>
              </mc:Choice>
              <mc:Fallback>
                <p:oleObj name="Equation" r:id="rId8" imgW="1066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965450"/>
                        <a:ext cx="16589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9" name="Object 5"/>
          <p:cNvGraphicFramePr>
            <a:graphicFrameLocks noChangeAspect="1"/>
          </p:cNvGraphicFramePr>
          <p:nvPr/>
        </p:nvGraphicFramePr>
        <p:xfrm>
          <a:off x="5251450" y="2851150"/>
          <a:ext cx="1058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7" name="Equation" r:id="rId10" imgW="838080" imgH="507960" progId="Equation.3">
                  <p:embed/>
                </p:oleObj>
              </mc:Choice>
              <mc:Fallback>
                <p:oleObj name="Equation" r:id="rId10" imgW="838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2851150"/>
                        <a:ext cx="1058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0" name="Object 6"/>
          <p:cNvGraphicFramePr>
            <a:graphicFrameLocks noChangeAspect="1"/>
          </p:cNvGraphicFramePr>
          <p:nvPr/>
        </p:nvGraphicFramePr>
        <p:xfrm>
          <a:off x="6324600" y="2936875"/>
          <a:ext cx="13319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8" name="Equation" r:id="rId12" imgW="1054080" imgH="393480" progId="Equation.3">
                  <p:embed/>
                </p:oleObj>
              </mc:Choice>
              <mc:Fallback>
                <p:oleObj name="Equation" r:id="rId12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36875"/>
                        <a:ext cx="13319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1" name="Object 7"/>
          <p:cNvGraphicFramePr>
            <a:graphicFrameLocks noChangeAspect="1"/>
          </p:cNvGraphicFramePr>
          <p:nvPr/>
        </p:nvGraphicFramePr>
        <p:xfrm>
          <a:off x="7696200" y="2936875"/>
          <a:ext cx="12033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69" name="Equation" r:id="rId14" imgW="952200" imgH="393480" progId="Equation.3">
                  <p:embed/>
                </p:oleObj>
              </mc:Choice>
              <mc:Fallback>
                <p:oleObj name="Equation" r:id="rId1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36875"/>
                        <a:ext cx="12033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381000" y="5822950"/>
            <a:ext cx="464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So what does this tell you about the elastic force?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105400" y="5822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A conservative force!!!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848600" y="2133600"/>
            <a:ext cx="1219200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Hooke’s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113685" name="Object 8"/>
          <p:cNvGraphicFramePr>
            <a:graphicFrameLocks noChangeAspect="1"/>
          </p:cNvGraphicFramePr>
          <p:nvPr/>
        </p:nvGraphicFramePr>
        <p:xfrm>
          <a:off x="6973888" y="2057400"/>
          <a:ext cx="8747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70"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057400"/>
                        <a:ext cx="8747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67600" y="4800600"/>
            <a:ext cx="1905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39000" y="60960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91400" y="3581400"/>
            <a:ext cx="2057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840439-ADF2-304F-8938-8541DDD1D68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 for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Two protons are separated by 1m. 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gravitational force (F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G</a:t>
            </a:r>
            <a:r>
              <a:rPr lang="en-US" dirty="0">
                <a:latin typeface="Arial Narrow" charset="0"/>
                <a:ea typeface="ＭＳ Ｐゴシック" charset="0"/>
              </a:rPr>
              <a:t>) between the two protons </a:t>
            </a:r>
            <a:r>
              <a:rPr lang="en-US" dirty="0" smtClean="0">
                <a:latin typeface="Arial Narrow" charset="0"/>
                <a:ea typeface="ＭＳ Ｐゴシック" charset="0"/>
              </a:rPr>
              <a:t>(10 </a:t>
            </a:r>
            <a:r>
              <a:rPr lang="en-US" dirty="0">
                <a:latin typeface="Arial Narrow" charset="0"/>
                <a:ea typeface="ＭＳ Ｐゴシック" charset="0"/>
              </a:rPr>
              <a:t>points)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electric force (F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) between the two protons </a:t>
            </a:r>
            <a:r>
              <a:rPr lang="en-US" dirty="0" smtClean="0">
                <a:latin typeface="Arial Narrow" charset="0"/>
                <a:ea typeface="ＭＳ Ｐゴシック" charset="0"/>
              </a:rPr>
              <a:t>(10 </a:t>
            </a:r>
            <a:r>
              <a:rPr lang="en-US" dirty="0">
                <a:latin typeface="Arial Narrow" charset="0"/>
                <a:ea typeface="ＭＳ Ｐゴシック" charset="0"/>
              </a:rPr>
              <a:t>points)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ratio of FG/FE </a:t>
            </a:r>
            <a:r>
              <a:rPr lang="en-US" dirty="0" smtClean="0">
                <a:latin typeface="Arial Narrow" charset="0"/>
                <a:ea typeface="ＭＳ Ｐゴシック" charset="0"/>
              </a:rPr>
              <a:t>(5 </a:t>
            </a:r>
            <a:r>
              <a:rPr lang="en-US" dirty="0">
                <a:latin typeface="Arial Narrow" charset="0"/>
                <a:ea typeface="ＭＳ Ｐゴシック" charset="0"/>
              </a:rPr>
              <a:t>points) and explain what this tells you </a:t>
            </a:r>
            <a:r>
              <a:rPr lang="en-US" dirty="0" smtClean="0">
                <a:latin typeface="Arial Narrow" charset="0"/>
                <a:ea typeface="ＭＳ Ｐゴシック" charset="0"/>
              </a:rPr>
              <a:t>(5 </a:t>
            </a:r>
            <a:r>
              <a:rPr lang="en-US" dirty="0">
                <a:latin typeface="Arial Narrow" charset="0"/>
                <a:ea typeface="ＭＳ Ｐゴシック" charset="0"/>
              </a:rPr>
              <a:t>point)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You must specify the formulae for each of the forces and the values of necessary quantities, such as mass, charge, constants,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, in your report 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Due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Beginning of the class, Tuesday, Oct. 7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0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0F7FD-3F31-8F4C-BCD5-9F04DA24A1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Work and Energy Involving Kinetic Friction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do you think the work looks like if there is friction?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Static friction does not matter!  Why?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Then which friction matters?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3352800"/>
            <a:ext cx="1524000" cy="484188"/>
            <a:chOff x="672" y="2256"/>
            <a:chExt cx="960" cy="305"/>
          </a:xfrm>
        </p:grpSpPr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23593" name="Line 1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Text Box 13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7400" y="2897188"/>
            <a:ext cx="419100" cy="457200"/>
            <a:chOff x="432" y="2013"/>
            <a:chExt cx="528" cy="288"/>
          </a:xfrm>
        </p:grpSpPr>
        <p:sp>
          <p:nvSpPr>
            <p:cNvPr id="23591" name="Line 15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Text Box 16"/>
            <p:cNvSpPr txBox="1">
              <a:spLocks noChangeArrowheads="1"/>
            </p:cNvSpPr>
            <p:nvPr/>
          </p:nvSpPr>
          <p:spPr bwMode="auto">
            <a:xfrm>
              <a:off x="478" y="201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505200" y="205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Friction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fr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works on the object to slow down </a:t>
            </a: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3505200" y="2514600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friction 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A50021"/>
                </a:solidFill>
                <a:latin typeface="Monotype Corsiva" charset="0"/>
              </a:rPr>
              <a:t>fr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13363" name="Object 2"/>
          <p:cNvGraphicFramePr>
            <a:graphicFrameLocks noChangeAspect="1"/>
          </p:cNvGraphicFramePr>
          <p:nvPr/>
        </p:nvGraphicFramePr>
        <p:xfrm>
          <a:off x="2971800" y="2990850"/>
          <a:ext cx="779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16" name="Equation" r:id="rId3" imgW="381000" imgH="266700" progId="Equation.DSMT4">
                  <p:embed/>
                </p:oleObj>
              </mc:Choice>
              <mc:Fallback>
                <p:oleObj name="Equation" r:id="rId3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90850"/>
                        <a:ext cx="779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533400" y="3962400"/>
            <a:ext cx="82296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final kinetic energy of an object, taking into account its initial kinetic energy, friction force and all other sources of work, is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" y="2346325"/>
            <a:ext cx="533400" cy="473075"/>
            <a:chOff x="144" y="1478"/>
            <a:chExt cx="336" cy="298"/>
          </a:xfrm>
        </p:grpSpPr>
        <p:sp>
          <p:nvSpPr>
            <p:cNvPr id="23589" name="Line 22"/>
            <p:cNvSpPr>
              <a:spLocks noChangeShapeType="1"/>
            </p:cNvSpPr>
            <p:nvPr/>
          </p:nvSpPr>
          <p:spPr bwMode="auto">
            <a:xfrm flipH="1">
              <a:off x="288" y="1776"/>
              <a:ext cx="19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Text Box 23"/>
            <p:cNvSpPr txBox="1">
              <a:spLocks noChangeArrowheads="1"/>
            </p:cNvSpPr>
            <p:nvPr/>
          </p:nvSpPr>
          <p:spPr bwMode="auto">
            <a:xfrm>
              <a:off x="144" y="1478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A50021"/>
                  </a:solidFill>
                  <a:latin typeface="Monotype Corsiva" charset="0"/>
                </a:rPr>
                <a:t>fr</a:t>
              </a:r>
              <a:endParaRPr lang="en-US" sz="2000" b="1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13368" name="Object 3"/>
          <p:cNvGraphicFramePr>
            <a:graphicFrameLocks noChangeAspect="1"/>
          </p:cNvGraphicFramePr>
          <p:nvPr/>
        </p:nvGraphicFramePr>
        <p:xfrm>
          <a:off x="7464425" y="3063875"/>
          <a:ext cx="841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17" name="Equation" r:id="rId5" imgW="469800" imgH="164880" progId="Equation.DSMT4">
                  <p:embed/>
                </p:oleObj>
              </mc:Choice>
              <mc:Fallback>
                <p:oleObj name="Equation" r:id="rId5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063875"/>
                        <a:ext cx="841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9" name="Object 4"/>
          <p:cNvGraphicFramePr>
            <a:graphicFrameLocks noChangeAspect="1"/>
          </p:cNvGraphicFramePr>
          <p:nvPr/>
        </p:nvGraphicFramePr>
        <p:xfrm>
          <a:off x="609600" y="4967288"/>
          <a:ext cx="908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18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67288"/>
                        <a:ext cx="908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4038600" y="5486400"/>
            <a:ext cx="4648200" cy="228600"/>
          </a:xfrm>
          <a:prstGeom prst="rect">
            <a:avLst/>
          </a:pr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3371" name="Object 5"/>
          <p:cNvGraphicFramePr>
            <a:graphicFrameLocks noChangeAspect="1"/>
          </p:cNvGraphicFramePr>
          <p:nvPr/>
        </p:nvGraphicFramePr>
        <p:xfrm>
          <a:off x="7010400" y="4953000"/>
          <a:ext cx="15240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19" name="Clip" r:id="rId9" imgW="2293200" imgH="1140120" progId="MS_ClipArt_Gallery.2">
                  <p:embed/>
                </p:oleObj>
              </mc:Choice>
              <mc:Fallback>
                <p:oleObj name="Clip" r:id="rId9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5240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2" name="Object 6"/>
          <p:cNvGraphicFramePr>
            <a:graphicFrameLocks noChangeAspect="1"/>
          </p:cNvGraphicFramePr>
          <p:nvPr/>
        </p:nvGraphicFramePr>
        <p:xfrm>
          <a:off x="4267200" y="4957763"/>
          <a:ext cx="1524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0" name="Clip" r:id="rId11" imgW="2293200" imgH="1140120" progId="MS_ClipArt_Gallery.2">
                  <p:embed/>
                </p:oleObj>
              </mc:Choice>
              <mc:Fallback>
                <p:oleObj name="Clip" r:id="rId11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7763"/>
                        <a:ext cx="15240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4175125" y="5775325"/>
            <a:ext cx="9350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t=0,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5465763" y="5791200"/>
            <a:ext cx="14208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Friction,</a:t>
            </a:r>
          </a:p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Engine work</a:t>
            </a:r>
            <a:endParaRPr lang="en-US" sz="2000" b="1" baseline="-25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7218363" y="5791200"/>
            <a:ext cx="9525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t=T,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f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5867400" y="1219200"/>
            <a:ext cx="3124200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It </a:t>
            </a:r>
            <a:r>
              <a:rPr lang="en-US" sz="1600" dirty="0" smtClean="0">
                <a:solidFill>
                  <a:srgbClr val="A50021"/>
                </a:solidFill>
                <a:latin typeface="Arial Narrow" charset="0"/>
              </a:rPr>
              <a:t>isn’t </a:t>
            </a:r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there when the object is moving.</a:t>
            </a:r>
          </a:p>
        </p:txBody>
      </p:sp>
      <p:graphicFrame>
        <p:nvGraphicFramePr>
          <p:cNvPr id="313377" name="Object 7"/>
          <p:cNvGraphicFramePr>
            <a:graphicFrameLocks noChangeAspect="1"/>
          </p:cNvGraphicFramePr>
          <p:nvPr/>
        </p:nvGraphicFramePr>
        <p:xfrm>
          <a:off x="4572000" y="2971800"/>
          <a:ext cx="1981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1" name="Equation" r:id="rId12" imgW="990600" imgH="279400" progId="Equation.DSMT4">
                  <p:embed/>
                </p:oleObj>
              </mc:Choice>
              <mc:Fallback>
                <p:oleObj name="Equation" r:id="rId12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981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8" name="Object 8"/>
          <p:cNvGraphicFramePr>
            <a:graphicFrameLocks noChangeAspect="1"/>
          </p:cNvGraphicFramePr>
          <p:nvPr/>
        </p:nvGraphicFramePr>
        <p:xfrm>
          <a:off x="6553200" y="3033713"/>
          <a:ext cx="7715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2" name="Equation" r:id="rId14" imgW="406400" imgH="266700" progId="Equation.DSMT4">
                  <p:embed/>
                </p:oleObj>
              </mc:Choice>
              <mc:Fallback>
                <p:oleObj name="Equation" r:id="rId14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33713"/>
                        <a:ext cx="7715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9" name="Object 9"/>
          <p:cNvGraphicFramePr>
            <a:graphicFrameLocks noChangeAspect="1"/>
          </p:cNvGraphicFramePr>
          <p:nvPr/>
        </p:nvGraphicFramePr>
        <p:xfrm>
          <a:off x="8262938" y="3021013"/>
          <a:ext cx="728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3" name="Equation" r:id="rId16" imgW="406400" imgH="266700" progId="Equation.DSMT4">
                  <p:embed/>
                </p:oleObj>
              </mc:Choice>
              <mc:Fallback>
                <p:oleObj name="Equation" r:id="rId16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021013"/>
                        <a:ext cx="7286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0" name="Object 10"/>
          <p:cNvGraphicFramePr>
            <a:graphicFrameLocks noChangeAspect="1"/>
          </p:cNvGraphicFramePr>
          <p:nvPr/>
        </p:nvGraphicFramePr>
        <p:xfrm>
          <a:off x="1525588" y="4979988"/>
          <a:ext cx="571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4" name="Equation" r:id="rId18" imgW="279360" imgH="228600" progId="Equation.DSMT4">
                  <p:embed/>
                </p:oleObj>
              </mc:Choice>
              <mc:Fallback>
                <p:oleObj name="Equation" r:id="rId18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79988"/>
                        <a:ext cx="5715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1" name="Object 11"/>
          <p:cNvGraphicFramePr>
            <a:graphicFrameLocks noChangeAspect="1"/>
          </p:cNvGraphicFramePr>
          <p:nvPr/>
        </p:nvGraphicFramePr>
        <p:xfrm>
          <a:off x="2105025" y="4953000"/>
          <a:ext cx="935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5"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953000"/>
                        <a:ext cx="935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2" name="Object 12"/>
          <p:cNvGraphicFramePr>
            <a:graphicFrameLocks noChangeAspect="1"/>
          </p:cNvGraphicFramePr>
          <p:nvPr/>
        </p:nvGraphicFramePr>
        <p:xfrm>
          <a:off x="3048000" y="4938713"/>
          <a:ext cx="830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6" name="Equation" r:id="rId22" imgW="406400" imgH="266700" progId="Equation.DSMT4">
                  <p:embed/>
                </p:oleObj>
              </mc:Choice>
              <mc:Fallback>
                <p:oleObj name="Equation" r:id="rId22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38713"/>
                        <a:ext cx="8302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4902200" y="1674813"/>
            <a:ext cx="1422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Kinetic Friction</a:t>
            </a:r>
          </a:p>
        </p:txBody>
      </p:sp>
      <p:sp>
        <p:nvSpPr>
          <p:cNvPr id="313385" name="Oval 41"/>
          <p:cNvSpPr>
            <a:spLocks noChangeArrowheads="1"/>
          </p:cNvSpPr>
          <p:nvPr/>
        </p:nvSpPr>
        <p:spPr bwMode="auto">
          <a:xfrm>
            <a:off x="8229600" y="31242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13387" name="AutoShape 43"/>
          <p:cNvCxnSpPr>
            <a:cxnSpLocks noChangeShapeType="1"/>
            <a:stCxn id="313385" idx="2"/>
            <a:endCxn id="46" idx="3"/>
          </p:cNvCxnSpPr>
          <p:nvPr/>
        </p:nvCxnSpPr>
        <p:spPr bwMode="auto">
          <a:xfrm rot="10800000" flipV="1">
            <a:off x="8001000" y="3276600"/>
            <a:ext cx="228600" cy="4587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505200" y="3581400"/>
            <a:ext cx="449580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The negative sign means that the work is done on the friction!</a:t>
            </a:r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07534" name="Object 13"/>
          <p:cNvGraphicFramePr>
            <a:graphicFrameLocks noChangeAspect="1"/>
          </p:cNvGraphicFramePr>
          <p:nvPr/>
        </p:nvGraphicFramePr>
        <p:xfrm>
          <a:off x="3716338" y="2973388"/>
          <a:ext cx="9318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27" name="Equation" r:id="rId24" imgW="508000" imgH="292100" progId="Equation.DSMT4">
                  <p:embed/>
                </p:oleObj>
              </mc:Choice>
              <mc:Fallback>
                <p:oleObj name="Equation" r:id="rId24" imgW="508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973388"/>
                        <a:ext cx="9318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4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B89356-29A6-7840-A0E7-860F6A3A73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Under Friction</a:t>
            </a:r>
          </a:p>
        </p:txBody>
      </p:sp>
      <p:sp>
        <p:nvSpPr>
          <p:cNvPr id="32790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 surface with coefficient of kinetic friction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=0.15 by a constant horizontal force of 12N.  Find the speed of the block after it has moved 3.0m.</a:t>
            </a:r>
          </a:p>
        </p:txBody>
      </p:sp>
      <p:sp>
        <p:nvSpPr>
          <p:cNvPr id="32791" name="Text Box 4"/>
          <p:cNvSpPr txBox="1">
            <a:spLocks noChangeArrowheads="1"/>
          </p:cNvSpPr>
          <p:nvPr/>
        </p:nvSpPr>
        <p:spPr bwMode="auto">
          <a:xfrm>
            <a:off x="3657600" y="1862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304800" y="3995738"/>
            <a:ext cx="220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total work is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9338" y="2406650"/>
          <a:ext cx="6905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8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406650"/>
                        <a:ext cx="6905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Rectangle 7"/>
          <p:cNvSpPr>
            <a:spLocks noChangeArrowheads="1"/>
          </p:cNvSpPr>
          <p:nvPr/>
        </p:nvSpPr>
        <p:spPr bwMode="auto">
          <a:xfrm>
            <a:off x="762000" y="18335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4" name="Group 8"/>
          <p:cNvGrpSpPr>
            <a:grpSpLocks/>
          </p:cNvGrpSpPr>
          <p:nvPr/>
        </p:nvGrpSpPr>
        <p:grpSpPr bwMode="auto">
          <a:xfrm>
            <a:off x="1371600" y="1754188"/>
            <a:ext cx="457200" cy="457200"/>
            <a:chOff x="864" y="1008"/>
            <a:chExt cx="288" cy="288"/>
          </a:xfrm>
        </p:grpSpPr>
        <p:sp>
          <p:nvSpPr>
            <p:cNvPr id="32812" name="Line 9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2795" name="Rectangle 11"/>
          <p:cNvSpPr>
            <a:spLocks noChangeArrowheads="1"/>
          </p:cNvSpPr>
          <p:nvPr/>
        </p:nvSpPr>
        <p:spPr bwMode="auto">
          <a:xfrm>
            <a:off x="2286000" y="18319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6" name="Group 12"/>
          <p:cNvGrpSpPr>
            <a:grpSpLocks/>
          </p:cNvGrpSpPr>
          <p:nvPr/>
        </p:nvGrpSpPr>
        <p:grpSpPr bwMode="auto">
          <a:xfrm>
            <a:off x="1066800" y="2946400"/>
            <a:ext cx="1524000" cy="484188"/>
            <a:chOff x="672" y="2256"/>
            <a:chExt cx="960" cy="305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998" y="2311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d=3.0m</a:t>
              </a:r>
            </a:p>
          </p:txBody>
        </p:sp>
      </p:grpSp>
      <p:sp>
        <p:nvSpPr>
          <p:cNvPr id="32797" name="Text Box 19"/>
          <p:cNvSpPr txBox="1">
            <a:spLocks noChangeArrowheads="1"/>
          </p:cNvSpPr>
          <p:nvPr/>
        </p:nvSpPr>
        <p:spPr bwMode="auto">
          <a:xfrm>
            <a:off x="712788" y="24384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=0</a:t>
            </a:r>
          </a:p>
        </p:txBody>
      </p:sp>
      <p:grpSp>
        <p:nvGrpSpPr>
          <p:cNvPr id="32798" name="Group 20"/>
          <p:cNvGrpSpPr>
            <a:grpSpLocks/>
          </p:cNvGrpSpPr>
          <p:nvPr/>
        </p:nvGrpSpPr>
        <p:grpSpPr bwMode="auto">
          <a:xfrm>
            <a:off x="2057400" y="2516188"/>
            <a:ext cx="1219200" cy="457200"/>
            <a:chOff x="432" y="2013"/>
            <a:chExt cx="480" cy="288"/>
          </a:xfrm>
        </p:grpSpPr>
        <p:sp>
          <p:nvSpPr>
            <p:cNvPr id="32806" name="Line 21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Text Box 22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2799" name="Line 23"/>
          <p:cNvSpPr>
            <a:spLocks noChangeShapeType="1"/>
          </p:cNvSpPr>
          <p:nvPr/>
        </p:nvSpPr>
        <p:spPr bwMode="auto">
          <a:xfrm>
            <a:off x="381000" y="2439988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486400" y="543083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9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3083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 Box 25"/>
          <p:cNvSpPr txBox="1">
            <a:spLocks noChangeArrowheads="1"/>
          </p:cNvSpPr>
          <p:nvPr/>
        </p:nvSpPr>
        <p:spPr bwMode="auto">
          <a:xfrm>
            <a:off x="304800" y="3386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friction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grpSp>
        <p:nvGrpSpPr>
          <p:cNvPr id="32801" name="Group 26"/>
          <p:cNvGrpSpPr>
            <a:grpSpLocks/>
          </p:cNvGrpSpPr>
          <p:nvPr/>
        </p:nvGrpSpPr>
        <p:grpSpPr bwMode="auto">
          <a:xfrm>
            <a:off x="304800" y="1982788"/>
            <a:ext cx="457200" cy="457200"/>
            <a:chOff x="864" y="1008"/>
            <a:chExt cx="288" cy="288"/>
          </a:xfrm>
        </p:grpSpPr>
        <p:sp>
          <p:nvSpPr>
            <p:cNvPr id="32804" name="Line 27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Text Box 28"/>
            <p:cNvSpPr txBox="1">
              <a:spLocks noChangeArrowheads="1"/>
            </p:cNvSpPr>
            <p:nvPr/>
          </p:nvSpPr>
          <p:spPr bwMode="auto">
            <a:xfrm>
              <a:off x="864" y="10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latin typeface="Monotype Corsiva" charset="0"/>
                </a:rPr>
                <a:t>k</a:t>
              </a:r>
              <a:endParaRPr lang="en-US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81400" y="2911475"/>
          <a:ext cx="1530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0" name="Equation" r:id="rId7" imgW="838200" imgH="266700" progId="Equation.DSMT4">
                  <p:embed/>
                </p:oleObj>
              </mc:Choice>
              <mc:Fallback>
                <p:oleObj name="Equation" r:id="rId7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11475"/>
                        <a:ext cx="1530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968"/>
              </p:ext>
            </p:extLst>
          </p:nvPr>
        </p:nvGraphicFramePr>
        <p:xfrm>
          <a:off x="3527425" y="3482975"/>
          <a:ext cx="5311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1" name="Equation" r:id="rId9" imgW="2527300" imgH="228600" progId="Equation.DSMT4">
                  <p:embed/>
                </p:oleObj>
              </mc:Choice>
              <mc:Fallback>
                <p:oleObj name="Equation" r:id="rId9" imgW="2527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82975"/>
                        <a:ext cx="5311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43200" y="4044950"/>
          <a:ext cx="549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2" name="Equation" r:id="rId11" imgW="304560" imgH="177480" progId="Equation.3">
                  <p:embed/>
                </p:oleObj>
              </mc:Choice>
              <mc:Fallback>
                <p:oleObj name="Equation" r:id="rId11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4950"/>
                        <a:ext cx="549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304800" y="4605338"/>
            <a:ext cx="7543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work-kinetic energy theorem and the fact that initial speed is 0, we obtain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7200" y="548481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3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4813"/>
                        <a:ext cx="4968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AutoShape 34"/>
          <p:cNvSpPr>
            <a:spLocks noChangeArrowheads="1"/>
          </p:cNvSpPr>
          <p:nvPr/>
        </p:nvSpPr>
        <p:spPr bwMode="auto">
          <a:xfrm>
            <a:off x="2914650" y="5181600"/>
            <a:ext cx="2362200" cy="914400"/>
          </a:xfrm>
          <a:prstGeom prst="homePlate">
            <a:avLst>
              <a:gd name="adj" fmla="val 6458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Solving the equation 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for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v</a:t>
            </a:r>
            <a:r>
              <a:rPr lang="en-US" sz="2000" b="1" baseline="-25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, we obtain </a:t>
            </a:r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6996113" y="2819400"/>
          <a:ext cx="1879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4" name="Equation" r:id="rId15" imgW="927100" imgH="368300" progId="Equation.DSMT4">
                  <p:embed/>
                </p:oleObj>
              </mc:Choice>
              <mc:Fallback>
                <p:oleObj name="Equation" r:id="rId15" imgW="927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819400"/>
                        <a:ext cx="1879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276600" y="3998913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5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98913"/>
                        <a:ext cx="12112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33888" y="4022725"/>
          <a:ext cx="17383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6" name="Equation" r:id="rId19" imgW="965160" imgH="203040" progId="Equation.3">
                  <p:embed/>
                </p:oleObj>
              </mc:Choice>
              <mc:Fallback>
                <p:oleObj name="Equation" r:id="rId19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22725"/>
                        <a:ext cx="17383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914400" y="547528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7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75288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003425" y="5267325"/>
          <a:ext cx="66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8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267325"/>
                        <a:ext cx="66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019800" y="5259388"/>
          <a:ext cx="849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9" name="Equation" r:id="rId25" imgW="520560" imgH="444240" progId="Equation.DSMT4">
                  <p:embed/>
                </p:oleObj>
              </mc:Choice>
              <mc:Fallback>
                <p:oleObj name="Equation" r:id="rId25" imgW="520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9388"/>
                        <a:ext cx="849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858000" y="5259388"/>
          <a:ext cx="1824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0" name="Equation" r:id="rId27" imgW="1117440" imgH="444240" progId="Equation.DSMT4">
                  <p:embed/>
                </p:oleObj>
              </mc:Choice>
              <mc:Fallback>
                <p:oleObj name="Equation" r:id="rId27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59388"/>
                        <a:ext cx="1824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4354513" y="2339975"/>
          <a:ext cx="1501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1" name="Equation" r:id="rId29" imgW="800100" imgH="317500" progId="Equation.DSMT4">
                  <p:embed/>
                </p:oleObj>
              </mc:Choice>
              <mc:Fallback>
                <p:oleObj name="Equation" r:id="rId29" imgW="8001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339975"/>
                        <a:ext cx="15017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878513" y="2405063"/>
          <a:ext cx="250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2" name="Equation" r:id="rId31" imgW="1333440" imgH="253800" progId="Equation.DSMT4">
                  <p:embed/>
                </p:oleObj>
              </mc:Choice>
              <mc:Fallback>
                <p:oleObj name="Equation" r:id="rId31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405063"/>
                        <a:ext cx="250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92978"/>
              </p:ext>
            </p:extLst>
          </p:nvPr>
        </p:nvGraphicFramePr>
        <p:xfrm>
          <a:off x="5141913" y="2860675"/>
          <a:ext cx="1703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3" name="Equation" r:id="rId33" imgW="825500" imgH="317500" progId="Equation.DSMT4">
                  <p:embed/>
                </p:oleObj>
              </mc:Choice>
              <mc:Fallback>
                <p:oleObj name="Equation" r:id="rId33" imgW="82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60675"/>
                        <a:ext cx="1703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8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8889B3-CB30-7746-B177-7B255090A5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forces in this motion? </a:t>
            </a:r>
          </a:p>
        </p:txBody>
      </p:sp>
      <p:graphicFrame>
        <p:nvGraphicFramePr>
          <p:cNvPr id="619524" name="Object 2"/>
          <p:cNvGraphicFramePr>
            <a:graphicFrameLocks noChangeAspect="1"/>
          </p:cNvGraphicFramePr>
          <p:nvPr/>
        </p:nvGraphicFramePr>
        <p:xfrm>
          <a:off x="1828800" y="4387850"/>
          <a:ext cx="1130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78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87850"/>
                        <a:ext cx="1130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25" name="Picture 5" descr="afg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9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Downhill Skiing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A 58kg skier is coasting down a 25</a:t>
            </a:r>
            <a:r>
              <a:rPr lang="en-US" sz="2000" baseline="30000" dirty="0">
                <a:solidFill>
                  <a:srgbClr val="333399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slope.  A kinetic frictional force of magnitude </a:t>
            </a:r>
            <a:r>
              <a:rPr lang="en-US" sz="2000" dirty="0" err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=70N opposes her motion.  At the top of the slope, the </a:t>
            </a:r>
            <a:r>
              <a:rPr lang="en-US" sz="2000" dirty="0" smtClean="0">
                <a:solidFill>
                  <a:srgbClr val="333399"/>
                </a:solidFill>
                <a:latin typeface="Arial Narrow" charset="0"/>
              </a:rPr>
              <a:t>skier’s 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speed is v</a:t>
            </a:r>
            <a:r>
              <a:rPr lang="en-US" sz="2000" baseline="-25000" dirty="0">
                <a:solidFill>
                  <a:srgbClr val="333399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=3.6m/s.  Ignoring air resistance, determine the speed </a:t>
            </a:r>
            <a:r>
              <a:rPr lang="en-US" sz="2000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at the point that is displaced 57m downhill. </a:t>
            </a:r>
            <a:endParaRPr lang="en-US" sz="2000" dirty="0">
              <a:solidFill>
                <a:srgbClr val="333399"/>
              </a:solidFill>
              <a:latin typeface="Arial Narrow" charset="0"/>
              <a:cs typeface="Arial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6629400" y="685800"/>
            <a:ext cx="2514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258763" y="3505200"/>
            <a:ext cx="224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Gravitational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77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451350" y="350678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Kinetic frictional force: 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528572">
            <a:off x="5121275" y="1295400"/>
            <a:ext cx="1889125" cy="1371600"/>
            <a:chOff x="3312" y="1200"/>
            <a:chExt cx="1190" cy="864"/>
          </a:xfrm>
        </p:grpSpPr>
        <p:grpSp>
          <p:nvGrpSpPr>
            <p:cNvPr id="25633" name="Group 14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25635" name="Line 15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16"/>
              <p:cNvSpPr>
                <a:spLocks noChangeShapeType="1"/>
              </p:cNvSpPr>
              <p:nvPr/>
            </p:nvSpPr>
            <p:spPr bwMode="auto">
              <a:xfrm rot="54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Text Box 17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25634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304800" y="3946525"/>
            <a:ext cx="615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X and Y component of the net force in this motion? </a:t>
            </a:r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341313" y="44958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Y component</a:t>
            </a:r>
          </a:p>
        </p:txBody>
      </p:sp>
      <p:graphicFrame>
        <p:nvGraphicFramePr>
          <p:cNvPr id="619541" name="Object 3"/>
          <p:cNvGraphicFramePr>
            <a:graphicFrameLocks noChangeAspect="1"/>
          </p:cNvGraphicFramePr>
          <p:nvPr/>
        </p:nvGraphicFramePr>
        <p:xfrm>
          <a:off x="2438400" y="510540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79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76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304800" y="5089525"/>
            <a:ext cx="199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From this we obtain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385763" y="5638800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coefficient of kinetic friction?</a:t>
            </a:r>
          </a:p>
        </p:txBody>
      </p:sp>
      <p:graphicFrame>
        <p:nvGraphicFramePr>
          <p:cNvPr id="619544" name="Object 4"/>
          <p:cNvGraphicFramePr>
            <a:graphicFrameLocks noChangeAspect="1"/>
          </p:cNvGraphicFramePr>
          <p:nvPr/>
        </p:nvGraphicFramePr>
        <p:xfrm>
          <a:off x="2997200" y="4419600"/>
          <a:ext cx="508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0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419600"/>
                        <a:ext cx="508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5" name="Object 5"/>
          <p:cNvGraphicFramePr>
            <a:graphicFrameLocks noChangeAspect="1"/>
          </p:cNvGraphicFramePr>
          <p:nvPr/>
        </p:nvGraphicFramePr>
        <p:xfrm>
          <a:off x="3505200" y="4443413"/>
          <a:ext cx="958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1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43413"/>
                        <a:ext cx="958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6"/>
          <p:cNvGraphicFramePr>
            <a:graphicFrameLocks noChangeAspect="1"/>
          </p:cNvGraphicFramePr>
          <p:nvPr/>
        </p:nvGraphicFramePr>
        <p:xfrm>
          <a:off x="4425950" y="4419600"/>
          <a:ext cx="1974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2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419600"/>
                        <a:ext cx="1974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7"/>
          <p:cNvGraphicFramePr>
            <a:graphicFrameLocks noChangeAspect="1"/>
          </p:cNvGraphicFramePr>
          <p:nvPr/>
        </p:nvGraphicFramePr>
        <p:xfrm>
          <a:off x="6400800" y="4443413"/>
          <a:ext cx="762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3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43413"/>
                        <a:ext cx="7620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8" name="Object 8"/>
          <p:cNvGraphicFramePr>
            <a:graphicFrameLocks noChangeAspect="1"/>
          </p:cNvGraphicFramePr>
          <p:nvPr/>
        </p:nvGraphicFramePr>
        <p:xfrm>
          <a:off x="7110413" y="4481513"/>
          <a:ext cx="2809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4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481513"/>
                        <a:ext cx="2809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9" name="Object 9"/>
          <p:cNvGraphicFramePr>
            <a:graphicFrameLocks noChangeAspect="1"/>
          </p:cNvGraphicFramePr>
          <p:nvPr/>
        </p:nvGraphicFramePr>
        <p:xfrm>
          <a:off x="3148013" y="5029200"/>
          <a:ext cx="1804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5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029200"/>
                        <a:ext cx="1804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0" name="Object 10"/>
          <p:cNvGraphicFramePr>
            <a:graphicFrameLocks noChangeAspect="1"/>
          </p:cNvGraphicFramePr>
          <p:nvPr/>
        </p:nvGraphicFramePr>
        <p:xfrm>
          <a:off x="4935538" y="5029200"/>
          <a:ext cx="3217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6" name="Equation" r:id="rId21" imgW="1447560" imgH="203040" progId="Equation.DSMT4">
                  <p:embed/>
                </p:oleObj>
              </mc:Choice>
              <mc:Fallback>
                <p:oleObj name="Equation" r:id="rId21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029200"/>
                        <a:ext cx="3217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1" name="Object 11"/>
          <p:cNvGraphicFramePr>
            <a:graphicFrameLocks noChangeAspect="1"/>
          </p:cNvGraphicFramePr>
          <p:nvPr/>
        </p:nvGraphicFramePr>
        <p:xfrm>
          <a:off x="4343400" y="5697538"/>
          <a:ext cx="53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7" name="Equation" r:id="rId23" imgW="304560" imgH="228600" progId="Equation.DSMT4">
                  <p:embed/>
                </p:oleObj>
              </mc:Choice>
              <mc:Fallback>
                <p:oleObj name="Equation" r:id="rId2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7538"/>
                        <a:ext cx="530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2" name="Object 12"/>
          <p:cNvGraphicFramePr>
            <a:graphicFrameLocks noChangeAspect="1"/>
          </p:cNvGraphicFramePr>
          <p:nvPr/>
        </p:nvGraphicFramePr>
        <p:xfrm>
          <a:off x="6130925" y="5638800"/>
          <a:ext cx="574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8" name="Equation" r:id="rId25" imgW="330120" imgH="228600" progId="Equation.DSMT4">
                  <p:embed/>
                </p:oleObj>
              </mc:Choice>
              <mc:Fallback>
                <p:oleObj name="Equation" r:id="rId25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638800"/>
                        <a:ext cx="574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3" name="Object 13"/>
          <p:cNvGraphicFramePr>
            <a:graphicFrameLocks noChangeAspect="1"/>
          </p:cNvGraphicFramePr>
          <p:nvPr/>
        </p:nvGraphicFramePr>
        <p:xfrm>
          <a:off x="6675438" y="5495925"/>
          <a:ext cx="639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89" name="Equation" r:id="rId27" imgW="368280" imgH="431640" progId="Equation.DSMT4">
                  <p:embed/>
                </p:oleObj>
              </mc:Choice>
              <mc:Fallback>
                <p:oleObj name="Equation" r:id="rId27" imgW="368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5925"/>
                        <a:ext cx="639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4" name="Object 14"/>
          <p:cNvGraphicFramePr>
            <a:graphicFrameLocks noChangeAspect="1"/>
          </p:cNvGraphicFramePr>
          <p:nvPr/>
        </p:nvGraphicFramePr>
        <p:xfrm>
          <a:off x="7296150" y="5486400"/>
          <a:ext cx="123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90" name="Equation" r:id="rId29" imgW="711000" imgH="393480" progId="Equation.DSMT4">
                  <p:embed/>
                </p:oleObj>
              </mc:Choice>
              <mc:Fallback>
                <p:oleObj name="Equation" r:id="rId2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486400"/>
                        <a:ext cx="1238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5" name="Object 15"/>
          <p:cNvGraphicFramePr>
            <a:graphicFrameLocks noChangeAspect="1"/>
          </p:cNvGraphicFramePr>
          <p:nvPr/>
        </p:nvGraphicFramePr>
        <p:xfrm>
          <a:off x="4945063" y="5638800"/>
          <a:ext cx="6175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91" name="Equation" r:id="rId31" imgW="355320" imgH="228600" progId="Equation.DSMT4">
                  <p:embed/>
                </p:oleObj>
              </mc:Choice>
              <mc:Fallback>
                <p:oleObj name="Equation" r:id="rId3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638800"/>
                        <a:ext cx="6175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56" name="AutoShape 36"/>
          <p:cNvSpPr>
            <a:spLocks noChangeArrowheads="1"/>
          </p:cNvSpPr>
          <p:nvPr/>
        </p:nvSpPr>
        <p:spPr bwMode="auto">
          <a:xfrm>
            <a:off x="57150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183FC8-5C51-6B4E-B22D-A7B2850AD40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35908" name="Picture 4" descr="afg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58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907" name="Object 2"/>
          <p:cNvGraphicFramePr>
            <a:graphicFrameLocks noChangeAspect="1"/>
          </p:cNvGraphicFramePr>
          <p:nvPr/>
        </p:nvGraphicFramePr>
        <p:xfrm>
          <a:off x="1752600" y="2905125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79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5125"/>
                        <a:ext cx="828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Now with the X component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X component</a:t>
            </a:r>
          </a:p>
        </p:txBody>
      </p:sp>
      <p:graphicFrame>
        <p:nvGraphicFramePr>
          <p:cNvPr id="635926" name="Object 3"/>
          <p:cNvGraphicFramePr>
            <a:graphicFrameLocks noChangeAspect="1"/>
          </p:cNvGraphicFramePr>
          <p:nvPr/>
        </p:nvGraphicFramePr>
        <p:xfrm>
          <a:off x="1700213" y="3514725"/>
          <a:ext cx="5095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0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514725"/>
                        <a:ext cx="5095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7" name="Object 4"/>
          <p:cNvGraphicFramePr>
            <a:graphicFrameLocks noChangeAspect="1"/>
          </p:cNvGraphicFramePr>
          <p:nvPr/>
        </p:nvGraphicFramePr>
        <p:xfrm>
          <a:off x="1752600" y="4114800"/>
          <a:ext cx="606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1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06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8" name="Object 5"/>
          <p:cNvGraphicFramePr>
            <a:graphicFrameLocks noChangeAspect="1"/>
          </p:cNvGraphicFramePr>
          <p:nvPr/>
        </p:nvGraphicFramePr>
        <p:xfrm>
          <a:off x="4724400" y="4114800"/>
          <a:ext cx="744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2" name="Equation" r:id="rId11" imgW="444240" imgH="241200" progId="Equation.DSMT4">
                  <p:embed/>
                </p:oleObj>
              </mc:Choice>
              <mc:Fallback>
                <p:oleObj name="Equation" r:id="rId11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744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9" name="Object 6"/>
          <p:cNvGraphicFramePr>
            <a:graphicFrameLocks noChangeAspect="1"/>
          </p:cNvGraphicFramePr>
          <p:nvPr/>
        </p:nvGraphicFramePr>
        <p:xfrm>
          <a:off x="1471613" y="4908550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3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908550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0" name="Object 7"/>
          <p:cNvGraphicFramePr>
            <a:graphicFrameLocks noChangeAspect="1"/>
          </p:cNvGraphicFramePr>
          <p:nvPr/>
        </p:nvGraphicFramePr>
        <p:xfrm>
          <a:off x="3733800" y="4929188"/>
          <a:ext cx="5111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4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29188"/>
                        <a:ext cx="5111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Total work by this force 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From work-kinetic energy theorem 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228600" y="49053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Solving for v</a:t>
            </a:r>
            <a:r>
              <a:rPr lang="en-US" sz="1600" baseline="-25000">
                <a:solidFill>
                  <a:srgbClr val="333399"/>
                </a:solidFill>
                <a:latin typeface="Arial Narrow" charset="0"/>
              </a:rPr>
              <a:t>f</a:t>
            </a:r>
          </a:p>
        </p:txBody>
      </p:sp>
      <p:sp>
        <p:nvSpPr>
          <p:cNvPr id="635935" name="AutoShape 31"/>
          <p:cNvSpPr>
            <a:spLocks noChangeArrowheads="1"/>
          </p:cNvSpPr>
          <p:nvPr/>
        </p:nvSpPr>
        <p:spPr bwMode="auto">
          <a:xfrm>
            <a:off x="3276600" y="4876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36" name="Object 8"/>
          <p:cNvGraphicFramePr>
            <a:graphicFrameLocks noChangeAspect="1"/>
          </p:cNvGraphicFramePr>
          <p:nvPr/>
        </p:nvGraphicFramePr>
        <p:xfrm>
          <a:off x="2589213" y="2947988"/>
          <a:ext cx="3825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5" name="Equation" r:id="rId17" imgW="228600" imgH="241200" progId="Equation.DSMT4">
                  <p:embed/>
                </p:oleObj>
              </mc:Choice>
              <mc:Fallback>
                <p:oleObj name="Equation" r:id="rId1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47988"/>
                        <a:ext cx="3825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7" name="Object 9"/>
          <p:cNvGraphicFramePr>
            <a:graphicFrameLocks noChangeAspect="1"/>
          </p:cNvGraphicFramePr>
          <p:nvPr/>
        </p:nvGraphicFramePr>
        <p:xfrm>
          <a:off x="2921000" y="2968625"/>
          <a:ext cx="660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6" name="Equation" r:id="rId19" imgW="393480" imgH="228600" progId="Equation.DSMT4">
                  <p:embed/>
                </p:oleObj>
              </mc:Choice>
              <mc:Fallback>
                <p:oleObj name="Equation" r:id="rId1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968625"/>
                        <a:ext cx="660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8" name="Object 10"/>
          <p:cNvGraphicFramePr>
            <a:graphicFrameLocks noChangeAspect="1"/>
          </p:cNvGraphicFramePr>
          <p:nvPr/>
        </p:nvGraphicFramePr>
        <p:xfrm>
          <a:off x="3622675" y="2947988"/>
          <a:ext cx="1787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7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947988"/>
                        <a:ext cx="17875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9" name="Object 11"/>
          <p:cNvGraphicFramePr>
            <a:graphicFrameLocks noChangeAspect="1"/>
          </p:cNvGraphicFramePr>
          <p:nvPr/>
        </p:nvGraphicFramePr>
        <p:xfrm>
          <a:off x="5410200" y="2960688"/>
          <a:ext cx="304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8" name="Equation" r:id="rId23" imgW="1815840" imgH="279360" progId="Equation.DSMT4">
                  <p:embed/>
                </p:oleObj>
              </mc:Choice>
              <mc:Fallback>
                <p:oleObj name="Equation" r:id="rId23" imgW="1815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60688"/>
                        <a:ext cx="304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0" name="Object 12"/>
          <p:cNvGraphicFramePr>
            <a:graphicFrameLocks noChangeAspect="1"/>
          </p:cNvGraphicFramePr>
          <p:nvPr/>
        </p:nvGraphicFramePr>
        <p:xfrm>
          <a:off x="8382000" y="3117850"/>
          <a:ext cx="596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9" name="Equation" r:id="rId25" imgW="355320" imgH="139680" progId="Equation.DSMT4">
                  <p:embed/>
                </p:oleObj>
              </mc:Choice>
              <mc:Fallback>
                <p:oleObj name="Equation" r:id="rId2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117850"/>
                        <a:ext cx="5969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1" name="Object 13"/>
          <p:cNvGraphicFramePr>
            <a:graphicFrameLocks noChangeAspect="1"/>
          </p:cNvGraphicFramePr>
          <p:nvPr/>
        </p:nvGraphicFramePr>
        <p:xfrm>
          <a:off x="2209800" y="3429000"/>
          <a:ext cx="1255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0" name="Equation" r:id="rId27" imgW="749160" imgH="279360" progId="Equation.DSMT4">
                  <p:embed/>
                </p:oleObj>
              </mc:Choice>
              <mc:Fallback>
                <p:oleObj name="Equation" r:id="rId2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2557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284644"/>
              </p:ext>
            </p:extLst>
          </p:nvPr>
        </p:nvGraphicFramePr>
        <p:xfrm>
          <a:off x="3448050" y="3417888"/>
          <a:ext cx="219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1" name="Equation" r:id="rId29" imgW="1308100" imgH="292100" progId="Equation.DSMT4">
                  <p:embed/>
                </p:oleObj>
              </mc:Choice>
              <mc:Fallback>
                <p:oleObj name="Equation" r:id="rId29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417888"/>
                        <a:ext cx="21907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18184"/>
              </p:ext>
            </p:extLst>
          </p:nvPr>
        </p:nvGraphicFramePr>
        <p:xfrm>
          <a:off x="5632450" y="3429000"/>
          <a:ext cx="3511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2" name="Equation" r:id="rId31" imgW="2095200" imgH="279360" progId="Equation.DSMT4">
                  <p:embed/>
                </p:oleObj>
              </mc:Choice>
              <mc:Fallback>
                <p:oleObj name="Equation" r:id="rId31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429000"/>
                        <a:ext cx="35115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4" name="Object 16"/>
          <p:cNvGraphicFramePr>
            <a:graphicFrameLocks noChangeAspect="1"/>
          </p:cNvGraphicFramePr>
          <p:nvPr/>
        </p:nvGraphicFramePr>
        <p:xfrm>
          <a:off x="2371725" y="4092575"/>
          <a:ext cx="1362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3" name="Equation" r:id="rId33" imgW="685800" imgH="241200" progId="Equation.DSMT4">
                  <p:embed/>
                </p:oleObj>
              </mc:Choice>
              <mc:Fallback>
                <p:oleObj name="Equation" r:id="rId33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92575"/>
                        <a:ext cx="1362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5" name="Object 17"/>
          <p:cNvGraphicFramePr>
            <a:graphicFrameLocks noChangeAspect="1"/>
          </p:cNvGraphicFramePr>
          <p:nvPr/>
        </p:nvGraphicFramePr>
        <p:xfrm>
          <a:off x="5486400" y="3962400"/>
          <a:ext cx="9159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4" name="Equation" r:id="rId35" imgW="545760" imgH="393480" progId="Equation.DSMT4">
                  <p:embed/>
                </p:oleObj>
              </mc:Choice>
              <mc:Fallback>
                <p:oleObj name="Equation" r:id="rId3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9159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6" name="Object 18"/>
          <p:cNvGraphicFramePr>
            <a:graphicFrameLocks noChangeAspect="1"/>
          </p:cNvGraphicFramePr>
          <p:nvPr/>
        </p:nvGraphicFramePr>
        <p:xfrm>
          <a:off x="6394450" y="4114800"/>
          <a:ext cx="1149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5"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114800"/>
                        <a:ext cx="1149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7" name="Object 19"/>
          <p:cNvGraphicFramePr>
            <a:graphicFrameLocks noChangeAspect="1"/>
          </p:cNvGraphicFramePr>
          <p:nvPr/>
        </p:nvGraphicFramePr>
        <p:xfrm>
          <a:off x="7483475" y="3962400"/>
          <a:ext cx="1127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6" name="Equation" r:id="rId39" imgW="672840" imgH="393480" progId="Equation.DSMT4">
                  <p:embed/>
                </p:oleObj>
              </mc:Choice>
              <mc:Fallback>
                <p:oleObj name="Equation" r:id="rId39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962400"/>
                        <a:ext cx="1127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8" name="Object 20"/>
          <p:cNvGraphicFramePr>
            <a:graphicFrameLocks noChangeAspect="1"/>
          </p:cNvGraphicFramePr>
          <p:nvPr/>
        </p:nvGraphicFramePr>
        <p:xfrm>
          <a:off x="1997075" y="4724400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7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724400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9" name="Object 21"/>
          <p:cNvGraphicFramePr>
            <a:graphicFrameLocks noChangeAspect="1"/>
          </p:cNvGraphicFramePr>
          <p:nvPr/>
        </p:nvGraphicFramePr>
        <p:xfrm>
          <a:off x="4191000" y="4719638"/>
          <a:ext cx="1511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8" name="Equation" r:id="rId43" imgW="901440" imgH="457200" progId="Equation.DSMT4">
                  <p:embed/>
                </p:oleObj>
              </mc:Choice>
              <mc:Fallback>
                <p:oleObj name="Equation" r:id="rId43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9638"/>
                        <a:ext cx="1511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0" name="Object 22"/>
          <p:cNvGraphicFramePr>
            <a:graphicFrameLocks noChangeAspect="1"/>
          </p:cNvGraphicFramePr>
          <p:nvPr/>
        </p:nvGraphicFramePr>
        <p:xfrm>
          <a:off x="5724525" y="4648200"/>
          <a:ext cx="319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9" name="Equation" r:id="rId45" imgW="1904760" imgH="495000" progId="Equation.DSMT4">
                  <p:embed/>
                </p:oleObj>
              </mc:Choice>
              <mc:Fallback>
                <p:oleObj name="Equation" r:id="rId45" imgW="1904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48200"/>
                        <a:ext cx="319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304800" y="5607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What is her acceleration?</a:t>
            </a:r>
            <a:endParaRPr lang="en-US" sz="1600" baseline="-25000">
              <a:solidFill>
                <a:srgbClr val="333399"/>
              </a:solidFill>
              <a:latin typeface="Arial Narrow" charset="0"/>
            </a:endParaRPr>
          </a:p>
        </p:txBody>
      </p:sp>
      <p:graphicFrame>
        <p:nvGraphicFramePr>
          <p:cNvPr id="635952" name="Object 23"/>
          <p:cNvGraphicFramePr>
            <a:graphicFrameLocks noChangeAspect="1"/>
          </p:cNvGraphicFramePr>
          <p:nvPr/>
        </p:nvGraphicFramePr>
        <p:xfrm>
          <a:off x="2590800" y="5638800"/>
          <a:ext cx="1209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0"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209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3" name="Object 24"/>
          <p:cNvGraphicFramePr>
            <a:graphicFrameLocks noChangeAspect="1"/>
          </p:cNvGraphicFramePr>
          <p:nvPr/>
        </p:nvGraphicFramePr>
        <p:xfrm>
          <a:off x="4495800" y="5786438"/>
          <a:ext cx="4032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1" name="Equation" r:id="rId49" imgW="241200" imgH="139680" progId="Equation.DSMT4">
                  <p:embed/>
                </p:oleObj>
              </mc:Choice>
              <mc:Fallback>
                <p:oleObj name="Equation" r:id="rId49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86438"/>
                        <a:ext cx="4032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4" name="AutoShape 50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55" name="Object 25"/>
          <p:cNvGraphicFramePr>
            <a:graphicFrameLocks noChangeAspect="1"/>
          </p:cNvGraphicFramePr>
          <p:nvPr/>
        </p:nvGraphicFramePr>
        <p:xfrm>
          <a:off x="4953000" y="5486400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2" name="Equation" r:id="rId51" imgW="520560" imgH="431640" progId="Equation.DSMT4">
                  <p:embed/>
                </p:oleObj>
              </mc:Choice>
              <mc:Fallback>
                <p:oleObj name="Equation" r:id="rId51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869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6" name="Object 26"/>
          <p:cNvGraphicFramePr>
            <a:graphicFrameLocks noChangeAspect="1"/>
          </p:cNvGraphicFramePr>
          <p:nvPr/>
        </p:nvGraphicFramePr>
        <p:xfrm>
          <a:off x="5822950" y="5562600"/>
          <a:ext cx="1720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03" name="Equation" r:id="rId53" imgW="1028520" imgH="393480" progId="Equation.DSMT4">
                  <p:embed/>
                </p:oleObj>
              </mc:Choice>
              <mc:Fallback>
                <p:oleObj name="Equation" r:id="rId53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562600"/>
                        <a:ext cx="17208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299F42-07D3-E749-9008-546FB36654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4572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Potential Energy &amp; Conservation of Mechanical Energy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4864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are other forms of energies in the universe?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</a:t>
            </a:r>
            <a:r>
              <a:rPr lang="en-US" sz="2000" b="1" u="sng">
                <a:solidFill>
                  <a:srgbClr val="003400"/>
                </a:solidFill>
                <a:latin typeface="Monotype Corsiva" charset="0"/>
              </a:rPr>
              <a:t>conservative force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4478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0292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108557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3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108560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4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15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B5CFB5-B17B-1D4A-B6D4-13F813A9B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M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height h, the potential to do work,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0755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0757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0746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0748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0749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0751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0752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7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07181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1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07181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8641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11239"/>
              </p:ext>
            </p:extLst>
          </p:nvPr>
        </p:nvGraphicFramePr>
        <p:xfrm>
          <a:off x="6248400" y="3595688"/>
          <a:ext cx="649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2" name="Equation" r:id="rId5" imgW="342900" imgH="266700" progId="Equation.DSMT4">
                  <p:embed/>
                </p:oleObj>
              </mc:Choice>
              <mc:Fallback>
                <p:oleObj name="Equation" r:id="rId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95688"/>
                        <a:ext cx="6492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7338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h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h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68484"/>
              </p:ext>
            </p:extLst>
          </p:nvPr>
        </p:nvGraphicFramePr>
        <p:xfrm>
          <a:off x="7316788" y="310356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3" name="Equation" r:id="rId7" imgW="660400" imgH="203200" progId="Equation.DSMT4">
                  <p:embed/>
                </p:oleObj>
              </mc:Choice>
              <mc:Fallback>
                <p:oleObj name="Equation" r:id="rId7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0356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92445"/>
              </p:ext>
            </p:extLst>
          </p:nvPr>
        </p:nvGraphicFramePr>
        <p:xfrm>
          <a:off x="6130925" y="311467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4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11467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39624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5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49545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2743200" y="5822950"/>
            <a:ext cx="6172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77886"/>
              </p:ext>
            </p:extLst>
          </p:nvPr>
        </p:nvGraphicFramePr>
        <p:xfrm>
          <a:off x="3738563" y="301307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6" name="Equation" r:id="rId13" imgW="825500" imgH="304800" progId="Equation.DSMT4">
                  <p:embed/>
                </p:oleObj>
              </mc:Choice>
              <mc:Fallback>
                <p:oleObj name="Equation" r:id="rId13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01307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1929"/>
              </p:ext>
            </p:extLst>
          </p:nvPr>
        </p:nvGraphicFramePr>
        <p:xfrm>
          <a:off x="5316538" y="301307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7" name="Equation" r:id="rId15" imgW="393700" imgH="304800" progId="Equation.DSMT4">
                  <p:embed/>
                </p:oleObj>
              </mc:Choice>
              <mc:Fallback>
                <p:oleObj name="Equation" r:id="rId15" imgW="393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01307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052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8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052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210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09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210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19167"/>
              </p:ext>
            </p:extLst>
          </p:nvPr>
        </p:nvGraphicFramePr>
        <p:xfrm>
          <a:off x="2625725" y="2959100"/>
          <a:ext cx="10810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10" name="Equation" r:id="rId21" imgW="495300" imgH="279400" progId="Equation.DSMT4">
                  <p:embed/>
                </p:oleObj>
              </mc:Choice>
              <mc:Fallback>
                <p:oleObj name="Equation" r:id="rId21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959100"/>
                        <a:ext cx="10810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215188" y="4495800"/>
          <a:ext cx="1395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11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495800"/>
                        <a:ext cx="1395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77000" y="4414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36A24D-4A81-C344-9EE8-C056ADA6A3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152400" y="942975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gymnast leaves the trampoline at an initial height of 1.20 m and reaches a maximum height of 4.80 m before falling back down.  What was the initial speed of the gymnast?</a:t>
            </a: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</p:spTree>
    <p:extLst>
      <p:ext uri="{BB962C8B-B14F-4D97-AF65-F5344CB8AC3E}">
        <p14:creationId xmlns:p14="http://schemas.microsoft.com/office/powerpoint/2010/main" val="2111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29277</TotalTime>
  <Words>1737</Words>
  <Application>Microsoft Macintosh PowerPoint</Application>
  <PresentationFormat>On-screen Show (4:3)</PresentationFormat>
  <Paragraphs>195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Equation</vt:lpstr>
      <vt:lpstr>Clip</vt:lpstr>
      <vt:lpstr>PHYS 1443 – Section 004 Lecture #12</vt:lpstr>
      <vt:lpstr>Reminder for Special Project #4</vt:lpstr>
      <vt:lpstr>Work and Energy Involving Kinetic Friction</vt:lpstr>
      <vt:lpstr>Example of Work Under Friction</vt:lpstr>
      <vt:lpstr>Ex. Downhill Skiing</vt:lpstr>
      <vt:lpstr>Ex. Now with the X component</vt:lpstr>
      <vt:lpstr>Potential Energy &amp; Conservation of Mechanical Energy</vt:lpstr>
      <vt:lpstr>Gravitational Potential Energy</vt:lpstr>
      <vt:lpstr>Ex. A Gymnast on a Trampoline</vt:lpstr>
      <vt:lpstr>Ex.  Continued</vt:lpstr>
      <vt:lpstr>Conservative Forces and Potential Energy</vt:lpstr>
      <vt:lpstr>More Conservative and Non-conservative Forces</vt:lpstr>
      <vt:lpstr>Example for Potential Energy</vt:lpstr>
      <vt:lpstr>Elastic Potential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760</cp:revision>
  <dcterms:created xsi:type="dcterms:W3CDTF">2012-06-05T17:02:23Z</dcterms:created>
  <dcterms:modified xsi:type="dcterms:W3CDTF">2014-10-02T16:36:54Z</dcterms:modified>
</cp:coreProperties>
</file>