
<file path=[Content_Types].xml><?xml version="1.0" encoding="utf-8"?>
<Types xmlns="http://schemas.openxmlformats.org/package/2006/content-types">
  <Default Extension="xml" ContentType="application/xml"/>
  <Default Extension="wmf" ContentType="image/x-wmf"/>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embeddings/oleObject1.bin" ContentType="application/vnd.openxmlformats-officedocument.oleObject"/>
  <Override PartName="/ppt/embeddings/oleObject2.bin" ContentType="application/vnd.openxmlformats-officedocument.oleObject"/>
  <Override PartName="/ppt/embeddings/oleObject3.bin" ContentType="application/vnd.openxmlformats-officedocument.oleObject"/>
  <Override PartName="/ppt/embeddings/oleObject4.bin" ContentType="application/vnd.openxmlformats-officedocument.oleObject"/>
  <Override PartName="/ppt/embeddings/oleObject5.bin" ContentType="application/vnd.openxmlformats-officedocument.oleObject"/>
  <Override PartName="/ppt/embeddings/oleObject6.bin" ContentType="application/vnd.openxmlformats-officedocument.oleObject"/>
  <Override PartName="/ppt/embeddings/oleObject7.bin" ContentType="application/vnd.openxmlformats-officedocument.oleObject"/>
  <Override PartName="/ppt/embeddings/oleObject8.bin" ContentType="application/vnd.openxmlformats-officedocument.oleObject"/>
  <Override PartName="/ppt/embeddings/oleObject9.bin" ContentType="application/vnd.openxmlformats-officedocument.oleObject"/>
  <Override PartName="/ppt/embeddings/oleObject10.bin" ContentType="application/vnd.openxmlformats-officedocument.oleObject"/>
  <Override PartName="/ppt/embeddings/oleObject11.bin" ContentType="application/vnd.openxmlformats-officedocument.oleObject"/>
  <Override PartName="/ppt/embeddings/oleObject12.bin" ContentType="application/vnd.openxmlformats-officedocument.oleObject"/>
  <Override PartName="/ppt/embeddings/oleObject13.bin" ContentType="application/vnd.openxmlformats-officedocument.oleObject"/>
  <Override PartName="/ppt/embeddings/oleObject14.bin" ContentType="application/vnd.openxmlformats-officedocument.oleObject"/>
  <Override PartName="/ppt/embeddings/oleObject15.bin" ContentType="application/vnd.openxmlformats-officedocument.oleObject"/>
  <Override PartName="/ppt/embeddings/oleObject16.bin" ContentType="application/vnd.openxmlformats-officedocument.oleObject"/>
  <Override PartName="/ppt/embeddings/oleObject17.bin" ContentType="application/vnd.openxmlformats-officedocument.oleObject"/>
  <Override PartName="/ppt/embeddings/oleObject18.bin" ContentType="application/vnd.openxmlformats-officedocument.oleObject"/>
  <Override PartName="/ppt/embeddings/oleObject19.bin" ContentType="application/vnd.openxmlformats-officedocument.oleObject"/>
  <Override PartName="/ppt/embeddings/oleObject20.bin" ContentType="application/vnd.openxmlformats-officedocument.oleObject"/>
  <Override PartName="/ppt/embeddings/oleObject21.bin" ContentType="application/vnd.openxmlformats-officedocument.oleObject"/>
  <Override PartName="/ppt/embeddings/oleObject22.bin" ContentType="application/vnd.openxmlformats-officedocument.oleObject"/>
  <Override PartName="/ppt/embeddings/oleObject23.bin" ContentType="application/vnd.openxmlformats-officedocument.oleObject"/>
  <Override PartName="/ppt/embeddings/oleObject24.bin" ContentType="application/vnd.openxmlformats-officedocument.oleObject"/>
  <Override PartName="/ppt/embeddings/oleObject25.bin" ContentType="application/vnd.openxmlformats-officedocument.oleObject"/>
  <Override PartName="/ppt/embeddings/oleObject26.bin" ContentType="application/vnd.openxmlformats-officedocument.oleObject"/>
  <Override PartName="/ppt/embeddings/oleObject27.bin" ContentType="application/vnd.openxmlformats-officedocument.oleObject"/>
  <Override PartName="/ppt/embeddings/oleObject28.bin" ContentType="application/vnd.openxmlformats-officedocument.oleObject"/>
  <Override PartName="/ppt/embeddings/oleObject29.bin" ContentType="application/vnd.openxmlformats-officedocument.oleObject"/>
  <Override PartName="/ppt/embeddings/oleObject30.bin" ContentType="application/vnd.openxmlformats-officedocument.oleObject"/>
  <Override PartName="/ppt/embeddings/oleObject31.bin" ContentType="application/vnd.openxmlformats-officedocument.oleObject"/>
  <Override PartName="/ppt/embeddings/oleObject32.bin" ContentType="application/vnd.openxmlformats-officedocument.oleObject"/>
  <Override PartName="/ppt/embeddings/oleObject33.bin" ContentType="application/vnd.openxmlformats-officedocument.oleObject"/>
  <Override PartName="/ppt/embeddings/oleObject34.bin" ContentType="application/vnd.openxmlformats-officedocument.oleObject"/>
  <Override PartName="/ppt/embeddings/oleObject35.bin" ContentType="application/vnd.openxmlformats-officedocument.oleObject"/>
  <Override PartName="/ppt/embeddings/oleObject36.bin" ContentType="application/vnd.openxmlformats-officedocument.oleObject"/>
  <Override PartName="/ppt/embeddings/oleObject37.bin" ContentType="application/vnd.openxmlformats-officedocument.oleObject"/>
  <Override PartName="/ppt/embeddings/oleObject38.bin" ContentType="application/vnd.openxmlformats-officedocument.oleObject"/>
  <Override PartName="/ppt/embeddings/oleObject39.bin" ContentType="application/vnd.openxmlformats-officedocument.oleObject"/>
  <Override PartName="/ppt/embeddings/oleObject40.bin" ContentType="application/vnd.openxmlformats-officedocument.oleObject"/>
  <Override PartName="/ppt/embeddings/oleObject41.bin" ContentType="application/vnd.openxmlformats-officedocument.oleObject"/>
  <Override PartName="/ppt/embeddings/oleObject42.bin" ContentType="application/vnd.openxmlformats-officedocument.oleObject"/>
  <Override PartName="/ppt/embeddings/oleObject43.bin" ContentType="application/vnd.openxmlformats-officedocument.oleObject"/>
  <Override PartName="/ppt/embeddings/oleObject44.bin" ContentType="application/vnd.openxmlformats-officedocument.oleObject"/>
  <Override PartName="/ppt/embeddings/oleObject45.bin" ContentType="application/vnd.openxmlformats-officedocument.oleObject"/>
  <Override PartName="/ppt/embeddings/oleObject46.bin" ContentType="application/vnd.openxmlformats-officedocument.oleObject"/>
  <Override PartName="/ppt/embeddings/oleObject47.bin" ContentType="application/vnd.openxmlformats-officedocument.oleObject"/>
  <Override PartName="/ppt/embeddings/oleObject48.bin" ContentType="application/vnd.openxmlformats-officedocument.oleObject"/>
  <Override PartName="/ppt/embeddings/oleObject49.bin" ContentType="application/vnd.openxmlformats-officedocument.oleObject"/>
  <Override PartName="/ppt/embeddings/oleObject50.bin" ContentType="application/vnd.openxmlformats-officedocument.oleObject"/>
  <Override PartName="/ppt/embeddings/oleObject51.bin" ContentType="application/vnd.openxmlformats-officedocument.oleObject"/>
  <Override PartName="/ppt/embeddings/oleObject52.bin" ContentType="application/vnd.openxmlformats-officedocument.oleObject"/>
  <Override PartName="/ppt/embeddings/oleObject53.bin" ContentType="application/vnd.openxmlformats-officedocument.oleObject"/>
  <Override PartName="/ppt/embeddings/oleObject54.bin" ContentType="application/vnd.openxmlformats-officedocument.oleObject"/>
  <Override PartName="/ppt/embeddings/oleObject55.bin" ContentType="application/vnd.openxmlformats-officedocument.oleObject"/>
  <Override PartName="/ppt/embeddings/oleObject56.bin" ContentType="application/vnd.openxmlformats-officedocument.oleObject"/>
  <Override PartName="/ppt/embeddings/oleObject57.bin" ContentType="application/vnd.openxmlformats-officedocument.oleObject"/>
  <Override PartName="/ppt/embeddings/oleObject58.bin" ContentType="application/vnd.openxmlformats-officedocument.oleObject"/>
  <Override PartName="/ppt/embeddings/oleObject59.bin" ContentType="application/vnd.openxmlformats-officedocument.oleObject"/>
  <Override PartName="/ppt/embeddings/oleObject60.bin" ContentType="application/vnd.openxmlformats-officedocument.oleObject"/>
  <Override PartName="/ppt/embeddings/oleObject61.bin" ContentType="application/vnd.openxmlformats-officedocument.oleObject"/>
  <Override PartName="/ppt/embeddings/oleObject62.bin" ContentType="application/vnd.openxmlformats-officedocument.oleObject"/>
  <Override PartName="/ppt/embeddings/oleObject63.bin" ContentType="application/vnd.openxmlformats-officedocument.oleObject"/>
  <Override PartName="/ppt/embeddings/oleObject64.bin" ContentType="application/vnd.openxmlformats-officedocument.oleObject"/>
  <Override PartName="/ppt/embeddings/oleObject65.bin" ContentType="application/vnd.openxmlformats-officedocument.oleObject"/>
  <Override PartName="/ppt/embeddings/oleObject66.bin" ContentType="application/vnd.openxmlformats-officedocument.oleObject"/>
  <Override PartName="/ppt/embeddings/oleObject67.bin" ContentType="application/vnd.openxmlformats-officedocument.oleObject"/>
  <Override PartName="/ppt/embeddings/oleObject68.bin" ContentType="application/vnd.openxmlformats-officedocument.oleObject"/>
  <Override PartName="/ppt/embeddings/oleObject69.bin" ContentType="application/vnd.openxmlformats-officedocument.oleObject"/>
  <Override PartName="/ppt/embeddings/oleObject70.bin" ContentType="application/vnd.openxmlformats-officedocument.oleObject"/>
  <Override PartName="/ppt/embeddings/oleObject71.bin" ContentType="application/vnd.openxmlformats-officedocument.oleObject"/>
  <Override PartName="/ppt/embeddings/oleObject72.bin" ContentType="application/vnd.openxmlformats-officedocument.oleObject"/>
  <Override PartName="/ppt/embeddings/oleObject73.bin" ContentType="application/vnd.openxmlformats-officedocument.oleObject"/>
  <Override PartName="/ppt/embeddings/oleObject74.bin" ContentType="application/vnd.openxmlformats-officedocument.oleObject"/>
  <Override PartName="/ppt/embeddings/oleObject75.bin" ContentType="application/vnd.openxmlformats-officedocument.oleObject"/>
  <Override PartName="/ppt/embeddings/oleObject76.bin" ContentType="application/vnd.openxmlformats-officedocument.oleObject"/>
  <Override PartName="/ppt/embeddings/oleObject77.bin" ContentType="application/vnd.openxmlformats-officedocument.oleObject"/>
  <Override PartName="/ppt/embeddings/oleObject78.bin" ContentType="application/vnd.openxmlformats-officedocument.oleObject"/>
  <Override PartName="/ppt/embeddings/oleObject79.bin" ContentType="application/vnd.openxmlformats-officedocument.oleObject"/>
  <Override PartName="/ppt/embeddings/oleObject80.bin" ContentType="application/vnd.openxmlformats-officedocument.oleObject"/>
  <Override PartName="/ppt/embeddings/oleObject81.bin" ContentType="application/vnd.openxmlformats-officedocument.oleObject"/>
  <Override PartName="/ppt/embeddings/oleObject82.bin" ContentType="application/vnd.openxmlformats-officedocument.oleObject"/>
  <Override PartName="/ppt/embeddings/oleObject83.bin" ContentType="application/vnd.openxmlformats-officedocument.oleObject"/>
  <Override PartName="/ppt/embeddings/oleObject84.bin" ContentType="application/vnd.openxmlformats-officedocument.oleObject"/>
  <Override PartName="/ppt/embeddings/oleObject85.bin" ContentType="application/vnd.openxmlformats-officedocument.oleObject"/>
  <Override PartName="/ppt/embeddings/oleObject86.bin" ContentType="application/vnd.openxmlformats-officedocument.oleObject"/>
  <Override PartName="/ppt/embeddings/oleObject87.bin" ContentType="application/vnd.openxmlformats-officedocument.oleObject"/>
  <Override PartName="/ppt/embeddings/oleObject88.bin" ContentType="application/vnd.openxmlformats-officedocument.oleObject"/>
  <Override PartName="/ppt/embeddings/oleObject89.bin" ContentType="application/vnd.openxmlformats-officedocument.oleObject"/>
  <Override PartName="/ppt/embeddings/oleObject90.bin" ContentType="application/vnd.openxmlformats-officedocument.oleObject"/>
  <Override PartName="/ppt/embeddings/oleObject91.bin" ContentType="application/vnd.openxmlformats-officedocument.oleObject"/>
  <Override PartName="/ppt/embeddings/oleObject92.bin" ContentType="application/vnd.openxmlformats-officedocument.oleObject"/>
  <Override PartName="/ppt/embeddings/oleObject93.bin" ContentType="application/vnd.openxmlformats-officedocument.oleObject"/>
  <Override PartName="/ppt/embeddings/oleObject94.bin" ContentType="application/vnd.openxmlformats-officedocument.oleObject"/>
  <Override PartName="/ppt/embeddings/oleObject95.bin" ContentType="application/vnd.openxmlformats-officedocument.oleObject"/>
  <Override PartName="/ppt/embeddings/oleObject96.bin" ContentType="application/vnd.openxmlformats-officedocument.oleObject"/>
  <Override PartName="/ppt/embeddings/oleObject97.bin" ContentType="application/vnd.openxmlformats-officedocument.oleObject"/>
  <Override PartName="/ppt/embeddings/oleObject98.bin" ContentType="application/vnd.openxmlformats-officedocument.oleObject"/>
  <Override PartName="/ppt/embeddings/oleObject99.bin" ContentType="application/vnd.openxmlformats-officedocument.oleObject"/>
  <Override PartName="/ppt/embeddings/oleObject100.bin" ContentType="application/vnd.openxmlformats-officedocument.oleObject"/>
  <Override PartName="/ppt/embeddings/oleObject101.bin" ContentType="application/vnd.openxmlformats-officedocument.oleObject"/>
  <Override PartName="/ppt/embeddings/oleObject102.bin" ContentType="application/vnd.openxmlformats-officedocument.oleObject"/>
  <Override PartName="/ppt/embeddings/oleObject103.bin" ContentType="application/vnd.openxmlformats-officedocument.oleObject"/>
  <Override PartName="/ppt/embeddings/oleObject104.bin" ContentType="application/vnd.openxmlformats-officedocument.oleObject"/>
  <Override PartName="/ppt/embeddings/oleObject105.bin" ContentType="application/vnd.openxmlformats-officedocument.oleObject"/>
  <Override PartName="/ppt/embeddings/oleObject106.bin" ContentType="application/vnd.openxmlformats-officedocument.oleObject"/>
  <Override PartName="/ppt/embeddings/oleObject107.bin" ContentType="application/vnd.openxmlformats-officedocument.oleObject"/>
  <Override PartName="/ppt/embeddings/oleObject108.bin" ContentType="application/vnd.openxmlformats-officedocument.oleObject"/>
  <Override PartName="/ppt/embeddings/oleObject109.bin" ContentType="application/vnd.openxmlformats-officedocument.oleObject"/>
  <Override PartName="/ppt/embeddings/oleObject110.bin" ContentType="application/vnd.openxmlformats-officedocument.oleObject"/>
  <Override PartName="/ppt/embeddings/oleObject111.bin" ContentType="application/vnd.openxmlformats-officedocument.oleObject"/>
  <Override PartName="/ppt/embeddings/oleObject112.bin" ContentType="application/vnd.openxmlformats-officedocument.oleObject"/>
  <Override PartName="/ppt/embeddings/oleObject113.bin" ContentType="application/vnd.openxmlformats-officedocument.oleObject"/>
  <Override PartName="/ppt/embeddings/oleObject114.bin" ContentType="application/vnd.openxmlformats-officedocument.oleObject"/>
  <Override PartName="/ppt/embeddings/oleObject115.bin" ContentType="application/vnd.openxmlformats-officedocument.oleObject"/>
  <Override PartName="/ppt/embeddings/oleObject116.bin" ContentType="application/vnd.openxmlformats-officedocument.oleObject"/>
  <Override PartName="/ppt/embeddings/oleObject117.bin" ContentType="application/vnd.openxmlformats-officedocument.oleObject"/>
  <Override PartName="/ppt/embeddings/oleObject118.bin" ContentType="application/vnd.openxmlformats-officedocument.oleObject"/>
  <Override PartName="/ppt/embeddings/oleObject119.bin" ContentType="application/vnd.openxmlformats-officedocument.oleObject"/>
  <Override PartName="/ppt/embeddings/oleObject120.bin" ContentType="application/vnd.openxmlformats-officedocument.oleObject"/>
  <Override PartName="/ppt/embeddings/oleObject121.bin" ContentType="application/vnd.openxmlformats-officedocument.oleObject"/>
  <Override PartName="/ppt/embeddings/oleObject122.bin" ContentType="application/vnd.openxmlformats-officedocument.oleObject"/>
  <Override PartName="/ppt/embeddings/oleObject123.bin" ContentType="application/vnd.openxmlformats-officedocument.oleObject"/>
  <Override PartName="/ppt/embeddings/oleObject124.bin" ContentType="application/vnd.openxmlformats-officedocument.oleObject"/>
  <Override PartName="/ppt/embeddings/oleObject125.bin" ContentType="application/vnd.openxmlformats-officedocument.oleObject"/>
  <Override PartName="/ppt/embeddings/oleObject126.bin" ContentType="application/vnd.openxmlformats-officedocument.oleObject"/>
  <Override PartName="/ppt/embeddings/oleObject127.bin" ContentType="application/vnd.openxmlformats-officedocument.oleObject"/>
  <Override PartName="/ppt/embeddings/oleObject128.bin" ContentType="application/vnd.openxmlformats-officedocument.oleObject"/>
  <Override PartName="/ppt/embeddings/oleObject129.bin" ContentType="application/vnd.openxmlformats-officedocument.oleObject"/>
  <Override PartName="/ppt/embeddings/oleObject130.bin" ContentType="application/vnd.openxmlformats-officedocument.oleObject"/>
  <Override PartName="/ppt/embeddings/oleObject131.bin" ContentType="application/vnd.openxmlformats-officedocument.oleObject"/>
  <Override PartName="/ppt/embeddings/oleObject132.bin" ContentType="application/vnd.openxmlformats-officedocument.oleObject"/>
  <Override PartName="/ppt/embeddings/oleObject133.bin" ContentType="application/vnd.openxmlformats-officedocument.oleObject"/>
  <Override PartName="/ppt/embeddings/oleObject134.bin" ContentType="application/vnd.openxmlformats-officedocument.oleObject"/>
  <Override PartName="/ppt/embeddings/oleObject135.bin" ContentType="application/vnd.openxmlformats-officedocument.oleObject"/>
  <Override PartName="/ppt/embeddings/oleObject136.bin" ContentType="application/vnd.openxmlformats-officedocument.oleObject"/>
  <Override PartName="/ppt/embeddings/oleObject137.bin" ContentType="application/vnd.openxmlformats-officedocument.oleObject"/>
  <Override PartName="/ppt/embeddings/oleObject138.bin" ContentType="application/vnd.openxmlformats-officedocument.oleObject"/>
  <Override PartName="/ppt/embeddings/oleObject139.bin" ContentType="application/vnd.openxmlformats-officedocument.oleObject"/>
  <Override PartName="/ppt/embeddings/oleObject140.bin" ContentType="application/vnd.openxmlformats-officedocument.oleObject"/>
  <Override PartName="/ppt/embeddings/oleObject141.bin" ContentType="application/vnd.openxmlformats-officedocument.oleObject"/>
  <Override PartName="/ppt/embeddings/oleObject142.bin" ContentType="application/vnd.openxmlformats-officedocument.oleObject"/>
  <Override PartName="/ppt/embeddings/oleObject143.bin" ContentType="application/vnd.openxmlformats-officedocument.oleObject"/>
  <Override PartName="/ppt/embeddings/oleObject144.bin" ContentType="application/vnd.openxmlformats-officedocument.oleObject"/>
  <Override PartName="/ppt/embeddings/oleObject145.bin" ContentType="application/vnd.openxmlformats-officedocument.oleObject"/>
  <Override PartName="/ppt/embeddings/oleObject146.bin" ContentType="application/vnd.openxmlformats-officedocument.oleObject"/>
  <Override PartName="/ppt/embeddings/oleObject147.bin" ContentType="application/vnd.openxmlformats-officedocument.oleObject"/>
  <Override PartName="/ppt/embeddings/oleObject148.bin" ContentType="application/vnd.openxmlformats-officedocument.oleObject"/>
  <Override PartName="/ppt/embeddings/oleObject149.bin" ContentType="application/vnd.openxmlformats-officedocument.oleObject"/>
  <Override PartName="/ppt/embeddings/oleObject150.bin" ContentType="application/vnd.openxmlformats-officedocument.oleObject"/>
  <Override PartName="/ppt/embeddings/oleObject151.bin" ContentType="application/vnd.openxmlformats-officedocument.oleObject"/>
  <Override PartName="/ppt/embeddings/oleObject152.bin" ContentType="application/vnd.openxmlformats-officedocument.oleObject"/>
  <Override PartName="/ppt/embeddings/oleObject153.bin" ContentType="application/vnd.openxmlformats-officedocument.oleObject"/>
  <Override PartName="/ppt/embeddings/oleObject154.bin" ContentType="application/vnd.openxmlformats-officedocument.oleObject"/>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handoutMasterIdLst>
    <p:handoutMasterId r:id="rId18"/>
  </p:handoutMasterIdLst>
  <p:sldIdLst>
    <p:sldId id="256" r:id="rId2"/>
    <p:sldId id="690" r:id="rId3"/>
    <p:sldId id="663" r:id="rId4"/>
    <p:sldId id="664" r:id="rId5"/>
    <p:sldId id="665" r:id="rId6"/>
    <p:sldId id="666" r:id="rId7"/>
    <p:sldId id="667" r:id="rId8"/>
    <p:sldId id="678" r:id="rId9"/>
    <p:sldId id="679" r:id="rId10"/>
    <p:sldId id="680" r:id="rId11"/>
    <p:sldId id="681" r:id="rId12"/>
    <p:sldId id="682" r:id="rId13"/>
    <p:sldId id="683" r:id="rId14"/>
    <p:sldId id="684" r:id="rId15"/>
    <p:sldId id="685" r:id="rId16"/>
  </p:sldIdLst>
  <p:sldSz cx="9144000" cy="6858000" type="screen4x3"/>
  <p:notesSz cx="6877050" cy="9163050"/>
  <p:defaultTextStyle>
    <a:defPPr>
      <a:defRPr lang="en-US"/>
    </a:defPPr>
    <a:lvl1pPr algn="l" rtl="0" fontAlgn="base">
      <a:spcBef>
        <a:spcPct val="0"/>
      </a:spcBef>
      <a:spcAft>
        <a:spcPct val="0"/>
      </a:spcAft>
      <a:defRPr sz="2400" kern="1200">
        <a:solidFill>
          <a:schemeClr val="tx1"/>
        </a:solidFill>
        <a:latin typeface="Times New Roman" pitchFamily="-84" charset="0"/>
        <a:ea typeface="+mn-ea"/>
        <a:cs typeface="+mn-cs"/>
      </a:defRPr>
    </a:lvl1pPr>
    <a:lvl2pPr marL="457200" algn="l" rtl="0" fontAlgn="base">
      <a:spcBef>
        <a:spcPct val="0"/>
      </a:spcBef>
      <a:spcAft>
        <a:spcPct val="0"/>
      </a:spcAft>
      <a:defRPr sz="2400" kern="1200">
        <a:solidFill>
          <a:schemeClr val="tx1"/>
        </a:solidFill>
        <a:latin typeface="Times New Roman" pitchFamily="-84" charset="0"/>
        <a:ea typeface="+mn-ea"/>
        <a:cs typeface="+mn-cs"/>
      </a:defRPr>
    </a:lvl2pPr>
    <a:lvl3pPr marL="914400" algn="l" rtl="0" fontAlgn="base">
      <a:spcBef>
        <a:spcPct val="0"/>
      </a:spcBef>
      <a:spcAft>
        <a:spcPct val="0"/>
      </a:spcAft>
      <a:defRPr sz="2400" kern="1200">
        <a:solidFill>
          <a:schemeClr val="tx1"/>
        </a:solidFill>
        <a:latin typeface="Times New Roman" pitchFamily="-84" charset="0"/>
        <a:ea typeface="+mn-ea"/>
        <a:cs typeface="+mn-cs"/>
      </a:defRPr>
    </a:lvl3pPr>
    <a:lvl4pPr marL="1371600" algn="l" rtl="0" fontAlgn="base">
      <a:spcBef>
        <a:spcPct val="0"/>
      </a:spcBef>
      <a:spcAft>
        <a:spcPct val="0"/>
      </a:spcAft>
      <a:defRPr sz="2400" kern="1200">
        <a:solidFill>
          <a:schemeClr val="tx1"/>
        </a:solidFill>
        <a:latin typeface="Times New Roman" pitchFamily="-84" charset="0"/>
        <a:ea typeface="+mn-ea"/>
        <a:cs typeface="+mn-cs"/>
      </a:defRPr>
    </a:lvl4pPr>
    <a:lvl5pPr marL="1828800" algn="l" rtl="0" fontAlgn="base">
      <a:spcBef>
        <a:spcPct val="0"/>
      </a:spcBef>
      <a:spcAft>
        <a:spcPct val="0"/>
      </a:spcAft>
      <a:defRPr sz="2400" kern="1200">
        <a:solidFill>
          <a:schemeClr val="tx1"/>
        </a:solidFill>
        <a:latin typeface="Times New Roman" pitchFamily="-84" charset="0"/>
        <a:ea typeface="+mn-ea"/>
        <a:cs typeface="+mn-cs"/>
      </a:defRPr>
    </a:lvl5pPr>
    <a:lvl6pPr marL="2286000" algn="l" defTabSz="457200" rtl="0" eaLnBrk="1" latinLnBrk="0" hangingPunct="1">
      <a:defRPr sz="2400" kern="1200">
        <a:solidFill>
          <a:schemeClr val="tx1"/>
        </a:solidFill>
        <a:latin typeface="Times New Roman" pitchFamily="-84" charset="0"/>
        <a:ea typeface="+mn-ea"/>
        <a:cs typeface="+mn-cs"/>
      </a:defRPr>
    </a:lvl6pPr>
    <a:lvl7pPr marL="2743200" algn="l" defTabSz="457200" rtl="0" eaLnBrk="1" latinLnBrk="0" hangingPunct="1">
      <a:defRPr sz="2400" kern="1200">
        <a:solidFill>
          <a:schemeClr val="tx1"/>
        </a:solidFill>
        <a:latin typeface="Times New Roman" pitchFamily="-84" charset="0"/>
        <a:ea typeface="+mn-ea"/>
        <a:cs typeface="+mn-cs"/>
      </a:defRPr>
    </a:lvl7pPr>
    <a:lvl8pPr marL="3200400" algn="l" defTabSz="457200" rtl="0" eaLnBrk="1" latinLnBrk="0" hangingPunct="1">
      <a:defRPr sz="2400" kern="1200">
        <a:solidFill>
          <a:schemeClr val="tx1"/>
        </a:solidFill>
        <a:latin typeface="Times New Roman" pitchFamily="-84" charset="0"/>
        <a:ea typeface="+mn-ea"/>
        <a:cs typeface="+mn-cs"/>
      </a:defRPr>
    </a:lvl8pPr>
    <a:lvl9pPr marL="3657600" algn="l" defTabSz="457200" rtl="0" eaLnBrk="1" latinLnBrk="0" hangingPunct="1">
      <a:defRPr sz="2400" kern="1200">
        <a:solidFill>
          <a:schemeClr val="tx1"/>
        </a:solidFill>
        <a:latin typeface="Times New Roman" pitchFamily="-8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0033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CC"/>
    <a:srgbClr val="FFFFCC"/>
    <a:srgbClr val="CC6600"/>
    <a:srgbClr val="FF0066"/>
    <a:srgbClr val="CC00CC"/>
    <a:srgbClr val="003300"/>
    <a:srgbClr val="660066"/>
    <a:srgbClr val="A500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63" d="100"/>
          <a:sy n="63" d="100"/>
        </p:scale>
        <p:origin x="-688"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4458"/>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handoutMaster" Target="handoutMasters/handoutMaster1.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1" Type="http://schemas.openxmlformats.org/officeDocument/2006/relationships/image" Target="../media/image12.wmf"/><Relationship Id="rId12" Type="http://schemas.openxmlformats.org/officeDocument/2006/relationships/image" Target="../media/image13.wmf"/><Relationship Id="rId13" Type="http://schemas.openxmlformats.org/officeDocument/2006/relationships/image" Target="../media/image14.wmf"/><Relationship Id="rId14" Type="http://schemas.openxmlformats.org/officeDocument/2006/relationships/image" Target="../media/image15.wmf"/><Relationship Id="rId15" Type="http://schemas.openxmlformats.org/officeDocument/2006/relationships/image" Target="../media/image16.wmf"/><Relationship Id="rId16" Type="http://schemas.openxmlformats.org/officeDocument/2006/relationships/image" Target="../media/image17.wmf"/><Relationship Id="rId1" Type="http://schemas.openxmlformats.org/officeDocument/2006/relationships/image" Target="../media/image2.wmf"/><Relationship Id="rId2" Type="http://schemas.openxmlformats.org/officeDocument/2006/relationships/image" Target="../media/image3.wmf"/><Relationship Id="rId3" Type="http://schemas.openxmlformats.org/officeDocument/2006/relationships/image" Target="../media/image4.wmf"/><Relationship Id="rId4" Type="http://schemas.openxmlformats.org/officeDocument/2006/relationships/image" Target="../media/image5.wmf"/><Relationship Id="rId5" Type="http://schemas.openxmlformats.org/officeDocument/2006/relationships/image" Target="../media/image6.wmf"/><Relationship Id="rId6" Type="http://schemas.openxmlformats.org/officeDocument/2006/relationships/image" Target="../media/image7.wmf"/><Relationship Id="rId7" Type="http://schemas.openxmlformats.org/officeDocument/2006/relationships/image" Target="../media/image8.wmf"/><Relationship Id="rId8" Type="http://schemas.openxmlformats.org/officeDocument/2006/relationships/image" Target="../media/image9.wmf"/><Relationship Id="rId9" Type="http://schemas.openxmlformats.org/officeDocument/2006/relationships/image" Target="../media/image10.wmf"/><Relationship Id="rId10" Type="http://schemas.openxmlformats.org/officeDocument/2006/relationships/image" Target="../media/image11.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10.wmf"/><Relationship Id="rId2" Type="http://schemas.openxmlformats.org/officeDocument/2006/relationships/image" Target="../media/image111.wmf"/></Relationships>
</file>

<file path=ppt/drawings/_rels/vmlDrawing11.vml.rels><?xml version="1.0" encoding="UTF-8" standalone="yes"?>
<Relationships xmlns="http://schemas.openxmlformats.org/package/2006/relationships"><Relationship Id="rId11" Type="http://schemas.openxmlformats.org/officeDocument/2006/relationships/image" Target="../media/image122.wmf"/><Relationship Id="rId12" Type="http://schemas.openxmlformats.org/officeDocument/2006/relationships/image" Target="../media/image123.wmf"/><Relationship Id="rId13" Type="http://schemas.openxmlformats.org/officeDocument/2006/relationships/image" Target="../media/image124.wmf"/><Relationship Id="rId14" Type="http://schemas.openxmlformats.org/officeDocument/2006/relationships/image" Target="../media/image125.wmf"/><Relationship Id="rId15" Type="http://schemas.openxmlformats.org/officeDocument/2006/relationships/image" Target="../media/image126.wmf"/><Relationship Id="rId16" Type="http://schemas.openxmlformats.org/officeDocument/2006/relationships/image" Target="../media/image127.wmf"/><Relationship Id="rId17" Type="http://schemas.openxmlformats.org/officeDocument/2006/relationships/image" Target="../media/image128.wmf"/><Relationship Id="rId18" Type="http://schemas.openxmlformats.org/officeDocument/2006/relationships/image" Target="../media/image129.wmf"/><Relationship Id="rId19" Type="http://schemas.openxmlformats.org/officeDocument/2006/relationships/image" Target="../media/image130.wmf"/><Relationship Id="rId1" Type="http://schemas.openxmlformats.org/officeDocument/2006/relationships/image" Target="../media/image112.wmf"/><Relationship Id="rId2" Type="http://schemas.openxmlformats.org/officeDocument/2006/relationships/image" Target="../media/image113.wmf"/><Relationship Id="rId3" Type="http://schemas.openxmlformats.org/officeDocument/2006/relationships/image" Target="../media/image114.wmf"/><Relationship Id="rId4" Type="http://schemas.openxmlformats.org/officeDocument/2006/relationships/image" Target="../media/image115.wmf"/><Relationship Id="rId5" Type="http://schemas.openxmlformats.org/officeDocument/2006/relationships/image" Target="../media/image116.wmf"/><Relationship Id="rId6" Type="http://schemas.openxmlformats.org/officeDocument/2006/relationships/image" Target="../media/image117.wmf"/><Relationship Id="rId7" Type="http://schemas.openxmlformats.org/officeDocument/2006/relationships/image" Target="../media/image118.wmf"/><Relationship Id="rId8" Type="http://schemas.openxmlformats.org/officeDocument/2006/relationships/image" Target="../media/image119.emf"/><Relationship Id="rId9" Type="http://schemas.openxmlformats.org/officeDocument/2006/relationships/image" Target="../media/image120.wmf"/><Relationship Id="rId10" Type="http://schemas.openxmlformats.org/officeDocument/2006/relationships/image" Target="../media/image121.wmf"/></Relationships>
</file>

<file path=ppt/drawings/_rels/vmlDrawing12.vml.rels><?xml version="1.0" encoding="UTF-8" standalone="yes"?>
<Relationships xmlns="http://schemas.openxmlformats.org/package/2006/relationships"><Relationship Id="rId11" Type="http://schemas.openxmlformats.org/officeDocument/2006/relationships/image" Target="../media/image141.wmf"/><Relationship Id="rId12" Type="http://schemas.openxmlformats.org/officeDocument/2006/relationships/image" Target="../media/image142.wmf"/><Relationship Id="rId13" Type="http://schemas.openxmlformats.org/officeDocument/2006/relationships/image" Target="../media/image143.wmf"/><Relationship Id="rId1" Type="http://schemas.openxmlformats.org/officeDocument/2006/relationships/image" Target="../media/image131.wmf"/><Relationship Id="rId2" Type="http://schemas.openxmlformats.org/officeDocument/2006/relationships/image" Target="../media/image132.wmf"/><Relationship Id="rId3" Type="http://schemas.openxmlformats.org/officeDocument/2006/relationships/image" Target="../media/image133.wmf"/><Relationship Id="rId4" Type="http://schemas.openxmlformats.org/officeDocument/2006/relationships/image" Target="../media/image134.wmf"/><Relationship Id="rId5" Type="http://schemas.openxmlformats.org/officeDocument/2006/relationships/image" Target="../media/image135.wmf"/><Relationship Id="rId6" Type="http://schemas.openxmlformats.org/officeDocument/2006/relationships/image" Target="../media/image136.wmf"/><Relationship Id="rId7" Type="http://schemas.openxmlformats.org/officeDocument/2006/relationships/image" Target="../media/image137.wmf"/><Relationship Id="rId8" Type="http://schemas.openxmlformats.org/officeDocument/2006/relationships/image" Target="../media/image138.wmf"/><Relationship Id="rId9" Type="http://schemas.openxmlformats.org/officeDocument/2006/relationships/image" Target="../media/image139.wmf"/><Relationship Id="rId10" Type="http://schemas.openxmlformats.org/officeDocument/2006/relationships/image" Target="../media/image140.wmf"/></Relationships>
</file>

<file path=ppt/drawings/_rels/vmlDrawing13.vml.rels><?xml version="1.0" encoding="UTF-8" standalone="yes"?>
<Relationships xmlns="http://schemas.openxmlformats.org/package/2006/relationships"><Relationship Id="rId11" Type="http://schemas.openxmlformats.org/officeDocument/2006/relationships/image" Target="../media/image154.wmf"/><Relationship Id="rId12" Type="http://schemas.openxmlformats.org/officeDocument/2006/relationships/image" Target="../media/image155.wmf"/><Relationship Id="rId13" Type="http://schemas.openxmlformats.org/officeDocument/2006/relationships/image" Target="../media/image156.wmf"/><Relationship Id="rId1" Type="http://schemas.openxmlformats.org/officeDocument/2006/relationships/image" Target="../media/image144.wmf"/><Relationship Id="rId2" Type="http://schemas.openxmlformats.org/officeDocument/2006/relationships/image" Target="../media/image145.wmf"/><Relationship Id="rId3" Type="http://schemas.openxmlformats.org/officeDocument/2006/relationships/image" Target="../media/image146.wmf"/><Relationship Id="rId4" Type="http://schemas.openxmlformats.org/officeDocument/2006/relationships/image" Target="../media/image147.wmf"/><Relationship Id="rId5" Type="http://schemas.openxmlformats.org/officeDocument/2006/relationships/image" Target="../media/image148.wmf"/><Relationship Id="rId6" Type="http://schemas.openxmlformats.org/officeDocument/2006/relationships/image" Target="../media/image149.wmf"/><Relationship Id="rId7" Type="http://schemas.openxmlformats.org/officeDocument/2006/relationships/image" Target="../media/image150.wmf"/><Relationship Id="rId8" Type="http://schemas.openxmlformats.org/officeDocument/2006/relationships/image" Target="../media/image151.wmf"/><Relationship Id="rId9" Type="http://schemas.openxmlformats.org/officeDocument/2006/relationships/image" Target="../media/image152.wmf"/><Relationship Id="rId10" Type="http://schemas.openxmlformats.org/officeDocument/2006/relationships/image" Target="../media/image153.wmf"/></Relationships>
</file>

<file path=ppt/drawings/_rels/vmlDrawing2.vml.rels><?xml version="1.0" encoding="UTF-8" standalone="yes"?>
<Relationships xmlns="http://schemas.openxmlformats.org/package/2006/relationships"><Relationship Id="rId11" Type="http://schemas.openxmlformats.org/officeDocument/2006/relationships/image" Target="../media/image28.wmf"/><Relationship Id="rId12" Type="http://schemas.openxmlformats.org/officeDocument/2006/relationships/image" Target="../media/image29.wmf"/><Relationship Id="rId1" Type="http://schemas.openxmlformats.org/officeDocument/2006/relationships/image" Target="../media/image18.wmf"/><Relationship Id="rId2" Type="http://schemas.openxmlformats.org/officeDocument/2006/relationships/image" Target="../media/image19.wmf"/><Relationship Id="rId3" Type="http://schemas.openxmlformats.org/officeDocument/2006/relationships/image" Target="../media/image20.wmf"/><Relationship Id="rId4" Type="http://schemas.openxmlformats.org/officeDocument/2006/relationships/image" Target="../media/image21.wmf"/><Relationship Id="rId5" Type="http://schemas.openxmlformats.org/officeDocument/2006/relationships/image" Target="../media/image22.wmf"/><Relationship Id="rId6" Type="http://schemas.openxmlformats.org/officeDocument/2006/relationships/image" Target="../media/image23.wmf"/><Relationship Id="rId7" Type="http://schemas.openxmlformats.org/officeDocument/2006/relationships/image" Target="../media/image24.wmf"/><Relationship Id="rId8" Type="http://schemas.openxmlformats.org/officeDocument/2006/relationships/image" Target="../media/image25.wmf"/><Relationship Id="rId9" Type="http://schemas.openxmlformats.org/officeDocument/2006/relationships/image" Target="../media/image26.wmf"/><Relationship Id="rId10" Type="http://schemas.openxmlformats.org/officeDocument/2006/relationships/image" Target="../media/image27.wmf"/></Relationships>
</file>

<file path=ppt/drawings/_rels/vmlDrawing3.vml.rels><?xml version="1.0" encoding="UTF-8" standalone="yes"?>
<Relationships xmlns="http://schemas.openxmlformats.org/package/2006/relationships"><Relationship Id="rId9" Type="http://schemas.openxmlformats.org/officeDocument/2006/relationships/image" Target="../media/image38.wmf"/><Relationship Id="rId20" Type="http://schemas.openxmlformats.org/officeDocument/2006/relationships/image" Target="../media/image49.wmf"/><Relationship Id="rId21" Type="http://schemas.openxmlformats.org/officeDocument/2006/relationships/image" Target="../media/image50.wmf"/><Relationship Id="rId22" Type="http://schemas.openxmlformats.org/officeDocument/2006/relationships/image" Target="../media/image51.wmf"/><Relationship Id="rId10" Type="http://schemas.openxmlformats.org/officeDocument/2006/relationships/image" Target="../media/image39.wmf"/><Relationship Id="rId11" Type="http://schemas.openxmlformats.org/officeDocument/2006/relationships/image" Target="../media/image40.wmf"/><Relationship Id="rId12" Type="http://schemas.openxmlformats.org/officeDocument/2006/relationships/image" Target="../media/image41.wmf"/><Relationship Id="rId13" Type="http://schemas.openxmlformats.org/officeDocument/2006/relationships/image" Target="../media/image42.wmf"/><Relationship Id="rId14" Type="http://schemas.openxmlformats.org/officeDocument/2006/relationships/image" Target="../media/image43.wmf"/><Relationship Id="rId15" Type="http://schemas.openxmlformats.org/officeDocument/2006/relationships/image" Target="../media/image44.wmf"/><Relationship Id="rId16" Type="http://schemas.openxmlformats.org/officeDocument/2006/relationships/image" Target="../media/image45.wmf"/><Relationship Id="rId17" Type="http://schemas.openxmlformats.org/officeDocument/2006/relationships/image" Target="../media/image46.wmf"/><Relationship Id="rId18" Type="http://schemas.openxmlformats.org/officeDocument/2006/relationships/image" Target="../media/image47.wmf"/><Relationship Id="rId19" Type="http://schemas.openxmlformats.org/officeDocument/2006/relationships/image" Target="../media/image48.wmf"/><Relationship Id="rId1" Type="http://schemas.openxmlformats.org/officeDocument/2006/relationships/image" Target="../media/image30.wmf"/><Relationship Id="rId2" Type="http://schemas.openxmlformats.org/officeDocument/2006/relationships/image" Target="../media/image31.wmf"/><Relationship Id="rId3" Type="http://schemas.openxmlformats.org/officeDocument/2006/relationships/image" Target="../media/image32.wmf"/><Relationship Id="rId4" Type="http://schemas.openxmlformats.org/officeDocument/2006/relationships/image" Target="../media/image33.wmf"/><Relationship Id="rId5" Type="http://schemas.openxmlformats.org/officeDocument/2006/relationships/image" Target="../media/image34.wmf"/><Relationship Id="rId6" Type="http://schemas.openxmlformats.org/officeDocument/2006/relationships/image" Target="../media/image35.wmf"/><Relationship Id="rId7" Type="http://schemas.openxmlformats.org/officeDocument/2006/relationships/image" Target="../media/image36.wmf"/><Relationship Id="rId8" Type="http://schemas.openxmlformats.org/officeDocument/2006/relationships/image" Target="../media/image37.wmf"/></Relationships>
</file>

<file path=ppt/drawings/_rels/vmlDrawing4.vml.rels><?xml version="1.0" encoding="UTF-8" standalone="yes"?>
<Relationships xmlns="http://schemas.openxmlformats.org/package/2006/relationships"><Relationship Id="rId11" Type="http://schemas.openxmlformats.org/officeDocument/2006/relationships/image" Target="../media/image62.wmf"/><Relationship Id="rId12" Type="http://schemas.openxmlformats.org/officeDocument/2006/relationships/image" Target="../media/image63.wmf"/><Relationship Id="rId1" Type="http://schemas.openxmlformats.org/officeDocument/2006/relationships/image" Target="../media/image52.wmf"/><Relationship Id="rId2" Type="http://schemas.openxmlformats.org/officeDocument/2006/relationships/image" Target="../media/image53.wmf"/><Relationship Id="rId3" Type="http://schemas.openxmlformats.org/officeDocument/2006/relationships/image" Target="../media/image54.wmf"/><Relationship Id="rId4" Type="http://schemas.openxmlformats.org/officeDocument/2006/relationships/image" Target="../media/image55.wmf"/><Relationship Id="rId5" Type="http://schemas.openxmlformats.org/officeDocument/2006/relationships/image" Target="../media/image56.wmf"/><Relationship Id="rId6" Type="http://schemas.openxmlformats.org/officeDocument/2006/relationships/image" Target="../media/image57.wmf"/><Relationship Id="rId7" Type="http://schemas.openxmlformats.org/officeDocument/2006/relationships/image" Target="../media/image58.wmf"/><Relationship Id="rId8" Type="http://schemas.openxmlformats.org/officeDocument/2006/relationships/image" Target="../media/image59.wmf"/><Relationship Id="rId9" Type="http://schemas.openxmlformats.org/officeDocument/2006/relationships/image" Target="../media/image60.wmf"/><Relationship Id="rId10" Type="http://schemas.openxmlformats.org/officeDocument/2006/relationships/image" Target="../media/image61.wmf"/></Relationships>
</file>

<file path=ppt/drawings/_rels/vmlDrawing5.vml.rels><?xml version="1.0" encoding="UTF-8" standalone="yes"?>
<Relationships xmlns="http://schemas.openxmlformats.org/package/2006/relationships"><Relationship Id="rId11" Type="http://schemas.openxmlformats.org/officeDocument/2006/relationships/image" Target="../media/image74.wmf"/><Relationship Id="rId12" Type="http://schemas.openxmlformats.org/officeDocument/2006/relationships/image" Target="../media/image75.wmf"/><Relationship Id="rId13" Type="http://schemas.openxmlformats.org/officeDocument/2006/relationships/image" Target="../media/image76.wmf"/><Relationship Id="rId14" Type="http://schemas.openxmlformats.org/officeDocument/2006/relationships/image" Target="../media/image77.wmf"/><Relationship Id="rId15" Type="http://schemas.openxmlformats.org/officeDocument/2006/relationships/image" Target="../media/image78.wmf"/><Relationship Id="rId16" Type="http://schemas.openxmlformats.org/officeDocument/2006/relationships/image" Target="../media/image79.wmf"/><Relationship Id="rId1" Type="http://schemas.openxmlformats.org/officeDocument/2006/relationships/image" Target="../media/image64.wmf"/><Relationship Id="rId2" Type="http://schemas.openxmlformats.org/officeDocument/2006/relationships/image" Target="../media/image65.wmf"/><Relationship Id="rId3" Type="http://schemas.openxmlformats.org/officeDocument/2006/relationships/image" Target="../media/image66.wmf"/><Relationship Id="rId4" Type="http://schemas.openxmlformats.org/officeDocument/2006/relationships/image" Target="../media/image67.wmf"/><Relationship Id="rId5" Type="http://schemas.openxmlformats.org/officeDocument/2006/relationships/image" Target="../media/image68.wmf"/><Relationship Id="rId6" Type="http://schemas.openxmlformats.org/officeDocument/2006/relationships/image" Target="../media/image69.wmf"/><Relationship Id="rId7" Type="http://schemas.openxmlformats.org/officeDocument/2006/relationships/image" Target="../media/image70.wmf"/><Relationship Id="rId8" Type="http://schemas.openxmlformats.org/officeDocument/2006/relationships/image" Target="../media/image71.wmf"/><Relationship Id="rId9" Type="http://schemas.openxmlformats.org/officeDocument/2006/relationships/image" Target="../media/image72.wmf"/><Relationship Id="rId10" Type="http://schemas.openxmlformats.org/officeDocument/2006/relationships/image" Target="../media/image73.wmf"/></Relationships>
</file>

<file path=ppt/drawings/_rels/vmlDrawing6.vml.rels><?xml version="1.0" encoding="UTF-8" standalone="yes"?>
<Relationships xmlns="http://schemas.openxmlformats.org/package/2006/relationships"><Relationship Id="rId11" Type="http://schemas.openxmlformats.org/officeDocument/2006/relationships/image" Target="../media/image91.wmf"/><Relationship Id="rId12" Type="http://schemas.openxmlformats.org/officeDocument/2006/relationships/image" Target="../media/image92.wmf"/><Relationship Id="rId13" Type="http://schemas.openxmlformats.org/officeDocument/2006/relationships/image" Target="../media/image93.wmf"/><Relationship Id="rId14" Type="http://schemas.openxmlformats.org/officeDocument/2006/relationships/image" Target="../media/image94.wmf"/><Relationship Id="rId15" Type="http://schemas.openxmlformats.org/officeDocument/2006/relationships/image" Target="../media/image95.wmf"/><Relationship Id="rId16" Type="http://schemas.openxmlformats.org/officeDocument/2006/relationships/image" Target="../media/image96.wmf"/><Relationship Id="rId17" Type="http://schemas.openxmlformats.org/officeDocument/2006/relationships/image" Target="../media/image97.wmf"/><Relationship Id="rId1" Type="http://schemas.openxmlformats.org/officeDocument/2006/relationships/image" Target="../media/image81.wmf"/><Relationship Id="rId2" Type="http://schemas.openxmlformats.org/officeDocument/2006/relationships/image" Target="../media/image82.wmf"/><Relationship Id="rId3" Type="http://schemas.openxmlformats.org/officeDocument/2006/relationships/image" Target="../media/image83.wmf"/><Relationship Id="rId4" Type="http://schemas.openxmlformats.org/officeDocument/2006/relationships/image" Target="../media/image84.wmf"/><Relationship Id="rId5" Type="http://schemas.openxmlformats.org/officeDocument/2006/relationships/image" Target="../media/image85.wmf"/><Relationship Id="rId6" Type="http://schemas.openxmlformats.org/officeDocument/2006/relationships/image" Target="../media/image86.wmf"/><Relationship Id="rId7" Type="http://schemas.openxmlformats.org/officeDocument/2006/relationships/image" Target="../media/image87.wmf"/><Relationship Id="rId8" Type="http://schemas.openxmlformats.org/officeDocument/2006/relationships/image" Target="../media/image88.wmf"/><Relationship Id="rId9" Type="http://schemas.openxmlformats.org/officeDocument/2006/relationships/image" Target="../media/image89.wmf"/><Relationship Id="rId10" Type="http://schemas.openxmlformats.org/officeDocument/2006/relationships/image" Target="../media/image90.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98.wmf"/><Relationship Id="rId2" Type="http://schemas.openxmlformats.org/officeDocument/2006/relationships/image" Target="../media/image99.wmf"/><Relationship Id="rId3" Type="http://schemas.openxmlformats.org/officeDocument/2006/relationships/image" Target="../media/image100.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01.wmf"/><Relationship Id="rId2" Type="http://schemas.openxmlformats.org/officeDocument/2006/relationships/image" Target="../media/image102.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105.emf"/><Relationship Id="rId4" Type="http://schemas.openxmlformats.org/officeDocument/2006/relationships/image" Target="../media/image106.wmf"/><Relationship Id="rId5" Type="http://schemas.openxmlformats.org/officeDocument/2006/relationships/image" Target="../media/image107.emf"/><Relationship Id="rId6" Type="http://schemas.openxmlformats.org/officeDocument/2006/relationships/image" Target="../media/image108.emf"/><Relationship Id="rId7" Type="http://schemas.openxmlformats.org/officeDocument/2006/relationships/image" Target="../media/image109.emf"/><Relationship Id="rId1" Type="http://schemas.openxmlformats.org/officeDocument/2006/relationships/image" Target="../media/image103.emf"/><Relationship Id="rId2" Type="http://schemas.openxmlformats.org/officeDocument/2006/relationships/image" Target="../media/image10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atin typeface="Times New Roman" charset="0"/>
              </a:defRPr>
            </a:lvl1pPr>
          </a:lstStyle>
          <a:p>
            <a:pPr>
              <a:defRPr/>
            </a:pPr>
            <a:endParaRPr lang="en-US"/>
          </a:p>
        </p:txBody>
      </p:sp>
      <p:sp>
        <p:nvSpPr>
          <p:cNvPr id="33795" name="Rectangle 3"/>
          <p:cNvSpPr>
            <a:spLocks noGrp="1" noChangeArrowheads="1"/>
          </p:cNvSpPr>
          <p:nvPr>
            <p:ph type="dt" sz="quarter"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atin typeface="Times New Roman" charset="0"/>
              </a:defRPr>
            </a:lvl1pPr>
          </a:lstStyle>
          <a:p>
            <a:pPr>
              <a:defRPr/>
            </a:pPr>
            <a:endParaRPr lang="en-US"/>
          </a:p>
        </p:txBody>
      </p:sp>
      <p:sp>
        <p:nvSpPr>
          <p:cNvPr id="33796" name="Rectangle 4"/>
          <p:cNvSpPr>
            <a:spLocks noGrp="1" noChangeArrowheads="1"/>
          </p:cNvSpPr>
          <p:nvPr>
            <p:ph type="ftr" sz="quarter" idx="2"/>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atin typeface="Times New Roman" charset="0"/>
              </a:defRPr>
            </a:lvl1pPr>
          </a:lstStyle>
          <a:p>
            <a:pPr>
              <a:defRPr/>
            </a:pPr>
            <a:endParaRPr lang="en-US"/>
          </a:p>
        </p:txBody>
      </p:sp>
      <p:sp>
        <p:nvSpPr>
          <p:cNvPr id="33797" name="Rectangle 5"/>
          <p:cNvSpPr>
            <a:spLocks noGrp="1" noChangeArrowheads="1"/>
          </p:cNvSpPr>
          <p:nvPr>
            <p:ph type="sldNum" sz="quarter" idx="3"/>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atin typeface="Times New Roman" charset="0"/>
              </a:defRPr>
            </a:lvl1pPr>
          </a:lstStyle>
          <a:p>
            <a:pPr>
              <a:defRPr/>
            </a:pPr>
            <a:fld id="{383069AB-0B70-3E4B-9CBA-A7E1F3E0FC3E}" type="slidenum">
              <a:rPr lang="en-US"/>
              <a:pPr>
                <a:defRPr/>
              </a:pPr>
              <a:t>‹#›</a:t>
            </a:fld>
            <a:endParaRPr lang="en-US"/>
          </a:p>
        </p:txBody>
      </p:sp>
    </p:spTree>
    <p:extLst>
      <p:ext uri="{BB962C8B-B14F-4D97-AF65-F5344CB8AC3E}">
        <p14:creationId xmlns:p14="http://schemas.microsoft.com/office/powerpoint/2010/main" val="68258708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atin typeface="Times New Roman" charset="0"/>
              </a:defRPr>
            </a:lvl1pPr>
          </a:lstStyle>
          <a:p>
            <a:pPr>
              <a:defRPr/>
            </a:pPr>
            <a:endParaRPr lang="en-US"/>
          </a:p>
        </p:txBody>
      </p:sp>
      <p:sp>
        <p:nvSpPr>
          <p:cNvPr id="6147" name="Rectangle 3"/>
          <p:cNvSpPr>
            <a:spLocks noGrp="1" noChangeArrowheads="1"/>
          </p:cNvSpPr>
          <p:nvPr>
            <p:ph type="dt"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atin typeface="Times New Roman" charset="0"/>
              </a:defRPr>
            </a:lvl1pPr>
          </a:lstStyle>
          <a:p>
            <a:pPr>
              <a:defRPr/>
            </a:pPr>
            <a:endParaRPr lang="en-US"/>
          </a:p>
        </p:txBody>
      </p:sp>
      <p:sp>
        <p:nvSpPr>
          <p:cNvPr id="17412" name="Rectangle 4"/>
          <p:cNvSpPr>
            <a:spLocks noGrp="1" noRot="1" noChangeAspect="1" noChangeArrowheads="1" noTextEdit="1"/>
          </p:cNvSpPr>
          <p:nvPr>
            <p:ph type="sldImg" idx="2"/>
          </p:nvPr>
        </p:nvSpPr>
        <p:spPr bwMode="auto">
          <a:xfrm>
            <a:off x="1149350" y="687388"/>
            <a:ext cx="4579938" cy="3435350"/>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917575" y="4352925"/>
            <a:ext cx="5041900" cy="412273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150" name="Rectangle 6"/>
          <p:cNvSpPr>
            <a:spLocks noGrp="1" noChangeArrowheads="1"/>
          </p:cNvSpPr>
          <p:nvPr>
            <p:ph type="ftr" sz="quarter" idx="4"/>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atin typeface="Times New Roman" charset="0"/>
              </a:defRPr>
            </a:lvl1pPr>
          </a:lstStyle>
          <a:p>
            <a:pPr>
              <a:defRPr/>
            </a:pPr>
            <a:endParaRPr lang="en-US"/>
          </a:p>
        </p:txBody>
      </p:sp>
      <p:sp>
        <p:nvSpPr>
          <p:cNvPr id="6151" name="Rectangle 7"/>
          <p:cNvSpPr>
            <a:spLocks noGrp="1" noChangeArrowheads="1"/>
          </p:cNvSpPr>
          <p:nvPr>
            <p:ph type="sldNum" sz="quarter" idx="5"/>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atin typeface="Times New Roman" charset="0"/>
              </a:defRPr>
            </a:lvl1pPr>
          </a:lstStyle>
          <a:p>
            <a:pPr>
              <a:defRPr/>
            </a:pPr>
            <a:fld id="{1E34483E-5B5B-BD45-A08D-10B8C52212D4}" type="slidenum">
              <a:rPr lang="en-US"/>
              <a:pPr>
                <a:defRPr/>
              </a:pPr>
              <a:t>‹#›</a:t>
            </a:fld>
            <a:endParaRPr lang="en-US"/>
          </a:p>
        </p:txBody>
      </p:sp>
    </p:spTree>
    <p:extLst>
      <p:ext uri="{BB962C8B-B14F-4D97-AF65-F5344CB8AC3E}">
        <p14:creationId xmlns:p14="http://schemas.microsoft.com/office/powerpoint/2010/main" val="2144073191"/>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New Roman" pitchFamily="18" charset="0"/>
        <a:ea typeface="ＭＳ Ｐゴシック" pitchFamily="-1" charset="-128"/>
        <a:cs typeface="ＭＳ Ｐゴシック" pitchFamily="-1" charset="-128"/>
      </a:defRPr>
    </a:lvl1pPr>
    <a:lvl2pPr marL="4572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7" descr="UTA_color_seal"/>
          <p:cNvPicPr>
            <a:picLocks noChangeAspect="1" noChangeArrowheads="1"/>
          </p:cNvPicPr>
          <p:nvPr/>
        </p:nvPicPr>
        <p:blipFill>
          <a:blip r:embed="rId2"/>
          <a:srcRect/>
          <a:stretch>
            <a:fillRect/>
          </a:stretch>
        </p:blipFill>
        <p:spPr bwMode="auto">
          <a:xfrm>
            <a:off x="3124200" y="6253163"/>
            <a:ext cx="457200" cy="452437"/>
          </a:xfrm>
          <a:prstGeom prst="rect">
            <a:avLst/>
          </a:prstGeom>
          <a:noFill/>
          <a:ln w="9525">
            <a:noFill/>
            <a:miter lim="800000"/>
            <a:headEnd/>
            <a:tailEnd/>
          </a:ln>
        </p:spPr>
      </p:pic>
      <p:sp>
        <p:nvSpPr>
          <p:cNvPr id="3074" name="Rectangle 2"/>
          <p:cNvSpPr>
            <a:spLocks noGrp="1" noChangeArrowheads="1"/>
          </p:cNvSpPr>
          <p:nvPr>
            <p:ph type="ctrTitle"/>
          </p:nvPr>
        </p:nvSpPr>
        <p:spPr>
          <a:xfrm>
            <a:off x="685800" y="1219200"/>
            <a:ext cx="7772400" cy="1143000"/>
          </a:xfrm>
        </p:spPr>
        <p:txBody>
          <a:bodyPr/>
          <a:lstStyle>
            <a:lvl1pPr>
              <a:defRPr/>
            </a:lvl1pPr>
          </a:lstStyle>
          <a:p>
            <a:r>
              <a:rPr lang="en-US"/>
              <a:t>Click to edit Master</a:t>
            </a:r>
          </a:p>
        </p:txBody>
      </p:sp>
      <p:sp>
        <p:nvSpPr>
          <p:cNvPr id="3075" name="Rectangle 3"/>
          <p:cNvSpPr>
            <a:spLocks noGrp="1" noChangeArrowheads="1"/>
          </p:cNvSpPr>
          <p:nvPr>
            <p:ph type="subTitle" idx="1"/>
          </p:nvPr>
        </p:nvSpPr>
        <p:spPr>
          <a:xfrm>
            <a:off x="1371600" y="2971800"/>
            <a:ext cx="6400800" cy="2590800"/>
          </a:xfrm>
        </p:spPr>
        <p:txBody>
          <a:bodyPr/>
          <a:lstStyle>
            <a:lvl1pPr marL="0" indent="0" algn="ctr">
              <a:defRPr/>
            </a:lvl1pPr>
          </a:lstStyle>
          <a:p>
            <a:r>
              <a:rPr lang="en-US"/>
              <a:t>Click to edit Master subtitle style</a:t>
            </a:r>
          </a:p>
        </p:txBody>
      </p:sp>
      <p:sp>
        <p:nvSpPr>
          <p:cNvPr id="5" name="Rectangle 4"/>
          <p:cNvSpPr>
            <a:spLocks noGrp="1" noChangeArrowheads="1"/>
          </p:cNvSpPr>
          <p:nvPr>
            <p:ph type="dt" sz="half" idx="10"/>
          </p:nvPr>
        </p:nvSpPr>
        <p:spPr/>
        <p:txBody>
          <a:bodyPr/>
          <a:lstStyle>
            <a:lvl1pPr>
              <a:defRPr/>
            </a:lvl1pPr>
          </a:lstStyle>
          <a:p>
            <a:pPr>
              <a:defRPr/>
            </a:pPr>
            <a:r>
              <a:rPr lang="en-US" smtClean="0"/>
              <a:t>Tuesday, Oct. 7,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nl-NL" smtClean="0"/>
              <a:t>PHYS 1443-004, Fall 2014                            Dr. Jaehoon Yu</a:t>
            </a:r>
            <a:endParaRPr lang="en-US"/>
          </a:p>
        </p:txBody>
      </p:sp>
      <p:sp>
        <p:nvSpPr>
          <p:cNvPr id="7" name="Rectangle 6"/>
          <p:cNvSpPr>
            <a:spLocks noGrp="1" noChangeArrowheads="1"/>
          </p:cNvSpPr>
          <p:nvPr>
            <p:ph type="sldNum" sz="quarter" idx="12"/>
          </p:nvPr>
        </p:nvSpPr>
        <p:spPr/>
        <p:txBody>
          <a:bodyPr/>
          <a:lstStyle>
            <a:lvl1pPr>
              <a:defRPr/>
            </a:lvl1pPr>
          </a:lstStyle>
          <a:p>
            <a:pPr>
              <a:defRPr/>
            </a:pPr>
            <a:fld id="{3DD774B2-BEFC-0F4C-8EFB-A9A3D81A594A}"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Tuesday, Oct. 7, 2014</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nl-NL" smtClean="0"/>
              <a:t>PHYS 1443-004, Fall 2014                            Dr. Jaehoon Yu</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128B57A-27A1-3D4C-A6D4-801C028D8806}"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Tuesday, Oct. 7, 2014</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nl-NL" smtClean="0"/>
              <a:t>PHYS 1443-004, Fall 2014                            Dr. Jaehoon Yu</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6959B54-6614-314D-82E3-D63DF83F53D7}"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85800" y="609600"/>
            <a:ext cx="77724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6858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6858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Tuesday, Oct. 7, 2014</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nl-NL" smtClean="0"/>
              <a:t>PHYS 1443-004, Fall 2014                            Dr. Jaehoon Yu</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633D2C0A-C00C-6D49-85C5-A00CF6C3B057}"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Tuesday, Oct. 7, 2014</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nl-NL" smtClean="0"/>
              <a:t>PHYS 1443-004, Fall 2014                            Dr. Jaehoon Yu</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23D45CD-16A2-224C-B70A-0D1B04896262}"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Tuesday, Oct. 7, 2014</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nl-NL" smtClean="0"/>
              <a:t>PHYS 1443-004, Fall 2014                            Dr. Jaehoon Yu</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23CED5A-781C-B54B-9DCC-46150F17B7DA}"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Tuesday, Oct. 7, 2014</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nl-NL" smtClean="0"/>
              <a:t>PHYS 1443-004, Fall 2014                            Dr. Jaehoon Yu</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5000C52-892A-734C-9735-DFA415D8DA4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Tuesday, Oct. 7, 2014</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nl-NL" smtClean="0"/>
              <a:t>PHYS 1443-004, Fall 2014                            Dr. Jaehoon Yu</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D8608EF3-45E5-0542-9CB7-247C5541AE2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Tuesday, Oct. 7, 2014</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nl-NL" smtClean="0"/>
              <a:t>PHYS 1443-004, Fall 2014                            Dr. Jaehoon Yu</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892F9CF5-C078-EB47-929F-B0A3FA3F9506}"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Tuesday, Oct. 7, 2014</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nl-NL" smtClean="0"/>
              <a:t>PHYS 1443-004, Fall 2014                            Dr. Jaehoon Yu</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8DCCF901-3B1D-5D4E-8AD7-5D66FB4A0B10}"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Tuesday, Oct. 7, 2014</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nl-NL" smtClean="0"/>
              <a:t>PHYS 1443-004, Fall 2014                            Dr. Jaehoon Yu</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2B26439-A107-B54D-9685-245DFB0AD8D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Tuesday, Oct. 7, 2014</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nl-NL" smtClean="0"/>
              <a:t>PHYS 1443-004, Fall 2014                            Dr. Jaehoon Yu</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42880F3-5039-AD40-B51A-C61F35823AB5}"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FF0066"/>
                </a:solidFill>
                <a:latin typeface="+mn-lt"/>
              </a:defRPr>
            </a:lvl1pPr>
          </a:lstStyle>
          <a:p>
            <a:pPr>
              <a:defRPr/>
            </a:pPr>
            <a:r>
              <a:rPr lang="en-US" smtClean="0"/>
              <a:t>Tuesday, Oct. 7, 2014</a:t>
            </a: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rgbClr val="003300"/>
                </a:solidFill>
                <a:latin typeface="+mn-lt"/>
              </a:defRPr>
            </a:lvl1pPr>
          </a:lstStyle>
          <a:p>
            <a:pPr>
              <a:defRPr/>
            </a:pPr>
            <a:r>
              <a:rPr lang="nl-NL" smtClean="0"/>
              <a:t>PHYS 1443-004, Fall 2014                            Dr. Jaehoon Yu</a:t>
            </a: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a:solidFill>
                  <a:srgbClr val="A50021"/>
                </a:solidFill>
                <a:latin typeface="Arial Narrow" charset="0"/>
              </a:defRPr>
            </a:lvl1pPr>
          </a:lstStyle>
          <a:p>
            <a:pPr>
              <a:defRPr/>
            </a:pPr>
            <a:fld id="{940792B5-4286-5042-9E96-9D0E8EB76CF0}" type="slidenum">
              <a:rPr lang="en-US"/>
              <a:pPr>
                <a:defRPr/>
              </a:pPr>
              <a:t>‹#›</a:t>
            </a:fld>
            <a:endParaRPr lang="en-US"/>
          </a:p>
        </p:txBody>
      </p:sp>
      <p:pic>
        <p:nvPicPr>
          <p:cNvPr id="1031" name="Picture 7" descr="UTA_color_seal"/>
          <p:cNvPicPr>
            <a:picLocks noChangeAspect="1" noChangeArrowheads="1"/>
          </p:cNvPicPr>
          <p:nvPr/>
        </p:nvPicPr>
        <p:blipFill>
          <a:blip r:embed="rId14"/>
          <a:srcRect/>
          <a:stretch>
            <a:fillRect/>
          </a:stretch>
        </p:blipFill>
        <p:spPr bwMode="auto">
          <a:xfrm>
            <a:off x="3124200" y="6253163"/>
            <a:ext cx="457200" cy="45243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19"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 id="2147483717" r:id="rId12"/>
  </p:sldLayoutIdLst>
  <p:timing>
    <p:tnLst>
      <p:par>
        <p:cTn xmlns:p14="http://schemas.microsoft.com/office/powerpoint/2010/main" id="1" dur="indefinite" restart="never" nodeType="tmRoot"/>
      </p:par>
    </p:tnLst>
  </p:timing>
  <p:hf hdr="0"/>
  <p:txStyles>
    <p:titleStyle>
      <a:lvl1pPr algn="ctr" rtl="0" eaLnBrk="0" fontAlgn="base" hangingPunct="0">
        <a:spcBef>
          <a:spcPct val="0"/>
        </a:spcBef>
        <a:spcAft>
          <a:spcPct val="0"/>
        </a:spcAft>
        <a:defRPr sz="4400">
          <a:solidFill>
            <a:srgbClr val="A50021"/>
          </a:solidFill>
          <a:latin typeface="+mj-lt"/>
          <a:ea typeface="ＭＳ Ｐゴシック" pitchFamily="-1" charset="-128"/>
          <a:cs typeface="ＭＳ Ｐゴシック" pitchFamily="-1" charset="-128"/>
        </a:defRPr>
      </a:lvl1pPr>
      <a:lvl2pPr algn="ctr" rtl="0" eaLnBrk="0" fontAlgn="base" hangingPunct="0">
        <a:spcBef>
          <a:spcPct val="0"/>
        </a:spcBef>
        <a:spcAft>
          <a:spcPct val="0"/>
        </a:spcAft>
        <a:defRPr sz="4400">
          <a:solidFill>
            <a:srgbClr val="A50021"/>
          </a:solidFill>
          <a:latin typeface="Arial Narrow" pitchFamily="34" charset="0"/>
          <a:ea typeface="ＭＳ Ｐゴシック" pitchFamily="-1" charset="-128"/>
          <a:cs typeface="ＭＳ Ｐゴシック" pitchFamily="-1" charset="-128"/>
        </a:defRPr>
      </a:lvl2pPr>
      <a:lvl3pPr algn="ctr" rtl="0" eaLnBrk="0" fontAlgn="base" hangingPunct="0">
        <a:spcBef>
          <a:spcPct val="0"/>
        </a:spcBef>
        <a:spcAft>
          <a:spcPct val="0"/>
        </a:spcAft>
        <a:defRPr sz="4400">
          <a:solidFill>
            <a:srgbClr val="A50021"/>
          </a:solidFill>
          <a:latin typeface="Arial Narrow" pitchFamily="34" charset="0"/>
          <a:ea typeface="ＭＳ Ｐゴシック" pitchFamily="-1" charset="-128"/>
          <a:cs typeface="ＭＳ Ｐゴシック" pitchFamily="-1" charset="-128"/>
        </a:defRPr>
      </a:lvl3pPr>
      <a:lvl4pPr algn="ctr" rtl="0" eaLnBrk="0" fontAlgn="base" hangingPunct="0">
        <a:spcBef>
          <a:spcPct val="0"/>
        </a:spcBef>
        <a:spcAft>
          <a:spcPct val="0"/>
        </a:spcAft>
        <a:defRPr sz="4400">
          <a:solidFill>
            <a:srgbClr val="A50021"/>
          </a:solidFill>
          <a:latin typeface="Arial Narrow" pitchFamily="34" charset="0"/>
          <a:ea typeface="ＭＳ Ｐゴシック" pitchFamily="-1" charset="-128"/>
          <a:cs typeface="ＭＳ Ｐゴシック" pitchFamily="-1" charset="-128"/>
        </a:defRPr>
      </a:lvl4pPr>
      <a:lvl5pPr algn="ctr" rtl="0" eaLnBrk="0" fontAlgn="base" hangingPunct="0">
        <a:spcBef>
          <a:spcPct val="0"/>
        </a:spcBef>
        <a:spcAft>
          <a:spcPct val="0"/>
        </a:spcAft>
        <a:defRPr sz="4400">
          <a:solidFill>
            <a:srgbClr val="A50021"/>
          </a:solidFill>
          <a:latin typeface="Arial Narrow" pitchFamily="34" charset="0"/>
          <a:ea typeface="ＭＳ Ｐゴシック" pitchFamily="-1" charset="-128"/>
          <a:cs typeface="ＭＳ Ｐゴシック" pitchFamily="-1" charset="-128"/>
        </a:defRPr>
      </a:lvl5pPr>
      <a:lvl6pPr marL="457200" algn="ctr" rtl="0" fontAlgn="base">
        <a:spcBef>
          <a:spcPct val="0"/>
        </a:spcBef>
        <a:spcAft>
          <a:spcPct val="0"/>
        </a:spcAft>
        <a:defRPr sz="4400">
          <a:solidFill>
            <a:srgbClr val="A50021"/>
          </a:solidFill>
          <a:latin typeface="Arial Narrow" pitchFamily="34" charset="0"/>
        </a:defRPr>
      </a:lvl6pPr>
      <a:lvl7pPr marL="914400" algn="ctr" rtl="0" fontAlgn="base">
        <a:spcBef>
          <a:spcPct val="0"/>
        </a:spcBef>
        <a:spcAft>
          <a:spcPct val="0"/>
        </a:spcAft>
        <a:defRPr sz="4400">
          <a:solidFill>
            <a:srgbClr val="A50021"/>
          </a:solidFill>
          <a:latin typeface="Arial Narrow" pitchFamily="34" charset="0"/>
        </a:defRPr>
      </a:lvl7pPr>
      <a:lvl8pPr marL="1371600" algn="ctr" rtl="0" fontAlgn="base">
        <a:spcBef>
          <a:spcPct val="0"/>
        </a:spcBef>
        <a:spcAft>
          <a:spcPct val="0"/>
        </a:spcAft>
        <a:defRPr sz="4400">
          <a:solidFill>
            <a:srgbClr val="A50021"/>
          </a:solidFill>
          <a:latin typeface="Arial Narrow" pitchFamily="34" charset="0"/>
        </a:defRPr>
      </a:lvl8pPr>
      <a:lvl9pPr marL="1828800" algn="ctr" rtl="0" fontAlgn="base">
        <a:spcBef>
          <a:spcPct val="0"/>
        </a:spcBef>
        <a:spcAft>
          <a:spcPct val="0"/>
        </a:spcAft>
        <a:defRPr sz="4400">
          <a:solidFill>
            <a:srgbClr val="A50021"/>
          </a:solidFill>
          <a:latin typeface="Arial Narrow" pitchFamily="34" charset="0"/>
        </a:defRPr>
      </a:lvl9pPr>
    </p:titleStyle>
    <p:bodyStyle>
      <a:lvl1pPr marL="342900" indent="-342900" algn="l" rtl="0" eaLnBrk="0" fontAlgn="base" hangingPunct="0">
        <a:spcBef>
          <a:spcPct val="20000"/>
        </a:spcBef>
        <a:spcAft>
          <a:spcPct val="0"/>
        </a:spcAft>
        <a:buChar char="•"/>
        <a:defRPr sz="3200">
          <a:solidFill>
            <a:schemeClr val="accent2"/>
          </a:solidFill>
          <a:latin typeface="+mn-lt"/>
          <a:ea typeface="ＭＳ Ｐゴシック" pitchFamily="-1" charset="-128"/>
          <a:cs typeface="ＭＳ Ｐゴシック" pitchFamily="-1" charset="-128"/>
        </a:defRPr>
      </a:lvl1pPr>
      <a:lvl2pPr marL="742950" indent="-285750" algn="l" rtl="0" eaLnBrk="0" fontAlgn="base" hangingPunct="0">
        <a:spcBef>
          <a:spcPct val="20000"/>
        </a:spcBef>
        <a:spcAft>
          <a:spcPct val="0"/>
        </a:spcAft>
        <a:buChar char="–"/>
        <a:defRPr sz="2800">
          <a:solidFill>
            <a:srgbClr val="660066"/>
          </a:solidFill>
          <a:latin typeface="+mn-lt"/>
          <a:ea typeface="ＭＳ Ｐゴシック" charset="-128"/>
        </a:defRPr>
      </a:lvl2pPr>
      <a:lvl3pPr marL="1143000" indent="-228600" algn="l" rtl="0" eaLnBrk="0" fontAlgn="base" hangingPunct="0">
        <a:spcBef>
          <a:spcPct val="20000"/>
        </a:spcBef>
        <a:spcAft>
          <a:spcPct val="0"/>
        </a:spcAft>
        <a:buChar char="•"/>
        <a:defRPr sz="2400">
          <a:solidFill>
            <a:srgbClr val="003300"/>
          </a:solidFill>
          <a:latin typeface="+mn-lt"/>
          <a:ea typeface="ＭＳ Ｐゴシック" charset="-128"/>
        </a:defRPr>
      </a:lvl3pPr>
      <a:lvl4pPr marL="1600200" indent="-228600" algn="l" rtl="0" eaLnBrk="0" fontAlgn="base" hangingPunct="0">
        <a:spcBef>
          <a:spcPct val="20000"/>
        </a:spcBef>
        <a:spcAft>
          <a:spcPct val="0"/>
        </a:spcAft>
        <a:buChar char="–"/>
        <a:defRPr sz="2000">
          <a:solidFill>
            <a:srgbClr val="CC00CC"/>
          </a:solidFill>
          <a:latin typeface="+mn-lt"/>
          <a:ea typeface="ＭＳ Ｐゴシック" charset="-128"/>
        </a:defRPr>
      </a:lvl4pPr>
      <a:lvl5pPr marL="2057400" indent="-228600" algn="l" rtl="0" eaLnBrk="0" fontAlgn="base" hangingPunct="0">
        <a:spcBef>
          <a:spcPct val="20000"/>
        </a:spcBef>
        <a:spcAft>
          <a:spcPct val="0"/>
        </a:spcAft>
        <a:buChar char="»"/>
        <a:defRPr sz="2000">
          <a:solidFill>
            <a:srgbClr val="FF0066"/>
          </a:solidFill>
          <a:latin typeface="+mn-lt"/>
          <a:ea typeface="ＭＳ Ｐゴシック" charset="-128"/>
        </a:defRPr>
      </a:lvl5pPr>
      <a:lvl6pPr marL="2514600" indent="-228600" algn="l" rtl="0" fontAlgn="base">
        <a:spcBef>
          <a:spcPct val="20000"/>
        </a:spcBef>
        <a:spcAft>
          <a:spcPct val="0"/>
        </a:spcAft>
        <a:buChar char="»"/>
        <a:defRPr sz="2000">
          <a:solidFill>
            <a:srgbClr val="FF0066"/>
          </a:solidFill>
          <a:latin typeface="+mn-lt"/>
        </a:defRPr>
      </a:lvl6pPr>
      <a:lvl7pPr marL="2971800" indent="-228600" algn="l" rtl="0" fontAlgn="base">
        <a:spcBef>
          <a:spcPct val="20000"/>
        </a:spcBef>
        <a:spcAft>
          <a:spcPct val="0"/>
        </a:spcAft>
        <a:buChar char="»"/>
        <a:defRPr sz="2000">
          <a:solidFill>
            <a:srgbClr val="FF0066"/>
          </a:solidFill>
          <a:latin typeface="+mn-lt"/>
        </a:defRPr>
      </a:lvl7pPr>
      <a:lvl8pPr marL="3429000" indent="-228600" algn="l" rtl="0" fontAlgn="base">
        <a:spcBef>
          <a:spcPct val="20000"/>
        </a:spcBef>
        <a:spcAft>
          <a:spcPct val="0"/>
        </a:spcAft>
        <a:buChar char="»"/>
        <a:defRPr sz="2000">
          <a:solidFill>
            <a:srgbClr val="FF0066"/>
          </a:solidFill>
          <a:latin typeface="+mn-lt"/>
        </a:defRPr>
      </a:lvl8pPr>
      <a:lvl9pPr marL="3886200" indent="-228600" algn="l" rtl="0" fontAlgn="base">
        <a:spcBef>
          <a:spcPct val="20000"/>
        </a:spcBef>
        <a:spcAft>
          <a:spcPct val="0"/>
        </a:spcAft>
        <a:buChar char="»"/>
        <a:defRPr sz="2000">
          <a:solidFill>
            <a:srgbClr val="FF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99.bin"/><Relationship Id="rId4" Type="http://schemas.openxmlformats.org/officeDocument/2006/relationships/image" Target="../media/image101.wmf"/><Relationship Id="rId5" Type="http://schemas.openxmlformats.org/officeDocument/2006/relationships/oleObject" Target="../embeddings/oleObject100.bin"/><Relationship Id="rId6" Type="http://schemas.openxmlformats.org/officeDocument/2006/relationships/image" Target="../media/image102.wmf"/><Relationship Id="rId1" Type="http://schemas.openxmlformats.org/officeDocument/2006/relationships/vmlDrawing" Target="../drawings/vmlDrawing8.vml"/><Relationship Id="rId2"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1" Type="http://schemas.openxmlformats.org/officeDocument/2006/relationships/oleObject" Target="../embeddings/oleObject105.bin"/><Relationship Id="rId12" Type="http://schemas.openxmlformats.org/officeDocument/2006/relationships/image" Target="../media/image107.emf"/><Relationship Id="rId13" Type="http://schemas.openxmlformats.org/officeDocument/2006/relationships/oleObject" Target="../embeddings/oleObject106.bin"/><Relationship Id="rId14" Type="http://schemas.openxmlformats.org/officeDocument/2006/relationships/image" Target="../media/image108.emf"/><Relationship Id="rId15" Type="http://schemas.openxmlformats.org/officeDocument/2006/relationships/oleObject" Target="../embeddings/oleObject107.bin"/><Relationship Id="rId16" Type="http://schemas.openxmlformats.org/officeDocument/2006/relationships/image" Target="../media/image109.emf"/><Relationship Id="rId1" Type="http://schemas.openxmlformats.org/officeDocument/2006/relationships/vmlDrawing" Target="../drawings/vmlDrawing9.vml"/><Relationship Id="rId2" Type="http://schemas.openxmlformats.org/officeDocument/2006/relationships/slideLayout" Target="../slideLayouts/slideLayout2.xml"/><Relationship Id="rId3" Type="http://schemas.openxmlformats.org/officeDocument/2006/relationships/oleObject" Target="../embeddings/oleObject101.bin"/><Relationship Id="rId4" Type="http://schemas.openxmlformats.org/officeDocument/2006/relationships/image" Target="../media/image103.emf"/><Relationship Id="rId5" Type="http://schemas.openxmlformats.org/officeDocument/2006/relationships/oleObject" Target="../embeddings/oleObject102.bin"/><Relationship Id="rId6" Type="http://schemas.openxmlformats.org/officeDocument/2006/relationships/image" Target="../media/image104.emf"/><Relationship Id="rId7" Type="http://schemas.openxmlformats.org/officeDocument/2006/relationships/oleObject" Target="../embeddings/oleObject103.bin"/><Relationship Id="rId8" Type="http://schemas.openxmlformats.org/officeDocument/2006/relationships/image" Target="../media/image105.emf"/><Relationship Id="rId9" Type="http://schemas.openxmlformats.org/officeDocument/2006/relationships/oleObject" Target="../embeddings/oleObject104.bin"/><Relationship Id="rId10" Type="http://schemas.openxmlformats.org/officeDocument/2006/relationships/image" Target="../media/image106.wmf"/></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08.bin"/><Relationship Id="rId4" Type="http://schemas.openxmlformats.org/officeDocument/2006/relationships/image" Target="../media/image110.wmf"/><Relationship Id="rId5" Type="http://schemas.openxmlformats.org/officeDocument/2006/relationships/oleObject" Target="../embeddings/oleObject109.bin"/><Relationship Id="rId6" Type="http://schemas.openxmlformats.org/officeDocument/2006/relationships/image" Target="../media/image111.wmf"/><Relationship Id="rId1" Type="http://schemas.openxmlformats.org/officeDocument/2006/relationships/vmlDrawing" Target="../drawings/vmlDrawing10.vml"/><Relationship Id="rId2"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0" Type="http://schemas.openxmlformats.org/officeDocument/2006/relationships/image" Target="../media/image120.wmf"/><Relationship Id="rId21" Type="http://schemas.openxmlformats.org/officeDocument/2006/relationships/oleObject" Target="../embeddings/oleObject119.bin"/><Relationship Id="rId22" Type="http://schemas.openxmlformats.org/officeDocument/2006/relationships/image" Target="../media/image121.wmf"/><Relationship Id="rId23" Type="http://schemas.openxmlformats.org/officeDocument/2006/relationships/oleObject" Target="../embeddings/oleObject120.bin"/><Relationship Id="rId24" Type="http://schemas.openxmlformats.org/officeDocument/2006/relationships/image" Target="../media/image122.wmf"/><Relationship Id="rId25" Type="http://schemas.openxmlformats.org/officeDocument/2006/relationships/oleObject" Target="../embeddings/oleObject121.bin"/><Relationship Id="rId26" Type="http://schemas.openxmlformats.org/officeDocument/2006/relationships/image" Target="../media/image123.wmf"/><Relationship Id="rId27" Type="http://schemas.openxmlformats.org/officeDocument/2006/relationships/oleObject" Target="../embeddings/oleObject122.bin"/><Relationship Id="rId28" Type="http://schemas.openxmlformats.org/officeDocument/2006/relationships/image" Target="../media/image124.wmf"/><Relationship Id="rId29" Type="http://schemas.openxmlformats.org/officeDocument/2006/relationships/oleObject" Target="../embeddings/oleObject123.bin"/><Relationship Id="rId1" Type="http://schemas.openxmlformats.org/officeDocument/2006/relationships/vmlDrawing" Target="../drawings/vmlDrawing11.vml"/><Relationship Id="rId2" Type="http://schemas.openxmlformats.org/officeDocument/2006/relationships/slideLayout" Target="../slideLayouts/slideLayout2.xml"/><Relationship Id="rId3" Type="http://schemas.openxmlformats.org/officeDocument/2006/relationships/oleObject" Target="../embeddings/oleObject110.bin"/><Relationship Id="rId4" Type="http://schemas.openxmlformats.org/officeDocument/2006/relationships/image" Target="../media/image112.wmf"/><Relationship Id="rId5" Type="http://schemas.openxmlformats.org/officeDocument/2006/relationships/oleObject" Target="../embeddings/oleObject111.bin"/><Relationship Id="rId30" Type="http://schemas.openxmlformats.org/officeDocument/2006/relationships/image" Target="../media/image125.wmf"/><Relationship Id="rId31" Type="http://schemas.openxmlformats.org/officeDocument/2006/relationships/oleObject" Target="../embeddings/oleObject124.bin"/><Relationship Id="rId32" Type="http://schemas.openxmlformats.org/officeDocument/2006/relationships/image" Target="../media/image126.wmf"/><Relationship Id="rId9" Type="http://schemas.openxmlformats.org/officeDocument/2006/relationships/oleObject" Target="../embeddings/oleObject113.bin"/><Relationship Id="rId6" Type="http://schemas.openxmlformats.org/officeDocument/2006/relationships/image" Target="../media/image113.wmf"/><Relationship Id="rId7" Type="http://schemas.openxmlformats.org/officeDocument/2006/relationships/oleObject" Target="../embeddings/oleObject112.bin"/><Relationship Id="rId8" Type="http://schemas.openxmlformats.org/officeDocument/2006/relationships/image" Target="../media/image114.wmf"/><Relationship Id="rId33" Type="http://schemas.openxmlformats.org/officeDocument/2006/relationships/oleObject" Target="../embeddings/oleObject125.bin"/><Relationship Id="rId34" Type="http://schemas.openxmlformats.org/officeDocument/2006/relationships/image" Target="../media/image127.wmf"/><Relationship Id="rId35" Type="http://schemas.openxmlformats.org/officeDocument/2006/relationships/oleObject" Target="../embeddings/oleObject126.bin"/><Relationship Id="rId36" Type="http://schemas.openxmlformats.org/officeDocument/2006/relationships/image" Target="../media/image128.wmf"/><Relationship Id="rId10" Type="http://schemas.openxmlformats.org/officeDocument/2006/relationships/image" Target="../media/image115.wmf"/><Relationship Id="rId11" Type="http://schemas.openxmlformats.org/officeDocument/2006/relationships/oleObject" Target="../embeddings/oleObject114.bin"/><Relationship Id="rId12" Type="http://schemas.openxmlformats.org/officeDocument/2006/relationships/image" Target="../media/image116.wmf"/><Relationship Id="rId13" Type="http://schemas.openxmlformats.org/officeDocument/2006/relationships/oleObject" Target="../embeddings/oleObject115.bin"/><Relationship Id="rId14" Type="http://schemas.openxmlformats.org/officeDocument/2006/relationships/image" Target="../media/image117.wmf"/><Relationship Id="rId15" Type="http://schemas.openxmlformats.org/officeDocument/2006/relationships/oleObject" Target="../embeddings/oleObject116.bin"/><Relationship Id="rId16" Type="http://schemas.openxmlformats.org/officeDocument/2006/relationships/image" Target="../media/image118.wmf"/><Relationship Id="rId17" Type="http://schemas.openxmlformats.org/officeDocument/2006/relationships/oleObject" Target="../embeddings/oleObject117.bin"/><Relationship Id="rId18" Type="http://schemas.openxmlformats.org/officeDocument/2006/relationships/image" Target="../media/image119.emf"/><Relationship Id="rId19" Type="http://schemas.openxmlformats.org/officeDocument/2006/relationships/oleObject" Target="../embeddings/oleObject118.bin"/><Relationship Id="rId37" Type="http://schemas.openxmlformats.org/officeDocument/2006/relationships/oleObject" Target="../embeddings/oleObject127.bin"/><Relationship Id="rId38" Type="http://schemas.openxmlformats.org/officeDocument/2006/relationships/image" Target="../media/image129.wmf"/><Relationship Id="rId39" Type="http://schemas.openxmlformats.org/officeDocument/2006/relationships/oleObject" Target="../embeddings/oleObject128.bin"/><Relationship Id="rId40" Type="http://schemas.openxmlformats.org/officeDocument/2006/relationships/image" Target="../media/image130.wmf"/></Relationships>
</file>

<file path=ppt/slides/_rels/slide14.xml.rels><?xml version="1.0" encoding="UTF-8" standalone="yes"?>
<Relationships xmlns="http://schemas.openxmlformats.org/package/2006/relationships"><Relationship Id="rId9" Type="http://schemas.openxmlformats.org/officeDocument/2006/relationships/oleObject" Target="../embeddings/oleObject132.bin"/><Relationship Id="rId20" Type="http://schemas.openxmlformats.org/officeDocument/2006/relationships/image" Target="../media/image139.wmf"/><Relationship Id="rId21" Type="http://schemas.openxmlformats.org/officeDocument/2006/relationships/oleObject" Target="../embeddings/oleObject138.bin"/><Relationship Id="rId22" Type="http://schemas.openxmlformats.org/officeDocument/2006/relationships/image" Target="../media/image140.wmf"/><Relationship Id="rId23" Type="http://schemas.openxmlformats.org/officeDocument/2006/relationships/oleObject" Target="../embeddings/oleObject139.bin"/><Relationship Id="rId24" Type="http://schemas.openxmlformats.org/officeDocument/2006/relationships/image" Target="../media/image141.wmf"/><Relationship Id="rId25" Type="http://schemas.openxmlformats.org/officeDocument/2006/relationships/oleObject" Target="../embeddings/oleObject140.bin"/><Relationship Id="rId26" Type="http://schemas.openxmlformats.org/officeDocument/2006/relationships/image" Target="../media/image142.wmf"/><Relationship Id="rId27" Type="http://schemas.openxmlformats.org/officeDocument/2006/relationships/oleObject" Target="../embeddings/oleObject141.bin"/><Relationship Id="rId28" Type="http://schemas.openxmlformats.org/officeDocument/2006/relationships/image" Target="../media/image143.wmf"/><Relationship Id="rId10" Type="http://schemas.openxmlformats.org/officeDocument/2006/relationships/image" Target="../media/image134.wmf"/><Relationship Id="rId11" Type="http://schemas.openxmlformats.org/officeDocument/2006/relationships/oleObject" Target="../embeddings/oleObject133.bin"/><Relationship Id="rId12" Type="http://schemas.openxmlformats.org/officeDocument/2006/relationships/image" Target="../media/image135.wmf"/><Relationship Id="rId13" Type="http://schemas.openxmlformats.org/officeDocument/2006/relationships/oleObject" Target="../embeddings/oleObject134.bin"/><Relationship Id="rId14" Type="http://schemas.openxmlformats.org/officeDocument/2006/relationships/image" Target="../media/image136.wmf"/><Relationship Id="rId15" Type="http://schemas.openxmlformats.org/officeDocument/2006/relationships/oleObject" Target="../embeddings/oleObject135.bin"/><Relationship Id="rId16" Type="http://schemas.openxmlformats.org/officeDocument/2006/relationships/image" Target="../media/image137.wmf"/><Relationship Id="rId17" Type="http://schemas.openxmlformats.org/officeDocument/2006/relationships/oleObject" Target="../embeddings/oleObject136.bin"/><Relationship Id="rId18" Type="http://schemas.openxmlformats.org/officeDocument/2006/relationships/image" Target="../media/image138.wmf"/><Relationship Id="rId19" Type="http://schemas.openxmlformats.org/officeDocument/2006/relationships/oleObject" Target="../embeddings/oleObject137.bin"/><Relationship Id="rId1" Type="http://schemas.openxmlformats.org/officeDocument/2006/relationships/vmlDrawing" Target="../drawings/vmlDrawing12.vml"/><Relationship Id="rId2" Type="http://schemas.openxmlformats.org/officeDocument/2006/relationships/slideLayout" Target="../slideLayouts/slideLayout2.xml"/><Relationship Id="rId3" Type="http://schemas.openxmlformats.org/officeDocument/2006/relationships/oleObject" Target="../embeddings/oleObject129.bin"/><Relationship Id="rId4" Type="http://schemas.openxmlformats.org/officeDocument/2006/relationships/image" Target="../media/image131.wmf"/><Relationship Id="rId5" Type="http://schemas.openxmlformats.org/officeDocument/2006/relationships/oleObject" Target="../embeddings/oleObject130.bin"/><Relationship Id="rId6" Type="http://schemas.openxmlformats.org/officeDocument/2006/relationships/image" Target="../media/image132.wmf"/><Relationship Id="rId7" Type="http://schemas.openxmlformats.org/officeDocument/2006/relationships/oleObject" Target="../embeddings/oleObject131.bin"/><Relationship Id="rId8" Type="http://schemas.openxmlformats.org/officeDocument/2006/relationships/image" Target="../media/image133.wmf"/></Relationships>
</file>

<file path=ppt/slides/_rels/slide15.xml.rels><?xml version="1.0" encoding="UTF-8" standalone="yes"?>
<Relationships xmlns="http://schemas.openxmlformats.org/package/2006/relationships"><Relationship Id="rId9" Type="http://schemas.openxmlformats.org/officeDocument/2006/relationships/oleObject" Target="../embeddings/oleObject145.bin"/><Relationship Id="rId20" Type="http://schemas.openxmlformats.org/officeDocument/2006/relationships/image" Target="../media/image152.wmf"/><Relationship Id="rId21" Type="http://schemas.openxmlformats.org/officeDocument/2006/relationships/oleObject" Target="../embeddings/oleObject151.bin"/><Relationship Id="rId22" Type="http://schemas.openxmlformats.org/officeDocument/2006/relationships/image" Target="../media/image153.wmf"/><Relationship Id="rId23" Type="http://schemas.openxmlformats.org/officeDocument/2006/relationships/oleObject" Target="../embeddings/oleObject152.bin"/><Relationship Id="rId24" Type="http://schemas.openxmlformats.org/officeDocument/2006/relationships/image" Target="../media/image154.wmf"/><Relationship Id="rId25" Type="http://schemas.openxmlformats.org/officeDocument/2006/relationships/oleObject" Target="../embeddings/oleObject153.bin"/><Relationship Id="rId26" Type="http://schemas.openxmlformats.org/officeDocument/2006/relationships/image" Target="../media/image155.wmf"/><Relationship Id="rId27" Type="http://schemas.openxmlformats.org/officeDocument/2006/relationships/oleObject" Target="../embeddings/oleObject154.bin"/><Relationship Id="rId28" Type="http://schemas.openxmlformats.org/officeDocument/2006/relationships/image" Target="../media/image156.wmf"/><Relationship Id="rId10" Type="http://schemas.openxmlformats.org/officeDocument/2006/relationships/image" Target="../media/image147.wmf"/><Relationship Id="rId11" Type="http://schemas.openxmlformats.org/officeDocument/2006/relationships/oleObject" Target="../embeddings/oleObject146.bin"/><Relationship Id="rId12" Type="http://schemas.openxmlformats.org/officeDocument/2006/relationships/image" Target="../media/image148.wmf"/><Relationship Id="rId13" Type="http://schemas.openxmlformats.org/officeDocument/2006/relationships/oleObject" Target="../embeddings/oleObject147.bin"/><Relationship Id="rId14" Type="http://schemas.openxmlformats.org/officeDocument/2006/relationships/image" Target="../media/image149.wmf"/><Relationship Id="rId15" Type="http://schemas.openxmlformats.org/officeDocument/2006/relationships/oleObject" Target="../embeddings/oleObject148.bin"/><Relationship Id="rId16" Type="http://schemas.openxmlformats.org/officeDocument/2006/relationships/image" Target="../media/image150.wmf"/><Relationship Id="rId17" Type="http://schemas.openxmlformats.org/officeDocument/2006/relationships/oleObject" Target="../embeddings/oleObject149.bin"/><Relationship Id="rId18" Type="http://schemas.openxmlformats.org/officeDocument/2006/relationships/image" Target="../media/image151.wmf"/><Relationship Id="rId19" Type="http://schemas.openxmlformats.org/officeDocument/2006/relationships/oleObject" Target="../embeddings/oleObject150.bin"/><Relationship Id="rId1" Type="http://schemas.openxmlformats.org/officeDocument/2006/relationships/vmlDrawing" Target="../drawings/vmlDrawing13.vml"/><Relationship Id="rId2" Type="http://schemas.openxmlformats.org/officeDocument/2006/relationships/slideLayout" Target="../slideLayouts/slideLayout2.xml"/><Relationship Id="rId3" Type="http://schemas.openxmlformats.org/officeDocument/2006/relationships/oleObject" Target="../embeddings/oleObject142.bin"/><Relationship Id="rId4" Type="http://schemas.openxmlformats.org/officeDocument/2006/relationships/image" Target="../media/image144.wmf"/><Relationship Id="rId5" Type="http://schemas.openxmlformats.org/officeDocument/2006/relationships/oleObject" Target="../embeddings/oleObject143.bin"/><Relationship Id="rId6" Type="http://schemas.openxmlformats.org/officeDocument/2006/relationships/image" Target="../media/image145.wmf"/><Relationship Id="rId7" Type="http://schemas.openxmlformats.org/officeDocument/2006/relationships/oleObject" Target="../embeddings/oleObject144.bin"/><Relationship Id="rId8" Type="http://schemas.openxmlformats.org/officeDocument/2006/relationships/image" Target="../media/image146.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0" Type="http://schemas.openxmlformats.org/officeDocument/2006/relationships/image" Target="../media/image10.wmf"/><Relationship Id="rId21" Type="http://schemas.openxmlformats.org/officeDocument/2006/relationships/oleObject" Target="../embeddings/oleObject10.bin"/><Relationship Id="rId22" Type="http://schemas.openxmlformats.org/officeDocument/2006/relationships/image" Target="../media/image11.wmf"/><Relationship Id="rId23" Type="http://schemas.openxmlformats.org/officeDocument/2006/relationships/oleObject" Target="../embeddings/oleObject11.bin"/><Relationship Id="rId24" Type="http://schemas.openxmlformats.org/officeDocument/2006/relationships/image" Target="../media/image12.wmf"/><Relationship Id="rId25" Type="http://schemas.openxmlformats.org/officeDocument/2006/relationships/oleObject" Target="../embeddings/oleObject12.bin"/><Relationship Id="rId26" Type="http://schemas.openxmlformats.org/officeDocument/2006/relationships/image" Target="../media/image13.wmf"/><Relationship Id="rId27" Type="http://schemas.openxmlformats.org/officeDocument/2006/relationships/oleObject" Target="../embeddings/oleObject13.bin"/><Relationship Id="rId28" Type="http://schemas.openxmlformats.org/officeDocument/2006/relationships/image" Target="../media/image14.wmf"/><Relationship Id="rId29" Type="http://schemas.openxmlformats.org/officeDocument/2006/relationships/oleObject" Target="../embeddings/oleObject14.bin"/><Relationship Id="rId1" Type="http://schemas.openxmlformats.org/officeDocument/2006/relationships/vmlDrawing" Target="../drawings/vmlDrawing1.vml"/><Relationship Id="rId2" Type="http://schemas.openxmlformats.org/officeDocument/2006/relationships/slideLayout" Target="../slideLayouts/slideLayout2.xml"/><Relationship Id="rId3" Type="http://schemas.openxmlformats.org/officeDocument/2006/relationships/oleObject" Target="../embeddings/oleObject1.bin"/><Relationship Id="rId4" Type="http://schemas.openxmlformats.org/officeDocument/2006/relationships/image" Target="../media/image2.wmf"/><Relationship Id="rId5" Type="http://schemas.openxmlformats.org/officeDocument/2006/relationships/oleObject" Target="../embeddings/oleObject2.bin"/><Relationship Id="rId30" Type="http://schemas.openxmlformats.org/officeDocument/2006/relationships/image" Target="../media/image15.wmf"/><Relationship Id="rId31" Type="http://schemas.openxmlformats.org/officeDocument/2006/relationships/oleObject" Target="../embeddings/oleObject15.bin"/><Relationship Id="rId32" Type="http://schemas.openxmlformats.org/officeDocument/2006/relationships/image" Target="../media/image16.wmf"/><Relationship Id="rId9" Type="http://schemas.openxmlformats.org/officeDocument/2006/relationships/oleObject" Target="../embeddings/oleObject4.bin"/><Relationship Id="rId6" Type="http://schemas.openxmlformats.org/officeDocument/2006/relationships/image" Target="../media/image3.wmf"/><Relationship Id="rId7" Type="http://schemas.openxmlformats.org/officeDocument/2006/relationships/oleObject" Target="../embeddings/oleObject3.bin"/><Relationship Id="rId8" Type="http://schemas.openxmlformats.org/officeDocument/2006/relationships/image" Target="../media/image4.wmf"/><Relationship Id="rId33" Type="http://schemas.openxmlformats.org/officeDocument/2006/relationships/oleObject" Target="../embeddings/oleObject16.bin"/><Relationship Id="rId34" Type="http://schemas.openxmlformats.org/officeDocument/2006/relationships/image" Target="../media/image17.wmf"/><Relationship Id="rId10" Type="http://schemas.openxmlformats.org/officeDocument/2006/relationships/image" Target="../media/image5.wmf"/><Relationship Id="rId11" Type="http://schemas.openxmlformats.org/officeDocument/2006/relationships/oleObject" Target="../embeddings/oleObject5.bin"/><Relationship Id="rId12" Type="http://schemas.openxmlformats.org/officeDocument/2006/relationships/image" Target="../media/image6.wmf"/><Relationship Id="rId13" Type="http://schemas.openxmlformats.org/officeDocument/2006/relationships/oleObject" Target="../embeddings/oleObject6.bin"/><Relationship Id="rId14" Type="http://schemas.openxmlformats.org/officeDocument/2006/relationships/image" Target="../media/image7.wmf"/><Relationship Id="rId15" Type="http://schemas.openxmlformats.org/officeDocument/2006/relationships/oleObject" Target="../embeddings/oleObject7.bin"/><Relationship Id="rId16" Type="http://schemas.openxmlformats.org/officeDocument/2006/relationships/image" Target="../media/image8.wmf"/><Relationship Id="rId17" Type="http://schemas.openxmlformats.org/officeDocument/2006/relationships/oleObject" Target="../embeddings/oleObject8.bin"/><Relationship Id="rId18" Type="http://schemas.openxmlformats.org/officeDocument/2006/relationships/image" Target="../media/image9.wmf"/><Relationship Id="rId19" Type="http://schemas.openxmlformats.org/officeDocument/2006/relationships/oleObject" Target="../embeddings/oleObject9.bin"/></Relationships>
</file>

<file path=ppt/slides/_rels/slide4.xml.rels><?xml version="1.0" encoding="UTF-8" standalone="yes"?>
<Relationships xmlns="http://schemas.openxmlformats.org/package/2006/relationships"><Relationship Id="rId9" Type="http://schemas.openxmlformats.org/officeDocument/2006/relationships/oleObject" Target="../embeddings/oleObject20.bin"/><Relationship Id="rId20" Type="http://schemas.openxmlformats.org/officeDocument/2006/relationships/image" Target="../media/image26.wmf"/><Relationship Id="rId21" Type="http://schemas.openxmlformats.org/officeDocument/2006/relationships/oleObject" Target="../embeddings/oleObject26.bin"/><Relationship Id="rId22" Type="http://schemas.openxmlformats.org/officeDocument/2006/relationships/image" Target="../media/image27.wmf"/><Relationship Id="rId23" Type="http://schemas.openxmlformats.org/officeDocument/2006/relationships/oleObject" Target="../embeddings/oleObject27.bin"/><Relationship Id="rId24" Type="http://schemas.openxmlformats.org/officeDocument/2006/relationships/image" Target="../media/image28.wmf"/><Relationship Id="rId25" Type="http://schemas.openxmlformats.org/officeDocument/2006/relationships/oleObject" Target="../embeddings/oleObject28.bin"/><Relationship Id="rId26" Type="http://schemas.openxmlformats.org/officeDocument/2006/relationships/image" Target="../media/image29.wmf"/><Relationship Id="rId10" Type="http://schemas.openxmlformats.org/officeDocument/2006/relationships/image" Target="../media/image21.wmf"/><Relationship Id="rId11" Type="http://schemas.openxmlformats.org/officeDocument/2006/relationships/oleObject" Target="../embeddings/oleObject21.bin"/><Relationship Id="rId12" Type="http://schemas.openxmlformats.org/officeDocument/2006/relationships/image" Target="../media/image22.wmf"/><Relationship Id="rId13" Type="http://schemas.openxmlformats.org/officeDocument/2006/relationships/oleObject" Target="../embeddings/oleObject22.bin"/><Relationship Id="rId14" Type="http://schemas.openxmlformats.org/officeDocument/2006/relationships/image" Target="../media/image23.wmf"/><Relationship Id="rId15" Type="http://schemas.openxmlformats.org/officeDocument/2006/relationships/oleObject" Target="../embeddings/oleObject23.bin"/><Relationship Id="rId16" Type="http://schemas.openxmlformats.org/officeDocument/2006/relationships/image" Target="../media/image24.wmf"/><Relationship Id="rId17" Type="http://schemas.openxmlformats.org/officeDocument/2006/relationships/oleObject" Target="../embeddings/oleObject24.bin"/><Relationship Id="rId18" Type="http://schemas.openxmlformats.org/officeDocument/2006/relationships/image" Target="../media/image25.wmf"/><Relationship Id="rId19" Type="http://schemas.openxmlformats.org/officeDocument/2006/relationships/oleObject" Target="../embeddings/oleObject25.bin"/><Relationship Id="rId1" Type="http://schemas.openxmlformats.org/officeDocument/2006/relationships/vmlDrawing" Target="../drawings/vmlDrawing2.vml"/><Relationship Id="rId2" Type="http://schemas.openxmlformats.org/officeDocument/2006/relationships/slideLayout" Target="../slideLayouts/slideLayout2.xml"/><Relationship Id="rId3" Type="http://schemas.openxmlformats.org/officeDocument/2006/relationships/oleObject" Target="../embeddings/oleObject17.bin"/><Relationship Id="rId4" Type="http://schemas.openxmlformats.org/officeDocument/2006/relationships/image" Target="../media/image18.wmf"/><Relationship Id="rId5" Type="http://schemas.openxmlformats.org/officeDocument/2006/relationships/oleObject" Target="../embeddings/oleObject18.bin"/><Relationship Id="rId6" Type="http://schemas.openxmlformats.org/officeDocument/2006/relationships/image" Target="../media/image19.wmf"/><Relationship Id="rId7" Type="http://schemas.openxmlformats.org/officeDocument/2006/relationships/oleObject" Target="../embeddings/oleObject19.bin"/><Relationship Id="rId8" Type="http://schemas.openxmlformats.org/officeDocument/2006/relationships/image" Target="../media/image20.wmf"/></Relationships>
</file>

<file path=ppt/slides/_rels/slide5.xml.rels><?xml version="1.0" encoding="UTF-8" standalone="yes"?>
<Relationships xmlns="http://schemas.openxmlformats.org/package/2006/relationships"><Relationship Id="rId46" Type="http://schemas.openxmlformats.org/officeDocument/2006/relationships/image" Target="../media/image51.wmf"/><Relationship Id="rId20" Type="http://schemas.openxmlformats.org/officeDocument/2006/relationships/image" Target="../media/image38.wmf"/><Relationship Id="rId21" Type="http://schemas.openxmlformats.org/officeDocument/2006/relationships/oleObject" Target="../embeddings/oleObject38.bin"/><Relationship Id="rId22" Type="http://schemas.openxmlformats.org/officeDocument/2006/relationships/image" Target="../media/image39.wmf"/><Relationship Id="rId23" Type="http://schemas.openxmlformats.org/officeDocument/2006/relationships/oleObject" Target="../embeddings/oleObject39.bin"/><Relationship Id="rId24" Type="http://schemas.openxmlformats.org/officeDocument/2006/relationships/image" Target="../media/image40.wmf"/><Relationship Id="rId25" Type="http://schemas.openxmlformats.org/officeDocument/2006/relationships/oleObject" Target="../embeddings/oleObject40.bin"/><Relationship Id="rId26" Type="http://schemas.openxmlformats.org/officeDocument/2006/relationships/image" Target="../media/image41.wmf"/><Relationship Id="rId27" Type="http://schemas.openxmlformats.org/officeDocument/2006/relationships/oleObject" Target="../embeddings/oleObject41.bin"/><Relationship Id="rId28" Type="http://schemas.openxmlformats.org/officeDocument/2006/relationships/image" Target="../media/image42.wmf"/><Relationship Id="rId29" Type="http://schemas.openxmlformats.org/officeDocument/2006/relationships/oleObject" Target="../embeddings/oleObject42.bin"/><Relationship Id="rId1" Type="http://schemas.openxmlformats.org/officeDocument/2006/relationships/vmlDrawing" Target="../drawings/vmlDrawing3.vml"/><Relationship Id="rId2" Type="http://schemas.openxmlformats.org/officeDocument/2006/relationships/slideLayout" Target="../slideLayouts/slideLayout2.xml"/><Relationship Id="rId3" Type="http://schemas.openxmlformats.org/officeDocument/2006/relationships/oleObject" Target="../embeddings/oleObject29.bin"/><Relationship Id="rId4" Type="http://schemas.openxmlformats.org/officeDocument/2006/relationships/image" Target="../media/image30.wmf"/><Relationship Id="rId5" Type="http://schemas.openxmlformats.org/officeDocument/2006/relationships/oleObject" Target="../embeddings/oleObject30.bin"/><Relationship Id="rId30" Type="http://schemas.openxmlformats.org/officeDocument/2006/relationships/image" Target="../media/image43.wmf"/><Relationship Id="rId31" Type="http://schemas.openxmlformats.org/officeDocument/2006/relationships/oleObject" Target="../embeddings/oleObject43.bin"/><Relationship Id="rId32" Type="http://schemas.openxmlformats.org/officeDocument/2006/relationships/image" Target="../media/image44.wmf"/><Relationship Id="rId9" Type="http://schemas.openxmlformats.org/officeDocument/2006/relationships/oleObject" Target="../embeddings/oleObject32.bin"/><Relationship Id="rId6" Type="http://schemas.openxmlformats.org/officeDocument/2006/relationships/image" Target="../media/image31.wmf"/><Relationship Id="rId7" Type="http://schemas.openxmlformats.org/officeDocument/2006/relationships/oleObject" Target="../embeddings/oleObject31.bin"/><Relationship Id="rId8" Type="http://schemas.openxmlformats.org/officeDocument/2006/relationships/image" Target="../media/image32.wmf"/><Relationship Id="rId33" Type="http://schemas.openxmlformats.org/officeDocument/2006/relationships/oleObject" Target="../embeddings/oleObject44.bin"/><Relationship Id="rId34" Type="http://schemas.openxmlformats.org/officeDocument/2006/relationships/image" Target="../media/image45.wmf"/><Relationship Id="rId35" Type="http://schemas.openxmlformats.org/officeDocument/2006/relationships/oleObject" Target="../embeddings/oleObject45.bin"/><Relationship Id="rId36" Type="http://schemas.openxmlformats.org/officeDocument/2006/relationships/image" Target="../media/image46.wmf"/><Relationship Id="rId10" Type="http://schemas.openxmlformats.org/officeDocument/2006/relationships/image" Target="../media/image33.wmf"/><Relationship Id="rId11" Type="http://schemas.openxmlformats.org/officeDocument/2006/relationships/oleObject" Target="../embeddings/oleObject33.bin"/><Relationship Id="rId12" Type="http://schemas.openxmlformats.org/officeDocument/2006/relationships/image" Target="../media/image34.wmf"/><Relationship Id="rId13" Type="http://schemas.openxmlformats.org/officeDocument/2006/relationships/oleObject" Target="../embeddings/oleObject34.bin"/><Relationship Id="rId14" Type="http://schemas.openxmlformats.org/officeDocument/2006/relationships/image" Target="../media/image35.wmf"/><Relationship Id="rId15" Type="http://schemas.openxmlformats.org/officeDocument/2006/relationships/oleObject" Target="../embeddings/oleObject35.bin"/><Relationship Id="rId16" Type="http://schemas.openxmlformats.org/officeDocument/2006/relationships/image" Target="../media/image36.wmf"/><Relationship Id="rId17" Type="http://schemas.openxmlformats.org/officeDocument/2006/relationships/oleObject" Target="../embeddings/oleObject36.bin"/><Relationship Id="rId18" Type="http://schemas.openxmlformats.org/officeDocument/2006/relationships/image" Target="../media/image37.wmf"/><Relationship Id="rId19" Type="http://schemas.openxmlformats.org/officeDocument/2006/relationships/oleObject" Target="../embeddings/oleObject37.bin"/><Relationship Id="rId37" Type="http://schemas.openxmlformats.org/officeDocument/2006/relationships/oleObject" Target="../embeddings/oleObject46.bin"/><Relationship Id="rId38" Type="http://schemas.openxmlformats.org/officeDocument/2006/relationships/image" Target="../media/image47.wmf"/><Relationship Id="rId39" Type="http://schemas.openxmlformats.org/officeDocument/2006/relationships/oleObject" Target="../embeddings/oleObject47.bin"/><Relationship Id="rId40" Type="http://schemas.openxmlformats.org/officeDocument/2006/relationships/image" Target="../media/image48.wmf"/><Relationship Id="rId41" Type="http://schemas.openxmlformats.org/officeDocument/2006/relationships/oleObject" Target="../embeddings/oleObject48.bin"/><Relationship Id="rId42" Type="http://schemas.openxmlformats.org/officeDocument/2006/relationships/image" Target="../media/image49.wmf"/><Relationship Id="rId43" Type="http://schemas.openxmlformats.org/officeDocument/2006/relationships/oleObject" Target="../embeddings/oleObject49.bin"/><Relationship Id="rId44" Type="http://schemas.openxmlformats.org/officeDocument/2006/relationships/image" Target="../media/image50.wmf"/><Relationship Id="rId45" Type="http://schemas.openxmlformats.org/officeDocument/2006/relationships/oleObject" Target="../embeddings/oleObject50.bin"/></Relationships>
</file>

<file path=ppt/slides/_rels/slide6.xml.rels><?xml version="1.0" encoding="UTF-8" standalone="yes"?>
<Relationships xmlns="http://schemas.openxmlformats.org/package/2006/relationships"><Relationship Id="rId9" Type="http://schemas.openxmlformats.org/officeDocument/2006/relationships/oleObject" Target="../embeddings/oleObject54.bin"/><Relationship Id="rId20" Type="http://schemas.openxmlformats.org/officeDocument/2006/relationships/image" Target="../media/image60.wmf"/><Relationship Id="rId21" Type="http://schemas.openxmlformats.org/officeDocument/2006/relationships/oleObject" Target="../embeddings/oleObject60.bin"/><Relationship Id="rId22" Type="http://schemas.openxmlformats.org/officeDocument/2006/relationships/image" Target="../media/image61.wmf"/><Relationship Id="rId23" Type="http://schemas.openxmlformats.org/officeDocument/2006/relationships/oleObject" Target="../embeddings/oleObject61.bin"/><Relationship Id="rId24" Type="http://schemas.openxmlformats.org/officeDocument/2006/relationships/image" Target="../media/image62.wmf"/><Relationship Id="rId25" Type="http://schemas.openxmlformats.org/officeDocument/2006/relationships/oleObject" Target="../embeddings/oleObject62.bin"/><Relationship Id="rId26" Type="http://schemas.openxmlformats.org/officeDocument/2006/relationships/image" Target="../media/image63.wmf"/><Relationship Id="rId10" Type="http://schemas.openxmlformats.org/officeDocument/2006/relationships/image" Target="../media/image55.wmf"/><Relationship Id="rId11" Type="http://schemas.openxmlformats.org/officeDocument/2006/relationships/oleObject" Target="../embeddings/oleObject55.bin"/><Relationship Id="rId12" Type="http://schemas.openxmlformats.org/officeDocument/2006/relationships/image" Target="../media/image56.wmf"/><Relationship Id="rId13" Type="http://schemas.openxmlformats.org/officeDocument/2006/relationships/oleObject" Target="../embeddings/oleObject56.bin"/><Relationship Id="rId14" Type="http://schemas.openxmlformats.org/officeDocument/2006/relationships/image" Target="../media/image57.wmf"/><Relationship Id="rId15" Type="http://schemas.openxmlformats.org/officeDocument/2006/relationships/oleObject" Target="../embeddings/oleObject57.bin"/><Relationship Id="rId16" Type="http://schemas.openxmlformats.org/officeDocument/2006/relationships/image" Target="../media/image58.wmf"/><Relationship Id="rId17" Type="http://schemas.openxmlformats.org/officeDocument/2006/relationships/oleObject" Target="../embeddings/oleObject58.bin"/><Relationship Id="rId18" Type="http://schemas.openxmlformats.org/officeDocument/2006/relationships/image" Target="../media/image59.wmf"/><Relationship Id="rId19" Type="http://schemas.openxmlformats.org/officeDocument/2006/relationships/oleObject" Target="../embeddings/oleObject59.bin"/><Relationship Id="rId1" Type="http://schemas.openxmlformats.org/officeDocument/2006/relationships/vmlDrawing" Target="../drawings/vmlDrawing4.vml"/><Relationship Id="rId2" Type="http://schemas.openxmlformats.org/officeDocument/2006/relationships/slideLayout" Target="../slideLayouts/slideLayout2.xml"/><Relationship Id="rId3" Type="http://schemas.openxmlformats.org/officeDocument/2006/relationships/oleObject" Target="../embeddings/oleObject51.bin"/><Relationship Id="rId4" Type="http://schemas.openxmlformats.org/officeDocument/2006/relationships/image" Target="../media/image52.wmf"/><Relationship Id="rId5" Type="http://schemas.openxmlformats.org/officeDocument/2006/relationships/oleObject" Target="../embeddings/oleObject52.bin"/><Relationship Id="rId6" Type="http://schemas.openxmlformats.org/officeDocument/2006/relationships/image" Target="../media/image53.wmf"/><Relationship Id="rId7" Type="http://schemas.openxmlformats.org/officeDocument/2006/relationships/oleObject" Target="../embeddings/oleObject53.bin"/><Relationship Id="rId8" Type="http://schemas.openxmlformats.org/officeDocument/2006/relationships/image" Target="../media/image54.wmf"/></Relationships>
</file>

<file path=ppt/slides/_rels/slide7.xml.rels><?xml version="1.0" encoding="UTF-8" standalone="yes"?>
<Relationships xmlns="http://schemas.openxmlformats.org/package/2006/relationships"><Relationship Id="rId20" Type="http://schemas.openxmlformats.org/officeDocument/2006/relationships/oleObject" Target="../embeddings/oleObject71.bin"/><Relationship Id="rId21" Type="http://schemas.openxmlformats.org/officeDocument/2006/relationships/image" Target="../media/image72.wmf"/><Relationship Id="rId22" Type="http://schemas.openxmlformats.org/officeDocument/2006/relationships/oleObject" Target="../embeddings/oleObject72.bin"/><Relationship Id="rId23" Type="http://schemas.openxmlformats.org/officeDocument/2006/relationships/image" Target="../media/image73.wmf"/><Relationship Id="rId24" Type="http://schemas.openxmlformats.org/officeDocument/2006/relationships/oleObject" Target="../embeddings/oleObject73.bin"/><Relationship Id="rId25" Type="http://schemas.openxmlformats.org/officeDocument/2006/relationships/image" Target="../media/image74.wmf"/><Relationship Id="rId26" Type="http://schemas.openxmlformats.org/officeDocument/2006/relationships/oleObject" Target="../embeddings/oleObject74.bin"/><Relationship Id="rId27" Type="http://schemas.openxmlformats.org/officeDocument/2006/relationships/image" Target="../media/image75.wmf"/><Relationship Id="rId28" Type="http://schemas.openxmlformats.org/officeDocument/2006/relationships/oleObject" Target="../embeddings/oleObject75.bin"/><Relationship Id="rId29" Type="http://schemas.openxmlformats.org/officeDocument/2006/relationships/image" Target="../media/image76.wmf"/><Relationship Id="rId1" Type="http://schemas.openxmlformats.org/officeDocument/2006/relationships/vmlDrawing" Target="../drawings/vmlDrawing5.vml"/><Relationship Id="rId2" Type="http://schemas.openxmlformats.org/officeDocument/2006/relationships/slideLayout" Target="../slideLayouts/slideLayout2.xml"/><Relationship Id="rId3" Type="http://schemas.openxmlformats.org/officeDocument/2006/relationships/oleObject" Target="../embeddings/oleObject63.bin"/><Relationship Id="rId4" Type="http://schemas.openxmlformats.org/officeDocument/2006/relationships/image" Target="../media/image64.wmf"/><Relationship Id="rId5" Type="http://schemas.openxmlformats.org/officeDocument/2006/relationships/oleObject" Target="../embeddings/oleObject64.bin"/><Relationship Id="rId30" Type="http://schemas.openxmlformats.org/officeDocument/2006/relationships/oleObject" Target="../embeddings/oleObject76.bin"/><Relationship Id="rId31" Type="http://schemas.openxmlformats.org/officeDocument/2006/relationships/image" Target="../media/image77.wmf"/><Relationship Id="rId32" Type="http://schemas.openxmlformats.org/officeDocument/2006/relationships/oleObject" Target="../embeddings/oleObject77.bin"/><Relationship Id="rId9" Type="http://schemas.openxmlformats.org/officeDocument/2006/relationships/image" Target="../media/image66.wmf"/><Relationship Id="rId6" Type="http://schemas.openxmlformats.org/officeDocument/2006/relationships/image" Target="../media/image65.wmf"/><Relationship Id="rId7" Type="http://schemas.openxmlformats.org/officeDocument/2006/relationships/image" Target="../media/image80.wmf"/><Relationship Id="rId8" Type="http://schemas.openxmlformats.org/officeDocument/2006/relationships/oleObject" Target="../embeddings/oleObject65.bin"/><Relationship Id="rId33" Type="http://schemas.openxmlformats.org/officeDocument/2006/relationships/image" Target="../media/image78.wmf"/><Relationship Id="rId34" Type="http://schemas.openxmlformats.org/officeDocument/2006/relationships/oleObject" Target="../embeddings/oleObject78.bin"/><Relationship Id="rId35" Type="http://schemas.openxmlformats.org/officeDocument/2006/relationships/image" Target="../media/image79.wmf"/><Relationship Id="rId10" Type="http://schemas.openxmlformats.org/officeDocument/2006/relationships/oleObject" Target="../embeddings/oleObject66.bin"/><Relationship Id="rId11" Type="http://schemas.openxmlformats.org/officeDocument/2006/relationships/image" Target="../media/image67.wmf"/><Relationship Id="rId12" Type="http://schemas.openxmlformats.org/officeDocument/2006/relationships/oleObject" Target="../embeddings/oleObject67.bin"/><Relationship Id="rId13" Type="http://schemas.openxmlformats.org/officeDocument/2006/relationships/image" Target="../media/image68.wmf"/><Relationship Id="rId14" Type="http://schemas.openxmlformats.org/officeDocument/2006/relationships/oleObject" Target="../embeddings/oleObject68.bin"/><Relationship Id="rId15" Type="http://schemas.openxmlformats.org/officeDocument/2006/relationships/image" Target="../media/image69.wmf"/><Relationship Id="rId16" Type="http://schemas.openxmlformats.org/officeDocument/2006/relationships/oleObject" Target="../embeddings/oleObject69.bin"/><Relationship Id="rId17" Type="http://schemas.openxmlformats.org/officeDocument/2006/relationships/image" Target="../media/image70.wmf"/><Relationship Id="rId18" Type="http://schemas.openxmlformats.org/officeDocument/2006/relationships/oleObject" Target="../embeddings/oleObject70.bin"/><Relationship Id="rId19" Type="http://schemas.openxmlformats.org/officeDocument/2006/relationships/image" Target="../media/image71.wmf"/></Relationships>
</file>

<file path=ppt/slides/_rels/slide8.xml.rels><?xml version="1.0" encoding="UTF-8" standalone="yes"?>
<Relationships xmlns="http://schemas.openxmlformats.org/package/2006/relationships"><Relationship Id="rId20" Type="http://schemas.openxmlformats.org/officeDocument/2006/relationships/image" Target="../media/image89.wmf"/><Relationship Id="rId21" Type="http://schemas.openxmlformats.org/officeDocument/2006/relationships/oleObject" Target="../embeddings/oleObject88.bin"/><Relationship Id="rId22" Type="http://schemas.openxmlformats.org/officeDocument/2006/relationships/image" Target="../media/image90.wmf"/><Relationship Id="rId23" Type="http://schemas.openxmlformats.org/officeDocument/2006/relationships/oleObject" Target="../embeddings/oleObject89.bin"/><Relationship Id="rId24" Type="http://schemas.openxmlformats.org/officeDocument/2006/relationships/image" Target="../media/image91.wmf"/><Relationship Id="rId25" Type="http://schemas.openxmlformats.org/officeDocument/2006/relationships/oleObject" Target="../embeddings/oleObject90.bin"/><Relationship Id="rId26" Type="http://schemas.openxmlformats.org/officeDocument/2006/relationships/image" Target="../media/image92.wmf"/><Relationship Id="rId27" Type="http://schemas.openxmlformats.org/officeDocument/2006/relationships/oleObject" Target="../embeddings/oleObject91.bin"/><Relationship Id="rId28" Type="http://schemas.openxmlformats.org/officeDocument/2006/relationships/image" Target="../media/image93.wmf"/><Relationship Id="rId29" Type="http://schemas.openxmlformats.org/officeDocument/2006/relationships/oleObject" Target="../embeddings/oleObject92.bin"/><Relationship Id="rId1" Type="http://schemas.openxmlformats.org/officeDocument/2006/relationships/vmlDrawing" Target="../drawings/vmlDrawing6.vml"/><Relationship Id="rId2" Type="http://schemas.openxmlformats.org/officeDocument/2006/relationships/slideLayout" Target="../slideLayouts/slideLayout2.xml"/><Relationship Id="rId3" Type="http://schemas.openxmlformats.org/officeDocument/2006/relationships/oleObject" Target="../embeddings/oleObject79.bin"/><Relationship Id="rId4" Type="http://schemas.openxmlformats.org/officeDocument/2006/relationships/image" Target="../media/image81.wmf"/><Relationship Id="rId5" Type="http://schemas.openxmlformats.org/officeDocument/2006/relationships/oleObject" Target="../embeddings/oleObject80.bin"/><Relationship Id="rId30" Type="http://schemas.openxmlformats.org/officeDocument/2006/relationships/image" Target="../media/image94.wmf"/><Relationship Id="rId31" Type="http://schemas.openxmlformats.org/officeDocument/2006/relationships/oleObject" Target="../embeddings/oleObject93.bin"/><Relationship Id="rId32" Type="http://schemas.openxmlformats.org/officeDocument/2006/relationships/image" Target="../media/image95.wmf"/><Relationship Id="rId9" Type="http://schemas.openxmlformats.org/officeDocument/2006/relationships/oleObject" Target="../embeddings/oleObject82.bin"/><Relationship Id="rId6" Type="http://schemas.openxmlformats.org/officeDocument/2006/relationships/image" Target="../media/image82.wmf"/><Relationship Id="rId7" Type="http://schemas.openxmlformats.org/officeDocument/2006/relationships/oleObject" Target="../embeddings/oleObject81.bin"/><Relationship Id="rId8" Type="http://schemas.openxmlformats.org/officeDocument/2006/relationships/image" Target="../media/image83.wmf"/><Relationship Id="rId33" Type="http://schemas.openxmlformats.org/officeDocument/2006/relationships/oleObject" Target="../embeddings/oleObject94.bin"/><Relationship Id="rId34" Type="http://schemas.openxmlformats.org/officeDocument/2006/relationships/image" Target="../media/image96.wmf"/><Relationship Id="rId35" Type="http://schemas.openxmlformats.org/officeDocument/2006/relationships/oleObject" Target="../embeddings/oleObject95.bin"/><Relationship Id="rId36" Type="http://schemas.openxmlformats.org/officeDocument/2006/relationships/image" Target="../media/image97.wmf"/><Relationship Id="rId10" Type="http://schemas.openxmlformats.org/officeDocument/2006/relationships/image" Target="../media/image84.wmf"/><Relationship Id="rId11" Type="http://schemas.openxmlformats.org/officeDocument/2006/relationships/oleObject" Target="../embeddings/oleObject83.bin"/><Relationship Id="rId12" Type="http://schemas.openxmlformats.org/officeDocument/2006/relationships/image" Target="../media/image85.wmf"/><Relationship Id="rId13" Type="http://schemas.openxmlformats.org/officeDocument/2006/relationships/oleObject" Target="../embeddings/oleObject84.bin"/><Relationship Id="rId14" Type="http://schemas.openxmlformats.org/officeDocument/2006/relationships/image" Target="../media/image86.wmf"/><Relationship Id="rId15" Type="http://schemas.openxmlformats.org/officeDocument/2006/relationships/oleObject" Target="../embeddings/oleObject85.bin"/><Relationship Id="rId16" Type="http://schemas.openxmlformats.org/officeDocument/2006/relationships/image" Target="../media/image87.wmf"/><Relationship Id="rId17" Type="http://schemas.openxmlformats.org/officeDocument/2006/relationships/oleObject" Target="../embeddings/oleObject86.bin"/><Relationship Id="rId18" Type="http://schemas.openxmlformats.org/officeDocument/2006/relationships/image" Target="../media/image88.wmf"/><Relationship Id="rId19" Type="http://schemas.openxmlformats.org/officeDocument/2006/relationships/oleObject" Target="../embeddings/oleObject87.bin"/></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96.bin"/><Relationship Id="rId4" Type="http://schemas.openxmlformats.org/officeDocument/2006/relationships/image" Target="../media/image98.wmf"/><Relationship Id="rId5" Type="http://schemas.openxmlformats.org/officeDocument/2006/relationships/oleObject" Target="../embeddings/oleObject97.bin"/><Relationship Id="rId6" Type="http://schemas.openxmlformats.org/officeDocument/2006/relationships/image" Target="../media/image99.wmf"/><Relationship Id="rId7" Type="http://schemas.openxmlformats.org/officeDocument/2006/relationships/oleObject" Target="../embeddings/oleObject98.bin"/><Relationship Id="rId8" Type="http://schemas.openxmlformats.org/officeDocument/2006/relationships/image" Target="../media/image100.wmf"/><Relationship Id="rId1" Type="http://schemas.openxmlformats.org/officeDocument/2006/relationships/vmlDrawing" Target="../drawings/vmlDrawing7.vml"/><Relationship Id="rId2"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Rectangle 4"/>
          <p:cNvSpPr>
            <a:spLocks noGrp="1" noChangeArrowheads="1"/>
          </p:cNvSpPr>
          <p:nvPr>
            <p:ph type="dt" sz="quarter" idx="10"/>
          </p:nvPr>
        </p:nvSpPr>
        <p:spPr/>
        <p:txBody>
          <a:bodyPr/>
          <a:lstStyle/>
          <a:p>
            <a:pPr>
              <a:defRPr/>
            </a:pPr>
            <a:r>
              <a:rPr lang="en-US" smtClean="0"/>
              <a:t>Tuesday, Oct. 7, 2014</a:t>
            </a:r>
            <a:endParaRPr lang="en-US"/>
          </a:p>
        </p:txBody>
      </p:sp>
      <p:sp>
        <p:nvSpPr>
          <p:cNvPr id="7" name="Rectangle 5"/>
          <p:cNvSpPr>
            <a:spLocks noGrp="1" noChangeArrowheads="1"/>
          </p:cNvSpPr>
          <p:nvPr>
            <p:ph type="ftr" sz="quarter" idx="11"/>
          </p:nvPr>
        </p:nvSpPr>
        <p:spPr/>
        <p:txBody>
          <a:bodyPr/>
          <a:lstStyle/>
          <a:p>
            <a:pPr>
              <a:defRPr/>
            </a:pPr>
            <a:r>
              <a:rPr lang="nl-NL" smtClean="0"/>
              <a:t>PHYS 1443-004, Fall 2014                            Dr. Jaehoon Yu</a:t>
            </a:r>
            <a:endParaRPr lang="en-US"/>
          </a:p>
        </p:txBody>
      </p:sp>
      <p:sp>
        <p:nvSpPr>
          <p:cNvPr id="18436" name="Rectangle 6"/>
          <p:cNvSpPr>
            <a:spLocks noGrp="1" noChangeArrowheads="1"/>
          </p:cNvSpPr>
          <p:nvPr>
            <p:ph type="sldNum" sz="quarter" idx="12"/>
          </p:nvPr>
        </p:nvSpPr>
        <p:spPr>
          <a:noFill/>
        </p:spPr>
        <p:txBody>
          <a:bodyPr/>
          <a:lstStyle/>
          <a:p>
            <a:fld id="{395A3770-54C9-3149-A664-D038CC3CB949}" type="slidenum">
              <a:rPr lang="en-US">
                <a:latin typeface="Arial Narrow" pitchFamily="-84" charset="0"/>
              </a:rPr>
              <a:pPr/>
              <a:t>1</a:t>
            </a:fld>
            <a:endParaRPr lang="en-US">
              <a:latin typeface="Arial Narrow" pitchFamily="-84" charset="0"/>
            </a:endParaRPr>
          </a:p>
        </p:txBody>
      </p:sp>
      <p:sp>
        <p:nvSpPr>
          <p:cNvPr id="18437" name="Rectangle 2"/>
          <p:cNvSpPr>
            <a:spLocks noGrp="1" noChangeArrowheads="1"/>
          </p:cNvSpPr>
          <p:nvPr>
            <p:ph type="ctrTitle"/>
          </p:nvPr>
        </p:nvSpPr>
        <p:spPr>
          <a:xfrm>
            <a:off x="685800" y="449263"/>
            <a:ext cx="7772400" cy="838200"/>
          </a:xfrm>
        </p:spPr>
        <p:txBody>
          <a:bodyPr/>
          <a:lstStyle/>
          <a:p>
            <a:pPr eaLnBrk="1" hangingPunct="1"/>
            <a:r>
              <a:rPr lang="en-US" dirty="0">
                <a:ea typeface="ＭＳ Ｐゴシック" pitchFamily="-84" charset="-128"/>
                <a:cs typeface="ＭＳ Ｐゴシック" pitchFamily="-84" charset="-128"/>
              </a:rPr>
              <a:t>PHYS 1443 – Section </a:t>
            </a:r>
            <a:r>
              <a:rPr lang="en-US" dirty="0" smtClean="0">
                <a:ea typeface="ＭＳ Ｐゴシック" pitchFamily="-84" charset="-128"/>
                <a:cs typeface="ＭＳ Ｐゴシック" pitchFamily="-84" charset="-128"/>
              </a:rPr>
              <a:t>004</a:t>
            </a:r>
            <a:r>
              <a:rPr lang="en-US" dirty="0">
                <a:ea typeface="ＭＳ Ｐゴシック" pitchFamily="-84" charset="-128"/>
                <a:cs typeface="ＭＳ Ｐゴシック" pitchFamily="-84" charset="-128"/>
              </a:rPr>
              <a:t/>
            </a:r>
            <a:br>
              <a:rPr lang="en-US" dirty="0">
                <a:ea typeface="ＭＳ Ｐゴシック" pitchFamily="-84" charset="-128"/>
                <a:cs typeface="ＭＳ Ｐゴシック" pitchFamily="-84" charset="-128"/>
              </a:rPr>
            </a:br>
            <a:r>
              <a:rPr lang="en-US" dirty="0">
                <a:ea typeface="ＭＳ Ｐゴシック" pitchFamily="-84" charset="-128"/>
                <a:cs typeface="ＭＳ Ｐゴシック" pitchFamily="-84" charset="-128"/>
              </a:rPr>
              <a:t>Lecture </a:t>
            </a:r>
            <a:r>
              <a:rPr lang="en-US" dirty="0" smtClean="0">
                <a:ea typeface="ＭＳ Ｐゴシック" pitchFamily="-84" charset="-128"/>
                <a:cs typeface="ＭＳ Ｐゴシック" pitchFamily="-84" charset="-128"/>
              </a:rPr>
              <a:t>#13</a:t>
            </a:r>
            <a:endParaRPr lang="en-US" dirty="0">
              <a:ea typeface="ＭＳ Ｐゴシック" pitchFamily="-84" charset="-128"/>
              <a:cs typeface="ＭＳ Ｐゴシック" pitchFamily="-84" charset="-128"/>
            </a:endParaRPr>
          </a:p>
        </p:txBody>
      </p:sp>
      <p:sp>
        <p:nvSpPr>
          <p:cNvPr id="18438" name="Text Box 4"/>
          <p:cNvSpPr txBox="1">
            <a:spLocks noChangeArrowheads="1"/>
          </p:cNvSpPr>
          <p:nvPr/>
        </p:nvSpPr>
        <p:spPr bwMode="auto">
          <a:xfrm>
            <a:off x="3103598" y="1447800"/>
            <a:ext cx="2628829" cy="830997"/>
          </a:xfrm>
          <a:prstGeom prst="rect">
            <a:avLst/>
          </a:prstGeom>
          <a:noFill/>
          <a:ln w="9525">
            <a:noFill/>
            <a:miter lim="800000"/>
            <a:headEnd/>
            <a:tailEnd/>
          </a:ln>
        </p:spPr>
        <p:txBody>
          <a:bodyPr wrap="none">
            <a:prstTxWarp prst="textNoShape">
              <a:avLst/>
            </a:prstTxWarp>
            <a:spAutoFit/>
          </a:bodyPr>
          <a:lstStyle/>
          <a:p>
            <a:pPr algn="ctr"/>
            <a:r>
              <a:rPr lang="en-US" dirty="0" smtClean="0">
                <a:solidFill>
                  <a:schemeClr val="accent2"/>
                </a:solidFill>
                <a:latin typeface="Monotype Corsiva" pitchFamily="-84" charset="0"/>
              </a:rPr>
              <a:t>Tuesday</a:t>
            </a:r>
            <a:r>
              <a:rPr lang="en-US" dirty="0">
                <a:solidFill>
                  <a:schemeClr val="accent2"/>
                </a:solidFill>
                <a:latin typeface="Monotype Corsiva" pitchFamily="-84" charset="0"/>
              </a:rPr>
              <a:t>, </a:t>
            </a:r>
            <a:r>
              <a:rPr lang="en-US" dirty="0" smtClean="0">
                <a:solidFill>
                  <a:schemeClr val="accent2"/>
                </a:solidFill>
                <a:latin typeface="Monotype Corsiva" pitchFamily="-84" charset="0"/>
              </a:rPr>
              <a:t>Oct. </a:t>
            </a:r>
            <a:r>
              <a:rPr lang="en-US" dirty="0">
                <a:solidFill>
                  <a:schemeClr val="accent2"/>
                </a:solidFill>
                <a:latin typeface="Monotype Corsiva" pitchFamily="-84" charset="0"/>
              </a:rPr>
              <a:t>7</a:t>
            </a:r>
            <a:r>
              <a:rPr lang="en-US" dirty="0" smtClean="0">
                <a:solidFill>
                  <a:schemeClr val="accent2"/>
                </a:solidFill>
                <a:latin typeface="Monotype Corsiva" pitchFamily="-84" charset="0"/>
              </a:rPr>
              <a:t>, 2014</a:t>
            </a:r>
            <a:endParaRPr lang="en-US" dirty="0">
              <a:solidFill>
                <a:schemeClr val="accent2"/>
              </a:solidFill>
              <a:latin typeface="Monotype Corsiva" pitchFamily="-84" charset="0"/>
            </a:endParaRPr>
          </a:p>
          <a:p>
            <a:pPr algn="ctr"/>
            <a:r>
              <a:rPr lang="en-US" dirty="0">
                <a:solidFill>
                  <a:schemeClr val="accent2"/>
                </a:solidFill>
                <a:latin typeface="Monotype Corsiva" pitchFamily="-84" charset="0"/>
              </a:rPr>
              <a:t>Dr. </a:t>
            </a:r>
            <a:r>
              <a:rPr lang="en-US" b="1" dirty="0">
                <a:solidFill>
                  <a:srgbClr val="FF0066"/>
                </a:solidFill>
                <a:latin typeface="Monotype Corsiva" pitchFamily="-84" charset="0"/>
              </a:rPr>
              <a:t>Jae</a:t>
            </a:r>
            <a:r>
              <a:rPr lang="en-US" dirty="0">
                <a:solidFill>
                  <a:schemeClr val="accent2"/>
                </a:solidFill>
                <a:latin typeface="Monotype Corsiva" pitchFamily="-84" charset="0"/>
              </a:rPr>
              <a:t>hoon </a:t>
            </a:r>
            <a:r>
              <a:rPr lang="en-US" b="1" dirty="0">
                <a:solidFill>
                  <a:srgbClr val="FF0066"/>
                </a:solidFill>
                <a:latin typeface="Monotype Corsiva" pitchFamily="-84" charset="0"/>
              </a:rPr>
              <a:t>Yu</a:t>
            </a:r>
          </a:p>
        </p:txBody>
      </p:sp>
      <p:sp>
        <p:nvSpPr>
          <p:cNvPr id="9" name="Rectangle 10"/>
          <p:cNvSpPr>
            <a:spLocks noChangeArrowheads="1"/>
          </p:cNvSpPr>
          <p:nvPr/>
        </p:nvSpPr>
        <p:spPr bwMode="auto">
          <a:xfrm>
            <a:off x="1143000" y="2362200"/>
            <a:ext cx="6629400" cy="3657600"/>
          </a:xfrm>
          <a:prstGeom prst="rect">
            <a:avLst/>
          </a:prstGeom>
          <a:noFill/>
          <a:ln w="9525">
            <a:noFill/>
            <a:miter lim="800000"/>
            <a:headEnd/>
            <a:tailEnd/>
          </a:ln>
        </p:spPr>
        <p:txBody>
          <a:bodyPr>
            <a:prstTxWarp prst="textNoShape">
              <a:avLst/>
            </a:prstTxWarp>
          </a:bodyPr>
          <a:lstStyle/>
          <a:p>
            <a:pPr marL="457200" indent="-457200">
              <a:spcBef>
                <a:spcPct val="20000"/>
              </a:spcBef>
              <a:buFont typeface="Arial"/>
              <a:buChar char="•"/>
            </a:pPr>
            <a:r>
              <a:rPr lang="en-US" sz="2800" dirty="0" smtClean="0">
                <a:solidFill>
                  <a:srgbClr val="0000FF"/>
                </a:solidFill>
                <a:latin typeface="Arial Narrow" charset="0"/>
              </a:rPr>
              <a:t>Conservation </a:t>
            </a:r>
            <a:r>
              <a:rPr lang="en-US" sz="2800" dirty="0">
                <a:solidFill>
                  <a:srgbClr val="0000FF"/>
                </a:solidFill>
                <a:latin typeface="Arial Narrow" charset="0"/>
              </a:rPr>
              <a:t>of </a:t>
            </a:r>
            <a:r>
              <a:rPr lang="en-US" sz="2800" dirty="0" smtClean="0">
                <a:solidFill>
                  <a:srgbClr val="0000FF"/>
                </a:solidFill>
                <a:latin typeface="Arial Narrow" charset="0"/>
              </a:rPr>
              <a:t>Mechanical Energy</a:t>
            </a:r>
          </a:p>
          <a:p>
            <a:pPr marL="457200" indent="-457200">
              <a:spcBef>
                <a:spcPct val="20000"/>
              </a:spcBef>
              <a:buFont typeface="Arial"/>
              <a:buChar char="•"/>
            </a:pPr>
            <a:r>
              <a:rPr lang="en-US" sz="2800" dirty="0" smtClean="0">
                <a:solidFill>
                  <a:srgbClr val="0000FF"/>
                </a:solidFill>
                <a:latin typeface="Arial Narrow" charset="0"/>
              </a:rPr>
              <a:t>Work Done By a Non-Conservative Force</a:t>
            </a:r>
          </a:p>
          <a:p>
            <a:pPr marL="457200" indent="-457200">
              <a:spcBef>
                <a:spcPct val="20000"/>
              </a:spcBef>
              <a:buFont typeface="Arial"/>
              <a:buChar char="•"/>
            </a:pPr>
            <a:r>
              <a:rPr lang="en-US" sz="2800" dirty="0" smtClean="0">
                <a:solidFill>
                  <a:srgbClr val="0000FF"/>
                </a:solidFill>
                <a:latin typeface="Arial Narrow" charset="0"/>
              </a:rPr>
              <a:t>Energy Diagram</a:t>
            </a:r>
          </a:p>
          <a:p>
            <a:pPr marL="457200" indent="-457200">
              <a:spcBef>
                <a:spcPct val="20000"/>
              </a:spcBef>
              <a:buFont typeface="Arial"/>
              <a:buChar char="•"/>
            </a:pPr>
            <a:r>
              <a:rPr lang="en-US" sz="2800" smtClean="0">
                <a:solidFill>
                  <a:srgbClr val="0000FF"/>
                </a:solidFill>
                <a:latin typeface="Arial Narrow" charset="0"/>
              </a:rPr>
              <a:t>Universal Gravitational </a:t>
            </a:r>
            <a:r>
              <a:rPr lang="en-US" sz="2800" dirty="0" smtClean="0">
                <a:solidFill>
                  <a:srgbClr val="0000FF"/>
                </a:solidFill>
                <a:latin typeface="Arial Narrow" charset="0"/>
              </a:rPr>
              <a:t>Field</a:t>
            </a:r>
          </a:p>
          <a:p>
            <a:pPr marL="457200" indent="-457200">
              <a:spcBef>
                <a:spcPct val="20000"/>
              </a:spcBef>
              <a:buFont typeface="Arial"/>
              <a:buChar char="•"/>
            </a:pPr>
            <a:r>
              <a:rPr lang="en-US" sz="2800" dirty="0" smtClean="0">
                <a:solidFill>
                  <a:srgbClr val="0000FF"/>
                </a:solidFill>
                <a:latin typeface="Arial Narrow" charset="0"/>
              </a:rPr>
              <a:t>General Gravitational Potential Energy</a:t>
            </a:r>
          </a:p>
          <a:p>
            <a:pPr marL="457200" indent="-457200">
              <a:spcBef>
                <a:spcPct val="20000"/>
              </a:spcBef>
              <a:buFont typeface="Arial"/>
              <a:buChar char="•"/>
            </a:pPr>
            <a:r>
              <a:rPr lang="en-US" sz="2800" dirty="0" smtClean="0">
                <a:solidFill>
                  <a:srgbClr val="0000FF"/>
                </a:solidFill>
                <a:latin typeface="Arial Narrow" charset="0"/>
              </a:rPr>
              <a:t>Power</a:t>
            </a:r>
          </a:p>
          <a:p>
            <a:pPr marL="457200" indent="-457200">
              <a:spcBef>
                <a:spcPct val="20000"/>
              </a:spcBef>
              <a:buFont typeface="Arial"/>
              <a:buChar char="•"/>
            </a:pPr>
            <a:endParaRPr lang="en-US" sz="3600" dirty="0" smtClean="0">
              <a:solidFill>
                <a:srgbClr val="0000FF"/>
              </a:solidFill>
              <a:latin typeface="Arial Narrow" pitchFamily="-84" charset="0"/>
            </a:endParaRPr>
          </a:p>
          <a:p>
            <a:pPr marL="457200" indent="-457200">
              <a:spcBef>
                <a:spcPct val="20000"/>
              </a:spcBef>
              <a:buFont typeface="Arial"/>
              <a:buChar char="•"/>
            </a:pPr>
            <a:endParaRPr lang="en-US" sz="2800" dirty="0" smtClean="0">
              <a:solidFill>
                <a:srgbClr val="0000FF"/>
              </a:solidFill>
              <a:latin typeface="Arial Narrow" pitchFamily="-84" charset="0"/>
            </a:endParaRPr>
          </a:p>
          <a:p>
            <a:pPr marL="457200" indent="-457200">
              <a:spcBef>
                <a:spcPct val="20000"/>
              </a:spcBef>
              <a:buFont typeface="Arial"/>
              <a:buChar char="•"/>
            </a:pPr>
            <a:endParaRPr lang="en-US" sz="3200" dirty="0">
              <a:solidFill>
                <a:srgbClr val="003300"/>
              </a:solidFill>
              <a:latin typeface="Arial Narrow" pitchFamily="-84" charset="0"/>
            </a:endParaRPr>
          </a:p>
        </p:txBody>
      </p:sp>
      <p:sp>
        <p:nvSpPr>
          <p:cNvPr id="8" name="Text Box 13"/>
          <p:cNvSpPr txBox="1">
            <a:spLocks noChangeArrowheads="1"/>
          </p:cNvSpPr>
          <p:nvPr/>
        </p:nvSpPr>
        <p:spPr bwMode="auto">
          <a:xfrm>
            <a:off x="838200" y="5715000"/>
            <a:ext cx="7523664" cy="461665"/>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dirty="0" smtClean="0">
                <a:solidFill>
                  <a:srgbClr val="003300"/>
                </a:solidFill>
                <a:latin typeface="Arial Narrow" charset="0"/>
              </a:rPr>
              <a:t>Today’s </a:t>
            </a:r>
            <a:r>
              <a:rPr lang="en-US" dirty="0">
                <a:solidFill>
                  <a:srgbClr val="003300"/>
                </a:solidFill>
                <a:latin typeface="Arial Narrow" charset="0"/>
              </a:rPr>
              <a:t>homework is homework </a:t>
            </a:r>
            <a:r>
              <a:rPr lang="en-US" dirty="0" smtClean="0">
                <a:solidFill>
                  <a:srgbClr val="003300"/>
                </a:solidFill>
                <a:latin typeface="Arial Narrow" charset="0"/>
              </a:rPr>
              <a:t>#7, </a:t>
            </a:r>
            <a:r>
              <a:rPr lang="en-US" dirty="0">
                <a:solidFill>
                  <a:srgbClr val="003300"/>
                </a:solidFill>
                <a:latin typeface="Arial Narrow" charset="0"/>
              </a:rPr>
              <a:t>due </a:t>
            </a:r>
            <a:r>
              <a:rPr lang="en-US" dirty="0" smtClean="0">
                <a:solidFill>
                  <a:srgbClr val="003300"/>
                </a:solidFill>
                <a:latin typeface="Arial Narrow" charset="0"/>
              </a:rPr>
              <a:t>11pm</a:t>
            </a:r>
            <a:r>
              <a:rPr lang="en-US" dirty="0">
                <a:solidFill>
                  <a:srgbClr val="003300"/>
                </a:solidFill>
                <a:latin typeface="Arial Narrow" charset="0"/>
              </a:rPr>
              <a:t>, Tuesday, </a:t>
            </a:r>
            <a:r>
              <a:rPr lang="en-US" dirty="0" smtClean="0">
                <a:solidFill>
                  <a:srgbClr val="003300"/>
                </a:solidFill>
                <a:latin typeface="Arial Narrow" charset="0"/>
              </a:rPr>
              <a:t>Oct. 14!</a:t>
            </a:r>
            <a:r>
              <a:rPr lang="en-US" dirty="0">
                <a:solidFill>
                  <a:srgbClr val="003300"/>
                </a:solidFill>
                <a:latin typeface="Arial Narrow" charset="0"/>
              </a:rPr>
              <a:t>!</a:t>
            </a: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2"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400" smtClean="0">
                <a:solidFill>
                  <a:srgbClr val="FF0066"/>
                </a:solidFill>
                <a:latin typeface="Arial Narrow" charset="0"/>
              </a:rPr>
              <a:t>Tuesday, Oct. 7, 2014</a:t>
            </a:r>
            <a:endParaRPr lang="en-US" sz="1400">
              <a:solidFill>
                <a:srgbClr val="FF0066"/>
              </a:solidFill>
              <a:latin typeface="Arial Narrow" charset="0"/>
            </a:endParaRPr>
          </a:p>
        </p:txBody>
      </p:sp>
      <p:sp>
        <p:nvSpPr>
          <p:cNvPr id="22533" name="Rectangle 5"/>
          <p:cNvSpPr>
            <a:spLocks noGrp="1" noChangeArrowheads="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nl-NL" sz="1400" smtClean="0">
                <a:solidFill>
                  <a:srgbClr val="003300"/>
                </a:solidFill>
                <a:latin typeface="Arial Narrow" charset="0"/>
              </a:rPr>
              <a:t>PHYS 1443-004, Fall 2014                            Dr. Jaehoon Yu</a:t>
            </a:r>
            <a:endParaRPr lang="en-US" sz="1400">
              <a:solidFill>
                <a:srgbClr val="003300"/>
              </a:solidFill>
              <a:latin typeface="Arial Narrow" charset="0"/>
            </a:endParaRPr>
          </a:p>
        </p:txBody>
      </p:sp>
      <p:sp>
        <p:nvSpPr>
          <p:cNvPr id="22534" name="Rectangle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9B5EA02C-7BFF-B047-859F-4742CEE593D3}" type="slidenum">
              <a:rPr lang="en-US" sz="1400">
                <a:solidFill>
                  <a:srgbClr val="A50021"/>
                </a:solidFill>
                <a:latin typeface="Arial Narrow" charset="0"/>
              </a:rPr>
              <a:pPr eaLnBrk="1" hangingPunct="1"/>
              <a:t>10</a:t>
            </a:fld>
            <a:endParaRPr lang="en-US" sz="1400">
              <a:solidFill>
                <a:srgbClr val="A50021"/>
              </a:solidFill>
              <a:latin typeface="Arial Narrow" charset="0"/>
            </a:endParaRPr>
          </a:p>
        </p:txBody>
      </p:sp>
      <p:sp>
        <p:nvSpPr>
          <p:cNvPr id="121858" name="Rectangle 2"/>
          <p:cNvSpPr>
            <a:spLocks noChangeArrowheads="1"/>
          </p:cNvSpPr>
          <p:nvPr/>
        </p:nvSpPr>
        <p:spPr bwMode="auto">
          <a:xfrm>
            <a:off x="2286000" y="5715000"/>
            <a:ext cx="1524000" cy="609600"/>
          </a:xfrm>
          <a:prstGeom prst="rect">
            <a:avLst/>
          </a:prstGeom>
          <a:solidFill>
            <a:srgbClr val="FFFFCC"/>
          </a:solidFill>
          <a:ln w="38100">
            <a:solidFill>
              <a:srgbClr val="A50021"/>
            </a:solidFill>
            <a:miter lim="800000"/>
            <a:headEnd/>
            <a:tailEnd/>
          </a:ln>
        </p:spPr>
        <p:txBody>
          <a:bodyPr anchor="ctr">
            <a:spAutoFit/>
          </a:bodyPr>
          <a:lstStyle/>
          <a:p>
            <a:endParaRPr lang="en-US"/>
          </a:p>
        </p:txBody>
      </p:sp>
      <p:sp>
        <p:nvSpPr>
          <p:cNvPr id="22536" name="Rectangle 3"/>
          <p:cNvSpPr>
            <a:spLocks noGrp="1" noChangeArrowheads="1"/>
          </p:cNvSpPr>
          <p:nvPr>
            <p:ph type="title"/>
          </p:nvPr>
        </p:nvSpPr>
        <p:spPr>
          <a:xfrm>
            <a:off x="1143000" y="228600"/>
            <a:ext cx="6553200" cy="609600"/>
          </a:xfrm>
        </p:spPr>
        <p:txBody>
          <a:bodyPr/>
          <a:lstStyle/>
          <a:p>
            <a:r>
              <a:rPr lang="en-US" sz="3600">
                <a:latin typeface="Arial Narrow" charset="0"/>
                <a:ea typeface="ＭＳ Ｐゴシック" charset="0"/>
                <a:cs typeface="ＭＳ Ｐゴシック" charset="0"/>
              </a:rPr>
              <a:t>General Energy Conservation and Mass-Energy Equivalence</a:t>
            </a:r>
          </a:p>
        </p:txBody>
      </p:sp>
      <p:sp>
        <p:nvSpPr>
          <p:cNvPr id="121860" name="Text Box 4"/>
          <p:cNvSpPr txBox="1">
            <a:spLocks noChangeArrowheads="1"/>
          </p:cNvSpPr>
          <p:nvPr/>
        </p:nvSpPr>
        <p:spPr bwMode="auto">
          <a:xfrm>
            <a:off x="457200" y="1143000"/>
            <a:ext cx="28956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a:solidFill>
                  <a:srgbClr val="FF0000"/>
                </a:solidFill>
                <a:latin typeface="Monotype Corsiva" charset="0"/>
                <a:sym typeface="Wingdings" charset="0"/>
              </a:rPr>
              <a:t>General Principle of Energy Conservation</a:t>
            </a:r>
            <a:endParaRPr lang="en-US">
              <a:solidFill>
                <a:srgbClr val="FF0000"/>
              </a:solidFill>
              <a:latin typeface="Monotype Corsiva" charset="0"/>
            </a:endParaRPr>
          </a:p>
        </p:txBody>
      </p:sp>
      <p:sp>
        <p:nvSpPr>
          <p:cNvPr id="121861" name="Text Box 5"/>
          <p:cNvSpPr txBox="1">
            <a:spLocks noChangeArrowheads="1"/>
          </p:cNvSpPr>
          <p:nvPr/>
        </p:nvSpPr>
        <p:spPr bwMode="auto">
          <a:xfrm>
            <a:off x="3048000" y="1143000"/>
            <a:ext cx="5943600" cy="850900"/>
          </a:xfrm>
          <a:prstGeom prst="rect">
            <a:avLst/>
          </a:prstGeom>
          <a:solidFill>
            <a:srgbClr val="FFFFCC"/>
          </a:solidFill>
          <a:ln w="28575">
            <a:solidFill>
              <a:srgbClr val="003300"/>
            </a:solidFill>
            <a:miter lim="800000"/>
            <a:headEnd/>
            <a:tailEnd/>
          </a:ln>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a:solidFill>
                  <a:schemeClr val="accent2"/>
                </a:solidFill>
                <a:latin typeface="Monotype Corsiva" charset="0"/>
              </a:rPr>
              <a:t>The total energy of an isolated system is conserved as long as all forms of energy are taken into account.</a:t>
            </a:r>
          </a:p>
        </p:txBody>
      </p:sp>
      <p:sp>
        <p:nvSpPr>
          <p:cNvPr id="121862" name="Text Box 6"/>
          <p:cNvSpPr txBox="1">
            <a:spLocks noChangeArrowheads="1"/>
          </p:cNvSpPr>
          <p:nvPr/>
        </p:nvSpPr>
        <p:spPr bwMode="auto">
          <a:xfrm>
            <a:off x="2971800" y="2057400"/>
            <a:ext cx="54102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000">
                <a:solidFill>
                  <a:srgbClr val="008000"/>
                </a:solidFill>
                <a:latin typeface="Monotype Corsiva" charset="0"/>
              </a:rPr>
              <a:t>Friction is a non-conservative force and causes mechanical energy to change to other forms of energy.</a:t>
            </a:r>
          </a:p>
        </p:txBody>
      </p:sp>
      <p:sp>
        <p:nvSpPr>
          <p:cNvPr id="121863" name="Text Box 7"/>
          <p:cNvSpPr txBox="1">
            <a:spLocks noChangeArrowheads="1"/>
          </p:cNvSpPr>
          <p:nvPr/>
        </p:nvSpPr>
        <p:spPr bwMode="auto">
          <a:xfrm>
            <a:off x="609600" y="2209800"/>
            <a:ext cx="2209800" cy="396875"/>
          </a:xfrm>
          <a:prstGeom prst="rect">
            <a:avLst/>
          </a:prstGeom>
          <a:solidFill>
            <a:srgbClr val="CCFFFF"/>
          </a:solidFill>
          <a:ln>
            <a:noFill/>
          </a:ln>
          <a:extLs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000">
                <a:solidFill>
                  <a:srgbClr val="FF0000"/>
                </a:solidFill>
                <a:latin typeface="Monotype Corsiva" charset="0"/>
              </a:rPr>
              <a:t>What about friction?</a:t>
            </a:r>
          </a:p>
        </p:txBody>
      </p:sp>
      <p:sp>
        <p:nvSpPr>
          <p:cNvPr id="121864" name="Text Box 8"/>
          <p:cNvSpPr txBox="1">
            <a:spLocks noChangeArrowheads="1"/>
          </p:cNvSpPr>
          <p:nvPr/>
        </p:nvSpPr>
        <p:spPr bwMode="auto">
          <a:xfrm>
            <a:off x="152400" y="4876800"/>
            <a:ext cx="22098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000">
                <a:solidFill>
                  <a:srgbClr val="FF0000"/>
                </a:solidFill>
                <a:latin typeface="Monotype Corsiva" charset="0"/>
              </a:rPr>
              <a:t>Principle of Conservation of Mass</a:t>
            </a:r>
          </a:p>
        </p:txBody>
      </p:sp>
      <p:sp>
        <p:nvSpPr>
          <p:cNvPr id="121865" name="Text Box 9"/>
          <p:cNvSpPr txBox="1">
            <a:spLocks noChangeArrowheads="1"/>
          </p:cNvSpPr>
          <p:nvPr/>
        </p:nvSpPr>
        <p:spPr bwMode="auto">
          <a:xfrm>
            <a:off x="304800" y="5638800"/>
            <a:ext cx="1828800" cy="701675"/>
          </a:xfrm>
          <a:prstGeom prst="rect">
            <a:avLst/>
          </a:prstGeom>
          <a:solidFill>
            <a:srgbClr val="CCFFFF"/>
          </a:solidFill>
          <a:ln>
            <a:noFill/>
          </a:ln>
          <a:extLs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000" dirty="0" smtClean="0">
                <a:solidFill>
                  <a:schemeClr val="accent2"/>
                </a:solidFill>
                <a:latin typeface="Monotype Corsiva" charset="0"/>
              </a:rPr>
              <a:t>Einstein’s </a:t>
            </a:r>
            <a:r>
              <a:rPr lang="en-US" sz="2000" dirty="0">
                <a:solidFill>
                  <a:schemeClr val="accent2"/>
                </a:solidFill>
                <a:latin typeface="Monotype Corsiva" charset="0"/>
              </a:rPr>
              <a:t>Mass-Energy equality.</a:t>
            </a:r>
          </a:p>
        </p:txBody>
      </p:sp>
      <p:sp>
        <p:nvSpPr>
          <p:cNvPr id="121866" name="Text Box 10"/>
          <p:cNvSpPr txBox="1">
            <a:spLocks noChangeArrowheads="1"/>
          </p:cNvSpPr>
          <p:nvPr/>
        </p:nvSpPr>
        <p:spPr bwMode="auto">
          <a:xfrm>
            <a:off x="2209800" y="2819400"/>
            <a:ext cx="6781800" cy="730250"/>
          </a:xfrm>
          <a:prstGeom prst="rect">
            <a:avLst/>
          </a:prstGeom>
          <a:solidFill>
            <a:srgbClr val="FFFFCC"/>
          </a:solidFill>
          <a:ln w="28575">
            <a:solidFill>
              <a:srgbClr val="003300"/>
            </a:solidFill>
            <a:miter lim="800000"/>
            <a:headEnd/>
            <a:tailEnd/>
          </a:ln>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000">
                <a:solidFill>
                  <a:srgbClr val="008000"/>
                </a:solidFill>
                <a:latin typeface="Monotype Corsiva" charset="0"/>
              </a:rPr>
              <a:t>However, if you add the new forms of energy altogether, the system as a whole did not lose any energy, as long as it is self-contained or isolated.</a:t>
            </a:r>
          </a:p>
        </p:txBody>
      </p:sp>
      <p:sp>
        <p:nvSpPr>
          <p:cNvPr id="121867" name="Text Box 11"/>
          <p:cNvSpPr txBox="1">
            <a:spLocks noChangeArrowheads="1"/>
          </p:cNvSpPr>
          <p:nvPr/>
        </p:nvSpPr>
        <p:spPr bwMode="auto">
          <a:xfrm>
            <a:off x="609600" y="3657600"/>
            <a:ext cx="8001000" cy="1096963"/>
          </a:xfrm>
          <a:prstGeom prst="rect">
            <a:avLst/>
          </a:prstGeom>
          <a:solidFill>
            <a:srgbClr val="FFFF99"/>
          </a:solidFill>
          <a:ln>
            <a:noFill/>
          </a:ln>
          <a:extLs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200">
                <a:solidFill>
                  <a:schemeClr val="accent2"/>
                </a:solidFill>
                <a:latin typeface="Monotype Corsiva" charset="0"/>
              </a:rPr>
              <a:t>In the grand scale of the universe, no energy can be destroyed or created but just transformed or transferred from one to another.  </a:t>
            </a:r>
            <a:r>
              <a:rPr lang="en-US" sz="2200" b="1" u="sng">
                <a:solidFill>
                  <a:srgbClr val="FF0000"/>
                </a:solidFill>
                <a:latin typeface="Monotype Corsiva" charset="0"/>
              </a:rPr>
              <a:t>The total energy of universe is constant as a function of time!!   </a:t>
            </a:r>
            <a:r>
              <a:rPr lang="en-US" sz="2200" b="1" u="sng">
                <a:solidFill>
                  <a:schemeClr val="hlink"/>
                </a:solidFill>
                <a:latin typeface="Monotype Corsiva" charset="0"/>
              </a:rPr>
              <a:t>The total energy of the universe is conserved!</a:t>
            </a:r>
          </a:p>
        </p:txBody>
      </p:sp>
      <p:sp>
        <p:nvSpPr>
          <p:cNvPr id="121868" name="Text Box 12"/>
          <p:cNvSpPr txBox="1">
            <a:spLocks noChangeArrowheads="1"/>
          </p:cNvSpPr>
          <p:nvPr/>
        </p:nvSpPr>
        <p:spPr bwMode="auto">
          <a:xfrm>
            <a:off x="2362200" y="4860925"/>
            <a:ext cx="6781800" cy="701675"/>
          </a:xfrm>
          <a:prstGeom prst="rect">
            <a:avLst/>
          </a:prstGeom>
          <a:solidFill>
            <a:srgbClr val="FFFF99"/>
          </a:solidFill>
          <a:ln>
            <a:noFill/>
          </a:ln>
          <a:extLs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000">
                <a:solidFill>
                  <a:schemeClr val="accent2"/>
                </a:solidFill>
                <a:latin typeface="Monotype Corsiva" charset="0"/>
              </a:rPr>
              <a:t>In any physical or chemical process, mass is neither created nor destroyed.   Mass before a process is identical to the mass after the process.</a:t>
            </a:r>
            <a:endParaRPr lang="en-US" sz="2000" b="1" u="sng">
              <a:solidFill>
                <a:srgbClr val="FF0000"/>
              </a:solidFill>
              <a:latin typeface="Monotype Corsiva" charset="0"/>
            </a:endParaRPr>
          </a:p>
        </p:txBody>
      </p:sp>
      <p:graphicFrame>
        <p:nvGraphicFramePr>
          <p:cNvPr id="121869" name="Object 2"/>
          <p:cNvGraphicFramePr>
            <a:graphicFrameLocks noChangeAspect="1"/>
          </p:cNvGraphicFramePr>
          <p:nvPr/>
        </p:nvGraphicFramePr>
        <p:xfrm>
          <a:off x="2327275" y="5791200"/>
          <a:ext cx="796925" cy="533400"/>
        </p:xfrm>
        <a:graphic>
          <a:graphicData uri="http://schemas.openxmlformats.org/presentationml/2006/ole">
            <mc:AlternateContent xmlns:mc="http://schemas.openxmlformats.org/markup-compatibility/2006">
              <mc:Choice xmlns:v="urn:schemas-microsoft-com:vml" Requires="v">
                <p:oleObj spid="_x0000_s279775" name="Equation" r:id="rId3" imgW="342720" imgH="228600" progId="Equation.DSMT4">
                  <p:embed/>
                </p:oleObj>
              </mc:Choice>
              <mc:Fallback>
                <p:oleObj name="Equation" r:id="rId3" imgW="342720" imgH="22860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27275" y="5791200"/>
                        <a:ext cx="796925" cy="53340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121870" name="Text Box 14"/>
          <p:cNvSpPr txBox="1">
            <a:spLocks noChangeArrowheads="1"/>
          </p:cNvSpPr>
          <p:nvPr/>
        </p:nvSpPr>
        <p:spPr bwMode="auto">
          <a:xfrm>
            <a:off x="4114800" y="5775325"/>
            <a:ext cx="4495800" cy="396875"/>
          </a:xfrm>
          <a:prstGeom prst="rect">
            <a:avLst/>
          </a:prstGeom>
          <a:solidFill>
            <a:srgbClr val="CCFFFF"/>
          </a:solidFill>
          <a:ln>
            <a:noFill/>
          </a:ln>
          <a:extLs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000">
                <a:solidFill>
                  <a:schemeClr val="accent2"/>
                </a:solidFill>
                <a:latin typeface="Monotype Corsiva" charset="0"/>
              </a:rPr>
              <a:t>How many joules does your body correspond to?</a:t>
            </a:r>
          </a:p>
        </p:txBody>
      </p:sp>
      <p:graphicFrame>
        <p:nvGraphicFramePr>
          <p:cNvPr id="121871" name="Object 3"/>
          <p:cNvGraphicFramePr>
            <a:graphicFrameLocks noChangeAspect="1"/>
          </p:cNvGraphicFramePr>
          <p:nvPr/>
        </p:nvGraphicFramePr>
        <p:xfrm>
          <a:off x="3084513" y="5715000"/>
          <a:ext cx="649287" cy="474663"/>
        </p:xfrm>
        <a:graphic>
          <a:graphicData uri="http://schemas.openxmlformats.org/presentationml/2006/ole">
            <mc:AlternateContent xmlns:mc="http://schemas.openxmlformats.org/markup-compatibility/2006">
              <mc:Choice xmlns:v="urn:schemas-microsoft-com:vml" Requires="v">
                <p:oleObj spid="_x0000_s279776" name="Equation" r:id="rId5" imgW="279360" imgH="203040" progId="Equation.DSMT4">
                  <p:embed/>
                </p:oleObj>
              </mc:Choice>
              <mc:Fallback>
                <p:oleObj name="Equation" r:id="rId5" imgW="279360" imgH="20304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084513" y="5715000"/>
                        <a:ext cx="649287" cy="474663"/>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spTree>
    <p:extLst>
      <p:ext uri="{BB962C8B-B14F-4D97-AF65-F5344CB8AC3E}">
        <p14:creationId xmlns:p14="http://schemas.microsoft.com/office/powerpoint/2010/main" val="1876349328"/>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61"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400" smtClean="0">
                <a:solidFill>
                  <a:srgbClr val="FF0066"/>
                </a:solidFill>
                <a:latin typeface="Arial Narrow" charset="0"/>
              </a:rPr>
              <a:t>Tuesday, Oct. 7, 2014</a:t>
            </a:r>
            <a:endParaRPr lang="en-US" sz="1400">
              <a:solidFill>
                <a:srgbClr val="FF0066"/>
              </a:solidFill>
              <a:latin typeface="Arial Narrow" charset="0"/>
            </a:endParaRPr>
          </a:p>
        </p:txBody>
      </p:sp>
      <p:sp>
        <p:nvSpPr>
          <p:cNvPr id="23562" name="Rectangle 5"/>
          <p:cNvSpPr>
            <a:spLocks noGrp="1" noChangeArrowheads="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nl-NL" sz="1400" smtClean="0">
                <a:solidFill>
                  <a:srgbClr val="003300"/>
                </a:solidFill>
                <a:latin typeface="Arial Narrow" charset="0"/>
              </a:rPr>
              <a:t>PHYS 1443-004, Fall 2014                            Dr. Jaehoon Yu</a:t>
            </a:r>
            <a:endParaRPr lang="en-US" sz="1400">
              <a:solidFill>
                <a:srgbClr val="003300"/>
              </a:solidFill>
              <a:latin typeface="Arial Narrow" charset="0"/>
            </a:endParaRPr>
          </a:p>
        </p:txBody>
      </p:sp>
      <p:sp>
        <p:nvSpPr>
          <p:cNvPr id="23563" name="Rectangle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CA02BD17-EF80-AD4E-8A57-9FABA89BAA67}" type="slidenum">
              <a:rPr lang="en-US" sz="1400">
                <a:solidFill>
                  <a:srgbClr val="A50021"/>
                </a:solidFill>
                <a:latin typeface="Arial Narrow" charset="0"/>
              </a:rPr>
              <a:pPr eaLnBrk="1" hangingPunct="1"/>
              <a:t>11</a:t>
            </a:fld>
            <a:endParaRPr lang="en-US" sz="1400">
              <a:solidFill>
                <a:srgbClr val="A50021"/>
              </a:solidFill>
              <a:latin typeface="Arial Narrow" charset="0"/>
            </a:endParaRPr>
          </a:p>
        </p:txBody>
      </p:sp>
      <p:sp>
        <p:nvSpPr>
          <p:cNvPr id="23564" name="Rectangle 2"/>
          <p:cNvSpPr>
            <a:spLocks noGrp="1" noChangeArrowheads="1"/>
          </p:cNvSpPr>
          <p:nvPr>
            <p:ph type="title"/>
          </p:nvPr>
        </p:nvSpPr>
        <p:spPr>
          <a:xfrm>
            <a:off x="685800" y="152400"/>
            <a:ext cx="8153400" cy="609600"/>
          </a:xfrm>
        </p:spPr>
        <p:txBody>
          <a:bodyPr/>
          <a:lstStyle/>
          <a:p>
            <a:r>
              <a:rPr lang="en-US" sz="3600">
                <a:latin typeface="Arial Narrow" charset="0"/>
                <a:ea typeface="ＭＳ Ｐゴシック" charset="0"/>
                <a:cs typeface="ＭＳ Ｐゴシック" charset="0"/>
              </a:rPr>
              <a:t>The Gravitational Field</a:t>
            </a:r>
          </a:p>
        </p:txBody>
      </p:sp>
      <p:sp>
        <p:nvSpPr>
          <p:cNvPr id="122883" name="Text Box 3"/>
          <p:cNvSpPr txBox="1">
            <a:spLocks noChangeArrowheads="1"/>
          </p:cNvSpPr>
          <p:nvPr/>
        </p:nvSpPr>
        <p:spPr bwMode="auto">
          <a:xfrm>
            <a:off x="4800600" y="868363"/>
            <a:ext cx="4343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2000">
                <a:solidFill>
                  <a:srgbClr val="FF0000"/>
                </a:solidFill>
                <a:latin typeface="Arial Narrow" charset="0"/>
              </a:rPr>
              <a:t>The force exists everywhere in the universe.</a:t>
            </a:r>
          </a:p>
        </p:txBody>
      </p:sp>
      <p:sp>
        <p:nvSpPr>
          <p:cNvPr id="122884" name="Text Box 4"/>
          <p:cNvSpPr txBox="1">
            <a:spLocks noChangeArrowheads="1"/>
          </p:cNvSpPr>
          <p:nvPr/>
        </p:nvSpPr>
        <p:spPr bwMode="auto">
          <a:xfrm>
            <a:off x="381000" y="838200"/>
            <a:ext cx="4419600" cy="457200"/>
          </a:xfrm>
          <a:prstGeom prst="rect">
            <a:avLst/>
          </a:prstGeom>
          <a:solidFill>
            <a:srgbClr val="CCFFFF"/>
          </a:solidFill>
          <a:ln>
            <a:noFill/>
          </a:ln>
          <a:extLs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a:solidFill>
                  <a:schemeClr val="accent2"/>
                </a:solidFill>
                <a:latin typeface="Arial Narrow" charset="0"/>
              </a:rPr>
              <a:t>The gravitational force is a field force.</a:t>
            </a:r>
          </a:p>
        </p:txBody>
      </p:sp>
      <p:sp>
        <p:nvSpPr>
          <p:cNvPr id="122885" name="Text Box 5"/>
          <p:cNvSpPr txBox="1">
            <a:spLocks noChangeArrowheads="1"/>
          </p:cNvSpPr>
          <p:nvPr/>
        </p:nvSpPr>
        <p:spPr bwMode="auto">
          <a:xfrm>
            <a:off x="685800" y="1371600"/>
            <a:ext cx="7620000"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a:solidFill>
                  <a:srgbClr val="FF0000"/>
                </a:solidFill>
                <a:latin typeface="Arial Narrow" charset="0"/>
              </a:rPr>
              <a:t>If one were to place a test object of mass </a:t>
            </a:r>
            <a:r>
              <a:rPr lang="en-US">
                <a:solidFill>
                  <a:schemeClr val="accent2"/>
                </a:solidFill>
                <a:latin typeface="Arial Narrow" charset="0"/>
              </a:rPr>
              <a:t>m</a:t>
            </a:r>
            <a:r>
              <a:rPr lang="en-US">
                <a:solidFill>
                  <a:srgbClr val="FF0000"/>
                </a:solidFill>
                <a:latin typeface="Arial Narrow" charset="0"/>
              </a:rPr>
              <a:t> at any point in the space in the existence of another object of mass</a:t>
            </a:r>
            <a:r>
              <a:rPr lang="en-US">
                <a:solidFill>
                  <a:schemeClr val="accent2"/>
                </a:solidFill>
                <a:latin typeface="Arial Narrow" charset="0"/>
              </a:rPr>
              <a:t> M</a:t>
            </a:r>
            <a:r>
              <a:rPr lang="en-US">
                <a:solidFill>
                  <a:srgbClr val="FF0000"/>
                </a:solidFill>
                <a:latin typeface="Arial Narrow" charset="0"/>
              </a:rPr>
              <a:t>, the test object will feel the gravitational force exerted by </a:t>
            </a:r>
            <a:r>
              <a:rPr lang="en-US">
                <a:solidFill>
                  <a:schemeClr val="accent2"/>
                </a:solidFill>
                <a:latin typeface="Arial Narrow" charset="0"/>
              </a:rPr>
              <a:t>M</a:t>
            </a:r>
            <a:r>
              <a:rPr lang="en-US">
                <a:solidFill>
                  <a:srgbClr val="FF0000"/>
                </a:solidFill>
                <a:latin typeface="Arial Narrow" charset="0"/>
              </a:rPr>
              <a:t>,                 .</a:t>
            </a:r>
          </a:p>
        </p:txBody>
      </p:sp>
      <p:graphicFrame>
        <p:nvGraphicFramePr>
          <p:cNvPr id="122886" name="Object 2"/>
          <p:cNvGraphicFramePr>
            <a:graphicFrameLocks noChangeAspect="1"/>
          </p:cNvGraphicFramePr>
          <p:nvPr>
            <p:extLst>
              <p:ext uri="{D42A27DB-BD31-4B8C-83A1-F6EECF244321}">
                <p14:modId xmlns:p14="http://schemas.microsoft.com/office/powerpoint/2010/main" val="4136880867"/>
              </p:ext>
            </p:extLst>
          </p:nvPr>
        </p:nvGraphicFramePr>
        <p:xfrm>
          <a:off x="5751513" y="2090738"/>
          <a:ext cx="1069975" cy="465137"/>
        </p:xfrm>
        <a:graphic>
          <a:graphicData uri="http://schemas.openxmlformats.org/presentationml/2006/ole">
            <mc:AlternateContent xmlns:mc="http://schemas.openxmlformats.org/markup-compatibility/2006">
              <mc:Choice xmlns:v="urn:schemas-microsoft-com:vml" Requires="v">
                <p:oleObj spid="_x0000_s281349" name="Equation" r:id="rId3" imgW="558800" imgH="266700" progId="Equation.DSMT4">
                  <p:embed/>
                </p:oleObj>
              </mc:Choice>
              <mc:Fallback>
                <p:oleObj name="Equation" r:id="rId3" imgW="558800" imgH="266700" progId="Equation.DSMT4">
                  <p:embed/>
                  <p:pic>
                    <p:nvPicPr>
                      <p:cNvPr id="0" name=""/>
                      <p:cNvPicPr>
                        <a:picLocks noChangeAspect="1" noChangeArrowheads="1"/>
                      </p:cNvPicPr>
                      <p:nvPr/>
                    </p:nvPicPr>
                    <p:blipFill>
                      <a:blip r:embed="rId4"/>
                      <a:srcRect/>
                      <a:stretch>
                        <a:fillRect/>
                      </a:stretch>
                    </p:blipFill>
                    <p:spPr bwMode="auto">
                      <a:xfrm>
                        <a:off x="5751513" y="2090738"/>
                        <a:ext cx="1069975" cy="465137"/>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122887" name="Text Box 7"/>
          <p:cNvSpPr txBox="1">
            <a:spLocks noChangeArrowheads="1"/>
          </p:cNvSpPr>
          <p:nvPr/>
        </p:nvSpPr>
        <p:spPr bwMode="auto">
          <a:xfrm>
            <a:off x="533400" y="3200400"/>
            <a:ext cx="83058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000">
                <a:solidFill>
                  <a:schemeClr val="accent2"/>
                </a:solidFill>
                <a:latin typeface="Arial Narrow" charset="0"/>
              </a:rPr>
              <a:t>In other words, the gravitational field at a point in the space is the gravitational force experienced by a test particle placed at the point divided by the mass of the test particle.</a:t>
            </a:r>
          </a:p>
        </p:txBody>
      </p:sp>
      <p:sp>
        <p:nvSpPr>
          <p:cNvPr id="122888" name="Text Box 8"/>
          <p:cNvSpPr txBox="1">
            <a:spLocks noChangeArrowheads="1"/>
          </p:cNvSpPr>
          <p:nvPr/>
        </p:nvSpPr>
        <p:spPr bwMode="auto">
          <a:xfrm>
            <a:off x="609600" y="2743200"/>
            <a:ext cx="5410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a:solidFill>
                  <a:srgbClr val="FF0000"/>
                </a:solidFill>
                <a:latin typeface="Arial Narrow" charset="0"/>
              </a:rPr>
              <a:t>Therefore the gravitational field </a:t>
            </a:r>
            <a:r>
              <a:rPr lang="en-US" b="1">
                <a:solidFill>
                  <a:schemeClr val="accent2"/>
                </a:solidFill>
                <a:latin typeface="Monotype Corsiva" charset="0"/>
              </a:rPr>
              <a:t>g</a:t>
            </a:r>
            <a:r>
              <a:rPr lang="en-US">
                <a:solidFill>
                  <a:srgbClr val="FF0000"/>
                </a:solidFill>
                <a:latin typeface="Arial Narrow" charset="0"/>
              </a:rPr>
              <a:t> is defined as </a:t>
            </a:r>
            <a:endParaRPr lang="en-US">
              <a:solidFill>
                <a:srgbClr val="FF0000"/>
              </a:solidFill>
              <a:latin typeface="Monotype Corsiva" charset="0"/>
            </a:endParaRPr>
          </a:p>
        </p:txBody>
      </p:sp>
      <p:graphicFrame>
        <p:nvGraphicFramePr>
          <p:cNvPr id="122889" name="Object 3"/>
          <p:cNvGraphicFramePr>
            <a:graphicFrameLocks noChangeAspect="1"/>
          </p:cNvGraphicFramePr>
          <p:nvPr>
            <p:extLst>
              <p:ext uri="{D42A27DB-BD31-4B8C-83A1-F6EECF244321}">
                <p14:modId xmlns:p14="http://schemas.microsoft.com/office/powerpoint/2010/main" val="3888607123"/>
              </p:ext>
            </p:extLst>
          </p:nvPr>
        </p:nvGraphicFramePr>
        <p:xfrm>
          <a:off x="6235700" y="2833688"/>
          <a:ext cx="458788" cy="290512"/>
        </p:xfrm>
        <a:graphic>
          <a:graphicData uri="http://schemas.openxmlformats.org/presentationml/2006/ole">
            <mc:AlternateContent xmlns:mc="http://schemas.openxmlformats.org/markup-compatibility/2006">
              <mc:Choice xmlns:v="urn:schemas-microsoft-com:vml" Requires="v">
                <p:oleObj spid="_x0000_s281350" name="Equation" r:id="rId5" imgW="254000" imgH="203200" progId="Equation.DSMT4">
                  <p:embed/>
                </p:oleObj>
              </mc:Choice>
              <mc:Fallback>
                <p:oleObj name="Equation" r:id="rId5" imgW="254000" imgH="203200" progId="Equation.DSMT4">
                  <p:embed/>
                  <p:pic>
                    <p:nvPicPr>
                      <p:cNvPr id="0" name=""/>
                      <p:cNvPicPr>
                        <a:picLocks noChangeAspect="1" noChangeArrowheads="1"/>
                      </p:cNvPicPr>
                      <p:nvPr/>
                    </p:nvPicPr>
                    <p:blipFill>
                      <a:blip r:embed="rId6"/>
                      <a:srcRect/>
                      <a:stretch>
                        <a:fillRect/>
                      </a:stretch>
                    </p:blipFill>
                    <p:spPr bwMode="auto">
                      <a:xfrm>
                        <a:off x="6235700" y="2833688"/>
                        <a:ext cx="458788" cy="290512"/>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122890" name="Text Box 10"/>
          <p:cNvSpPr txBox="1">
            <a:spLocks noChangeArrowheads="1"/>
          </p:cNvSpPr>
          <p:nvPr/>
        </p:nvSpPr>
        <p:spPr bwMode="auto">
          <a:xfrm>
            <a:off x="533400" y="4327525"/>
            <a:ext cx="2819400" cy="701675"/>
          </a:xfrm>
          <a:prstGeom prst="rect">
            <a:avLst/>
          </a:prstGeom>
          <a:solidFill>
            <a:srgbClr val="CCFFFF"/>
          </a:solidFill>
          <a:ln>
            <a:noFill/>
          </a:ln>
          <a:extLs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000" dirty="0">
                <a:solidFill>
                  <a:schemeClr val="accent2"/>
                </a:solidFill>
                <a:latin typeface="Arial Narrow" charset="0"/>
              </a:rPr>
              <a:t>So how does the </a:t>
            </a:r>
            <a:r>
              <a:rPr lang="en-US" sz="2000" dirty="0" smtClean="0">
                <a:solidFill>
                  <a:schemeClr val="accent2"/>
                </a:solidFill>
                <a:latin typeface="Arial Narrow" charset="0"/>
              </a:rPr>
              <a:t>Earth’s </a:t>
            </a:r>
            <a:r>
              <a:rPr lang="en-US" sz="2000" dirty="0">
                <a:solidFill>
                  <a:schemeClr val="accent2"/>
                </a:solidFill>
                <a:latin typeface="Arial Narrow" charset="0"/>
              </a:rPr>
              <a:t>gravitational field look like?</a:t>
            </a:r>
          </a:p>
        </p:txBody>
      </p:sp>
      <p:graphicFrame>
        <p:nvGraphicFramePr>
          <p:cNvPr id="122891" name="Object 4"/>
          <p:cNvGraphicFramePr>
            <a:graphicFrameLocks noChangeAspect="1"/>
          </p:cNvGraphicFramePr>
          <p:nvPr>
            <p:extLst>
              <p:ext uri="{D42A27DB-BD31-4B8C-83A1-F6EECF244321}">
                <p14:modId xmlns:p14="http://schemas.microsoft.com/office/powerpoint/2010/main" val="3584258642"/>
              </p:ext>
            </p:extLst>
          </p:nvPr>
        </p:nvGraphicFramePr>
        <p:xfrm>
          <a:off x="3733800" y="4168775"/>
          <a:ext cx="241300" cy="298450"/>
        </p:xfrm>
        <a:graphic>
          <a:graphicData uri="http://schemas.openxmlformats.org/presentationml/2006/ole">
            <mc:AlternateContent xmlns:mc="http://schemas.openxmlformats.org/markup-compatibility/2006">
              <mc:Choice xmlns:v="urn:schemas-microsoft-com:vml" Requires="v">
                <p:oleObj spid="_x0000_s281351" name="Equation" r:id="rId7" imgW="139700" imgH="203200" progId="Equation.DSMT4">
                  <p:embed/>
                </p:oleObj>
              </mc:Choice>
              <mc:Fallback>
                <p:oleObj name="Equation" r:id="rId7" imgW="139700" imgH="203200" progId="Equation.DSMT4">
                  <p:embed/>
                  <p:pic>
                    <p:nvPicPr>
                      <p:cNvPr id="0" name=""/>
                      <p:cNvPicPr>
                        <a:picLocks noChangeAspect="1" noChangeArrowheads="1"/>
                      </p:cNvPicPr>
                      <p:nvPr/>
                    </p:nvPicPr>
                    <p:blipFill>
                      <a:blip r:embed="rId8"/>
                      <a:srcRect/>
                      <a:stretch>
                        <a:fillRect/>
                      </a:stretch>
                    </p:blipFill>
                    <p:spPr bwMode="auto">
                      <a:xfrm>
                        <a:off x="3733800" y="4168775"/>
                        <a:ext cx="241300" cy="29845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pSp>
        <p:nvGrpSpPr>
          <p:cNvPr id="2" name="Group 12"/>
          <p:cNvGrpSpPr>
            <a:grpSpLocks/>
          </p:cNvGrpSpPr>
          <p:nvPr/>
        </p:nvGrpSpPr>
        <p:grpSpPr bwMode="auto">
          <a:xfrm>
            <a:off x="5943600" y="4067175"/>
            <a:ext cx="2971800" cy="581025"/>
            <a:chOff x="3744" y="2562"/>
            <a:chExt cx="1872" cy="366"/>
          </a:xfrm>
        </p:grpSpPr>
        <p:sp>
          <p:nvSpPr>
            <p:cNvPr id="23609" name="Text Box 13"/>
            <p:cNvSpPr txBox="1">
              <a:spLocks noChangeArrowheads="1"/>
            </p:cNvSpPr>
            <p:nvPr/>
          </p:nvSpPr>
          <p:spPr bwMode="auto">
            <a:xfrm>
              <a:off x="3744" y="2562"/>
              <a:ext cx="1872" cy="366"/>
            </a:xfrm>
            <a:prstGeom prst="rect">
              <a:avLst/>
            </a:prstGeom>
            <a:solidFill>
              <a:srgbClr val="CCFFFF"/>
            </a:solidFill>
            <a:ln>
              <a:noFill/>
            </a:ln>
            <a:extLs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1600">
                  <a:solidFill>
                    <a:schemeClr val="accent2"/>
                  </a:solidFill>
                  <a:latin typeface="Arial Narrow" charset="0"/>
                </a:rPr>
                <a:t>Where      is the unit vector pointing outward from the center of the Earth</a:t>
              </a:r>
            </a:p>
          </p:txBody>
        </p:sp>
        <p:graphicFrame>
          <p:nvGraphicFramePr>
            <p:cNvPr id="23560" name="Object 8"/>
            <p:cNvGraphicFramePr>
              <a:graphicFrameLocks noChangeAspect="1"/>
            </p:cNvGraphicFramePr>
            <p:nvPr/>
          </p:nvGraphicFramePr>
          <p:xfrm>
            <a:off x="4148" y="2592"/>
            <a:ext cx="124" cy="154"/>
          </p:xfrm>
          <a:graphic>
            <a:graphicData uri="http://schemas.openxmlformats.org/presentationml/2006/ole">
              <mc:AlternateContent xmlns:mc="http://schemas.openxmlformats.org/markup-compatibility/2006">
                <mc:Choice xmlns:v="urn:schemas-microsoft-com:vml" Requires="v">
                  <p:oleObj spid="_x0000_s281352" name="Equation" r:id="rId9" imgW="114120" imgH="164880" progId="Equation.DSMT4">
                    <p:embed/>
                  </p:oleObj>
                </mc:Choice>
                <mc:Fallback>
                  <p:oleObj name="Equation" r:id="rId9" imgW="114120" imgH="164880" progId="Equation.DSMT4">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148" y="2592"/>
                          <a:ext cx="124" cy="154"/>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pSp>
      <p:grpSp>
        <p:nvGrpSpPr>
          <p:cNvPr id="3" name="Group 15"/>
          <p:cNvGrpSpPr>
            <a:grpSpLocks/>
          </p:cNvGrpSpPr>
          <p:nvPr/>
        </p:nvGrpSpPr>
        <p:grpSpPr bwMode="auto">
          <a:xfrm>
            <a:off x="2514600" y="4494213"/>
            <a:ext cx="2209800" cy="2209800"/>
            <a:chOff x="192" y="2831"/>
            <a:chExt cx="1392" cy="1392"/>
          </a:xfrm>
        </p:grpSpPr>
        <p:sp>
          <p:nvSpPr>
            <p:cNvPr id="122896" name="Oval 16"/>
            <p:cNvSpPr>
              <a:spLocks noChangeArrowheads="1"/>
            </p:cNvSpPr>
            <p:nvPr/>
          </p:nvSpPr>
          <p:spPr bwMode="auto">
            <a:xfrm>
              <a:off x="768" y="3408"/>
              <a:ext cx="240" cy="240"/>
            </a:xfrm>
            <a:prstGeom prst="ellipse">
              <a:avLst/>
            </a:prstGeom>
            <a:gradFill rotWithShape="0">
              <a:gsLst>
                <a:gs pos="0">
                  <a:schemeClr val="folHlink"/>
                </a:gs>
                <a:gs pos="100000">
                  <a:schemeClr val="folHlink">
                    <a:gamma/>
                    <a:shade val="46275"/>
                    <a:invGamma/>
                  </a:schemeClr>
                </a:gs>
              </a:gsLst>
              <a:path path="shape">
                <a:fillToRect l="50000" t="50000" r="50000" b="50000"/>
              </a:path>
            </a:gradFill>
            <a:ln w="9525">
              <a:noFill/>
              <a:round/>
              <a:headEnd/>
              <a:tailEnd/>
            </a:ln>
            <a:effectLst/>
          </p:spPr>
          <p:txBody>
            <a:bodyPr wrap="none" anchor="ctr"/>
            <a:lstStyle/>
            <a:p>
              <a:pPr algn="ctr">
                <a:defRPr/>
              </a:pPr>
              <a:r>
                <a:rPr lang="en-US">
                  <a:solidFill>
                    <a:srgbClr val="FFFF99"/>
                  </a:solidFill>
                  <a:latin typeface="Arial Narrow" charset="0"/>
                  <a:ea typeface="+mn-ea"/>
                  <a:cs typeface="+mn-cs"/>
                </a:rPr>
                <a:t>E</a:t>
              </a:r>
            </a:p>
          </p:txBody>
        </p:sp>
        <p:grpSp>
          <p:nvGrpSpPr>
            <p:cNvPr id="23596" name="Group 17"/>
            <p:cNvGrpSpPr>
              <a:grpSpLocks/>
            </p:cNvGrpSpPr>
            <p:nvPr/>
          </p:nvGrpSpPr>
          <p:grpSpPr bwMode="auto">
            <a:xfrm>
              <a:off x="192" y="3528"/>
              <a:ext cx="1392" cy="0"/>
              <a:chOff x="192" y="3528"/>
              <a:chExt cx="1392" cy="0"/>
            </a:xfrm>
          </p:grpSpPr>
          <p:grpSp>
            <p:nvGrpSpPr>
              <p:cNvPr id="23603" name="Group 18"/>
              <p:cNvGrpSpPr>
                <a:grpSpLocks/>
              </p:cNvGrpSpPr>
              <p:nvPr/>
            </p:nvGrpSpPr>
            <p:grpSpPr bwMode="auto">
              <a:xfrm>
                <a:off x="1056" y="3528"/>
                <a:ext cx="528" cy="0"/>
                <a:chOff x="1056" y="3504"/>
                <a:chExt cx="528" cy="0"/>
              </a:xfrm>
            </p:grpSpPr>
            <p:sp>
              <p:nvSpPr>
                <p:cNvPr id="23607" name="Line 19"/>
                <p:cNvSpPr>
                  <a:spLocks noChangeShapeType="1"/>
                </p:cNvSpPr>
                <p:nvPr/>
              </p:nvSpPr>
              <p:spPr bwMode="auto">
                <a:xfrm flipH="1">
                  <a:off x="1392" y="3504"/>
                  <a:ext cx="192" cy="0"/>
                </a:xfrm>
                <a:prstGeom prst="line">
                  <a:avLst/>
                </a:prstGeom>
                <a:noFill/>
                <a:ln w="2857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3608" name="Line 20"/>
                <p:cNvSpPr>
                  <a:spLocks noChangeShapeType="1"/>
                </p:cNvSpPr>
                <p:nvPr/>
              </p:nvSpPr>
              <p:spPr bwMode="auto">
                <a:xfrm flipH="1">
                  <a:off x="1056" y="3504"/>
                  <a:ext cx="288" cy="0"/>
                </a:xfrm>
                <a:prstGeom prst="line">
                  <a:avLst/>
                </a:prstGeom>
                <a:noFill/>
                <a:ln w="2857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grpSp>
            <p:nvGrpSpPr>
              <p:cNvPr id="23604" name="Group 21"/>
              <p:cNvGrpSpPr>
                <a:grpSpLocks/>
              </p:cNvGrpSpPr>
              <p:nvPr/>
            </p:nvGrpSpPr>
            <p:grpSpPr bwMode="auto">
              <a:xfrm flipH="1">
                <a:off x="192" y="3528"/>
                <a:ext cx="528" cy="0"/>
                <a:chOff x="1056" y="3504"/>
                <a:chExt cx="528" cy="0"/>
              </a:xfrm>
            </p:grpSpPr>
            <p:sp>
              <p:nvSpPr>
                <p:cNvPr id="23605" name="Line 22"/>
                <p:cNvSpPr>
                  <a:spLocks noChangeShapeType="1"/>
                </p:cNvSpPr>
                <p:nvPr/>
              </p:nvSpPr>
              <p:spPr bwMode="auto">
                <a:xfrm flipH="1">
                  <a:off x="1392" y="3504"/>
                  <a:ext cx="192" cy="0"/>
                </a:xfrm>
                <a:prstGeom prst="line">
                  <a:avLst/>
                </a:prstGeom>
                <a:noFill/>
                <a:ln w="2857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3606" name="Line 23"/>
                <p:cNvSpPr>
                  <a:spLocks noChangeShapeType="1"/>
                </p:cNvSpPr>
                <p:nvPr/>
              </p:nvSpPr>
              <p:spPr bwMode="auto">
                <a:xfrm flipH="1">
                  <a:off x="1056" y="3504"/>
                  <a:ext cx="288" cy="0"/>
                </a:xfrm>
                <a:prstGeom prst="line">
                  <a:avLst/>
                </a:prstGeom>
                <a:noFill/>
                <a:ln w="2857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grpSp>
        <p:grpSp>
          <p:nvGrpSpPr>
            <p:cNvPr id="23597" name="Group 24"/>
            <p:cNvGrpSpPr>
              <a:grpSpLocks/>
            </p:cNvGrpSpPr>
            <p:nvPr/>
          </p:nvGrpSpPr>
          <p:grpSpPr bwMode="auto">
            <a:xfrm rot="-5400000">
              <a:off x="624" y="3095"/>
              <a:ext cx="528" cy="0"/>
              <a:chOff x="1056" y="3504"/>
              <a:chExt cx="528" cy="0"/>
            </a:xfrm>
          </p:grpSpPr>
          <p:sp>
            <p:nvSpPr>
              <p:cNvPr id="23601" name="Line 25"/>
              <p:cNvSpPr>
                <a:spLocks noChangeShapeType="1"/>
              </p:cNvSpPr>
              <p:nvPr/>
            </p:nvSpPr>
            <p:spPr bwMode="auto">
              <a:xfrm flipH="1">
                <a:off x="1392" y="3504"/>
                <a:ext cx="192" cy="0"/>
              </a:xfrm>
              <a:prstGeom prst="line">
                <a:avLst/>
              </a:prstGeom>
              <a:noFill/>
              <a:ln w="2857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3602" name="Line 26"/>
              <p:cNvSpPr>
                <a:spLocks noChangeShapeType="1"/>
              </p:cNvSpPr>
              <p:nvPr/>
            </p:nvSpPr>
            <p:spPr bwMode="auto">
              <a:xfrm flipH="1">
                <a:off x="1056" y="3504"/>
                <a:ext cx="288" cy="0"/>
              </a:xfrm>
              <a:prstGeom prst="line">
                <a:avLst/>
              </a:prstGeom>
              <a:noFill/>
              <a:ln w="2857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grpSp>
          <p:nvGrpSpPr>
            <p:cNvPr id="23598" name="Group 27"/>
            <p:cNvGrpSpPr>
              <a:grpSpLocks/>
            </p:cNvGrpSpPr>
            <p:nvPr/>
          </p:nvGrpSpPr>
          <p:grpSpPr bwMode="auto">
            <a:xfrm rot="16200000" flipH="1">
              <a:off x="624" y="3959"/>
              <a:ext cx="528" cy="0"/>
              <a:chOff x="1056" y="3504"/>
              <a:chExt cx="528" cy="0"/>
            </a:xfrm>
          </p:grpSpPr>
          <p:sp>
            <p:nvSpPr>
              <p:cNvPr id="23599" name="Line 28"/>
              <p:cNvSpPr>
                <a:spLocks noChangeShapeType="1"/>
              </p:cNvSpPr>
              <p:nvPr/>
            </p:nvSpPr>
            <p:spPr bwMode="auto">
              <a:xfrm flipH="1">
                <a:off x="1392" y="3504"/>
                <a:ext cx="192" cy="0"/>
              </a:xfrm>
              <a:prstGeom prst="line">
                <a:avLst/>
              </a:prstGeom>
              <a:noFill/>
              <a:ln w="2857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3600" name="Line 29"/>
              <p:cNvSpPr>
                <a:spLocks noChangeShapeType="1"/>
              </p:cNvSpPr>
              <p:nvPr/>
            </p:nvSpPr>
            <p:spPr bwMode="auto">
              <a:xfrm flipH="1">
                <a:off x="1056" y="3504"/>
                <a:ext cx="288" cy="0"/>
              </a:xfrm>
              <a:prstGeom prst="line">
                <a:avLst/>
              </a:prstGeom>
              <a:noFill/>
              <a:ln w="2857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grpSp>
      <p:sp>
        <p:nvSpPr>
          <p:cNvPr id="122910" name="Text Box 30"/>
          <p:cNvSpPr txBox="1">
            <a:spLocks noChangeArrowheads="1"/>
          </p:cNvSpPr>
          <p:nvPr/>
        </p:nvSpPr>
        <p:spPr bwMode="auto">
          <a:xfrm>
            <a:off x="517525" y="5089525"/>
            <a:ext cx="1997075"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2000" dirty="0">
                <a:solidFill>
                  <a:srgbClr val="FF0000"/>
                </a:solidFill>
                <a:latin typeface="Arial Narrow" charset="0"/>
              </a:rPr>
              <a:t>Far away from the </a:t>
            </a:r>
            <a:r>
              <a:rPr lang="en-US" sz="2000" dirty="0" smtClean="0">
                <a:solidFill>
                  <a:srgbClr val="FF0000"/>
                </a:solidFill>
                <a:latin typeface="Arial Narrow" charset="0"/>
              </a:rPr>
              <a:t>Earth’s </a:t>
            </a:r>
            <a:r>
              <a:rPr lang="en-US" sz="2000" dirty="0">
                <a:solidFill>
                  <a:srgbClr val="FF0000"/>
                </a:solidFill>
                <a:latin typeface="Arial Narrow" charset="0"/>
              </a:rPr>
              <a:t>surface</a:t>
            </a:r>
          </a:p>
        </p:txBody>
      </p:sp>
      <p:grpSp>
        <p:nvGrpSpPr>
          <p:cNvPr id="9" name="Group 31"/>
          <p:cNvGrpSpPr>
            <a:grpSpLocks/>
          </p:cNvGrpSpPr>
          <p:nvPr/>
        </p:nvGrpSpPr>
        <p:grpSpPr bwMode="auto">
          <a:xfrm>
            <a:off x="6553200" y="4800600"/>
            <a:ext cx="2286000" cy="1295400"/>
            <a:chOff x="4128" y="3024"/>
            <a:chExt cx="1440" cy="816"/>
          </a:xfrm>
        </p:grpSpPr>
        <p:sp>
          <p:nvSpPr>
            <p:cNvPr id="122912" name="Rectangle 32"/>
            <p:cNvSpPr>
              <a:spLocks noChangeArrowheads="1"/>
            </p:cNvSpPr>
            <p:nvPr/>
          </p:nvSpPr>
          <p:spPr bwMode="auto">
            <a:xfrm>
              <a:off x="4128" y="3696"/>
              <a:ext cx="1440" cy="144"/>
            </a:xfrm>
            <a:prstGeom prst="rect">
              <a:avLst/>
            </a:prstGeom>
            <a:gradFill rotWithShape="0">
              <a:gsLst>
                <a:gs pos="0">
                  <a:schemeClr val="folHlink">
                    <a:gamma/>
                    <a:shade val="46275"/>
                    <a:invGamma/>
                  </a:schemeClr>
                </a:gs>
                <a:gs pos="100000">
                  <a:schemeClr val="folHlink"/>
                </a:gs>
              </a:gsLst>
              <a:lin ang="5400000" scaled="1"/>
            </a:gradFill>
            <a:ln w="9525">
              <a:noFill/>
              <a:miter lim="800000"/>
              <a:headEnd/>
              <a:tailEnd/>
            </a:ln>
            <a:effectLst/>
          </p:spPr>
          <p:txBody>
            <a:bodyPr wrap="none" anchor="ctr"/>
            <a:lstStyle/>
            <a:p>
              <a:pPr>
                <a:defRPr/>
              </a:pPr>
              <a:endParaRPr lang="en-US">
                <a:ea typeface="+mn-ea"/>
                <a:cs typeface="+mn-cs"/>
              </a:endParaRPr>
            </a:p>
          </p:txBody>
        </p:sp>
        <p:grpSp>
          <p:nvGrpSpPr>
            <p:cNvPr id="23577" name="Group 33"/>
            <p:cNvGrpSpPr>
              <a:grpSpLocks/>
            </p:cNvGrpSpPr>
            <p:nvPr/>
          </p:nvGrpSpPr>
          <p:grpSpPr bwMode="auto">
            <a:xfrm rot="5400000">
              <a:off x="3960" y="3336"/>
              <a:ext cx="624" cy="0"/>
              <a:chOff x="2976" y="3408"/>
              <a:chExt cx="624" cy="0"/>
            </a:xfrm>
          </p:grpSpPr>
          <p:sp>
            <p:nvSpPr>
              <p:cNvPr id="23593" name="Line 34"/>
              <p:cNvSpPr>
                <a:spLocks noChangeShapeType="1"/>
              </p:cNvSpPr>
              <p:nvPr/>
            </p:nvSpPr>
            <p:spPr bwMode="auto">
              <a:xfrm>
                <a:off x="2976" y="3408"/>
                <a:ext cx="288" cy="0"/>
              </a:xfrm>
              <a:prstGeom prst="line">
                <a:avLst/>
              </a:prstGeom>
              <a:noFill/>
              <a:ln w="2857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3594" name="Line 35"/>
              <p:cNvSpPr>
                <a:spLocks noChangeShapeType="1"/>
              </p:cNvSpPr>
              <p:nvPr/>
            </p:nvSpPr>
            <p:spPr bwMode="auto">
              <a:xfrm>
                <a:off x="3312" y="3408"/>
                <a:ext cx="288" cy="0"/>
              </a:xfrm>
              <a:prstGeom prst="line">
                <a:avLst/>
              </a:prstGeom>
              <a:noFill/>
              <a:ln w="2857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grpSp>
          <p:nvGrpSpPr>
            <p:cNvPr id="23578" name="Group 36"/>
            <p:cNvGrpSpPr>
              <a:grpSpLocks/>
            </p:cNvGrpSpPr>
            <p:nvPr/>
          </p:nvGrpSpPr>
          <p:grpSpPr bwMode="auto">
            <a:xfrm rot="5400000">
              <a:off x="4190" y="3336"/>
              <a:ext cx="624" cy="0"/>
              <a:chOff x="2976" y="3408"/>
              <a:chExt cx="624" cy="0"/>
            </a:xfrm>
          </p:grpSpPr>
          <p:sp>
            <p:nvSpPr>
              <p:cNvPr id="23591" name="Line 37"/>
              <p:cNvSpPr>
                <a:spLocks noChangeShapeType="1"/>
              </p:cNvSpPr>
              <p:nvPr/>
            </p:nvSpPr>
            <p:spPr bwMode="auto">
              <a:xfrm>
                <a:off x="2976" y="3408"/>
                <a:ext cx="288" cy="0"/>
              </a:xfrm>
              <a:prstGeom prst="line">
                <a:avLst/>
              </a:prstGeom>
              <a:noFill/>
              <a:ln w="2857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3592" name="Line 38"/>
              <p:cNvSpPr>
                <a:spLocks noChangeShapeType="1"/>
              </p:cNvSpPr>
              <p:nvPr/>
            </p:nvSpPr>
            <p:spPr bwMode="auto">
              <a:xfrm>
                <a:off x="3312" y="3408"/>
                <a:ext cx="288" cy="0"/>
              </a:xfrm>
              <a:prstGeom prst="line">
                <a:avLst/>
              </a:prstGeom>
              <a:noFill/>
              <a:ln w="2857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grpSp>
          <p:nvGrpSpPr>
            <p:cNvPr id="23579" name="Group 39"/>
            <p:cNvGrpSpPr>
              <a:grpSpLocks/>
            </p:cNvGrpSpPr>
            <p:nvPr/>
          </p:nvGrpSpPr>
          <p:grpSpPr bwMode="auto">
            <a:xfrm rot="5400000">
              <a:off x="4420" y="3336"/>
              <a:ext cx="624" cy="0"/>
              <a:chOff x="2976" y="3408"/>
              <a:chExt cx="624" cy="0"/>
            </a:xfrm>
          </p:grpSpPr>
          <p:sp>
            <p:nvSpPr>
              <p:cNvPr id="23589" name="Line 40"/>
              <p:cNvSpPr>
                <a:spLocks noChangeShapeType="1"/>
              </p:cNvSpPr>
              <p:nvPr/>
            </p:nvSpPr>
            <p:spPr bwMode="auto">
              <a:xfrm>
                <a:off x="2976" y="3408"/>
                <a:ext cx="288" cy="0"/>
              </a:xfrm>
              <a:prstGeom prst="line">
                <a:avLst/>
              </a:prstGeom>
              <a:noFill/>
              <a:ln w="2857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3590" name="Line 41"/>
              <p:cNvSpPr>
                <a:spLocks noChangeShapeType="1"/>
              </p:cNvSpPr>
              <p:nvPr/>
            </p:nvSpPr>
            <p:spPr bwMode="auto">
              <a:xfrm>
                <a:off x="3312" y="3408"/>
                <a:ext cx="288" cy="0"/>
              </a:xfrm>
              <a:prstGeom prst="line">
                <a:avLst/>
              </a:prstGeom>
              <a:noFill/>
              <a:ln w="2857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grpSp>
          <p:nvGrpSpPr>
            <p:cNvPr id="23580" name="Group 42"/>
            <p:cNvGrpSpPr>
              <a:grpSpLocks/>
            </p:cNvGrpSpPr>
            <p:nvPr/>
          </p:nvGrpSpPr>
          <p:grpSpPr bwMode="auto">
            <a:xfrm rot="5400000">
              <a:off x="4651" y="3336"/>
              <a:ext cx="624" cy="0"/>
              <a:chOff x="2976" y="3408"/>
              <a:chExt cx="624" cy="0"/>
            </a:xfrm>
          </p:grpSpPr>
          <p:sp>
            <p:nvSpPr>
              <p:cNvPr id="23587" name="Line 43"/>
              <p:cNvSpPr>
                <a:spLocks noChangeShapeType="1"/>
              </p:cNvSpPr>
              <p:nvPr/>
            </p:nvSpPr>
            <p:spPr bwMode="auto">
              <a:xfrm>
                <a:off x="2976" y="3408"/>
                <a:ext cx="288" cy="0"/>
              </a:xfrm>
              <a:prstGeom prst="line">
                <a:avLst/>
              </a:prstGeom>
              <a:noFill/>
              <a:ln w="2857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3588" name="Line 44"/>
              <p:cNvSpPr>
                <a:spLocks noChangeShapeType="1"/>
              </p:cNvSpPr>
              <p:nvPr/>
            </p:nvSpPr>
            <p:spPr bwMode="auto">
              <a:xfrm>
                <a:off x="3312" y="3408"/>
                <a:ext cx="288" cy="0"/>
              </a:xfrm>
              <a:prstGeom prst="line">
                <a:avLst/>
              </a:prstGeom>
              <a:noFill/>
              <a:ln w="2857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grpSp>
          <p:nvGrpSpPr>
            <p:cNvPr id="23581" name="Group 45"/>
            <p:cNvGrpSpPr>
              <a:grpSpLocks/>
            </p:cNvGrpSpPr>
            <p:nvPr/>
          </p:nvGrpSpPr>
          <p:grpSpPr bwMode="auto">
            <a:xfrm rot="5400000">
              <a:off x="4881" y="3336"/>
              <a:ext cx="624" cy="0"/>
              <a:chOff x="2976" y="3408"/>
              <a:chExt cx="624" cy="0"/>
            </a:xfrm>
          </p:grpSpPr>
          <p:sp>
            <p:nvSpPr>
              <p:cNvPr id="23585" name="Line 46"/>
              <p:cNvSpPr>
                <a:spLocks noChangeShapeType="1"/>
              </p:cNvSpPr>
              <p:nvPr/>
            </p:nvSpPr>
            <p:spPr bwMode="auto">
              <a:xfrm>
                <a:off x="2976" y="3408"/>
                <a:ext cx="288" cy="0"/>
              </a:xfrm>
              <a:prstGeom prst="line">
                <a:avLst/>
              </a:prstGeom>
              <a:noFill/>
              <a:ln w="2857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3586" name="Line 47"/>
              <p:cNvSpPr>
                <a:spLocks noChangeShapeType="1"/>
              </p:cNvSpPr>
              <p:nvPr/>
            </p:nvSpPr>
            <p:spPr bwMode="auto">
              <a:xfrm>
                <a:off x="3312" y="3408"/>
                <a:ext cx="288" cy="0"/>
              </a:xfrm>
              <a:prstGeom prst="line">
                <a:avLst/>
              </a:prstGeom>
              <a:noFill/>
              <a:ln w="2857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grpSp>
          <p:nvGrpSpPr>
            <p:cNvPr id="23582" name="Group 48"/>
            <p:cNvGrpSpPr>
              <a:grpSpLocks/>
            </p:cNvGrpSpPr>
            <p:nvPr/>
          </p:nvGrpSpPr>
          <p:grpSpPr bwMode="auto">
            <a:xfrm rot="5400000">
              <a:off x="5112" y="3336"/>
              <a:ext cx="624" cy="0"/>
              <a:chOff x="2976" y="3408"/>
              <a:chExt cx="624" cy="0"/>
            </a:xfrm>
          </p:grpSpPr>
          <p:sp>
            <p:nvSpPr>
              <p:cNvPr id="23583" name="Line 49"/>
              <p:cNvSpPr>
                <a:spLocks noChangeShapeType="1"/>
              </p:cNvSpPr>
              <p:nvPr/>
            </p:nvSpPr>
            <p:spPr bwMode="auto">
              <a:xfrm>
                <a:off x="2976" y="3408"/>
                <a:ext cx="288" cy="0"/>
              </a:xfrm>
              <a:prstGeom prst="line">
                <a:avLst/>
              </a:prstGeom>
              <a:noFill/>
              <a:ln w="2857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3584" name="Line 50"/>
              <p:cNvSpPr>
                <a:spLocks noChangeShapeType="1"/>
              </p:cNvSpPr>
              <p:nvPr/>
            </p:nvSpPr>
            <p:spPr bwMode="auto">
              <a:xfrm>
                <a:off x="3312" y="3408"/>
                <a:ext cx="288" cy="0"/>
              </a:xfrm>
              <a:prstGeom prst="line">
                <a:avLst/>
              </a:prstGeom>
              <a:noFill/>
              <a:ln w="2857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grpSp>
      <p:sp>
        <p:nvSpPr>
          <p:cNvPr id="122931" name="Text Box 51"/>
          <p:cNvSpPr txBox="1">
            <a:spLocks noChangeArrowheads="1"/>
          </p:cNvSpPr>
          <p:nvPr/>
        </p:nvSpPr>
        <p:spPr bwMode="auto">
          <a:xfrm>
            <a:off x="5105400" y="5089525"/>
            <a:ext cx="1616075"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2000" dirty="0">
                <a:solidFill>
                  <a:srgbClr val="FF0000"/>
                </a:solidFill>
                <a:latin typeface="Arial Narrow" charset="0"/>
              </a:rPr>
              <a:t>Close to the </a:t>
            </a:r>
            <a:r>
              <a:rPr lang="en-US" sz="2000" dirty="0" smtClean="0">
                <a:solidFill>
                  <a:srgbClr val="FF0000"/>
                </a:solidFill>
                <a:latin typeface="Arial Narrow" charset="0"/>
              </a:rPr>
              <a:t>Earth’s </a:t>
            </a:r>
            <a:r>
              <a:rPr lang="en-US" sz="2000" dirty="0">
                <a:solidFill>
                  <a:srgbClr val="FF0000"/>
                </a:solidFill>
                <a:latin typeface="Arial Narrow" charset="0"/>
              </a:rPr>
              <a:t>surface</a:t>
            </a:r>
          </a:p>
        </p:txBody>
      </p:sp>
      <p:graphicFrame>
        <p:nvGraphicFramePr>
          <p:cNvPr id="122932" name="Object 5"/>
          <p:cNvGraphicFramePr>
            <a:graphicFrameLocks noChangeAspect="1"/>
          </p:cNvGraphicFramePr>
          <p:nvPr>
            <p:extLst>
              <p:ext uri="{D42A27DB-BD31-4B8C-83A1-F6EECF244321}">
                <p14:modId xmlns:p14="http://schemas.microsoft.com/office/powerpoint/2010/main" val="3421977424"/>
              </p:ext>
            </p:extLst>
          </p:nvPr>
        </p:nvGraphicFramePr>
        <p:xfrm>
          <a:off x="3978275" y="3990975"/>
          <a:ext cx="590550" cy="655638"/>
        </p:xfrm>
        <a:graphic>
          <a:graphicData uri="http://schemas.openxmlformats.org/presentationml/2006/ole">
            <mc:AlternateContent xmlns:mc="http://schemas.openxmlformats.org/markup-compatibility/2006">
              <mc:Choice xmlns:v="urn:schemas-microsoft-com:vml" Requires="v">
                <p:oleObj spid="_x0000_s281353" name="Equation" r:id="rId11" imgW="342900" imgH="444500" progId="Equation.DSMT4">
                  <p:embed/>
                </p:oleObj>
              </mc:Choice>
              <mc:Fallback>
                <p:oleObj name="Equation" r:id="rId11" imgW="342900" imgH="444500" progId="Equation.DSMT4">
                  <p:embed/>
                  <p:pic>
                    <p:nvPicPr>
                      <p:cNvPr id="0" name=""/>
                      <p:cNvPicPr>
                        <a:picLocks noChangeAspect="1" noChangeArrowheads="1"/>
                      </p:cNvPicPr>
                      <p:nvPr/>
                    </p:nvPicPr>
                    <p:blipFill>
                      <a:blip r:embed="rId12"/>
                      <a:srcRect/>
                      <a:stretch>
                        <a:fillRect/>
                      </a:stretch>
                    </p:blipFill>
                    <p:spPr bwMode="auto">
                      <a:xfrm>
                        <a:off x="3978275" y="3990975"/>
                        <a:ext cx="590550" cy="655638"/>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22933" name="Object 6"/>
          <p:cNvGraphicFramePr>
            <a:graphicFrameLocks noChangeAspect="1"/>
          </p:cNvGraphicFramePr>
          <p:nvPr>
            <p:extLst>
              <p:ext uri="{D42A27DB-BD31-4B8C-83A1-F6EECF244321}">
                <p14:modId xmlns:p14="http://schemas.microsoft.com/office/powerpoint/2010/main" val="759102402"/>
              </p:ext>
            </p:extLst>
          </p:nvPr>
        </p:nvGraphicFramePr>
        <p:xfrm>
          <a:off x="4583113" y="4038600"/>
          <a:ext cx="1204912" cy="636588"/>
        </p:xfrm>
        <a:graphic>
          <a:graphicData uri="http://schemas.openxmlformats.org/presentationml/2006/ole">
            <mc:AlternateContent xmlns:mc="http://schemas.openxmlformats.org/markup-compatibility/2006">
              <mc:Choice xmlns:v="urn:schemas-microsoft-com:vml" Requires="v">
                <p:oleObj spid="_x0000_s281354" name="Equation" r:id="rId13" imgW="698500" imgH="431800" progId="Equation.DSMT4">
                  <p:embed/>
                </p:oleObj>
              </mc:Choice>
              <mc:Fallback>
                <p:oleObj name="Equation" r:id="rId13" imgW="698500" imgH="431800" progId="Equation.DSMT4">
                  <p:embed/>
                  <p:pic>
                    <p:nvPicPr>
                      <p:cNvPr id="0" name=""/>
                      <p:cNvPicPr>
                        <a:picLocks noChangeAspect="1" noChangeArrowheads="1"/>
                      </p:cNvPicPr>
                      <p:nvPr/>
                    </p:nvPicPr>
                    <p:blipFill>
                      <a:blip r:embed="rId14"/>
                      <a:srcRect/>
                      <a:stretch>
                        <a:fillRect/>
                      </a:stretch>
                    </p:blipFill>
                    <p:spPr bwMode="auto">
                      <a:xfrm>
                        <a:off x="4583113" y="4038600"/>
                        <a:ext cx="1204912" cy="636588"/>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22934" name="Object 7"/>
          <p:cNvGraphicFramePr>
            <a:graphicFrameLocks noChangeAspect="1"/>
          </p:cNvGraphicFramePr>
          <p:nvPr>
            <p:extLst>
              <p:ext uri="{D42A27DB-BD31-4B8C-83A1-F6EECF244321}">
                <p14:modId xmlns:p14="http://schemas.microsoft.com/office/powerpoint/2010/main" val="3285112821"/>
              </p:ext>
            </p:extLst>
          </p:nvPr>
        </p:nvGraphicFramePr>
        <p:xfrm>
          <a:off x="6599238" y="2649538"/>
          <a:ext cx="411162" cy="636587"/>
        </p:xfrm>
        <a:graphic>
          <a:graphicData uri="http://schemas.openxmlformats.org/presentationml/2006/ole">
            <mc:AlternateContent xmlns:mc="http://schemas.openxmlformats.org/markup-compatibility/2006">
              <mc:Choice xmlns:v="urn:schemas-microsoft-com:vml" Requires="v">
                <p:oleObj spid="_x0000_s281355" name="Equation" r:id="rId15" imgW="228600" imgH="444500" progId="Equation.DSMT4">
                  <p:embed/>
                </p:oleObj>
              </mc:Choice>
              <mc:Fallback>
                <p:oleObj name="Equation" r:id="rId15" imgW="228600" imgH="444500" progId="Equation.DSMT4">
                  <p:embed/>
                  <p:pic>
                    <p:nvPicPr>
                      <p:cNvPr id="0" name=""/>
                      <p:cNvPicPr>
                        <a:picLocks noChangeAspect="1" noChangeArrowheads="1"/>
                      </p:cNvPicPr>
                      <p:nvPr/>
                    </p:nvPicPr>
                    <p:blipFill>
                      <a:blip r:embed="rId16"/>
                      <a:srcRect/>
                      <a:stretch>
                        <a:fillRect/>
                      </a:stretch>
                    </p:blipFill>
                    <p:spPr bwMode="auto">
                      <a:xfrm>
                        <a:off x="6599238" y="2649538"/>
                        <a:ext cx="411162" cy="636587"/>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spTree>
    <p:extLst>
      <p:ext uri="{BB962C8B-B14F-4D97-AF65-F5344CB8AC3E}">
        <p14:creationId xmlns:p14="http://schemas.microsoft.com/office/powerpoint/2010/main" val="2061542061"/>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80"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400" smtClean="0">
                <a:solidFill>
                  <a:srgbClr val="FF0066"/>
                </a:solidFill>
                <a:latin typeface="Arial Narrow" charset="0"/>
              </a:rPr>
              <a:t>Tuesday, Oct. 7, 2014</a:t>
            </a:r>
            <a:endParaRPr lang="en-US" sz="1400">
              <a:solidFill>
                <a:srgbClr val="FF0066"/>
              </a:solidFill>
              <a:latin typeface="Arial Narrow" charset="0"/>
            </a:endParaRPr>
          </a:p>
        </p:txBody>
      </p:sp>
      <p:sp>
        <p:nvSpPr>
          <p:cNvPr id="24581" name="Rectangle 5"/>
          <p:cNvSpPr>
            <a:spLocks noGrp="1" noChangeArrowheads="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nl-NL" sz="1400" smtClean="0">
                <a:solidFill>
                  <a:srgbClr val="003300"/>
                </a:solidFill>
                <a:latin typeface="Arial Narrow" charset="0"/>
              </a:rPr>
              <a:t>PHYS 1443-004, Fall 2014                            Dr. Jaehoon Yu</a:t>
            </a:r>
            <a:endParaRPr lang="en-US" sz="1400">
              <a:solidFill>
                <a:srgbClr val="003300"/>
              </a:solidFill>
              <a:latin typeface="Arial Narrow" charset="0"/>
            </a:endParaRPr>
          </a:p>
        </p:txBody>
      </p:sp>
      <p:sp>
        <p:nvSpPr>
          <p:cNvPr id="24582" name="Rectangle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1F892C24-13ED-7D4E-B0F3-D4CB4B9F28A9}" type="slidenum">
              <a:rPr lang="en-US" sz="1400">
                <a:solidFill>
                  <a:srgbClr val="A50021"/>
                </a:solidFill>
                <a:latin typeface="Arial Narrow" charset="0"/>
              </a:rPr>
              <a:pPr eaLnBrk="1" hangingPunct="1"/>
              <a:t>12</a:t>
            </a:fld>
            <a:endParaRPr lang="en-US" sz="1400">
              <a:solidFill>
                <a:srgbClr val="A50021"/>
              </a:solidFill>
              <a:latin typeface="Arial Narrow" charset="0"/>
            </a:endParaRPr>
          </a:p>
        </p:txBody>
      </p:sp>
      <p:sp>
        <p:nvSpPr>
          <p:cNvPr id="123906" name="Rectangle 2"/>
          <p:cNvSpPr>
            <a:spLocks noChangeArrowheads="1"/>
          </p:cNvSpPr>
          <p:nvPr/>
        </p:nvSpPr>
        <p:spPr bwMode="auto">
          <a:xfrm>
            <a:off x="6172200" y="838200"/>
            <a:ext cx="2133600" cy="762000"/>
          </a:xfrm>
          <a:prstGeom prst="rect">
            <a:avLst/>
          </a:prstGeom>
          <a:solidFill>
            <a:srgbClr val="FFFFCC"/>
          </a:solidFill>
          <a:ln w="38100">
            <a:solidFill>
              <a:srgbClr val="A50021"/>
            </a:solidFill>
            <a:miter lim="800000"/>
            <a:headEnd/>
            <a:tailEnd/>
          </a:ln>
        </p:spPr>
        <p:txBody>
          <a:bodyPr anchor="ctr">
            <a:spAutoFit/>
          </a:bodyPr>
          <a:lstStyle/>
          <a:p>
            <a:endParaRPr lang="en-US"/>
          </a:p>
        </p:txBody>
      </p:sp>
      <p:sp>
        <p:nvSpPr>
          <p:cNvPr id="24584" name="Rectangle 3"/>
          <p:cNvSpPr>
            <a:spLocks noGrp="1" noChangeArrowheads="1"/>
          </p:cNvSpPr>
          <p:nvPr>
            <p:ph type="title"/>
          </p:nvPr>
        </p:nvSpPr>
        <p:spPr>
          <a:xfrm>
            <a:off x="685800" y="152400"/>
            <a:ext cx="8153400" cy="609600"/>
          </a:xfrm>
        </p:spPr>
        <p:txBody>
          <a:bodyPr/>
          <a:lstStyle/>
          <a:p>
            <a:r>
              <a:rPr lang="en-US" sz="3600">
                <a:latin typeface="Arial Narrow" charset="0"/>
                <a:ea typeface="ＭＳ Ｐゴシック" charset="0"/>
                <a:cs typeface="ＭＳ Ｐゴシック" charset="0"/>
              </a:rPr>
              <a:t>The Gravitational Potential Energy</a:t>
            </a:r>
          </a:p>
        </p:txBody>
      </p:sp>
      <p:sp>
        <p:nvSpPr>
          <p:cNvPr id="123908" name="Text Box 4"/>
          <p:cNvSpPr txBox="1">
            <a:spLocks noChangeArrowheads="1"/>
          </p:cNvSpPr>
          <p:nvPr/>
        </p:nvSpPr>
        <p:spPr bwMode="auto">
          <a:xfrm>
            <a:off x="381000" y="846138"/>
            <a:ext cx="5638800" cy="822325"/>
          </a:xfrm>
          <a:prstGeom prst="rect">
            <a:avLst/>
          </a:prstGeom>
          <a:solidFill>
            <a:srgbClr val="CCFFFF"/>
          </a:solidFill>
          <a:ln>
            <a:noFill/>
          </a:ln>
          <a:extLs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a:solidFill>
                  <a:schemeClr val="accent2"/>
                </a:solidFill>
                <a:latin typeface="Arial Narrow" charset="0"/>
              </a:rPr>
              <a:t>What is the potential energy of an object at the height y from the surface of the Earth?</a:t>
            </a:r>
          </a:p>
        </p:txBody>
      </p:sp>
      <p:sp>
        <p:nvSpPr>
          <p:cNvPr id="123909" name="Text Box 5"/>
          <p:cNvSpPr txBox="1">
            <a:spLocks noChangeArrowheads="1"/>
          </p:cNvSpPr>
          <p:nvPr/>
        </p:nvSpPr>
        <p:spPr bwMode="auto">
          <a:xfrm>
            <a:off x="6324600" y="1752600"/>
            <a:ext cx="2057400" cy="457200"/>
          </a:xfrm>
          <a:prstGeom prst="rect">
            <a:avLst/>
          </a:prstGeom>
          <a:solidFill>
            <a:srgbClr val="FFFF99"/>
          </a:solidFill>
          <a:ln>
            <a:noFill/>
          </a:ln>
          <a:extLs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a:solidFill>
                  <a:srgbClr val="FF0000"/>
                </a:solidFill>
                <a:latin typeface="Arial Narrow" charset="0"/>
              </a:rPr>
              <a:t>No, it would not. </a:t>
            </a:r>
            <a:endParaRPr lang="en-US">
              <a:solidFill>
                <a:srgbClr val="FF0000"/>
              </a:solidFill>
              <a:latin typeface="Monotype Corsiva" charset="0"/>
            </a:endParaRPr>
          </a:p>
        </p:txBody>
      </p:sp>
      <p:sp>
        <p:nvSpPr>
          <p:cNvPr id="123910" name="Text Box 6"/>
          <p:cNvSpPr txBox="1">
            <a:spLocks noChangeArrowheads="1"/>
          </p:cNvSpPr>
          <p:nvPr/>
        </p:nvSpPr>
        <p:spPr bwMode="auto">
          <a:xfrm>
            <a:off x="3657600" y="3810000"/>
            <a:ext cx="53340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000">
                <a:solidFill>
                  <a:srgbClr val="FF0000"/>
                </a:solidFill>
                <a:latin typeface="Arial Narrow" charset="0"/>
              </a:rPr>
              <a:t>Since the gravitational force is a central force, and a central force is a conservative force, the work done by the gravitational force is independent of the path.</a:t>
            </a:r>
          </a:p>
        </p:txBody>
      </p:sp>
      <p:sp>
        <p:nvSpPr>
          <p:cNvPr id="123911" name="Text Box 7"/>
          <p:cNvSpPr txBox="1">
            <a:spLocks noChangeArrowheads="1"/>
          </p:cNvSpPr>
          <p:nvPr/>
        </p:nvSpPr>
        <p:spPr bwMode="auto">
          <a:xfrm>
            <a:off x="3810000" y="4876800"/>
            <a:ext cx="45720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2000">
                <a:solidFill>
                  <a:srgbClr val="FF0000"/>
                </a:solidFill>
                <a:latin typeface="Arial Narrow" charset="0"/>
              </a:rPr>
              <a:t>The path can be considered as consisting of many tangential and radial motions.   Tangential motions do not contribute to work!!!</a:t>
            </a:r>
          </a:p>
        </p:txBody>
      </p:sp>
      <p:graphicFrame>
        <p:nvGraphicFramePr>
          <p:cNvPr id="123912" name="Object 2"/>
          <p:cNvGraphicFramePr>
            <a:graphicFrameLocks noChangeAspect="1"/>
          </p:cNvGraphicFramePr>
          <p:nvPr/>
        </p:nvGraphicFramePr>
        <p:xfrm>
          <a:off x="6172200" y="855663"/>
          <a:ext cx="593725" cy="679450"/>
        </p:xfrm>
        <a:graphic>
          <a:graphicData uri="http://schemas.openxmlformats.org/presentationml/2006/ole">
            <mc:AlternateContent xmlns:mc="http://schemas.openxmlformats.org/markup-compatibility/2006">
              <mc:Choice xmlns:v="urn:schemas-microsoft-com:vml" Requires="v">
                <p:oleObj spid="_x0000_s281823" name="Equation" r:id="rId3" imgW="164880" imgH="177480" progId="Equation.3">
                  <p:embed/>
                </p:oleObj>
              </mc:Choice>
              <mc:Fallback>
                <p:oleObj name="Equation" r:id="rId3" imgW="164880" imgH="17748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72200" y="855663"/>
                        <a:ext cx="593725" cy="67945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123913" name="Text Box 9"/>
          <p:cNvSpPr txBox="1">
            <a:spLocks noChangeArrowheads="1"/>
          </p:cNvSpPr>
          <p:nvPr/>
        </p:nvSpPr>
        <p:spPr bwMode="auto">
          <a:xfrm>
            <a:off x="381000" y="1752600"/>
            <a:ext cx="5638800" cy="457200"/>
          </a:xfrm>
          <a:prstGeom prst="rect">
            <a:avLst/>
          </a:prstGeom>
          <a:solidFill>
            <a:srgbClr val="CCFFFF"/>
          </a:solidFill>
          <a:ln>
            <a:noFill/>
          </a:ln>
          <a:extLs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a:solidFill>
                  <a:schemeClr val="accent2"/>
                </a:solidFill>
                <a:latin typeface="Arial Narrow" charset="0"/>
              </a:rPr>
              <a:t>Do you think this would work in general cases?</a:t>
            </a:r>
          </a:p>
        </p:txBody>
      </p:sp>
      <p:sp>
        <p:nvSpPr>
          <p:cNvPr id="123914" name="Text Box 10"/>
          <p:cNvSpPr txBox="1">
            <a:spLocks noChangeArrowheads="1"/>
          </p:cNvSpPr>
          <p:nvPr/>
        </p:nvSpPr>
        <p:spPr bwMode="auto">
          <a:xfrm>
            <a:off x="381000" y="2286000"/>
            <a:ext cx="1295400" cy="457200"/>
          </a:xfrm>
          <a:prstGeom prst="rect">
            <a:avLst/>
          </a:prstGeom>
          <a:solidFill>
            <a:srgbClr val="CCFFFF"/>
          </a:solidFill>
          <a:ln>
            <a:noFill/>
          </a:ln>
          <a:extLs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a:solidFill>
                  <a:schemeClr val="accent2"/>
                </a:solidFill>
                <a:latin typeface="Arial Narrow" charset="0"/>
              </a:rPr>
              <a:t>Why not?</a:t>
            </a:r>
          </a:p>
        </p:txBody>
      </p:sp>
      <p:sp>
        <p:nvSpPr>
          <p:cNvPr id="123915" name="Text Box 11"/>
          <p:cNvSpPr txBox="1">
            <a:spLocks noChangeArrowheads="1"/>
          </p:cNvSpPr>
          <p:nvPr/>
        </p:nvSpPr>
        <p:spPr bwMode="auto">
          <a:xfrm>
            <a:off x="1828800" y="2286000"/>
            <a:ext cx="6934200" cy="1006475"/>
          </a:xfrm>
          <a:prstGeom prst="rect">
            <a:avLst/>
          </a:prstGeom>
          <a:solidFill>
            <a:srgbClr val="FFFF99"/>
          </a:solidFill>
          <a:ln>
            <a:noFill/>
          </a:ln>
          <a:extLs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2000">
                <a:solidFill>
                  <a:srgbClr val="FF0000"/>
                </a:solidFill>
                <a:latin typeface="Monotype Corsiva" charset="0"/>
              </a:rPr>
              <a:t>Because this formula is only valid for the case where the gravitational force is constant, near the surface of the Earth, and the generalized gravitational force is inversely proportional to the square of the distance.</a:t>
            </a:r>
          </a:p>
        </p:txBody>
      </p:sp>
      <p:sp>
        <p:nvSpPr>
          <p:cNvPr id="123916" name="Text Box 12"/>
          <p:cNvSpPr txBox="1">
            <a:spLocks noChangeArrowheads="1"/>
          </p:cNvSpPr>
          <p:nvPr/>
        </p:nvSpPr>
        <p:spPr bwMode="auto">
          <a:xfrm>
            <a:off x="381000" y="3352800"/>
            <a:ext cx="8534400" cy="427038"/>
          </a:xfrm>
          <a:prstGeom prst="rect">
            <a:avLst/>
          </a:prstGeom>
          <a:solidFill>
            <a:srgbClr val="CCFFFF"/>
          </a:solidFill>
          <a:ln>
            <a:noFill/>
          </a:ln>
          <a:extLs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200">
                <a:solidFill>
                  <a:schemeClr val="accent2"/>
                </a:solidFill>
                <a:latin typeface="Arial Narrow" charset="0"/>
              </a:rPr>
              <a:t>OK. Then how would we generalize the potential energy in the gravitational field?</a:t>
            </a:r>
          </a:p>
        </p:txBody>
      </p:sp>
      <p:grpSp>
        <p:nvGrpSpPr>
          <p:cNvPr id="2" name="Group 13"/>
          <p:cNvGrpSpPr>
            <a:grpSpLocks/>
          </p:cNvGrpSpPr>
          <p:nvPr/>
        </p:nvGrpSpPr>
        <p:grpSpPr bwMode="auto">
          <a:xfrm>
            <a:off x="609600" y="3886200"/>
            <a:ext cx="2909888" cy="2133600"/>
            <a:chOff x="384" y="2736"/>
            <a:chExt cx="1551" cy="1152"/>
          </a:xfrm>
        </p:grpSpPr>
        <p:grpSp>
          <p:nvGrpSpPr>
            <p:cNvPr id="24594" name="Group 14"/>
            <p:cNvGrpSpPr>
              <a:grpSpLocks/>
            </p:cNvGrpSpPr>
            <p:nvPr/>
          </p:nvGrpSpPr>
          <p:grpSpPr bwMode="auto">
            <a:xfrm>
              <a:off x="521" y="3297"/>
              <a:ext cx="564" cy="591"/>
              <a:chOff x="816" y="1968"/>
              <a:chExt cx="720" cy="672"/>
            </a:xfrm>
          </p:grpSpPr>
          <p:sp>
            <p:nvSpPr>
              <p:cNvPr id="123919" name="Oval 15"/>
              <p:cNvSpPr>
                <a:spLocks noChangeArrowheads="1"/>
              </p:cNvSpPr>
              <p:nvPr/>
            </p:nvSpPr>
            <p:spPr bwMode="auto">
              <a:xfrm>
                <a:off x="816" y="1968"/>
                <a:ext cx="713" cy="672"/>
              </a:xfrm>
              <a:prstGeom prst="ellipse">
                <a:avLst/>
              </a:prstGeom>
              <a:gradFill rotWithShape="0">
                <a:gsLst>
                  <a:gs pos="0">
                    <a:schemeClr val="hlink"/>
                  </a:gs>
                  <a:gs pos="100000">
                    <a:schemeClr val="hlink">
                      <a:gamma/>
                      <a:shade val="46275"/>
                      <a:invGamma/>
                    </a:schemeClr>
                  </a:gs>
                </a:gsLst>
                <a:path path="shape">
                  <a:fillToRect l="50000" t="50000" r="50000" b="50000"/>
                </a:path>
              </a:gradFill>
              <a:ln w="9525">
                <a:noFill/>
                <a:round/>
                <a:headEnd/>
                <a:tailEnd/>
              </a:ln>
              <a:effectLst/>
            </p:spPr>
            <p:txBody>
              <a:bodyPr wrap="none" anchor="ctr"/>
              <a:lstStyle/>
              <a:p>
                <a:pPr>
                  <a:defRPr/>
                </a:pPr>
                <a:endParaRPr lang="en-US">
                  <a:ea typeface="+mn-ea"/>
                  <a:cs typeface="+mn-cs"/>
                </a:endParaRPr>
              </a:p>
            </p:txBody>
          </p:sp>
          <p:sp>
            <p:nvSpPr>
              <p:cNvPr id="24615" name="Line 16"/>
              <p:cNvSpPr>
                <a:spLocks noChangeShapeType="1"/>
              </p:cNvSpPr>
              <p:nvPr/>
            </p:nvSpPr>
            <p:spPr bwMode="auto">
              <a:xfrm flipH="1">
                <a:off x="960" y="2304"/>
                <a:ext cx="192" cy="240"/>
              </a:xfrm>
              <a:prstGeom prst="line">
                <a:avLst/>
              </a:prstGeom>
              <a:noFill/>
              <a:ln w="38100">
                <a:solidFill>
                  <a:srgbClr val="FFFF9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616" name="Text Box 17"/>
              <p:cNvSpPr txBox="1">
                <a:spLocks noChangeArrowheads="1"/>
              </p:cNvSpPr>
              <p:nvPr/>
            </p:nvSpPr>
            <p:spPr bwMode="auto">
              <a:xfrm>
                <a:off x="816" y="2208"/>
                <a:ext cx="274" cy="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800">
                    <a:solidFill>
                      <a:srgbClr val="FFFF99"/>
                    </a:solidFill>
                    <a:latin typeface="Arial Narrow" charset="0"/>
                  </a:rPr>
                  <a:t>R</a:t>
                </a:r>
                <a:r>
                  <a:rPr lang="en-US" sz="1800" baseline="-25000">
                    <a:solidFill>
                      <a:srgbClr val="FFFF99"/>
                    </a:solidFill>
                    <a:latin typeface="Arial Narrow" charset="0"/>
                  </a:rPr>
                  <a:t>E</a:t>
                </a:r>
              </a:p>
            </p:txBody>
          </p:sp>
        </p:grpSp>
        <p:sp>
          <p:nvSpPr>
            <p:cNvPr id="24595" name="Arc 18"/>
            <p:cNvSpPr>
              <a:spLocks/>
            </p:cNvSpPr>
            <p:nvPr/>
          </p:nvSpPr>
          <p:spPr bwMode="auto">
            <a:xfrm>
              <a:off x="384" y="2832"/>
              <a:ext cx="1354" cy="1027"/>
            </a:xfrm>
            <a:custGeom>
              <a:avLst/>
              <a:gdLst>
                <a:gd name="T0" fmla="*/ 0 w 21600"/>
                <a:gd name="T1" fmla="*/ 0 h 26251"/>
                <a:gd name="T2" fmla="*/ 0 w 21600"/>
                <a:gd name="T3" fmla="*/ 0 h 26251"/>
                <a:gd name="T4" fmla="*/ 0 w 21600"/>
                <a:gd name="T5" fmla="*/ 0 h 26251"/>
                <a:gd name="T6" fmla="*/ 0 60000 65536"/>
                <a:gd name="T7" fmla="*/ 0 60000 65536"/>
                <a:gd name="T8" fmla="*/ 0 60000 65536"/>
                <a:gd name="T9" fmla="*/ 0 w 21600"/>
                <a:gd name="T10" fmla="*/ 0 h 26251"/>
                <a:gd name="T11" fmla="*/ 21600 w 21600"/>
                <a:gd name="T12" fmla="*/ 26251 h 26251"/>
              </a:gdLst>
              <a:ahLst/>
              <a:cxnLst>
                <a:cxn ang="T6">
                  <a:pos x="T0" y="T1"/>
                </a:cxn>
                <a:cxn ang="T7">
                  <a:pos x="T2" y="T3"/>
                </a:cxn>
                <a:cxn ang="T8">
                  <a:pos x="T4" y="T5"/>
                </a:cxn>
              </a:cxnLst>
              <a:rect l="T9" t="T10" r="T11" b="T12"/>
              <a:pathLst>
                <a:path w="21600" h="26251" fill="none" extrusionOk="0">
                  <a:moveTo>
                    <a:pt x="0" y="-1"/>
                  </a:moveTo>
                  <a:cubicBezTo>
                    <a:pt x="11929" y="0"/>
                    <a:pt x="21600" y="9670"/>
                    <a:pt x="21600" y="21600"/>
                  </a:cubicBezTo>
                  <a:cubicBezTo>
                    <a:pt x="21600" y="23164"/>
                    <a:pt x="21430" y="24723"/>
                    <a:pt x="21093" y="26251"/>
                  </a:cubicBezTo>
                </a:path>
                <a:path w="21600" h="26251" stroke="0" extrusionOk="0">
                  <a:moveTo>
                    <a:pt x="0" y="-1"/>
                  </a:moveTo>
                  <a:cubicBezTo>
                    <a:pt x="11929" y="0"/>
                    <a:pt x="21600" y="9670"/>
                    <a:pt x="21600" y="21600"/>
                  </a:cubicBezTo>
                  <a:cubicBezTo>
                    <a:pt x="21600" y="23164"/>
                    <a:pt x="21430" y="24723"/>
                    <a:pt x="21093" y="26251"/>
                  </a:cubicBezTo>
                  <a:lnTo>
                    <a:pt x="0" y="21600"/>
                  </a:lnTo>
                  <a:close/>
                </a:path>
              </a:pathLst>
            </a:custGeom>
            <a:noFill/>
            <a:ln w="28575">
              <a:solidFill>
                <a:schemeClr val="accent2"/>
              </a:solidFill>
              <a:prstDash val="dash"/>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nvGrpSpPr>
            <p:cNvPr id="24596" name="Group 19"/>
            <p:cNvGrpSpPr>
              <a:grpSpLocks/>
            </p:cNvGrpSpPr>
            <p:nvPr/>
          </p:nvGrpSpPr>
          <p:grpSpPr bwMode="auto">
            <a:xfrm>
              <a:off x="1536" y="3137"/>
              <a:ext cx="399" cy="319"/>
              <a:chOff x="1920" y="1606"/>
              <a:chExt cx="510" cy="362"/>
            </a:xfrm>
          </p:grpSpPr>
          <p:sp>
            <p:nvSpPr>
              <p:cNvPr id="123924" name="Oval 20"/>
              <p:cNvSpPr>
                <a:spLocks noChangeArrowheads="1"/>
              </p:cNvSpPr>
              <p:nvPr/>
            </p:nvSpPr>
            <p:spPr bwMode="auto">
              <a:xfrm>
                <a:off x="1920" y="1680"/>
                <a:ext cx="289" cy="288"/>
              </a:xfrm>
              <a:prstGeom prst="ellipse">
                <a:avLst/>
              </a:prstGeom>
              <a:gradFill rotWithShape="0">
                <a:gsLst>
                  <a:gs pos="0">
                    <a:schemeClr val="hlink"/>
                  </a:gs>
                  <a:gs pos="100000">
                    <a:schemeClr val="hlink">
                      <a:gamma/>
                      <a:shade val="46275"/>
                      <a:invGamma/>
                    </a:schemeClr>
                  </a:gs>
                </a:gsLst>
                <a:path path="shape">
                  <a:fillToRect l="50000" t="50000" r="50000" b="50000"/>
                </a:path>
              </a:gradFill>
              <a:ln w="9525">
                <a:noFill/>
                <a:round/>
                <a:headEnd/>
                <a:tailEnd/>
              </a:ln>
              <a:effectLst/>
            </p:spPr>
            <p:txBody>
              <a:bodyPr wrap="none" anchor="ctr"/>
              <a:lstStyle/>
              <a:p>
                <a:pPr>
                  <a:defRPr/>
                </a:pPr>
                <a:endParaRPr lang="en-US">
                  <a:ea typeface="+mn-ea"/>
                  <a:cs typeface="+mn-cs"/>
                </a:endParaRPr>
              </a:p>
            </p:txBody>
          </p:sp>
          <p:sp>
            <p:nvSpPr>
              <p:cNvPr id="24613" name="Text Box 21"/>
              <p:cNvSpPr txBox="1">
                <a:spLocks noChangeArrowheads="1"/>
              </p:cNvSpPr>
              <p:nvPr/>
            </p:nvSpPr>
            <p:spPr bwMode="auto">
              <a:xfrm>
                <a:off x="2199" y="1606"/>
                <a:ext cx="231" cy="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800">
                    <a:solidFill>
                      <a:schemeClr val="accent2"/>
                    </a:solidFill>
                    <a:latin typeface="Arial Narrow" charset="0"/>
                  </a:rPr>
                  <a:t>m</a:t>
                </a:r>
              </a:p>
            </p:txBody>
          </p:sp>
        </p:grpSp>
        <p:grpSp>
          <p:nvGrpSpPr>
            <p:cNvPr id="24597" name="Group 22"/>
            <p:cNvGrpSpPr>
              <a:grpSpLocks/>
            </p:cNvGrpSpPr>
            <p:nvPr/>
          </p:nvGrpSpPr>
          <p:grpSpPr bwMode="auto">
            <a:xfrm>
              <a:off x="816" y="2736"/>
              <a:ext cx="401" cy="319"/>
              <a:chOff x="1920" y="1606"/>
              <a:chExt cx="512" cy="362"/>
            </a:xfrm>
          </p:grpSpPr>
          <p:sp>
            <p:nvSpPr>
              <p:cNvPr id="123927" name="Oval 23"/>
              <p:cNvSpPr>
                <a:spLocks noChangeArrowheads="1"/>
              </p:cNvSpPr>
              <p:nvPr/>
            </p:nvSpPr>
            <p:spPr bwMode="auto">
              <a:xfrm>
                <a:off x="1920" y="1680"/>
                <a:ext cx="282" cy="288"/>
              </a:xfrm>
              <a:prstGeom prst="ellipse">
                <a:avLst/>
              </a:prstGeom>
              <a:gradFill rotWithShape="0">
                <a:gsLst>
                  <a:gs pos="0">
                    <a:schemeClr val="hlink"/>
                  </a:gs>
                  <a:gs pos="100000">
                    <a:schemeClr val="hlink">
                      <a:gamma/>
                      <a:shade val="46275"/>
                      <a:invGamma/>
                    </a:schemeClr>
                  </a:gs>
                </a:gsLst>
                <a:path path="shape">
                  <a:fillToRect l="50000" t="50000" r="50000" b="50000"/>
                </a:path>
              </a:gradFill>
              <a:ln w="9525">
                <a:noFill/>
                <a:round/>
                <a:headEnd/>
                <a:tailEnd/>
              </a:ln>
              <a:effectLst/>
            </p:spPr>
            <p:txBody>
              <a:bodyPr wrap="none" anchor="ctr"/>
              <a:lstStyle/>
              <a:p>
                <a:pPr>
                  <a:defRPr/>
                </a:pPr>
                <a:endParaRPr lang="en-US">
                  <a:ea typeface="+mn-ea"/>
                  <a:cs typeface="+mn-cs"/>
                </a:endParaRPr>
              </a:p>
            </p:txBody>
          </p:sp>
          <p:sp>
            <p:nvSpPr>
              <p:cNvPr id="24611" name="Text Box 24"/>
              <p:cNvSpPr txBox="1">
                <a:spLocks noChangeArrowheads="1"/>
              </p:cNvSpPr>
              <p:nvPr/>
            </p:nvSpPr>
            <p:spPr bwMode="auto">
              <a:xfrm>
                <a:off x="2201" y="1606"/>
                <a:ext cx="231" cy="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800">
                    <a:solidFill>
                      <a:schemeClr val="accent2"/>
                    </a:solidFill>
                    <a:latin typeface="Arial Narrow" charset="0"/>
                  </a:rPr>
                  <a:t>m</a:t>
                </a:r>
              </a:p>
            </p:txBody>
          </p:sp>
        </p:grpSp>
        <p:grpSp>
          <p:nvGrpSpPr>
            <p:cNvPr id="24598" name="Group 25"/>
            <p:cNvGrpSpPr>
              <a:grpSpLocks/>
            </p:cNvGrpSpPr>
            <p:nvPr/>
          </p:nvGrpSpPr>
          <p:grpSpPr bwMode="auto">
            <a:xfrm>
              <a:off x="768" y="3225"/>
              <a:ext cx="912" cy="375"/>
              <a:chOff x="768" y="3225"/>
              <a:chExt cx="912" cy="375"/>
            </a:xfrm>
          </p:grpSpPr>
          <p:sp>
            <p:nvSpPr>
              <p:cNvPr id="24608" name="Text Box 26"/>
              <p:cNvSpPr txBox="1">
                <a:spLocks noChangeArrowheads="1"/>
              </p:cNvSpPr>
              <p:nvPr/>
            </p:nvSpPr>
            <p:spPr bwMode="auto">
              <a:xfrm>
                <a:off x="1056" y="3225"/>
                <a:ext cx="154" cy="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800" b="1">
                    <a:solidFill>
                      <a:srgbClr val="00FF00"/>
                    </a:solidFill>
                    <a:latin typeface="Monotype Corsiva" charset="0"/>
                  </a:rPr>
                  <a:t>r</a:t>
                </a:r>
                <a:r>
                  <a:rPr lang="en-US" sz="1800" b="1" baseline="-25000">
                    <a:solidFill>
                      <a:srgbClr val="00FF00"/>
                    </a:solidFill>
                    <a:latin typeface="Monotype Corsiva" charset="0"/>
                  </a:rPr>
                  <a:t>i</a:t>
                </a:r>
                <a:endParaRPr lang="en-US" sz="1800" b="1">
                  <a:solidFill>
                    <a:srgbClr val="00FF00"/>
                  </a:solidFill>
                  <a:latin typeface="Monotype Corsiva" charset="0"/>
                </a:endParaRPr>
              </a:p>
            </p:txBody>
          </p:sp>
          <p:sp>
            <p:nvSpPr>
              <p:cNvPr id="24609" name="Line 27"/>
              <p:cNvSpPr>
                <a:spLocks noChangeShapeType="1"/>
              </p:cNvSpPr>
              <p:nvPr/>
            </p:nvSpPr>
            <p:spPr bwMode="auto">
              <a:xfrm flipV="1">
                <a:off x="768" y="3312"/>
                <a:ext cx="912" cy="288"/>
              </a:xfrm>
              <a:prstGeom prst="line">
                <a:avLst/>
              </a:prstGeom>
              <a:noFill/>
              <a:ln w="28575">
                <a:solidFill>
                  <a:schemeClr val="accent2"/>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24599" name="Group 28"/>
            <p:cNvGrpSpPr>
              <a:grpSpLocks/>
            </p:cNvGrpSpPr>
            <p:nvPr/>
          </p:nvGrpSpPr>
          <p:grpSpPr bwMode="auto">
            <a:xfrm>
              <a:off x="1374" y="3312"/>
              <a:ext cx="306" cy="294"/>
              <a:chOff x="1374" y="3312"/>
              <a:chExt cx="306" cy="294"/>
            </a:xfrm>
          </p:grpSpPr>
          <p:sp>
            <p:nvSpPr>
              <p:cNvPr id="24606" name="Line 29"/>
              <p:cNvSpPr>
                <a:spLocks noChangeShapeType="1"/>
              </p:cNvSpPr>
              <p:nvPr/>
            </p:nvSpPr>
            <p:spPr bwMode="auto">
              <a:xfrm flipH="1">
                <a:off x="1392" y="3312"/>
                <a:ext cx="288" cy="96"/>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4607" name="Text Box 30"/>
              <p:cNvSpPr txBox="1">
                <a:spLocks noChangeArrowheads="1"/>
              </p:cNvSpPr>
              <p:nvPr/>
            </p:nvSpPr>
            <p:spPr bwMode="auto">
              <a:xfrm>
                <a:off x="1374" y="3408"/>
                <a:ext cx="201" cy="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800" b="1">
                    <a:solidFill>
                      <a:srgbClr val="00FF00"/>
                    </a:solidFill>
                    <a:latin typeface="Monotype Corsiva" charset="0"/>
                  </a:rPr>
                  <a:t>F</a:t>
                </a:r>
                <a:r>
                  <a:rPr lang="en-US" sz="1800" b="1" baseline="-25000">
                    <a:solidFill>
                      <a:srgbClr val="00FF00"/>
                    </a:solidFill>
                    <a:latin typeface="Monotype Corsiva" charset="0"/>
                  </a:rPr>
                  <a:t>g</a:t>
                </a:r>
                <a:endParaRPr lang="en-US" sz="1800" b="1">
                  <a:solidFill>
                    <a:srgbClr val="00FF00"/>
                  </a:solidFill>
                  <a:latin typeface="Monotype Corsiva" charset="0"/>
                </a:endParaRPr>
              </a:p>
            </p:txBody>
          </p:sp>
        </p:grpSp>
        <p:grpSp>
          <p:nvGrpSpPr>
            <p:cNvPr id="24600" name="Group 31"/>
            <p:cNvGrpSpPr>
              <a:grpSpLocks/>
            </p:cNvGrpSpPr>
            <p:nvPr/>
          </p:nvGrpSpPr>
          <p:grpSpPr bwMode="auto">
            <a:xfrm>
              <a:off x="624" y="2928"/>
              <a:ext cx="288" cy="672"/>
              <a:chOff x="624" y="2928"/>
              <a:chExt cx="288" cy="672"/>
            </a:xfrm>
          </p:grpSpPr>
          <p:sp>
            <p:nvSpPr>
              <p:cNvPr id="24604" name="Line 32"/>
              <p:cNvSpPr>
                <a:spLocks noChangeShapeType="1"/>
              </p:cNvSpPr>
              <p:nvPr/>
            </p:nvSpPr>
            <p:spPr bwMode="auto">
              <a:xfrm flipH="1">
                <a:off x="768" y="2928"/>
                <a:ext cx="144" cy="672"/>
              </a:xfrm>
              <a:prstGeom prst="line">
                <a:avLst/>
              </a:prstGeom>
              <a:noFill/>
              <a:ln w="28575">
                <a:solidFill>
                  <a:schemeClr val="accent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605" name="Text Box 33"/>
              <p:cNvSpPr txBox="1">
                <a:spLocks noChangeArrowheads="1"/>
              </p:cNvSpPr>
              <p:nvPr/>
            </p:nvSpPr>
            <p:spPr bwMode="auto">
              <a:xfrm>
                <a:off x="624" y="3177"/>
                <a:ext cx="161" cy="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800" b="1">
                    <a:solidFill>
                      <a:srgbClr val="00FF00"/>
                    </a:solidFill>
                    <a:latin typeface="Monotype Corsiva" charset="0"/>
                  </a:rPr>
                  <a:t>r</a:t>
                </a:r>
                <a:r>
                  <a:rPr lang="en-US" sz="1800" b="1" baseline="-25000">
                    <a:solidFill>
                      <a:srgbClr val="00FF00"/>
                    </a:solidFill>
                    <a:latin typeface="Monotype Corsiva" charset="0"/>
                  </a:rPr>
                  <a:t>f</a:t>
                </a:r>
                <a:endParaRPr lang="en-US" sz="1800" b="1">
                  <a:solidFill>
                    <a:srgbClr val="00FF00"/>
                  </a:solidFill>
                  <a:latin typeface="Monotype Corsiva" charset="0"/>
                </a:endParaRPr>
              </a:p>
            </p:txBody>
          </p:sp>
        </p:grpSp>
        <p:grpSp>
          <p:nvGrpSpPr>
            <p:cNvPr id="24601" name="Group 34"/>
            <p:cNvGrpSpPr>
              <a:grpSpLocks/>
            </p:cNvGrpSpPr>
            <p:nvPr/>
          </p:nvGrpSpPr>
          <p:grpSpPr bwMode="auto">
            <a:xfrm>
              <a:off x="624" y="2880"/>
              <a:ext cx="288" cy="288"/>
              <a:chOff x="624" y="2880"/>
              <a:chExt cx="288" cy="288"/>
            </a:xfrm>
          </p:grpSpPr>
          <p:sp>
            <p:nvSpPr>
              <p:cNvPr id="24602" name="Line 35"/>
              <p:cNvSpPr>
                <a:spLocks noChangeShapeType="1"/>
              </p:cNvSpPr>
              <p:nvPr/>
            </p:nvSpPr>
            <p:spPr bwMode="auto">
              <a:xfrm flipH="1">
                <a:off x="864" y="2928"/>
                <a:ext cx="48" cy="240"/>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4603" name="Text Box 36"/>
              <p:cNvSpPr txBox="1">
                <a:spLocks noChangeArrowheads="1"/>
              </p:cNvSpPr>
              <p:nvPr/>
            </p:nvSpPr>
            <p:spPr bwMode="auto">
              <a:xfrm>
                <a:off x="624" y="2880"/>
                <a:ext cx="202" cy="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800" b="1">
                    <a:solidFill>
                      <a:srgbClr val="00FF00"/>
                    </a:solidFill>
                    <a:latin typeface="Monotype Corsiva" charset="0"/>
                  </a:rPr>
                  <a:t>F</a:t>
                </a:r>
                <a:r>
                  <a:rPr lang="en-US" sz="1800" b="1" baseline="-25000">
                    <a:solidFill>
                      <a:srgbClr val="00FF00"/>
                    </a:solidFill>
                    <a:latin typeface="Monotype Corsiva" charset="0"/>
                  </a:rPr>
                  <a:t>g</a:t>
                </a:r>
                <a:endParaRPr lang="en-US" sz="1800" b="1">
                  <a:solidFill>
                    <a:srgbClr val="00FF00"/>
                  </a:solidFill>
                  <a:latin typeface="Monotype Corsiva" charset="0"/>
                </a:endParaRPr>
              </a:p>
            </p:txBody>
          </p:sp>
        </p:grpSp>
      </p:grpSp>
      <p:graphicFrame>
        <p:nvGraphicFramePr>
          <p:cNvPr id="123941" name="Object 3"/>
          <p:cNvGraphicFramePr>
            <a:graphicFrameLocks noChangeAspect="1"/>
          </p:cNvGraphicFramePr>
          <p:nvPr/>
        </p:nvGraphicFramePr>
        <p:xfrm>
          <a:off x="6750050" y="911225"/>
          <a:ext cx="1555750" cy="633413"/>
        </p:xfrm>
        <a:graphic>
          <a:graphicData uri="http://schemas.openxmlformats.org/presentationml/2006/ole">
            <mc:AlternateContent xmlns:mc="http://schemas.openxmlformats.org/markup-compatibility/2006">
              <mc:Choice xmlns:v="urn:schemas-microsoft-com:vml" Requires="v">
                <p:oleObj spid="_x0000_s281824" name="Equation" r:id="rId5" imgW="431640" imgH="164880" progId="Equation.DSMT4">
                  <p:embed/>
                </p:oleObj>
              </mc:Choice>
              <mc:Fallback>
                <p:oleObj name="Equation" r:id="rId5" imgW="431640" imgH="16488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750050" y="911225"/>
                        <a:ext cx="1555750" cy="633413"/>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spTree>
    <p:extLst>
      <p:ext uri="{BB962C8B-B14F-4D97-AF65-F5344CB8AC3E}">
        <p14:creationId xmlns:p14="http://schemas.microsoft.com/office/powerpoint/2010/main" val="2227648658"/>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21"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400" smtClean="0">
                <a:solidFill>
                  <a:srgbClr val="FF0066"/>
                </a:solidFill>
                <a:latin typeface="Arial Narrow" charset="0"/>
              </a:rPr>
              <a:t>Tuesday, Oct. 7, 2014</a:t>
            </a:r>
            <a:endParaRPr lang="en-US" sz="1400">
              <a:solidFill>
                <a:srgbClr val="FF0066"/>
              </a:solidFill>
              <a:latin typeface="Arial Narrow" charset="0"/>
            </a:endParaRPr>
          </a:p>
        </p:txBody>
      </p:sp>
      <p:sp>
        <p:nvSpPr>
          <p:cNvPr id="25622" name="Rectangle 5"/>
          <p:cNvSpPr>
            <a:spLocks noGrp="1" noChangeArrowheads="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nl-NL" sz="1400" smtClean="0">
                <a:solidFill>
                  <a:srgbClr val="003300"/>
                </a:solidFill>
                <a:latin typeface="Arial Narrow" charset="0"/>
              </a:rPr>
              <a:t>PHYS 1443-004, Fall 2014                            Dr. Jaehoon Yu</a:t>
            </a:r>
            <a:endParaRPr lang="en-US" sz="1400">
              <a:solidFill>
                <a:srgbClr val="003300"/>
              </a:solidFill>
              <a:latin typeface="Arial Narrow" charset="0"/>
            </a:endParaRPr>
          </a:p>
        </p:txBody>
      </p:sp>
      <p:sp>
        <p:nvSpPr>
          <p:cNvPr id="25623" name="Rectangle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3B978DF8-DD6E-DC4D-ADD6-062D3DBCF824}" type="slidenum">
              <a:rPr lang="en-US" sz="1400">
                <a:solidFill>
                  <a:srgbClr val="A50021"/>
                </a:solidFill>
                <a:latin typeface="Arial Narrow" charset="0"/>
              </a:rPr>
              <a:pPr eaLnBrk="1" hangingPunct="1"/>
              <a:t>13</a:t>
            </a:fld>
            <a:endParaRPr lang="en-US" sz="1400">
              <a:solidFill>
                <a:srgbClr val="A50021"/>
              </a:solidFill>
              <a:latin typeface="Arial Narrow" charset="0"/>
            </a:endParaRPr>
          </a:p>
        </p:txBody>
      </p:sp>
      <p:sp>
        <p:nvSpPr>
          <p:cNvPr id="124930" name="Rectangle 2"/>
          <p:cNvSpPr>
            <a:spLocks noChangeArrowheads="1"/>
          </p:cNvSpPr>
          <p:nvPr/>
        </p:nvSpPr>
        <p:spPr bwMode="auto">
          <a:xfrm>
            <a:off x="6858000" y="5638800"/>
            <a:ext cx="1600200" cy="685800"/>
          </a:xfrm>
          <a:prstGeom prst="rect">
            <a:avLst/>
          </a:prstGeom>
          <a:solidFill>
            <a:srgbClr val="FFFFCC"/>
          </a:solidFill>
          <a:ln w="38100">
            <a:solidFill>
              <a:srgbClr val="A50021"/>
            </a:solidFill>
            <a:miter lim="800000"/>
            <a:headEnd/>
            <a:tailEnd/>
          </a:ln>
        </p:spPr>
        <p:txBody>
          <a:bodyPr anchor="ctr">
            <a:spAutoFit/>
          </a:bodyPr>
          <a:lstStyle/>
          <a:p>
            <a:endParaRPr lang="en-US"/>
          </a:p>
        </p:txBody>
      </p:sp>
      <p:sp>
        <p:nvSpPr>
          <p:cNvPr id="124931" name="Rectangle 3"/>
          <p:cNvSpPr>
            <a:spLocks noChangeArrowheads="1"/>
          </p:cNvSpPr>
          <p:nvPr/>
        </p:nvSpPr>
        <p:spPr bwMode="auto">
          <a:xfrm>
            <a:off x="2133600" y="5562600"/>
            <a:ext cx="1600200" cy="762000"/>
          </a:xfrm>
          <a:prstGeom prst="rect">
            <a:avLst/>
          </a:prstGeom>
          <a:solidFill>
            <a:srgbClr val="FFFFCC"/>
          </a:solidFill>
          <a:ln w="38100">
            <a:solidFill>
              <a:srgbClr val="A50021"/>
            </a:solidFill>
            <a:miter lim="800000"/>
            <a:headEnd/>
            <a:tailEnd/>
          </a:ln>
        </p:spPr>
        <p:txBody>
          <a:bodyPr anchor="ctr">
            <a:spAutoFit/>
          </a:bodyPr>
          <a:lstStyle/>
          <a:p>
            <a:endParaRPr lang="en-US"/>
          </a:p>
        </p:txBody>
      </p:sp>
      <p:sp>
        <p:nvSpPr>
          <p:cNvPr id="124932" name="Rectangle 4"/>
          <p:cNvSpPr>
            <a:spLocks noChangeArrowheads="1"/>
          </p:cNvSpPr>
          <p:nvPr/>
        </p:nvSpPr>
        <p:spPr bwMode="auto">
          <a:xfrm>
            <a:off x="7162800" y="4876800"/>
            <a:ext cx="1524000" cy="685800"/>
          </a:xfrm>
          <a:prstGeom prst="rect">
            <a:avLst/>
          </a:prstGeom>
          <a:solidFill>
            <a:srgbClr val="FFFFCC"/>
          </a:solidFill>
          <a:ln w="38100">
            <a:solidFill>
              <a:srgbClr val="A50021"/>
            </a:solidFill>
            <a:miter lim="800000"/>
            <a:headEnd/>
            <a:tailEnd/>
          </a:ln>
        </p:spPr>
        <p:txBody>
          <a:bodyPr anchor="ctr">
            <a:spAutoFit/>
          </a:bodyPr>
          <a:lstStyle/>
          <a:p>
            <a:endParaRPr lang="en-US"/>
          </a:p>
        </p:txBody>
      </p:sp>
      <p:sp>
        <p:nvSpPr>
          <p:cNvPr id="25627" name="Rectangle 5"/>
          <p:cNvSpPr>
            <a:spLocks noGrp="1" noChangeArrowheads="1"/>
          </p:cNvSpPr>
          <p:nvPr>
            <p:ph type="title"/>
          </p:nvPr>
        </p:nvSpPr>
        <p:spPr>
          <a:xfrm>
            <a:off x="685800" y="152400"/>
            <a:ext cx="8153400" cy="609600"/>
          </a:xfrm>
        </p:spPr>
        <p:txBody>
          <a:bodyPr/>
          <a:lstStyle/>
          <a:p>
            <a:r>
              <a:rPr lang="en-US" sz="3600">
                <a:latin typeface="Arial Narrow" charset="0"/>
                <a:ea typeface="ＭＳ Ｐゴシック" charset="0"/>
                <a:cs typeface="ＭＳ Ｐゴシック" charset="0"/>
              </a:rPr>
              <a:t>More on The Gravitational Potential Energy</a:t>
            </a:r>
          </a:p>
        </p:txBody>
      </p:sp>
      <p:sp>
        <p:nvSpPr>
          <p:cNvPr id="124934" name="Text Box 6"/>
          <p:cNvSpPr txBox="1">
            <a:spLocks noChangeArrowheads="1"/>
          </p:cNvSpPr>
          <p:nvPr/>
        </p:nvSpPr>
        <p:spPr bwMode="auto">
          <a:xfrm>
            <a:off x="533400" y="838200"/>
            <a:ext cx="8001000" cy="1006475"/>
          </a:xfrm>
          <a:prstGeom prst="rect">
            <a:avLst/>
          </a:prstGeom>
          <a:solidFill>
            <a:srgbClr val="CCFFFF"/>
          </a:solidFill>
          <a:ln>
            <a:noFill/>
          </a:ln>
          <a:extLs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000">
                <a:solidFill>
                  <a:schemeClr val="accent2"/>
                </a:solidFill>
                <a:latin typeface="Arial Narrow" charset="0"/>
              </a:rPr>
              <a:t>Since the gravitational force is a radial force, it performs work only when the path has component in radial direction. Therefore, the work performed by the gravitational force that depends on the position becomes:</a:t>
            </a:r>
          </a:p>
        </p:txBody>
      </p:sp>
      <p:sp>
        <p:nvSpPr>
          <p:cNvPr id="124935" name="Text Box 7"/>
          <p:cNvSpPr txBox="1">
            <a:spLocks noChangeArrowheads="1"/>
          </p:cNvSpPr>
          <p:nvPr/>
        </p:nvSpPr>
        <p:spPr bwMode="auto">
          <a:xfrm>
            <a:off x="533400" y="2667000"/>
            <a:ext cx="38862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000">
                <a:solidFill>
                  <a:srgbClr val="FF0000"/>
                </a:solidFill>
                <a:latin typeface="Arial Narrow" charset="0"/>
              </a:rPr>
              <a:t>Potential energy is the negative change of the work done through the path</a:t>
            </a:r>
          </a:p>
        </p:txBody>
      </p:sp>
      <p:graphicFrame>
        <p:nvGraphicFramePr>
          <p:cNvPr id="124936" name="Object 2"/>
          <p:cNvGraphicFramePr>
            <a:graphicFrameLocks noChangeAspect="1"/>
          </p:cNvGraphicFramePr>
          <p:nvPr/>
        </p:nvGraphicFramePr>
        <p:xfrm>
          <a:off x="990600" y="2078038"/>
          <a:ext cx="641350" cy="349250"/>
        </p:xfrm>
        <a:graphic>
          <a:graphicData uri="http://schemas.openxmlformats.org/presentationml/2006/ole">
            <mc:AlternateContent xmlns:mc="http://schemas.openxmlformats.org/markup-compatibility/2006">
              <mc:Choice xmlns:v="urn:schemas-microsoft-com:vml" Requires="v">
                <p:oleObj spid="_x0000_s332845" name="Equation" r:id="rId3" imgW="279360" imgH="177480" progId="Equation.3">
                  <p:embed/>
                </p:oleObj>
              </mc:Choice>
              <mc:Fallback>
                <p:oleObj name="Equation" r:id="rId3" imgW="279360" imgH="17748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90600" y="2078038"/>
                        <a:ext cx="641350" cy="34925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24937" name="Object 3"/>
          <p:cNvGraphicFramePr>
            <a:graphicFrameLocks noChangeAspect="1"/>
          </p:cNvGraphicFramePr>
          <p:nvPr/>
        </p:nvGraphicFramePr>
        <p:xfrm>
          <a:off x="4581525" y="2895600"/>
          <a:ext cx="600075" cy="342900"/>
        </p:xfrm>
        <a:graphic>
          <a:graphicData uri="http://schemas.openxmlformats.org/presentationml/2006/ole">
            <mc:AlternateContent xmlns:mc="http://schemas.openxmlformats.org/markup-compatibility/2006">
              <mc:Choice xmlns:v="urn:schemas-microsoft-com:vml" Requires="v">
                <p:oleObj spid="_x0000_s332846" name="Equation" r:id="rId5" imgW="266400" imgH="177480" progId="Equation.3">
                  <p:embed/>
                </p:oleObj>
              </mc:Choice>
              <mc:Fallback>
                <p:oleObj name="Equation" r:id="rId5" imgW="266400" imgH="17748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81525" y="2895600"/>
                        <a:ext cx="600075" cy="34290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124938" name="Text Box 10"/>
          <p:cNvSpPr txBox="1">
            <a:spLocks noChangeArrowheads="1"/>
          </p:cNvSpPr>
          <p:nvPr/>
        </p:nvSpPr>
        <p:spPr bwMode="auto">
          <a:xfrm>
            <a:off x="533400" y="3489325"/>
            <a:ext cx="3810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000" dirty="0">
                <a:solidFill>
                  <a:srgbClr val="FF0000"/>
                </a:solidFill>
                <a:latin typeface="Arial Narrow" charset="0"/>
              </a:rPr>
              <a:t>Since the </a:t>
            </a:r>
            <a:r>
              <a:rPr lang="en-US" sz="2000" dirty="0" smtClean="0">
                <a:solidFill>
                  <a:srgbClr val="FF0000"/>
                </a:solidFill>
                <a:latin typeface="Arial Narrow" charset="0"/>
              </a:rPr>
              <a:t>Earth’s </a:t>
            </a:r>
            <a:r>
              <a:rPr lang="en-US" sz="2000" dirty="0">
                <a:solidFill>
                  <a:srgbClr val="FF0000"/>
                </a:solidFill>
                <a:latin typeface="Arial Narrow" charset="0"/>
              </a:rPr>
              <a:t>gravitational force is </a:t>
            </a:r>
          </a:p>
        </p:txBody>
      </p:sp>
      <p:graphicFrame>
        <p:nvGraphicFramePr>
          <p:cNvPr id="124939" name="Object 4"/>
          <p:cNvGraphicFramePr>
            <a:graphicFrameLocks noChangeAspect="1"/>
          </p:cNvGraphicFramePr>
          <p:nvPr/>
        </p:nvGraphicFramePr>
        <p:xfrm>
          <a:off x="4343400" y="3465513"/>
          <a:ext cx="777875" cy="411162"/>
        </p:xfrm>
        <a:graphic>
          <a:graphicData uri="http://schemas.openxmlformats.org/presentationml/2006/ole">
            <mc:AlternateContent xmlns:mc="http://schemas.openxmlformats.org/markup-compatibility/2006">
              <mc:Choice xmlns:v="urn:schemas-microsoft-com:vml" Requires="v">
                <p:oleObj spid="_x0000_s332847" name="Equation" r:id="rId7" imgW="482400" imgH="253800" progId="Equation.DSMT4">
                  <p:embed/>
                </p:oleObj>
              </mc:Choice>
              <mc:Fallback>
                <p:oleObj name="Equation" r:id="rId7" imgW="482400" imgH="253800" progId="Equation.DSMT4">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343400" y="3465513"/>
                        <a:ext cx="777875" cy="411162"/>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124940" name="Text Box 12"/>
          <p:cNvSpPr txBox="1">
            <a:spLocks noChangeArrowheads="1"/>
          </p:cNvSpPr>
          <p:nvPr/>
        </p:nvSpPr>
        <p:spPr bwMode="auto">
          <a:xfrm>
            <a:off x="533400" y="4022725"/>
            <a:ext cx="26670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000">
                <a:solidFill>
                  <a:srgbClr val="FF0000"/>
                </a:solidFill>
                <a:latin typeface="Arial Narrow" charset="0"/>
              </a:rPr>
              <a:t>Thus the potential energy function becomes</a:t>
            </a:r>
          </a:p>
        </p:txBody>
      </p:sp>
      <p:graphicFrame>
        <p:nvGraphicFramePr>
          <p:cNvPr id="124941" name="Object 5"/>
          <p:cNvGraphicFramePr>
            <a:graphicFrameLocks noChangeAspect="1"/>
          </p:cNvGraphicFramePr>
          <p:nvPr/>
        </p:nvGraphicFramePr>
        <p:xfrm>
          <a:off x="3429000" y="4248150"/>
          <a:ext cx="938213" cy="379413"/>
        </p:xfrm>
        <a:graphic>
          <a:graphicData uri="http://schemas.openxmlformats.org/presentationml/2006/ole">
            <mc:AlternateContent xmlns:mc="http://schemas.openxmlformats.org/markup-compatibility/2006">
              <mc:Choice xmlns:v="urn:schemas-microsoft-com:vml" Requires="v">
                <p:oleObj spid="_x0000_s332848" name="Equation" r:id="rId9" imgW="507960" imgH="241200" progId="Equation.3">
                  <p:embed/>
                </p:oleObj>
              </mc:Choice>
              <mc:Fallback>
                <p:oleObj name="Equation" r:id="rId9" imgW="507960" imgH="24120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429000" y="4248150"/>
                        <a:ext cx="938213" cy="379413"/>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124942" name="Text Box 14"/>
          <p:cNvSpPr txBox="1">
            <a:spLocks noChangeArrowheads="1"/>
          </p:cNvSpPr>
          <p:nvPr/>
        </p:nvSpPr>
        <p:spPr bwMode="auto">
          <a:xfrm>
            <a:off x="533400" y="4784725"/>
            <a:ext cx="65532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000">
                <a:solidFill>
                  <a:srgbClr val="FF0000"/>
                </a:solidFill>
                <a:latin typeface="Arial Narrow" charset="0"/>
              </a:rPr>
              <a:t>Since only the difference of potential energy matters, by taking the infinite distance as the initial point of the potential energy, we obtain</a:t>
            </a:r>
          </a:p>
        </p:txBody>
      </p:sp>
      <p:graphicFrame>
        <p:nvGraphicFramePr>
          <p:cNvPr id="124943" name="Object 6"/>
          <p:cNvGraphicFramePr>
            <a:graphicFrameLocks noChangeAspect="1"/>
          </p:cNvGraphicFramePr>
          <p:nvPr/>
        </p:nvGraphicFramePr>
        <p:xfrm>
          <a:off x="7239000" y="5029200"/>
          <a:ext cx="436563" cy="280988"/>
        </p:xfrm>
        <a:graphic>
          <a:graphicData uri="http://schemas.openxmlformats.org/presentationml/2006/ole">
            <mc:AlternateContent xmlns:mc="http://schemas.openxmlformats.org/markup-compatibility/2006">
              <mc:Choice xmlns:v="urn:schemas-microsoft-com:vml" Requires="v">
                <p:oleObj spid="_x0000_s332849" name="Equation" r:id="rId11" imgW="279360" imgH="177480" progId="Equation.DSMT4">
                  <p:embed/>
                </p:oleObj>
              </mc:Choice>
              <mc:Fallback>
                <p:oleObj name="Equation" r:id="rId11" imgW="279360" imgH="177480" progId="Equation.DSMT4">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239000" y="5029200"/>
                        <a:ext cx="436563" cy="280988"/>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124944" name="Text Box 16"/>
          <p:cNvSpPr txBox="1">
            <a:spLocks noChangeArrowheads="1"/>
          </p:cNvSpPr>
          <p:nvPr/>
        </p:nvSpPr>
        <p:spPr bwMode="auto">
          <a:xfrm>
            <a:off x="609600" y="5562600"/>
            <a:ext cx="1447800" cy="701675"/>
          </a:xfrm>
          <a:prstGeom prst="rect">
            <a:avLst/>
          </a:prstGeom>
          <a:solidFill>
            <a:srgbClr val="CCFFFF"/>
          </a:solidFill>
          <a:ln>
            <a:noFill/>
          </a:ln>
          <a:extLs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000" dirty="0">
                <a:solidFill>
                  <a:schemeClr val="accent2"/>
                </a:solidFill>
                <a:latin typeface="Arial Narrow" charset="0"/>
              </a:rPr>
              <a:t>For any two </a:t>
            </a:r>
            <a:r>
              <a:rPr lang="en-US" sz="2000" dirty="0" smtClean="0">
                <a:solidFill>
                  <a:schemeClr val="accent2"/>
                </a:solidFill>
                <a:latin typeface="Arial Narrow" charset="0"/>
              </a:rPr>
              <a:t>objects</a:t>
            </a:r>
            <a:r>
              <a:rPr lang="en-US" sz="2000" dirty="0">
                <a:solidFill>
                  <a:schemeClr val="accent2"/>
                </a:solidFill>
                <a:latin typeface="Arial Narrow" charset="0"/>
              </a:rPr>
              <a:t>?</a:t>
            </a:r>
          </a:p>
        </p:txBody>
      </p:sp>
      <p:graphicFrame>
        <p:nvGraphicFramePr>
          <p:cNvPr id="124945" name="Object 7"/>
          <p:cNvGraphicFramePr>
            <a:graphicFrameLocks noChangeAspect="1"/>
          </p:cNvGraphicFramePr>
          <p:nvPr/>
        </p:nvGraphicFramePr>
        <p:xfrm>
          <a:off x="2274888" y="5791200"/>
          <a:ext cx="468312" cy="280988"/>
        </p:xfrm>
        <a:graphic>
          <a:graphicData uri="http://schemas.openxmlformats.org/presentationml/2006/ole">
            <mc:AlternateContent xmlns:mc="http://schemas.openxmlformats.org/markup-compatibility/2006">
              <mc:Choice xmlns:v="urn:schemas-microsoft-com:vml" Requires="v">
                <p:oleObj spid="_x0000_s332850" name="Equation" r:id="rId13" imgW="279360" imgH="177480" progId="Equation.DSMT4">
                  <p:embed/>
                </p:oleObj>
              </mc:Choice>
              <mc:Fallback>
                <p:oleObj name="Equation" r:id="rId13" imgW="279360" imgH="177480" progId="Equation.DSMT4">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274888" y="5791200"/>
                        <a:ext cx="468312" cy="280988"/>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124946" name="Text Box 18"/>
          <p:cNvSpPr txBox="1">
            <a:spLocks noChangeArrowheads="1"/>
          </p:cNvSpPr>
          <p:nvPr/>
        </p:nvSpPr>
        <p:spPr bwMode="auto">
          <a:xfrm>
            <a:off x="3810000" y="5562600"/>
            <a:ext cx="1676400" cy="825500"/>
          </a:xfrm>
          <a:prstGeom prst="rect">
            <a:avLst/>
          </a:prstGeom>
          <a:solidFill>
            <a:srgbClr val="CCFFFF"/>
          </a:solidFill>
          <a:ln>
            <a:noFill/>
          </a:ln>
          <a:extLs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1600">
                <a:solidFill>
                  <a:srgbClr val="FF0000"/>
                </a:solidFill>
                <a:latin typeface="Arial Narrow" charset="0"/>
              </a:rPr>
              <a:t>The energy needed to take the particles infinitely apart.</a:t>
            </a:r>
          </a:p>
        </p:txBody>
      </p:sp>
      <p:sp>
        <p:nvSpPr>
          <p:cNvPr id="124947" name="Text Box 19"/>
          <p:cNvSpPr txBox="1">
            <a:spLocks noChangeArrowheads="1"/>
          </p:cNvSpPr>
          <p:nvPr/>
        </p:nvSpPr>
        <p:spPr bwMode="auto">
          <a:xfrm>
            <a:off x="5562600" y="5622925"/>
            <a:ext cx="1143000" cy="701675"/>
          </a:xfrm>
          <a:prstGeom prst="rect">
            <a:avLst/>
          </a:prstGeom>
          <a:solidFill>
            <a:srgbClr val="CCFFFF"/>
          </a:solidFill>
          <a:ln>
            <a:noFill/>
          </a:ln>
          <a:extLs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000" dirty="0">
                <a:solidFill>
                  <a:schemeClr val="accent2"/>
                </a:solidFill>
                <a:latin typeface="Arial Narrow" charset="0"/>
              </a:rPr>
              <a:t>For many  </a:t>
            </a:r>
            <a:r>
              <a:rPr lang="en-US" sz="2000" dirty="0" smtClean="0">
                <a:solidFill>
                  <a:schemeClr val="accent2"/>
                </a:solidFill>
                <a:latin typeface="Arial Narrow" charset="0"/>
              </a:rPr>
              <a:t>objects?</a:t>
            </a:r>
            <a:endParaRPr lang="en-US" sz="2000" dirty="0">
              <a:solidFill>
                <a:schemeClr val="accent2"/>
              </a:solidFill>
              <a:latin typeface="Arial Narrow" charset="0"/>
            </a:endParaRPr>
          </a:p>
        </p:txBody>
      </p:sp>
      <p:graphicFrame>
        <p:nvGraphicFramePr>
          <p:cNvPr id="124948" name="Object 8"/>
          <p:cNvGraphicFramePr>
            <a:graphicFrameLocks noChangeAspect="1"/>
          </p:cNvGraphicFramePr>
          <p:nvPr/>
        </p:nvGraphicFramePr>
        <p:xfrm>
          <a:off x="6956425" y="5715000"/>
          <a:ext cx="587375" cy="320675"/>
        </p:xfrm>
        <a:graphic>
          <a:graphicData uri="http://schemas.openxmlformats.org/presentationml/2006/ole">
            <mc:AlternateContent xmlns:mc="http://schemas.openxmlformats.org/markup-compatibility/2006">
              <mc:Choice xmlns:v="urn:schemas-microsoft-com:vml" Requires="v">
                <p:oleObj spid="_x0000_s332851" name="Equation" r:id="rId15" imgW="279360" imgH="177480" progId="Equation.DSMT4">
                  <p:embed/>
                </p:oleObj>
              </mc:Choice>
              <mc:Fallback>
                <p:oleObj name="Equation" r:id="rId15" imgW="279360" imgH="177480" progId="Equation.DSMT4">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6956425" y="5715000"/>
                        <a:ext cx="587375" cy="32067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24949" name="Object 9"/>
          <p:cNvGraphicFramePr>
            <a:graphicFrameLocks noChangeAspect="1"/>
          </p:cNvGraphicFramePr>
          <p:nvPr>
            <p:extLst>
              <p:ext uri="{D42A27DB-BD31-4B8C-83A1-F6EECF244321}">
                <p14:modId xmlns:p14="http://schemas.microsoft.com/office/powerpoint/2010/main" val="29963932"/>
              </p:ext>
            </p:extLst>
          </p:nvPr>
        </p:nvGraphicFramePr>
        <p:xfrm>
          <a:off x="1608138" y="2068513"/>
          <a:ext cx="1193800" cy="371475"/>
        </p:xfrm>
        <a:graphic>
          <a:graphicData uri="http://schemas.openxmlformats.org/presentationml/2006/ole">
            <mc:AlternateContent xmlns:mc="http://schemas.openxmlformats.org/markup-compatibility/2006">
              <mc:Choice xmlns:v="urn:schemas-microsoft-com:vml" Requires="v">
                <p:oleObj spid="_x0000_s332852" name="Equation" r:id="rId17" imgW="520700" imgH="190500" progId="Equation.DSMT4">
                  <p:embed/>
                </p:oleObj>
              </mc:Choice>
              <mc:Fallback>
                <p:oleObj name="Equation" r:id="rId17" imgW="520700" imgH="190500" progId="Equation.DSMT4">
                  <p:embed/>
                  <p:pic>
                    <p:nvPicPr>
                      <p:cNvPr id="0" name=""/>
                      <p:cNvPicPr>
                        <a:picLocks noChangeAspect="1" noChangeArrowheads="1"/>
                      </p:cNvPicPr>
                      <p:nvPr/>
                    </p:nvPicPr>
                    <p:blipFill>
                      <a:blip r:embed="rId18"/>
                      <a:srcRect/>
                      <a:stretch>
                        <a:fillRect/>
                      </a:stretch>
                    </p:blipFill>
                    <p:spPr bwMode="auto">
                      <a:xfrm>
                        <a:off x="1608138" y="2068513"/>
                        <a:ext cx="1193800" cy="37147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24950" name="Object 10"/>
          <p:cNvGraphicFramePr>
            <a:graphicFrameLocks noChangeAspect="1"/>
          </p:cNvGraphicFramePr>
          <p:nvPr/>
        </p:nvGraphicFramePr>
        <p:xfrm>
          <a:off x="2778125" y="2090738"/>
          <a:ext cx="1338263" cy="423862"/>
        </p:xfrm>
        <a:graphic>
          <a:graphicData uri="http://schemas.openxmlformats.org/presentationml/2006/ole">
            <mc:AlternateContent xmlns:mc="http://schemas.openxmlformats.org/markup-compatibility/2006">
              <mc:Choice xmlns:v="urn:schemas-microsoft-com:vml" Requires="v">
                <p:oleObj spid="_x0000_s332853" name="Equation" r:id="rId19" imgW="583920" imgH="215640" progId="Equation.3">
                  <p:embed/>
                </p:oleObj>
              </mc:Choice>
              <mc:Fallback>
                <p:oleObj name="Equation" r:id="rId19" imgW="583920" imgH="215640" progId="Equation.3">
                  <p:embed/>
                  <p:pic>
                    <p:nvPicPr>
                      <p:cNvPr id="0" name=""/>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2778125" y="2090738"/>
                        <a:ext cx="1338263" cy="423862"/>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24951" name="Object 11"/>
          <p:cNvGraphicFramePr>
            <a:graphicFrameLocks noChangeAspect="1"/>
          </p:cNvGraphicFramePr>
          <p:nvPr/>
        </p:nvGraphicFramePr>
        <p:xfrm>
          <a:off x="6397625" y="2079625"/>
          <a:ext cx="407988" cy="349250"/>
        </p:xfrm>
        <a:graphic>
          <a:graphicData uri="http://schemas.openxmlformats.org/presentationml/2006/ole">
            <mc:AlternateContent xmlns:mc="http://schemas.openxmlformats.org/markup-compatibility/2006">
              <mc:Choice xmlns:v="urn:schemas-microsoft-com:vml" Requires="v">
                <p:oleObj spid="_x0000_s332854" name="Equation" r:id="rId21" imgW="177480" imgH="177480" progId="Equation.3">
                  <p:embed/>
                </p:oleObj>
              </mc:Choice>
              <mc:Fallback>
                <p:oleObj name="Equation" r:id="rId21" imgW="177480" imgH="177480" progId="Equation.3">
                  <p:embed/>
                  <p:pic>
                    <p:nvPicPr>
                      <p:cNvPr id="0" name=""/>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6397625" y="2079625"/>
                        <a:ext cx="407988" cy="34925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24952" name="Object 12"/>
          <p:cNvGraphicFramePr>
            <a:graphicFrameLocks noChangeAspect="1"/>
          </p:cNvGraphicFramePr>
          <p:nvPr/>
        </p:nvGraphicFramePr>
        <p:xfrm>
          <a:off x="6781800" y="1905000"/>
          <a:ext cx="1746250" cy="696913"/>
        </p:xfrm>
        <a:graphic>
          <a:graphicData uri="http://schemas.openxmlformats.org/presentationml/2006/ole">
            <mc:AlternateContent xmlns:mc="http://schemas.openxmlformats.org/markup-compatibility/2006">
              <mc:Choice xmlns:v="urn:schemas-microsoft-com:vml" Requires="v">
                <p:oleObj spid="_x0000_s332855" name="Equation" r:id="rId23" imgW="761760" imgH="355320" progId="Equation.3">
                  <p:embed/>
                </p:oleObj>
              </mc:Choice>
              <mc:Fallback>
                <p:oleObj name="Equation" r:id="rId23" imgW="761760" imgH="355320" progId="Equation.3">
                  <p:embed/>
                  <p:pic>
                    <p:nvPicPr>
                      <p:cNvPr id="0" name=""/>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6781800" y="1905000"/>
                        <a:ext cx="1746250" cy="696913"/>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24953" name="Object 13"/>
          <p:cNvGraphicFramePr>
            <a:graphicFrameLocks noChangeAspect="1"/>
          </p:cNvGraphicFramePr>
          <p:nvPr/>
        </p:nvGraphicFramePr>
        <p:xfrm>
          <a:off x="5162550" y="2852738"/>
          <a:ext cx="1401763" cy="465137"/>
        </p:xfrm>
        <a:graphic>
          <a:graphicData uri="http://schemas.openxmlformats.org/presentationml/2006/ole">
            <mc:AlternateContent xmlns:mc="http://schemas.openxmlformats.org/markup-compatibility/2006">
              <mc:Choice xmlns:v="urn:schemas-microsoft-com:vml" Requires="v">
                <p:oleObj spid="_x0000_s332856" name="Equation" r:id="rId25" imgW="622080" imgH="241200" progId="Equation.3">
                  <p:embed/>
                </p:oleObj>
              </mc:Choice>
              <mc:Fallback>
                <p:oleObj name="Equation" r:id="rId25" imgW="622080" imgH="241200" progId="Equation.3">
                  <p:embed/>
                  <p:pic>
                    <p:nvPicPr>
                      <p:cNvPr id="0" name=""/>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5162550" y="2852738"/>
                        <a:ext cx="1401763" cy="465137"/>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24954" name="Object 14"/>
          <p:cNvGraphicFramePr>
            <a:graphicFrameLocks noChangeAspect="1"/>
          </p:cNvGraphicFramePr>
          <p:nvPr/>
        </p:nvGraphicFramePr>
        <p:xfrm>
          <a:off x="6543675" y="2743200"/>
          <a:ext cx="1914525" cy="684213"/>
        </p:xfrm>
        <a:graphic>
          <a:graphicData uri="http://schemas.openxmlformats.org/presentationml/2006/ole">
            <mc:AlternateContent xmlns:mc="http://schemas.openxmlformats.org/markup-compatibility/2006">
              <mc:Choice xmlns:v="urn:schemas-microsoft-com:vml" Requires="v">
                <p:oleObj spid="_x0000_s332857" name="Equation" r:id="rId27" imgW="850680" imgH="355320" progId="Equation.3">
                  <p:embed/>
                </p:oleObj>
              </mc:Choice>
              <mc:Fallback>
                <p:oleObj name="Equation" r:id="rId27" imgW="850680" imgH="355320" progId="Equation.3">
                  <p:embed/>
                  <p:pic>
                    <p:nvPicPr>
                      <p:cNvPr id="0" name=""/>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6543675" y="2743200"/>
                        <a:ext cx="1914525" cy="684213"/>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24955" name="Object 15"/>
          <p:cNvGraphicFramePr>
            <a:graphicFrameLocks noChangeAspect="1"/>
          </p:cNvGraphicFramePr>
          <p:nvPr/>
        </p:nvGraphicFramePr>
        <p:xfrm>
          <a:off x="4360863" y="4127500"/>
          <a:ext cx="1779587" cy="620713"/>
        </p:xfrm>
        <a:graphic>
          <a:graphicData uri="http://schemas.openxmlformats.org/presentationml/2006/ole">
            <mc:AlternateContent xmlns:mc="http://schemas.openxmlformats.org/markup-compatibility/2006">
              <mc:Choice xmlns:v="urn:schemas-microsoft-com:vml" Requires="v">
                <p:oleObj spid="_x0000_s332858" name="Equation" r:id="rId29" imgW="965160" imgH="393480" progId="Equation.3">
                  <p:embed/>
                </p:oleObj>
              </mc:Choice>
              <mc:Fallback>
                <p:oleObj name="Equation" r:id="rId29" imgW="965160" imgH="393480" progId="Equation.3">
                  <p:embed/>
                  <p:pic>
                    <p:nvPicPr>
                      <p:cNvPr id="0" name=""/>
                      <p:cNvPicPr>
                        <a:picLocks noChangeAspect="1" noChangeArrowheads="1"/>
                      </p:cNvPicPr>
                      <p:nvPr/>
                    </p:nvPicPr>
                    <p:blipFill>
                      <a:blip r:embed="rId30">
                        <a:extLst>
                          <a:ext uri="{28A0092B-C50C-407E-A947-70E740481C1C}">
                            <a14:useLocalDpi xmlns:a14="http://schemas.microsoft.com/office/drawing/2010/main" val="0"/>
                          </a:ext>
                        </a:extLst>
                      </a:blip>
                      <a:srcRect/>
                      <a:stretch>
                        <a:fillRect/>
                      </a:stretch>
                    </p:blipFill>
                    <p:spPr bwMode="auto">
                      <a:xfrm>
                        <a:off x="4360863" y="4127500"/>
                        <a:ext cx="1779587" cy="620713"/>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24956" name="Object 16"/>
          <p:cNvGraphicFramePr>
            <a:graphicFrameLocks noChangeAspect="1"/>
          </p:cNvGraphicFramePr>
          <p:nvPr/>
        </p:nvGraphicFramePr>
        <p:xfrm>
          <a:off x="6132513" y="4038600"/>
          <a:ext cx="1868487" cy="800100"/>
        </p:xfrm>
        <a:graphic>
          <a:graphicData uri="http://schemas.openxmlformats.org/presentationml/2006/ole">
            <mc:AlternateContent xmlns:mc="http://schemas.openxmlformats.org/markup-compatibility/2006">
              <mc:Choice xmlns:v="urn:schemas-microsoft-com:vml" Requires="v">
                <p:oleObj spid="_x0000_s332859" name="Equation" r:id="rId31" imgW="1218960" imgH="507960" progId="Equation.3">
                  <p:embed/>
                </p:oleObj>
              </mc:Choice>
              <mc:Fallback>
                <p:oleObj name="Equation" r:id="rId31" imgW="1218960" imgH="507960" progId="Equation.3">
                  <p:embed/>
                  <p:pic>
                    <p:nvPicPr>
                      <p:cNvPr id="0" name=""/>
                      <p:cNvPicPr>
                        <a:picLocks noChangeAspect="1" noChangeArrowheads="1"/>
                      </p:cNvPicPr>
                      <p:nvPr/>
                    </p:nvPicPr>
                    <p:blipFill>
                      <a:blip r:embed="rId32">
                        <a:extLst>
                          <a:ext uri="{28A0092B-C50C-407E-A947-70E740481C1C}">
                            <a14:useLocalDpi xmlns:a14="http://schemas.microsoft.com/office/drawing/2010/main" val="0"/>
                          </a:ext>
                        </a:extLst>
                      </a:blip>
                      <a:srcRect/>
                      <a:stretch>
                        <a:fillRect/>
                      </a:stretch>
                    </p:blipFill>
                    <p:spPr bwMode="auto">
                      <a:xfrm>
                        <a:off x="6132513" y="4038600"/>
                        <a:ext cx="1868487" cy="80010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124957" name="AutoShape 29"/>
          <p:cNvSpPr>
            <a:spLocks noChangeArrowheads="1"/>
          </p:cNvSpPr>
          <p:nvPr/>
        </p:nvSpPr>
        <p:spPr bwMode="auto">
          <a:xfrm>
            <a:off x="4191000" y="1949450"/>
            <a:ext cx="2133600" cy="609600"/>
          </a:xfrm>
          <a:prstGeom prst="rightArrow">
            <a:avLst>
              <a:gd name="adj1" fmla="val 50000"/>
              <a:gd name="adj2" fmla="val 87500"/>
            </a:avLst>
          </a:prstGeom>
          <a:solidFill>
            <a:srgbClr val="FFFFCC"/>
          </a:solidFill>
          <a:ln w="28575">
            <a:solidFill>
              <a:srgbClr val="A50021"/>
            </a:solidFill>
            <a:miter lim="800000"/>
            <a:headEnd/>
            <a:tailEnd/>
          </a:ln>
        </p:spPr>
        <p:txBody>
          <a:bodyPr wrap="none" anchor="ctr"/>
          <a:lstStyle/>
          <a:p>
            <a:pPr algn="ctr"/>
            <a:r>
              <a:rPr lang="en-US" sz="1800">
                <a:solidFill>
                  <a:srgbClr val="A50021"/>
                </a:solidFill>
                <a:latin typeface="Arial Narrow" charset="0"/>
              </a:rPr>
              <a:t>For the whole path</a:t>
            </a:r>
          </a:p>
        </p:txBody>
      </p:sp>
      <p:graphicFrame>
        <p:nvGraphicFramePr>
          <p:cNvPr id="124958" name="Object 17"/>
          <p:cNvGraphicFramePr>
            <a:graphicFrameLocks noChangeAspect="1"/>
          </p:cNvGraphicFramePr>
          <p:nvPr/>
        </p:nvGraphicFramePr>
        <p:xfrm>
          <a:off x="5181600" y="3352800"/>
          <a:ext cx="981075" cy="638175"/>
        </p:xfrm>
        <a:graphic>
          <a:graphicData uri="http://schemas.openxmlformats.org/presentationml/2006/ole">
            <mc:AlternateContent xmlns:mc="http://schemas.openxmlformats.org/markup-compatibility/2006">
              <mc:Choice xmlns:v="urn:schemas-microsoft-com:vml" Requires="v">
                <p:oleObj spid="_x0000_s332860" name="Equation" r:id="rId33" imgW="609480" imgH="393480" progId="Equation.DSMT4">
                  <p:embed/>
                </p:oleObj>
              </mc:Choice>
              <mc:Fallback>
                <p:oleObj name="Equation" r:id="rId33" imgW="609480" imgH="393480" progId="Equation.DSMT4">
                  <p:embed/>
                  <p:pic>
                    <p:nvPicPr>
                      <p:cNvPr id="0" name=""/>
                      <p:cNvPicPr>
                        <a:picLocks noChangeAspect="1" noChangeArrowheads="1"/>
                      </p:cNvPicPr>
                      <p:nvPr/>
                    </p:nvPicPr>
                    <p:blipFill>
                      <a:blip r:embed="rId34">
                        <a:extLst>
                          <a:ext uri="{28A0092B-C50C-407E-A947-70E740481C1C}">
                            <a14:useLocalDpi xmlns:a14="http://schemas.microsoft.com/office/drawing/2010/main" val="0"/>
                          </a:ext>
                        </a:extLst>
                      </a:blip>
                      <a:srcRect/>
                      <a:stretch>
                        <a:fillRect/>
                      </a:stretch>
                    </p:blipFill>
                    <p:spPr bwMode="auto">
                      <a:xfrm>
                        <a:off x="5181600" y="3352800"/>
                        <a:ext cx="981075" cy="63817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24959" name="Object 18"/>
          <p:cNvGraphicFramePr>
            <a:graphicFrameLocks noChangeAspect="1"/>
          </p:cNvGraphicFramePr>
          <p:nvPr/>
        </p:nvGraphicFramePr>
        <p:xfrm>
          <a:off x="7677150" y="4876800"/>
          <a:ext cx="933450" cy="620713"/>
        </p:xfrm>
        <a:graphic>
          <a:graphicData uri="http://schemas.openxmlformats.org/presentationml/2006/ole">
            <mc:AlternateContent xmlns:mc="http://schemas.openxmlformats.org/markup-compatibility/2006">
              <mc:Choice xmlns:v="urn:schemas-microsoft-com:vml" Requires="v">
                <p:oleObj spid="_x0000_s332861" name="Equation" r:id="rId35" imgW="596880" imgH="393480" progId="Equation.DSMT4">
                  <p:embed/>
                </p:oleObj>
              </mc:Choice>
              <mc:Fallback>
                <p:oleObj name="Equation" r:id="rId35" imgW="596880" imgH="393480" progId="Equation.DSMT4">
                  <p:embed/>
                  <p:pic>
                    <p:nvPicPr>
                      <p:cNvPr id="0" name=""/>
                      <p:cNvPicPr>
                        <a:picLocks noChangeAspect="1" noChangeArrowheads="1"/>
                      </p:cNvPicPr>
                      <p:nvPr/>
                    </p:nvPicPr>
                    <p:blipFill>
                      <a:blip r:embed="rId36">
                        <a:extLst>
                          <a:ext uri="{28A0092B-C50C-407E-A947-70E740481C1C}">
                            <a14:useLocalDpi xmlns:a14="http://schemas.microsoft.com/office/drawing/2010/main" val="0"/>
                          </a:ext>
                        </a:extLst>
                      </a:blip>
                      <a:srcRect/>
                      <a:stretch>
                        <a:fillRect/>
                      </a:stretch>
                    </p:blipFill>
                    <p:spPr bwMode="auto">
                      <a:xfrm>
                        <a:off x="7677150" y="4876800"/>
                        <a:ext cx="933450" cy="620713"/>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24960" name="Object 19"/>
          <p:cNvGraphicFramePr>
            <a:graphicFrameLocks noChangeAspect="1"/>
          </p:cNvGraphicFramePr>
          <p:nvPr/>
        </p:nvGraphicFramePr>
        <p:xfrm>
          <a:off x="2743200" y="5638800"/>
          <a:ext cx="979488" cy="620713"/>
        </p:xfrm>
        <a:graphic>
          <a:graphicData uri="http://schemas.openxmlformats.org/presentationml/2006/ole">
            <mc:AlternateContent xmlns:mc="http://schemas.openxmlformats.org/markup-compatibility/2006">
              <mc:Choice xmlns:v="urn:schemas-microsoft-com:vml" Requires="v">
                <p:oleObj spid="_x0000_s332862" name="Equation" r:id="rId37" imgW="583920" imgH="393480" progId="Equation.DSMT4">
                  <p:embed/>
                </p:oleObj>
              </mc:Choice>
              <mc:Fallback>
                <p:oleObj name="Equation" r:id="rId37" imgW="583920" imgH="393480" progId="Equation.DSMT4">
                  <p:embed/>
                  <p:pic>
                    <p:nvPicPr>
                      <p:cNvPr id="0" name=""/>
                      <p:cNvPicPr>
                        <a:picLocks noChangeAspect="1" noChangeArrowheads="1"/>
                      </p:cNvPicPr>
                      <p:nvPr/>
                    </p:nvPicPr>
                    <p:blipFill>
                      <a:blip r:embed="rId38">
                        <a:extLst>
                          <a:ext uri="{28A0092B-C50C-407E-A947-70E740481C1C}">
                            <a14:useLocalDpi xmlns:a14="http://schemas.microsoft.com/office/drawing/2010/main" val="0"/>
                          </a:ext>
                        </a:extLst>
                      </a:blip>
                      <a:srcRect/>
                      <a:stretch>
                        <a:fillRect/>
                      </a:stretch>
                    </p:blipFill>
                    <p:spPr bwMode="auto">
                      <a:xfrm>
                        <a:off x="2743200" y="5638800"/>
                        <a:ext cx="979488" cy="620713"/>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24961" name="Object 20"/>
          <p:cNvGraphicFramePr>
            <a:graphicFrameLocks noChangeAspect="1"/>
          </p:cNvGraphicFramePr>
          <p:nvPr/>
        </p:nvGraphicFramePr>
        <p:xfrm>
          <a:off x="7521575" y="5638800"/>
          <a:ext cx="936625" cy="639763"/>
        </p:xfrm>
        <a:graphic>
          <a:graphicData uri="http://schemas.openxmlformats.org/presentationml/2006/ole">
            <mc:AlternateContent xmlns:mc="http://schemas.openxmlformats.org/markup-compatibility/2006">
              <mc:Choice xmlns:v="urn:schemas-microsoft-com:vml" Requires="v">
                <p:oleObj spid="_x0000_s332863" name="Equation" r:id="rId39" imgW="444240" imgH="355320" progId="Equation.DSMT4">
                  <p:embed/>
                </p:oleObj>
              </mc:Choice>
              <mc:Fallback>
                <p:oleObj name="Equation" r:id="rId39" imgW="444240" imgH="355320" progId="Equation.DSMT4">
                  <p:embed/>
                  <p:pic>
                    <p:nvPicPr>
                      <p:cNvPr id="0" name=""/>
                      <p:cNvPicPr>
                        <a:picLocks noChangeAspect="1" noChangeArrowheads="1"/>
                      </p:cNvPicPr>
                      <p:nvPr/>
                    </p:nvPicPr>
                    <p:blipFill>
                      <a:blip r:embed="rId40">
                        <a:extLst>
                          <a:ext uri="{28A0092B-C50C-407E-A947-70E740481C1C}">
                            <a14:useLocalDpi xmlns:a14="http://schemas.microsoft.com/office/drawing/2010/main" val="0"/>
                          </a:ext>
                        </a:extLst>
                      </a:blip>
                      <a:srcRect/>
                      <a:stretch>
                        <a:fillRect/>
                      </a:stretch>
                    </p:blipFill>
                    <p:spPr bwMode="auto">
                      <a:xfrm>
                        <a:off x="7521575" y="5638800"/>
                        <a:ext cx="936625" cy="639763"/>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spTree>
    <p:extLst>
      <p:ext uri="{BB962C8B-B14F-4D97-AF65-F5344CB8AC3E}">
        <p14:creationId xmlns:p14="http://schemas.microsoft.com/office/powerpoint/2010/main" val="277587748"/>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39"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400" smtClean="0">
                <a:solidFill>
                  <a:srgbClr val="FF0066"/>
                </a:solidFill>
                <a:latin typeface="Arial Narrow" charset="0"/>
              </a:rPr>
              <a:t>Tuesday, Oct. 7, 2014</a:t>
            </a:r>
            <a:endParaRPr lang="en-US" sz="1400">
              <a:solidFill>
                <a:srgbClr val="FF0066"/>
              </a:solidFill>
              <a:latin typeface="Arial Narrow" charset="0"/>
            </a:endParaRPr>
          </a:p>
        </p:txBody>
      </p:sp>
      <p:sp>
        <p:nvSpPr>
          <p:cNvPr id="26640" name="Rectangle 5"/>
          <p:cNvSpPr>
            <a:spLocks noGrp="1" noChangeArrowheads="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nl-NL" sz="1400" smtClean="0">
                <a:solidFill>
                  <a:srgbClr val="003300"/>
                </a:solidFill>
                <a:latin typeface="Arial Narrow" charset="0"/>
              </a:rPr>
              <a:t>PHYS 1443-004, Fall 2014                            Dr. Jaehoon Yu</a:t>
            </a:r>
            <a:endParaRPr lang="en-US" sz="1400">
              <a:solidFill>
                <a:srgbClr val="003300"/>
              </a:solidFill>
              <a:latin typeface="Arial Narrow" charset="0"/>
            </a:endParaRPr>
          </a:p>
        </p:txBody>
      </p:sp>
      <p:sp>
        <p:nvSpPr>
          <p:cNvPr id="26641" name="Rectangle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930007D3-3B39-1C4D-98A0-E9D15D05D12A}" type="slidenum">
              <a:rPr lang="en-US" sz="1400">
                <a:solidFill>
                  <a:srgbClr val="A50021"/>
                </a:solidFill>
                <a:latin typeface="Arial Narrow" charset="0"/>
              </a:rPr>
              <a:pPr eaLnBrk="1" hangingPunct="1"/>
              <a:t>14</a:t>
            </a:fld>
            <a:endParaRPr lang="en-US" sz="1400">
              <a:solidFill>
                <a:srgbClr val="A50021"/>
              </a:solidFill>
              <a:latin typeface="Arial Narrow" charset="0"/>
            </a:endParaRPr>
          </a:p>
        </p:txBody>
      </p:sp>
      <p:sp>
        <p:nvSpPr>
          <p:cNvPr id="26642" name="Rectangle 2"/>
          <p:cNvSpPr>
            <a:spLocks noGrp="1" noChangeArrowheads="1"/>
          </p:cNvSpPr>
          <p:nvPr>
            <p:ph type="title"/>
          </p:nvPr>
        </p:nvSpPr>
        <p:spPr>
          <a:xfrm>
            <a:off x="533400" y="76200"/>
            <a:ext cx="8001000" cy="609600"/>
          </a:xfrm>
        </p:spPr>
        <p:txBody>
          <a:bodyPr/>
          <a:lstStyle/>
          <a:p>
            <a:r>
              <a:rPr lang="en-US" sz="4000">
                <a:latin typeface="Arial Narrow" charset="0"/>
                <a:ea typeface="ＭＳ Ｐゴシック" charset="0"/>
                <a:cs typeface="ＭＳ Ｐゴシック" charset="0"/>
              </a:rPr>
              <a:t>Example of Gravitational Potential Energy</a:t>
            </a:r>
            <a:endParaRPr lang="en-US">
              <a:latin typeface="Arial Narrow" charset="0"/>
              <a:ea typeface="ＭＳ Ｐゴシック" charset="0"/>
              <a:cs typeface="ＭＳ Ｐゴシック" charset="0"/>
            </a:endParaRPr>
          </a:p>
        </p:txBody>
      </p:sp>
      <p:sp>
        <p:nvSpPr>
          <p:cNvPr id="125955" name="Text Box 3"/>
          <p:cNvSpPr txBox="1">
            <a:spLocks noChangeArrowheads="1"/>
          </p:cNvSpPr>
          <p:nvPr/>
        </p:nvSpPr>
        <p:spPr bwMode="auto">
          <a:xfrm>
            <a:off x="381000" y="762000"/>
            <a:ext cx="8458200" cy="1035050"/>
          </a:xfrm>
          <a:prstGeom prst="rect">
            <a:avLst/>
          </a:prstGeom>
          <a:solidFill>
            <a:srgbClr val="CCFFFF"/>
          </a:solidFill>
          <a:ln w="28575">
            <a:solidFill>
              <a:srgbClr val="990000"/>
            </a:solidFill>
            <a:miter lim="800000"/>
            <a:headEnd/>
            <a:tailEnd/>
          </a:ln>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000" dirty="0">
                <a:solidFill>
                  <a:srgbClr val="800000"/>
                </a:solidFill>
                <a:latin typeface="Arial Narrow" charset="0"/>
              </a:rPr>
              <a:t>A particle of mass m is displaced through a small vertical distance </a:t>
            </a:r>
            <a:r>
              <a:rPr lang="en-US" sz="2000" dirty="0" err="1">
                <a:solidFill>
                  <a:srgbClr val="800000"/>
                </a:solidFill>
                <a:latin typeface="Arial Narrow" charset="0"/>
              </a:rPr>
              <a:t>Δ</a:t>
            </a:r>
            <a:r>
              <a:rPr lang="en-US" sz="2000" dirty="0" err="1">
                <a:solidFill>
                  <a:srgbClr val="800000"/>
                </a:solidFill>
                <a:latin typeface="Monotype Corsiva" charset="0"/>
              </a:rPr>
              <a:t>y</a:t>
            </a:r>
            <a:r>
              <a:rPr lang="en-US" sz="2000" dirty="0">
                <a:solidFill>
                  <a:srgbClr val="800000"/>
                </a:solidFill>
                <a:latin typeface="Arial Narrow" charset="0"/>
              </a:rPr>
              <a:t> near the </a:t>
            </a:r>
            <a:r>
              <a:rPr lang="en-US" sz="2000" dirty="0" smtClean="0">
                <a:solidFill>
                  <a:srgbClr val="800000"/>
                </a:solidFill>
                <a:latin typeface="Arial Narrow" charset="0"/>
              </a:rPr>
              <a:t>Earth’s </a:t>
            </a:r>
            <a:r>
              <a:rPr lang="en-US" sz="2000" dirty="0">
                <a:solidFill>
                  <a:srgbClr val="800000"/>
                </a:solidFill>
                <a:latin typeface="Arial Narrow" charset="0"/>
              </a:rPr>
              <a:t>surface.  Show that in this situation the general expression for the change in gravitational potential energy is reduced to the ΔU=-</a:t>
            </a:r>
            <a:r>
              <a:rPr lang="en-US" sz="2000" dirty="0" err="1" smtClean="0">
                <a:solidFill>
                  <a:srgbClr val="800000"/>
                </a:solidFill>
                <a:latin typeface="Monotype Corsiva" charset="0"/>
              </a:rPr>
              <a:t>mg</a:t>
            </a:r>
            <a:r>
              <a:rPr lang="en-US" sz="2000" dirty="0" err="1" smtClean="0">
                <a:solidFill>
                  <a:srgbClr val="800000"/>
                </a:solidFill>
                <a:latin typeface="Lucida Grande"/>
                <a:ea typeface="Lucida Grande"/>
                <a:cs typeface="Lucida Grande"/>
              </a:rPr>
              <a:t>Δ</a:t>
            </a:r>
            <a:r>
              <a:rPr lang="en-US" sz="2000" dirty="0" err="1" smtClean="0">
                <a:solidFill>
                  <a:srgbClr val="800000"/>
                </a:solidFill>
                <a:latin typeface="Monotype Corsiva" charset="0"/>
              </a:rPr>
              <a:t>y</a:t>
            </a:r>
            <a:r>
              <a:rPr lang="en-US" sz="2000" dirty="0">
                <a:solidFill>
                  <a:srgbClr val="800000"/>
                </a:solidFill>
                <a:latin typeface="Arial Narrow" charset="0"/>
              </a:rPr>
              <a:t>.</a:t>
            </a:r>
          </a:p>
        </p:txBody>
      </p:sp>
      <p:sp>
        <p:nvSpPr>
          <p:cNvPr id="125956" name="Text Box 4"/>
          <p:cNvSpPr txBox="1">
            <a:spLocks noChangeArrowheads="1"/>
          </p:cNvSpPr>
          <p:nvPr/>
        </p:nvSpPr>
        <p:spPr bwMode="auto">
          <a:xfrm>
            <a:off x="609600" y="1905000"/>
            <a:ext cx="40386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a:solidFill>
                  <a:srgbClr val="FF0000"/>
                </a:solidFill>
                <a:latin typeface="Arial Narrow" charset="0"/>
              </a:rPr>
              <a:t>Taking the general expression of gravitational potential energy</a:t>
            </a:r>
          </a:p>
        </p:txBody>
      </p:sp>
      <p:graphicFrame>
        <p:nvGraphicFramePr>
          <p:cNvPr id="125957" name="Object 2"/>
          <p:cNvGraphicFramePr>
            <a:graphicFrameLocks noChangeAspect="1"/>
          </p:cNvGraphicFramePr>
          <p:nvPr/>
        </p:nvGraphicFramePr>
        <p:xfrm>
          <a:off x="4773613" y="2111375"/>
          <a:ext cx="560387" cy="500063"/>
        </p:xfrm>
        <a:graphic>
          <a:graphicData uri="http://schemas.openxmlformats.org/presentationml/2006/ole">
            <mc:AlternateContent xmlns:mc="http://schemas.openxmlformats.org/markup-compatibility/2006">
              <mc:Choice xmlns:v="urn:schemas-microsoft-com:vml" Requires="v">
                <p:oleObj spid="_x0000_s329113" name="Equation" r:id="rId3" imgW="266400" imgH="177480" progId="Equation.3">
                  <p:embed/>
                </p:oleObj>
              </mc:Choice>
              <mc:Fallback>
                <p:oleObj name="Equation" r:id="rId3" imgW="266400" imgH="17748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73613" y="2111375"/>
                        <a:ext cx="560387" cy="500063"/>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125958" name="Text Box 6"/>
          <p:cNvSpPr txBox="1">
            <a:spLocks noChangeArrowheads="1"/>
          </p:cNvSpPr>
          <p:nvPr/>
        </p:nvSpPr>
        <p:spPr bwMode="auto">
          <a:xfrm>
            <a:off x="609600" y="3794125"/>
            <a:ext cx="28956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2000">
                <a:solidFill>
                  <a:srgbClr val="FF0000"/>
                </a:solidFill>
                <a:latin typeface="Arial Narrow" charset="0"/>
              </a:rPr>
              <a:t>Since the situation is close to the surface of the Earth</a:t>
            </a:r>
          </a:p>
        </p:txBody>
      </p:sp>
      <p:graphicFrame>
        <p:nvGraphicFramePr>
          <p:cNvPr id="125959" name="Object 3"/>
          <p:cNvGraphicFramePr>
            <a:graphicFrameLocks noChangeAspect="1"/>
          </p:cNvGraphicFramePr>
          <p:nvPr/>
        </p:nvGraphicFramePr>
        <p:xfrm>
          <a:off x="3886200" y="3921125"/>
          <a:ext cx="933450" cy="411163"/>
        </p:xfrm>
        <a:graphic>
          <a:graphicData uri="http://schemas.openxmlformats.org/presentationml/2006/ole">
            <mc:AlternateContent xmlns:mc="http://schemas.openxmlformats.org/markup-compatibility/2006">
              <mc:Choice xmlns:v="urn:schemas-microsoft-com:vml" Requires="v">
                <p:oleObj spid="_x0000_s329114" name="Equation" r:id="rId5" imgW="444240" imgH="228600" progId="Equation.DSMT4">
                  <p:embed/>
                </p:oleObj>
              </mc:Choice>
              <mc:Fallback>
                <p:oleObj name="Equation" r:id="rId5" imgW="444240" imgH="22860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86200" y="3921125"/>
                        <a:ext cx="933450" cy="411163"/>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125960" name="Text Box 8"/>
          <p:cNvSpPr txBox="1">
            <a:spLocks noChangeArrowheads="1"/>
          </p:cNvSpPr>
          <p:nvPr/>
        </p:nvSpPr>
        <p:spPr bwMode="auto">
          <a:xfrm>
            <a:off x="609600" y="4632325"/>
            <a:ext cx="2438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2000">
                <a:solidFill>
                  <a:srgbClr val="FF0000"/>
                </a:solidFill>
                <a:latin typeface="Arial Narrow" charset="0"/>
              </a:rPr>
              <a:t>Therefore, ΔU becomes</a:t>
            </a:r>
          </a:p>
        </p:txBody>
      </p:sp>
      <p:graphicFrame>
        <p:nvGraphicFramePr>
          <p:cNvPr id="125961" name="Object 4"/>
          <p:cNvGraphicFramePr>
            <a:graphicFrameLocks noChangeAspect="1"/>
          </p:cNvGraphicFramePr>
          <p:nvPr/>
        </p:nvGraphicFramePr>
        <p:xfrm>
          <a:off x="3581400" y="4614863"/>
          <a:ext cx="873125" cy="338137"/>
        </p:xfrm>
        <a:graphic>
          <a:graphicData uri="http://schemas.openxmlformats.org/presentationml/2006/ole">
            <mc:AlternateContent xmlns:mc="http://schemas.openxmlformats.org/markup-compatibility/2006">
              <mc:Choice xmlns:v="urn:schemas-microsoft-com:vml" Requires="v">
                <p:oleObj spid="_x0000_s329115" name="Equation" r:id="rId7" imgW="393480" imgH="177480" progId="Equation.DSMT4">
                  <p:embed/>
                </p:oleObj>
              </mc:Choice>
              <mc:Fallback>
                <p:oleObj name="Equation" r:id="rId7" imgW="393480" imgH="177480" progId="Equation.DSMT4">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581400" y="4614863"/>
                        <a:ext cx="873125" cy="338137"/>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125962" name="Text Box 10"/>
          <p:cNvSpPr txBox="1">
            <a:spLocks noChangeArrowheads="1"/>
          </p:cNvSpPr>
          <p:nvPr/>
        </p:nvSpPr>
        <p:spPr bwMode="auto">
          <a:xfrm>
            <a:off x="609600" y="5318125"/>
            <a:ext cx="28956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2000">
                <a:solidFill>
                  <a:srgbClr val="FF0000"/>
                </a:solidFill>
                <a:latin typeface="Arial Narrow" charset="0"/>
              </a:rPr>
              <a:t>Since on the surface of the Earth the gravitational field is </a:t>
            </a:r>
          </a:p>
        </p:txBody>
      </p:sp>
      <p:graphicFrame>
        <p:nvGraphicFramePr>
          <p:cNvPr id="125963" name="Object 5"/>
          <p:cNvGraphicFramePr>
            <a:graphicFrameLocks noChangeAspect="1"/>
          </p:cNvGraphicFramePr>
          <p:nvPr/>
        </p:nvGraphicFramePr>
        <p:xfrm>
          <a:off x="3552825" y="5494338"/>
          <a:ext cx="561975" cy="296862"/>
        </p:xfrm>
        <a:graphic>
          <a:graphicData uri="http://schemas.openxmlformats.org/presentationml/2006/ole">
            <mc:AlternateContent xmlns:mc="http://schemas.openxmlformats.org/markup-compatibility/2006">
              <mc:Choice xmlns:v="urn:schemas-microsoft-com:vml" Requires="v">
                <p:oleObj spid="_x0000_s329116" name="Equation" r:id="rId9" imgW="266400" imgH="164880" progId="Equation.DSMT4">
                  <p:embed/>
                </p:oleObj>
              </mc:Choice>
              <mc:Fallback>
                <p:oleObj name="Equation" r:id="rId9" imgW="266400" imgH="164880" progId="Equation.DSMT4">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552825" y="5494338"/>
                        <a:ext cx="561975" cy="296862"/>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125964" name="Text Box 12"/>
          <p:cNvSpPr txBox="1">
            <a:spLocks noChangeArrowheads="1"/>
          </p:cNvSpPr>
          <p:nvPr/>
        </p:nvSpPr>
        <p:spPr bwMode="auto">
          <a:xfrm>
            <a:off x="5029200" y="5334000"/>
            <a:ext cx="19050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2000">
                <a:solidFill>
                  <a:srgbClr val="FF0000"/>
                </a:solidFill>
                <a:latin typeface="Arial Narrow" charset="0"/>
              </a:rPr>
              <a:t>The potential energy becomes </a:t>
            </a:r>
          </a:p>
        </p:txBody>
      </p:sp>
      <p:graphicFrame>
        <p:nvGraphicFramePr>
          <p:cNvPr id="125965" name="Object 6"/>
          <p:cNvGraphicFramePr>
            <a:graphicFrameLocks noChangeAspect="1"/>
          </p:cNvGraphicFramePr>
          <p:nvPr/>
        </p:nvGraphicFramePr>
        <p:xfrm>
          <a:off x="6705600" y="5372100"/>
          <a:ext cx="2289175" cy="571500"/>
        </p:xfrm>
        <a:graphic>
          <a:graphicData uri="http://schemas.openxmlformats.org/presentationml/2006/ole">
            <mc:AlternateContent xmlns:mc="http://schemas.openxmlformats.org/markup-compatibility/2006">
              <mc:Choice xmlns:v="urn:schemas-microsoft-com:vml" Requires="v">
                <p:oleObj spid="_x0000_s329117" name="Equation" r:id="rId11" imgW="863280" imgH="203040" progId="Equation.3">
                  <p:embed/>
                </p:oleObj>
              </mc:Choice>
              <mc:Fallback>
                <p:oleObj name="Equation" r:id="rId11" imgW="863280" imgH="203040"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705600" y="5372100"/>
                        <a:ext cx="2289175" cy="57150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25966" name="Object 7"/>
          <p:cNvGraphicFramePr>
            <a:graphicFrameLocks noChangeAspect="1"/>
          </p:cNvGraphicFramePr>
          <p:nvPr/>
        </p:nvGraphicFramePr>
        <p:xfrm>
          <a:off x="5389563" y="2155825"/>
          <a:ext cx="1316037" cy="411163"/>
        </p:xfrm>
        <a:graphic>
          <a:graphicData uri="http://schemas.openxmlformats.org/presentationml/2006/ole">
            <mc:AlternateContent xmlns:mc="http://schemas.openxmlformats.org/markup-compatibility/2006">
              <mc:Choice xmlns:v="urn:schemas-microsoft-com:vml" Requires="v">
                <p:oleObj spid="_x0000_s329118" name="Equation" r:id="rId13" imgW="685800" imgH="228600" progId="Equation.DSMT4">
                  <p:embed/>
                </p:oleObj>
              </mc:Choice>
              <mc:Fallback>
                <p:oleObj name="Equation" r:id="rId13" imgW="685800" imgH="228600" progId="Equation.DSMT4">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389563" y="2155825"/>
                        <a:ext cx="1316037" cy="411163"/>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25967" name="Object 8"/>
          <p:cNvGraphicFramePr>
            <a:graphicFrameLocks noChangeAspect="1"/>
          </p:cNvGraphicFramePr>
          <p:nvPr/>
        </p:nvGraphicFramePr>
        <p:xfrm>
          <a:off x="4202113" y="2909888"/>
          <a:ext cx="2127250" cy="844550"/>
        </p:xfrm>
        <a:graphic>
          <a:graphicData uri="http://schemas.openxmlformats.org/presentationml/2006/ole">
            <mc:AlternateContent xmlns:mc="http://schemas.openxmlformats.org/markup-compatibility/2006">
              <mc:Choice xmlns:v="urn:schemas-microsoft-com:vml" Requires="v">
                <p:oleObj spid="_x0000_s329119" name="Equation" r:id="rId15" imgW="1155600" imgH="469800" progId="Equation.3">
                  <p:embed/>
                </p:oleObj>
              </mc:Choice>
              <mc:Fallback>
                <p:oleObj name="Equation" r:id="rId15" imgW="1155600" imgH="469800" progId="Equation.3">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202113" y="2909888"/>
                        <a:ext cx="2127250" cy="84455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25968" name="Object 9"/>
          <p:cNvGraphicFramePr>
            <a:graphicFrameLocks noChangeAspect="1"/>
          </p:cNvGraphicFramePr>
          <p:nvPr/>
        </p:nvGraphicFramePr>
        <p:xfrm>
          <a:off x="6329363" y="2933700"/>
          <a:ext cx="1671637" cy="798513"/>
        </p:xfrm>
        <a:graphic>
          <a:graphicData uri="http://schemas.openxmlformats.org/presentationml/2006/ole">
            <mc:AlternateContent xmlns:mc="http://schemas.openxmlformats.org/markup-compatibility/2006">
              <mc:Choice xmlns:v="urn:schemas-microsoft-com:vml" Requires="v">
                <p:oleObj spid="_x0000_s329120" name="Equation" r:id="rId17" imgW="939600" imgH="444240" progId="Equation.3">
                  <p:embed/>
                </p:oleObj>
              </mc:Choice>
              <mc:Fallback>
                <p:oleObj name="Equation" r:id="rId17" imgW="939600" imgH="444240" progId="Equation.3">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6329363" y="2933700"/>
                        <a:ext cx="1671637" cy="798513"/>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25969" name="Object 10"/>
          <p:cNvGraphicFramePr>
            <a:graphicFrameLocks noChangeAspect="1"/>
          </p:cNvGraphicFramePr>
          <p:nvPr/>
        </p:nvGraphicFramePr>
        <p:xfrm>
          <a:off x="6653213" y="1905000"/>
          <a:ext cx="1119187" cy="912813"/>
        </p:xfrm>
        <a:graphic>
          <a:graphicData uri="http://schemas.openxmlformats.org/presentationml/2006/ole">
            <mc:AlternateContent xmlns:mc="http://schemas.openxmlformats.org/markup-compatibility/2006">
              <mc:Choice xmlns:v="urn:schemas-microsoft-com:vml" Requires="v">
                <p:oleObj spid="_x0000_s329121" name="Equation" r:id="rId19" imgW="583920" imgH="507960" progId="Equation.DSMT4">
                  <p:embed/>
                </p:oleObj>
              </mc:Choice>
              <mc:Fallback>
                <p:oleObj name="Equation" r:id="rId19" imgW="583920" imgH="507960" progId="Equation.DSMT4">
                  <p:embed/>
                  <p:pic>
                    <p:nvPicPr>
                      <p:cNvPr id="0" name=""/>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6653213" y="1905000"/>
                        <a:ext cx="1119187" cy="912813"/>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125970" name="AutoShape 18"/>
          <p:cNvSpPr>
            <a:spLocks noChangeArrowheads="1"/>
          </p:cNvSpPr>
          <p:nvPr/>
        </p:nvSpPr>
        <p:spPr bwMode="auto">
          <a:xfrm>
            <a:off x="762000" y="2657475"/>
            <a:ext cx="2895600" cy="1219200"/>
          </a:xfrm>
          <a:prstGeom prst="rightArrow">
            <a:avLst>
              <a:gd name="adj1" fmla="val 50000"/>
              <a:gd name="adj2" fmla="val 59375"/>
            </a:avLst>
          </a:prstGeom>
          <a:solidFill>
            <a:srgbClr val="FFFFCC"/>
          </a:solidFill>
          <a:ln w="28575">
            <a:solidFill>
              <a:srgbClr val="A50021"/>
            </a:solidFill>
            <a:miter lim="800000"/>
            <a:headEnd/>
            <a:tailEnd/>
          </a:ln>
        </p:spPr>
        <p:txBody>
          <a:bodyPr anchor="ctr">
            <a:spAutoFit/>
          </a:bodyPr>
          <a:lstStyle/>
          <a:p>
            <a:pPr algn="ctr"/>
            <a:r>
              <a:rPr lang="en-US" sz="1800" b="1">
                <a:solidFill>
                  <a:srgbClr val="FF0000"/>
                </a:solidFill>
                <a:latin typeface="Arial Narrow" charset="0"/>
              </a:rPr>
              <a:t>Reorganizing the terms w/ the common denominator</a:t>
            </a:r>
            <a:endParaRPr lang="en-US" sz="1800" b="1">
              <a:latin typeface="Arial Narrow" charset="0"/>
            </a:endParaRPr>
          </a:p>
        </p:txBody>
      </p:sp>
      <p:graphicFrame>
        <p:nvGraphicFramePr>
          <p:cNvPr id="125971" name="Object 11"/>
          <p:cNvGraphicFramePr>
            <a:graphicFrameLocks noChangeAspect="1"/>
          </p:cNvGraphicFramePr>
          <p:nvPr/>
        </p:nvGraphicFramePr>
        <p:xfrm>
          <a:off x="5614988" y="3886200"/>
          <a:ext cx="1014412" cy="433388"/>
        </p:xfrm>
        <a:graphic>
          <a:graphicData uri="http://schemas.openxmlformats.org/presentationml/2006/ole">
            <mc:AlternateContent xmlns:mc="http://schemas.openxmlformats.org/markup-compatibility/2006">
              <mc:Choice xmlns:v="urn:schemas-microsoft-com:vml" Requires="v">
                <p:oleObj spid="_x0000_s329122" name="Equation" r:id="rId21" imgW="482400" imgH="241200" progId="Equation.DSMT4">
                  <p:embed/>
                </p:oleObj>
              </mc:Choice>
              <mc:Fallback>
                <p:oleObj name="Equation" r:id="rId21" imgW="482400" imgH="241200" progId="Equation.DSMT4">
                  <p:embed/>
                  <p:pic>
                    <p:nvPicPr>
                      <p:cNvPr id="0" name=""/>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5614988" y="3886200"/>
                        <a:ext cx="1014412" cy="433388"/>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125972" name="Text Box 20"/>
          <p:cNvSpPr txBox="1">
            <a:spLocks noChangeArrowheads="1"/>
          </p:cNvSpPr>
          <p:nvPr/>
        </p:nvSpPr>
        <p:spPr bwMode="auto">
          <a:xfrm>
            <a:off x="4953000" y="3886200"/>
            <a:ext cx="6096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2000">
                <a:solidFill>
                  <a:srgbClr val="FF0000"/>
                </a:solidFill>
                <a:latin typeface="Arial Narrow" charset="0"/>
              </a:rPr>
              <a:t>and</a:t>
            </a:r>
          </a:p>
        </p:txBody>
      </p:sp>
      <p:graphicFrame>
        <p:nvGraphicFramePr>
          <p:cNvPr id="125973" name="Object 12"/>
          <p:cNvGraphicFramePr>
            <a:graphicFrameLocks noChangeAspect="1"/>
          </p:cNvGraphicFramePr>
          <p:nvPr/>
        </p:nvGraphicFramePr>
        <p:xfrm>
          <a:off x="4400550" y="4572000"/>
          <a:ext cx="1238250" cy="433388"/>
        </p:xfrm>
        <a:graphic>
          <a:graphicData uri="http://schemas.openxmlformats.org/presentationml/2006/ole">
            <mc:AlternateContent xmlns:mc="http://schemas.openxmlformats.org/markup-compatibility/2006">
              <mc:Choice xmlns:v="urn:schemas-microsoft-com:vml" Requires="v">
                <p:oleObj spid="_x0000_s329123" name="Equation" r:id="rId23" imgW="558720" imgH="228600" progId="Equation.DSMT4">
                  <p:embed/>
                </p:oleObj>
              </mc:Choice>
              <mc:Fallback>
                <p:oleObj name="Equation" r:id="rId23" imgW="558720" imgH="228600" progId="Equation.DSMT4">
                  <p:embed/>
                  <p:pic>
                    <p:nvPicPr>
                      <p:cNvPr id="0" name=""/>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4400550" y="4572000"/>
                        <a:ext cx="1238250" cy="433388"/>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25974" name="Object 13"/>
          <p:cNvGraphicFramePr>
            <a:graphicFrameLocks noChangeAspect="1"/>
          </p:cNvGraphicFramePr>
          <p:nvPr/>
        </p:nvGraphicFramePr>
        <p:xfrm>
          <a:off x="5637213" y="4419600"/>
          <a:ext cx="534987" cy="819150"/>
        </p:xfrm>
        <a:graphic>
          <a:graphicData uri="http://schemas.openxmlformats.org/presentationml/2006/ole">
            <mc:AlternateContent xmlns:mc="http://schemas.openxmlformats.org/markup-compatibility/2006">
              <mc:Choice xmlns:v="urn:schemas-microsoft-com:vml" Requires="v">
                <p:oleObj spid="_x0000_s329124" name="Equation" r:id="rId25" imgW="241200" imgH="431640" progId="Equation.DSMT4">
                  <p:embed/>
                </p:oleObj>
              </mc:Choice>
              <mc:Fallback>
                <p:oleObj name="Equation" r:id="rId25" imgW="241200" imgH="431640" progId="Equation.DSMT4">
                  <p:embed/>
                  <p:pic>
                    <p:nvPicPr>
                      <p:cNvPr id="0" name=""/>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5637213" y="4419600"/>
                        <a:ext cx="534987" cy="81915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25975" name="Object 14"/>
          <p:cNvGraphicFramePr>
            <a:graphicFrameLocks noChangeAspect="1"/>
          </p:cNvGraphicFramePr>
          <p:nvPr/>
        </p:nvGraphicFramePr>
        <p:xfrm>
          <a:off x="4048125" y="5257800"/>
          <a:ext cx="828675" cy="776288"/>
        </p:xfrm>
        <a:graphic>
          <a:graphicData uri="http://schemas.openxmlformats.org/presentationml/2006/ole">
            <mc:AlternateContent xmlns:mc="http://schemas.openxmlformats.org/markup-compatibility/2006">
              <mc:Choice xmlns:v="urn:schemas-microsoft-com:vml" Requires="v">
                <p:oleObj spid="_x0000_s329125" name="Equation" r:id="rId27" imgW="393480" imgH="431640" progId="Equation.DSMT4">
                  <p:embed/>
                </p:oleObj>
              </mc:Choice>
              <mc:Fallback>
                <p:oleObj name="Equation" r:id="rId27" imgW="393480" imgH="431640" progId="Equation.DSMT4">
                  <p:embed/>
                  <p:pic>
                    <p:nvPicPr>
                      <p:cNvPr id="0" name=""/>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4048125" y="5257800"/>
                        <a:ext cx="828675" cy="776288"/>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spTree>
    <p:extLst>
      <p:ext uri="{BB962C8B-B14F-4D97-AF65-F5344CB8AC3E}">
        <p14:creationId xmlns:p14="http://schemas.microsoft.com/office/powerpoint/2010/main" val="2942384451"/>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63"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400" smtClean="0">
                <a:solidFill>
                  <a:srgbClr val="FF0066"/>
                </a:solidFill>
                <a:latin typeface="Arial Narrow" charset="0"/>
              </a:rPr>
              <a:t>Tuesday, Oct. 7, 2014</a:t>
            </a:r>
            <a:endParaRPr lang="en-US" sz="1400">
              <a:solidFill>
                <a:srgbClr val="FF0066"/>
              </a:solidFill>
              <a:latin typeface="Arial Narrow" charset="0"/>
            </a:endParaRPr>
          </a:p>
        </p:txBody>
      </p:sp>
      <p:sp>
        <p:nvSpPr>
          <p:cNvPr id="27664" name="Rectangle 5"/>
          <p:cNvSpPr>
            <a:spLocks noGrp="1" noChangeArrowheads="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nl-NL" sz="1400" smtClean="0">
                <a:solidFill>
                  <a:srgbClr val="003300"/>
                </a:solidFill>
                <a:latin typeface="Arial Narrow" charset="0"/>
              </a:rPr>
              <a:t>PHYS 1443-004, Fall 2014                            Dr. Jaehoon Yu</a:t>
            </a:r>
            <a:endParaRPr lang="en-US" sz="1400">
              <a:solidFill>
                <a:srgbClr val="003300"/>
              </a:solidFill>
              <a:latin typeface="Arial Narrow" charset="0"/>
            </a:endParaRPr>
          </a:p>
        </p:txBody>
      </p:sp>
      <p:sp>
        <p:nvSpPr>
          <p:cNvPr id="27665" name="Rectangle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2FF5D886-E85E-BC4D-B7ED-5DCD42AD7D3B}" type="slidenum">
              <a:rPr lang="en-US" sz="1400">
                <a:solidFill>
                  <a:srgbClr val="A50021"/>
                </a:solidFill>
                <a:latin typeface="Arial Narrow" charset="0"/>
              </a:rPr>
              <a:pPr eaLnBrk="1" hangingPunct="1"/>
              <a:t>15</a:t>
            </a:fld>
            <a:endParaRPr lang="en-US" sz="1400">
              <a:solidFill>
                <a:srgbClr val="A50021"/>
              </a:solidFill>
              <a:latin typeface="Arial Narrow" charset="0"/>
            </a:endParaRPr>
          </a:p>
        </p:txBody>
      </p:sp>
      <p:sp>
        <p:nvSpPr>
          <p:cNvPr id="27666" name="Rectangle 2"/>
          <p:cNvSpPr>
            <a:spLocks noGrp="1" noChangeArrowheads="1"/>
          </p:cNvSpPr>
          <p:nvPr>
            <p:ph type="title"/>
          </p:nvPr>
        </p:nvSpPr>
        <p:spPr>
          <a:xfrm>
            <a:off x="1981200" y="76200"/>
            <a:ext cx="5943600" cy="609600"/>
          </a:xfrm>
        </p:spPr>
        <p:txBody>
          <a:bodyPr/>
          <a:lstStyle/>
          <a:p>
            <a:r>
              <a:rPr lang="en-US" sz="3200">
                <a:latin typeface="Arial Narrow" charset="0"/>
                <a:ea typeface="ＭＳ Ｐゴシック" charset="0"/>
                <a:cs typeface="ＭＳ Ｐゴシック" charset="0"/>
              </a:rPr>
              <a:t>The Escape Speed</a:t>
            </a:r>
          </a:p>
        </p:txBody>
      </p:sp>
      <p:sp>
        <p:nvSpPr>
          <p:cNvPr id="126979" name="Text Box 3"/>
          <p:cNvSpPr txBox="1">
            <a:spLocks noChangeArrowheads="1"/>
          </p:cNvSpPr>
          <p:nvPr/>
        </p:nvSpPr>
        <p:spPr bwMode="auto">
          <a:xfrm>
            <a:off x="1981200" y="762000"/>
            <a:ext cx="6781800" cy="1006475"/>
          </a:xfrm>
          <a:prstGeom prst="rect">
            <a:avLst/>
          </a:prstGeom>
          <a:solidFill>
            <a:srgbClr val="CCFFFF"/>
          </a:solidFill>
          <a:ln>
            <a:noFill/>
          </a:ln>
          <a:extLs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000">
                <a:solidFill>
                  <a:schemeClr val="accent2"/>
                </a:solidFill>
                <a:latin typeface="Arial Narrow" charset="0"/>
              </a:rPr>
              <a:t>Consider an object of mass </a:t>
            </a:r>
            <a:r>
              <a:rPr lang="en-US" sz="2000">
                <a:solidFill>
                  <a:srgbClr val="A50021"/>
                </a:solidFill>
                <a:latin typeface="Arial Narrow" charset="0"/>
              </a:rPr>
              <a:t>m</a:t>
            </a:r>
            <a:r>
              <a:rPr lang="en-US" sz="2000">
                <a:solidFill>
                  <a:schemeClr val="accent2"/>
                </a:solidFill>
                <a:latin typeface="Arial Narrow" charset="0"/>
              </a:rPr>
              <a:t> is projected vertically from the surface of the Earth with an initial speed </a:t>
            </a:r>
            <a:r>
              <a:rPr lang="en-US" sz="2000" b="1">
                <a:solidFill>
                  <a:srgbClr val="A50021"/>
                </a:solidFill>
                <a:latin typeface="Monotype Corsiva" charset="0"/>
              </a:rPr>
              <a:t>v</a:t>
            </a:r>
            <a:r>
              <a:rPr lang="en-US" sz="2000" baseline="-25000">
                <a:solidFill>
                  <a:srgbClr val="A50021"/>
                </a:solidFill>
                <a:latin typeface="Monotype Corsiva" charset="0"/>
              </a:rPr>
              <a:t>i</a:t>
            </a:r>
            <a:r>
              <a:rPr lang="en-US" sz="2000" baseline="-25000">
                <a:solidFill>
                  <a:schemeClr val="accent2"/>
                </a:solidFill>
                <a:latin typeface="Monotype Corsiva" charset="0"/>
              </a:rPr>
              <a:t> </a:t>
            </a:r>
            <a:r>
              <a:rPr lang="en-US" sz="2000">
                <a:solidFill>
                  <a:schemeClr val="accent2"/>
                </a:solidFill>
                <a:latin typeface="Arial Narrow" charset="0"/>
              </a:rPr>
              <a:t>and eventually comes to stop</a:t>
            </a:r>
            <a:r>
              <a:rPr lang="en-US" sz="2000" baseline="-25000">
                <a:solidFill>
                  <a:schemeClr val="accent2"/>
                </a:solidFill>
                <a:latin typeface="Monotype Corsiva" charset="0"/>
              </a:rPr>
              <a:t> </a:t>
            </a:r>
            <a:r>
              <a:rPr lang="en-US" sz="2000" b="1">
                <a:solidFill>
                  <a:srgbClr val="A50021"/>
                </a:solidFill>
                <a:latin typeface="Monotype Corsiva" charset="0"/>
              </a:rPr>
              <a:t>v</a:t>
            </a:r>
            <a:r>
              <a:rPr lang="en-US" sz="2000" baseline="-25000">
                <a:solidFill>
                  <a:srgbClr val="A50021"/>
                </a:solidFill>
                <a:latin typeface="Monotype Corsiva" charset="0"/>
              </a:rPr>
              <a:t>f</a:t>
            </a:r>
            <a:r>
              <a:rPr lang="en-US" sz="2000">
                <a:solidFill>
                  <a:srgbClr val="A50021"/>
                </a:solidFill>
                <a:latin typeface="Arial Narrow" charset="0"/>
              </a:rPr>
              <a:t>=0</a:t>
            </a:r>
            <a:r>
              <a:rPr lang="en-US" sz="2000">
                <a:solidFill>
                  <a:schemeClr val="accent2"/>
                </a:solidFill>
                <a:latin typeface="Arial Narrow" charset="0"/>
              </a:rPr>
              <a:t> at the distance </a:t>
            </a:r>
            <a:r>
              <a:rPr lang="en-US" sz="2000">
                <a:solidFill>
                  <a:srgbClr val="A50021"/>
                </a:solidFill>
                <a:latin typeface="Arial Narrow" charset="0"/>
              </a:rPr>
              <a:t>r</a:t>
            </a:r>
            <a:r>
              <a:rPr lang="en-US" sz="2000" baseline="-25000">
                <a:solidFill>
                  <a:srgbClr val="A50021"/>
                </a:solidFill>
                <a:latin typeface="Arial Narrow" charset="0"/>
              </a:rPr>
              <a:t>ma</a:t>
            </a:r>
            <a:r>
              <a:rPr lang="en-US" sz="2000" baseline="-25000">
                <a:solidFill>
                  <a:srgbClr val="800000"/>
                </a:solidFill>
                <a:latin typeface="Arial Narrow" charset="0"/>
              </a:rPr>
              <a:t>x</a:t>
            </a:r>
            <a:r>
              <a:rPr lang="en-US" sz="2000">
                <a:solidFill>
                  <a:schemeClr val="accent2"/>
                </a:solidFill>
                <a:latin typeface="Arial Narrow" charset="0"/>
              </a:rPr>
              <a:t>.</a:t>
            </a:r>
            <a:endParaRPr lang="en-US" sz="2000" baseline="-25000">
              <a:solidFill>
                <a:schemeClr val="accent2"/>
              </a:solidFill>
              <a:latin typeface="Monotype Corsiva" charset="0"/>
            </a:endParaRPr>
          </a:p>
        </p:txBody>
      </p:sp>
      <p:graphicFrame>
        <p:nvGraphicFramePr>
          <p:cNvPr id="126980" name="Object 2"/>
          <p:cNvGraphicFramePr>
            <a:graphicFrameLocks noChangeAspect="1"/>
          </p:cNvGraphicFramePr>
          <p:nvPr/>
        </p:nvGraphicFramePr>
        <p:xfrm>
          <a:off x="4191000" y="2057400"/>
          <a:ext cx="647700" cy="328613"/>
        </p:xfrm>
        <a:graphic>
          <a:graphicData uri="http://schemas.openxmlformats.org/presentationml/2006/ole">
            <mc:AlternateContent xmlns:mc="http://schemas.openxmlformats.org/markup-compatibility/2006">
              <mc:Choice xmlns:v="urn:schemas-microsoft-com:vml" Requires="v">
                <p:oleObj spid="_x0000_s330137" name="Equation" r:id="rId3" imgW="279360" imgH="164880" progId="Equation.DSMT4">
                  <p:embed/>
                </p:oleObj>
              </mc:Choice>
              <mc:Fallback>
                <p:oleObj name="Equation" r:id="rId3" imgW="279360" imgH="16488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91000" y="2057400"/>
                        <a:ext cx="647700" cy="328613"/>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126981" name="Text Box 5"/>
          <p:cNvSpPr txBox="1">
            <a:spLocks noChangeArrowheads="1"/>
          </p:cNvSpPr>
          <p:nvPr/>
        </p:nvSpPr>
        <p:spPr bwMode="auto">
          <a:xfrm>
            <a:off x="1828800" y="2590800"/>
            <a:ext cx="27432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000">
                <a:solidFill>
                  <a:srgbClr val="FF0000"/>
                </a:solidFill>
                <a:latin typeface="Arial Narrow" charset="0"/>
              </a:rPr>
              <a:t>Solving the above equation for </a:t>
            </a:r>
            <a:r>
              <a:rPr lang="en-US" sz="2000">
                <a:solidFill>
                  <a:srgbClr val="FF0000"/>
                </a:solidFill>
                <a:latin typeface="Monotype Corsiva" charset="0"/>
              </a:rPr>
              <a:t>v</a:t>
            </a:r>
            <a:r>
              <a:rPr lang="en-US" sz="2000" baseline="-25000">
                <a:solidFill>
                  <a:srgbClr val="FF0000"/>
                </a:solidFill>
                <a:latin typeface="Monotype Corsiva" charset="0"/>
              </a:rPr>
              <a:t>i</a:t>
            </a:r>
            <a:r>
              <a:rPr lang="en-US" sz="2000">
                <a:solidFill>
                  <a:srgbClr val="FF0000"/>
                </a:solidFill>
                <a:latin typeface="Arial Narrow" charset="0"/>
              </a:rPr>
              <a:t>, one obtains</a:t>
            </a:r>
          </a:p>
        </p:txBody>
      </p:sp>
      <p:sp>
        <p:nvSpPr>
          <p:cNvPr id="126982" name="Text Box 6"/>
          <p:cNvSpPr txBox="1">
            <a:spLocks noChangeArrowheads="1"/>
          </p:cNvSpPr>
          <p:nvPr/>
        </p:nvSpPr>
        <p:spPr bwMode="auto">
          <a:xfrm>
            <a:off x="152400" y="3489325"/>
            <a:ext cx="53340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000" dirty="0">
                <a:solidFill>
                  <a:srgbClr val="FF0000"/>
                </a:solidFill>
                <a:latin typeface="Arial Narrow" charset="0"/>
              </a:rPr>
              <a:t>Therefore if the initial speed </a:t>
            </a:r>
            <a:r>
              <a:rPr lang="en-US" sz="2000" dirty="0">
                <a:solidFill>
                  <a:srgbClr val="FF0000"/>
                </a:solidFill>
                <a:latin typeface="Monotype Corsiva" charset="0"/>
              </a:rPr>
              <a:t>v</a:t>
            </a:r>
            <a:r>
              <a:rPr lang="en-US" sz="2000" baseline="-25000" dirty="0">
                <a:solidFill>
                  <a:srgbClr val="FF0000"/>
                </a:solidFill>
                <a:latin typeface="Monotype Corsiva" charset="0"/>
              </a:rPr>
              <a:t>i</a:t>
            </a:r>
            <a:r>
              <a:rPr lang="en-US" sz="2000" dirty="0">
                <a:solidFill>
                  <a:srgbClr val="FF0000"/>
                </a:solidFill>
                <a:latin typeface="Arial Narrow" charset="0"/>
              </a:rPr>
              <a:t> is known, one can use this formula to compute the final </a:t>
            </a:r>
            <a:r>
              <a:rPr lang="en-US" sz="2000" dirty="0" smtClean="0">
                <a:solidFill>
                  <a:srgbClr val="FF0000"/>
                </a:solidFill>
                <a:latin typeface="Arial Narrow" charset="0"/>
              </a:rPr>
              <a:t>altitude </a:t>
            </a:r>
            <a:r>
              <a:rPr lang="en-US" sz="2000" dirty="0">
                <a:solidFill>
                  <a:srgbClr val="FF0000"/>
                </a:solidFill>
                <a:latin typeface="Monotype Corsiva" charset="0"/>
              </a:rPr>
              <a:t>h</a:t>
            </a:r>
            <a:r>
              <a:rPr lang="en-US" sz="2000" dirty="0">
                <a:solidFill>
                  <a:srgbClr val="FF0000"/>
                </a:solidFill>
                <a:latin typeface="Arial Narrow" charset="0"/>
              </a:rPr>
              <a:t> of the object.</a:t>
            </a:r>
          </a:p>
        </p:txBody>
      </p:sp>
      <p:sp>
        <p:nvSpPr>
          <p:cNvPr id="126983" name="Text Box 7"/>
          <p:cNvSpPr txBox="1">
            <a:spLocks noChangeArrowheads="1"/>
          </p:cNvSpPr>
          <p:nvPr/>
        </p:nvSpPr>
        <p:spPr bwMode="auto">
          <a:xfrm>
            <a:off x="1676400" y="1889125"/>
            <a:ext cx="2438400" cy="641350"/>
          </a:xfrm>
          <a:prstGeom prst="rect">
            <a:avLst/>
          </a:prstGeom>
          <a:solidFill>
            <a:srgbClr val="CCFFFF"/>
          </a:solidFill>
          <a:ln>
            <a:noFill/>
          </a:ln>
          <a:extLs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1800">
                <a:solidFill>
                  <a:schemeClr val="accent2"/>
                </a:solidFill>
                <a:latin typeface="Arial Narrow" charset="0"/>
              </a:rPr>
              <a:t>Since the total mechanical energy is conserved</a:t>
            </a:r>
          </a:p>
        </p:txBody>
      </p:sp>
      <p:sp>
        <p:nvSpPr>
          <p:cNvPr id="126984" name="Text Box 8"/>
          <p:cNvSpPr txBox="1">
            <a:spLocks noChangeArrowheads="1"/>
          </p:cNvSpPr>
          <p:nvPr/>
        </p:nvSpPr>
        <p:spPr bwMode="auto">
          <a:xfrm>
            <a:off x="228600" y="4162961"/>
            <a:ext cx="3657600"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000" dirty="0">
                <a:solidFill>
                  <a:srgbClr val="FF0000"/>
                </a:solidFill>
                <a:latin typeface="Arial Narrow" charset="0"/>
              </a:rPr>
              <a:t>In order for an object to escape </a:t>
            </a:r>
            <a:r>
              <a:rPr lang="en-US" sz="2000" dirty="0" smtClean="0">
                <a:solidFill>
                  <a:srgbClr val="FF0000"/>
                </a:solidFill>
                <a:latin typeface="Arial Narrow" charset="0"/>
              </a:rPr>
              <a:t>Earth’s </a:t>
            </a:r>
            <a:r>
              <a:rPr lang="en-US" sz="2000" dirty="0">
                <a:solidFill>
                  <a:srgbClr val="FF0000"/>
                </a:solidFill>
                <a:latin typeface="Arial Narrow" charset="0"/>
              </a:rPr>
              <a:t>gravitational field </a:t>
            </a:r>
            <a:r>
              <a:rPr lang="en-US" sz="2000" dirty="0" smtClean="0">
                <a:solidFill>
                  <a:srgbClr val="FF0000"/>
                </a:solidFill>
                <a:latin typeface="Arial Narrow" charset="0"/>
              </a:rPr>
              <a:t>completely without an additional acceleration, the </a:t>
            </a:r>
            <a:r>
              <a:rPr lang="en-US" sz="2000" dirty="0">
                <a:solidFill>
                  <a:srgbClr val="FF0000"/>
                </a:solidFill>
                <a:latin typeface="Arial Narrow" charset="0"/>
              </a:rPr>
              <a:t>initial speed needs to be</a:t>
            </a:r>
          </a:p>
        </p:txBody>
      </p:sp>
      <p:grpSp>
        <p:nvGrpSpPr>
          <p:cNvPr id="2" name="Group 9"/>
          <p:cNvGrpSpPr>
            <a:grpSpLocks/>
          </p:cNvGrpSpPr>
          <p:nvPr/>
        </p:nvGrpSpPr>
        <p:grpSpPr bwMode="auto">
          <a:xfrm>
            <a:off x="381000" y="228600"/>
            <a:ext cx="1457325" cy="2971800"/>
            <a:chOff x="546" y="144"/>
            <a:chExt cx="918" cy="1872"/>
          </a:xfrm>
        </p:grpSpPr>
        <p:grpSp>
          <p:nvGrpSpPr>
            <p:cNvPr id="27676" name="Group 10"/>
            <p:cNvGrpSpPr>
              <a:grpSpLocks/>
            </p:cNvGrpSpPr>
            <p:nvPr/>
          </p:nvGrpSpPr>
          <p:grpSpPr bwMode="auto">
            <a:xfrm>
              <a:off x="546" y="1327"/>
              <a:ext cx="666" cy="689"/>
              <a:chOff x="816" y="1968"/>
              <a:chExt cx="720" cy="672"/>
            </a:xfrm>
          </p:grpSpPr>
          <p:sp>
            <p:nvSpPr>
              <p:cNvPr id="126987" name="Oval 11"/>
              <p:cNvSpPr>
                <a:spLocks noChangeArrowheads="1"/>
              </p:cNvSpPr>
              <p:nvPr/>
            </p:nvSpPr>
            <p:spPr bwMode="auto">
              <a:xfrm>
                <a:off x="816" y="1968"/>
                <a:ext cx="720" cy="672"/>
              </a:xfrm>
              <a:prstGeom prst="ellipse">
                <a:avLst/>
              </a:prstGeom>
              <a:gradFill rotWithShape="0">
                <a:gsLst>
                  <a:gs pos="0">
                    <a:schemeClr val="hlink"/>
                  </a:gs>
                  <a:gs pos="100000">
                    <a:schemeClr val="hlink">
                      <a:gamma/>
                      <a:shade val="46275"/>
                      <a:invGamma/>
                    </a:schemeClr>
                  </a:gs>
                </a:gsLst>
                <a:path path="shape">
                  <a:fillToRect l="50000" t="50000" r="50000" b="50000"/>
                </a:path>
              </a:gradFill>
              <a:ln w="9525">
                <a:noFill/>
                <a:round/>
                <a:headEnd/>
                <a:tailEnd/>
              </a:ln>
              <a:effectLst/>
            </p:spPr>
            <p:txBody>
              <a:bodyPr wrap="none" anchor="ctr"/>
              <a:lstStyle/>
              <a:p>
                <a:pPr>
                  <a:defRPr/>
                </a:pPr>
                <a:endParaRPr lang="en-US">
                  <a:ea typeface="+mn-ea"/>
                  <a:cs typeface="+mn-cs"/>
                </a:endParaRPr>
              </a:p>
            </p:txBody>
          </p:sp>
          <p:sp>
            <p:nvSpPr>
              <p:cNvPr id="27688" name="Line 12"/>
              <p:cNvSpPr>
                <a:spLocks noChangeShapeType="1"/>
              </p:cNvSpPr>
              <p:nvPr/>
            </p:nvSpPr>
            <p:spPr bwMode="auto">
              <a:xfrm flipH="1">
                <a:off x="960" y="2304"/>
                <a:ext cx="192" cy="240"/>
              </a:xfrm>
              <a:prstGeom prst="line">
                <a:avLst/>
              </a:prstGeom>
              <a:noFill/>
              <a:ln w="38100">
                <a:solidFill>
                  <a:srgbClr val="FFFF9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89" name="Text Box 13"/>
              <p:cNvSpPr txBox="1">
                <a:spLocks noChangeArrowheads="1"/>
              </p:cNvSpPr>
              <p:nvPr/>
            </p:nvSpPr>
            <p:spPr bwMode="auto">
              <a:xfrm>
                <a:off x="816" y="2208"/>
                <a:ext cx="274" cy="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800">
                    <a:solidFill>
                      <a:srgbClr val="FFFF99"/>
                    </a:solidFill>
                    <a:latin typeface="Arial Narrow" charset="0"/>
                  </a:rPr>
                  <a:t>R</a:t>
                </a:r>
                <a:r>
                  <a:rPr lang="en-US" sz="1800" baseline="-25000">
                    <a:solidFill>
                      <a:srgbClr val="FFFF99"/>
                    </a:solidFill>
                    <a:latin typeface="Arial Narrow" charset="0"/>
                  </a:rPr>
                  <a:t>E</a:t>
                </a:r>
              </a:p>
            </p:txBody>
          </p:sp>
        </p:grpSp>
        <p:grpSp>
          <p:nvGrpSpPr>
            <p:cNvPr id="27677" name="Group 14"/>
            <p:cNvGrpSpPr>
              <a:grpSpLocks/>
            </p:cNvGrpSpPr>
            <p:nvPr/>
          </p:nvGrpSpPr>
          <p:grpSpPr bwMode="auto">
            <a:xfrm>
              <a:off x="864" y="624"/>
              <a:ext cx="214" cy="231"/>
              <a:chOff x="864" y="336"/>
              <a:chExt cx="214" cy="231"/>
            </a:xfrm>
          </p:grpSpPr>
          <p:sp>
            <p:nvSpPr>
              <p:cNvPr id="126991" name="Oval 15"/>
              <p:cNvSpPr>
                <a:spLocks noChangeArrowheads="1"/>
              </p:cNvSpPr>
              <p:nvPr/>
            </p:nvSpPr>
            <p:spPr bwMode="auto">
              <a:xfrm>
                <a:off x="864" y="432"/>
                <a:ext cx="48" cy="48"/>
              </a:xfrm>
              <a:prstGeom prst="ellipse">
                <a:avLst/>
              </a:prstGeom>
              <a:gradFill rotWithShape="0">
                <a:gsLst>
                  <a:gs pos="0">
                    <a:schemeClr val="hlink"/>
                  </a:gs>
                  <a:gs pos="100000">
                    <a:schemeClr val="hlink">
                      <a:gamma/>
                      <a:shade val="46275"/>
                      <a:invGamma/>
                    </a:schemeClr>
                  </a:gs>
                </a:gsLst>
                <a:path path="shape">
                  <a:fillToRect l="50000" t="50000" r="50000" b="50000"/>
                </a:path>
              </a:gradFill>
              <a:ln w="9525">
                <a:noFill/>
                <a:round/>
                <a:headEnd/>
                <a:tailEnd/>
              </a:ln>
              <a:effectLst/>
            </p:spPr>
            <p:txBody>
              <a:bodyPr wrap="none" anchor="ctr"/>
              <a:lstStyle/>
              <a:p>
                <a:pPr>
                  <a:defRPr/>
                </a:pPr>
                <a:endParaRPr lang="en-US">
                  <a:ea typeface="+mn-ea"/>
                  <a:cs typeface="+mn-cs"/>
                </a:endParaRPr>
              </a:p>
            </p:txBody>
          </p:sp>
          <p:sp>
            <p:nvSpPr>
              <p:cNvPr id="27686" name="Text Box 16"/>
              <p:cNvSpPr txBox="1">
                <a:spLocks noChangeArrowheads="1"/>
              </p:cNvSpPr>
              <p:nvPr/>
            </p:nvSpPr>
            <p:spPr bwMode="auto">
              <a:xfrm>
                <a:off x="864" y="336"/>
                <a:ext cx="214"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800">
                    <a:solidFill>
                      <a:schemeClr val="accent2"/>
                    </a:solidFill>
                    <a:latin typeface="Arial Narrow" charset="0"/>
                  </a:rPr>
                  <a:t>m</a:t>
                </a:r>
              </a:p>
            </p:txBody>
          </p:sp>
        </p:grpSp>
        <p:sp>
          <p:nvSpPr>
            <p:cNvPr id="27678" name="Line 17"/>
            <p:cNvSpPr>
              <a:spLocks noChangeShapeType="1"/>
            </p:cNvSpPr>
            <p:nvPr/>
          </p:nvSpPr>
          <p:spPr bwMode="auto">
            <a:xfrm flipH="1">
              <a:off x="864" y="768"/>
              <a:ext cx="18" cy="528"/>
            </a:xfrm>
            <a:prstGeom prst="line">
              <a:avLst/>
            </a:prstGeom>
            <a:noFill/>
            <a:ln w="28575">
              <a:solidFill>
                <a:schemeClr val="accent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79" name="Text Box 18"/>
            <p:cNvSpPr txBox="1">
              <a:spLocks noChangeArrowheads="1"/>
            </p:cNvSpPr>
            <p:nvPr/>
          </p:nvSpPr>
          <p:spPr bwMode="auto">
            <a:xfrm>
              <a:off x="672" y="912"/>
              <a:ext cx="179"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800" b="1">
                  <a:solidFill>
                    <a:srgbClr val="00FF00"/>
                  </a:solidFill>
                  <a:latin typeface="Monotype Corsiva" charset="0"/>
                </a:rPr>
                <a:t>h</a:t>
              </a:r>
            </a:p>
          </p:txBody>
        </p:sp>
        <p:sp>
          <p:nvSpPr>
            <p:cNvPr id="27680" name="Text Box 19"/>
            <p:cNvSpPr txBox="1">
              <a:spLocks noChangeArrowheads="1"/>
            </p:cNvSpPr>
            <p:nvPr/>
          </p:nvSpPr>
          <p:spPr bwMode="auto">
            <a:xfrm>
              <a:off x="877" y="1577"/>
              <a:ext cx="267"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800">
                  <a:solidFill>
                    <a:srgbClr val="FFFF99"/>
                  </a:solidFill>
                  <a:latin typeface="Arial Narrow" charset="0"/>
                </a:rPr>
                <a:t>M</a:t>
              </a:r>
              <a:r>
                <a:rPr lang="en-US" sz="1800" baseline="-25000">
                  <a:solidFill>
                    <a:srgbClr val="FFFF99"/>
                  </a:solidFill>
                  <a:latin typeface="Arial Narrow" charset="0"/>
                </a:rPr>
                <a:t>E</a:t>
              </a:r>
            </a:p>
          </p:txBody>
        </p:sp>
        <p:grpSp>
          <p:nvGrpSpPr>
            <p:cNvPr id="27681" name="Group 20"/>
            <p:cNvGrpSpPr>
              <a:grpSpLocks/>
            </p:cNvGrpSpPr>
            <p:nvPr/>
          </p:nvGrpSpPr>
          <p:grpSpPr bwMode="auto">
            <a:xfrm>
              <a:off x="637" y="1104"/>
              <a:ext cx="227" cy="240"/>
              <a:chOff x="637" y="1152"/>
              <a:chExt cx="227" cy="240"/>
            </a:xfrm>
          </p:grpSpPr>
          <p:sp>
            <p:nvSpPr>
              <p:cNvPr id="27683" name="Line 21"/>
              <p:cNvSpPr>
                <a:spLocks noChangeShapeType="1"/>
              </p:cNvSpPr>
              <p:nvPr/>
            </p:nvSpPr>
            <p:spPr bwMode="auto">
              <a:xfrm flipV="1">
                <a:off x="864" y="1152"/>
                <a:ext cx="0" cy="240"/>
              </a:xfrm>
              <a:prstGeom prst="line">
                <a:avLst/>
              </a:prstGeom>
              <a:noFill/>
              <a:ln w="28575">
                <a:solidFill>
                  <a:srgbClr val="00FF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7684" name="Text Box 22"/>
              <p:cNvSpPr txBox="1">
                <a:spLocks noChangeArrowheads="1"/>
              </p:cNvSpPr>
              <p:nvPr/>
            </p:nvSpPr>
            <p:spPr bwMode="auto">
              <a:xfrm>
                <a:off x="637" y="1161"/>
                <a:ext cx="202"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800" b="1">
                    <a:solidFill>
                      <a:srgbClr val="00FF00"/>
                    </a:solidFill>
                    <a:latin typeface="Monotype Corsiva" charset="0"/>
                  </a:rPr>
                  <a:t>v</a:t>
                </a:r>
                <a:r>
                  <a:rPr lang="en-US" sz="1800" b="1" baseline="-25000">
                    <a:solidFill>
                      <a:srgbClr val="00FF00"/>
                    </a:solidFill>
                    <a:latin typeface="Monotype Corsiva" charset="0"/>
                  </a:rPr>
                  <a:t>i</a:t>
                </a:r>
              </a:p>
            </p:txBody>
          </p:sp>
        </p:grpSp>
        <p:sp>
          <p:nvSpPr>
            <p:cNvPr id="27682" name="Text Box 23"/>
            <p:cNvSpPr txBox="1">
              <a:spLocks noChangeArrowheads="1"/>
            </p:cNvSpPr>
            <p:nvPr/>
          </p:nvSpPr>
          <p:spPr bwMode="auto">
            <a:xfrm>
              <a:off x="624" y="144"/>
              <a:ext cx="840"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800" b="1">
                  <a:solidFill>
                    <a:srgbClr val="00FF00"/>
                  </a:solidFill>
                  <a:latin typeface="Monotype Corsiva" charset="0"/>
                </a:rPr>
                <a:t>v</a:t>
              </a:r>
              <a:r>
                <a:rPr lang="en-US" sz="1800" b="1" baseline="-25000">
                  <a:solidFill>
                    <a:srgbClr val="00FF00"/>
                  </a:solidFill>
                  <a:latin typeface="Monotype Corsiva" charset="0"/>
                </a:rPr>
                <a:t>f</a:t>
              </a:r>
              <a:r>
                <a:rPr lang="en-US" sz="1800" b="1">
                  <a:solidFill>
                    <a:srgbClr val="00FF00"/>
                  </a:solidFill>
                  <a:latin typeface="Monotype Corsiva" charset="0"/>
                </a:rPr>
                <a:t>=0 at h=r</a:t>
              </a:r>
              <a:r>
                <a:rPr lang="en-US" sz="1800" b="1" baseline="-25000">
                  <a:solidFill>
                    <a:srgbClr val="00FF00"/>
                  </a:solidFill>
                  <a:latin typeface="Monotype Corsiva" charset="0"/>
                </a:rPr>
                <a:t>max</a:t>
              </a:r>
            </a:p>
          </p:txBody>
        </p:sp>
      </p:grpSp>
      <p:graphicFrame>
        <p:nvGraphicFramePr>
          <p:cNvPr id="127000" name="Object 3"/>
          <p:cNvGraphicFramePr>
            <a:graphicFrameLocks noChangeAspect="1"/>
          </p:cNvGraphicFramePr>
          <p:nvPr/>
        </p:nvGraphicFramePr>
        <p:xfrm>
          <a:off x="5341938" y="3733800"/>
          <a:ext cx="373062" cy="446088"/>
        </p:xfrm>
        <a:graphic>
          <a:graphicData uri="http://schemas.openxmlformats.org/presentationml/2006/ole">
            <mc:AlternateContent xmlns:mc="http://schemas.openxmlformats.org/markup-compatibility/2006">
              <mc:Choice xmlns:v="urn:schemas-microsoft-com:vml" Requires="v">
                <p:oleObj spid="_x0000_s330138" name="Equation" r:id="rId5" imgW="126720" imgH="177480" progId="Equation.3">
                  <p:embed/>
                </p:oleObj>
              </mc:Choice>
              <mc:Fallback>
                <p:oleObj name="Equation" r:id="rId5" imgW="126720" imgH="17748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341938" y="3733800"/>
                        <a:ext cx="373062" cy="446088"/>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27001" name="Object 4"/>
          <p:cNvGraphicFramePr>
            <a:graphicFrameLocks noChangeAspect="1"/>
          </p:cNvGraphicFramePr>
          <p:nvPr/>
        </p:nvGraphicFramePr>
        <p:xfrm>
          <a:off x="5140325" y="2840038"/>
          <a:ext cx="422275" cy="509587"/>
        </p:xfrm>
        <a:graphic>
          <a:graphicData uri="http://schemas.openxmlformats.org/presentationml/2006/ole">
            <mc:AlternateContent xmlns:mc="http://schemas.openxmlformats.org/markup-compatibility/2006">
              <mc:Choice xmlns:v="urn:schemas-microsoft-com:vml" Requires="v">
                <p:oleObj spid="_x0000_s330139" name="Equation" r:id="rId7" imgW="139680" imgH="228600" progId="Equation.3">
                  <p:embed/>
                </p:oleObj>
              </mc:Choice>
              <mc:Fallback>
                <p:oleObj name="Equation" r:id="rId7" imgW="139680" imgH="2286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140325" y="2840038"/>
                        <a:ext cx="422275" cy="509587"/>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27002" name="Object 5"/>
          <p:cNvGraphicFramePr>
            <a:graphicFrameLocks noChangeAspect="1"/>
          </p:cNvGraphicFramePr>
          <p:nvPr/>
        </p:nvGraphicFramePr>
        <p:xfrm>
          <a:off x="3800475" y="4543425"/>
          <a:ext cx="390525" cy="457200"/>
        </p:xfrm>
        <a:graphic>
          <a:graphicData uri="http://schemas.openxmlformats.org/presentationml/2006/ole">
            <mc:AlternateContent xmlns:mc="http://schemas.openxmlformats.org/markup-compatibility/2006">
              <mc:Choice xmlns:v="urn:schemas-microsoft-com:vml" Requires="v">
                <p:oleObj spid="_x0000_s330140" name="Equation" r:id="rId9" imgW="228600" imgH="228600" progId="Equation.3">
                  <p:embed/>
                </p:oleObj>
              </mc:Choice>
              <mc:Fallback>
                <p:oleObj name="Equation" r:id="rId9" imgW="228600" imgH="22860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800475" y="4543425"/>
                        <a:ext cx="390525" cy="45720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127003" name="Text Box 27"/>
          <p:cNvSpPr txBox="1">
            <a:spLocks noChangeArrowheads="1"/>
          </p:cNvSpPr>
          <p:nvPr/>
        </p:nvSpPr>
        <p:spPr bwMode="auto">
          <a:xfrm>
            <a:off x="152400" y="5546725"/>
            <a:ext cx="4800600" cy="701675"/>
          </a:xfrm>
          <a:prstGeom prst="rect">
            <a:avLst/>
          </a:prstGeom>
          <a:solidFill>
            <a:srgbClr val="CCFFFF"/>
          </a:solidFill>
          <a:ln>
            <a:noFill/>
          </a:ln>
          <a:extLs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000">
                <a:solidFill>
                  <a:srgbClr val="FF0000"/>
                </a:solidFill>
                <a:latin typeface="Arial Narrow" charset="0"/>
              </a:rPr>
              <a:t>This is called the escape speed.  This formula is valid for any planet or large mass objects.  </a:t>
            </a:r>
          </a:p>
        </p:txBody>
      </p:sp>
      <p:sp>
        <p:nvSpPr>
          <p:cNvPr id="127004" name="Text Box 28"/>
          <p:cNvSpPr txBox="1">
            <a:spLocks noChangeArrowheads="1"/>
          </p:cNvSpPr>
          <p:nvPr/>
        </p:nvSpPr>
        <p:spPr bwMode="auto">
          <a:xfrm>
            <a:off x="5105400" y="5546725"/>
            <a:ext cx="2286000" cy="1006475"/>
          </a:xfrm>
          <a:prstGeom prst="rect">
            <a:avLst/>
          </a:prstGeom>
          <a:solidFill>
            <a:srgbClr val="CCFFFF"/>
          </a:solidFill>
          <a:ln>
            <a:noFill/>
          </a:ln>
          <a:extLs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000">
                <a:solidFill>
                  <a:schemeClr val="accent2"/>
                </a:solidFill>
                <a:latin typeface="Arial Narrow" charset="0"/>
              </a:rPr>
              <a:t>How does this depend on the mass of the escaping object?</a:t>
            </a:r>
          </a:p>
        </p:txBody>
      </p:sp>
      <p:sp>
        <p:nvSpPr>
          <p:cNvPr id="127005" name="Text Box 29"/>
          <p:cNvSpPr txBox="1">
            <a:spLocks noChangeArrowheads="1"/>
          </p:cNvSpPr>
          <p:nvPr/>
        </p:nvSpPr>
        <p:spPr bwMode="auto">
          <a:xfrm>
            <a:off x="7467600" y="5562600"/>
            <a:ext cx="1524000" cy="915988"/>
          </a:xfrm>
          <a:prstGeom prst="rect">
            <a:avLst/>
          </a:prstGeom>
          <a:solidFill>
            <a:srgbClr val="FFFF99"/>
          </a:solidFill>
          <a:ln>
            <a:noFill/>
          </a:ln>
          <a:extLs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1800">
                <a:solidFill>
                  <a:srgbClr val="FF0000"/>
                </a:solidFill>
                <a:latin typeface="Arial Narrow" charset="0"/>
              </a:rPr>
              <a:t>Independent of the mass of the escaping object</a:t>
            </a:r>
          </a:p>
        </p:txBody>
      </p:sp>
      <p:graphicFrame>
        <p:nvGraphicFramePr>
          <p:cNvPr id="127006" name="Object 6"/>
          <p:cNvGraphicFramePr>
            <a:graphicFrameLocks noChangeAspect="1"/>
          </p:cNvGraphicFramePr>
          <p:nvPr/>
        </p:nvGraphicFramePr>
        <p:xfrm>
          <a:off x="4741863" y="2089150"/>
          <a:ext cx="1049337" cy="293688"/>
        </p:xfrm>
        <a:graphic>
          <a:graphicData uri="http://schemas.openxmlformats.org/presentationml/2006/ole">
            <mc:AlternateContent xmlns:mc="http://schemas.openxmlformats.org/markup-compatibility/2006">
              <mc:Choice xmlns:v="urn:schemas-microsoft-com:vml" Requires="v">
                <p:oleObj spid="_x0000_s330141" name="Equation" r:id="rId11" imgW="545760" imgH="177480" progId="Equation.3">
                  <p:embed/>
                </p:oleObj>
              </mc:Choice>
              <mc:Fallback>
                <p:oleObj name="Equation" r:id="rId11" imgW="545760" imgH="177480"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741863" y="2089150"/>
                        <a:ext cx="1049337" cy="293688"/>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27007" name="Object 7"/>
          <p:cNvGraphicFramePr>
            <a:graphicFrameLocks noChangeAspect="1"/>
          </p:cNvGraphicFramePr>
          <p:nvPr/>
        </p:nvGraphicFramePr>
        <p:xfrm>
          <a:off x="5721350" y="1881188"/>
          <a:ext cx="1898650" cy="709612"/>
        </p:xfrm>
        <a:graphic>
          <a:graphicData uri="http://schemas.openxmlformats.org/presentationml/2006/ole">
            <mc:AlternateContent xmlns:mc="http://schemas.openxmlformats.org/markup-compatibility/2006">
              <mc:Choice xmlns:v="urn:schemas-microsoft-com:vml" Requires="v">
                <p:oleObj spid="_x0000_s330142" name="Equation" r:id="rId13" imgW="1130040" imgH="431640" progId="Equation.3">
                  <p:embed/>
                </p:oleObj>
              </mc:Choice>
              <mc:Fallback>
                <p:oleObj name="Equation" r:id="rId13" imgW="1130040" imgH="431640"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721350" y="1881188"/>
                        <a:ext cx="1898650" cy="709612"/>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27008" name="Object 8"/>
          <p:cNvGraphicFramePr>
            <a:graphicFrameLocks noChangeAspect="1"/>
          </p:cNvGraphicFramePr>
          <p:nvPr/>
        </p:nvGraphicFramePr>
        <p:xfrm>
          <a:off x="7600950" y="1881188"/>
          <a:ext cx="1390650" cy="709612"/>
        </p:xfrm>
        <a:graphic>
          <a:graphicData uri="http://schemas.openxmlformats.org/presentationml/2006/ole">
            <mc:AlternateContent xmlns:mc="http://schemas.openxmlformats.org/markup-compatibility/2006">
              <mc:Choice xmlns:v="urn:schemas-microsoft-com:vml" Requires="v">
                <p:oleObj spid="_x0000_s330143" name="Equation" r:id="rId15" imgW="723600" imgH="431640" progId="Equation.3">
                  <p:embed/>
                </p:oleObj>
              </mc:Choice>
              <mc:Fallback>
                <p:oleObj name="Equation" r:id="rId15" imgW="723600" imgH="431640" progId="Equation.3">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7600950" y="1881188"/>
                        <a:ext cx="1390650" cy="709612"/>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27009" name="Object 9"/>
          <p:cNvGraphicFramePr>
            <a:graphicFrameLocks noChangeAspect="1"/>
          </p:cNvGraphicFramePr>
          <p:nvPr/>
        </p:nvGraphicFramePr>
        <p:xfrm>
          <a:off x="5562600" y="2667000"/>
          <a:ext cx="2709863" cy="855663"/>
        </p:xfrm>
        <a:graphic>
          <a:graphicData uri="http://schemas.openxmlformats.org/presentationml/2006/ole">
            <mc:AlternateContent xmlns:mc="http://schemas.openxmlformats.org/markup-compatibility/2006">
              <mc:Choice xmlns:v="urn:schemas-microsoft-com:vml" Requires="v">
                <p:oleObj spid="_x0000_s330144" name="Equation" r:id="rId17" imgW="1409400" imgH="520560" progId="Equation.3">
                  <p:embed/>
                </p:oleObj>
              </mc:Choice>
              <mc:Fallback>
                <p:oleObj name="Equation" r:id="rId17" imgW="1409400" imgH="520560" progId="Equation.3">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5562600" y="2667000"/>
                        <a:ext cx="2709863" cy="855663"/>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27010" name="Object 10"/>
          <p:cNvGraphicFramePr>
            <a:graphicFrameLocks noChangeAspect="1"/>
          </p:cNvGraphicFramePr>
          <p:nvPr/>
        </p:nvGraphicFramePr>
        <p:xfrm>
          <a:off x="5668963" y="3768725"/>
          <a:ext cx="1317625" cy="374650"/>
        </p:xfrm>
        <a:graphic>
          <a:graphicData uri="http://schemas.openxmlformats.org/presentationml/2006/ole">
            <mc:AlternateContent xmlns:mc="http://schemas.openxmlformats.org/markup-compatibility/2006">
              <mc:Choice xmlns:v="urn:schemas-microsoft-com:vml" Requires="v">
                <p:oleObj spid="_x0000_s330145" name="Equation" r:id="rId19" imgW="685800" imgH="228600" progId="Equation.3">
                  <p:embed/>
                </p:oleObj>
              </mc:Choice>
              <mc:Fallback>
                <p:oleObj name="Equation" r:id="rId19" imgW="685800" imgH="228600" progId="Equation.3">
                  <p:embed/>
                  <p:pic>
                    <p:nvPicPr>
                      <p:cNvPr id="0" name=""/>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5668963" y="3768725"/>
                        <a:ext cx="1317625" cy="37465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27011" name="Object 11"/>
          <p:cNvGraphicFramePr>
            <a:graphicFrameLocks noChangeAspect="1"/>
          </p:cNvGraphicFramePr>
          <p:nvPr/>
        </p:nvGraphicFramePr>
        <p:xfrm>
          <a:off x="6938963" y="3581400"/>
          <a:ext cx="1976437" cy="750888"/>
        </p:xfrm>
        <a:graphic>
          <a:graphicData uri="http://schemas.openxmlformats.org/presentationml/2006/ole">
            <mc:AlternateContent xmlns:mc="http://schemas.openxmlformats.org/markup-compatibility/2006">
              <mc:Choice xmlns:v="urn:schemas-microsoft-com:vml" Requires="v">
                <p:oleObj spid="_x0000_s330146" name="Equation" r:id="rId21" imgW="1028520" imgH="457200" progId="Equation.3">
                  <p:embed/>
                </p:oleObj>
              </mc:Choice>
              <mc:Fallback>
                <p:oleObj name="Equation" r:id="rId21" imgW="1028520" imgH="457200" progId="Equation.3">
                  <p:embed/>
                  <p:pic>
                    <p:nvPicPr>
                      <p:cNvPr id="0" name=""/>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6938963" y="3581400"/>
                        <a:ext cx="1976437" cy="750888"/>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27012" name="Object 12"/>
          <p:cNvGraphicFramePr>
            <a:graphicFrameLocks noChangeAspect="1"/>
          </p:cNvGraphicFramePr>
          <p:nvPr/>
        </p:nvGraphicFramePr>
        <p:xfrm>
          <a:off x="4157663" y="4419600"/>
          <a:ext cx="1214437" cy="704850"/>
        </p:xfrm>
        <a:graphic>
          <a:graphicData uri="http://schemas.openxmlformats.org/presentationml/2006/ole">
            <mc:AlternateContent xmlns:mc="http://schemas.openxmlformats.org/markup-compatibility/2006">
              <mc:Choice xmlns:v="urn:schemas-microsoft-com:vml" Requires="v">
                <p:oleObj spid="_x0000_s330147" name="Equation" r:id="rId23" imgW="711000" imgH="482400" progId="Equation.3">
                  <p:embed/>
                </p:oleObj>
              </mc:Choice>
              <mc:Fallback>
                <p:oleObj name="Equation" r:id="rId23" imgW="711000" imgH="482400" progId="Equation.3">
                  <p:embed/>
                  <p:pic>
                    <p:nvPicPr>
                      <p:cNvPr id="0" name=""/>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4157663" y="4419600"/>
                        <a:ext cx="1214437" cy="70485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27013" name="Object 13"/>
          <p:cNvGraphicFramePr>
            <a:graphicFrameLocks noChangeAspect="1"/>
          </p:cNvGraphicFramePr>
          <p:nvPr/>
        </p:nvGraphicFramePr>
        <p:xfrm>
          <a:off x="5338763" y="4437063"/>
          <a:ext cx="3271837" cy="668337"/>
        </p:xfrm>
        <a:graphic>
          <a:graphicData uri="http://schemas.openxmlformats.org/presentationml/2006/ole">
            <mc:AlternateContent xmlns:mc="http://schemas.openxmlformats.org/markup-compatibility/2006">
              <mc:Choice xmlns:v="urn:schemas-microsoft-com:vml" Requires="v">
                <p:oleObj spid="_x0000_s330148" name="Equation" r:id="rId25" imgW="1917360" imgH="457200" progId="Equation.3">
                  <p:embed/>
                </p:oleObj>
              </mc:Choice>
              <mc:Fallback>
                <p:oleObj name="Equation" r:id="rId25" imgW="1917360" imgH="457200" progId="Equation.3">
                  <p:embed/>
                  <p:pic>
                    <p:nvPicPr>
                      <p:cNvPr id="0" name=""/>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5338763" y="4437063"/>
                        <a:ext cx="3271837" cy="668337"/>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27014" name="Object 14"/>
          <p:cNvGraphicFramePr>
            <a:graphicFrameLocks noChangeAspect="1"/>
          </p:cNvGraphicFramePr>
          <p:nvPr/>
        </p:nvGraphicFramePr>
        <p:xfrm>
          <a:off x="3886200" y="5189538"/>
          <a:ext cx="2990850" cy="296862"/>
        </p:xfrm>
        <a:graphic>
          <a:graphicData uri="http://schemas.openxmlformats.org/presentationml/2006/ole">
            <mc:AlternateContent xmlns:mc="http://schemas.openxmlformats.org/markup-compatibility/2006">
              <mc:Choice xmlns:v="urn:schemas-microsoft-com:vml" Requires="v">
                <p:oleObj spid="_x0000_s330149" name="Equation" r:id="rId27" imgW="1752480" imgH="203040" progId="Equation.DSMT4">
                  <p:embed/>
                </p:oleObj>
              </mc:Choice>
              <mc:Fallback>
                <p:oleObj name="Equation" r:id="rId27" imgW="1752480" imgH="203040" progId="Equation.DSMT4">
                  <p:embed/>
                  <p:pic>
                    <p:nvPicPr>
                      <p:cNvPr id="0" name=""/>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3886200" y="5189538"/>
                        <a:ext cx="2990850" cy="296862"/>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spTree>
    <p:extLst>
      <p:ext uri="{BB962C8B-B14F-4D97-AF65-F5344CB8AC3E}">
        <p14:creationId xmlns:p14="http://schemas.microsoft.com/office/powerpoint/2010/main" val="3821802443"/>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400" smtClean="0">
                <a:solidFill>
                  <a:srgbClr val="FF0066"/>
                </a:solidFill>
                <a:latin typeface="Arial Narrow" charset="0"/>
              </a:rPr>
              <a:t>Tuesday, Oct. 7, 2014</a:t>
            </a:r>
            <a:endParaRPr lang="en-US" sz="1400">
              <a:solidFill>
                <a:srgbClr val="FF0066"/>
              </a:solidFill>
              <a:latin typeface="Arial Narrow" charset="0"/>
            </a:endParaRPr>
          </a:p>
        </p:txBody>
      </p:sp>
      <p:sp>
        <p:nvSpPr>
          <p:cNvPr id="19459" name="Rectangle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D4A0C77C-EEB6-0D4E-BB05-1E3973546505}" type="slidenum">
              <a:rPr lang="en-US" sz="1400">
                <a:solidFill>
                  <a:srgbClr val="A50021"/>
                </a:solidFill>
                <a:latin typeface="Arial Narrow" charset="0"/>
              </a:rPr>
              <a:pPr eaLnBrk="1" hangingPunct="1"/>
              <a:t>2</a:t>
            </a:fld>
            <a:endParaRPr lang="en-US" sz="1400">
              <a:solidFill>
                <a:srgbClr val="A50021"/>
              </a:solidFill>
              <a:latin typeface="Arial Narrow" charset="0"/>
            </a:endParaRPr>
          </a:p>
        </p:txBody>
      </p:sp>
      <p:sp>
        <p:nvSpPr>
          <p:cNvPr id="19460" name="Rectangle 2"/>
          <p:cNvSpPr>
            <a:spLocks noGrp="1" noChangeArrowheads="1"/>
          </p:cNvSpPr>
          <p:nvPr>
            <p:ph type="title"/>
          </p:nvPr>
        </p:nvSpPr>
        <p:spPr>
          <a:xfrm>
            <a:off x="457200" y="76200"/>
            <a:ext cx="8229600" cy="609600"/>
          </a:xfrm>
        </p:spPr>
        <p:txBody>
          <a:bodyPr/>
          <a:lstStyle/>
          <a:p>
            <a:r>
              <a:rPr lang="en-US" altLang="ko-KR" sz="4000">
                <a:latin typeface="Arial Narrow" charset="0"/>
                <a:ea typeface="ＭＳ Ｐゴシック" charset="0"/>
                <a:cs typeface="Gulim" charset="0"/>
              </a:rPr>
              <a:t>Announcements</a:t>
            </a:r>
            <a:endParaRPr lang="en-US" sz="4000">
              <a:latin typeface="Arial Narrow" charset="0"/>
              <a:ea typeface="ＭＳ Ｐゴシック" charset="0"/>
              <a:cs typeface="ＭＳ Ｐゴシック" charset="0"/>
            </a:endParaRPr>
          </a:p>
        </p:txBody>
      </p:sp>
      <p:sp>
        <p:nvSpPr>
          <p:cNvPr id="57347" name="Rectangle 3"/>
          <p:cNvSpPr>
            <a:spLocks noGrp="1" noChangeArrowheads="1"/>
          </p:cNvSpPr>
          <p:nvPr>
            <p:ph type="body" idx="1"/>
          </p:nvPr>
        </p:nvSpPr>
        <p:spPr>
          <a:xfrm>
            <a:off x="457200" y="685800"/>
            <a:ext cx="8153400" cy="5638800"/>
          </a:xfrm>
        </p:spPr>
        <p:txBody>
          <a:bodyPr/>
          <a:lstStyle/>
          <a:p>
            <a:r>
              <a:rPr lang="en-US" sz="2800" dirty="0" smtClean="0">
                <a:latin typeface="Arial Narrow" charset="0"/>
                <a:ea typeface="ＭＳ Ｐゴシック" charset="0"/>
                <a:cs typeface="ＭＳ Ｐゴシック" charset="0"/>
              </a:rPr>
              <a:t>Results of the 1</a:t>
            </a:r>
            <a:r>
              <a:rPr lang="en-US" sz="2800" baseline="30000" dirty="0" smtClean="0">
                <a:latin typeface="Arial Narrow" charset="0"/>
                <a:ea typeface="ＭＳ Ｐゴシック" charset="0"/>
                <a:cs typeface="ＭＳ Ｐゴシック" charset="0"/>
              </a:rPr>
              <a:t>st</a:t>
            </a:r>
            <a:r>
              <a:rPr lang="en-US" sz="2800" dirty="0" smtClean="0">
                <a:latin typeface="Arial Narrow" charset="0"/>
                <a:ea typeface="ＭＳ Ｐゴシック" charset="0"/>
                <a:cs typeface="ＭＳ Ｐゴシック" charset="0"/>
              </a:rPr>
              <a:t> non-comprehensive exam:</a:t>
            </a:r>
            <a:endParaRPr lang="en-US" sz="2800" dirty="0">
              <a:latin typeface="Arial Narrow" charset="0"/>
              <a:ea typeface="ＭＳ Ｐゴシック" charset="0"/>
              <a:cs typeface="ＭＳ Ｐゴシック" charset="0"/>
            </a:endParaRPr>
          </a:p>
          <a:p>
            <a:pPr lvl="1"/>
            <a:r>
              <a:rPr lang="en-US" sz="2400" dirty="0">
                <a:latin typeface="Arial Narrow" charset="0"/>
                <a:ea typeface="ＭＳ Ｐゴシック" charset="0"/>
              </a:rPr>
              <a:t>Class average: </a:t>
            </a:r>
            <a:r>
              <a:rPr lang="en-US" sz="2400" dirty="0" smtClean="0">
                <a:latin typeface="Arial Narrow" charset="0"/>
                <a:ea typeface="ＭＳ Ｐゴシック" charset="0"/>
              </a:rPr>
              <a:t>73.7/106</a:t>
            </a:r>
            <a:endParaRPr lang="en-US" sz="2400" dirty="0">
              <a:latin typeface="Arial Narrow" charset="0"/>
              <a:ea typeface="ＭＳ Ｐゴシック" charset="0"/>
            </a:endParaRPr>
          </a:p>
          <a:p>
            <a:pPr lvl="2"/>
            <a:r>
              <a:rPr lang="en-US" sz="2000" dirty="0">
                <a:latin typeface="Arial Narrow" charset="0"/>
                <a:ea typeface="ＭＳ Ｐゴシック" charset="0"/>
              </a:rPr>
              <a:t>Equivalent to </a:t>
            </a:r>
            <a:r>
              <a:rPr lang="en-US" sz="2000" dirty="0" smtClean="0">
                <a:latin typeface="Arial Narrow" charset="0"/>
                <a:ea typeface="ＭＳ Ｐゴシック" charset="0"/>
              </a:rPr>
              <a:t>69.5/</a:t>
            </a:r>
            <a:r>
              <a:rPr lang="en-US" sz="2000" dirty="0">
                <a:latin typeface="Arial Narrow" charset="0"/>
                <a:ea typeface="ＭＳ Ｐゴシック" charset="0"/>
              </a:rPr>
              <a:t>100</a:t>
            </a:r>
          </a:p>
          <a:p>
            <a:pPr lvl="1"/>
            <a:r>
              <a:rPr lang="en-US" sz="2400" dirty="0" smtClean="0">
                <a:latin typeface="Arial Narrow" charset="0"/>
                <a:ea typeface="ＭＳ Ｐゴシック" charset="0"/>
              </a:rPr>
              <a:t>Top </a:t>
            </a:r>
            <a:r>
              <a:rPr lang="en-US" sz="2400" dirty="0">
                <a:latin typeface="Arial Narrow" charset="0"/>
                <a:ea typeface="ＭＳ Ｐゴシック" charset="0"/>
              </a:rPr>
              <a:t>score: </a:t>
            </a:r>
            <a:r>
              <a:rPr lang="en-US" sz="2400" dirty="0" smtClean="0">
                <a:latin typeface="Arial Narrow" charset="0"/>
                <a:ea typeface="ＭＳ Ｐゴシック" charset="0"/>
              </a:rPr>
              <a:t>102/106</a:t>
            </a:r>
            <a:endParaRPr lang="en-US" sz="2400" dirty="0">
              <a:latin typeface="Arial Narrow" charset="0"/>
              <a:ea typeface="ＭＳ Ｐゴシック" charset="0"/>
            </a:endParaRPr>
          </a:p>
          <a:p>
            <a:pPr lvl="1"/>
            <a:r>
              <a:rPr lang="en-US" sz="2400" dirty="0">
                <a:latin typeface="Arial Narrow" charset="0"/>
                <a:ea typeface="ＭＳ Ｐゴシック" charset="0"/>
              </a:rPr>
              <a:t>Will take the better of the two non-comprehensive exam after normalizing to the class average between the two exams</a:t>
            </a:r>
          </a:p>
          <a:p>
            <a:r>
              <a:rPr lang="en-US" sz="2800" dirty="0">
                <a:latin typeface="Arial Narrow" charset="0"/>
                <a:ea typeface="ＭＳ Ｐゴシック" charset="0"/>
                <a:cs typeface="ＭＳ Ｐゴシック" charset="0"/>
              </a:rPr>
              <a:t>Quiz </a:t>
            </a:r>
            <a:r>
              <a:rPr lang="en-US" sz="2800" dirty="0" smtClean="0">
                <a:latin typeface="Arial Narrow" charset="0"/>
                <a:ea typeface="ＭＳ Ｐゴシック" charset="0"/>
                <a:cs typeface="ＭＳ Ｐゴシック" charset="0"/>
              </a:rPr>
              <a:t>this Thursday</a:t>
            </a:r>
            <a:r>
              <a:rPr lang="en-US" sz="2800" dirty="0">
                <a:latin typeface="Arial Narrow" charset="0"/>
                <a:ea typeface="ＭＳ Ｐゴシック" charset="0"/>
                <a:cs typeface="ＭＳ Ｐゴシック" charset="0"/>
              </a:rPr>
              <a:t>, </a:t>
            </a:r>
            <a:r>
              <a:rPr lang="en-US" sz="2800" dirty="0" smtClean="0">
                <a:latin typeface="Arial Narrow" charset="0"/>
                <a:ea typeface="ＭＳ Ｐゴシック" charset="0"/>
                <a:cs typeface="ＭＳ Ｐゴシック" charset="0"/>
              </a:rPr>
              <a:t>Oct. 9</a:t>
            </a:r>
            <a:endParaRPr lang="en-US" sz="2800" dirty="0">
              <a:latin typeface="Arial Narrow" charset="0"/>
              <a:ea typeface="ＭＳ Ｐゴシック" charset="0"/>
              <a:cs typeface="ＭＳ Ｐゴシック" charset="0"/>
            </a:endParaRPr>
          </a:p>
          <a:p>
            <a:pPr lvl="1"/>
            <a:r>
              <a:rPr lang="en-US" sz="2400" dirty="0">
                <a:latin typeface="Arial Narrow" charset="0"/>
                <a:ea typeface="ＭＳ Ｐゴシック" charset="0"/>
              </a:rPr>
              <a:t>Beginning of the class</a:t>
            </a:r>
          </a:p>
          <a:p>
            <a:pPr lvl="1"/>
            <a:r>
              <a:rPr lang="en-US" sz="2400" dirty="0">
                <a:latin typeface="Arial Narrow" charset="0"/>
                <a:ea typeface="ＭＳ Ｐゴシック" charset="0"/>
              </a:rPr>
              <a:t>Covers from </a:t>
            </a:r>
            <a:r>
              <a:rPr lang="en-US" sz="2400" dirty="0" smtClean="0">
                <a:latin typeface="Arial Narrow" charset="0"/>
                <a:ea typeface="ＭＳ Ｐゴシック" charset="0"/>
              </a:rPr>
              <a:t>CH6.2 to </a:t>
            </a:r>
            <a:r>
              <a:rPr lang="en-US" sz="2400" dirty="0">
                <a:latin typeface="Arial Narrow" charset="0"/>
                <a:ea typeface="ＭＳ Ｐゴシック" charset="0"/>
              </a:rPr>
              <a:t>what we </a:t>
            </a:r>
            <a:r>
              <a:rPr lang="en-US" sz="2400" dirty="0" smtClean="0">
                <a:latin typeface="Arial Narrow" charset="0"/>
                <a:ea typeface="ＭＳ Ｐゴシック" charset="0"/>
              </a:rPr>
              <a:t>finish today</a:t>
            </a:r>
          </a:p>
          <a:p>
            <a:pPr lvl="1"/>
            <a:r>
              <a:rPr lang="en-US" sz="2400" dirty="0" smtClean="0">
                <a:latin typeface="Arial Narrow" charset="0"/>
                <a:ea typeface="ＭＳ Ｐゴシック" charset="0"/>
              </a:rPr>
              <a:t>Bring your own formula sheet</a:t>
            </a:r>
            <a:endParaRPr lang="en-US" sz="2400" dirty="0">
              <a:latin typeface="Arial Narrow" charset="0"/>
              <a:ea typeface="ＭＳ Ｐゴシック" charset="0"/>
            </a:endParaRPr>
          </a:p>
          <a:p>
            <a:r>
              <a:rPr lang="en-US" sz="2800" dirty="0" smtClean="0">
                <a:latin typeface="Arial Narrow" charset="0"/>
                <a:ea typeface="ＭＳ Ｐゴシック" charset="0"/>
                <a:cs typeface="ＭＳ Ｐゴシック" charset="0"/>
              </a:rPr>
              <a:t>Mid-term comprehensive exam on Tuesday, Oct. 21</a:t>
            </a:r>
          </a:p>
          <a:p>
            <a:r>
              <a:rPr lang="en-US" sz="2800" dirty="0" smtClean="0">
                <a:latin typeface="Arial Narrow" charset="0"/>
                <a:ea typeface="ＭＳ Ｐゴシック" charset="0"/>
                <a:cs typeface="ＭＳ Ｐゴシック" charset="0"/>
              </a:rPr>
              <a:t>Colloquium </a:t>
            </a:r>
            <a:r>
              <a:rPr lang="en-US" sz="2800" dirty="0">
                <a:latin typeface="Arial Narrow" charset="0"/>
                <a:ea typeface="ＭＳ Ｐゴシック" charset="0"/>
                <a:cs typeface="ＭＳ Ｐゴシック" charset="0"/>
              </a:rPr>
              <a:t>Wednesday at 4pm in SH101</a:t>
            </a:r>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nl-NL" sz="1400" smtClean="0">
                <a:solidFill>
                  <a:srgbClr val="003300"/>
                </a:solidFill>
                <a:latin typeface="Arial Narrow" charset="0"/>
              </a:rPr>
              <a:t>PHYS 1443-004, Fall 2014                            Dr. Jaehoon Yu</a:t>
            </a:r>
            <a:endParaRPr lang="en-US" sz="1400">
              <a:solidFill>
                <a:srgbClr val="003300"/>
              </a:solidFill>
              <a:latin typeface="Arial Narrow" charset="0"/>
            </a:endParaRPr>
          </a:p>
        </p:txBody>
      </p:sp>
    </p:spTree>
    <p:extLst>
      <p:ext uri="{BB962C8B-B14F-4D97-AF65-F5344CB8AC3E}">
        <p14:creationId xmlns:p14="http://schemas.microsoft.com/office/powerpoint/2010/main" val="3302152634"/>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66"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400" smtClean="0">
                <a:solidFill>
                  <a:srgbClr val="FF0066"/>
                </a:solidFill>
                <a:latin typeface="Arial Narrow" charset="0"/>
              </a:rPr>
              <a:t>Tuesday, Oct. 7, 2014</a:t>
            </a:r>
            <a:endParaRPr lang="en-US" sz="1400">
              <a:solidFill>
                <a:srgbClr val="FF0066"/>
              </a:solidFill>
              <a:latin typeface="Arial Narrow" charset="0"/>
            </a:endParaRPr>
          </a:p>
        </p:txBody>
      </p:sp>
      <p:sp>
        <p:nvSpPr>
          <p:cNvPr id="27667" name="Rectangle 5"/>
          <p:cNvSpPr>
            <a:spLocks noGrp="1" noChangeArrowheads="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nl-NL" sz="1400" smtClean="0">
                <a:solidFill>
                  <a:srgbClr val="003300"/>
                </a:solidFill>
                <a:latin typeface="Arial Narrow" charset="0"/>
              </a:rPr>
              <a:t>PHYS 1443-004, Fall 2014                            Dr. Jaehoon Yu</a:t>
            </a:r>
            <a:endParaRPr lang="en-US" sz="1400">
              <a:solidFill>
                <a:srgbClr val="003300"/>
              </a:solidFill>
              <a:latin typeface="Arial Narrow" charset="0"/>
            </a:endParaRPr>
          </a:p>
        </p:txBody>
      </p:sp>
      <p:sp>
        <p:nvSpPr>
          <p:cNvPr id="27668" name="Rectangle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A46D1FF5-BA16-4A4B-9DC3-17E8781B5C34}" type="slidenum">
              <a:rPr lang="en-US" sz="1400">
                <a:solidFill>
                  <a:srgbClr val="A50021"/>
                </a:solidFill>
                <a:latin typeface="Arial Narrow" charset="0"/>
              </a:rPr>
              <a:pPr eaLnBrk="1" hangingPunct="1"/>
              <a:t>3</a:t>
            </a:fld>
            <a:endParaRPr lang="en-US" sz="1400">
              <a:solidFill>
                <a:srgbClr val="A50021"/>
              </a:solidFill>
              <a:latin typeface="Arial Narrow" charset="0"/>
            </a:endParaRPr>
          </a:p>
        </p:txBody>
      </p:sp>
      <p:sp>
        <p:nvSpPr>
          <p:cNvPr id="114690" name="Rectangle 2"/>
          <p:cNvSpPr>
            <a:spLocks noChangeArrowheads="1"/>
          </p:cNvSpPr>
          <p:nvPr/>
        </p:nvSpPr>
        <p:spPr bwMode="auto">
          <a:xfrm>
            <a:off x="7162800" y="838200"/>
            <a:ext cx="1676400" cy="457200"/>
          </a:xfrm>
          <a:prstGeom prst="rect">
            <a:avLst/>
          </a:prstGeom>
          <a:solidFill>
            <a:srgbClr val="FFFFCC"/>
          </a:solidFill>
          <a:ln w="28575">
            <a:solidFill>
              <a:srgbClr val="A50021"/>
            </a:solidFill>
            <a:miter lim="800000"/>
            <a:headEnd/>
            <a:tailEnd/>
          </a:ln>
        </p:spPr>
        <p:txBody>
          <a:bodyPr wrap="none" anchor="ctr">
            <a:spAutoFit/>
          </a:bodyPr>
          <a:lstStyle/>
          <a:p>
            <a:endParaRPr lang="en-US"/>
          </a:p>
        </p:txBody>
      </p:sp>
      <p:sp>
        <p:nvSpPr>
          <p:cNvPr id="27670" name="Rectangle 3"/>
          <p:cNvSpPr>
            <a:spLocks noGrp="1" noChangeArrowheads="1"/>
          </p:cNvSpPr>
          <p:nvPr>
            <p:ph type="title"/>
          </p:nvPr>
        </p:nvSpPr>
        <p:spPr>
          <a:xfrm>
            <a:off x="685800" y="228600"/>
            <a:ext cx="7772400" cy="533400"/>
          </a:xfrm>
        </p:spPr>
        <p:txBody>
          <a:bodyPr/>
          <a:lstStyle/>
          <a:p>
            <a:r>
              <a:rPr lang="en-US" sz="3600">
                <a:latin typeface="Arial Narrow" charset="0"/>
                <a:ea typeface="ＭＳ Ｐゴシック" charset="0"/>
                <a:cs typeface="ＭＳ Ｐゴシック" charset="0"/>
              </a:rPr>
              <a:t>Conservation of Mechanical Energy</a:t>
            </a:r>
          </a:p>
        </p:txBody>
      </p:sp>
      <p:sp>
        <p:nvSpPr>
          <p:cNvPr id="114692" name="Text Box 4"/>
          <p:cNvSpPr txBox="1">
            <a:spLocks noChangeArrowheads="1"/>
          </p:cNvSpPr>
          <p:nvPr/>
        </p:nvSpPr>
        <p:spPr bwMode="auto">
          <a:xfrm>
            <a:off x="228600" y="838200"/>
            <a:ext cx="6858000" cy="455613"/>
          </a:xfrm>
          <a:prstGeom prst="rect">
            <a:avLst/>
          </a:prstGeom>
          <a:solidFill>
            <a:srgbClr val="FFFFCC"/>
          </a:solidFill>
          <a:ln w="28575">
            <a:solidFill>
              <a:srgbClr val="003300"/>
            </a:solidFill>
            <a:miter lim="800000"/>
            <a:headEnd/>
            <a:tailEnd/>
          </a:ln>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200">
                <a:solidFill>
                  <a:schemeClr val="accent2"/>
                </a:solidFill>
                <a:latin typeface="Monotype Corsiva" charset="0"/>
              </a:rPr>
              <a:t>Total mechanical energy is the sum of kinetic and potential energies</a:t>
            </a:r>
          </a:p>
        </p:txBody>
      </p:sp>
      <p:graphicFrame>
        <p:nvGraphicFramePr>
          <p:cNvPr id="114693" name="Object 2"/>
          <p:cNvGraphicFramePr>
            <a:graphicFrameLocks noChangeAspect="1"/>
          </p:cNvGraphicFramePr>
          <p:nvPr/>
        </p:nvGraphicFramePr>
        <p:xfrm>
          <a:off x="5410200" y="1938338"/>
          <a:ext cx="712788" cy="576262"/>
        </p:xfrm>
        <a:graphic>
          <a:graphicData uri="http://schemas.openxmlformats.org/presentationml/2006/ole">
            <mc:AlternateContent xmlns:mc="http://schemas.openxmlformats.org/markup-compatibility/2006">
              <mc:Choice xmlns:v="urn:schemas-microsoft-com:vml" Requires="v">
                <p:oleObj spid="_x0000_s330885" name="Equation" r:id="rId3" imgW="342720" imgH="241200" progId="Equation.DSMT4">
                  <p:embed/>
                </p:oleObj>
              </mc:Choice>
              <mc:Fallback>
                <p:oleObj name="Equation" r:id="rId3" imgW="342720" imgH="24120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10200" y="1938338"/>
                        <a:ext cx="712788" cy="576262"/>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114694" name="Text Box 6"/>
          <p:cNvSpPr txBox="1">
            <a:spLocks noChangeArrowheads="1"/>
          </p:cNvSpPr>
          <p:nvPr/>
        </p:nvSpPr>
        <p:spPr bwMode="auto">
          <a:xfrm>
            <a:off x="2209800" y="1389063"/>
            <a:ext cx="2590800"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200" dirty="0" smtClean="0">
                <a:solidFill>
                  <a:srgbClr val="FF0000"/>
                </a:solidFill>
                <a:latin typeface="Arial Narrow" charset="0"/>
              </a:rPr>
              <a:t>Let’s </a:t>
            </a:r>
            <a:r>
              <a:rPr lang="en-US" sz="2200" dirty="0">
                <a:solidFill>
                  <a:srgbClr val="FF0000"/>
                </a:solidFill>
                <a:latin typeface="Arial Narrow" charset="0"/>
              </a:rPr>
              <a:t>consider a brick of mass </a:t>
            </a:r>
            <a:r>
              <a:rPr lang="en-US" sz="2200" dirty="0">
                <a:solidFill>
                  <a:srgbClr val="FF0000"/>
                </a:solidFill>
                <a:latin typeface="Monotype Corsiva" charset="0"/>
              </a:rPr>
              <a:t>m</a:t>
            </a:r>
            <a:r>
              <a:rPr lang="en-US" sz="2200" dirty="0">
                <a:solidFill>
                  <a:srgbClr val="FF0000"/>
                </a:solidFill>
                <a:latin typeface="Arial Narrow" charset="0"/>
              </a:rPr>
              <a:t> at the height </a:t>
            </a:r>
            <a:r>
              <a:rPr lang="en-US" sz="2200" dirty="0">
                <a:solidFill>
                  <a:srgbClr val="FF0000"/>
                </a:solidFill>
                <a:latin typeface="Monotype Corsiva" charset="0"/>
              </a:rPr>
              <a:t>h</a:t>
            </a:r>
            <a:r>
              <a:rPr lang="en-US" sz="2200" dirty="0">
                <a:solidFill>
                  <a:srgbClr val="FF0000"/>
                </a:solidFill>
                <a:latin typeface="Arial Narrow" charset="0"/>
              </a:rPr>
              <a:t> from the ground</a:t>
            </a:r>
          </a:p>
        </p:txBody>
      </p:sp>
      <p:graphicFrame>
        <p:nvGraphicFramePr>
          <p:cNvPr id="114695" name="Object 3"/>
          <p:cNvGraphicFramePr>
            <a:graphicFrameLocks noChangeAspect="1"/>
          </p:cNvGraphicFramePr>
          <p:nvPr/>
        </p:nvGraphicFramePr>
        <p:xfrm>
          <a:off x="5715000" y="2816225"/>
          <a:ext cx="1684338" cy="536575"/>
        </p:xfrm>
        <a:graphic>
          <a:graphicData uri="http://schemas.openxmlformats.org/presentationml/2006/ole">
            <mc:AlternateContent xmlns:mc="http://schemas.openxmlformats.org/markup-compatibility/2006">
              <mc:Choice xmlns:v="urn:schemas-microsoft-com:vml" Requires="v">
                <p:oleObj spid="_x0000_s330886" name="Equation" r:id="rId5" imgW="876240" imgH="241200" progId="Equation.DSMT4">
                  <p:embed/>
                </p:oleObj>
              </mc:Choice>
              <mc:Fallback>
                <p:oleObj name="Equation" r:id="rId5" imgW="876240" imgH="24120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715000" y="2816225"/>
                        <a:ext cx="1684338" cy="53657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114696" name="Text Box 8"/>
          <p:cNvSpPr txBox="1">
            <a:spLocks noChangeArrowheads="1"/>
          </p:cNvSpPr>
          <p:nvPr/>
        </p:nvSpPr>
        <p:spPr bwMode="auto">
          <a:xfrm>
            <a:off x="2362200" y="3505200"/>
            <a:ext cx="23622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000">
                <a:solidFill>
                  <a:srgbClr val="FF0000"/>
                </a:solidFill>
                <a:latin typeface="Monotype Corsiva" charset="0"/>
              </a:rPr>
              <a:t>The brick gains speed</a:t>
            </a:r>
          </a:p>
        </p:txBody>
      </p:sp>
      <p:graphicFrame>
        <p:nvGraphicFramePr>
          <p:cNvPr id="114697" name="Object 4"/>
          <p:cNvGraphicFramePr>
            <a:graphicFrameLocks noChangeAspect="1"/>
          </p:cNvGraphicFramePr>
          <p:nvPr/>
        </p:nvGraphicFramePr>
        <p:xfrm>
          <a:off x="7010400" y="3575050"/>
          <a:ext cx="546100" cy="273050"/>
        </p:xfrm>
        <a:graphic>
          <a:graphicData uri="http://schemas.openxmlformats.org/presentationml/2006/ole">
            <mc:AlternateContent xmlns:mc="http://schemas.openxmlformats.org/markup-compatibility/2006">
              <mc:Choice xmlns:v="urn:schemas-microsoft-com:vml" Requires="v">
                <p:oleObj spid="_x0000_s330887" name="Equation" r:id="rId7" imgW="241200" imgH="139680" progId="Equation.DSMT4">
                  <p:embed/>
                </p:oleObj>
              </mc:Choice>
              <mc:Fallback>
                <p:oleObj name="Equation" r:id="rId7" imgW="241200" imgH="139680" progId="Equation.DSMT4">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010400" y="3575050"/>
                        <a:ext cx="546100" cy="27305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114698" name="Text Box 10"/>
          <p:cNvSpPr txBox="1">
            <a:spLocks noChangeArrowheads="1"/>
          </p:cNvSpPr>
          <p:nvPr/>
        </p:nvSpPr>
        <p:spPr bwMode="auto">
          <a:xfrm>
            <a:off x="2895600" y="4572000"/>
            <a:ext cx="55626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000" dirty="0">
                <a:solidFill>
                  <a:schemeClr val="accent2"/>
                </a:solidFill>
                <a:latin typeface="Monotype Corsiva" charset="0"/>
              </a:rPr>
              <a:t>The lost potential energy is converted to </a:t>
            </a:r>
            <a:r>
              <a:rPr lang="en-US" sz="2000" dirty="0" smtClean="0">
                <a:solidFill>
                  <a:schemeClr val="accent2"/>
                </a:solidFill>
                <a:latin typeface="Monotype Corsiva" charset="0"/>
              </a:rPr>
              <a:t>the kinetic </a:t>
            </a:r>
            <a:r>
              <a:rPr lang="en-US" sz="2000" dirty="0">
                <a:solidFill>
                  <a:schemeClr val="accent2"/>
                </a:solidFill>
                <a:latin typeface="Monotype Corsiva" charset="0"/>
              </a:rPr>
              <a:t>energy!!</a:t>
            </a:r>
          </a:p>
        </p:txBody>
      </p:sp>
      <p:sp>
        <p:nvSpPr>
          <p:cNvPr id="114699" name="Text Box 11"/>
          <p:cNvSpPr txBox="1">
            <a:spLocks noChangeArrowheads="1"/>
          </p:cNvSpPr>
          <p:nvPr/>
        </p:nvSpPr>
        <p:spPr bwMode="auto">
          <a:xfrm>
            <a:off x="457200" y="5334000"/>
            <a:ext cx="1447800" cy="790575"/>
          </a:xfrm>
          <a:prstGeom prst="rect">
            <a:avLst/>
          </a:prstGeom>
          <a:solidFill>
            <a:srgbClr val="CCFFFF"/>
          </a:solidFill>
          <a:ln w="28575">
            <a:solidFill>
              <a:schemeClr val="accent2"/>
            </a:solidFill>
            <a:miter lim="800000"/>
            <a:headEnd/>
            <a:tailEnd/>
          </a:ln>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200">
                <a:solidFill>
                  <a:srgbClr val="FF0000"/>
                </a:solidFill>
                <a:latin typeface="Arial Narrow" charset="0"/>
              </a:rPr>
              <a:t>What does this mean?</a:t>
            </a:r>
          </a:p>
        </p:txBody>
      </p:sp>
      <p:sp>
        <p:nvSpPr>
          <p:cNvPr id="114700" name="Text Box 12"/>
          <p:cNvSpPr txBox="1">
            <a:spLocks noChangeArrowheads="1"/>
          </p:cNvSpPr>
          <p:nvPr/>
        </p:nvSpPr>
        <p:spPr bwMode="auto">
          <a:xfrm>
            <a:off x="2057400" y="5029200"/>
            <a:ext cx="4495800" cy="1311275"/>
          </a:xfrm>
          <a:prstGeom prst="rect">
            <a:avLst/>
          </a:prstGeom>
          <a:noFill/>
          <a:ln w="28575">
            <a:noFill/>
            <a:miter lim="800000"/>
            <a:headEnd/>
            <a:tailEnd/>
          </a:ln>
          <a:effec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000">
                <a:solidFill>
                  <a:srgbClr val="FF0000"/>
                </a:solidFill>
                <a:latin typeface="Monotype Corsiva" charset="0"/>
              </a:rPr>
              <a:t>The total mechanical energy of a system remains constant in any isolated system of objects that interacts only through conservative forces: </a:t>
            </a:r>
            <a:r>
              <a:rPr lang="en-US" sz="2000" b="1" u="sng">
                <a:solidFill>
                  <a:srgbClr val="003300"/>
                </a:solidFill>
                <a:effectLst>
                  <a:outerShdw blurRad="38100" dist="38100" dir="2700000" algn="tl">
                    <a:srgbClr val="DDDDDD"/>
                  </a:outerShdw>
                </a:effectLst>
                <a:latin typeface="Monotype Corsiva" charset="0"/>
              </a:rPr>
              <a:t>Principle of mechanical energy conservation</a:t>
            </a:r>
          </a:p>
        </p:txBody>
      </p:sp>
      <p:grpSp>
        <p:nvGrpSpPr>
          <p:cNvPr id="2" name="Group 13"/>
          <p:cNvGrpSpPr>
            <a:grpSpLocks/>
          </p:cNvGrpSpPr>
          <p:nvPr/>
        </p:nvGrpSpPr>
        <p:grpSpPr bwMode="auto">
          <a:xfrm>
            <a:off x="228600" y="1676400"/>
            <a:ext cx="1752600" cy="3124200"/>
            <a:chOff x="144" y="1488"/>
            <a:chExt cx="1104" cy="1968"/>
          </a:xfrm>
        </p:grpSpPr>
        <p:grpSp>
          <p:nvGrpSpPr>
            <p:cNvPr id="27689" name="Group 14"/>
            <p:cNvGrpSpPr>
              <a:grpSpLocks/>
            </p:cNvGrpSpPr>
            <p:nvPr/>
          </p:nvGrpSpPr>
          <p:grpSpPr bwMode="auto">
            <a:xfrm>
              <a:off x="144" y="1488"/>
              <a:ext cx="1104" cy="1968"/>
              <a:chOff x="144" y="1488"/>
              <a:chExt cx="1104" cy="1968"/>
            </a:xfrm>
          </p:grpSpPr>
          <p:sp>
            <p:nvSpPr>
              <p:cNvPr id="27691" name="AutoShape 15"/>
              <p:cNvSpPr>
                <a:spLocks noChangeArrowheads="1"/>
              </p:cNvSpPr>
              <p:nvPr/>
            </p:nvSpPr>
            <p:spPr bwMode="auto">
              <a:xfrm>
                <a:off x="672" y="1488"/>
                <a:ext cx="432" cy="288"/>
              </a:xfrm>
              <a:prstGeom prst="cube">
                <a:avLst>
                  <a:gd name="adj" fmla="val 25000"/>
                </a:avLst>
              </a:prstGeom>
              <a:solidFill>
                <a:srgbClr val="663300"/>
              </a:solidFill>
              <a:ln w="9525">
                <a:solidFill>
                  <a:srgbClr val="008000"/>
                </a:solidFill>
                <a:miter lim="800000"/>
                <a:headEnd/>
                <a:tailEnd/>
              </a:ln>
            </p:spPr>
            <p:txBody>
              <a:bodyPr wrap="none" anchor="ctr"/>
              <a:lstStyle/>
              <a:p>
                <a:pPr algn="ctr"/>
                <a:r>
                  <a:rPr lang="en-US">
                    <a:solidFill>
                      <a:srgbClr val="FFFF99"/>
                    </a:solidFill>
                    <a:latin typeface="Monotype Corsiva" charset="0"/>
                  </a:rPr>
                  <a:t>m</a:t>
                </a:r>
              </a:p>
            </p:txBody>
          </p:sp>
          <p:sp>
            <p:nvSpPr>
              <p:cNvPr id="27692" name="Line 16"/>
              <p:cNvSpPr>
                <a:spLocks noChangeShapeType="1"/>
              </p:cNvSpPr>
              <p:nvPr/>
            </p:nvSpPr>
            <p:spPr bwMode="auto">
              <a:xfrm>
                <a:off x="864" y="1680"/>
                <a:ext cx="0" cy="480"/>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7693" name="Text Box 17"/>
              <p:cNvSpPr txBox="1">
                <a:spLocks noChangeArrowheads="1"/>
              </p:cNvSpPr>
              <p:nvPr/>
            </p:nvSpPr>
            <p:spPr bwMode="auto">
              <a:xfrm>
                <a:off x="864" y="1851"/>
                <a:ext cx="279"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2000">
                    <a:solidFill>
                      <a:schemeClr val="accent2"/>
                    </a:solidFill>
                    <a:latin typeface="Monotype Corsiva" charset="0"/>
                  </a:rPr>
                  <a:t>m</a:t>
                </a:r>
                <a:r>
                  <a:rPr lang="en-US" sz="2000" b="1">
                    <a:solidFill>
                      <a:schemeClr val="accent2"/>
                    </a:solidFill>
                    <a:latin typeface="Monotype Corsiva" charset="0"/>
                  </a:rPr>
                  <a:t>g</a:t>
                </a:r>
              </a:p>
            </p:txBody>
          </p:sp>
          <p:sp>
            <p:nvSpPr>
              <p:cNvPr id="27694" name="Text Box 18"/>
              <p:cNvSpPr txBox="1">
                <a:spLocks noChangeArrowheads="1"/>
              </p:cNvSpPr>
              <p:nvPr/>
            </p:nvSpPr>
            <p:spPr bwMode="auto">
              <a:xfrm>
                <a:off x="288" y="1910"/>
                <a:ext cx="186"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2000">
                    <a:solidFill>
                      <a:schemeClr val="accent2"/>
                    </a:solidFill>
                    <a:latin typeface="Monotype Corsiva" charset="0"/>
                  </a:rPr>
                  <a:t>h</a:t>
                </a:r>
                <a:endParaRPr lang="en-US" sz="2000" b="1">
                  <a:solidFill>
                    <a:schemeClr val="accent2"/>
                  </a:solidFill>
                  <a:latin typeface="Monotype Corsiva" charset="0"/>
                </a:endParaRPr>
              </a:p>
            </p:txBody>
          </p:sp>
          <p:sp>
            <p:nvSpPr>
              <p:cNvPr id="27695" name="Line 19"/>
              <p:cNvSpPr>
                <a:spLocks noChangeShapeType="1"/>
              </p:cNvSpPr>
              <p:nvPr/>
            </p:nvSpPr>
            <p:spPr bwMode="auto">
              <a:xfrm>
                <a:off x="144" y="3456"/>
                <a:ext cx="1104" cy="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96" name="Line 20"/>
              <p:cNvSpPr>
                <a:spLocks noChangeShapeType="1"/>
              </p:cNvSpPr>
              <p:nvPr/>
            </p:nvSpPr>
            <p:spPr bwMode="auto">
              <a:xfrm flipH="1">
                <a:off x="240" y="1776"/>
                <a:ext cx="48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97" name="Line 21"/>
              <p:cNvSpPr>
                <a:spLocks noChangeShapeType="1"/>
              </p:cNvSpPr>
              <p:nvPr/>
            </p:nvSpPr>
            <p:spPr bwMode="auto">
              <a:xfrm>
                <a:off x="288" y="1776"/>
                <a:ext cx="0" cy="168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grpSp>
        <p:sp>
          <p:nvSpPr>
            <p:cNvPr id="27690" name="Line 22"/>
            <p:cNvSpPr>
              <a:spLocks noChangeShapeType="1"/>
            </p:cNvSpPr>
            <p:nvPr/>
          </p:nvSpPr>
          <p:spPr bwMode="auto">
            <a:xfrm flipV="1">
              <a:off x="912" y="3312"/>
              <a:ext cx="0" cy="144"/>
            </a:xfrm>
            <a:prstGeom prst="line">
              <a:avLst/>
            </a:prstGeom>
            <a:noFill/>
            <a:ln w="9525">
              <a:solidFill>
                <a:schemeClr val="tx1"/>
              </a:solidFill>
              <a:round/>
              <a:headEnd/>
              <a:tailEnd type="oval" w="med" len="med"/>
            </a:ln>
            <a:extLst>
              <a:ext uri="{909E8E84-426E-40dd-AFC4-6F175D3DCCD1}">
                <a14:hiddenFill xmlns:a14="http://schemas.microsoft.com/office/drawing/2010/main">
                  <a:noFill/>
                </a14:hiddenFill>
              </a:ext>
            </a:extLst>
          </p:spPr>
          <p:txBody>
            <a:bodyPr/>
            <a:lstStyle/>
            <a:p>
              <a:endParaRPr lang="en-US"/>
            </a:p>
          </p:txBody>
        </p:sp>
      </p:grpSp>
      <p:sp>
        <p:nvSpPr>
          <p:cNvPr id="114711" name="Text Box 23"/>
          <p:cNvSpPr txBox="1">
            <a:spLocks noChangeArrowheads="1"/>
          </p:cNvSpPr>
          <p:nvPr/>
        </p:nvSpPr>
        <p:spPr bwMode="auto">
          <a:xfrm>
            <a:off x="5105400" y="1390650"/>
            <a:ext cx="381000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200" dirty="0">
                <a:solidFill>
                  <a:srgbClr val="FF0000"/>
                </a:solidFill>
                <a:latin typeface="Monotype Corsiva" charset="0"/>
              </a:rPr>
              <a:t>What is the </a:t>
            </a:r>
            <a:r>
              <a:rPr lang="en-US" sz="2200" dirty="0" smtClean="0">
                <a:solidFill>
                  <a:srgbClr val="FF0000"/>
                </a:solidFill>
                <a:latin typeface="Monotype Corsiva" charset="0"/>
              </a:rPr>
              <a:t>brick’s </a:t>
            </a:r>
            <a:r>
              <a:rPr lang="en-US" sz="2200" dirty="0">
                <a:solidFill>
                  <a:srgbClr val="FF0000"/>
                </a:solidFill>
                <a:latin typeface="Monotype Corsiva" charset="0"/>
              </a:rPr>
              <a:t>potential energy?</a:t>
            </a:r>
          </a:p>
        </p:txBody>
      </p:sp>
      <p:sp>
        <p:nvSpPr>
          <p:cNvPr id="114712" name="Text Box 24"/>
          <p:cNvSpPr txBox="1">
            <a:spLocks noChangeArrowheads="1"/>
          </p:cNvSpPr>
          <p:nvPr/>
        </p:nvSpPr>
        <p:spPr bwMode="auto">
          <a:xfrm>
            <a:off x="2286000" y="2590800"/>
            <a:ext cx="33528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200">
                <a:solidFill>
                  <a:srgbClr val="FF0000"/>
                </a:solidFill>
                <a:latin typeface="Monotype Corsiva" charset="0"/>
              </a:rPr>
              <a:t>What happens to the energy as the brick falls to the ground?</a:t>
            </a:r>
          </a:p>
        </p:txBody>
      </p:sp>
      <p:grpSp>
        <p:nvGrpSpPr>
          <p:cNvPr id="4" name="Group 25"/>
          <p:cNvGrpSpPr>
            <a:grpSpLocks/>
          </p:cNvGrpSpPr>
          <p:nvPr/>
        </p:nvGrpSpPr>
        <p:grpSpPr bwMode="auto">
          <a:xfrm>
            <a:off x="609600" y="2819400"/>
            <a:ext cx="1143000" cy="1981200"/>
            <a:chOff x="1510" y="3360"/>
            <a:chExt cx="720" cy="1248"/>
          </a:xfrm>
        </p:grpSpPr>
        <p:sp>
          <p:nvSpPr>
            <p:cNvPr id="27685" name="AutoShape 26"/>
            <p:cNvSpPr>
              <a:spLocks noChangeArrowheads="1"/>
            </p:cNvSpPr>
            <p:nvPr/>
          </p:nvSpPr>
          <p:spPr bwMode="auto">
            <a:xfrm>
              <a:off x="1798" y="3360"/>
              <a:ext cx="432" cy="288"/>
            </a:xfrm>
            <a:prstGeom prst="cube">
              <a:avLst>
                <a:gd name="adj" fmla="val 25000"/>
              </a:avLst>
            </a:prstGeom>
            <a:solidFill>
              <a:srgbClr val="663300"/>
            </a:solidFill>
            <a:ln w="9525">
              <a:solidFill>
                <a:srgbClr val="008000"/>
              </a:solidFill>
              <a:miter lim="800000"/>
              <a:headEnd/>
              <a:tailEnd/>
            </a:ln>
          </p:spPr>
          <p:txBody>
            <a:bodyPr wrap="none" anchor="ctr"/>
            <a:lstStyle/>
            <a:p>
              <a:pPr algn="ctr"/>
              <a:r>
                <a:rPr lang="en-US">
                  <a:solidFill>
                    <a:srgbClr val="FFFF99"/>
                  </a:solidFill>
                  <a:latin typeface="Monotype Corsiva" charset="0"/>
                </a:rPr>
                <a:t>m</a:t>
              </a:r>
            </a:p>
          </p:txBody>
        </p:sp>
        <p:sp>
          <p:nvSpPr>
            <p:cNvPr id="27686" name="Text Box 27"/>
            <p:cNvSpPr txBox="1">
              <a:spLocks noChangeArrowheads="1"/>
            </p:cNvSpPr>
            <p:nvPr/>
          </p:nvSpPr>
          <p:spPr bwMode="auto">
            <a:xfrm>
              <a:off x="1681" y="3974"/>
              <a:ext cx="232"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2000">
                  <a:solidFill>
                    <a:schemeClr val="accent2"/>
                  </a:solidFill>
                  <a:latin typeface="Monotype Corsiva" charset="0"/>
                </a:rPr>
                <a:t>h</a:t>
              </a:r>
              <a:r>
                <a:rPr lang="en-US" sz="2000" baseline="-25000">
                  <a:solidFill>
                    <a:schemeClr val="accent2"/>
                  </a:solidFill>
                  <a:latin typeface="Monotype Corsiva" charset="0"/>
                </a:rPr>
                <a:t>1</a:t>
              </a:r>
              <a:endParaRPr lang="en-US" sz="2000" b="1" baseline="-25000">
                <a:solidFill>
                  <a:schemeClr val="accent2"/>
                </a:solidFill>
                <a:latin typeface="Monotype Corsiva" charset="0"/>
              </a:endParaRPr>
            </a:p>
          </p:txBody>
        </p:sp>
        <p:sp>
          <p:nvSpPr>
            <p:cNvPr id="27687" name="Line 28"/>
            <p:cNvSpPr>
              <a:spLocks noChangeShapeType="1"/>
            </p:cNvSpPr>
            <p:nvPr/>
          </p:nvSpPr>
          <p:spPr bwMode="auto">
            <a:xfrm flipH="1">
              <a:off x="1510" y="3648"/>
              <a:ext cx="28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88" name="Line 29"/>
            <p:cNvSpPr>
              <a:spLocks noChangeShapeType="1"/>
            </p:cNvSpPr>
            <p:nvPr/>
          </p:nvSpPr>
          <p:spPr bwMode="auto">
            <a:xfrm>
              <a:off x="1654" y="3648"/>
              <a:ext cx="0" cy="96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grpSp>
      <p:sp>
        <p:nvSpPr>
          <p:cNvPr id="114718" name="Text Box 30"/>
          <p:cNvSpPr txBox="1">
            <a:spLocks noChangeArrowheads="1"/>
          </p:cNvSpPr>
          <p:nvPr/>
        </p:nvSpPr>
        <p:spPr bwMode="auto">
          <a:xfrm>
            <a:off x="4800600" y="3505200"/>
            <a:ext cx="190500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200">
                <a:solidFill>
                  <a:schemeClr val="accent2"/>
                </a:solidFill>
                <a:latin typeface="Monotype Corsiva" charset="0"/>
              </a:rPr>
              <a:t>By how much?</a:t>
            </a:r>
          </a:p>
        </p:txBody>
      </p:sp>
      <p:sp>
        <p:nvSpPr>
          <p:cNvPr id="114719" name="Text Box 31"/>
          <p:cNvSpPr txBox="1">
            <a:spLocks noChangeArrowheads="1"/>
          </p:cNvSpPr>
          <p:nvPr/>
        </p:nvSpPr>
        <p:spPr bwMode="auto">
          <a:xfrm>
            <a:off x="1981200" y="4038600"/>
            <a:ext cx="129540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200">
                <a:solidFill>
                  <a:srgbClr val="FF0000"/>
                </a:solidFill>
                <a:latin typeface="Monotype Corsiva" charset="0"/>
              </a:rPr>
              <a:t>So what?</a:t>
            </a:r>
          </a:p>
        </p:txBody>
      </p:sp>
      <p:sp>
        <p:nvSpPr>
          <p:cNvPr id="114720" name="Text Box 32"/>
          <p:cNvSpPr txBox="1">
            <a:spLocks noChangeArrowheads="1"/>
          </p:cNvSpPr>
          <p:nvPr/>
        </p:nvSpPr>
        <p:spPr bwMode="auto">
          <a:xfrm>
            <a:off x="3352800" y="4070350"/>
            <a:ext cx="35052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000" dirty="0">
                <a:solidFill>
                  <a:schemeClr val="accent2"/>
                </a:solidFill>
                <a:latin typeface="Monotype Corsiva" charset="0"/>
              </a:rPr>
              <a:t>The </a:t>
            </a:r>
            <a:r>
              <a:rPr lang="en-US" sz="2000" dirty="0" smtClean="0">
                <a:solidFill>
                  <a:schemeClr val="accent2"/>
                </a:solidFill>
                <a:latin typeface="Monotype Corsiva" charset="0"/>
              </a:rPr>
              <a:t>brick’s </a:t>
            </a:r>
            <a:r>
              <a:rPr lang="en-US" sz="2000" dirty="0">
                <a:solidFill>
                  <a:schemeClr val="accent2"/>
                </a:solidFill>
                <a:latin typeface="Monotype Corsiva" charset="0"/>
              </a:rPr>
              <a:t>kinetic energy </a:t>
            </a:r>
            <a:r>
              <a:rPr lang="en-US" sz="2000" dirty="0" smtClean="0">
                <a:solidFill>
                  <a:schemeClr val="accent2"/>
                </a:solidFill>
                <a:latin typeface="Monotype Corsiva" charset="0"/>
              </a:rPr>
              <a:t>increases to</a:t>
            </a:r>
            <a:endParaRPr lang="en-US" sz="2000" dirty="0">
              <a:solidFill>
                <a:schemeClr val="accent2"/>
              </a:solidFill>
              <a:latin typeface="Monotype Corsiva" charset="0"/>
            </a:endParaRPr>
          </a:p>
        </p:txBody>
      </p:sp>
      <p:graphicFrame>
        <p:nvGraphicFramePr>
          <p:cNvPr id="114721" name="Object 5"/>
          <p:cNvGraphicFramePr>
            <a:graphicFrameLocks noChangeAspect="1"/>
          </p:cNvGraphicFramePr>
          <p:nvPr/>
        </p:nvGraphicFramePr>
        <p:xfrm>
          <a:off x="6894513" y="4111625"/>
          <a:ext cx="420687" cy="271463"/>
        </p:xfrm>
        <a:graphic>
          <a:graphicData uri="http://schemas.openxmlformats.org/presentationml/2006/ole">
            <mc:AlternateContent xmlns:mc="http://schemas.openxmlformats.org/markup-compatibility/2006">
              <mc:Choice xmlns:v="urn:schemas-microsoft-com:vml" Requires="v">
                <p:oleObj spid="_x0000_s330888" name="Equation" r:id="rId9" imgW="291960" imgH="164880" progId="Equation.DSMT4">
                  <p:embed/>
                </p:oleObj>
              </mc:Choice>
              <mc:Fallback>
                <p:oleObj name="Equation" r:id="rId9" imgW="291960" imgH="164880" progId="Equation.DSMT4">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894513" y="4111625"/>
                        <a:ext cx="420687" cy="271463"/>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114722" name="Text Box 34"/>
          <p:cNvSpPr txBox="1">
            <a:spLocks noChangeArrowheads="1"/>
          </p:cNvSpPr>
          <p:nvPr/>
        </p:nvSpPr>
        <p:spPr bwMode="auto">
          <a:xfrm>
            <a:off x="1981200" y="4573588"/>
            <a:ext cx="762000"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200">
                <a:solidFill>
                  <a:srgbClr val="FF0000"/>
                </a:solidFill>
                <a:latin typeface="Monotype Corsiva" charset="0"/>
              </a:rPr>
              <a:t>And?</a:t>
            </a:r>
          </a:p>
        </p:txBody>
      </p:sp>
      <p:graphicFrame>
        <p:nvGraphicFramePr>
          <p:cNvPr id="114723" name="Object 6"/>
          <p:cNvGraphicFramePr>
            <a:graphicFrameLocks noChangeAspect="1"/>
          </p:cNvGraphicFramePr>
          <p:nvPr/>
        </p:nvGraphicFramePr>
        <p:xfrm>
          <a:off x="7162800" y="838200"/>
          <a:ext cx="695325" cy="425450"/>
        </p:xfrm>
        <a:graphic>
          <a:graphicData uri="http://schemas.openxmlformats.org/presentationml/2006/ole">
            <mc:AlternateContent xmlns:mc="http://schemas.openxmlformats.org/markup-compatibility/2006">
              <mc:Choice xmlns:v="urn:schemas-microsoft-com:vml" Requires="v">
                <p:oleObj spid="_x0000_s330889" name="Equation" r:id="rId11" imgW="279360" imgH="164880" progId="Equation.DSMT4">
                  <p:embed/>
                </p:oleObj>
              </mc:Choice>
              <mc:Fallback>
                <p:oleObj name="Equation" r:id="rId11" imgW="279360" imgH="164880" progId="Equation.DSMT4">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162800" y="838200"/>
                        <a:ext cx="695325" cy="42545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4724" name="Object 7"/>
          <p:cNvGraphicFramePr>
            <a:graphicFrameLocks noChangeAspect="1"/>
          </p:cNvGraphicFramePr>
          <p:nvPr/>
        </p:nvGraphicFramePr>
        <p:xfrm>
          <a:off x="6842125" y="5097463"/>
          <a:ext cx="549275" cy="541337"/>
        </p:xfrm>
        <a:graphic>
          <a:graphicData uri="http://schemas.openxmlformats.org/presentationml/2006/ole">
            <mc:AlternateContent xmlns:mc="http://schemas.openxmlformats.org/markup-compatibility/2006">
              <mc:Choice xmlns:v="urn:schemas-microsoft-com:vml" Requires="v">
                <p:oleObj spid="_x0000_s330890" name="Equation" r:id="rId13" imgW="304560" imgH="228600" progId="Equation.DSMT4">
                  <p:embed/>
                </p:oleObj>
              </mc:Choice>
              <mc:Fallback>
                <p:oleObj name="Equation" r:id="rId13" imgW="304560" imgH="228600" progId="Equation.DSMT4">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842125" y="5097463"/>
                        <a:ext cx="549275" cy="541337"/>
                      </a:xfrm>
                      <a:prstGeom prst="rect">
                        <a:avLst/>
                      </a:prstGeom>
                      <a:noFill/>
                      <a:ln>
                        <a:noFill/>
                      </a:ln>
                      <a:effectLst/>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4725" name="Object 8"/>
          <p:cNvGraphicFramePr>
            <a:graphicFrameLocks noChangeAspect="1"/>
          </p:cNvGraphicFramePr>
          <p:nvPr/>
        </p:nvGraphicFramePr>
        <p:xfrm>
          <a:off x="6327775" y="5703888"/>
          <a:ext cx="1368425" cy="544512"/>
        </p:xfrm>
        <a:graphic>
          <a:graphicData uri="http://schemas.openxmlformats.org/presentationml/2006/ole">
            <mc:AlternateContent xmlns:mc="http://schemas.openxmlformats.org/markup-compatibility/2006">
              <mc:Choice xmlns:v="urn:schemas-microsoft-com:vml" Requires="v">
                <p:oleObj spid="_x0000_s330891" name="Equation" r:id="rId15" imgW="787320" imgH="253800" progId="Equation.DSMT4">
                  <p:embed/>
                </p:oleObj>
              </mc:Choice>
              <mc:Fallback>
                <p:oleObj name="Equation" r:id="rId15" imgW="787320" imgH="253800" progId="Equation.DSMT4">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6327775" y="5703888"/>
                        <a:ext cx="1368425" cy="544512"/>
                      </a:xfrm>
                      <a:prstGeom prst="rect">
                        <a:avLst/>
                      </a:prstGeom>
                      <a:noFill/>
                      <a:ln>
                        <a:noFill/>
                      </a:ln>
                      <a:effectLst/>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4726" name="Object 9"/>
          <p:cNvGraphicFramePr>
            <a:graphicFrameLocks noChangeAspect="1"/>
          </p:cNvGraphicFramePr>
          <p:nvPr/>
        </p:nvGraphicFramePr>
        <p:xfrm>
          <a:off x="7383463" y="5105400"/>
          <a:ext cx="388937" cy="569913"/>
        </p:xfrm>
        <a:graphic>
          <a:graphicData uri="http://schemas.openxmlformats.org/presentationml/2006/ole">
            <mc:AlternateContent xmlns:mc="http://schemas.openxmlformats.org/markup-compatibility/2006">
              <mc:Choice xmlns:v="urn:schemas-microsoft-com:vml" Requires="v">
                <p:oleObj spid="_x0000_s330892" name="Equation" r:id="rId17" imgW="215640" imgH="241200" progId="Equation.DSMT4">
                  <p:embed/>
                </p:oleObj>
              </mc:Choice>
              <mc:Fallback>
                <p:oleObj name="Equation" r:id="rId17" imgW="215640" imgH="241200" progId="Equation.DSMT4">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7383463" y="5105400"/>
                        <a:ext cx="388937" cy="569913"/>
                      </a:xfrm>
                      <a:prstGeom prst="rect">
                        <a:avLst/>
                      </a:prstGeom>
                      <a:noFill/>
                      <a:ln>
                        <a:noFill/>
                      </a:ln>
                      <a:effectLst/>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4727" name="Object 10"/>
          <p:cNvGraphicFramePr>
            <a:graphicFrameLocks noChangeAspect="1"/>
          </p:cNvGraphicFramePr>
          <p:nvPr/>
        </p:nvGraphicFramePr>
        <p:xfrm>
          <a:off x="7689850" y="5703888"/>
          <a:ext cx="1301750" cy="544512"/>
        </p:xfrm>
        <a:graphic>
          <a:graphicData uri="http://schemas.openxmlformats.org/presentationml/2006/ole">
            <mc:AlternateContent xmlns:mc="http://schemas.openxmlformats.org/markup-compatibility/2006">
              <mc:Choice xmlns:v="urn:schemas-microsoft-com:vml" Requires="v">
                <p:oleObj spid="_x0000_s330893" name="Equation" r:id="rId19" imgW="749160" imgH="253800" progId="Equation.DSMT4">
                  <p:embed/>
                </p:oleObj>
              </mc:Choice>
              <mc:Fallback>
                <p:oleObj name="Equation" r:id="rId19" imgW="749160" imgH="253800" progId="Equation.DSMT4">
                  <p:embed/>
                  <p:pic>
                    <p:nvPicPr>
                      <p:cNvPr id="0" name=""/>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7689850" y="5703888"/>
                        <a:ext cx="1301750" cy="544512"/>
                      </a:xfrm>
                      <a:prstGeom prst="rect">
                        <a:avLst/>
                      </a:prstGeom>
                      <a:noFill/>
                      <a:ln>
                        <a:noFill/>
                      </a:ln>
                      <a:effectLst/>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4728" name="Object 11"/>
          <p:cNvGraphicFramePr>
            <a:graphicFrameLocks noChangeAspect="1"/>
          </p:cNvGraphicFramePr>
          <p:nvPr/>
        </p:nvGraphicFramePr>
        <p:xfrm>
          <a:off x="7847013" y="3924300"/>
          <a:ext cx="915987" cy="647700"/>
        </p:xfrm>
        <a:graphic>
          <a:graphicData uri="http://schemas.openxmlformats.org/presentationml/2006/ole">
            <mc:AlternateContent xmlns:mc="http://schemas.openxmlformats.org/markup-compatibility/2006">
              <mc:Choice xmlns:v="urn:schemas-microsoft-com:vml" Requires="v">
                <p:oleObj spid="_x0000_s330894" name="Equation" r:id="rId21" imgW="634680" imgH="393480" progId="Equation.DSMT4">
                  <p:embed/>
                </p:oleObj>
              </mc:Choice>
              <mc:Fallback>
                <p:oleObj name="Equation" r:id="rId21" imgW="634680" imgH="393480" progId="Equation.DSMT4">
                  <p:embed/>
                  <p:pic>
                    <p:nvPicPr>
                      <p:cNvPr id="0" name=""/>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7847013" y="3924300"/>
                        <a:ext cx="915987" cy="64770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4729" name="Object 12"/>
          <p:cNvGraphicFramePr>
            <a:graphicFrameLocks noChangeAspect="1"/>
          </p:cNvGraphicFramePr>
          <p:nvPr/>
        </p:nvGraphicFramePr>
        <p:xfrm>
          <a:off x="7391400" y="2640013"/>
          <a:ext cx="1416050" cy="788987"/>
        </p:xfrm>
        <a:graphic>
          <a:graphicData uri="http://schemas.openxmlformats.org/presentationml/2006/ole">
            <mc:AlternateContent xmlns:mc="http://schemas.openxmlformats.org/markup-compatibility/2006">
              <mc:Choice xmlns:v="urn:schemas-microsoft-com:vml" Requires="v">
                <p:oleObj spid="_x0000_s330895" name="Equation" r:id="rId23" imgW="736560" imgH="355320" progId="Equation.DSMT4">
                  <p:embed/>
                </p:oleObj>
              </mc:Choice>
              <mc:Fallback>
                <p:oleObj name="Equation" r:id="rId23" imgW="736560" imgH="355320" progId="Equation.DSMT4">
                  <p:embed/>
                  <p:pic>
                    <p:nvPicPr>
                      <p:cNvPr id="0" name=""/>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7391400" y="2640013"/>
                        <a:ext cx="1416050" cy="788987"/>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4730" name="Object 13"/>
          <p:cNvGraphicFramePr>
            <a:graphicFrameLocks noChangeAspect="1"/>
          </p:cNvGraphicFramePr>
          <p:nvPr/>
        </p:nvGraphicFramePr>
        <p:xfrm>
          <a:off x="7848600" y="838200"/>
          <a:ext cx="409575" cy="425450"/>
        </p:xfrm>
        <a:graphic>
          <a:graphicData uri="http://schemas.openxmlformats.org/presentationml/2006/ole">
            <mc:AlternateContent xmlns:mc="http://schemas.openxmlformats.org/markup-compatibility/2006">
              <mc:Choice xmlns:v="urn:schemas-microsoft-com:vml" Requires="v">
                <p:oleObj spid="_x0000_s330896" name="Equation" r:id="rId25" imgW="164880" imgH="164880" progId="Equation.DSMT4">
                  <p:embed/>
                </p:oleObj>
              </mc:Choice>
              <mc:Fallback>
                <p:oleObj name="Equation" r:id="rId25" imgW="164880" imgH="164880" progId="Equation.DSMT4">
                  <p:embed/>
                  <p:pic>
                    <p:nvPicPr>
                      <p:cNvPr id="0" name=""/>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7848600" y="838200"/>
                        <a:ext cx="409575" cy="42545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4731" name="Object 14"/>
          <p:cNvGraphicFramePr>
            <a:graphicFrameLocks noChangeAspect="1"/>
          </p:cNvGraphicFramePr>
          <p:nvPr/>
        </p:nvGraphicFramePr>
        <p:xfrm>
          <a:off x="8229600" y="838200"/>
          <a:ext cx="631825" cy="457200"/>
        </p:xfrm>
        <a:graphic>
          <a:graphicData uri="http://schemas.openxmlformats.org/presentationml/2006/ole">
            <mc:AlternateContent xmlns:mc="http://schemas.openxmlformats.org/markup-compatibility/2006">
              <mc:Choice xmlns:v="urn:schemas-microsoft-com:vml" Requires="v">
                <p:oleObj spid="_x0000_s330897" name="Equation" r:id="rId27" imgW="253800" imgH="177480" progId="Equation.DSMT4">
                  <p:embed/>
                </p:oleObj>
              </mc:Choice>
              <mc:Fallback>
                <p:oleObj name="Equation" r:id="rId27" imgW="253800" imgH="177480" progId="Equation.DSMT4">
                  <p:embed/>
                  <p:pic>
                    <p:nvPicPr>
                      <p:cNvPr id="0" name=""/>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8229600" y="838200"/>
                        <a:ext cx="631825" cy="45720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4732" name="Object 15"/>
          <p:cNvGraphicFramePr>
            <a:graphicFrameLocks noChangeAspect="1"/>
          </p:cNvGraphicFramePr>
          <p:nvPr/>
        </p:nvGraphicFramePr>
        <p:xfrm>
          <a:off x="6172200" y="1952625"/>
          <a:ext cx="658813" cy="485775"/>
        </p:xfrm>
        <a:graphic>
          <a:graphicData uri="http://schemas.openxmlformats.org/presentationml/2006/ole">
            <mc:AlternateContent xmlns:mc="http://schemas.openxmlformats.org/markup-compatibility/2006">
              <mc:Choice xmlns:v="urn:schemas-microsoft-com:vml" Requires="v">
                <p:oleObj spid="_x0000_s330898" name="Equation" r:id="rId29" imgW="317160" imgH="203040" progId="Equation.DSMT4">
                  <p:embed/>
                </p:oleObj>
              </mc:Choice>
              <mc:Fallback>
                <p:oleObj name="Equation" r:id="rId29" imgW="317160" imgH="203040" progId="Equation.DSMT4">
                  <p:embed/>
                  <p:pic>
                    <p:nvPicPr>
                      <p:cNvPr id="0" name=""/>
                      <p:cNvPicPr>
                        <a:picLocks noChangeAspect="1" noChangeArrowheads="1"/>
                      </p:cNvPicPr>
                      <p:nvPr/>
                    </p:nvPicPr>
                    <p:blipFill>
                      <a:blip r:embed="rId30">
                        <a:extLst>
                          <a:ext uri="{28A0092B-C50C-407E-A947-70E740481C1C}">
                            <a14:useLocalDpi xmlns:a14="http://schemas.microsoft.com/office/drawing/2010/main" val="0"/>
                          </a:ext>
                        </a:extLst>
                      </a:blip>
                      <a:srcRect/>
                      <a:stretch>
                        <a:fillRect/>
                      </a:stretch>
                    </p:blipFill>
                    <p:spPr bwMode="auto">
                      <a:xfrm>
                        <a:off x="6172200" y="1952625"/>
                        <a:ext cx="658813" cy="48577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4733" name="Object 16"/>
          <p:cNvGraphicFramePr>
            <a:graphicFrameLocks noChangeAspect="1"/>
          </p:cNvGraphicFramePr>
          <p:nvPr/>
        </p:nvGraphicFramePr>
        <p:xfrm>
          <a:off x="7446963" y="3536950"/>
          <a:ext cx="401637" cy="349250"/>
        </p:xfrm>
        <a:graphic>
          <a:graphicData uri="http://schemas.openxmlformats.org/presentationml/2006/ole">
            <mc:AlternateContent xmlns:mc="http://schemas.openxmlformats.org/markup-compatibility/2006">
              <mc:Choice xmlns:v="urn:schemas-microsoft-com:vml" Requires="v">
                <p:oleObj spid="_x0000_s330899" name="Equation" r:id="rId31" imgW="177480" imgH="177480" progId="Equation.DSMT4">
                  <p:embed/>
                </p:oleObj>
              </mc:Choice>
              <mc:Fallback>
                <p:oleObj name="Equation" r:id="rId31" imgW="177480" imgH="177480" progId="Equation.DSMT4">
                  <p:embed/>
                  <p:pic>
                    <p:nvPicPr>
                      <p:cNvPr id="0" name=""/>
                      <p:cNvPicPr>
                        <a:picLocks noChangeAspect="1" noChangeArrowheads="1"/>
                      </p:cNvPicPr>
                      <p:nvPr/>
                    </p:nvPicPr>
                    <p:blipFill>
                      <a:blip r:embed="rId32">
                        <a:extLst>
                          <a:ext uri="{28A0092B-C50C-407E-A947-70E740481C1C}">
                            <a14:useLocalDpi xmlns:a14="http://schemas.microsoft.com/office/drawing/2010/main" val="0"/>
                          </a:ext>
                        </a:extLst>
                      </a:blip>
                      <a:srcRect/>
                      <a:stretch>
                        <a:fillRect/>
                      </a:stretch>
                    </p:blipFill>
                    <p:spPr bwMode="auto">
                      <a:xfrm>
                        <a:off x="7446963" y="3536950"/>
                        <a:ext cx="401637" cy="34925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4734" name="Object 17"/>
          <p:cNvGraphicFramePr>
            <a:graphicFrameLocks noChangeAspect="1"/>
          </p:cNvGraphicFramePr>
          <p:nvPr/>
        </p:nvGraphicFramePr>
        <p:xfrm>
          <a:off x="7281863" y="3924300"/>
          <a:ext cx="566737" cy="647700"/>
        </p:xfrm>
        <a:graphic>
          <a:graphicData uri="http://schemas.openxmlformats.org/presentationml/2006/ole">
            <mc:AlternateContent xmlns:mc="http://schemas.openxmlformats.org/markup-compatibility/2006">
              <mc:Choice xmlns:v="urn:schemas-microsoft-com:vml" Requires="v">
                <p:oleObj spid="_x0000_s330900" name="Equation" r:id="rId33" imgW="393480" imgH="393480" progId="Equation.DSMT4">
                  <p:embed/>
                </p:oleObj>
              </mc:Choice>
              <mc:Fallback>
                <p:oleObj name="Equation" r:id="rId33" imgW="393480" imgH="393480" progId="Equation.DSMT4">
                  <p:embed/>
                  <p:pic>
                    <p:nvPicPr>
                      <p:cNvPr id="0" name=""/>
                      <p:cNvPicPr>
                        <a:picLocks noChangeAspect="1" noChangeArrowheads="1"/>
                      </p:cNvPicPr>
                      <p:nvPr/>
                    </p:nvPicPr>
                    <p:blipFill>
                      <a:blip r:embed="rId34">
                        <a:extLst>
                          <a:ext uri="{28A0092B-C50C-407E-A947-70E740481C1C}">
                            <a14:useLocalDpi xmlns:a14="http://schemas.microsoft.com/office/drawing/2010/main" val="0"/>
                          </a:ext>
                        </a:extLst>
                      </a:blip>
                      <a:srcRect/>
                      <a:stretch>
                        <a:fillRect/>
                      </a:stretch>
                    </p:blipFill>
                    <p:spPr bwMode="auto">
                      <a:xfrm>
                        <a:off x="7281863" y="3924300"/>
                        <a:ext cx="566737" cy="64770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spTree>
    <p:extLst>
      <p:ext uri="{BB962C8B-B14F-4D97-AF65-F5344CB8AC3E}">
        <p14:creationId xmlns:p14="http://schemas.microsoft.com/office/powerpoint/2010/main" val="3662368964"/>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86"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400" smtClean="0">
                <a:solidFill>
                  <a:srgbClr val="FF0066"/>
                </a:solidFill>
                <a:latin typeface="Arial Narrow" charset="0"/>
              </a:rPr>
              <a:t>Tuesday, Oct. 7, 2014</a:t>
            </a:r>
            <a:endParaRPr lang="en-US" sz="1400">
              <a:solidFill>
                <a:srgbClr val="FF0066"/>
              </a:solidFill>
              <a:latin typeface="Arial Narrow" charset="0"/>
            </a:endParaRPr>
          </a:p>
        </p:txBody>
      </p:sp>
      <p:sp>
        <p:nvSpPr>
          <p:cNvPr id="28687" name="Rectangle 5"/>
          <p:cNvSpPr>
            <a:spLocks noGrp="1" noChangeArrowheads="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nl-NL" sz="1400" smtClean="0">
                <a:solidFill>
                  <a:srgbClr val="003300"/>
                </a:solidFill>
                <a:latin typeface="Arial Narrow" charset="0"/>
              </a:rPr>
              <a:t>PHYS 1443-004, Fall 2014                            Dr. Jaehoon Yu</a:t>
            </a:r>
            <a:endParaRPr lang="en-US" sz="1400">
              <a:solidFill>
                <a:srgbClr val="003300"/>
              </a:solidFill>
              <a:latin typeface="Arial Narrow" charset="0"/>
            </a:endParaRPr>
          </a:p>
        </p:txBody>
      </p:sp>
      <p:sp>
        <p:nvSpPr>
          <p:cNvPr id="28688" name="Rectangle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8189D0B6-5141-D244-9D49-A0DB9C4C84A1}" type="slidenum">
              <a:rPr lang="en-US" sz="1400">
                <a:solidFill>
                  <a:srgbClr val="A50021"/>
                </a:solidFill>
                <a:latin typeface="Arial Narrow" charset="0"/>
              </a:rPr>
              <a:pPr eaLnBrk="1" hangingPunct="1"/>
              <a:t>4</a:t>
            </a:fld>
            <a:endParaRPr lang="en-US" sz="1400">
              <a:solidFill>
                <a:srgbClr val="A50021"/>
              </a:solidFill>
              <a:latin typeface="Arial Narrow" charset="0"/>
            </a:endParaRPr>
          </a:p>
        </p:txBody>
      </p:sp>
      <p:sp>
        <p:nvSpPr>
          <p:cNvPr id="28689" name="Rectangle 2"/>
          <p:cNvSpPr>
            <a:spLocks noGrp="1" noChangeArrowheads="1"/>
          </p:cNvSpPr>
          <p:nvPr>
            <p:ph type="title"/>
          </p:nvPr>
        </p:nvSpPr>
        <p:spPr>
          <a:xfrm>
            <a:off x="685800" y="152400"/>
            <a:ext cx="7772400" cy="609600"/>
          </a:xfrm>
        </p:spPr>
        <p:txBody>
          <a:bodyPr/>
          <a:lstStyle/>
          <a:p>
            <a:r>
              <a:rPr lang="en-US" sz="4000">
                <a:latin typeface="Arial Narrow" charset="0"/>
                <a:ea typeface="ＭＳ Ｐゴシック" charset="0"/>
                <a:cs typeface="ＭＳ Ｐゴシック" charset="0"/>
              </a:rPr>
              <a:t>Example</a:t>
            </a:r>
            <a:r>
              <a:rPr lang="en-US">
                <a:latin typeface="Arial Narrow" charset="0"/>
                <a:ea typeface="ＭＳ Ｐゴシック" charset="0"/>
                <a:cs typeface="ＭＳ Ｐゴシック" charset="0"/>
              </a:rPr>
              <a:t> </a:t>
            </a:r>
          </a:p>
        </p:txBody>
      </p:sp>
      <p:sp>
        <p:nvSpPr>
          <p:cNvPr id="115715" name="Text Box 3"/>
          <p:cNvSpPr txBox="1">
            <a:spLocks noChangeArrowheads="1"/>
          </p:cNvSpPr>
          <p:nvPr/>
        </p:nvSpPr>
        <p:spPr bwMode="auto">
          <a:xfrm>
            <a:off x="685800" y="762000"/>
            <a:ext cx="8001000" cy="669925"/>
          </a:xfrm>
          <a:prstGeom prst="rect">
            <a:avLst/>
          </a:prstGeom>
          <a:solidFill>
            <a:srgbClr val="CCFFFF"/>
          </a:solidFill>
          <a:ln w="28575">
            <a:solidFill>
              <a:srgbClr val="990000"/>
            </a:solidFill>
            <a:miter lim="800000"/>
            <a:headEnd/>
            <a:tailEnd/>
          </a:ln>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1800" dirty="0">
                <a:solidFill>
                  <a:schemeClr val="accent2"/>
                </a:solidFill>
                <a:latin typeface="Arial Narrow" charset="0"/>
              </a:rPr>
              <a:t>A ball of mass </a:t>
            </a:r>
            <a:r>
              <a:rPr lang="en-US" sz="1800" dirty="0">
                <a:solidFill>
                  <a:schemeClr val="accent2"/>
                </a:solidFill>
                <a:latin typeface="Monotype Corsiva" charset="0"/>
              </a:rPr>
              <a:t>m</a:t>
            </a:r>
            <a:r>
              <a:rPr lang="en-US" sz="1800" dirty="0">
                <a:solidFill>
                  <a:schemeClr val="accent2"/>
                </a:solidFill>
                <a:latin typeface="Arial Narrow" charset="0"/>
              </a:rPr>
              <a:t> at rest is dropped from the height </a:t>
            </a:r>
            <a:r>
              <a:rPr lang="en-US" sz="1800" dirty="0">
                <a:solidFill>
                  <a:schemeClr val="accent2"/>
                </a:solidFill>
                <a:latin typeface="Monotype Corsiva" charset="0"/>
              </a:rPr>
              <a:t>h</a:t>
            </a:r>
            <a:r>
              <a:rPr lang="en-US" sz="1800" dirty="0">
                <a:solidFill>
                  <a:schemeClr val="accent2"/>
                </a:solidFill>
                <a:latin typeface="Arial Narrow" charset="0"/>
              </a:rPr>
              <a:t> above the ground.  a) Neglecting air resistance determine the speed of the ball when it is at </a:t>
            </a:r>
            <a:r>
              <a:rPr lang="en-US" sz="1800" dirty="0" smtClean="0">
                <a:solidFill>
                  <a:schemeClr val="accent2"/>
                </a:solidFill>
                <a:latin typeface="Arial Narrow" charset="0"/>
              </a:rPr>
              <a:t>any given height </a:t>
            </a:r>
            <a:r>
              <a:rPr lang="en-US" sz="1800" dirty="0">
                <a:solidFill>
                  <a:schemeClr val="accent2"/>
                </a:solidFill>
                <a:latin typeface="Monotype Corsiva" charset="0"/>
              </a:rPr>
              <a:t>y </a:t>
            </a:r>
            <a:r>
              <a:rPr lang="en-US" sz="1800" dirty="0">
                <a:solidFill>
                  <a:schemeClr val="accent2"/>
                </a:solidFill>
                <a:latin typeface="Arial Narrow" charset="0"/>
              </a:rPr>
              <a:t>above the ground.</a:t>
            </a:r>
            <a:endParaRPr lang="en-US" sz="1800" baseline="30000" dirty="0">
              <a:solidFill>
                <a:srgbClr val="800000"/>
              </a:solidFill>
              <a:latin typeface="Arial Narrow" charset="0"/>
            </a:endParaRPr>
          </a:p>
        </p:txBody>
      </p:sp>
      <p:graphicFrame>
        <p:nvGraphicFramePr>
          <p:cNvPr id="115716" name="Object 2"/>
          <p:cNvGraphicFramePr>
            <a:graphicFrameLocks noChangeAspect="1"/>
          </p:cNvGraphicFramePr>
          <p:nvPr/>
        </p:nvGraphicFramePr>
        <p:xfrm>
          <a:off x="5105400" y="1600200"/>
          <a:ext cx="1427163" cy="487363"/>
        </p:xfrm>
        <a:graphic>
          <a:graphicData uri="http://schemas.openxmlformats.org/presentationml/2006/ole">
            <mc:AlternateContent xmlns:mc="http://schemas.openxmlformats.org/markup-compatibility/2006">
              <mc:Choice xmlns:v="urn:schemas-microsoft-com:vml" Requires="v">
                <p:oleObj spid="_x0000_s307813" name="Equation" r:id="rId3" imgW="1155600" imgH="241200" progId="Equation.3">
                  <p:embed/>
                </p:oleObj>
              </mc:Choice>
              <mc:Fallback>
                <p:oleObj name="Equation" r:id="rId3" imgW="1155600" imgH="2412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05400" y="1600200"/>
                        <a:ext cx="1427163" cy="487363"/>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115717" name="Text Box 5"/>
          <p:cNvSpPr txBox="1">
            <a:spLocks noChangeArrowheads="1"/>
          </p:cNvSpPr>
          <p:nvPr/>
        </p:nvSpPr>
        <p:spPr bwMode="auto">
          <a:xfrm>
            <a:off x="2514600" y="3429000"/>
            <a:ext cx="6096000" cy="669925"/>
          </a:xfrm>
          <a:prstGeom prst="rect">
            <a:avLst/>
          </a:prstGeom>
          <a:solidFill>
            <a:srgbClr val="CCFFFF"/>
          </a:solidFill>
          <a:ln w="28575">
            <a:solidFill>
              <a:srgbClr val="990000"/>
            </a:solidFill>
            <a:miter lim="800000"/>
            <a:headEnd/>
            <a:tailEnd/>
          </a:ln>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1800">
                <a:solidFill>
                  <a:schemeClr val="accent2"/>
                </a:solidFill>
                <a:latin typeface="Arial Narrow" charset="0"/>
              </a:rPr>
              <a:t>b) Determine the speed of the ball at </a:t>
            </a:r>
            <a:r>
              <a:rPr lang="en-US" sz="1800">
                <a:solidFill>
                  <a:schemeClr val="accent2"/>
                </a:solidFill>
                <a:latin typeface="Monotype Corsiva" charset="0"/>
              </a:rPr>
              <a:t>y</a:t>
            </a:r>
            <a:r>
              <a:rPr lang="en-US" sz="1800">
                <a:solidFill>
                  <a:schemeClr val="accent2"/>
                </a:solidFill>
                <a:latin typeface="Arial Narrow" charset="0"/>
              </a:rPr>
              <a:t> if it had initial speed </a:t>
            </a:r>
            <a:r>
              <a:rPr lang="en-US" sz="1800">
                <a:solidFill>
                  <a:schemeClr val="accent2"/>
                </a:solidFill>
                <a:latin typeface="Monotype Corsiva" charset="0"/>
              </a:rPr>
              <a:t>v</a:t>
            </a:r>
            <a:r>
              <a:rPr lang="en-US" sz="1800" baseline="-25000">
                <a:solidFill>
                  <a:schemeClr val="accent2"/>
                </a:solidFill>
                <a:latin typeface="Monotype Corsiva" charset="0"/>
              </a:rPr>
              <a:t>i</a:t>
            </a:r>
            <a:r>
              <a:rPr lang="en-US" sz="1800">
                <a:solidFill>
                  <a:schemeClr val="accent2"/>
                </a:solidFill>
                <a:latin typeface="Arial Narrow" charset="0"/>
              </a:rPr>
              <a:t> at the time of the release at the original height </a:t>
            </a:r>
            <a:r>
              <a:rPr lang="en-US" sz="1800">
                <a:solidFill>
                  <a:schemeClr val="accent2"/>
                </a:solidFill>
                <a:latin typeface="Monotype Corsiva" charset="0"/>
              </a:rPr>
              <a:t>h</a:t>
            </a:r>
            <a:r>
              <a:rPr lang="en-US" sz="1800">
                <a:solidFill>
                  <a:schemeClr val="accent2"/>
                </a:solidFill>
                <a:latin typeface="Arial Narrow" charset="0"/>
              </a:rPr>
              <a:t>.</a:t>
            </a:r>
            <a:endParaRPr lang="en-US" sz="1800" baseline="30000">
              <a:solidFill>
                <a:schemeClr val="accent2"/>
              </a:solidFill>
              <a:latin typeface="Arial Narrow" charset="0"/>
            </a:endParaRPr>
          </a:p>
        </p:txBody>
      </p:sp>
      <p:grpSp>
        <p:nvGrpSpPr>
          <p:cNvPr id="2" name="Group 6"/>
          <p:cNvGrpSpPr>
            <a:grpSpLocks/>
          </p:cNvGrpSpPr>
          <p:nvPr/>
        </p:nvGrpSpPr>
        <p:grpSpPr bwMode="auto">
          <a:xfrm>
            <a:off x="152400" y="1905000"/>
            <a:ext cx="1752600" cy="2895600"/>
            <a:chOff x="144" y="1056"/>
            <a:chExt cx="1104" cy="1824"/>
          </a:xfrm>
        </p:grpSpPr>
        <p:sp>
          <p:nvSpPr>
            <p:cNvPr id="28710" name="Text Box 7"/>
            <p:cNvSpPr txBox="1">
              <a:spLocks noChangeArrowheads="1"/>
            </p:cNvSpPr>
            <p:nvPr/>
          </p:nvSpPr>
          <p:spPr bwMode="auto">
            <a:xfrm>
              <a:off x="816" y="1248"/>
              <a:ext cx="279"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2000">
                  <a:solidFill>
                    <a:schemeClr val="accent2"/>
                  </a:solidFill>
                  <a:latin typeface="Monotype Corsiva" charset="0"/>
                </a:rPr>
                <a:t>m</a:t>
              </a:r>
              <a:r>
                <a:rPr lang="en-US" sz="2000" b="1">
                  <a:solidFill>
                    <a:schemeClr val="accent2"/>
                  </a:solidFill>
                  <a:latin typeface="Monotype Corsiva" charset="0"/>
                </a:rPr>
                <a:t>g</a:t>
              </a:r>
            </a:p>
          </p:txBody>
        </p:sp>
        <p:sp>
          <p:nvSpPr>
            <p:cNvPr id="28711" name="Text Box 8"/>
            <p:cNvSpPr txBox="1">
              <a:spLocks noChangeArrowheads="1"/>
            </p:cNvSpPr>
            <p:nvPr/>
          </p:nvSpPr>
          <p:spPr bwMode="auto">
            <a:xfrm>
              <a:off x="288" y="1334"/>
              <a:ext cx="186"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2000">
                  <a:solidFill>
                    <a:schemeClr val="accent2"/>
                  </a:solidFill>
                  <a:latin typeface="Monotype Corsiva" charset="0"/>
                </a:rPr>
                <a:t>h</a:t>
              </a:r>
              <a:endParaRPr lang="en-US" sz="2000" b="1">
                <a:solidFill>
                  <a:schemeClr val="accent2"/>
                </a:solidFill>
                <a:latin typeface="Monotype Corsiva" charset="0"/>
              </a:endParaRPr>
            </a:p>
          </p:txBody>
        </p:sp>
        <p:sp>
          <p:nvSpPr>
            <p:cNvPr id="28712" name="Line 9"/>
            <p:cNvSpPr>
              <a:spLocks noChangeShapeType="1"/>
            </p:cNvSpPr>
            <p:nvPr/>
          </p:nvSpPr>
          <p:spPr bwMode="auto">
            <a:xfrm>
              <a:off x="144" y="2880"/>
              <a:ext cx="1104" cy="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13" name="Line 10"/>
            <p:cNvSpPr>
              <a:spLocks noChangeShapeType="1"/>
            </p:cNvSpPr>
            <p:nvPr/>
          </p:nvSpPr>
          <p:spPr bwMode="auto">
            <a:xfrm flipH="1">
              <a:off x="240" y="1176"/>
              <a:ext cx="48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14" name="Line 11"/>
            <p:cNvSpPr>
              <a:spLocks noChangeShapeType="1"/>
            </p:cNvSpPr>
            <p:nvPr/>
          </p:nvSpPr>
          <p:spPr bwMode="auto">
            <a:xfrm>
              <a:off x="288" y="1152"/>
              <a:ext cx="0" cy="1728"/>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8715" name="Oval 12"/>
            <p:cNvSpPr>
              <a:spLocks noChangeArrowheads="1"/>
            </p:cNvSpPr>
            <p:nvPr/>
          </p:nvSpPr>
          <p:spPr bwMode="auto">
            <a:xfrm>
              <a:off x="720" y="1056"/>
              <a:ext cx="240" cy="240"/>
            </a:xfrm>
            <a:prstGeom prst="ellipse">
              <a:avLst/>
            </a:prstGeom>
            <a:gradFill rotWithShape="0">
              <a:gsLst>
                <a:gs pos="0">
                  <a:srgbClr val="FF0000"/>
                </a:gs>
                <a:gs pos="100000">
                  <a:srgbClr val="760000"/>
                </a:gs>
              </a:gsLst>
              <a:path path="shape">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lgn="ctr"/>
              <a:r>
                <a:rPr lang="en-US">
                  <a:solidFill>
                    <a:srgbClr val="FFFF99"/>
                  </a:solidFill>
                  <a:latin typeface="Monotype Corsiva" charset="0"/>
                </a:rPr>
                <a:t>m</a:t>
              </a:r>
            </a:p>
          </p:txBody>
        </p:sp>
        <p:sp>
          <p:nvSpPr>
            <p:cNvPr id="28716" name="Line 13"/>
            <p:cNvSpPr>
              <a:spLocks noChangeShapeType="1"/>
            </p:cNvSpPr>
            <p:nvPr/>
          </p:nvSpPr>
          <p:spPr bwMode="auto">
            <a:xfrm>
              <a:off x="840" y="1296"/>
              <a:ext cx="0" cy="240"/>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grpSp>
        <p:nvGrpSpPr>
          <p:cNvPr id="3" name="Group 14"/>
          <p:cNvGrpSpPr>
            <a:grpSpLocks/>
          </p:cNvGrpSpPr>
          <p:nvPr/>
        </p:nvGrpSpPr>
        <p:grpSpPr bwMode="auto">
          <a:xfrm>
            <a:off x="609600" y="3124200"/>
            <a:ext cx="838200" cy="1676400"/>
            <a:chOff x="1488" y="1920"/>
            <a:chExt cx="528" cy="1056"/>
          </a:xfrm>
        </p:grpSpPr>
        <p:sp>
          <p:nvSpPr>
            <p:cNvPr id="28706" name="Text Box 15"/>
            <p:cNvSpPr txBox="1">
              <a:spLocks noChangeArrowheads="1"/>
            </p:cNvSpPr>
            <p:nvPr/>
          </p:nvSpPr>
          <p:spPr bwMode="auto">
            <a:xfrm>
              <a:off x="1659" y="2390"/>
              <a:ext cx="180"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2000">
                  <a:solidFill>
                    <a:schemeClr val="accent2"/>
                  </a:solidFill>
                  <a:latin typeface="Monotype Corsiva" charset="0"/>
                </a:rPr>
                <a:t>y</a:t>
              </a:r>
              <a:endParaRPr lang="en-US" sz="2000" b="1" baseline="-25000">
                <a:solidFill>
                  <a:schemeClr val="accent2"/>
                </a:solidFill>
                <a:latin typeface="Monotype Corsiva" charset="0"/>
              </a:endParaRPr>
            </a:p>
          </p:txBody>
        </p:sp>
        <p:sp>
          <p:nvSpPr>
            <p:cNvPr id="28707" name="Line 16"/>
            <p:cNvSpPr>
              <a:spLocks noChangeShapeType="1"/>
            </p:cNvSpPr>
            <p:nvPr/>
          </p:nvSpPr>
          <p:spPr bwMode="auto">
            <a:xfrm flipH="1">
              <a:off x="1488" y="2040"/>
              <a:ext cx="28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08" name="Line 17"/>
            <p:cNvSpPr>
              <a:spLocks noChangeShapeType="1"/>
            </p:cNvSpPr>
            <p:nvPr/>
          </p:nvSpPr>
          <p:spPr bwMode="auto">
            <a:xfrm>
              <a:off x="1632" y="2016"/>
              <a:ext cx="0" cy="96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8709" name="Oval 18"/>
            <p:cNvSpPr>
              <a:spLocks noChangeArrowheads="1"/>
            </p:cNvSpPr>
            <p:nvPr/>
          </p:nvSpPr>
          <p:spPr bwMode="auto">
            <a:xfrm>
              <a:off x="1776" y="1920"/>
              <a:ext cx="240" cy="240"/>
            </a:xfrm>
            <a:prstGeom prst="ellipse">
              <a:avLst/>
            </a:prstGeom>
            <a:gradFill rotWithShape="0">
              <a:gsLst>
                <a:gs pos="0">
                  <a:srgbClr val="FF0000"/>
                </a:gs>
                <a:gs pos="100000">
                  <a:srgbClr val="760000"/>
                </a:gs>
              </a:gsLst>
              <a:path path="shape">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lgn="ctr"/>
              <a:r>
                <a:rPr lang="en-US">
                  <a:solidFill>
                    <a:srgbClr val="FFFF99"/>
                  </a:solidFill>
                  <a:latin typeface="Monotype Corsiva" charset="0"/>
                </a:rPr>
                <a:t>m</a:t>
              </a:r>
            </a:p>
          </p:txBody>
        </p:sp>
      </p:grpSp>
      <p:sp>
        <p:nvSpPr>
          <p:cNvPr id="115731" name="Text Box 19"/>
          <p:cNvSpPr txBox="1">
            <a:spLocks noChangeArrowheads="1"/>
          </p:cNvSpPr>
          <p:nvPr/>
        </p:nvSpPr>
        <p:spPr bwMode="auto">
          <a:xfrm>
            <a:off x="3657600" y="1600200"/>
            <a:ext cx="1371600" cy="1493838"/>
          </a:xfrm>
          <a:prstGeom prst="rect">
            <a:avLst/>
          </a:prstGeom>
          <a:solidFill>
            <a:srgbClr val="FFFFCC"/>
          </a:solidFill>
          <a:ln w="28575">
            <a:solidFill>
              <a:srgbClr val="990000"/>
            </a:solidFill>
            <a:miter lim="800000"/>
            <a:headEnd/>
            <a:tailEnd/>
          </a:ln>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1800">
                <a:solidFill>
                  <a:srgbClr val="FF0000"/>
                </a:solidFill>
                <a:latin typeface="Arial Narrow" charset="0"/>
              </a:rPr>
              <a:t>Using the principle of mechanical energy conservation</a:t>
            </a:r>
          </a:p>
        </p:txBody>
      </p:sp>
      <p:graphicFrame>
        <p:nvGraphicFramePr>
          <p:cNvPr id="115732" name="Object 3"/>
          <p:cNvGraphicFramePr>
            <a:graphicFrameLocks noChangeAspect="1"/>
          </p:cNvGraphicFramePr>
          <p:nvPr/>
        </p:nvGraphicFramePr>
        <p:xfrm>
          <a:off x="4953000" y="4191000"/>
          <a:ext cx="1752600" cy="457200"/>
        </p:xfrm>
        <a:graphic>
          <a:graphicData uri="http://schemas.openxmlformats.org/presentationml/2006/ole">
            <mc:AlternateContent xmlns:mc="http://schemas.openxmlformats.org/markup-compatibility/2006">
              <mc:Choice xmlns:v="urn:schemas-microsoft-com:vml" Requires="v">
                <p:oleObj spid="_x0000_s307814" name="Equation" r:id="rId5" imgW="1155600" imgH="241200" progId="Equation.3">
                  <p:embed/>
                </p:oleObj>
              </mc:Choice>
              <mc:Fallback>
                <p:oleObj name="Equation" r:id="rId5" imgW="1155600" imgH="2412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953000" y="4191000"/>
                        <a:ext cx="1752600" cy="45720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115733" name="Text Box 21"/>
          <p:cNvSpPr txBox="1">
            <a:spLocks noChangeArrowheads="1"/>
          </p:cNvSpPr>
          <p:nvPr/>
        </p:nvSpPr>
        <p:spPr bwMode="auto">
          <a:xfrm>
            <a:off x="2487613" y="4144963"/>
            <a:ext cx="2133600" cy="1493837"/>
          </a:xfrm>
          <a:prstGeom prst="rect">
            <a:avLst/>
          </a:prstGeom>
          <a:solidFill>
            <a:srgbClr val="FFFFCC"/>
          </a:solidFill>
          <a:ln w="28575">
            <a:solidFill>
              <a:srgbClr val="990000"/>
            </a:solidFill>
            <a:miter lim="800000"/>
            <a:headEnd/>
            <a:tailEnd/>
          </a:ln>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1800">
                <a:solidFill>
                  <a:srgbClr val="FF0000"/>
                </a:solidFill>
                <a:latin typeface="Arial Narrow" charset="0"/>
              </a:rPr>
              <a:t>Again using the principle of mechanical energy conservation but with non-zero initial kinetic energy!!!</a:t>
            </a:r>
          </a:p>
        </p:txBody>
      </p:sp>
      <p:sp>
        <p:nvSpPr>
          <p:cNvPr id="115734" name="Text Box 22"/>
          <p:cNvSpPr txBox="1">
            <a:spLocks noChangeArrowheads="1"/>
          </p:cNvSpPr>
          <p:nvPr/>
        </p:nvSpPr>
        <p:spPr bwMode="auto">
          <a:xfrm>
            <a:off x="1676400" y="5715000"/>
            <a:ext cx="2971800" cy="533400"/>
          </a:xfrm>
          <a:prstGeom prst="rect">
            <a:avLst/>
          </a:prstGeom>
          <a:solidFill>
            <a:srgbClr val="CCFFFF"/>
          </a:solidFill>
          <a:ln w="28575">
            <a:solidFill>
              <a:srgbClr val="990000"/>
            </a:solidFill>
            <a:miter lim="800000"/>
            <a:headEnd/>
            <a:tailEnd/>
          </a:ln>
        </p:spPr>
        <p:txBody>
          <a:bodyPr wrap="squar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1400" dirty="0">
                <a:solidFill>
                  <a:schemeClr val="accent2"/>
                </a:solidFill>
                <a:latin typeface="Arial Narrow" charset="0"/>
              </a:rPr>
              <a:t>This result look very similar to a kinematic expression, </a:t>
            </a:r>
            <a:r>
              <a:rPr lang="en-US" sz="1400" dirty="0" smtClean="0">
                <a:solidFill>
                  <a:schemeClr val="accent2"/>
                </a:solidFill>
                <a:latin typeface="Arial Narrow" charset="0"/>
              </a:rPr>
              <a:t>doesn’t </a:t>
            </a:r>
            <a:r>
              <a:rPr lang="en-US" sz="1400" dirty="0">
                <a:solidFill>
                  <a:schemeClr val="accent2"/>
                </a:solidFill>
                <a:latin typeface="Arial Narrow" charset="0"/>
              </a:rPr>
              <a:t>it? Which one is it?</a:t>
            </a:r>
          </a:p>
        </p:txBody>
      </p:sp>
      <p:graphicFrame>
        <p:nvGraphicFramePr>
          <p:cNvPr id="115735" name="Object 4"/>
          <p:cNvGraphicFramePr>
            <a:graphicFrameLocks noChangeAspect="1"/>
          </p:cNvGraphicFramePr>
          <p:nvPr/>
        </p:nvGraphicFramePr>
        <p:xfrm>
          <a:off x="6629400" y="1674813"/>
          <a:ext cx="830263" cy="312737"/>
        </p:xfrm>
        <a:graphic>
          <a:graphicData uri="http://schemas.openxmlformats.org/presentationml/2006/ole">
            <mc:AlternateContent xmlns:mc="http://schemas.openxmlformats.org/markup-compatibility/2006">
              <mc:Choice xmlns:v="urn:schemas-microsoft-com:vml" Requires="v">
                <p:oleObj spid="_x0000_s307815" name="Equation" r:id="rId7" imgW="520560" imgH="203040" progId="Equation.3">
                  <p:embed/>
                </p:oleObj>
              </mc:Choice>
              <mc:Fallback>
                <p:oleObj name="Equation" r:id="rId7" imgW="520560" imgH="20304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629400" y="1674813"/>
                        <a:ext cx="830263" cy="312737"/>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5736" name="Object 5"/>
          <p:cNvGraphicFramePr>
            <a:graphicFrameLocks noChangeAspect="1"/>
          </p:cNvGraphicFramePr>
          <p:nvPr/>
        </p:nvGraphicFramePr>
        <p:xfrm>
          <a:off x="5227638" y="2057400"/>
          <a:ext cx="1020762" cy="822325"/>
        </p:xfrm>
        <a:graphic>
          <a:graphicData uri="http://schemas.openxmlformats.org/presentationml/2006/ole">
            <mc:AlternateContent xmlns:mc="http://schemas.openxmlformats.org/markup-compatibility/2006">
              <mc:Choice xmlns:v="urn:schemas-microsoft-com:vml" Requires="v">
                <p:oleObj spid="_x0000_s307816" name="Equation" r:id="rId9" imgW="533160" imgH="393480" progId="Equation.DSMT4">
                  <p:embed/>
                </p:oleObj>
              </mc:Choice>
              <mc:Fallback>
                <p:oleObj name="Equation" r:id="rId9" imgW="533160" imgH="393480" progId="Equation.DSMT4">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227638" y="2057400"/>
                        <a:ext cx="1020762" cy="82232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5737" name="Object 6"/>
          <p:cNvGraphicFramePr>
            <a:graphicFrameLocks noChangeAspect="1"/>
          </p:cNvGraphicFramePr>
          <p:nvPr/>
        </p:nvGraphicFramePr>
        <p:xfrm>
          <a:off x="5181600" y="2833688"/>
          <a:ext cx="1905000" cy="519112"/>
        </p:xfrm>
        <a:graphic>
          <a:graphicData uri="http://schemas.openxmlformats.org/presentationml/2006/ole">
            <mc:AlternateContent xmlns:mc="http://schemas.openxmlformats.org/markup-compatibility/2006">
              <mc:Choice xmlns:v="urn:schemas-microsoft-com:vml" Requires="v">
                <p:oleObj spid="_x0000_s307817" name="Equation" r:id="rId11" imgW="1066680" imgH="253800" progId="Equation.3">
                  <p:embed/>
                </p:oleObj>
              </mc:Choice>
              <mc:Fallback>
                <p:oleObj name="Equation" r:id="rId11" imgW="1066680" imgH="253800"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181600" y="2833688"/>
                        <a:ext cx="1905000" cy="519112"/>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115738" name="Text Box 26"/>
          <p:cNvSpPr txBox="1">
            <a:spLocks noChangeArrowheads="1"/>
          </p:cNvSpPr>
          <p:nvPr/>
        </p:nvSpPr>
        <p:spPr bwMode="auto">
          <a:xfrm>
            <a:off x="1657350" y="1524000"/>
            <a:ext cx="434975" cy="366713"/>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800">
                <a:solidFill>
                  <a:srgbClr val="FF0000"/>
                </a:solidFill>
                <a:latin typeface="Arial Narrow" charset="0"/>
              </a:rPr>
              <a:t>PE</a:t>
            </a:r>
          </a:p>
        </p:txBody>
      </p:sp>
      <p:sp>
        <p:nvSpPr>
          <p:cNvPr id="115739" name="Text Box 27"/>
          <p:cNvSpPr txBox="1">
            <a:spLocks noChangeArrowheads="1"/>
          </p:cNvSpPr>
          <p:nvPr/>
        </p:nvSpPr>
        <p:spPr bwMode="auto">
          <a:xfrm>
            <a:off x="2246313" y="1524000"/>
            <a:ext cx="434975" cy="366713"/>
          </a:xfrm>
          <a:prstGeom prst="rect">
            <a:avLst/>
          </a:prstGeom>
          <a:solidFill>
            <a:srgbClr val="99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800">
                <a:solidFill>
                  <a:schemeClr val="accent2"/>
                </a:solidFill>
                <a:latin typeface="Arial Narrow" charset="0"/>
              </a:rPr>
              <a:t>KE</a:t>
            </a:r>
          </a:p>
        </p:txBody>
      </p:sp>
      <p:sp>
        <p:nvSpPr>
          <p:cNvPr id="115740" name="Text Box 28"/>
          <p:cNvSpPr txBox="1">
            <a:spLocks noChangeArrowheads="1"/>
          </p:cNvSpPr>
          <p:nvPr/>
        </p:nvSpPr>
        <p:spPr bwMode="auto">
          <a:xfrm>
            <a:off x="1600200" y="1919288"/>
            <a:ext cx="549275" cy="366712"/>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800">
                <a:solidFill>
                  <a:srgbClr val="FF0000"/>
                </a:solidFill>
                <a:latin typeface="Arial Narrow" charset="0"/>
              </a:rPr>
              <a:t>mgh</a:t>
            </a:r>
          </a:p>
        </p:txBody>
      </p:sp>
      <p:sp>
        <p:nvSpPr>
          <p:cNvPr id="115741" name="Text Box 29"/>
          <p:cNvSpPr txBox="1">
            <a:spLocks noChangeArrowheads="1"/>
          </p:cNvSpPr>
          <p:nvPr/>
        </p:nvSpPr>
        <p:spPr bwMode="auto">
          <a:xfrm>
            <a:off x="1604963" y="3062288"/>
            <a:ext cx="538162" cy="366712"/>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800">
                <a:solidFill>
                  <a:srgbClr val="FF0000"/>
                </a:solidFill>
                <a:latin typeface="Arial Narrow" charset="0"/>
              </a:rPr>
              <a:t>mgy</a:t>
            </a:r>
          </a:p>
        </p:txBody>
      </p:sp>
      <p:sp>
        <p:nvSpPr>
          <p:cNvPr id="115742" name="Text Box 30"/>
          <p:cNvSpPr txBox="1">
            <a:spLocks noChangeArrowheads="1"/>
          </p:cNvSpPr>
          <p:nvPr/>
        </p:nvSpPr>
        <p:spPr bwMode="auto">
          <a:xfrm>
            <a:off x="1730375" y="4419600"/>
            <a:ext cx="288925" cy="366713"/>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800">
                <a:solidFill>
                  <a:srgbClr val="FF0000"/>
                </a:solidFill>
                <a:latin typeface="Arial Narrow" charset="0"/>
              </a:rPr>
              <a:t>0</a:t>
            </a:r>
          </a:p>
        </p:txBody>
      </p:sp>
      <p:sp>
        <p:nvSpPr>
          <p:cNvPr id="115743" name="Text Box 31"/>
          <p:cNvSpPr txBox="1">
            <a:spLocks noChangeArrowheads="1"/>
          </p:cNvSpPr>
          <p:nvPr/>
        </p:nvSpPr>
        <p:spPr bwMode="auto">
          <a:xfrm>
            <a:off x="2319338" y="1919288"/>
            <a:ext cx="288925" cy="366712"/>
          </a:xfrm>
          <a:prstGeom prst="rect">
            <a:avLst/>
          </a:prstGeom>
          <a:solidFill>
            <a:srgbClr val="99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800">
                <a:solidFill>
                  <a:schemeClr val="accent2"/>
                </a:solidFill>
                <a:latin typeface="Arial Narrow" charset="0"/>
              </a:rPr>
              <a:t>0</a:t>
            </a:r>
          </a:p>
        </p:txBody>
      </p:sp>
      <p:sp>
        <p:nvSpPr>
          <p:cNvPr id="115744" name="Text Box 32"/>
          <p:cNvSpPr txBox="1">
            <a:spLocks noChangeArrowheads="1"/>
          </p:cNvSpPr>
          <p:nvPr/>
        </p:nvSpPr>
        <p:spPr bwMode="auto">
          <a:xfrm>
            <a:off x="2133600" y="3062288"/>
            <a:ext cx="660400" cy="366712"/>
          </a:xfrm>
          <a:prstGeom prst="rect">
            <a:avLst/>
          </a:prstGeom>
          <a:solidFill>
            <a:srgbClr val="99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800">
                <a:solidFill>
                  <a:schemeClr val="accent2"/>
                </a:solidFill>
                <a:latin typeface="Arial Narrow" charset="0"/>
              </a:rPr>
              <a:t>mv</a:t>
            </a:r>
            <a:r>
              <a:rPr lang="en-US" sz="1800" baseline="30000">
                <a:solidFill>
                  <a:schemeClr val="accent2"/>
                </a:solidFill>
                <a:latin typeface="Arial Narrow" charset="0"/>
              </a:rPr>
              <a:t>2</a:t>
            </a:r>
            <a:r>
              <a:rPr lang="en-US" sz="1800">
                <a:solidFill>
                  <a:schemeClr val="accent2"/>
                </a:solidFill>
                <a:latin typeface="Arial Narrow" charset="0"/>
              </a:rPr>
              <a:t>/2</a:t>
            </a:r>
          </a:p>
        </p:txBody>
      </p:sp>
      <p:graphicFrame>
        <p:nvGraphicFramePr>
          <p:cNvPr id="115745" name="Object 7"/>
          <p:cNvGraphicFramePr>
            <a:graphicFrameLocks noChangeAspect="1"/>
          </p:cNvGraphicFramePr>
          <p:nvPr/>
        </p:nvGraphicFramePr>
        <p:xfrm>
          <a:off x="7515225" y="1524000"/>
          <a:ext cx="1476375" cy="604838"/>
        </p:xfrm>
        <a:graphic>
          <a:graphicData uri="http://schemas.openxmlformats.org/presentationml/2006/ole">
            <mc:AlternateContent xmlns:mc="http://schemas.openxmlformats.org/markup-compatibility/2006">
              <mc:Choice xmlns:v="urn:schemas-microsoft-com:vml" Requires="v">
                <p:oleObj spid="_x0000_s307818" name="Equation" r:id="rId13" imgW="927000" imgH="393480" progId="Equation.3">
                  <p:embed/>
                </p:oleObj>
              </mc:Choice>
              <mc:Fallback>
                <p:oleObj name="Equation" r:id="rId13" imgW="927000" imgH="393480"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515225" y="1524000"/>
                        <a:ext cx="1476375" cy="604838"/>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5746" name="Object 8"/>
          <p:cNvGraphicFramePr>
            <a:graphicFrameLocks noChangeAspect="1"/>
          </p:cNvGraphicFramePr>
          <p:nvPr/>
        </p:nvGraphicFramePr>
        <p:xfrm>
          <a:off x="4953000" y="4711700"/>
          <a:ext cx="1143000" cy="546100"/>
        </p:xfrm>
        <a:graphic>
          <a:graphicData uri="http://schemas.openxmlformats.org/presentationml/2006/ole">
            <mc:AlternateContent xmlns:mc="http://schemas.openxmlformats.org/markup-compatibility/2006">
              <mc:Choice xmlns:v="urn:schemas-microsoft-com:vml" Requires="v">
                <p:oleObj spid="_x0000_s307819" name="Equation" r:id="rId15" imgW="812520" imgH="393480" progId="Equation.3">
                  <p:embed/>
                </p:oleObj>
              </mc:Choice>
              <mc:Fallback>
                <p:oleObj name="Equation" r:id="rId15" imgW="812520" imgH="393480" progId="Equation.3">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953000" y="4711700"/>
                        <a:ext cx="1143000" cy="54610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5747" name="Object 9"/>
          <p:cNvGraphicFramePr>
            <a:graphicFrameLocks noChangeAspect="1"/>
          </p:cNvGraphicFramePr>
          <p:nvPr/>
        </p:nvGraphicFramePr>
        <p:xfrm>
          <a:off x="4953000" y="5264150"/>
          <a:ext cx="1516063" cy="603250"/>
        </p:xfrm>
        <a:graphic>
          <a:graphicData uri="http://schemas.openxmlformats.org/presentationml/2006/ole">
            <mc:AlternateContent xmlns:mc="http://schemas.openxmlformats.org/markup-compatibility/2006">
              <mc:Choice xmlns:v="urn:schemas-microsoft-com:vml" Requires="v">
                <p:oleObj spid="_x0000_s307820" name="Equation" r:id="rId17" imgW="939600" imgH="393480" progId="Equation.DSMT4">
                  <p:embed/>
                </p:oleObj>
              </mc:Choice>
              <mc:Fallback>
                <p:oleObj name="Equation" r:id="rId17" imgW="939600" imgH="393480" progId="Equation.DSMT4">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4953000" y="5264150"/>
                        <a:ext cx="1516063" cy="60325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5748" name="Object 10"/>
          <p:cNvGraphicFramePr>
            <a:graphicFrameLocks noChangeAspect="1"/>
          </p:cNvGraphicFramePr>
          <p:nvPr/>
        </p:nvGraphicFramePr>
        <p:xfrm>
          <a:off x="4953000" y="5818188"/>
          <a:ext cx="2743200" cy="608012"/>
        </p:xfrm>
        <a:graphic>
          <a:graphicData uri="http://schemas.openxmlformats.org/presentationml/2006/ole">
            <mc:AlternateContent xmlns:mc="http://schemas.openxmlformats.org/markup-compatibility/2006">
              <mc:Choice xmlns:v="urn:schemas-microsoft-com:vml" Requires="v">
                <p:oleObj spid="_x0000_s307821" name="Equation" r:id="rId19" imgW="1422360" imgH="291960" progId="Equation.3">
                  <p:embed/>
                </p:oleObj>
              </mc:Choice>
              <mc:Fallback>
                <p:oleObj name="Equation" r:id="rId19" imgW="1422360" imgH="291960" progId="Equation.3">
                  <p:embed/>
                  <p:pic>
                    <p:nvPicPr>
                      <p:cNvPr id="0" name=""/>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4953000" y="5818188"/>
                        <a:ext cx="2743200" cy="608012"/>
                      </a:xfrm>
                      <a:prstGeom prst="rect">
                        <a:avLst/>
                      </a:prstGeom>
                      <a:solidFill>
                        <a:schemeClr val="bg1"/>
                      </a:solidFill>
                      <a:ln>
                        <a:noFill/>
                      </a:ln>
                      <a:effectLst/>
                      <a:extLs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115749" name="Text Box 37"/>
          <p:cNvSpPr txBox="1">
            <a:spLocks noChangeArrowheads="1"/>
          </p:cNvSpPr>
          <p:nvPr/>
        </p:nvSpPr>
        <p:spPr bwMode="auto">
          <a:xfrm>
            <a:off x="2817813" y="1919288"/>
            <a:ext cx="687387" cy="366712"/>
          </a:xfrm>
          <a:prstGeom prst="rect">
            <a:avLst/>
          </a:prstGeom>
          <a:solidFill>
            <a:srgbClr val="99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800">
                <a:solidFill>
                  <a:schemeClr val="accent2"/>
                </a:solidFill>
                <a:latin typeface="Arial Narrow" charset="0"/>
              </a:rPr>
              <a:t>mv</a:t>
            </a:r>
            <a:r>
              <a:rPr lang="en-US" sz="1800" baseline="-25000">
                <a:solidFill>
                  <a:schemeClr val="accent2"/>
                </a:solidFill>
                <a:latin typeface="Arial Narrow" charset="0"/>
              </a:rPr>
              <a:t>i</a:t>
            </a:r>
            <a:r>
              <a:rPr lang="en-US" sz="1800" baseline="30000">
                <a:solidFill>
                  <a:schemeClr val="accent2"/>
                </a:solidFill>
                <a:latin typeface="Arial Narrow" charset="0"/>
              </a:rPr>
              <a:t>2</a:t>
            </a:r>
            <a:r>
              <a:rPr lang="en-US" sz="1800">
                <a:solidFill>
                  <a:schemeClr val="accent2"/>
                </a:solidFill>
                <a:latin typeface="Arial Narrow" charset="0"/>
              </a:rPr>
              <a:t>/2</a:t>
            </a:r>
          </a:p>
        </p:txBody>
      </p:sp>
      <p:sp>
        <p:nvSpPr>
          <p:cNvPr id="115750" name="Text Box 38"/>
          <p:cNvSpPr txBox="1">
            <a:spLocks noChangeArrowheads="1"/>
          </p:cNvSpPr>
          <p:nvPr/>
        </p:nvSpPr>
        <p:spPr bwMode="auto">
          <a:xfrm>
            <a:off x="2817813" y="3062288"/>
            <a:ext cx="695325" cy="366712"/>
          </a:xfrm>
          <a:prstGeom prst="rect">
            <a:avLst/>
          </a:prstGeom>
          <a:solidFill>
            <a:srgbClr val="99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800">
                <a:solidFill>
                  <a:schemeClr val="accent2"/>
                </a:solidFill>
                <a:latin typeface="Arial Narrow" charset="0"/>
              </a:rPr>
              <a:t>mv</a:t>
            </a:r>
            <a:r>
              <a:rPr lang="en-US" sz="1800" baseline="-25000">
                <a:solidFill>
                  <a:schemeClr val="accent2"/>
                </a:solidFill>
                <a:latin typeface="Arial Narrow" charset="0"/>
              </a:rPr>
              <a:t>f</a:t>
            </a:r>
            <a:r>
              <a:rPr lang="en-US" sz="1800" baseline="30000">
                <a:solidFill>
                  <a:schemeClr val="accent2"/>
                </a:solidFill>
                <a:latin typeface="Arial Narrow" charset="0"/>
              </a:rPr>
              <a:t>2</a:t>
            </a:r>
            <a:r>
              <a:rPr lang="en-US" sz="1800">
                <a:solidFill>
                  <a:schemeClr val="accent2"/>
                </a:solidFill>
                <a:latin typeface="Arial Narrow" charset="0"/>
              </a:rPr>
              <a:t>/2</a:t>
            </a:r>
          </a:p>
        </p:txBody>
      </p:sp>
      <p:graphicFrame>
        <p:nvGraphicFramePr>
          <p:cNvPr id="115751" name="Object 11"/>
          <p:cNvGraphicFramePr>
            <a:graphicFrameLocks noChangeAspect="1"/>
          </p:cNvGraphicFramePr>
          <p:nvPr/>
        </p:nvGraphicFramePr>
        <p:xfrm>
          <a:off x="6172200" y="4711700"/>
          <a:ext cx="1193800" cy="546100"/>
        </p:xfrm>
        <a:graphic>
          <a:graphicData uri="http://schemas.openxmlformats.org/presentationml/2006/ole">
            <mc:AlternateContent xmlns:mc="http://schemas.openxmlformats.org/markup-compatibility/2006">
              <mc:Choice xmlns:v="urn:schemas-microsoft-com:vml" Requires="v">
                <p:oleObj spid="_x0000_s307822" name="Equation" r:id="rId21" imgW="939600" imgH="393480" progId="Equation.3">
                  <p:embed/>
                </p:oleObj>
              </mc:Choice>
              <mc:Fallback>
                <p:oleObj name="Equation" r:id="rId21" imgW="939600" imgH="393480" progId="Equation.3">
                  <p:embed/>
                  <p:pic>
                    <p:nvPicPr>
                      <p:cNvPr id="0" name=""/>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6172200" y="4711700"/>
                        <a:ext cx="1193800" cy="54610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5752" name="Object 12"/>
          <p:cNvGraphicFramePr>
            <a:graphicFrameLocks noChangeAspect="1"/>
          </p:cNvGraphicFramePr>
          <p:nvPr/>
        </p:nvGraphicFramePr>
        <p:xfrm>
          <a:off x="6308725" y="2209800"/>
          <a:ext cx="1311275" cy="530225"/>
        </p:xfrm>
        <a:graphic>
          <a:graphicData uri="http://schemas.openxmlformats.org/presentationml/2006/ole">
            <mc:AlternateContent xmlns:mc="http://schemas.openxmlformats.org/markup-compatibility/2006">
              <mc:Choice xmlns:v="urn:schemas-microsoft-com:vml" Requires="v">
                <p:oleObj spid="_x0000_s307823" name="Equation" r:id="rId23" imgW="685800" imgH="253800" progId="Equation.DSMT4">
                  <p:embed/>
                </p:oleObj>
              </mc:Choice>
              <mc:Fallback>
                <p:oleObj name="Equation" r:id="rId23" imgW="685800" imgH="253800" progId="Equation.DSMT4">
                  <p:embed/>
                  <p:pic>
                    <p:nvPicPr>
                      <p:cNvPr id="0" name=""/>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6308725" y="2209800"/>
                        <a:ext cx="1311275" cy="53022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5753" name="Object 13"/>
          <p:cNvGraphicFramePr>
            <a:graphicFrameLocks noChangeAspect="1"/>
          </p:cNvGraphicFramePr>
          <p:nvPr/>
        </p:nvGraphicFramePr>
        <p:xfrm>
          <a:off x="6437313" y="5387975"/>
          <a:ext cx="1106487" cy="390525"/>
        </p:xfrm>
        <a:graphic>
          <a:graphicData uri="http://schemas.openxmlformats.org/presentationml/2006/ole">
            <mc:AlternateContent xmlns:mc="http://schemas.openxmlformats.org/markup-compatibility/2006">
              <mc:Choice xmlns:v="urn:schemas-microsoft-com:vml" Requires="v">
                <p:oleObj spid="_x0000_s307824" name="Equation" r:id="rId25" imgW="685800" imgH="253800" progId="Equation.DSMT4">
                  <p:embed/>
                </p:oleObj>
              </mc:Choice>
              <mc:Fallback>
                <p:oleObj name="Equation" r:id="rId25" imgW="685800" imgH="253800" progId="Equation.DSMT4">
                  <p:embed/>
                  <p:pic>
                    <p:nvPicPr>
                      <p:cNvPr id="0" name=""/>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6437313" y="5387975"/>
                        <a:ext cx="1106487" cy="39052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spTree>
    <p:extLst>
      <p:ext uri="{BB962C8B-B14F-4D97-AF65-F5344CB8AC3E}">
        <p14:creationId xmlns:p14="http://schemas.microsoft.com/office/powerpoint/2010/main" val="3180919850"/>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720"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400" smtClean="0">
                <a:solidFill>
                  <a:srgbClr val="FF0066"/>
                </a:solidFill>
                <a:latin typeface="Arial Narrow" charset="0"/>
              </a:rPr>
              <a:t>Tuesday, Oct. 7, 2014</a:t>
            </a:r>
            <a:endParaRPr lang="en-US" sz="1400">
              <a:solidFill>
                <a:srgbClr val="FF0066"/>
              </a:solidFill>
              <a:latin typeface="Arial Narrow" charset="0"/>
            </a:endParaRPr>
          </a:p>
        </p:txBody>
      </p:sp>
      <p:sp>
        <p:nvSpPr>
          <p:cNvPr id="29721" name="Rectangle 5"/>
          <p:cNvSpPr>
            <a:spLocks noGrp="1" noChangeArrowheads="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nl-NL" sz="1400" smtClean="0">
                <a:solidFill>
                  <a:srgbClr val="003300"/>
                </a:solidFill>
                <a:latin typeface="Arial Narrow" charset="0"/>
              </a:rPr>
              <a:t>PHYS 1443-004, Fall 2014                            Dr. Jaehoon Yu</a:t>
            </a:r>
            <a:endParaRPr lang="en-US" sz="1400">
              <a:solidFill>
                <a:srgbClr val="003300"/>
              </a:solidFill>
              <a:latin typeface="Arial Narrow" charset="0"/>
            </a:endParaRPr>
          </a:p>
        </p:txBody>
      </p:sp>
      <p:sp>
        <p:nvSpPr>
          <p:cNvPr id="29722" name="Rectangle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78AF12AF-EC9F-6948-AB41-92CC0F5A4474}" type="slidenum">
              <a:rPr lang="en-US" sz="1400">
                <a:solidFill>
                  <a:srgbClr val="A50021"/>
                </a:solidFill>
                <a:latin typeface="Arial Narrow" charset="0"/>
              </a:rPr>
              <a:pPr eaLnBrk="1" hangingPunct="1"/>
              <a:t>5</a:t>
            </a:fld>
            <a:endParaRPr lang="en-US" sz="1400">
              <a:solidFill>
                <a:srgbClr val="A50021"/>
              </a:solidFill>
              <a:latin typeface="Arial Narrow" charset="0"/>
            </a:endParaRPr>
          </a:p>
        </p:txBody>
      </p:sp>
      <p:sp>
        <p:nvSpPr>
          <p:cNvPr id="116738" name="Text Box 2"/>
          <p:cNvSpPr txBox="1">
            <a:spLocks noChangeArrowheads="1"/>
          </p:cNvSpPr>
          <p:nvPr/>
        </p:nvSpPr>
        <p:spPr bwMode="auto">
          <a:xfrm>
            <a:off x="76200" y="2757488"/>
            <a:ext cx="549275" cy="366712"/>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800">
                <a:solidFill>
                  <a:srgbClr val="FF0000"/>
                </a:solidFill>
                <a:latin typeface="Arial Narrow" charset="0"/>
              </a:rPr>
              <a:t>mgh</a:t>
            </a:r>
          </a:p>
        </p:txBody>
      </p:sp>
      <p:sp>
        <p:nvSpPr>
          <p:cNvPr id="29724" name="Rectangle 3"/>
          <p:cNvSpPr>
            <a:spLocks noGrp="1" noChangeArrowheads="1"/>
          </p:cNvSpPr>
          <p:nvPr>
            <p:ph type="title"/>
          </p:nvPr>
        </p:nvSpPr>
        <p:spPr>
          <a:xfrm>
            <a:off x="685800" y="76200"/>
            <a:ext cx="7772400" cy="609600"/>
          </a:xfrm>
        </p:spPr>
        <p:txBody>
          <a:bodyPr/>
          <a:lstStyle/>
          <a:p>
            <a:r>
              <a:rPr lang="en-US" sz="4000">
                <a:latin typeface="Arial Narrow" charset="0"/>
                <a:ea typeface="ＭＳ Ｐゴシック" charset="0"/>
                <a:cs typeface="ＭＳ Ｐゴシック" charset="0"/>
              </a:rPr>
              <a:t>Example</a:t>
            </a:r>
            <a:r>
              <a:rPr lang="en-US">
                <a:latin typeface="Arial Narrow" charset="0"/>
                <a:ea typeface="ＭＳ Ｐゴシック" charset="0"/>
                <a:cs typeface="ＭＳ Ｐゴシック" charset="0"/>
              </a:rPr>
              <a:t> </a:t>
            </a:r>
          </a:p>
        </p:txBody>
      </p:sp>
      <p:sp>
        <p:nvSpPr>
          <p:cNvPr id="116740" name="Text Box 4"/>
          <p:cNvSpPr txBox="1">
            <a:spLocks noChangeArrowheads="1"/>
          </p:cNvSpPr>
          <p:nvPr/>
        </p:nvSpPr>
        <p:spPr bwMode="auto">
          <a:xfrm>
            <a:off x="685800" y="762000"/>
            <a:ext cx="8001000" cy="944563"/>
          </a:xfrm>
          <a:prstGeom prst="rect">
            <a:avLst/>
          </a:prstGeom>
          <a:solidFill>
            <a:srgbClr val="CCFFFF"/>
          </a:solidFill>
          <a:ln w="28575">
            <a:solidFill>
              <a:srgbClr val="990000"/>
            </a:solidFill>
            <a:miter lim="800000"/>
            <a:headEnd/>
            <a:tailEnd/>
          </a:ln>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algn="just" eaLnBrk="1" hangingPunct="1">
              <a:spcBef>
                <a:spcPct val="20000"/>
              </a:spcBef>
            </a:pPr>
            <a:r>
              <a:rPr lang="en-US" sz="1800" dirty="0">
                <a:solidFill>
                  <a:schemeClr val="accent2"/>
                </a:solidFill>
                <a:latin typeface="Arial Narrow" charset="0"/>
              </a:rPr>
              <a:t>A ball of mass </a:t>
            </a:r>
            <a:r>
              <a:rPr lang="en-US" sz="1800" dirty="0">
                <a:solidFill>
                  <a:schemeClr val="accent2"/>
                </a:solidFill>
                <a:latin typeface="Monotype Corsiva" charset="0"/>
              </a:rPr>
              <a:t>m</a:t>
            </a:r>
            <a:r>
              <a:rPr lang="en-US" sz="1800" dirty="0">
                <a:solidFill>
                  <a:schemeClr val="accent2"/>
                </a:solidFill>
                <a:latin typeface="Arial Narrow" charset="0"/>
              </a:rPr>
              <a:t> is attached to a light cord of length L, making up a pendulum.  The ball is released from rest when the cord makes an </a:t>
            </a:r>
            <a:r>
              <a:rPr lang="en-US" sz="1800" dirty="0" smtClean="0">
                <a:solidFill>
                  <a:schemeClr val="accent2"/>
                </a:solidFill>
                <a:latin typeface="Arial Narrow" charset="0"/>
              </a:rPr>
              <a:t>initial angle </a:t>
            </a:r>
            <a:r>
              <a:rPr lang="en-US" sz="1800" dirty="0" err="1">
                <a:solidFill>
                  <a:schemeClr val="accent2"/>
                </a:solidFill>
                <a:latin typeface="Arial Narrow" charset="0"/>
              </a:rPr>
              <a:t>θ</a:t>
            </a:r>
            <a:r>
              <a:rPr lang="en-US" sz="1800" baseline="-25000" dirty="0" err="1">
                <a:solidFill>
                  <a:schemeClr val="accent2"/>
                </a:solidFill>
                <a:latin typeface="Arial Narrow" charset="0"/>
              </a:rPr>
              <a:t>A</a:t>
            </a:r>
            <a:r>
              <a:rPr lang="en-US" sz="1800" dirty="0">
                <a:solidFill>
                  <a:schemeClr val="accent2"/>
                </a:solidFill>
                <a:latin typeface="Arial Narrow" charset="0"/>
              </a:rPr>
              <a:t> with the vertical, and the pivoting point P is frictionless.  Find the speed of the ball when it is at the lowest point, B.</a:t>
            </a:r>
          </a:p>
        </p:txBody>
      </p:sp>
      <p:graphicFrame>
        <p:nvGraphicFramePr>
          <p:cNvPr id="116741" name="Object 2"/>
          <p:cNvGraphicFramePr>
            <a:graphicFrameLocks noChangeAspect="1"/>
          </p:cNvGraphicFramePr>
          <p:nvPr/>
        </p:nvGraphicFramePr>
        <p:xfrm>
          <a:off x="5414963" y="1782763"/>
          <a:ext cx="376237" cy="322262"/>
        </p:xfrm>
        <a:graphic>
          <a:graphicData uri="http://schemas.openxmlformats.org/presentationml/2006/ole">
            <mc:AlternateContent xmlns:mc="http://schemas.openxmlformats.org/markup-compatibility/2006">
              <mc:Choice xmlns:v="urn:schemas-microsoft-com:vml" Requires="v">
                <p:oleObj spid="_x0000_s312245" name="Equation" r:id="rId3" imgW="241200" imgH="177480" progId="Equation.3">
                  <p:embed/>
                </p:oleObj>
              </mc:Choice>
              <mc:Fallback>
                <p:oleObj name="Equation" r:id="rId3" imgW="241200" imgH="17748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14963" y="1782763"/>
                        <a:ext cx="376237" cy="322262"/>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116742" name="Text Box 6"/>
          <p:cNvSpPr txBox="1">
            <a:spLocks noChangeArrowheads="1"/>
          </p:cNvSpPr>
          <p:nvPr/>
        </p:nvSpPr>
        <p:spPr bwMode="auto">
          <a:xfrm>
            <a:off x="533400" y="4100513"/>
            <a:ext cx="3352800" cy="395287"/>
          </a:xfrm>
          <a:prstGeom prst="rect">
            <a:avLst/>
          </a:prstGeom>
          <a:solidFill>
            <a:srgbClr val="CCFFFF"/>
          </a:solidFill>
          <a:ln w="28575">
            <a:solidFill>
              <a:srgbClr val="990000"/>
            </a:solidFill>
            <a:miter lim="800000"/>
            <a:headEnd/>
            <a:tailEnd/>
          </a:ln>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1800">
                <a:solidFill>
                  <a:schemeClr val="accent2"/>
                </a:solidFill>
                <a:latin typeface="Arial Narrow" charset="0"/>
              </a:rPr>
              <a:t>b) Determine tension T at the point B.</a:t>
            </a:r>
            <a:endParaRPr lang="en-US" sz="1800" baseline="30000">
              <a:solidFill>
                <a:schemeClr val="accent2"/>
              </a:solidFill>
              <a:latin typeface="Arial Narrow" charset="0"/>
            </a:endParaRPr>
          </a:p>
        </p:txBody>
      </p:sp>
      <p:sp>
        <p:nvSpPr>
          <p:cNvPr id="116743" name="Text Box 7"/>
          <p:cNvSpPr txBox="1">
            <a:spLocks noChangeArrowheads="1"/>
          </p:cNvSpPr>
          <p:nvPr/>
        </p:nvSpPr>
        <p:spPr bwMode="auto">
          <a:xfrm>
            <a:off x="2438400" y="2895600"/>
            <a:ext cx="2133600" cy="944563"/>
          </a:xfrm>
          <a:prstGeom prst="rect">
            <a:avLst/>
          </a:prstGeom>
          <a:solidFill>
            <a:srgbClr val="FFFFCC"/>
          </a:solidFill>
          <a:ln w="28575">
            <a:solidFill>
              <a:srgbClr val="990000"/>
            </a:solidFill>
            <a:miter lim="800000"/>
            <a:headEnd/>
            <a:tailEnd/>
          </a:ln>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1800">
                <a:solidFill>
                  <a:srgbClr val="FF0000"/>
                </a:solidFill>
                <a:latin typeface="Arial Narrow" charset="0"/>
              </a:rPr>
              <a:t>Using the principle of mechanical energy conservation</a:t>
            </a:r>
          </a:p>
        </p:txBody>
      </p:sp>
      <p:graphicFrame>
        <p:nvGraphicFramePr>
          <p:cNvPr id="116744" name="Object 3"/>
          <p:cNvGraphicFramePr>
            <a:graphicFrameLocks noChangeAspect="1"/>
          </p:cNvGraphicFramePr>
          <p:nvPr/>
        </p:nvGraphicFramePr>
        <p:xfrm>
          <a:off x="2438400" y="4560888"/>
          <a:ext cx="635000" cy="352425"/>
        </p:xfrm>
        <a:graphic>
          <a:graphicData uri="http://schemas.openxmlformats.org/presentationml/2006/ole">
            <mc:AlternateContent xmlns:mc="http://schemas.openxmlformats.org/markup-compatibility/2006">
              <mc:Choice xmlns:v="urn:schemas-microsoft-com:vml" Requires="v">
                <p:oleObj spid="_x0000_s312246" name="Equation" r:id="rId5" imgW="495000" imgH="253800" progId="Equation.3">
                  <p:embed/>
                </p:oleObj>
              </mc:Choice>
              <mc:Fallback>
                <p:oleObj name="Equation" r:id="rId5" imgW="495000" imgH="2538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38400" y="4560888"/>
                        <a:ext cx="635000" cy="35242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116745" name="Text Box 9"/>
          <p:cNvSpPr txBox="1">
            <a:spLocks noChangeArrowheads="1"/>
          </p:cNvSpPr>
          <p:nvPr/>
        </p:nvSpPr>
        <p:spPr bwMode="auto">
          <a:xfrm>
            <a:off x="152400" y="4618038"/>
            <a:ext cx="2057400" cy="1323439"/>
          </a:xfrm>
          <a:prstGeom prst="rect">
            <a:avLst/>
          </a:prstGeom>
          <a:solidFill>
            <a:srgbClr val="FFFFCC"/>
          </a:solidFill>
          <a:ln w="28575">
            <a:solidFill>
              <a:srgbClr val="990000"/>
            </a:solidFill>
            <a:miter lim="800000"/>
            <a:headEnd/>
            <a:tailEnd/>
          </a:ln>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1600" dirty="0">
                <a:solidFill>
                  <a:srgbClr val="FF0000"/>
                </a:solidFill>
                <a:latin typeface="Arial Narrow" charset="0"/>
              </a:rPr>
              <a:t>Using </a:t>
            </a:r>
            <a:r>
              <a:rPr lang="en-US" sz="1600" dirty="0" smtClean="0">
                <a:solidFill>
                  <a:srgbClr val="FF0000"/>
                </a:solidFill>
                <a:latin typeface="Arial Narrow" charset="0"/>
              </a:rPr>
              <a:t>Newton’s </a:t>
            </a:r>
            <a:r>
              <a:rPr lang="en-US" sz="1600" dirty="0">
                <a:solidFill>
                  <a:srgbClr val="FF0000"/>
                </a:solidFill>
                <a:latin typeface="Arial Narrow" charset="0"/>
              </a:rPr>
              <a:t>2</a:t>
            </a:r>
            <a:r>
              <a:rPr lang="en-US" sz="1600" baseline="30000" dirty="0">
                <a:solidFill>
                  <a:srgbClr val="FF0000"/>
                </a:solidFill>
                <a:latin typeface="Arial Narrow" charset="0"/>
              </a:rPr>
              <a:t>nd</a:t>
            </a:r>
            <a:r>
              <a:rPr lang="en-US" sz="1600" dirty="0">
                <a:solidFill>
                  <a:srgbClr val="FF0000"/>
                </a:solidFill>
                <a:latin typeface="Arial Narrow" charset="0"/>
              </a:rPr>
              <a:t> law of motion and recalling the centripetal acceleration of a circular motion  </a:t>
            </a:r>
          </a:p>
        </p:txBody>
      </p:sp>
      <p:sp>
        <p:nvSpPr>
          <p:cNvPr id="116746" name="Text Box 10"/>
          <p:cNvSpPr txBox="1">
            <a:spLocks noChangeArrowheads="1"/>
          </p:cNvSpPr>
          <p:nvPr/>
        </p:nvSpPr>
        <p:spPr bwMode="auto">
          <a:xfrm>
            <a:off x="7086600" y="4800600"/>
            <a:ext cx="1828800" cy="971550"/>
          </a:xfrm>
          <a:prstGeom prst="rect">
            <a:avLst/>
          </a:prstGeom>
          <a:solidFill>
            <a:srgbClr val="CCFFFF"/>
          </a:solidFill>
          <a:ln w="28575">
            <a:solidFill>
              <a:srgbClr val="990000"/>
            </a:solidFill>
            <a:miter lim="800000"/>
            <a:headEnd/>
            <a:tailEnd/>
          </a:ln>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1400" dirty="0">
                <a:solidFill>
                  <a:schemeClr val="accent2"/>
                </a:solidFill>
                <a:latin typeface="Arial Narrow" charset="0"/>
              </a:rPr>
              <a:t>Cross check the result in a simple situation. What happens when the initial angle </a:t>
            </a:r>
            <a:r>
              <a:rPr lang="en-US" sz="1400" dirty="0" err="1" smtClean="0">
                <a:solidFill>
                  <a:schemeClr val="accent2"/>
                </a:solidFill>
                <a:latin typeface="Symbol" charset="0"/>
              </a:rPr>
              <a:t>θ</a:t>
            </a:r>
            <a:r>
              <a:rPr lang="en-US" sz="1400" baseline="-25000" dirty="0" err="1" smtClean="0">
                <a:solidFill>
                  <a:schemeClr val="accent2"/>
                </a:solidFill>
                <a:latin typeface="Arial Narrow" charset="0"/>
              </a:rPr>
              <a:t>A</a:t>
            </a:r>
            <a:r>
              <a:rPr lang="en-US" sz="1400" baseline="-25000" dirty="0" smtClean="0">
                <a:solidFill>
                  <a:schemeClr val="accent2"/>
                </a:solidFill>
                <a:latin typeface="Arial Narrow" charset="0"/>
              </a:rPr>
              <a:t> </a:t>
            </a:r>
            <a:r>
              <a:rPr lang="en-US" sz="1400" dirty="0">
                <a:solidFill>
                  <a:schemeClr val="accent2"/>
                </a:solidFill>
                <a:latin typeface="Arial Narrow" charset="0"/>
              </a:rPr>
              <a:t>is 0?</a:t>
            </a:r>
          </a:p>
        </p:txBody>
      </p:sp>
      <p:graphicFrame>
        <p:nvGraphicFramePr>
          <p:cNvPr id="116747" name="Object 4"/>
          <p:cNvGraphicFramePr>
            <a:graphicFrameLocks noChangeAspect="1"/>
          </p:cNvGraphicFramePr>
          <p:nvPr/>
        </p:nvGraphicFramePr>
        <p:xfrm>
          <a:off x="4724400" y="2819400"/>
          <a:ext cx="1676400" cy="457200"/>
        </p:xfrm>
        <a:graphic>
          <a:graphicData uri="http://schemas.openxmlformats.org/presentationml/2006/ole">
            <mc:AlternateContent xmlns:mc="http://schemas.openxmlformats.org/markup-compatibility/2006">
              <mc:Choice xmlns:v="urn:schemas-microsoft-com:vml" Requires="v">
                <p:oleObj spid="_x0000_s312247" name="Equation" r:id="rId7" imgW="1155600" imgH="241200" progId="Equation.3">
                  <p:embed/>
                </p:oleObj>
              </mc:Choice>
              <mc:Fallback>
                <p:oleObj name="Equation" r:id="rId7" imgW="1155600" imgH="2412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724400" y="2819400"/>
                        <a:ext cx="1676400" cy="457200"/>
                      </a:xfrm>
                      <a:prstGeom prst="rect">
                        <a:avLst/>
                      </a:prstGeom>
                      <a:solidFill>
                        <a:srgbClr val="FFFF99"/>
                      </a:solidFill>
                      <a:ln w="28575">
                        <a:solidFill>
                          <a:srgbClr val="0033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116748" name="Text Box 12"/>
          <p:cNvSpPr txBox="1">
            <a:spLocks noChangeArrowheads="1"/>
          </p:cNvSpPr>
          <p:nvPr/>
        </p:nvSpPr>
        <p:spPr bwMode="auto">
          <a:xfrm>
            <a:off x="2362200" y="1752600"/>
            <a:ext cx="2819400" cy="944563"/>
          </a:xfrm>
          <a:prstGeom prst="rect">
            <a:avLst/>
          </a:prstGeom>
          <a:solidFill>
            <a:srgbClr val="FFFFCC"/>
          </a:solidFill>
          <a:ln w="28575">
            <a:solidFill>
              <a:srgbClr val="990000"/>
            </a:solidFill>
            <a:miter lim="800000"/>
            <a:headEnd/>
            <a:tailEnd/>
          </a:ln>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1800">
                <a:solidFill>
                  <a:srgbClr val="FF0000"/>
                </a:solidFill>
                <a:latin typeface="Arial Narrow" charset="0"/>
              </a:rPr>
              <a:t>Compute the potential energy at the maximum height, </a:t>
            </a:r>
            <a:r>
              <a:rPr lang="en-US" sz="1800">
                <a:solidFill>
                  <a:srgbClr val="FF0000"/>
                </a:solidFill>
                <a:latin typeface="Monotype Corsiva" charset="0"/>
              </a:rPr>
              <a:t>h</a:t>
            </a:r>
            <a:r>
              <a:rPr lang="en-US" sz="1800">
                <a:solidFill>
                  <a:srgbClr val="FF0000"/>
                </a:solidFill>
                <a:latin typeface="Arial Narrow" charset="0"/>
              </a:rPr>
              <a:t>.  Remember where the 0 is.</a:t>
            </a:r>
          </a:p>
        </p:txBody>
      </p:sp>
      <p:grpSp>
        <p:nvGrpSpPr>
          <p:cNvPr id="2" name="Group 13"/>
          <p:cNvGrpSpPr>
            <a:grpSpLocks/>
          </p:cNvGrpSpPr>
          <p:nvPr/>
        </p:nvGrpSpPr>
        <p:grpSpPr bwMode="auto">
          <a:xfrm>
            <a:off x="228600" y="1905000"/>
            <a:ext cx="1890713" cy="1981200"/>
            <a:chOff x="144" y="1392"/>
            <a:chExt cx="1191" cy="1248"/>
          </a:xfrm>
        </p:grpSpPr>
        <p:sp>
          <p:nvSpPr>
            <p:cNvPr id="29742" name="Text Box 14"/>
            <p:cNvSpPr txBox="1">
              <a:spLocks noChangeArrowheads="1"/>
            </p:cNvSpPr>
            <p:nvPr/>
          </p:nvSpPr>
          <p:spPr bwMode="auto">
            <a:xfrm>
              <a:off x="1056" y="2208"/>
              <a:ext cx="279"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2000">
                  <a:solidFill>
                    <a:schemeClr val="accent2"/>
                  </a:solidFill>
                  <a:latin typeface="Monotype Corsiva" charset="0"/>
                </a:rPr>
                <a:t>m</a:t>
              </a:r>
              <a:r>
                <a:rPr lang="en-US" sz="2000" b="1">
                  <a:solidFill>
                    <a:schemeClr val="accent2"/>
                  </a:solidFill>
                  <a:latin typeface="Monotype Corsiva" charset="0"/>
                </a:rPr>
                <a:t>g</a:t>
              </a:r>
            </a:p>
          </p:txBody>
        </p:sp>
        <p:sp>
          <p:nvSpPr>
            <p:cNvPr id="29743" name="Line 15"/>
            <p:cNvSpPr>
              <a:spLocks noChangeShapeType="1"/>
            </p:cNvSpPr>
            <p:nvPr/>
          </p:nvSpPr>
          <p:spPr bwMode="auto">
            <a:xfrm>
              <a:off x="144" y="1392"/>
              <a:ext cx="1104" cy="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744" name="Oval 16"/>
            <p:cNvSpPr>
              <a:spLocks noChangeArrowheads="1"/>
            </p:cNvSpPr>
            <p:nvPr/>
          </p:nvSpPr>
          <p:spPr bwMode="auto">
            <a:xfrm>
              <a:off x="576" y="2208"/>
              <a:ext cx="240" cy="240"/>
            </a:xfrm>
            <a:prstGeom prst="ellipse">
              <a:avLst/>
            </a:prstGeom>
            <a:gradFill rotWithShape="0">
              <a:gsLst>
                <a:gs pos="0">
                  <a:srgbClr val="FF0000"/>
                </a:gs>
                <a:gs pos="100000">
                  <a:srgbClr val="760000"/>
                </a:gs>
              </a:gsLst>
              <a:path path="shape">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lgn="ctr"/>
              <a:r>
                <a:rPr lang="en-US">
                  <a:solidFill>
                    <a:srgbClr val="FFFF99"/>
                  </a:solidFill>
                  <a:latin typeface="Monotype Corsiva" charset="0"/>
                </a:rPr>
                <a:t>m</a:t>
              </a:r>
            </a:p>
          </p:txBody>
        </p:sp>
        <p:sp>
          <p:nvSpPr>
            <p:cNvPr id="29745" name="Line 17"/>
            <p:cNvSpPr>
              <a:spLocks noChangeShapeType="1"/>
            </p:cNvSpPr>
            <p:nvPr/>
          </p:nvSpPr>
          <p:spPr bwMode="auto">
            <a:xfrm>
              <a:off x="1080" y="2256"/>
              <a:ext cx="0" cy="240"/>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9746" name="Oval 18"/>
            <p:cNvSpPr>
              <a:spLocks noChangeArrowheads="1"/>
            </p:cNvSpPr>
            <p:nvPr/>
          </p:nvSpPr>
          <p:spPr bwMode="auto">
            <a:xfrm>
              <a:off x="960" y="2016"/>
              <a:ext cx="240" cy="240"/>
            </a:xfrm>
            <a:prstGeom prst="ellipse">
              <a:avLst/>
            </a:prstGeom>
            <a:gradFill rotWithShape="0">
              <a:gsLst>
                <a:gs pos="0">
                  <a:srgbClr val="FF0000"/>
                </a:gs>
                <a:gs pos="100000">
                  <a:srgbClr val="760000"/>
                </a:gs>
              </a:gsLst>
              <a:path path="shape">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lgn="ctr"/>
              <a:r>
                <a:rPr lang="en-US">
                  <a:solidFill>
                    <a:srgbClr val="FFFF99"/>
                  </a:solidFill>
                  <a:latin typeface="Monotype Corsiva" charset="0"/>
                </a:rPr>
                <a:t>m</a:t>
              </a:r>
            </a:p>
          </p:txBody>
        </p:sp>
        <p:cxnSp>
          <p:nvCxnSpPr>
            <p:cNvPr id="29747" name="AutoShape 19"/>
            <p:cNvCxnSpPr>
              <a:cxnSpLocks noChangeShapeType="1"/>
              <a:stCxn id="29744" idx="6"/>
              <a:endCxn id="29746" idx="3"/>
            </p:cNvCxnSpPr>
            <p:nvPr/>
          </p:nvCxnSpPr>
          <p:spPr bwMode="auto">
            <a:xfrm flipV="1">
              <a:off x="816" y="2221"/>
              <a:ext cx="179" cy="107"/>
            </a:xfrm>
            <a:prstGeom prst="curvedConnector2">
              <a:avLst/>
            </a:prstGeom>
            <a:noFill/>
            <a:ln w="28575">
              <a:solidFill>
                <a:schemeClr val="tx1"/>
              </a:solidFill>
              <a:prstDash val="sysDot"/>
              <a:round/>
              <a:headEnd/>
              <a:tailEnd/>
            </a:ln>
            <a:extLst>
              <a:ext uri="{909E8E84-426E-40dd-AFC4-6F175D3DCCD1}">
                <a14:hiddenFill xmlns:a14="http://schemas.microsoft.com/office/drawing/2010/main">
                  <a:noFill/>
                </a14:hiddenFill>
              </a:ext>
            </a:extLst>
          </p:spPr>
        </p:cxnSp>
        <p:sp>
          <p:nvSpPr>
            <p:cNvPr id="29748" name="Line 20"/>
            <p:cNvSpPr>
              <a:spLocks noChangeShapeType="1"/>
            </p:cNvSpPr>
            <p:nvPr/>
          </p:nvSpPr>
          <p:spPr bwMode="auto">
            <a:xfrm>
              <a:off x="672" y="1392"/>
              <a:ext cx="336" cy="672"/>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749" name="Line 21"/>
            <p:cNvSpPr>
              <a:spLocks noChangeShapeType="1"/>
            </p:cNvSpPr>
            <p:nvPr/>
          </p:nvSpPr>
          <p:spPr bwMode="auto">
            <a:xfrm>
              <a:off x="672" y="1392"/>
              <a:ext cx="0" cy="816"/>
            </a:xfrm>
            <a:prstGeom prst="line">
              <a:avLst/>
            </a:prstGeom>
            <a:noFill/>
            <a:ln w="28575">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29750" name="Arc 22"/>
            <p:cNvSpPr>
              <a:spLocks/>
            </p:cNvSpPr>
            <p:nvPr/>
          </p:nvSpPr>
          <p:spPr bwMode="auto">
            <a:xfrm flipV="1">
              <a:off x="672" y="1728"/>
              <a:ext cx="144"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9751" name="Text Box 23"/>
            <p:cNvSpPr txBox="1">
              <a:spLocks noChangeArrowheads="1"/>
            </p:cNvSpPr>
            <p:nvPr/>
          </p:nvSpPr>
          <p:spPr bwMode="auto">
            <a:xfrm>
              <a:off x="649" y="1747"/>
              <a:ext cx="297" cy="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2000" baseline="-25000">
                  <a:solidFill>
                    <a:schemeClr val="accent2"/>
                  </a:solidFill>
                  <a:latin typeface="Monotype Corsiva" charset="0"/>
                </a:rPr>
                <a:t>θA</a:t>
              </a:r>
              <a:endParaRPr lang="en-US" sz="2000" b="1" baseline="-25000">
                <a:solidFill>
                  <a:schemeClr val="accent2"/>
                </a:solidFill>
                <a:latin typeface="Monotype Corsiva" charset="0"/>
              </a:endParaRPr>
            </a:p>
          </p:txBody>
        </p:sp>
        <p:sp>
          <p:nvSpPr>
            <p:cNvPr id="29752" name="Text Box 24"/>
            <p:cNvSpPr txBox="1">
              <a:spLocks noChangeArrowheads="1"/>
            </p:cNvSpPr>
            <p:nvPr/>
          </p:nvSpPr>
          <p:spPr bwMode="auto">
            <a:xfrm>
              <a:off x="825" y="1526"/>
              <a:ext cx="209"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2000">
                  <a:solidFill>
                    <a:schemeClr val="accent2"/>
                  </a:solidFill>
                  <a:latin typeface="Monotype Corsiva" charset="0"/>
                </a:rPr>
                <a:t>L</a:t>
              </a:r>
              <a:endParaRPr lang="en-US" sz="2000" b="1">
                <a:solidFill>
                  <a:schemeClr val="accent2"/>
                </a:solidFill>
                <a:latin typeface="Monotype Corsiva" charset="0"/>
              </a:endParaRPr>
            </a:p>
          </p:txBody>
        </p:sp>
        <p:sp>
          <p:nvSpPr>
            <p:cNvPr id="29753" name="Line 25"/>
            <p:cNvSpPr>
              <a:spLocks noChangeShapeType="1"/>
            </p:cNvSpPr>
            <p:nvPr/>
          </p:nvSpPr>
          <p:spPr bwMode="auto">
            <a:xfrm flipH="1" flipV="1">
              <a:off x="912" y="1824"/>
              <a:ext cx="96" cy="240"/>
            </a:xfrm>
            <a:prstGeom prst="line">
              <a:avLst/>
            </a:prstGeom>
            <a:noFill/>
            <a:ln w="28575">
              <a:solidFill>
                <a:srgbClr val="333399"/>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9754" name="Text Box 26"/>
            <p:cNvSpPr txBox="1">
              <a:spLocks noChangeArrowheads="1"/>
            </p:cNvSpPr>
            <p:nvPr/>
          </p:nvSpPr>
          <p:spPr bwMode="auto">
            <a:xfrm>
              <a:off x="991" y="1814"/>
              <a:ext cx="196"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2000">
                  <a:solidFill>
                    <a:schemeClr val="accent2"/>
                  </a:solidFill>
                  <a:latin typeface="Monotype Corsiva" charset="0"/>
                </a:rPr>
                <a:t>T</a:t>
              </a:r>
              <a:endParaRPr lang="en-US" sz="2000" b="1">
                <a:solidFill>
                  <a:schemeClr val="accent2"/>
                </a:solidFill>
                <a:latin typeface="Monotype Corsiva" charset="0"/>
              </a:endParaRPr>
            </a:p>
          </p:txBody>
        </p:sp>
        <p:sp>
          <p:nvSpPr>
            <p:cNvPr id="29755" name="Text Box 27"/>
            <p:cNvSpPr txBox="1">
              <a:spLocks noChangeArrowheads="1"/>
            </p:cNvSpPr>
            <p:nvPr/>
          </p:nvSpPr>
          <p:spPr bwMode="auto">
            <a:xfrm>
              <a:off x="556" y="2390"/>
              <a:ext cx="116"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endParaRPr lang="en-US" sz="2000" b="1">
                <a:solidFill>
                  <a:schemeClr val="accent2"/>
                </a:solidFill>
                <a:latin typeface="Monotype Corsiva" charset="0"/>
              </a:endParaRPr>
            </a:p>
          </p:txBody>
        </p:sp>
      </p:grpSp>
      <p:graphicFrame>
        <p:nvGraphicFramePr>
          <p:cNvPr id="116764" name="Object 5"/>
          <p:cNvGraphicFramePr>
            <a:graphicFrameLocks noChangeAspect="1"/>
          </p:cNvGraphicFramePr>
          <p:nvPr/>
        </p:nvGraphicFramePr>
        <p:xfrm>
          <a:off x="8135938" y="5505450"/>
          <a:ext cx="779462" cy="282575"/>
        </p:xfrm>
        <a:graphic>
          <a:graphicData uri="http://schemas.openxmlformats.org/presentationml/2006/ole">
            <mc:AlternateContent xmlns:mc="http://schemas.openxmlformats.org/markup-compatibility/2006">
              <mc:Choice xmlns:v="urn:schemas-microsoft-com:vml" Requires="v">
                <p:oleObj spid="_x0000_s312248" name="Equation" r:id="rId9" imgW="495000" imgH="203040" progId="Equation.DSMT4">
                  <p:embed/>
                </p:oleObj>
              </mc:Choice>
              <mc:Fallback>
                <p:oleObj name="Equation" r:id="rId9" imgW="495000" imgH="203040" progId="Equation.DSMT4">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8135938" y="5505450"/>
                        <a:ext cx="779462" cy="282575"/>
                      </a:xfrm>
                      <a:prstGeom prst="rect">
                        <a:avLst/>
                      </a:prstGeom>
                      <a:noFill/>
                      <a:ln>
                        <a:noFill/>
                      </a:ln>
                      <a:effectLst/>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pSp>
        <p:nvGrpSpPr>
          <p:cNvPr id="3" name="Group 29"/>
          <p:cNvGrpSpPr>
            <a:grpSpLocks/>
          </p:cNvGrpSpPr>
          <p:nvPr/>
        </p:nvGrpSpPr>
        <p:grpSpPr bwMode="auto">
          <a:xfrm>
            <a:off x="447675" y="2967038"/>
            <a:ext cx="1076325" cy="457200"/>
            <a:chOff x="282" y="1869"/>
            <a:chExt cx="678" cy="288"/>
          </a:xfrm>
        </p:grpSpPr>
        <p:sp>
          <p:nvSpPr>
            <p:cNvPr id="29739" name="Line 30"/>
            <p:cNvSpPr>
              <a:spLocks noChangeShapeType="1"/>
            </p:cNvSpPr>
            <p:nvPr/>
          </p:nvSpPr>
          <p:spPr bwMode="auto">
            <a:xfrm>
              <a:off x="432" y="1920"/>
              <a:ext cx="528" cy="0"/>
            </a:xfrm>
            <a:prstGeom prst="line">
              <a:avLst/>
            </a:prstGeom>
            <a:noFill/>
            <a:ln w="9525">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29740" name="Line 31"/>
            <p:cNvSpPr>
              <a:spLocks noChangeShapeType="1"/>
            </p:cNvSpPr>
            <p:nvPr/>
          </p:nvSpPr>
          <p:spPr bwMode="auto">
            <a:xfrm flipH="1">
              <a:off x="432" y="2112"/>
              <a:ext cx="144" cy="0"/>
            </a:xfrm>
            <a:prstGeom prst="line">
              <a:avLst/>
            </a:prstGeom>
            <a:noFill/>
            <a:ln w="9525">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29741" name="Text Box 32"/>
            <p:cNvSpPr txBox="1">
              <a:spLocks noChangeArrowheads="1"/>
            </p:cNvSpPr>
            <p:nvPr/>
          </p:nvSpPr>
          <p:spPr bwMode="auto">
            <a:xfrm>
              <a:off x="282" y="1869"/>
              <a:ext cx="24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a:solidFill>
                    <a:schemeClr val="accent2"/>
                  </a:solidFill>
                  <a:latin typeface="Monotype Corsiva" charset="0"/>
                </a:rPr>
                <a:t>h{</a:t>
              </a:r>
            </a:p>
          </p:txBody>
        </p:sp>
      </p:grpSp>
      <p:graphicFrame>
        <p:nvGraphicFramePr>
          <p:cNvPr id="116769" name="Object 6"/>
          <p:cNvGraphicFramePr>
            <a:graphicFrameLocks noChangeAspect="1"/>
          </p:cNvGraphicFramePr>
          <p:nvPr/>
        </p:nvGraphicFramePr>
        <p:xfrm>
          <a:off x="5870575" y="1752600"/>
          <a:ext cx="1444625" cy="403225"/>
        </p:xfrm>
        <a:graphic>
          <a:graphicData uri="http://schemas.openxmlformats.org/presentationml/2006/ole">
            <mc:AlternateContent xmlns:mc="http://schemas.openxmlformats.org/markup-compatibility/2006">
              <mc:Choice xmlns:v="urn:schemas-microsoft-com:vml" Requires="v">
                <p:oleObj spid="_x0000_s312249" name="Equation" r:id="rId11" imgW="876240" imgH="228600" progId="Equation.DSMT4">
                  <p:embed/>
                </p:oleObj>
              </mc:Choice>
              <mc:Fallback>
                <p:oleObj name="Equation" r:id="rId11" imgW="876240" imgH="228600" progId="Equation.DSMT4">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870575" y="1752600"/>
                        <a:ext cx="1444625" cy="40322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6770" name="Object 7"/>
          <p:cNvGraphicFramePr>
            <a:graphicFrameLocks noChangeAspect="1"/>
          </p:cNvGraphicFramePr>
          <p:nvPr/>
        </p:nvGraphicFramePr>
        <p:xfrm>
          <a:off x="5410200" y="2209800"/>
          <a:ext cx="947738" cy="393700"/>
        </p:xfrm>
        <a:graphic>
          <a:graphicData uri="http://schemas.openxmlformats.org/presentationml/2006/ole">
            <mc:AlternateContent xmlns:mc="http://schemas.openxmlformats.org/markup-compatibility/2006">
              <mc:Choice xmlns:v="urn:schemas-microsoft-com:vml" Requires="v">
                <p:oleObj spid="_x0000_s312250" name="Equation" r:id="rId13" imgW="609480" imgH="228600" progId="Equation.3">
                  <p:embed/>
                </p:oleObj>
              </mc:Choice>
              <mc:Fallback>
                <p:oleObj name="Equation" r:id="rId13" imgW="609480" imgH="228600"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410200" y="2209800"/>
                        <a:ext cx="947738" cy="39370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6771" name="Object 8"/>
          <p:cNvGraphicFramePr>
            <a:graphicFrameLocks noChangeAspect="1"/>
          </p:cNvGraphicFramePr>
          <p:nvPr/>
        </p:nvGraphicFramePr>
        <p:xfrm>
          <a:off x="6473825" y="2216150"/>
          <a:ext cx="2060575" cy="381000"/>
        </p:xfrm>
        <a:graphic>
          <a:graphicData uri="http://schemas.openxmlformats.org/presentationml/2006/ole">
            <mc:AlternateContent xmlns:mc="http://schemas.openxmlformats.org/markup-compatibility/2006">
              <mc:Choice xmlns:v="urn:schemas-microsoft-com:vml" Requires="v">
                <p:oleObj spid="_x0000_s312251" name="Equation" r:id="rId15" imgW="1079280" imgH="215640" progId="Equation.3">
                  <p:embed/>
                </p:oleObj>
              </mc:Choice>
              <mc:Fallback>
                <p:oleObj name="Equation" r:id="rId15" imgW="1079280" imgH="215640" progId="Equation.3">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6473825" y="2216150"/>
                        <a:ext cx="2060575" cy="38100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116772" name="Text Box 36"/>
          <p:cNvSpPr txBox="1">
            <a:spLocks noChangeArrowheads="1"/>
          </p:cNvSpPr>
          <p:nvPr/>
        </p:nvSpPr>
        <p:spPr bwMode="auto">
          <a:xfrm>
            <a:off x="133350" y="1995488"/>
            <a:ext cx="434975" cy="366712"/>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800">
                <a:solidFill>
                  <a:srgbClr val="FF0000"/>
                </a:solidFill>
                <a:latin typeface="Arial Narrow" charset="0"/>
              </a:rPr>
              <a:t>PE</a:t>
            </a:r>
          </a:p>
        </p:txBody>
      </p:sp>
      <p:sp>
        <p:nvSpPr>
          <p:cNvPr id="116773" name="Text Box 37"/>
          <p:cNvSpPr txBox="1">
            <a:spLocks noChangeArrowheads="1"/>
          </p:cNvSpPr>
          <p:nvPr/>
        </p:nvSpPr>
        <p:spPr bwMode="auto">
          <a:xfrm>
            <a:off x="206375" y="3276600"/>
            <a:ext cx="288925" cy="366713"/>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800">
                <a:solidFill>
                  <a:srgbClr val="FF0000"/>
                </a:solidFill>
                <a:latin typeface="Arial Narrow" charset="0"/>
              </a:rPr>
              <a:t>0</a:t>
            </a:r>
          </a:p>
        </p:txBody>
      </p:sp>
      <p:sp>
        <p:nvSpPr>
          <p:cNvPr id="116774" name="Text Box 38"/>
          <p:cNvSpPr txBox="1">
            <a:spLocks noChangeArrowheads="1"/>
          </p:cNvSpPr>
          <p:nvPr/>
        </p:nvSpPr>
        <p:spPr bwMode="auto">
          <a:xfrm>
            <a:off x="1828800" y="1995488"/>
            <a:ext cx="434975" cy="366712"/>
          </a:xfrm>
          <a:prstGeom prst="rect">
            <a:avLst/>
          </a:prstGeom>
          <a:solidFill>
            <a:srgbClr val="99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800">
                <a:solidFill>
                  <a:schemeClr val="accent2"/>
                </a:solidFill>
                <a:latin typeface="Arial Narrow" charset="0"/>
              </a:rPr>
              <a:t>KE</a:t>
            </a:r>
          </a:p>
        </p:txBody>
      </p:sp>
      <p:sp>
        <p:nvSpPr>
          <p:cNvPr id="116775" name="Text Box 39"/>
          <p:cNvSpPr txBox="1">
            <a:spLocks noChangeArrowheads="1"/>
          </p:cNvSpPr>
          <p:nvPr/>
        </p:nvSpPr>
        <p:spPr bwMode="auto">
          <a:xfrm>
            <a:off x="1981200" y="2909888"/>
            <a:ext cx="288925" cy="366712"/>
          </a:xfrm>
          <a:prstGeom prst="rect">
            <a:avLst/>
          </a:prstGeom>
          <a:solidFill>
            <a:srgbClr val="99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800">
                <a:solidFill>
                  <a:schemeClr val="accent2"/>
                </a:solidFill>
                <a:latin typeface="Arial Narrow" charset="0"/>
              </a:rPr>
              <a:t>0</a:t>
            </a:r>
          </a:p>
        </p:txBody>
      </p:sp>
      <p:sp>
        <p:nvSpPr>
          <p:cNvPr id="116776" name="Text Box 40"/>
          <p:cNvSpPr txBox="1">
            <a:spLocks noChangeArrowheads="1"/>
          </p:cNvSpPr>
          <p:nvPr/>
        </p:nvSpPr>
        <p:spPr bwMode="auto">
          <a:xfrm>
            <a:off x="1854200" y="3581400"/>
            <a:ext cx="660400" cy="366712"/>
          </a:xfrm>
          <a:prstGeom prst="rect">
            <a:avLst/>
          </a:prstGeom>
          <a:solidFill>
            <a:srgbClr val="99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800">
                <a:solidFill>
                  <a:schemeClr val="accent2"/>
                </a:solidFill>
                <a:latin typeface="Arial Narrow" charset="0"/>
              </a:rPr>
              <a:t>mv</a:t>
            </a:r>
            <a:r>
              <a:rPr lang="en-US" sz="1800" baseline="30000">
                <a:solidFill>
                  <a:schemeClr val="accent2"/>
                </a:solidFill>
                <a:latin typeface="Arial Narrow" charset="0"/>
              </a:rPr>
              <a:t>2</a:t>
            </a:r>
            <a:r>
              <a:rPr lang="en-US" sz="1800">
                <a:solidFill>
                  <a:schemeClr val="accent2"/>
                </a:solidFill>
                <a:latin typeface="Arial Narrow" charset="0"/>
              </a:rPr>
              <a:t>/2</a:t>
            </a:r>
          </a:p>
        </p:txBody>
      </p:sp>
      <p:graphicFrame>
        <p:nvGraphicFramePr>
          <p:cNvPr id="116777" name="Object 9"/>
          <p:cNvGraphicFramePr>
            <a:graphicFrameLocks noChangeAspect="1"/>
          </p:cNvGraphicFramePr>
          <p:nvPr/>
        </p:nvGraphicFramePr>
        <p:xfrm>
          <a:off x="4648200" y="3325813"/>
          <a:ext cx="1295400" cy="381000"/>
        </p:xfrm>
        <a:graphic>
          <a:graphicData uri="http://schemas.openxmlformats.org/presentationml/2006/ole">
            <mc:AlternateContent xmlns:mc="http://schemas.openxmlformats.org/markup-compatibility/2006">
              <mc:Choice xmlns:v="urn:schemas-microsoft-com:vml" Requires="v">
                <p:oleObj spid="_x0000_s312252" name="Equation" r:id="rId17" imgW="634680" imgH="203040" progId="Equation.3">
                  <p:embed/>
                </p:oleObj>
              </mc:Choice>
              <mc:Fallback>
                <p:oleObj name="Equation" r:id="rId17" imgW="634680" imgH="203040" progId="Equation.3">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4648200" y="3325813"/>
                        <a:ext cx="1295400" cy="38100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6778" name="Object 10"/>
          <p:cNvGraphicFramePr>
            <a:graphicFrameLocks noChangeAspect="1"/>
          </p:cNvGraphicFramePr>
          <p:nvPr/>
        </p:nvGraphicFramePr>
        <p:xfrm>
          <a:off x="5984875" y="3325813"/>
          <a:ext cx="2201863" cy="381000"/>
        </p:xfrm>
        <a:graphic>
          <a:graphicData uri="http://schemas.openxmlformats.org/presentationml/2006/ole">
            <mc:AlternateContent xmlns:mc="http://schemas.openxmlformats.org/markup-compatibility/2006">
              <mc:Choice xmlns:v="urn:schemas-microsoft-com:vml" Requires="v">
                <p:oleObj spid="_x0000_s312253" name="Equation" r:id="rId19" imgW="1079280" imgH="215640" progId="Equation.3">
                  <p:embed/>
                </p:oleObj>
              </mc:Choice>
              <mc:Fallback>
                <p:oleObj name="Equation" r:id="rId19" imgW="1079280" imgH="215640" progId="Equation.3">
                  <p:embed/>
                  <p:pic>
                    <p:nvPicPr>
                      <p:cNvPr id="0" name=""/>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5984875" y="3325813"/>
                        <a:ext cx="2201863" cy="38100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6779" name="Object 11"/>
          <p:cNvGraphicFramePr>
            <a:graphicFrameLocks noChangeAspect="1"/>
          </p:cNvGraphicFramePr>
          <p:nvPr/>
        </p:nvGraphicFramePr>
        <p:xfrm>
          <a:off x="8229600" y="3200400"/>
          <a:ext cx="762000" cy="596900"/>
        </p:xfrm>
        <a:graphic>
          <a:graphicData uri="http://schemas.openxmlformats.org/presentationml/2006/ole">
            <mc:AlternateContent xmlns:mc="http://schemas.openxmlformats.org/markup-compatibility/2006">
              <mc:Choice xmlns:v="urn:schemas-microsoft-com:vml" Requires="v">
                <p:oleObj spid="_x0000_s312254" name="Equation" r:id="rId21" imgW="406080" imgH="393480" progId="Equation.3">
                  <p:embed/>
                </p:oleObj>
              </mc:Choice>
              <mc:Fallback>
                <p:oleObj name="Equation" r:id="rId21" imgW="406080" imgH="393480" progId="Equation.3">
                  <p:embed/>
                  <p:pic>
                    <p:nvPicPr>
                      <p:cNvPr id="0" name=""/>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8229600" y="3200400"/>
                        <a:ext cx="762000" cy="59690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6780" name="Object 12"/>
          <p:cNvGraphicFramePr>
            <a:graphicFrameLocks noChangeAspect="1"/>
          </p:cNvGraphicFramePr>
          <p:nvPr/>
        </p:nvGraphicFramePr>
        <p:xfrm>
          <a:off x="4343400" y="3878263"/>
          <a:ext cx="2286000" cy="388937"/>
        </p:xfrm>
        <a:graphic>
          <a:graphicData uri="http://schemas.openxmlformats.org/presentationml/2006/ole">
            <mc:AlternateContent xmlns:mc="http://schemas.openxmlformats.org/markup-compatibility/2006">
              <mc:Choice xmlns:v="urn:schemas-microsoft-com:vml" Requires="v">
                <p:oleObj spid="_x0000_s312255" name="Equation" r:id="rId23" imgW="1231560" imgH="228600" progId="Equation.3">
                  <p:embed/>
                </p:oleObj>
              </mc:Choice>
              <mc:Fallback>
                <p:oleObj name="Equation" r:id="rId23" imgW="1231560" imgH="228600" progId="Equation.3">
                  <p:embed/>
                  <p:pic>
                    <p:nvPicPr>
                      <p:cNvPr id="0" name=""/>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4343400" y="3878263"/>
                        <a:ext cx="2286000" cy="388937"/>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6781" name="Object 13"/>
          <p:cNvGraphicFramePr>
            <a:graphicFrameLocks noChangeAspect="1"/>
          </p:cNvGraphicFramePr>
          <p:nvPr/>
        </p:nvGraphicFramePr>
        <p:xfrm>
          <a:off x="6781800" y="3851275"/>
          <a:ext cx="2209800" cy="412750"/>
        </p:xfrm>
        <a:graphic>
          <a:graphicData uri="http://schemas.openxmlformats.org/presentationml/2006/ole">
            <mc:AlternateContent xmlns:mc="http://schemas.openxmlformats.org/markup-compatibility/2006">
              <mc:Choice xmlns:v="urn:schemas-microsoft-com:vml" Requires="v">
                <p:oleObj spid="_x0000_s312256" name="Equation" r:id="rId25" imgW="1396800" imgH="253800" progId="Equation.3">
                  <p:embed/>
                </p:oleObj>
              </mc:Choice>
              <mc:Fallback>
                <p:oleObj name="Equation" r:id="rId25" imgW="1396800" imgH="253800" progId="Equation.3">
                  <p:embed/>
                  <p:pic>
                    <p:nvPicPr>
                      <p:cNvPr id="0" name=""/>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6781800" y="3851275"/>
                        <a:ext cx="2209800" cy="412750"/>
                      </a:xfrm>
                      <a:prstGeom prst="rect">
                        <a:avLst/>
                      </a:prstGeom>
                      <a:solidFill>
                        <a:srgbClr val="FFFFCC"/>
                      </a:solidFill>
                      <a:ln w="28575">
                        <a:solidFill>
                          <a:srgbClr val="0033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116782" name="Text Box 46"/>
          <p:cNvSpPr txBox="1">
            <a:spLocks noChangeArrowheads="1"/>
          </p:cNvSpPr>
          <p:nvPr/>
        </p:nvSpPr>
        <p:spPr bwMode="auto">
          <a:xfrm>
            <a:off x="685800" y="3352800"/>
            <a:ext cx="319088"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800" b="1">
                <a:solidFill>
                  <a:srgbClr val="FF0000"/>
                </a:solidFill>
                <a:latin typeface="Arial Narrow" charset="0"/>
              </a:rPr>
              <a:t>B</a:t>
            </a:r>
          </a:p>
        </p:txBody>
      </p:sp>
      <p:graphicFrame>
        <p:nvGraphicFramePr>
          <p:cNvPr id="116783" name="Object 14"/>
          <p:cNvGraphicFramePr>
            <a:graphicFrameLocks noChangeAspect="1"/>
          </p:cNvGraphicFramePr>
          <p:nvPr/>
        </p:nvGraphicFramePr>
        <p:xfrm>
          <a:off x="4210050" y="4587875"/>
          <a:ext cx="639763" cy="298450"/>
        </p:xfrm>
        <a:graphic>
          <a:graphicData uri="http://schemas.openxmlformats.org/presentationml/2006/ole">
            <mc:AlternateContent xmlns:mc="http://schemas.openxmlformats.org/markup-compatibility/2006">
              <mc:Choice xmlns:v="urn:schemas-microsoft-com:vml" Requires="v">
                <p:oleObj spid="_x0000_s312257" name="Equation" r:id="rId27" imgW="406080" imgH="215640" progId="Equation.3">
                  <p:embed/>
                </p:oleObj>
              </mc:Choice>
              <mc:Fallback>
                <p:oleObj name="Equation" r:id="rId27" imgW="406080" imgH="215640" progId="Equation.3">
                  <p:embed/>
                  <p:pic>
                    <p:nvPicPr>
                      <p:cNvPr id="0" name=""/>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4210050" y="4587875"/>
                        <a:ext cx="639763" cy="29845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6784" name="Object 15"/>
          <p:cNvGraphicFramePr>
            <a:graphicFrameLocks noChangeAspect="1"/>
          </p:cNvGraphicFramePr>
          <p:nvPr/>
        </p:nvGraphicFramePr>
        <p:xfrm>
          <a:off x="5791200" y="4446588"/>
          <a:ext cx="539750" cy="581025"/>
        </p:xfrm>
        <a:graphic>
          <a:graphicData uri="http://schemas.openxmlformats.org/presentationml/2006/ole">
            <mc:AlternateContent xmlns:mc="http://schemas.openxmlformats.org/markup-compatibility/2006">
              <mc:Choice xmlns:v="urn:schemas-microsoft-com:vml" Requires="v">
                <p:oleObj spid="_x0000_s312258" name="Equation" r:id="rId29" imgW="342720" imgH="419040" progId="Equation.3">
                  <p:embed/>
                </p:oleObj>
              </mc:Choice>
              <mc:Fallback>
                <p:oleObj name="Equation" r:id="rId29" imgW="342720" imgH="419040" progId="Equation.3">
                  <p:embed/>
                  <p:pic>
                    <p:nvPicPr>
                      <p:cNvPr id="0" name=""/>
                      <p:cNvPicPr>
                        <a:picLocks noChangeAspect="1" noChangeArrowheads="1"/>
                      </p:cNvPicPr>
                      <p:nvPr/>
                    </p:nvPicPr>
                    <p:blipFill>
                      <a:blip r:embed="rId30">
                        <a:extLst>
                          <a:ext uri="{28A0092B-C50C-407E-A947-70E740481C1C}">
                            <a14:useLocalDpi xmlns:a14="http://schemas.microsoft.com/office/drawing/2010/main" val="0"/>
                          </a:ext>
                        </a:extLst>
                      </a:blip>
                      <a:srcRect/>
                      <a:stretch>
                        <a:fillRect/>
                      </a:stretch>
                    </p:blipFill>
                    <p:spPr bwMode="auto">
                      <a:xfrm>
                        <a:off x="5791200" y="4446588"/>
                        <a:ext cx="539750" cy="58102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6785" name="Object 16"/>
          <p:cNvGraphicFramePr>
            <a:graphicFrameLocks noChangeAspect="1"/>
          </p:cNvGraphicFramePr>
          <p:nvPr/>
        </p:nvGraphicFramePr>
        <p:xfrm>
          <a:off x="2286000" y="5059363"/>
          <a:ext cx="1030288" cy="579437"/>
        </p:xfrm>
        <a:graphic>
          <a:graphicData uri="http://schemas.openxmlformats.org/presentationml/2006/ole">
            <mc:AlternateContent xmlns:mc="http://schemas.openxmlformats.org/markup-compatibility/2006">
              <mc:Choice xmlns:v="urn:schemas-microsoft-com:vml" Requires="v">
                <p:oleObj spid="_x0000_s312259" name="Equation" r:id="rId31" imgW="914400" imgH="419040" progId="Equation.DSMT4">
                  <p:embed/>
                </p:oleObj>
              </mc:Choice>
              <mc:Fallback>
                <p:oleObj name="Equation" r:id="rId31" imgW="914400" imgH="419040" progId="Equation.DSMT4">
                  <p:embed/>
                  <p:pic>
                    <p:nvPicPr>
                      <p:cNvPr id="0" name=""/>
                      <p:cNvPicPr>
                        <a:picLocks noChangeAspect="1" noChangeArrowheads="1"/>
                      </p:cNvPicPr>
                      <p:nvPr/>
                    </p:nvPicPr>
                    <p:blipFill>
                      <a:blip r:embed="rId32">
                        <a:extLst>
                          <a:ext uri="{28A0092B-C50C-407E-A947-70E740481C1C}">
                            <a14:useLocalDpi xmlns:a14="http://schemas.microsoft.com/office/drawing/2010/main" val="0"/>
                          </a:ext>
                        </a:extLst>
                      </a:blip>
                      <a:srcRect/>
                      <a:stretch>
                        <a:fillRect/>
                      </a:stretch>
                    </p:blipFill>
                    <p:spPr bwMode="auto">
                      <a:xfrm>
                        <a:off x="2286000" y="5059363"/>
                        <a:ext cx="1030288" cy="579437"/>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6786" name="Object 17"/>
          <p:cNvGraphicFramePr>
            <a:graphicFrameLocks noChangeAspect="1"/>
          </p:cNvGraphicFramePr>
          <p:nvPr/>
        </p:nvGraphicFramePr>
        <p:xfrm>
          <a:off x="4419600" y="5094288"/>
          <a:ext cx="2478088" cy="598487"/>
        </p:xfrm>
        <a:graphic>
          <a:graphicData uri="http://schemas.openxmlformats.org/presentationml/2006/ole">
            <mc:AlternateContent xmlns:mc="http://schemas.openxmlformats.org/markup-compatibility/2006">
              <mc:Choice xmlns:v="urn:schemas-microsoft-com:vml" Requires="v">
                <p:oleObj spid="_x0000_s312260" name="Equation" r:id="rId33" imgW="1574640" imgH="431640" progId="Equation.3">
                  <p:embed/>
                </p:oleObj>
              </mc:Choice>
              <mc:Fallback>
                <p:oleObj name="Equation" r:id="rId33" imgW="1574640" imgH="431640" progId="Equation.3">
                  <p:embed/>
                  <p:pic>
                    <p:nvPicPr>
                      <p:cNvPr id="0" name=""/>
                      <p:cNvPicPr>
                        <a:picLocks noChangeAspect="1" noChangeArrowheads="1"/>
                      </p:cNvPicPr>
                      <p:nvPr/>
                    </p:nvPicPr>
                    <p:blipFill>
                      <a:blip r:embed="rId34">
                        <a:extLst>
                          <a:ext uri="{28A0092B-C50C-407E-A947-70E740481C1C}">
                            <a14:useLocalDpi xmlns:a14="http://schemas.microsoft.com/office/drawing/2010/main" val="0"/>
                          </a:ext>
                        </a:extLst>
                      </a:blip>
                      <a:srcRect/>
                      <a:stretch>
                        <a:fillRect/>
                      </a:stretch>
                    </p:blipFill>
                    <p:spPr bwMode="auto">
                      <a:xfrm>
                        <a:off x="4419600" y="5094288"/>
                        <a:ext cx="2478088" cy="598487"/>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6787" name="Object 18"/>
          <p:cNvGraphicFramePr>
            <a:graphicFrameLocks noChangeAspect="1"/>
          </p:cNvGraphicFramePr>
          <p:nvPr/>
        </p:nvGraphicFramePr>
        <p:xfrm>
          <a:off x="5103813" y="5894388"/>
          <a:ext cx="2287587" cy="398462"/>
        </p:xfrm>
        <a:graphic>
          <a:graphicData uri="http://schemas.openxmlformats.org/presentationml/2006/ole">
            <mc:AlternateContent xmlns:mc="http://schemas.openxmlformats.org/markup-compatibility/2006">
              <mc:Choice xmlns:v="urn:schemas-microsoft-com:vml" Requires="v">
                <p:oleObj spid="_x0000_s312261" name="Equation" r:id="rId35" imgW="1371600" imgH="215640" progId="Equation.3">
                  <p:embed/>
                </p:oleObj>
              </mc:Choice>
              <mc:Fallback>
                <p:oleObj name="Equation" r:id="rId35" imgW="1371600" imgH="215640" progId="Equation.3">
                  <p:embed/>
                  <p:pic>
                    <p:nvPicPr>
                      <p:cNvPr id="0" name=""/>
                      <p:cNvPicPr>
                        <a:picLocks noChangeAspect="1" noChangeArrowheads="1"/>
                      </p:cNvPicPr>
                      <p:nvPr/>
                    </p:nvPicPr>
                    <p:blipFill>
                      <a:blip r:embed="rId36">
                        <a:extLst>
                          <a:ext uri="{28A0092B-C50C-407E-A947-70E740481C1C}">
                            <a14:useLocalDpi xmlns:a14="http://schemas.microsoft.com/office/drawing/2010/main" val="0"/>
                          </a:ext>
                        </a:extLst>
                      </a:blip>
                      <a:srcRect/>
                      <a:stretch>
                        <a:fillRect/>
                      </a:stretch>
                    </p:blipFill>
                    <p:spPr bwMode="auto">
                      <a:xfrm>
                        <a:off x="5103813" y="5894388"/>
                        <a:ext cx="2287587" cy="398462"/>
                      </a:xfrm>
                      <a:prstGeom prst="rect">
                        <a:avLst/>
                      </a:prstGeom>
                      <a:solidFill>
                        <a:srgbClr val="FFFF99"/>
                      </a:solidFill>
                      <a:ln w="28575">
                        <a:solidFill>
                          <a:srgbClr val="0033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6788" name="Object 19"/>
          <p:cNvGraphicFramePr>
            <a:graphicFrameLocks noChangeAspect="1"/>
          </p:cNvGraphicFramePr>
          <p:nvPr/>
        </p:nvGraphicFramePr>
        <p:xfrm>
          <a:off x="3184525" y="4567238"/>
          <a:ext cx="914400" cy="338137"/>
        </p:xfrm>
        <a:graphic>
          <a:graphicData uri="http://schemas.openxmlformats.org/presentationml/2006/ole">
            <mc:AlternateContent xmlns:mc="http://schemas.openxmlformats.org/markup-compatibility/2006">
              <mc:Choice xmlns:v="urn:schemas-microsoft-com:vml" Requires="v">
                <p:oleObj spid="_x0000_s312262" name="Equation" r:id="rId37" imgW="596880" imgH="203040" progId="Equation.3">
                  <p:embed/>
                </p:oleObj>
              </mc:Choice>
              <mc:Fallback>
                <p:oleObj name="Equation" r:id="rId37" imgW="596880" imgH="203040" progId="Equation.3">
                  <p:embed/>
                  <p:pic>
                    <p:nvPicPr>
                      <p:cNvPr id="0" name=""/>
                      <p:cNvPicPr>
                        <a:picLocks noChangeAspect="1" noChangeArrowheads="1"/>
                      </p:cNvPicPr>
                      <p:nvPr/>
                    </p:nvPicPr>
                    <p:blipFill>
                      <a:blip r:embed="rId38">
                        <a:extLst>
                          <a:ext uri="{28A0092B-C50C-407E-A947-70E740481C1C}">
                            <a14:useLocalDpi xmlns:a14="http://schemas.microsoft.com/office/drawing/2010/main" val="0"/>
                          </a:ext>
                        </a:extLst>
                      </a:blip>
                      <a:srcRect/>
                      <a:stretch>
                        <a:fillRect/>
                      </a:stretch>
                    </p:blipFill>
                    <p:spPr bwMode="auto">
                      <a:xfrm>
                        <a:off x="3184525" y="4567238"/>
                        <a:ext cx="914400" cy="338137"/>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6789" name="Object 20"/>
          <p:cNvGraphicFramePr>
            <a:graphicFrameLocks noChangeAspect="1"/>
          </p:cNvGraphicFramePr>
          <p:nvPr/>
        </p:nvGraphicFramePr>
        <p:xfrm>
          <a:off x="4960938" y="4446588"/>
          <a:ext cx="719137" cy="579437"/>
        </p:xfrm>
        <a:graphic>
          <a:graphicData uri="http://schemas.openxmlformats.org/presentationml/2006/ole">
            <mc:AlternateContent xmlns:mc="http://schemas.openxmlformats.org/markup-compatibility/2006">
              <mc:Choice xmlns:v="urn:schemas-microsoft-com:vml" Requires="v">
                <p:oleObj spid="_x0000_s312263" name="Equation" r:id="rId39" imgW="457200" imgH="419040" progId="Equation.3">
                  <p:embed/>
                </p:oleObj>
              </mc:Choice>
              <mc:Fallback>
                <p:oleObj name="Equation" r:id="rId39" imgW="457200" imgH="419040" progId="Equation.3">
                  <p:embed/>
                  <p:pic>
                    <p:nvPicPr>
                      <p:cNvPr id="0" name=""/>
                      <p:cNvPicPr>
                        <a:picLocks noChangeAspect="1" noChangeArrowheads="1"/>
                      </p:cNvPicPr>
                      <p:nvPr/>
                    </p:nvPicPr>
                    <p:blipFill>
                      <a:blip r:embed="rId40">
                        <a:extLst>
                          <a:ext uri="{28A0092B-C50C-407E-A947-70E740481C1C}">
                            <a14:useLocalDpi xmlns:a14="http://schemas.microsoft.com/office/drawing/2010/main" val="0"/>
                          </a:ext>
                        </a:extLst>
                      </a:blip>
                      <a:srcRect/>
                      <a:stretch>
                        <a:fillRect/>
                      </a:stretch>
                    </p:blipFill>
                    <p:spPr bwMode="auto">
                      <a:xfrm>
                        <a:off x="4960938" y="4446588"/>
                        <a:ext cx="719137" cy="579437"/>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6790" name="Object 21"/>
          <p:cNvGraphicFramePr>
            <a:graphicFrameLocks noChangeAspect="1"/>
          </p:cNvGraphicFramePr>
          <p:nvPr/>
        </p:nvGraphicFramePr>
        <p:xfrm>
          <a:off x="2362200" y="5791200"/>
          <a:ext cx="2397125" cy="609600"/>
        </p:xfrm>
        <a:graphic>
          <a:graphicData uri="http://schemas.openxmlformats.org/presentationml/2006/ole">
            <mc:AlternateContent xmlns:mc="http://schemas.openxmlformats.org/markup-compatibility/2006">
              <mc:Choice xmlns:v="urn:schemas-microsoft-com:vml" Requires="v">
                <p:oleObj spid="_x0000_s312264" name="Equation" r:id="rId41" imgW="1523880" imgH="393480" progId="Equation.3">
                  <p:embed/>
                </p:oleObj>
              </mc:Choice>
              <mc:Fallback>
                <p:oleObj name="Equation" r:id="rId41" imgW="1523880" imgH="393480" progId="Equation.3">
                  <p:embed/>
                  <p:pic>
                    <p:nvPicPr>
                      <p:cNvPr id="0" name=""/>
                      <p:cNvPicPr>
                        <a:picLocks noChangeAspect="1" noChangeArrowheads="1"/>
                      </p:cNvPicPr>
                      <p:nvPr/>
                    </p:nvPicPr>
                    <p:blipFill>
                      <a:blip r:embed="rId42">
                        <a:extLst>
                          <a:ext uri="{28A0092B-C50C-407E-A947-70E740481C1C}">
                            <a14:useLocalDpi xmlns:a14="http://schemas.microsoft.com/office/drawing/2010/main" val="0"/>
                          </a:ext>
                        </a:extLst>
                      </a:blip>
                      <a:srcRect/>
                      <a:stretch>
                        <a:fillRect/>
                      </a:stretch>
                    </p:blipFill>
                    <p:spPr bwMode="auto">
                      <a:xfrm>
                        <a:off x="2362200" y="5791200"/>
                        <a:ext cx="2397125" cy="609600"/>
                      </a:xfrm>
                      <a:prstGeom prst="rect">
                        <a:avLst/>
                      </a:prstGeom>
                      <a:solidFill>
                        <a:schemeClr val="bg1"/>
                      </a:solidFill>
                      <a:ln>
                        <a:noFill/>
                      </a:ln>
                      <a:effectLst/>
                      <a:extLs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6791" name="Object 22"/>
          <p:cNvGraphicFramePr>
            <a:graphicFrameLocks noChangeAspect="1"/>
          </p:cNvGraphicFramePr>
          <p:nvPr/>
        </p:nvGraphicFramePr>
        <p:xfrm>
          <a:off x="7248525" y="1762125"/>
          <a:ext cx="1362075" cy="447675"/>
        </p:xfrm>
        <a:graphic>
          <a:graphicData uri="http://schemas.openxmlformats.org/presentationml/2006/ole">
            <mc:AlternateContent xmlns:mc="http://schemas.openxmlformats.org/markup-compatibility/2006">
              <mc:Choice xmlns:v="urn:schemas-microsoft-com:vml" Requires="v">
                <p:oleObj spid="_x0000_s312265" name="Equation" r:id="rId43" imgW="825480" imgH="253800" progId="Equation.DSMT4">
                  <p:embed/>
                </p:oleObj>
              </mc:Choice>
              <mc:Fallback>
                <p:oleObj name="Equation" r:id="rId43" imgW="825480" imgH="253800" progId="Equation.DSMT4">
                  <p:embed/>
                  <p:pic>
                    <p:nvPicPr>
                      <p:cNvPr id="0" name=""/>
                      <p:cNvPicPr>
                        <a:picLocks noChangeAspect="1" noChangeArrowheads="1"/>
                      </p:cNvPicPr>
                      <p:nvPr/>
                    </p:nvPicPr>
                    <p:blipFill>
                      <a:blip r:embed="rId44">
                        <a:extLst>
                          <a:ext uri="{28A0092B-C50C-407E-A947-70E740481C1C}">
                            <a14:useLocalDpi xmlns:a14="http://schemas.microsoft.com/office/drawing/2010/main" val="0"/>
                          </a:ext>
                        </a:extLst>
                      </a:blip>
                      <a:srcRect/>
                      <a:stretch>
                        <a:fillRect/>
                      </a:stretch>
                    </p:blipFill>
                    <p:spPr bwMode="auto">
                      <a:xfrm>
                        <a:off x="7248525" y="1762125"/>
                        <a:ext cx="1362075" cy="44767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6792" name="Object 23"/>
          <p:cNvGraphicFramePr>
            <a:graphicFrameLocks noChangeAspect="1"/>
          </p:cNvGraphicFramePr>
          <p:nvPr/>
        </p:nvGraphicFramePr>
        <p:xfrm>
          <a:off x="3352800" y="5046663"/>
          <a:ext cx="944563" cy="668337"/>
        </p:xfrm>
        <a:graphic>
          <a:graphicData uri="http://schemas.openxmlformats.org/presentationml/2006/ole">
            <mc:AlternateContent xmlns:mc="http://schemas.openxmlformats.org/markup-compatibility/2006">
              <mc:Choice xmlns:v="urn:schemas-microsoft-com:vml" Requires="v">
                <p:oleObj spid="_x0000_s312266" name="Equation" r:id="rId45" imgW="838080" imgH="482400" progId="Equation.DSMT4">
                  <p:embed/>
                </p:oleObj>
              </mc:Choice>
              <mc:Fallback>
                <p:oleObj name="Equation" r:id="rId45" imgW="838080" imgH="482400" progId="Equation.DSMT4">
                  <p:embed/>
                  <p:pic>
                    <p:nvPicPr>
                      <p:cNvPr id="0" name=""/>
                      <p:cNvPicPr>
                        <a:picLocks noChangeAspect="1" noChangeArrowheads="1"/>
                      </p:cNvPicPr>
                      <p:nvPr/>
                    </p:nvPicPr>
                    <p:blipFill>
                      <a:blip r:embed="rId46">
                        <a:extLst>
                          <a:ext uri="{28A0092B-C50C-407E-A947-70E740481C1C}">
                            <a14:useLocalDpi xmlns:a14="http://schemas.microsoft.com/office/drawing/2010/main" val="0"/>
                          </a:ext>
                        </a:extLst>
                      </a:blip>
                      <a:srcRect/>
                      <a:stretch>
                        <a:fillRect/>
                      </a:stretch>
                    </p:blipFill>
                    <p:spPr bwMode="auto">
                      <a:xfrm>
                        <a:off x="3352800" y="5046663"/>
                        <a:ext cx="944563" cy="668337"/>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spTree>
    <p:extLst>
      <p:ext uri="{BB962C8B-B14F-4D97-AF65-F5344CB8AC3E}">
        <p14:creationId xmlns:p14="http://schemas.microsoft.com/office/powerpoint/2010/main" val="3953451679"/>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34"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400" smtClean="0">
                <a:solidFill>
                  <a:srgbClr val="FF0066"/>
                </a:solidFill>
                <a:latin typeface="Arial Narrow" charset="0"/>
              </a:rPr>
              <a:t>Tuesday, Oct. 7, 2014</a:t>
            </a:r>
            <a:endParaRPr lang="en-US" sz="1400">
              <a:solidFill>
                <a:srgbClr val="FF0066"/>
              </a:solidFill>
              <a:latin typeface="Arial Narrow" charset="0"/>
            </a:endParaRPr>
          </a:p>
        </p:txBody>
      </p:sp>
      <p:sp>
        <p:nvSpPr>
          <p:cNvPr id="30735" name="Rectangle 5"/>
          <p:cNvSpPr>
            <a:spLocks noGrp="1" noChangeArrowheads="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nl-NL" sz="1400" smtClean="0">
                <a:solidFill>
                  <a:srgbClr val="003300"/>
                </a:solidFill>
                <a:latin typeface="Arial Narrow" charset="0"/>
              </a:rPr>
              <a:t>PHYS 1443-004, Fall 2014                            Dr. Jaehoon Yu</a:t>
            </a:r>
            <a:endParaRPr lang="en-US" sz="1400">
              <a:solidFill>
                <a:srgbClr val="003300"/>
              </a:solidFill>
              <a:latin typeface="Arial Narrow" charset="0"/>
            </a:endParaRPr>
          </a:p>
        </p:txBody>
      </p:sp>
      <p:sp>
        <p:nvSpPr>
          <p:cNvPr id="30736" name="Rectangle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CE7457A6-768E-CC4D-BC08-A57612C1B98D}" type="slidenum">
              <a:rPr lang="en-US" sz="1400">
                <a:solidFill>
                  <a:srgbClr val="A50021"/>
                </a:solidFill>
                <a:latin typeface="Arial Narrow" charset="0"/>
              </a:rPr>
              <a:pPr eaLnBrk="1" hangingPunct="1"/>
              <a:t>6</a:t>
            </a:fld>
            <a:endParaRPr lang="en-US" sz="1400">
              <a:solidFill>
                <a:srgbClr val="A50021"/>
              </a:solidFill>
              <a:latin typeface="Arial Narrow" charset="0"/>
            </a:endParaRPr>
          </a:p>
        </p:txBody>
      </p:sp>
      <p:sp>
        <p:nvSpPr>
          <p:cNvPr id="30737" name="Rectangle 2"/>
          <p:cNvSpPr>
            <a:spLocks noGrp="1" noChangeArrowheads="1"/>
          </p:cNvSpPr>
          <p:nvPr>
            <p:ph type="title"/>
          </p:nvPr>
        </p:nvSpPr>
        <p:spPr>
          <a:xfrm>
            <a:off x="685800" y="228600"/>
            <a:ext cx="7772400" cy="533400"/>
          </a:xfrm>
        </p:spPr>
        <p:txBody>
          <a:bodyPr/>
          <a:lstStyle/>
          <a:p>
            <a:r>
              <a:rPr lang="en-US" sz="3600">
                <a:latin typeface="Arial Narrow" charset="0"/>
                <a:ea typeface="ＭＳ Ｐゴシック" charset="0"/>
                <a:cs typeface="ＭＳ Ｐゴシック" charset="0"/>
              </a:rPr>
              <a:t>Work Done by Non-conservative Forces</a:t>
            </a:r>
          </a:p>
        </p:txBody>
      </p:sp>
      <p:sp>
        <p:nvSpPr>
          <p:cNvPr id="117763" name="Text Box 3"/>
          <p:cNvSpPr txBox="1">
            <a:spLocks noChangeArrowheads="1"/>
          </p:cNvSpPr>
          <p:nvPr/>
        </p:nvSpPr>
        <p:spPr bwMode="auto">
          <a:xfrm>
            <a:off x="533400" y="838200"/>
            <a:ext cx="8001000" cy="850900"/>
          </a:xfrm>
          <a:prstGeom prst="rect">
            <a:avLst/>
          </a:prstGeom>
          <a:solidFill>
            <a:srgbClr val="FFFFCC"/>
          </a:solidFill>
          <a:ln w="28575">
            <a:solidFill>
              <a:srgbClr val="003300"/>
            </a:solidFill>
            <a:miter lim="800000"/>
            <a:headEnd/>
            <a:tailEnd/>
          </a:ln>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a:solidFill>
                  <a:schemeClr val="accent2"/>
                </a:solidFill>
                <a:latin typeface="Arial Narrow" charset="0"/>
              </a:rPr>
              <a:t>Mechanical energy of a system is not conserved when any one of the forces in the system is a non-conservative (dissipative) force.</a:t>
            </a:r>
          </a:p>
        </p:txBody>
      </p:sp>
      <p:sp>
        <p:nvSpPr>
          <p:cNvPr id="117764" name="Text Box 4"/>
          <p:cNvSpPr txBox="1">
            <a:spLocks noChangeArrowheads="1"/>
          </p:cNvSpPr>
          <p:nvPr/>
        </p:nvSpPr>
        <p:spPr bwMode="auto">
          <a:xfrm>
            <a:off x="533400" y="1752600"/>
            <a:ext cx="52578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800" dirty="0">
                <a:solidFill>
                  <a:srgbClr val="FF0000"/>
                </a:solidFill>
                <a:latin typeface="Arial Narrow" charset="0"/>
              </a:rPr>
              <a:t>Two kinds of non-conservative forces:</a:t>
            </a:r>
          </a:p>
        </p:txBody>
      </p:sp>
      <p:sp>
        <p:nvSpPr>
          <p:cNvPr id="117765" name="Text Box 5"/>
          <p:cNvSpPr txBox="1">
            <a:spLocks noChangeArrowheads="1"/>
          </p:cNvSpPr>
          <p:nvPr/>
        </p:nvSpPr>
        <p:spPr bwMode="auto">
          <a:xfrm>
            <a:off x="533400" y="2438400"/>
            <a:ext cx="8077200" cy="1216025"/>
          </a:xfrm>
          <a:prstGeom prst="rect">
            <a:avLst/>
          </a:prstGeom>
          <a:solidFill>
            <a:srgbClr val="FFFFCC"/>
          </a:solidFill>
          <a:ln w="28575">
            <a:solidFill>
              <a:srgbClr val="003300"/>
            </a:solidFill>
            <a:miter lim="800000"/>
            <a:headEnd/>
            <a:tailEnd/>
          </a:ln>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a:solidFill>
                  <a:schemeClr val="accent2"/>
                </a:solidFill>
                <a:latin typeface="Monotype Corsiva" charset="0"/>
              </a:rPr>
              <a:t>Applied forces</a:t>
            </a:r>
            <a:r>
              <a:rPr lang="en-US">
                <a:solidFill>
                  <a:srgbClr val="FF0000"/>
                </a:solidFill>
                <a:latin typeface="Monotype Corsiva" charset="0"/>
              </a:rPr>
              <a:t>: Forces that are </a:t>
            </a:r>
            <a:r>
              <a:rPr lang="en-US" b="1" u="sng">
                <a:solidFill>
                  <a:srgbClr val="008000"/>
                </a:solidFill>
                <a:latin typeface="Monotype Corsiva" charset="0"/>
              </a:rPr>
              <a:t>external </a:t>
            </a:r>
            <a:r>
              <a:rPr lang="en-US">
                <a:solidFill>
                  <a:srgbClr val="FF0000"/>
                </a:solidFill>
                <a:latin typeface="Monotype Corsiva" charset="0"/>
              </a:rPr>
              <a:t>to the system.  These forces can take away or add energy to the system.  So the </a:t>
            </a:r>
            <a:r>
              <a:rPr lang="en-US" b="1" u="sng">
                <a:solidFill>
                  <a:srgbClr val="003300"/>
                </a:solidFill>
                <a:latin typeface="Monotype Corsiva" charset="0"/>
              </a:rPr>
              <a:t>mechanical energy of the system is no longer conserved.</a:t>
            </a:r>
          </a:p>
        </p:txBody>
      </p:sp>
      <p:sp>
        <p:nvSpPr>
          <p:cNvPr id="117766" name="Text Box 6"/>
          <p:cNvSpPr txBox="1">
            <a:spLocks noChangeArrowheads="1"/>
          </p:cNvSpPr>
          <p:nvPr/>
        </p:nvSpPr>
        <p:spPr bwMode="auto">
          <a:xfrm>
            <a:off x="533400" y="3717925"/>
            <a:ext cx="55626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000" dirty="0">
                <a:solidFill>
                  <a:schemeClr val="accent2"/>
                </a:solidFill>
                <a:latin typeface="Monotype Corsiva" charset="0"/>
              </a:rPr>
              <a:t>If you were to hit a free falling </a:t>
            </a:r>
            <a:r>
              <a:rPr lang="en-US" sz="2000" dirty="0" smtClean="0">
                <a:solidFill>
                  <a:schemeClr val="accent2"/>
                </a:solidFill>
                <a:latin typeface="Monotype Corsiva" charset="0"/>
              </a:rPr>
              <a:t>ball, </a:t>
            </a:r>
            <a:r>
              <a:rPr lang="en-US" sz="2000" dirty="0">
                <a:solidFill>
                  <a:schemeClr val="accent2"/>
                </a:solidFill>
                <a:latin typeface="Monotype Corsiva" charset="0"/>
              </a:rPr>
              <a:t>the force you apply to the ball is external to the system of the ball and the Earth.  Therefore, you add kinetic energy to the ball-Earth system.</a:t>
            </a:r>
          </a:p>
        </p:txBody>
      </p:sp>
      <p:graphicFrame>
        <p:nvGraphicFramePr>
          <p:cNvPr id="117767" name="Object 2"/>
          <p:cNvGraphicFramePr>
            <a:graphicFrameLocks noChangeAspect="1"/>
          </p:cNvGraphicFramePr>
          <p:nvPr/>
        </p:nvGraphicFramePr>
        <p:xfrm>
          <a:off x="5487988" y="4951413"/>
          <a:ext cx="989012" cy="547687"/>
        </p:xfrm>
        <a:graphic>
          <a:graphicData uri="http://schemas.openxmlformats.org/presentationml/2006/ole">
            <mc:AlternateContent xmlns:mc="http://schemas.openxmlformats.org/markup-compatibility/2006">
              <mc:Choice xmlns:v="urn:schemas-microsoft-com:vml" Requires="v">
                <p:oleObj spid="_x0000_s308837" name="Equation" r:id="rId3" imgW="571320" imgH="241200" progId="Equation.DSMT4">
                  <p:embed/>
                </p:oleObj>
              </mc:Choice>
              <mc:Fallback>
                <p:oleObj name="Equation" r:id="rId3" imgW="571320" imgH="24120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87988" y="4951413"/>
                        <a:ext cx="989012" cy="547687"/>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117768" name="Text Box 8"/>
          <p:cNvSpPr txBox="1">
            <a:spLocks noChangeArrowheads="1"/>
          </p:cNvSpPr>
          <p:nvPr/>
        </p:nvSpPr>
        <p:spPr bwMode="auto">
          <a:xfrm>
            <a:off x="609600" y="4800600"/>
            <a:ext cx="4572000" cy="1339850"/>
          </a:xfrm>
          <a:prstGeom prst="rect">
            <a:avLst/>
          </a:prstGeom>
          <a:solidFill>
            <a:srgbClr val="FFFFCC"/>
          </a:solidFill>
          <a:ln w="28575">
            <a:solidFill>
              <a:srgbClr val="003300"/>
            </a:solidFill>
            <a:miter lim="800000"/>
            <a:headEnd/>
            <a:tailEnd/>
          </a:ln>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000">
                <a:solidFill>
                  <a:schemeClr val="accent2"/>
                </a:solidFill>
                <a:latin typeface="Monotype Corsiva" charset="0"/>
              </a:rPr>
              <a:t>Kinetic Friction</a:t>
            </a:r>
            <a:r>
              <a:rPr lang="en-US" sz="2000">
                <a:solidFill>
                  <a:srgbClr val="FF0000"/>
                </a:solidFill>
                <a:latin typeface="Monotype Corsiva" charset="0"/>
              </a:rPr>
              <a:t>: </a:t>
            </a:r>
            <a:r>
              <a:rPr lang="en-US" sz="2000" b="1" u="sng">
                <a:solidFill>
                  <a:srgbClr val="008000"/>
                </a:solidFill>
                <a:latin typeface="Monotype Corsiva" charset="0"/>
              </a:rPr>
              <a:t>Internal </a:t>
            </a:r>
            <a:r>
              <a:rPr lang="en-US" sz="2000">
                <a:solidFill>
                  <a:srgbClr val="FF0000"/>
                </a:solidFill>
                <a:latin typeface="Monotype Corsiva" charset="0"/>
              </a:rPr>
              <a:t>non-conservative force that causes irreversible transformation of energy. The friction force causes the kinetic and potential energy to transfer to internal energy</a:t>
            </a:r>
            <a:endParaRPr lang="en-US" sz="2000" b="1" u="sng">
              <a:solidFill>
                <a:srgbClr val="003300"/>
              </a:solidFill>
              <a:latin typeface="Monotype Corsiva" charset="0"/>
            </a:endParaRPr>
          </a:p>
        </p:txBody>
      </p:sp>
      <p:graphicFrame>
        <p:nvGraphicFramePr>
          <p:cNvPr id="117769" name="Object 3"/>
          <p:cNvGraphicFramePr>
            <a:graphicFrameLocks noChangeAspect="1"/>
          </p:cNvGraphicFramePr>
          <p:nvPr/>
        </p:nvGraphicFramePr>
        <p:xfrm>
          <a:off x="6400800" y="3733800"/>
          <a:ext cx="1600200" cy="442913"/>
        </p:xfrm>
        <a:graphic>
          <a:graphicData uri="http://schemas.openxmlformats.org/presentationml/2006/ole">
            <mc:AlternateContent xmlns:mc="http://schemas.openxmlformats.org/markup-compatibility/2006">
              <mc:Choice xmlns:v="urn:schemas-microsoft-com:vml" Requires="v">
                <p:oleObj spid="_x0000_s308838" name="Equation" r:id="rId5" imgW="1143000" imgH="241200" progId="Equation.3">
                  <p:embed/>
                </p:oleObj>
              </mc:Choice>
              <mc:Fallback>
                <p:oleObj name="Equation" r:id="rId5" imgW="1143000" imgH="2412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400800" y="3733800"/>
                        <a:ext cx="1600200" cy="442913"/>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7770" name="Object 4"/>
          <p:cNvGraphicFramePr>
            <a:graphicFrameLocks noChangeAspect="1"/>
          </p:cNvGraphicFramePr>
          <p:nvPr/>
        </p:nvGraphicFramePr>
        <p:xfrm>
          <a:off x="5422900" y="5646738"/>
          <a:ext cx="596900" cy="361950"/>
        </p:xfrm>
        <a:graphic>
          <a:graphicData uri="http://schemas.openxmlformats.org/presentationml/2006/ole">
            <mc:AlternateContent xmlns:mc="http://schemas.openxmlformats.org/markup-compatibility/2006">
              <mc:Choice xmlns:v="urn:schemas-microsoft-com:vml" Requires="v">
                <p:oleObj spid="_x0000_s308839" name="Equation" r:id="rId7" imgW="355320" imgH="164880" progId="Equation.DSMT4">
                  <p:embed/>
                </p:oleObj>
              </mc:Choice>
              <mc:Fallback>
                <p:oleObj name="Equation" r:id="rId7" imgW="355320" imgH="164880" progId="Equation.DSMT4">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422900" y="5646738"/>
                        <a:ext cx="596900" cy="36195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7771" name="Object 5"/>
          <p:cNvGraphicFramePr>
            <a:graphicFrameLocks noChangeAspect="1"/>
          </p:cNvGraphicFramePr>
          <p:nvPr/>
        </p:nvGraphicFramePr>
        <p:xfrm>
          <a:off x="7970838" y="3727450"/>
          <a:ext cx="1020762" cy="463550"/>
        </p:xfrm>
        <a:graphic>
          <a:graphicData uri="http://schemas.openxmlformats.org/presentationml/2006/ole">
            <mc:AlternateContent xmlns:mc="http://schemas.openxmlformats.org/markup-compatibility/2006">
              <mc:Choice xmlns:v="urn:schemas-microsoft-com:vml" Requires="v">
                <p:oleObj spid="_x0000_s308840" name="Equation" r:id="rId9" imgW="698400" imgH="241200" progId="Equation.3">
                  <p:embed/>
                </p:oleObj>
              </mc:Choice>
              <mc:Fallback>
                <p:oleObj name="Equation" r:id="rId9" imgW="698400" imgH="24120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970838" y="3727450"/>
                        <a:ext cx="1020762" cy="46355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7772" name="Object 6"/>
          <p:cNvGraphicFramePr>
            <a:graphicFrameLocks noChangeAspect="1"/>
          </p:cNvGraphicFramePr>
          <p:nvPr/>
        </p:nvGraphicFramePr>
        <p:xfrm>
          <a:off x="6096000" y="4283075"/>
          <a:ext cx="703263" cy="517525"/>
        </p:xfrm>
        <a:graphic>
          <a:graphicData uri="http://schemas.openxmlformats.org/presentationml/2006/ole">
            <mc:AlternateContent xmlns:mc="http://schemas.openxmlformats.org/markup-compatibility/2006">
              <mc:Choice xmlns:v="urn:schemas-microsoft-com:vml" Requires="v">
                <p:oleObj spid="_x0000_s308841" name="Equation" r:id="rId11" imgW="431640" imgH="241200" progId="Equation.DSMT4">
                  <p:embed/>
                </p:oleObj>
              </mc:Choice>
              <mc:Fallback>
                <p:oleObj name="Equation" r:id="rId11" imgW="431640" imgH="241200" progId="Equation.DSMT4">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096000" y="4283075"/>
                        <a:ext cx="703263" cy="51752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7773" name="Object 7"/>
          <p:cNvGraphicFramePr>
            <a:graphicFrameLocks noChangeAspect="1"/>
          </p:cNvGraphicFramePr>
          <p:nvPr/>
        </p:nvGraphicFramePr>
        <p:xfrm>
          <a:off x="6838950" y="4283075"/>
          <a:ext cx="933450" cy="517525"/>
        </p:xfrm>
        <a:graphic>
          <a:graphicData uri="http://schemas.openxmlformats.org/presentationml/2006/ole">
            <mc:AlternateContent xmlns:mc="http://schemas.openxmlformats.org/markup-compatibility/2006">
              <mc:Choice xmlns:v="urn:schemas-microsoft-com:vml" Requires="v">
                <p:oleObj spid="_x0000_s308842" name="Equation" r:id="rId13" imgW="571320" imgH="241200" progId="Equation.DSMT4">
                  <p:embed/>
                </p:oleObj>
              </mc:Choice>
              <mc:Fallback>
                <p:oleObj name="Equation" r:id="rId13" imgW="571320" imgH="241200" progId="Equation.DSMT4">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838950" y="4283075"/>
                        <a:ext cx="933450" cy="51752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7774" name="Object 8"/>
          <p:cNvGraphicFramePr>
            <a:graphicFrameLocks noChangeAspect="1"/>
          </p:cNvGraphicFramePr>
          <p:nvPr/>
        </p:nvGraphicFramePr>
        <p:xfrm>
          <a:off x="7748588" y="4341813"/>
          <a:ext cx="1014412" cy="382587"/>
        </p:xfrm>
        <a:graphic>
          <a:graphicData uri="http://schemas.openxmlformats.org/presentationml/2006/ole">
            <mc:AlternateContent xmlns:mc="http://schemas.openxmlformats.org/markup-compatibility/2006">
              <mc:Choice xmlns:v="urn:schemas-microsoft-com:vml" Requires="v">
                <p:oleObj spid="_x0000_s308843" name="Equation" r:id="rId15" imgW="622080" imgH="177480" progId="Equation.DSMT4">
                  <p:embed/>
                </p:oleObj>
              </mc:Choice>
              <mc:Fallback>
                <p:oleObj name="Equation" r:id="rId15" imgW="622080" imgH="177480" progId="Equation.DSMT4">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7748588" y="4341813"/>
                        <a:ext cx="1014412" cy="382587"/>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7775" name="Object 9"/>
          <p:cNvGraphicFramePr>
            <a:graphicFrameLocks noChangeAspect="1"/>
          </p:cNvGraphicFramePr>
          <p:nvPr/>
        </p:nvGraphicFramePr>
        <p:xfrm>
          <a:off x="6554788" y="4953000"/>
          <a:ext cx="1141412" cy="547688"/>
        </p:xfrm>
        <a:graphic>
          <a:graphicData uri="http://schemas.openxmlformats.org/presentationml/2006/ole">
            <mc:AlternateContent xmlns:mc="http://schemas.openxmlformats.org/markup-compatibility/2006">
              <mc:Choice xmlns:v="urn:schemas-microsoft-com:vml" Requires="v">
                <p:oleObj spid="_x0000_s308844" name="Equation" r:id="rId17" imgW="660240" imgH="241200" progId="Equation.DSMT4">
                  <p:embed/>
                </p:oleObj>
              </mc:Choice>
              <mc:Fallback>
                <p:oleObj name="Equation" r:id="rId17" imgW="660240" imgH="241200" progId="Equation.DSMT4">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6554788" y="4953000"/>
                        <a:ext cx="1141412" cy="547688"/>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7776" name="Object 10"/>
          <p:cNvGraphicFramePr>
            <a:graphicFrameLocks noChangeAspect="1"/>
          </p:cNvGraphicFramePr>
          <p:nvPr/>
        </p:nvGraphicFramePr>
        <p:xfrm>
          <a:off x="7691438" y="4953000"/>
          <a:ext cx="614362" cy="519113"/>
        </p:xfrm>
        <a:graphic>
          <a:graphicData uri="http://schemas.openxmlformats.org/presentationml/2006/ole">
            <mc:AlternateContent xmlns:mc="http://schemas.openxmlformats.org/markup-compatibility/2006">
              <mc:Choice xmlns:v="urn:schemas-microsoft-com:vml" Requires="v">
                <p:oleObj spid="_x0000_s308845" name="Equation" r:id="rId19" imgW="355320" imgH="228600" progId="Equation.DSMT4">
                  <p:embed/>
                </p:oleObj>
              </mc:Choice>
              <mc:Fallback>
                <p:oleObj name="Equation" r:id="rId19" imgW="355320" imgH="228600" progId="Equation.DSMT4">
                  <p:embed/>
                  <p:pic>
                    <p:nvPicPr>
                      <p:cNvPr id="0" name=""/>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7691438" y="4953000"/>
                        <a:ext cx="614362" cy="519113"/>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7777" name="Object 11"/>
          <p:cNvGraphicFramePr>
            <a:graphicFrameLocks noChangeAspect="1"/>
          </p:cNvGraphicFramePr>
          <p:nvPr/>
        </p:nvGraphicFramePr>
        <p:xfrm>
          <a:off x="6043613" y="5641975"/>
          <a:ext cx="1042987" cy="530225"/>
        </p:xfrm>
        <a:graphic>
          <a:graphicData uri="http://schemas.openxmlformats.org/presentationml/2006/ole">
            <mc:AlternateContent xmlns:mc="http://schemas.openxmlformats.org/markup-compatibility/2006">
              <mc:Choice xmlns:v="urn:schemas-microsoft-com:vml" Requires="v">
                <p:oleObj spid="_x0000_s308846" name="Equation" r:id="rId21" imgW="622080" imgH="241200" progId="Equation.DSMT4">
                  <p:embed/>
                </p:oleObj>
              </mc:Choice>
              <mc:Fallback>
                <p:oleObj name="Equation" r:id="rId21" imgW="622080" imgH="241200" progId="Equation.DSMT4">
                  <p:embed/>
                  <p:pic>
                    <p:nvPicPr>
                      <p:cNvPr id="0" name=""/>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6043613" y="5641975"/>
                        <a:ext cx="1042987" cy="53022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7778" name="Object 12"/>
          <p:cNvGraphicFramePr>
            <a:graphicFrameLocks noChangeAspect="1"/>
          </p:cNvGraphicFramePr>
          <p:nvPr/>
        </p:nvGraphicFramePr>
        <p:xfrm>
          <a:off x="7086600" y="5632450"/>
          <a:ext cx="1235075" cy="390525"/>
        </p:xfrm>
        <a:graphic>
          <a:graphicData uri="http://schemas.openxmlformats.org/presentationml/2006/ole">
            <mc:AlternateContent xmlns:mc="http://schemas.openxmlformats.org/markup-compatibility/2006">
              <mc:Choice xmlns:v="urn:schemas-microsoft-com:vml" Requires="v">
                <p:oleObj spid="_x0000_s308847" name="Equation" r:id="rId23" imgW="736560" imgH="177480" progId="Equation.DSMT4">
                  <p:embed/>
                </p:oleObj>
              </mc:Choice>
              <mc:Fallback>
                <p:oleObj name="Equation" r:id="rId23" imgW="736560" imgH="177480" progId="Equation.DSMT4">
                  <p:embed/>
                  <p:pic>
                    <p:nvPicPr>
                      <p:cNvPr id="0" name=""/>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7086600" y="5632450"/>
                        <a:ext cx="1235075" cy="39052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7779" name="Object 13"/>
          <p:cNvGraphicFramePr>
            <a:graphicFrameLocks noChangeAspect="1"/>
          </p:cNvGraphicFramePr>
          <p:nvPr/>
        </p:nvGraphicFramePr>
        <p:xfrm>
          <a:off x="8305800" y="5575300"/>
          <a:ext cx="596900" cy="503238"/>
        </p:xfrm>
        <a:graphic>
          <a:graphicData uri="http://schemas.openxmlformats.org/presentationml/2006/ole">
            <mc:AlternateContent xmlns:mc="http://schemas.openxmlformats.org/markup-compatibility/2006">
              <mc:Choice xmlns:v="urn:schemas-microsoft-com:vml" Requires="v">
                <p:oleObj spid="_x0000_s308848" name="Equation" r:id="rId25" imgW="355320" imgH="228600" progId="Equation.DSMT4">
                  <p:embed/>
                </p:oleObj>
              </mc:Choice>
              <mc:Fallback>
                <p:oleObj name="Equation" r:id="rId25" imgW="355320" imgH="228600" progId="Equation.DSMT4">
                  <p:embed/>
                  <p:pic>
                    <p:nvPicPr>
                      <p:cNvPr id="0" name=""/>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8305800" y="5575300"/>
                        <a:ext cx="596900" cy="503238"/>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spTree>
    <p:extLst>
      <p:ext uri="{BB962C8B-B14F-4D97-AF65-F5344CB8AC3E}">
        <p14:creationId xmlns:p14="http://schemas.microsoft.com/office/powerpoint/2010/main" val="657388390"/>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62"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400" smtClean="0">
                <a:solidFill>
                  <a:srgbClr val="FF0066"/>
                </a:solidFill>
                <a:latin typeface="Arial Narrow" charset="0"/>
              </a:rPr>
              <a:t>Tuesday, Oct. 7, 2014</a:t>
            </a:r>
            <a:endParaRPr lang="en-US" sz="1400">
              <a:solidFill>
                <a:srgbClr val="FF0066"/>
              </a:solidFill>
              <a:latin typeface="Arial Narrow" charset="0"/>
            </a:endParaRPr>
          </a:p>
        </p:txBody>
      </p:sp>
      <p:sp>
        <p:nvSpPr>
          <p:cNvPr id="31763" name="Rectangle 5"/>
          <p:cNvSpPr>
            <a:spLocks noGrp="1" noChangeArrowheads="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nl-NL" sz="1400" smtClean="0">
                <a:solidFill>
                  <a:srgbClr val="003300"/>
                </a:solidFill>
                <a:latin typeface="Arial Narrow" charset="0"/>
              </a:rPr>
              <a:t>PHYS 1443-004, Fall 2014                            Dr. Jaehoon Yu</a:t>
            </a:r>
            <a:endParaRPr lang="en-US" sz="1400">
              <a:solidFill>
                <a:srgbClr val="003300"/>
              </a:solidFill>
              <a:latin typeface="Arial Narrow" charset="0"/>
            </a:endParaRPr>
          </a:p>
        </p:txBody>
      </p:sp>
      <p:sp>
        <p:nvSpPr>
          <p:cNvPr id="31764" name="Rectangle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872025A5-96EB-904B-A17A-A2ADE6CFF995}" type="slidenum">
              <a:rPr lang="en-US" sz="1400">
                <a:solidFill>
                  <a:srgbClr val="A50021"/>
                </a:solidFill>
                <a:latin typeface="Arial Narrow" charset="0"/>
              </a:rPr>
              <a:pPr eaLnBrk="1" hangingPunct="1"/>
              <a:t>7</a:t>
            </a:fld>
            <a:endParaRPr lang="en-US" sz="1400">
              <a:solidFill>
                <a:srgbClr val="A50021"/>
              </a:solidFill>
              <a:latin typeface="Arial Narrow" charset="0"/>
            </a:endParaRPr>
          </a:p>
        </p:txBody>
      </p:sp>
      <p:sp>
        <p:nvSpPr>
          <p:cNvPr id="31765" name="Rectangle 2"/>
          <p:cNvSpPr>
            <a:spLocks noGrp="1" noChangeArrowheads="1"/>
          </p:cNvSpPr>
          <p:nvPr>
            <p:ph type="title"/>
          </p:nvPr>
        </p:nvSpPr>
        <p:spPr>
          <a:xfrm>
            <a:off x="685800" y="152400"/>
            <a:ext cx="7772400" cy="609600"/>
          </a:xfrm>
        </p:spPr>
        <p:txBody>
          <a:bodyPr/>
          <a:lstStyle/>
          <a:p>
            <a:r>
              <a:rPr lang="en-US" sz="4000">
                <a:latin typeface="Arial Narrow" charset="0"/>
                <a:ea typeface="ＭＳ Ｐゴシック" charset="0"/>
                <a:cs typeface="ＭＳ Ｐゴシック" charset="0"/>
              </a:rPr>
              <a:t>Example</a:t>
            </a:r>
            <a:r>
              <a:rPr lang="en-US">
                <a:latin typeface="Arial Narrow" charset="0"/>
                <a:ea typeface="ＭＳ Ｐゴシック" charset="0"/>
                <a:cs typeface="ＭＳ Ｐゴシック" charset="0"/>
              </a:rPr>
              <a:t> of Non-Conservative Force</a:t>
            </a:r>
          </a:p>
        </p:txBody>
      </p:sp>
      <p:sp>
        <p:nvSpPr>
          <p:cNvPr id="118787" name="Text Box 3"/>
          <p:cNvSpPr txBox="1">
            <a:spLocks noChangeArrowheads="1"/>
          </p:cNvSpPr>
          <p:nvPr/>
        </p:nvSpPr>
        <p:spPr bwMode="auto">
          <a:xfrm>
            <a:off x="685800" y="914400"/>
            <a:ext cx="8001000" cy="944563"/>
          </a:xfrm>
          <a:prstGeom prst="rect">
            <a:avLst/>
          </a:prstGeom>
          <a:solidFill>
            <a:srgbClr val="CCFFFF"/>
          </a:solidFill>
          <a:ln w="28575">
            <a:solidFill>
              <a:srgbClr val="990000"/>
            </a:solidFill>
            <a:miter lim="800000"/>
            <a:headEnd/>
            <a:tailEnd/>
          </a:ln>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1800">
                <a:solidFill>
                  <a:schemeClr val="accent2"/>
                </a:solidFill>
                <a:latin typeface="Arial Narrow" charset="0"/>
              </a:rPr>
              <a:t>A skier starts from rest at the top of frictionless hill whose vertical height is 20.0</a:t>
            </a:r>
            <a:r>
              <a:rPr lang="en-US" sz="1800">
                <a:solidFill>
                  <a:schemeClr val="accent2"/>
                </a:solidFill>
                <a:latin typeface="Monotype Corsiva" charset="0"/>
              </a:rPr>
              <a:t>m</a:t>
            </a:r>
            <a:r>
              <a:rPr lang="en-US" sz="1800">
                <a:solidFill>
                  <a:schemeClr val="accent2"/>
                </a:solidFill>
                <a:latin typeface="Arial Narrow" charset="0"/>
              </a:rPr>
              <a:t> and the inclination angle is 20</a:t>
            </a:r>
            <a:r>
              <a:rPr lang="en-US" sz="1800" baseline="30000">
                <a:solidFill>
                  <a:schemeClr val="accent2"/>
                </a:solidFill>
                <a:latin typeface="Arial Narrow" charset="0"/>
              </a:rPr>
              <a:t>o</a:t>
            </a:r>
            <a:r>
              <a:rPr lang="en-US" sz="1800">
                <a:solidFill>
                  <a:schemeClr val="accent2"/>
                </a:solidFill>
                <a:latin typeface="Arial Narrow" charset="0"/>
              </a:rPr>
              <a:t>.  Determine how far the skier can get on the snow at the bottom of the hill when the coefficient of kinetic friction between the ski and the snow is 0.210.</a:t>
            </a:r>
          </a:p>
        </p:txBody>
      </p:sp>
      <p:graphicFrame>
        <p:nvGraphicFramePr>
          <p:cNvPr id="118788" name="Object 2"/>
          <p:cNvGraphicFramePr>
            <a:graphicFrameLocks noChangeAspect="1"/>
          </p:cNvGraphicFramePr>
          <p:nvPr/>
        </p:nvGraphicFramePr>
        <p:xfrm>
          <a:off x="6629400" y="2003425"/>
          <a:ext cx="630238" cy="280988"/>
        </p:xfrm>
        <a:graphic>
          <a:graphicData uri="http://schemas.openxmlformats.org/presentationml/2006/ole">
            <mc:AlternateContent xmlns:mc="http://schemas.openxmlformats.org/markup-compatibility/2006">
              <mc:Choice xmlns:v="urn:schemas-microsoft-com:vml" Requires="v">
                <p:oleObj spid="_x0000_s331909" name="Equation" r:id="rId3" imgW="393480" imgH="164880" progId="Equation.DSMT4">
                  <p:embed/>
                </p:oleObj>
              </mc:Choice>
              <mc:Fallback>
                <p:oleObj name="Equation" r:id="rId3" imgW="393480" imgH="16488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629400" y="2003425"/>
                        <a:ext cx="630238" cy="280988"/>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118789" name="Text Box 5"/>
          <p:cNvSpPr txBox="1">
            <a:spLocks noChangeArrowheads="1"/>
          </p:cNvSpPr>
          <p:nvPr/>
        </p:nvSpPr>
        <p:spPr bwMode="auto">
          <a:xfrm>
            <a:off x="381000" y="3657600"/>
            <a:ext cx="3352800" cy="381000"/>
          </a:xfrm>
          <a:prstGeom prst="rect">
            <a:avLst/>
          </a:prstGeom>
          <a:solidFill>
            <a:srgbClr val="CCFFFF"/>
          </a:solidFill>
          <a:ln w="28575">
            <a:solidFill>
              <a:srgbClr val="990000"/>
            </a:solidFill>
            <a:miter lim="800000"/>
            <a:headEnd/>
            <a:tailEnd/>
          </a:ln>
        </p:spPr>
        <p:txBody>
          <a:bodyPr wrap="squar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1800">
                <a:solidFill>
                  <a:srgbClr val="FF0000"/>
                </a:solidFill>
                <a:latin typeface="Arial Narrow" charset="0"/>
              </a:rPr>
              <a:t>What does this mean in this problem?</a:t>
            </a:r>
          </a:p>
        </p:txBody>
      </p:sp>
      <p:sp>
        <p:nvSpPr>
          <p:cNvPr id="118790" name="Text Box 6"/>
          <p:cNvSpPr txBox="1">
            <a:spLocks noChangeArrowheads="1"/>
          </p:cNvSpPr>
          <p:nvPr/>
        </p:nvSpPr>
        <p:spPr bwMode="auto">
          <a:xfrm>
            <a:off x="1371600" y="2133600"/>
            <a:ext cx="1371600" cy="523220"/>
          </a:xfrm>
          <a:prstGeom prst="rect">
            <a:avLst/>
          </a:prstGeom>
          <a:solidFill>
            <a:srgbClr val="CCFFFF"/>
          </a:solidFill>
          <a:ln w="28575">
            <a:solidFill>
              <a:srgbClr val="990000"/>
            </a:solidFill>
            <a:miter lim="800000"/>
            <a:headEnd/>
            <a:tailEnd/>
          </a:ln>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1400" dirty="0" smtClean="0">
                <a:solidFill>
                  <a:schemeClr val="accent2"/>
                </a:solidFill>
                <a:latin typeface="Arial Narrow" charset="0"/>
              </a:rPr>
              <a:t>Don’t </a:t>
            </a:r>
            <a:r>
              <a:rPr lang="en-US" sz="1400" dirty="0">
                <a:solidFill>
                  <a:schemeClr val="accent2"/>
                </a:solidFill>
                <a:latin typeface="Arial Narrow" charset="0"/>
              </a:rPr>
              <a:t>we need to know the mass?</a:t>
            </a:r>
          </a:p>
        </p:txBody>
      </p:sp>
      <p:graphicFrame>
        <p:nvGraphicFramePr>
          <p:cNvPr id="118791" name="Object 3"/>
          <p:cNvGraphicFramePr>
            <a:graphicFrameLocks noChangeAspect="1"/>
          </p:cNvGraphicFramePr>
          <p:nvPr/>
        </p:nvGraphicFramePr>
        <p:xfrm>
          <a:off x="290513" y="4148138"/>
          <a:ext cx="2452687" cy="474662"/>
        </p:xfrm>
        <a:graphic>
          <a:graphicData uri="http://schemas.openxmlformats.org/presentationml/2006/ole">
            <mc:AlternateContent xmlns:mc="http://schemas.openxmlformats.org/markup-compatibility/2006">
              <mc:Choice xmlns:v="urn:schemas-microsoft-com:vml" Requires="v">
                <p:oleObj spid="_x0000_s331910" name="Equation" r:id="rId5" imgW="1015920" imgH="241200" progId="Equation.DSMT4">
                  <p:embed/>
                </p:oleObj>
              </mc:Choice>
              <mc:Fallback>
                <p:oleObj name="Equation" r:id="rId5" imgW="1015920" imgH="24120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90513" y="4148138"/>
                        <a:ext cx="2452687" cy="474662"/>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118792" name="Text Box 8"/>
          <p:cNvSpPr txBox="1">
            <a:spLocks noChangeArrowheads="1"/>
          </p:cNvSpPr>
          <p:nvPr/>
        </p:nvSpPr>
        <p:spPr bwMode="auto">
          <a:xfrm>
            <a:off x="2971800" y="1981200"/>
            <a:ext cx="3505200" cy="1219200"/>
          </a:xfrm>
          <a:prstGeom prst="rect">
            <a:avLst/>
          </a:prstGeom>
          <a:solidFill>
            <a:srgbClr val="FFFFCC"/>
          </a:solidFill>
          <a:ln w="28575">
            <a:solidFill>
              <a:srgbClr val="990000"/>
            </a:solidFill>
            <a:miter lim="800000"/>
            <a:headEnd/>
            <a:tailEnd/>
          </a:ln>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1800">
                <a:solidFill>
                  <a:srgbClr val="FF0000"/>
                </a:solidFill>
                <a:latin typeface="Arial Narrow" charset="0"/>
              </a:rPr>
              <a:t>Compute the speed at the bottom of the hill, using the mechanical energy conservation on the hill before friction starts working at the bottom</a:t>
            </a:r>
          </a:p>
        </p:txBody>
      </p:sp>
      <p:grpSp>
        <p:nvGrpSpPr>
          <p:cNvPr id="2" name="Group 9"/>
          <p:cNvGrpSpPr>
            <a:grpSpLocks/>
          </p:cNvGrpSpPr>
          <p:nvPr/>
        </p:nvGrpSpPr>
        <p:grpSpPr bwMode="auto">
          <a:xfrm>
            <a:off x="250825" y="2438400"/>
            <a:ext cx="2873375" cy="1090613"/>
            <a:chOff x="158" y="1392"/>
            <a:chExt cx="1954" cy="736"/>
          </a:xfrm>
        </p:grpSpPr>
        <p:sp>
          <p:nvSpPr>
            <p:cNvPr id="31778" name="AutoShape 10"/>
            <p:cNvSpPr>
              <a:spLocks noChangeArrowheads="1"/>
            </p:cNvSpPr>
            <p:nvPr/>
          </p:nvSpPr>
          <p:spPr bwMode="auto">
            <a:xfrm>
              <a:off x="720" y="1920"/>
              <a:ext cx="1392" cy="192"/>
            </a:xfrm>
            <a:prstGeom prst="wave">
              <a:avLst>
                <a:gd name="adj1" fmla="val 13005"/>
                <a:gd name="adj2" fmla="val 0"/>
              </a:avLst>
            </a:prstGeom>
            <a:solidFill>
              <a:srgbClr val="CCFFFF"/>
            </a:solidFill>
            <a:ln w="9525">
              <a:solidFill>
                <a:srgbClr val="CCFFFF"/>
              </a:solidFill>
              <a:round/>
              <a:headEnd/>
              <a:tailEnd/>
            </a:ln>
          </p:spPr>
          <p:txBody>
            <a:bodyPr wrap="none" anchor="ctr"/>
            <a:lstStyle/>
            <a:p>
              <a:endParaRPr lang="en-US"/>
            </a:p>
          </p:txBody>
        </p:sp>
        <p:sp>
          <p:nvSpPr>
            <p:cNvPr id="31779" name="AutoShape 11"/>
            <p:cNvSpPr>
              <a:spLocks noChangeArrowheads="1"/>
            </p:cNvSpPr>
            <p:nvPr/>
          </p:nvSpPr>
          <p:spPr bwMode="auto">
            <a:xfrm>
              <a:off x="432" y="1584"/>
              <a:ext cx="1056" cy="528"/>
            </a:xfrm>
            <a:prstGeom prst="rtTriangle">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pic>
          <p:nvPicPr>
            <p:cNvPr id="31780" name="Picture 12" descr="pe01981_"/>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58" y="1392"/>
              <a:ext cx="362" cy="3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781" name="Text Box 13"/>
            <p:cNvSpPr txBox="1">
              <a:spLocks noChangeArrowheads="1"/>
            </p:cNvSpPr>
            <p:nvPr/>
          </p:nvSpPr>
          <p:spPr bwMode="auto">
            <a:xfrm>
              <a:off x="158" y="1780"/>
              <a:ext cx="555" cy="2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600">
                  <a:solidFill>
                    <a:schemeClr val="accent2"/>
                  </a:solidFill>
                  <a:latin typeface="Monotype Corsiva" charset="0"/>
                </a:rPr>
                <a:t>h=20.0m</a:t>
              </a:r>
            </a:p>
          </p:txBody>
        </p:sp>
        <p:sp>
          <p:nvSpPr>
            <p:cNvPr id="31782" name="Arc 14"/>
            <p:cNvSpPr>
              <a:spLocks/>
            </p:cNvSpPr>
            <p:nvPr/>
          </p:nvSpPr>
          <p:spPr bwMode="auto">
            <a:xfrm flipH="1">
              <a:off x="1008" y="1920"/>
              <a:ext cx="48"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8575">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1783" name="Text Box 15"/>
            <p:cNvSpPr txBox="1">
              <a:spLocks noChangeArrowheads="1"/>
            </p:cNvSpPr>
            <p:nvPr/>
          </p:nvSpPr>
          <p:spPr bwMode="auto">
            <a:xfrm>
              <a:off x="659" y="1900"/>
              <a:ext cx="513" cy="2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600">
                  <a:solidFill>
                    <a:schemeClr val="accent2"/>
                  </a:solidFill>
                  <a:latin typeface="Monotype Corsiva" charset="0"/>
                </a:rPr>
                <a:t>θ=20</a:t>
              </a:r>
              <a:r>
                <a:rPr lang="en-US" sz="1600" baseline="30000">
                  <a:solidFill>
                    <a:schemeClr val="accent2"/>
                  </a:solidFill>
                  <a:latin typeface="Monotype Corsiva" charset="0"/>
                </a:rPr>
                <a:t>o</a:t>
              </a:r>
            </a:p>
          </p:txBody>
        </p:sp>
      </p:grpSp>
      <p:sp>
        <p:nvSpPr>
          <p:cNvPr id="118800" name="Text Box 16"/>
          <p:cNvSpPr txBox="1">
            <a:spLocks noChangeArrowheads="1"/>
          </p:cNvSpPr>
          <p:nvPr/>
        </p:nvSpPr>
        <p:spPr bwMode="auto">
          <a:xfrm>
            <a:off x="2133600" y="3276600"/>
            <a:ext cx="7010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1800">
                <a:solidFill>
                  <a:srgbClr val="FF0000"/>
                </a:solidFill>
                <a:latin typeface="Arial Narrow" charset="0"/>
              </a:rPr>
              <a:t>The change of kinetic energy is the same as the work done by the kinetic friction. </a:t>
            </a:r>
          </a:p>
        </p:txBody>
      </p:sp>
      <p:sp>
        <p:nvSpPr>
          <p:cNvPr id="118801" name="Text Box 17"/>
          <p:cNvSpPr txBox="1">
            <a:spLocks noChangeArrowheads="1"/>
          </p:cNvSpPr>
          <p:nvPr/>
        </p:nvSpPr>
        <p:spPr bwMode="auto">
          <a:xfrm>
            <a:off x="3962400" y="3657600"/>
            <a:ext cx="5105400" cy="944563"/>
          </a:xfrm>
          <a:prstGeom prst="rect">
            <a:avLst/>
          </a:prstGeom>
          <a:solidFill>
            <a:srgbClr val="FFFFCC"/>
          </a:solidFill>
          <a:ln w="28575">
            <a:solidFill>
              <a:srgbClr val="990000"/>
            </a:solidFill>
            <a:miter lim="800000"/>
            <a:headEnd/>
            <a:tailEnd/>
          </a:ln>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1800">
                <a:solidFill>
                  <a:srgbClr val="FF0000"/>
                </a:solidFill>
                <a:latin typeface="Arial Narrow" charset="0"/>
              </a:rPr>
              <a:t>Since we are interested in the distance the skier can get to before stopping, the friction must do as much work as the available kinetic energy to take it all away.</a:t>
            </a:r>
          </a:p>
        </p:txBody>
      </p:sp>
      <p:graphicFrame>
        <p:nvGraphicFramePr>
          <p:cNvPr id="118802" name="Object 4"/>
          <p:cNvGraphicFramePr>
            <a:graphicFrameLocks noChangeAspect="1"/>
          </p:cNvGraphicFramePr>
          <p:nvPr/>
        </p:nvGraphicFramePr>
        <p:xfrm>
          <a:off x="1981200" y="4589463"/>
          <a:ext cx="1273175" cy="439737"/>
        </p:xfrm>
        <a:graphic>
          <a:graphicData uri="http://schemas.openxmlformats.org/presentationml/2006/ole">
            <mc:AlternateContent xmlns:mc="http://schemas.openxmlformats.org/markup-compatibility/2006">
              <mc:Choice xmlns:v="urn:schemas-microsoft-com:vml" Requires="v">
                <p:oleObj spid="_x0000_s331911" name="Equation" r:id="rId8" imgW="799920" imgH="228600" progId="Equation.DSMT4">
                  <p:embed/>
                </p:oleObj>
              </mc:Choice>
              <mc:Fallback>
                <p:oleObj name="Equation" r:id="rId8" imgW="799920" imgH="228600"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981200" y="4589463"/>
                        <a:ext cx="1273175" cy="439737"/>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pSp>
        <p:nvGrpSpPr>
          <p:cNvPr id="3" name="Group 19"/>
          <p:cNvGrpSpPr>
            <a:grpSpLocks/>
          </p:cNvGrpSpPr>
          <p:nvPr/>
        </p:nvGrpSpPr>
        <p:grpSpPr bwMode="auto">
          <a:xfrm>
            <a:off x="533400" y="4648200"/>
            <a:ext cx="1295400" cy="395288"/>
            <a:chOff x="2928" y="2679"/>
            <a:chExt cx="816" cy="249"/>
          </a:xfrm>
        </p:grpSpPr>
        <p:sp>
          <p:nvSpPr>
            <p:cNvPr id="31777" name="Text Box 20"/>
            <p:cNvSpPr txBox="1">
              <a:spLocks noChangeArrowheads="1"/>
            </p:cNvSpPr>
            <p:nvPr/>
          </p:nvSpPr>
          <p:spPr bwMode="auto">
            <a:xfrm>
              <a:off x="2928" y="2679"/>
              <a:ext cx="816" cy="249"/>
            </a:xfrm>
            <a:prstGeom prst="rect">
              <a:avLst/>
            </a:prstGeom>
            <a:solidFill>
              <a:srgbClr val="FFFFCC"/>
            </a:solidFill>
            <a:ln w="28575">
              <a:solidFill>
                <a:srgbClr val="990000"/>
              </a:solidFill>
              <a:miter lim="800000"/>
              <a:headEnd/>
              <a:tailEnd/>
            </a:ln>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1800">
                  <a:solidFill>
                    <a:srgbClr val="FF0000"/>
                  </a:solidFill>
                  <a:latin typeface="Arial Narrow" charset="0"/>
                </a:rPr>
                <a:t>Since </a:t>
              </a:r>
            </a:p>
          </p:txBody>
        </p:sp>
        <p:graphicFrame>
          <p:nvGraphicFramePr>
            <p:cNvPr id="31761" name="Object 17"/>
            <p:cNvGraphicFramePr>
              <a:graphicFrameLocks noChangeAspect="1"/>
            </p:cNvGraphicFramePr>
            <p:nvPr/>
          </p:nvGraphicFramePr>
          <p:xfrm>
            <a:off x="3295" y="2711"/>
            <a:ext cx="418" cy="214"/>
          </p:xfrm>
          <a:graphic>
            <a:graphicData uri="http://schemas.openxmlformats.org/presentationml/2006/ole">
              <mc:AlternateContent xmlns:mc="http://schemas.openxmlformats.org/markup-compatibility/2006">
                <mc:Choice xmlns:v="urn:schemas-microsoft-com:vml" Requires="v">
                  <p:oleObj spid="_x0000_s331912" name="Equation" r:id="rId10" imgW="469800" imgH="241200" progId="Equation.DSMT4">
                    <p:embed/>
                  </p:oleObj>
                </mc:Choice>
                <mc:Fallback>
                  <p:oleObj name="Equation" r:id="rId10" imgW="469800" imgH="241200" progId="Equation.DSMT4">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295" y="2711"/>
                          <a:ext cx="418" cy="2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pSp>
      <p:sp>
        <p:nvSpPr>
          <p:cNvPr id="118806" name="Text Box 22"/>
          <p:cNvSpPr txBox="1">
            <a:spLocks noChangeArrowheads="1"/>
          </p:cNvSpPr>
          <p:nvPr/>
        </p:nvSpPr>
        <p:spPr bwMode="auto">
          <a:xfrm>
            <a:off x="5257800" y="4800600"/>
            <a:ext cx="3429000" cy="304800"/>
          </a:xfrm>
          <a:prstGeom prst="rect">
            <a:avLst/>
          </a:prstGeom>
          <a:solidFill>
            <a:srgbClr val="FFFF99"/>
          </a:solidFill>
          <a:ln>
            <a:noFill/>
          </a:ln>
          <a:extLs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1400" dirty="0">
                <a:solidFill>
                  <a:schemeClr val="accent2"/>
                </a:solidFill>
                <a:latin typeface="Arial Narrow" charset="0"/>
              </a:rPr>
              <a:t>Well, it turns out we </a:t>
            </a:r>
            <a:r>
              <a:rPr lang="en-US" sz="1400" dirty="0" smtClean="0">
                <a:solidFill>
                  <a:schemeClr val="accent2"/>
                </a:solidFill>
                <a:latin typeface="Arial Narrow" charset="0"/>
              </a:rPr>
              <a:t>don’t </a:t>
            </a:r>
            <a:r>
              <a:rPr lang="en-US" sz="1400" dirty="0">
                <a:solidFill>
                  <a:schemeClr val="accent2"/>
                </a:solidFill>
                <a:latin typeface="Arial Narrow" charset="0"/>
              </a:rPr>
              <a:t>need to know the mass. </a:t>
            </a:r>
          </a:p>
        </p:txBody>
      </p:sp>
      <p:sp>
        <p:nvSpPr>
          <p:cNvPr id="118807" name="Text Box 23"/>
          <p:cNvSpPr txBox="1">
            <a:spLocks noChangeArrowheads="1"/>
          </p:cNvSpPr>
          <p:nvPr/>
        </p:nvSpPr>
        <p:spPr bwMode="auto">
          <a:xfrm>
            <a:off x="5257800" y="5257800"/>
            <a:ext cx="1676400" cy="304800"/>
          </a:xfrm>
          <a:prstGeom prst="rect">
            <a:avLst/>
          </a:prstGeom>
          <a:solidFill>
            <a:srgbClr val="CCFFFF"/>
          </a:solidFill>
          <a:ln>
            <a:noFill/>
          </a:ln>
          <a:extLs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1400">
                <a:solidFill>
                  <a:schemeClr val="accent2"/>
                </a:solidFill>
                <a:latin typeface="Arial Narrow" charset="0"/>
              </a:rPr>
              <a:t>What does this mean?</a:t>
            </a:r>
          </a:p>
        </p:txBody>
      </p:sp>
      <p:sp>
        <p:nvSpPr>
          <p:cNvPr id="118808" name="Text Box 24"/>
          <p:cNvSpPr txBox="1">
            <a:spLocks noChangeArrowheads="1"/>
          </p:cNvSpPr>
          <p:nvPr/>
        </p:nvSpPr>
        <p:spPr bwMode="auto">
          <a:xfrm>
            <a:off x="5257800" y="5715000"/>
            <a:ext cx="3810000" cy="517525"/>
          </a:xfrm>
          <a:prstGeom prst="rect">
            <a:avLst/>
          </a:prstGeom>
          <a:solidFill>
            <a:srgbClr val="FFFF99"/>
          </a:solidFill>
          <a:ln>
            <a:noFill/>
          </a:ln>
          <a:extLs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1400" dirty="0">
                <a:solidFill>
                  <a:schemeClr val="accent2"/>
                </a:solidFill>
                <a:latin typeface="Arial Narrow" charset="0"/>
              </a:rPr>
              <a:t>No matter how heavy the skier is he will get as far as anyone else has gotten starting from the same height.</a:t>
            </a:r>
          </a:p>
        </p:txBody>
      </p:sp>
      <p:graphicFrame>
        <p:nvGraphicFramePr>
          <p:cNvPr id="118809" name="Object 5"/>
          <p:cNvGraphicFramePr>
            <a:graphicFrameLocks noChangeAspect="1"/>
          </p:cNvGraphicFramePr>
          <p:nvPr/>
        </p:nvGraphicFramePr>
        <p:xfrm>
          <a:off x="1981200" y="4999038"/>
          <a:ext cx="1339850" cy="487362"/>
        </p:xfrm>
        <a:graphic>
          <a:graphicData uri="http://schemas.openxmlformats.org/presentationml/2006/ole">
            <mc:AlternateContent xmlns:mc="http://schemas.openxmlformats.org/markup-compatibility/2006">
              <mc:Choice xmlns:v="urn:schemas-microsoft-com:vml" Requires="v">
                <p:oleObj spid="_x0000_s331913" name="Equation" r:id="rId12" imgW="571320" imgH="228600" progId="Equation.3">
                  <p:embed/>
                </p:oleObj>
              </mc:Choice>
              <mc:Fallback>
                <p:oleObj name="Equation" r:id="rId12" imgW="571320" imgH="228600" progId="Equation.3">
                  <p:embed/>
                  <p:pic>
                    <p:nvPicPr>
                      <p:cNvPr id="0" name=""/>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981200" y="4999038"/>
                        <a:ext cx="1339850" cy="487362"/>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8810" name="Object 6"/>
          <p:cNvGraphicFramePr>
            <a:graphicFrameLocks noChangeAspect="1"/>
          </p:cNvGraphicFramePr>
          <p:nvPr/>
        </p:nvGraphicFramePr>
        <p:xfrm>
          <a:off x="3429000" y="4999038"/>
          <a:ext cx="1219200" cy="487362"/>
        </p:xfrm>
        <a:graphic>
          <a:graphicData uri="http://schemas.openxmlformats.org/presentationml/2006/ole">
            <mc:AlternateContent xmlns:mc="http://schemas.openxmlformats.org/markup-compatibility/2006">
              <mc:Choice xmlns:v="urn:schemas-microsoft-com:vml" Requires="v">
                <p:oleObj spid="_x0000_s331914" name="Equation" r:id="rId14" imgW="520560" imgH="228600" progId="Equation.3">
                  <p:embed/>
                </p:oleObj>
              </mc:Choice>
              <mc:Fallback>
                <p:oleObj name="Equation" r:id="rId14" imgW="520560" imgH="228600" progId="Equation.3">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3429000" y="4999038"/>
                        <a:ext cx="1219200" cy="487362"/>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8811" name="Object 7"/>
          <p:cNvGraphicFramePr>
            <a:graphicFrameLocks noChangeAspect="1"/>
          </p:cNvGraphicFramePr>
          <p:nvPr/>
        </p:nvGraphicFramePr>
        <p:xfrm>
          <a:off x="304800" y="5586413"/>
          <a:ext cx="990600" cy="577850"/>
        </p:xfrm>
        <a:graphic>
          <a:graphicData uri="http://schemas.openxmlformats.org/presentationml/2006/ole">
            <mc:AlternateContent xmlns:mc="http://schemas.openxmlformats.org/markup-compatibility/2006">
              <mc:Choice xmlns:v="urn:schemas-microsoft-com:vml" Requires="v">
                <p:oleObj spid="_x0000_s331915" name="Equation" r:id="rId16" imgW="672840" imgH="431640" progId="Equation.3">
                  <p:embed/>
                </p:oleObj>
              </mc:Choice>
              <mc:Fallback>
                <p:oleObj name="Equation" r:id="rId16" imgW="672840" imgH="431640" progId="Equation.3">
                  <p:embed/>
                  <p:pic>
                    <p:nvPicPr>
                      <p:cNvPr id="0" name=""/>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304800" y="5586413"/>
                        <a:ext cx="990600" cy="57785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8812" name="Object 8"/>
          <p:cNvGraphicFramePr>
            <a:graphicFrameLocks noChangeAspect="1"/>
          </p:cNvGraphicFramePr>
          <p:nvPr/>
        </p:nvGraphicFramePr>
        <p:xfrm>
          <a:off x="1295400" y="5410200"/>
          <a:ext cx="1158875" cy="773113"/>
        </p:xfrm>
        <a:graphic>
          <a:graphicData uri="http://schemas.openxmlformats.org/presentationml/2006/ole">
            <mc:AlternateContent xmlns:mc="http://schemas.openxmlformats.org/markup-compatibility/2006">
              <mc:Choice xmlns:v="urn:schemas-microsoft-com:vml" Requires="v">
                <p:oleObj spid="_x0000_s331916" name="Equation" r:id="rId18" imgW="558720" imgH="609480" progId="Equation.3">
                  <p:embed/>
                </p:oleObj>
              </mc:Choice>
              <mc:Fallback>
                <p:oleObj name="Equation" r:id="rId18" imgW="558720" imgH="609480" progId="Equation.3">
                  <p:embed/>
                  <p:pic>
                    <p:nvPicPr>
                      <p:cNvPr id="0" name=""/>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1295400" y="5410200"/>
                        <a:ext cx="1158875" cy="773113"/>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8813" name="Object 9"/>
          <p:cNvGraphicFramePr>
            <a:graphicFrameLocks noChangeAspect="1"/>
          </p:cNvGraphicFramePr>
          <p:nvPr/>
        </p:nvGraphicFramePr>
        <p:xfrm>
          <a:off x="2438400" y="5572125"/>
          <a:ext cx="700088" cy="593725"/>
        </p:xfrm>
        <a:graphic>
          <a:graphicData uri="http://schemas.openxmlformats.org/presentationml/2006/ole">
            <mc:AlternateContent xmlns:mc="http://schemas.openxmlformats.org/markup-compatibility/2006">
              <mc:Choice xmlns:v="urn:schemas-microsoft-com:vml" Requires="v">
                <p:oleObj spid="_x0000_s331917" name="Equation" r:id="rId20" imgW="520560" imgH="457200" progId="Equation.3">
                  <p:embed/>
                </p:oleObj>
              </mc:Choice>
              <mc:Fallback>
                <p:oleObj name="Equation" r:id="rId20" imgW="520560" imgH="457200" progId="Equation.3">
                  <p:embed/>
                  <p:pic>
                    <p:nvPicPr>
                      <p:cNvPr id="0" name=""/>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2438400" y="5572125"/>
                        <a:ext cx="700088" cy="59372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8814" name="Object 10"/>
          <p:cNvGraphicFramePr>
            <a:graphicFrameLocks noChangeAspect="1"/>
          </p:cNvGraphicFramePr>
          <p:nvPr/>
        </p:nvGraphicFramePr>
        <p:xfrm>
          <a:off x="3200400" y="5586413"/>
          <a:ext cx="1752600" cy="490537"/>
        </p:xfrm>
        <a:graphic>
          <a:graphicData uri="http://schemas.openxmlformats.org/presentationml/2006/ole">
            <mc:AlternateContent xmlns:mc="http://schemas.openxmlformats.org/markup-compatibility/2006">
              <mc:Choice xmlns:v="urn:schemas-microsoft-com:vml" Requires="v">
                <p:oleObj spid="_x0000_s331918" name="Equation" r:id="rId22" imgW="1638000" imgH="431640" progId="Equation.3">
                  <p:embed/>
                </p:oleObj>
              </mc:Choice>
              <mc:Fallback>
                <p:oleObj name="Equation" r:id="rId22" imgW="1638000" imgH="431640" progId="Equation.3">
                  <p:embed/>
                  <p:pic>
                    <p:nvPicPr>
                      <p:cNvPr id="0" name=""/>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3200400" y="5586413"/>
                        <a:ext cx="1752600" cy="490537"/>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8815" name="Object 11"/>
          <p:cNvGraphicFramePr>
            <a:graphicFrameLocks noChangeAspect="1"/>
          </p:cNvGraphicFramePr>
          <p:nvPr/>
        </p:nvGraphicFramePr>
        <p:xfrm>
          <a:off x="7848600" y="1778000"/>
          <a:ext cx="833438" cy="671513"/>
        </p:xfrm>
        <a:graphic>
          <a:graphicData uri="http://schemas.openxmlformats.org/presentationml/2006/ole">
            <mc:AlternateContent xmlns:mc="http://schemas.openxmlformats.org/markup-compatibility/2006">
              <mc:Choice xmlns:v="urn:schemas-microsoft-com:vml" Requires="v">
                <p:oleObj spid="_x0000_s331919" name="Equation" r:id="rId24" imgW="520560" imgH="393480" progId="Equation.3">
                  <p:embed/>
                </p:oleObj>
              </mc:Choice>
              <mc:Fallback>
                <p:oleObj name="Equation" r:id="rId24" imgW="520560" imgH="393480" progId="Equation.3">
                  <p:embed/>
                  <p:pic>
                    <p:nvPicPr>
                      <p:cNvPr id="0" name=""/>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7848600" y="1778000"/>
                        <a:ext cx="833438" cy="671513"/>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8816" name="Object 12"/>
          <p:cNvGraphicFramePr>
            <a:graphicFrameLocks noChangeAspect="1"/>
          </p:cNvGraphicFramePr>
          <p:nvPr/>
        </p:nvGraphicFramePr>
        <p:xfrm>
          <a:off x="6629400" y="2430463"/>
          <a:ext cx="1066800" cy="465137"/>
        </p:xfrm>
        <a:graphic>
          <a:graphicData uri="http://schemas.openxmlformats.org/presentationml/2006/ole">
            <mc:AlternateContent xmlns:mc="http://schemas.openxmlformats.org/markup-compatibility/2006">
              <mc:Choice xmlns:v="urn:schemas-microsoft-com:vml" Requires="v">
                <p:oleObj spid="_x0000_s331920" name="Equation" r:id="rId26" imgW="622080" imgH="253800" progId="Equation.3">
                  <p:embed/>
                </p:oleObj>
              </mc:Choice>
              <mc:Fallback>
                <p:oleObj name="Equation" r:id="rId26" imgW="622080" imgH="253800" progId="Equation.3">
                  <p:embed/>
                  <p:pic>
                    <p:nvPicPr>
                      <p:cNvPr id="0" name=""/>
                      <p:cNvPicPr>
                        <a:picLocks noChangeAspect="1" noChangeArrowheads="1"/>
                      </p:cNvPicPr>
                      <p:nvPr/>
                    </p:nvPicPr>
                    <p:blipFill>
                      <a:blip r:embed="rId27">
                        <a:extLst>
                          <a:ext uri="{28A0092B-C50C-407E-A947-70E740481C1C}">
                            <a14:useLocalDpi xmlns:a14="http://schemas.microsoft.com/office/drawing/2010/main" val="0"/>
                          </a:ext>
                        </a:extLst>
                      </a:blip>
                      <a:srcRect/>
                      <a:stretch>
                        <a:fillRect/>
                      </a:stretch>
                    </p:blipFill>
                    <p:spPr bwMode="auto">
                      <a:xfrm>
                        <a:off x="6629400" y="2430463"/>
                        <a:ext cx="1066800" cy="465137"/>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8817" name="Object 13"/>
          <p:cNvGraphicFramePr>
            <a:graphicFrameLocks noChangeAspect="1"/>
          </p:cNvGraphicFramePr>
          <p:nvPr/>
        </p:nvGraphicFramePr>
        <p:xfrm>
          <a:off x="6629400" y="2951163"/>
          <a:ext cx="2514600" cy="336550"/>
        </p:xfrm>
        <a:graphic>
          <a:graphicData uri="http://schemas.openxmlformats.org/presentationml/2006/ole">
            <mc:AlternateContent xmlns:mc="http://schemas.openxmlformats.org/markup-compatibility/2006">
              <mc:Choice xmlns:v="urn:schemas-microsoft-com:vml" Requires="v">
                <p:oleObj spid="_x0000_s331921" name="Equation" r:id="rId28" imgW="1815840" imgH="228600" progId="Equation.3">
                  <p:embed/>
                </p:oleObj>
              </mc:Choice>
              <mc:Fallback>
                <p:oleObj name="Equation" r:id="rId28" imgW="1815840" imgH="228600" progId="Equation.3">
                  <p:embed/>
                  <p:pic>
                    <p:nvPicPr>
                      <p:cNvPr id="0" name=""/>
                      <p:cNvPicPr>
                        <a:picLocks noChangeAspect="1" noChangeArrowheads="1"/>
                      </p:cNvPicPr>
                      <p:nvPr/>
                    </p:nvPicPr>
                    <p:blipFill>
                      <a:blip r:embed="rId29">
                        <a:extLst>
                          <a:ext uri="{28A0092B-C50C-407E-A947-70E740481C1C}">
                            <a14:useLocalDpi xmlns:a14="http://schemas.microsoft.com/office/drawing/2010/main" val="0"/>
                          </a:ext>
                        </a:extLst>
                      </a:blip>
                      <a:srcRect/>
                      <a:stretch>
                        <a:fillRect/>
                      </a:stretch>
                    </p:blipFill>
                    <p:spPr bwMode="auto">
                      <a:xfrm>
                        <a:off x="6629400" y="2951163"/>
                        <a:ext cx="2514600" cy="33655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8818" name="Object 14"/>
          <p:cNvGraphicFramePr>
            <a:graphicFrameLocks noChangeAspect="1"/>
          </p:cNvGraphicFramePr>
          <p:nvPr/>
        </p:nvGraphicFramePr>
        <p:xfrm>
          <a:off x="2798763" y="4159250"/>
          <a:ext cx="858837" cy="450850"/>
        </p:xfrm>
        <a:graphic>
          <a:graphicData uri="http://schemas.openxmlformats.org/presentationml/2006/ole">
            <mc:AlternateContent xmlns:mc="http://schemas.openxmlformats.org/markup-compatibility/2006">
              <mc:Choice xmlns:v="urn:schemas-microsoft-com:vml" Requires="v">
                <p:oleObj spid="_x0000_s331922" name="Equation" r:id="rId30" imgW="355320" imgH="228600" progId="Equation.DSMT4">
                  <p:embed/>
                </p:oleObj>
              </mc:Choice>
              <mc:Fallback>
                <p:oleObj name="Equation" r:id="rId30" imgW="355320" imgH="228600" progId="Equation.DSMT4">
                  <p:embed/>
                  <p:pic>
                    <p:nvPicPr>
                      <p:cNvPr id="0" name=""/>
                      <p:cNvPicPr>
                        <a:picLocks noChangeAspect="1" noChangeArrowheads="1"/>
                      </p:cNvPicPr>
                      <p:nvPr/>
                    </p:nvPicPr>
                    <p:blipFill>
                      <a:blip r:embed="rId31">
                        <a:extLst>
                          <a:ext uri="{28A0092B-C50C-407E-A947-70E740481C1C}">
                            <a14:useLocalDpi xmlns:a14="http://schemas.microsoft.com/office/drawing/2010/main" val="0"/>
                          </a:ext>
                        </a:extLst>
                      </a:blip>
                      <a:srcRect/>
                      <a:stretch>
                        <a:fillRect/>
                      </a:stretch>
                    </p:blipFill>
                    <p:spPr bwMode="auto">
                      <a:xfrm>
                        <a:off x="2798763" y="4159250"/>
                        <a:ext cx="858837" cy="45085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8819" name="Object 15"/>
          <p:cNvGraphicFramePr>
            <a:graphicFrameLocks noChangeAspect="1"/>
          </p:cNvGraphicFramePr>
          <p:nvPr/>
        </p:nvGraphicFramePr>
        <p:xfrm>
          <a:off x="3390900" y="4537075"/>
          <a:ext cx="1028700" cy="498475"/>
        </p:xfrm>
        <a:graphic>
          <a:graphicData uri="http://schemas.openxmlformats.org/presentationml/2006/ole">
            <mc:AlternateContent xmlns:mc="http://schemas.openxmlformats.org/markup-compatibility/2006">
              <mc:Choice xmlns:v="urn:schemas-microsoft-com:vml" Requires="v">
                <p:oleObj spid="_x0000_s331923" name="Equation" r:id="rId32" imgW="571320" imgH="228600" progId="Equation.DSMT4">
                  <p:embed/>
                </p:oleObj>
              </mc:Choice>
              <mc:Fallback>
                <p:oleObj name="Equation" r:id="rId32" imgW="571320" imgH="228600" progId="Equation.DSMT4">
                  <p:embed/>
                  <p:pic>
                    <p:nvPicPr>
                      <p:cNvPr id="0" name=""/>
                      <p:cNvPicPr>
                        <a:picLocks noChangeAspect="1" noChangeArrowheads="1"/>
                      </p:cNvPicPr>
                      <p:nvPr/>
                    </p:nvPicPr>
                    <p:blipFill>
                      <a:blip r:embed="rId33">
                        <a:extLst>
                          <a:ext uri="{28A0092B-C50C-407E-A947-70E740481C1C}">
                            <a14:useLocalDpi xmlns:a14="http://schemas.microsoft.com/office/drawing/2010/main" val="0"/>
                          </a:ext>
                        </a:extLst>
                      </a:blip>
                      <a:srcRect/>
                      <a:stretch>
                        <a:fillRect/>
                      </a:stretch>
                    </p:blipFill>
                    <p:spPr bwMode="auto">
                      <a:xfrm>
                        <a:off x="3390900" y="4537075"/>
                        <a:ext cx="1028700" cy="49847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8820" name="Object 16"/>
          <p:cNvGraphicFramePr>
            <a:graphicFrameLocks noChangeAspect="1"/>
          </p:cNvGraphicFramePr>
          <p:nvPr/>
        </p:nvGraphicFramePr>
        <p:xfrm>
          <a:off x="7264400" y="1981200"/>
          <a:ext cx="508000" cy="346075"/>
        </p:xfrm>
        <a:graphic>
          <a:graphicData uri="http://schemas.openxmlformats.org/presentationml/2006/ole">
            <mc:AlternateContent xmlns:mc="http://schemas.openxmlformats.org/markup-compatibility/2006">
              <mc:Choice xmlns:v="urn:schemas-microsoft-com:vml" Requires="v">
                <p:oleObj spid="_x0000_s331924" name="Equation" r:id="rId34" imgW="317160" imgH="203040" progId="Equation.DSMT4">
                  <p:embed/>
                </p:oleObj>
              </mc:Choice>
              <mc:Fallback>
                <p:oleObj name="Equation" r:id="rId34" imgW="317160" imgH="203040" progId="Equation.DSMT4">
                  <p:embed/>
                  <p:pic>
                    <p:nvPicPr>
                      <p:cNvPr id="0" name=""/>
                      <p:cNvPicPr>
                        <a:picLocks noChangeAspect="1" noChangeArrowheads="1"/>
                      </p:cNvPicPr>
                      <p:nvPr/>
                    </p:nvPicPr>
                    <p:blipFill>
                      <a:blip r:embed="rId35">
                        <a:extLst>
                          <a:ext uri="{28A0092B-C50C-407E-A947-70E740481C1C}">
                            <a14:useLocalDpi xmlns:a14="http://schemas.microsoft.com/office/drawing/2010/main" val="0"/>
                          </a:ext>
                        </a:extLst>
                      </a:blip>
                      <a:srcRect/>
                      <a:stretch>
                        <a:fillRect/>
                      </a:stretch>
                    </p:blipFill>
                    <p:spPr bwMode="auto">
                      <a:xfrm>
                        <a:off x="7264400" y="1981200"/>
                        <a:ext cx="508000" cy="34607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spTree>
    <p:extLst>
      <p:ext uri="{BB962C8B-B14F-4D97-AF65-F5344CB8AC3E}">
        <p14:creationId xmlns:p14="http://schemas.microsoft.com/office/powerpoint/2010/main" val="2105691957"/>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99"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400" smtClean="0">
                <a:solidFill>
                  <a:srgbClr val="FF0066"/>
                </a:solidFill>
                <a:latin typeface="Arial Narrow" charset="0"/>
              </a:rPr>
              <a:t>Tuesday, Oct. 7, 2014</a:t>
            </a:r>
            <a:endParaRPr lang="en-US" sz="1400">
              <a:solidFill>
                <a:srgbClr val="FF0066"/>
              </a:solidFill>
              <a:latin typeface="Arial Narrow" charset="0"/>
            </a:endParaRPr>
          </a:p>
        </p:txBody>
      </p:sp>
      <p:sp>
        <p:nvSpPr>
          <p:cNvPr id="20500" name="Rectangle 5"/>
          <p:cNvSpPr>
            <a:spLocks noGrp="1" noChangeArrowheads="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nl-NL" sz="1400" smtClean="0">
                <a:solidFill>
                  <a:srgbClr val="003300"/>
                </a:solidFill>
                <a:latin typeface="Arial Narrow" charset="0"/>
              </a:rPr>
              <a:t>PHYS 1443-004, Fall 2014                            Dr. Jaehoon Yu</a:t>
            </a:r>
            <a:endParaRPr lang="en-US" sz="1400">
              <a:solidFill>
                <a:srgbClr val="003300"/>
              </a:solidFill>
              <a:latin typeface="Arial Narrow" charset="0"/>
            </a:endParaRPr>
          </a:p>
        </p:txBody>
      </p:sp>
      <p:sp>
        <p:nvSpPr>
          <p:cNvPr id="20501" name="Rectangle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454CB837-9239-B14E-BE22-F639147459DE}" type="slidenum">
              <a:rPr lang="en-US" sz="1400">
                <a:solidFill>
                  <a:srgbClr val="A50021"/>
                </a:solidFill>
                <a:latin typeface="Arial Narrow" charset="0"/>
              </a:rPr>
              <a:pPr eaLnBrk="1" hangingPunct="1"/>
              <a:t>8</a:t>
            </a:fld>
            <a:endParaRPr lang="en-US" sz="1400">
              <a:solidFill>
                <a:srgbClr val="A50021"/>
              </a:solidFill>
              <a:latin typeface="Arial Narrow" charset="0"/>
            </a:endParaRPr>
          </a:p>
        </p:txBody>
      </p:sp>
      <p:sp>
        <p:nvSpPr>
          <p:cNvPr id="20502" name="Rectangle 2"/>
          <p:cNvSpPr>
            <a:spLocks noGrp="1" noChangeArrowheads="1"/>
          </p:cNvSpPr>
          <p:nvPr>
            <p:ph type="title"/>
          </p:nvPr>
        </p:nvSpPr>
        <p:spPr>
          <a:xfrm>
            <a:off x="457200" y="152400"/>
            <a:ext cx="8153400" cy="838200"/>
          </a:xfrm>
        </p:spPr>
        <p:txBody>
          <a:bodyPr/>
          <a:lstStyle/>
          <a:p>
            <a:r>
              <a:rPr lang="en-US" sz="3600">
                <a:latin typeface="Arial Narrow" charset="0"/>
                <a:ea typeface="ＭＳ Ｐゴシック" charset="0"/>
                <a:cs typeface="ＭＳ Ｐゴシック" charset="0"/>
              </a:rPr>
              <a:t>How is the conservative force related to  the potential energy?</a:t>
            </a:r>
          </a:p>
        </p:txBody>
      </p:sp>
      <p:sp>
        <p:nvSpPr>
          <p:cNvPr id="119811" name="Text Box 3"/>
          <p:cNvSpPr txBox="1">
            <a:spLocks noChangeArrowheads="1"/>
          </p:cNvSpPr>
          <p:nvPr/>
        </p:nvSpPr>
        <p:spPr bwMode="auto">
          <a:xfrm>
            <a:off x="457200" y="1143000"/>
            <a:ext cx="54102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a:solidFill>
                  <a:schemeClr val="accent2"/>
                </a:solidFill>
                <a:latin typeface="Arial Narrow" charset="0"/>
              </a:rPr>
              <a:t>Work done by a force component on an object through the displacement Δx is</a:t>
            </a:r>
          </a:p>
        </p:txBody>
      </p:sp>
      <p:graphicFrame>
        <p:nvGraphicFramePr>
          <p:cNvPr id="119812" name="Object 2"/>
          <p:cNvGraphicFramePr>
            <a:graphicFrameLocks noChangeAspect="1"/>
          </p:cNvGraphicFramePr>
          <p:nvPr/>
        </p:nvGraphicFramePr>
        <p:xfrm>
          <a:off x="4648200" y="4572000"/>
          <a:ext cx="427038" cy="512763"/>
        </p:xfrm>
        <a:graphic>
          <a:graphicData uri="http://schemas.openxmlformats.org/presentationml/2006/ole">
            <mc:AlternateContent xmlns:mc="http://schemas.openxmlformats.org/markup-compatibility/2006">
              <mc:Choice xmlns:v="urn:schemas-microsoft-com:vml" Requires="v">
                <p:oleObj spid="_x0000_s310097" name="Equation" r:id="rId3" imgW="177480" imgH="228600" progId="Equation.3">
                  <p:embed/>
                </p:oleObj>
              </mc:Choice>
              <mc:Fallback>
                <p:oleObj name="Equation" r:id="rId3" imgW="177480" imgH="2286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48200" y="4572000"/>
                        <a:ext cx="427038" cy="512763"/>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119813" name="Text Box 5"/>
          <p:cNvSpPr txBox="1">
            <a:spLocks noChangeArrowheads="1"/>
          </p:cNvSpPr>
          <p:nvPr/>
        </p:nvSpPr>
        <p:spPr bwMode="auto">
          <a:xfrm>
            <a:off x="152400" y="3733800"/>
            <a:ext cx="8839200" cy="701675"/>
          </a:xfrm>
          <a:prstGeom prst="rect">
            <a:avLst/>
          </a:prstGeom>
          <a:solidFill>
            <a:srgbClr val="FFFFCC"/>
          </a:solidFill>
          <a:ln>
            <a:noFill/>
          </a:ln>
          <a:extLs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000">
                <a:solidFill>
                  <a:srgbClr val="003300"/>
                </a:solidFill>
                <a:latin typeface="Monotype Corsiva" charset="0"/>
              </a:rPr>
              <a:t>This relationship says that any conservative force acting on an object within a given system is the same as the negative derivative of the potential energy of the system with respect to the position. </a:t>
            </a:r>
            <a:endParaRPr lang="en-US" sz="2000" b="1" u="sng">
              <a:solidFill>
                <a:srgbClr val="003300"/>
              </a:solidFill>
              <a:latin typeface="Monotype Corsiva" charset="0"/>
            </a:endParaRPr>
          </a:p>
        </p:txBody>
      </p:sp>
      <p:graphicFrame>
        <p:nvGraphicFramePr>
          <p:cNvPr id="119814" name="Object 3"/>
          <p:cNvGraphicFramePr>
            <a:graphicFrameLocks noChangeAspect="1"/>
          </p:cNvGraphicFramePr>
          <p:nvPr/>
        </p:nvGraphicFramePr>
        <p:xfrm>
          <a:off x="6248400" y="1354138"/>
          <a:ext cx="712788" cy="411162"/>
        </p:xfrm>
        <a:graphic>
          <a:graphicData uri="http://schemas.openxmlformats.org/presentationml/2006/ole">
            <mc:AlternateContent xmlns:mc="http://schemas.openxmlformats.org/markup-compatibility/2006">
              <mc:Choice xmlns:v="urn:schemas-microsoft-com:vml" Requires="v">
                <p:oleObj spid="_x0000_s310098" name="Equation" r:id="rId5" imgW="304560" imgH="177480" progId="Equation.DSMT4">
                  <p:embed/>
                </p:oleObj>
              </mc:Choice>
              <mc:Fallback>
                <p:oleObj name="Equation" r:id="rId5" imgW="304560" imgH="17748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248400" y="1354138"/>
                        <a:ext cx="712788" cy="411162"/>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9815" name="Object 4"/>
          <p:cNvGraphicFramePr>
            <a:graphicFrameLocks noChangeAspect="1"/>
          </p:cNvGraphicFramePr>
          <p:nvPr/>
        </p:nvGraphicFramePr>
        <p:xfrm>
          <a:off x="6248400" y="1851025"/>
          <a:ext cx="1206500" cy="587375"/>
        </p:xfrm>
        <a:graphic>
          <a:graphicData uri="http://schemas.openxmlformats.org/presentationml/2006/ole">
            <mc:AlternateContent xmlns:mc="http://schemas.openxmlformats.org/markup-compatibility/2006">
              <mc:Choice xmlns:v="urn:schemas-microsoft-com:vml" Requires="v">
                <p:oleObj spid="_x0000_s310099" name="Equation" r:id="rId7" imgW="647640" imgH="279360" progId="Equation.DSMT4">
                  <p:embed/>
                </p:oleObj>
              </mc:Choice>
              <mc:Fallback>
                <p:oleObj name="Equation" r:id="rId7" imgW="647640" imgH="279360" progId="Equation.DSMT4">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248400" y="1851025"/>
                        <a:ext cx="1206500" cy="58737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119816" name="Text Box 8"/>
          <p:cNvSpPr txBox="1">
            <a:spLocks noChangeArrowheads="1"/>
          </p:cNvSpPr>
          <p:nvPr/>
        </p:nvSpPr>
        <p:spPr bwMode="auto">
          <a:xfrm>
            <a:off x="457200" y="2133600"/>
            <a:ext cx="4343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a:solidFill>
                  <a:schemeClr val="accent2"/>
                </a:solidFill>
                <a:latin typeface="Arial Narrow" charset="0"/>
              </a:rPr>
              <a:t>For an infinitesimal displacement Δx </a:t>
            </a:r>
          </a:p>
        </p:txBody>
      </p:sp>
      <p:graphicFrame>
        <p:nvGraphicFramePr>
          <p:cNvPr id="119817" name="Object 5"/>
          <p:cNvGraphicFramePr>
            <a:graphicFrameLocks noChangeAspect="1"/>
          </p:cNvGraphicFramePr>
          <p:nvPr/>
        </p:nvGraphicFramePr>
        <p:xfrm>
          <a:off x="7239000" y="3003550"/>
          <a:ext cx="688975" cy="501650"/>
        </p:xfrm>
        <a:graphic>
          <a:graphicData uri="http://schemas.openxmlformats.org/presentationml/2006/ole">
            <mc:AlternateContent xmlns:mc="http://schemas.openxmlformats.org/markup-compatibility/2006">
              <mc:Choice xmlns:v="urn:schemas-microsoft-com:vml" Requires="v">
                <p:oleObj spid="_x0000_s310100" name="Equation" r:id="rId9" imgW="317160" imgH="228600" progId="Equation.DSMT4">
                  <p:embed/>
                </p:oleObj>
              </mc:Choice>
              <mc:Fallback>
                <p:oleObj name="Equation" r:id="rId9" imgW="317160" imgH="228600" progId="Equation.DSMT4">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239000" y="3003550"/>
                        <a:ext cx="688975" cy="501650"/>
                      </a:xfrm>
                      <a:prstGeom prst="rect">
                        <a:avLst/>
                      </a:prstGeom>
                      <a:noFill/>
                      <a:ln>
                        <a:noFill/>
                      </a:ln>
                      <a:effectLst/>
                      <a:extLst>
                        <a:ext uri="{909E8E84-426E-40dd-AFC4-6F175D3DCCD1}">
                          <a14:hiddenFill xmlns:a14="http://schemas.microsoft.com/office/drawing/2010/main">
                            <a:solidFill>
                              <a:srgbClr val="CCFFFF"/>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119818" name="Text Box 10"/>
          <p:cNvSpPr txBox="1">
            <a:spLocks noChangeArrowheads="1"/>
          </p:cNvSpPr>
          <p:nvPr/>
        </p:nvSpPr>
        <p:spPr bwMode="auto">
          <a:xfrm>
            <a:off x="457200" y="2973388"/>
            <a:ext cx="6477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dirty="0">
                <a:solidFill>
                  <a:schemeClr val="accent2"/>
                </a:solidFill>
                <a:latin typeface="Arial Narrow" charset="0"/>
              </a:rPr>
              <a:t>Results in the conservative force-potential </a:t>
            </a:r>
            <a:r>
              <a:rPr lang="en-US" dirty="0" smtClean="0">
                <a:solidFill>
                  <a:schemeClr val="accent2"/>
                </a:solidFill>
                <a:latin typeface="Arial Narrow" charset="0"/>
              </a:rPr>
              <a:t>E relationship </a:t>
            </a:r>
            <a:endParaRPr lang="en-US" dirty="0">
              <a:solidFill>
                <a:schemeClr val="accent2"/>
              </a:solidFill>
              <a:latin typeface="Arial Narrow" charset="0"/>
            </a:endParaRPr>
          </a:p>
        </p:txBody>
      </p:sp>
      <p:sp>
        <p:nvSpPr>
          <p:cNvPr id="119819" name="Text Box 11"/>
          <p:cNvSpPr txBox="1">
            <a:spLocks noChangeArrowheads="1"/>
          </p:cNvSpPr>
          <p:nvPr/>
        </p:nvSpPr>
        <p:spPr bwMode="auto">
          <a:xfrm>
            <a:off x="1905000" y="4533900"/>
            <a:ext cx="2514600" cy="485775"/>
          </a:xfrm>
          <a:prstGeom prst="rect">
            <a:avLst/>
          </a:prstGeom>
          <a:solidFill>
            <a:srgbClr val="FFFFCC"/>
          </a:solidFill>
          <a:ln w="28575">
            <a:solidFill>
              <a:srgbClr val="003300"/>
            </a:solidFill>
            <a:miter lim="800000"/>
            <a:headEnd/>
            <a:tailEnd/>
          </a:ln>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a:solidFill>
                  <a:schemeClr val="accent2"/>
                </a:solidFill>
                <a:latin typeface="Monotype Corsiva" charset="0"/>
              </a:rPr>
              <a:t>1. spring-ball system: </a:t>
            </a:r>
          </a:p>
        </p:txBody>
      </p:sp>
      <p:sp>
        <p:nvSpPr>
          <p:cNvPr id="119820" name="Text Box 12"/>
          <p:cNvSpPr txBox="1">
            <a:spLocks noChangeArrowheads="1"/>
          </p:cNvSpPr>
          <p:nvPr/>
        </p:nvSpPr>
        <p:spPr bwMode="auto">
          <a:xfrm>
            <a:off x="228600" y="4648200"/>
            <a:ext cx="1295400" cy="1035050"/>
          </a:xfrm>
          <a:prstGeom prst="rect">
            <a:avLst/>
          </a:prstGeom>
          <a:solidFill>
            <a:srgbClr val="CCFFFF"/>
          </a:solidFill>
          <a:ln w="28575">
            <a:solidFill>
              <a:srgbClr val="FF0000"/>
            </a:solidFill>
            <a:miter lim="800000"/>
            <a:headEnd/>
            <a:tailEnd/>
          </a:ln>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000">
                <a:solidFill>
                  <a:srgbClr val="FF0000"/>
                </a:solidFill>
                <a:latin typeface="Monotype Corsiva" charset="0"/>
              </a:rPr>
              <a:t>Does this statement make sense? </a:t>
            </a:r>
          </a:p>
        </p:txBody>
      </p:sp>
      <p:sp>
        <p:nvSpPr>
          <p:cNvPr id="119821" name="Text Box 13"/>
          <p:cNvSpPr txBox="1">
            <a:spLocks noChangeArrowheads="1"/>
          </p:cNvSpPr>
          <p:nvPr/>
        </p:nvSpPr>
        <p:spPr bwMode="auto">
          <a:xfrm>
            <a:off x="1905000" y="5227638"/>
            <a:ext cx="2514600" cy="485775"/>
          </a:xfrm>
          <a:prstGeom prst="rect">
            <a:avLst/>
          </a:prstGeom>
          <a:solidFill>
            <a:srgbClr val="FFFFCC"/>
          </a:solidFill>
          <a:ln w="28575">
            <a:solidFill>
              <a:srgbClr val="003300"/>
            </a:solidFill>
            <a:miter lim="800000"/>
            <a:headEnd/>
            <a:tailEnd/>
          </a:ln>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a:solidFill>
                  <a:schemeClr val="accent2"/>
                </a:solidFill>
                <a:latin typeface="Monotype Corsiva" charset="0"/>
              </a:rPr>
              <a:t>2. Earth-ball system: </a:t>
            </a:r>
          </a:p>
        </p:txBody>
      </p:sp>
      <p:graphicFrame>
        <p:nvGraphicFramePr>
          <p:cNvPr id="119822" name="Object 6"/>
          <p:cNvGraphicFramePr>
            <a:graphicFrameLocks noChangeAspect="1"/>
          </p:cNvGraphicFramePr>
          <p:nvPr/>
        </p:nvGraphicFramePr>
        <p:xfrm>
          <a:off x="4648200" y="5257800"/>
          <a:ext cx="425450" cy="501650"/>
        </p:xfrm>
        <a:graphic>
          <a:graphicData uri="http://schemas.openxmlformats.org/presentationml/2006/ole">
            <mc:AlternateContent xmlns:mc="http://schemas.openxmlformats.org/markup-compatibility/2006">
              <mc:Choice xmlns:v="urn:schemas-microsoft-com:vml" Requires="v">
                <p:oleObj spid="_x0000_s310101" name="Equation" r:id="rId11" imgW="190440" imgH="241200" progId="Equation.3">
                  <p:embed/>
                </p:oleObj>
              </mc:Choice>
              <mc:Fallback>
                <p:oleObj name="Equation" r:id="rId11" imgW="190440" imgH="241200"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648200" y="5257800"/>
                        <a:ext cx="425450" cy="50165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119823" name="Text Box 15"/>
          <p:cNvSpPr txBox="1">
            <a:spLocks noChangeArrowheads="1"/>
          </p:cNvSpPr>
          <p:nvPr/>
        </p:nvSpPr>
        <p:spPr bwMode="auto">
          <a:xfrm>
            <a:off x="1600200" y="5851525"/>
            <a:ext cx="71628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000">
                <a:solidFill>
                  <a:srgbClr val="008000"/>
                </a:solidFill>
                <a:latin typeface="Monotype Corsiva" charset="0"/>
              </a:rPr>
              <a:t>The relationship works in both the conservative force cases we have learned!!! </a:t>
            </a:r>
          </a:p>
        </p:txBody>
      </p:sp>
      <p:graphicFrame>
        <p:nvGraphicFramePr>
          <p:cNvPr id="119824" name="Object 7"/>
          <p:cNvGraphicFramePr>
            <a:graphicFrameLocks noChangeAspect="1"/>
          </p:cNvGraphicFramePr>
          <p:nvPr/>
        </p:nvGraphicFramePr>
        <p:xfrm>
          <a:off x="6105525" y="4495800"/>
          <a:ext cx="1649413" cy="715963"/>
        </p:xfrm>
        <a:graphic>
          <a:graphicData uri="http://schemas.openxmlformats.org/presentationml/2006/ole">
            <mc:AlternateContent xmlns:mc="http://schemas.openxmlformats.org/markup-compatibility/2006">
              <mc:Choice xmlns:v="urn:schemas-microsoft-com:vml" Requires="v">
                <p:oleObj spid="_x0000_s310102" name="Equation" r:id="rId13" imgW="927000" imgH="431640" progId="Equation.3">
                  <p:embed/>
                </p:oleObj>
              </mc:Choice>
              <mc:Fallback>
                <p:oleObj name="Equation" r:id="rId13" imgW="927000" imgH="431640"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105525" y="4495800"/>
                        <a:ext cx="1649413" cy="715963"/>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9825" name="Object 8"/>
          <p:cNvGraphicFramePr>
            <a:graphicFrameLocks noChangeAspect="1"/>
          </p:cNvGraphicFramePr>
          <p:nvPr/>
        </p:nvGraphicFramePr>
        <p:xfrm>
          <a:off x="7772400" y="4624388"/>
          <a:ext cx="990600" cy="419100"/>
        </p:xfrm>
        <a:graphic>
          <a:graphicData uri="http://schemas.openxmlformats.org/presentationml/2006/ole">
            <mc:AlternateContent xmlns:mc="http://schemas.openxmlformats.org/markup-compatibility/2006">
              <mc:Choice xmlns:v="urn:schemas-microsoft-com:vml" Requires="v">
                <p:oleObj spid="_x0000_s310103" name="Equation" r:id="rId15" imgW="393480" imgH="177480" progId="Equation.3">
                  <p:embed/>
                </p:oleObj>
              </mc:Choice>
              <mc:Fallback>
                <p:oleObj name="Equation" r:id="rId15" imgW="393480" imgH="177480" progId="Equation.3">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7772400" y="4624388"/>
                        <a:ext cx="990600" cy="41910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9826" name="Object 9"/>
          <p:cNvGraphicFramePr>
            <a:graphicFrameLocks noChangeAspect="1"/>
          </p:cNvGraphicFramePr>
          <p:nvPr/>
        </p:nvGraphicFramePr>
        <p:xfrm>
          <a:off x="5167313" y="5181600"/>
          <a:ext cx="998537" cy="723900"/>
        </p:xfrm>
        <a:graphic>
          <a:graphicData uri="http://schemas.openxmlformats.org/presentationml/2006/ole">
            <mc:AlternateContent xmlns:mc="http://schemas.openxmlformats.org/markup-compatibility/2006">
              <mc:Choice xmlns:v="urn:schemas-microsoft-com:vml" Requires="v">
                <p:oleObj spid="_x0000_s310104" name="Equation" r:id="rId17" imgW="571320" imgH="444240" progId="Equation.3">
                  <p:embed/>
                </p:oleObj>
              </mc:Choice>
              <mc:Fallback>
                <p:oleObj name="Equation" r:id="rId17" imgW="571320" imgH="444240" progId="Equation.3">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5167313" y="5181600"/>
                        <a:ext cx="998537" cy="72390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9827" name="Object 10"/>
          <p:cNvGraphicFramePr>
            <a:graphicFrameLocks noChangeAspect="1"/>
          </p:cNvGraphicFramePr>
          <p:nvPr/>
        </p:nvGraphicFramePr>
        <p:xfrm>
          <a:off x="6259513" y="5197475"/>
          <a:ext cx="1417637" cy="681038"/>
        </p:xfrm>
        <a:graphic>
          <a:graphicData uri="http://schemas.openxmlformats.org/presentationml/2006/ole">
            <mc:AlternateContent xmlns:mc="http://schemas.openxmlformats.org/markup-compatibility/2006">
              <mc:Choice xmlns:v="urn:schemas-microsoft-com:vml" Requires="v">
                <p:oleObj spid="_x0000_s310105" name="Equation" r:id="rId19" imgW="812520" imgH="419040" progId="Equation.3">
                  <p:embed/>
                </p:oleObj>
              </mc:Choice>
              <mc:Fallback>
                <p:oleObj name="Equation" r:id="rId19" imgW="812520" imgH="419040" progId="Equation.3">
                  <p:embed/>
                  <p:pic>
                    <p:nvPicPr>
                      <p:cNvPr id="0" name=""/>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6259513" y="5197475"/>
                        <a:ext cx="1417637" cy="681038"/>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9828" name="Object 11"/>
          <p:cNvGraphicFramePr>
            <a:graphicFrameLocks noChangeAspect="1"/>
          </p:cNvGraphicFramePr>
          <p:nvPr/>
        </p:nvGraphicFramePr>
        <p:xfrm>
          <a:off x="7772400" y="5310188"/>
          <a:ext cx="1066800" cy="449262"/>
        </p:xfrm>
        <a:graphic>
          <a:graphicData uri="http://schemas.openxmlformats.org/presentationml/2006/ole">
            <mc:AlternateContent xmlns:mc="http://schemas.openxmlformats.org/markup-compatibility/2006">
              <mc:Choice xmlns:v="urn:schemas-microsoft-com:vml" Requires="v">
                <p:oleObj spid="_x0000_s310106" name="Equation" r:id="rId21" imgW="457200" imgH="164880" progId="Equation.3">
                  <p:embed/>
                </p:oleObj>
              </mc:Choice>
              <mc:Fallback>
                <p:oleObj name="Equation" r:id="rId21" imgW="457200" imgH="164880" progId="Equation.3">
                  <p:embed/>
                  <p:pic>
                    <p:nvPicPr>
                      <p:cNvPr id="0" name=""/>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7772400" y="5310188"/>
                        <a:ext cx="1066800" cy="449262"/>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9829" name="Object 12"/>
          <p:cNvGraphicFramePr>
            <a:graphicFrameLocks noChangeAspect="1"/>
          </p:cNvGraphicFramePr>
          <p:nvPr/>
        </p:nvGraphicFramePr>
        <p:xfrm>
          <a:off x="6248400" y="2466975"/>
          <a:ext cx="815975" cy="441325"/>
        </p:xfrm>
        <a:graphic>
          <a:graphicData uri="http://schemas.openxmlformats.org/presentationml/2006/ole">
            <mc:AlternateContent xmlns:mc="http://schemas.openxmlformats.org/markup-compatibility/2006">
              <mc:Choice xmlns:v="urn:schemas-microsoft-com:vml" Requires="v">
                <p:oleObj spid="_x0000_s310107" name="Equation" r:id="rId23" imgW="368280" imgH="177480" progId="Equation.DSMT4">
                  <p:embed/>
                </p:oleObj>
              </mc:Choice>
              <mc:Fallback>
                <p:oleObj name="Equation" r:id="rId23" imgW="368280" imgH="177480" progId="Equation.DSMT4">
                  <p:embed/>
                  <p:pic>
                    <p:nvPicPr>
                      <p:cNvPr id="0" name=""/>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6248400" y="2466975"/>
                        <a:ext cx="815975" cy="44132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9830" name="Object 13"/>
          <p:cNvGraphicFramePr>
            <a:graphicFrameLocks noChangeAspect="1"/>
          </p:cNvGraphicFramePr>
          <p:nvPr/>
        </p:nvGraphicFramePr>
        <p:xfrm>
          <a:off x="5092700" y="4521200"/>
          <a:ext cx="995363" cy="650875"/>
        </p:xfrm>
        <a:graphic>
          <a:graphicData uri="http://schemas.openxmlformats.org/presentationml/2006/ole">
            <mc:AlternateContent xmlns:mc="http://schemas.openxmlformats.org/markup-compatibility/2006">
              <mc:Choice xmlns:v="urn:schemas-microsoft-com:vml" Requires="v">
                <p:oleObj spid="_x0000_s310108" name="Equation" r:id="rId25" imgW="558720" imgH="393480" progId="Equation.3">
                  <p:embed/>
                </p:oleObj>
              </mc:Choice>
              <mc:Fallback>
                <p:oleObj name="Equation" r:id="rId25" imgW="558720" imgH="393480" progId="Equation.3">
                  <p:embed/>
                  <p:pic>
                    <p:nvPicPr>
                      <p:cNvPr id="0" name=""/>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5092700" y="4521200"/>
                        <a:ext cx="995363" cy="65087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9831" name="Object 14"/>
          <p:cNvGraphicFramePr>
            <a:graphicFrameLocks noChangeAspect="1"/>
          </p:cNvGraphicFramePr>
          <p:nvPr/>
        </p:nvGraphicFramePr>
        <p:xfrm>
          <a:off x="6934200" y="1295400"/>
          <a:ext cx="1098550" cy="528638"/>
        </p:xfrm>
        <a:graphic>
          <a:graphicData uri="http://schemas.openxmlformats.org/presentationml/2006/ole">
            <mc:AlternateContent xmlns:mc="http://schemas.openxmlformats.org/markup-compatibility/2006">
              <mc:Choice xmlns:v="urn:schemas-microsoft-com:vml" Requires="v">
                <p:oleObj spid="_x0000_s310109" name="Equation" r:id="rId27" imgW="469800" imgH="228600" progId="Equation.DSMT4">
                  <p:embed/>
                </p:oleObj>
              </mc:Choice>
              <mc:Fallback>
                <p:oleObj name="Equation" r:id="rId27" imgW="469800" imgH="228600" progId="Equation.DSMT4">
                  <p:embed/>
                  <p:pic>
                    <p:nvPicPr>
                      <p:cNvPr id="0" name=""/>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6934200" y="1295400"/>
                        <a:ext cx="1098550" cy="528638"/>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9832" name="Object 15"/>
          <p:cNvGraphicFramePr>
            <a:graphicFrameLocks noChangeAspect="1"/>
          </p:cNvGraphicFramePr>
          <p:nvPr/>
        </p:nvGraphicFramePr>
        <p:xfrm>
          <a:off x="8007350" y="1341438"/>
          <a:ext cx="831850" cy="411162"/>
        </p:xfrm>
        <a:graphic>
          <a:graphicData uri="http://schemas.openxmlformats.org/presentationml/2006/ole">
            <mc:AlternateContent xmlns:mc="http://schemas.openxmlformats.org/markup-compatibility/2006">
              <mc:Choice xmlns:v="urn:schemas-microsoft-com:vml" Requires="v">
                <p:oleObj spid="_x0000_s310110" name="Equation" r:id="rId29" imgW="355320" imgH="177480" progId="Equation.DSMT4">
                  <p:embed/>
                </p:oleObj>
              </mc:Choice>
              <mc:Fallback>
                <p:oleObj name="Equation" r:id="rId29" imgW="355320" imgH="177480" progId="Equation.DSMT4">
                  <p:embed/>
                  <p:pic>
                    <p:nvPicPr>
                      <p:cNvPr id="0" name=""/>
                      <p:cNvPicPr>
                        <a:picLocks noChangeAspect="1" noChangeArrowheads="1"/>
                      </p:cNvPicPr>
                      <p:nvPr/>
                    </p:nvPicPr>
                    <p:blipFill>
                      <a:blip r:embed="rId30">
                        <a:extLst>
                          <a:ext uri="{28A0092B-C50C-407E-A947-70E740481C1C}">
                            <a14:useLocalDpi xmlns:a14="http://schemas.microsoft.com/office/drawing/2010/main" val="0"/>
                          </a:ext>
                        </a:extLst>
                      </a:blip>
                      <a:srcRect/>
                      <a:stretch>
                        <a:fillRect/>
                      </a:stretch>
                    </p:blipFill>
                    <p:spPr bwMode="auto">
                      <a:xfrm>
                        <a:off x="8007350" y="1341438"/>
                        <a:ext cx="831850" cy="411162"/>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9833" name="Object 16"/>
          <p:cNvGraphicFramePr>
            <a:graphicFrameLocks noChangeAspect="1"/>
          </p:cNvGraphicFramePr>
          <p:nvPr/>
        </p:nvGraphicFramePr>
        <p:xfrm>
          <a:off x="7439025" y="1851025"/>
          <a:ext cx="1323975" cy="587375"/>
        </p:xfrm>
        <a:graphic>
          <a:graphicData uri="http://schemas.openxmlformats.org/presentationml/2006/ole">
            <mc:AlternateContent xmlns:mc="http://schemas.openxmlformats.org/markup-compatibility/2006">
              <mc:Choice xmlns:v="urn:schemas-microsoft-com:vml" Requires="v">
                <p:oleObj spid="_x0000_s310111" name="Equation" r:id="rId31" imgW="711000" imgH="279360" progId="Equation.DSMT4">
                  <p:embed/>
                </p:oleObj>
              </mc:Choice>
              <mc:Fallback>
                <p:oleObj name="Equation" r:id="rId31" imgW="711000" imgH="279360" progId="Equation.DSMT4">
                  <p:embed/>
                  <p:pic>
                    <p:nvPicPr>
                      <p:cNvPr id="0" name=""/>
                      <p:cNvPicPr>
                        <a:picLocks noChangeAspect="1" noChangeArrowheads="1"/>
                      </p:cNvPicPr>
                      <p:nvPr/>
                    </p:nvPicPr>
                    <p:blipFill>
                      <a:blip r:embed="rId32">
                        <a:extLst>
                          <a:ext uri="{28A0092B-C50C-407E-A947-70E740481C1C}">
                            <a14:useLocalDpi xmlns:a14="http://schemas.microsoft.com/office/drawing/2010/main" val="0"/>
                          </a:ext>
                        </a:extLst>
                      </a:blip>
                      <a:srcRect/>
                      <a:stretch>
                        <a:fillRect/>
                      </a:stretch>
                    </p:blipFill>
                    <p:spPr bwMode="auto">
                      <a:xfrm>
                        <a:off x="7439025" y="1851025"/>
                        <a:ext cx="1323975" cy="58737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9834" name="Object 17"/>
          <p:cNvGraphicFramePr>
            <a:graphicFrameLocks noChangeAspect="1"/>
          </p:cNvGraphicFramePr>
          <p:nvPr/>
        </p:nvGraphicFramePr>
        <p:xfrm>
          <a:off x="7072313" y="2405063"/>
          <a:ext cx="928687" cy="566737"/>
        </p:xfrm>
        <a:graphic>
          <a:graphicData uri="http://schemas.openxmlformats.org/presentationml/2006/ole">
            <mc:AlternateContent xmlns:mc="http://schemas.openxmlformats.org/markup-compatibility/2006">
              <mc:Choice xmlns:v="urn:schemas-microsoft-com:vml" Requires="v">
                <p:oleObj spid="_x0000_s310112" name="Equation" r:id="rId33" imgW="419040" imgH="228600" progId="Equation.DSMT4">
                  <p:embed/>
                </p:oleObj>
              </mc:Choice>
              <mc:Fallback>
                <p:oleObj name="Equation" r:id="rId33" imgW="419040" imgH="228600" progId="Equation.DSMT4">
                  <p:embed/>
                  <p:pic>
                    <p:nvPicPr>
                      <p:cNvPr id="0" name=""/>
                      <p:cNvPicPr>
                        <a:picLocks noChangeAspect="1" noChangeArrowheads="1"/>
                      </p:cNvPicPr>
                      <p:nvPr/>
                    </p:nvPicPr>
                    <p:blipFill>
                      <a:blip r:embed="rId34">
                        <a:extLst>
                          <a:ext uri="{28A0092B-C50C-407E-A947-70E740481C1C}">
                            <a14:useLocalDpi xmlns:a14="http://schemas.microsoft.com/office/drawing/2010/main" val="0"/>
                          </a:ext>
                        </a:extLst>
                      </a:blip>
                      <a:srcRect/>
                      <a:stretch>
                        <a:fillRect/>
                      </a:stretch>
                    </p:blipFill>
                    <p:spPr bwMode="auto">
                      <a:xfrm>
                        <a:off x="7072313" y="2405063"/>
                        <a:ext cx="928687" cy="566737"/>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9835" name="Object 18"/>
          <p:cNvGraphicFramePr>
            <a:graphicFrameLocks noChangeAspect="1"/>
          </p:cNvGraphicFramePr>
          <p:nvPr/>
        </p:nvGraphicFramePr>
        <p:xfrm>
          <a:off x="7924800" y="2819400"/>
          <a:ext cx="827088" cy="862013"/>
        </p:xfrm>
        <a:graphic>
          <a:graphicData uri="http://schemas.openxmlformats.org/presentationml/2006/ole">
            <mc:AlternateContent xmlns:mc="http://schemas.openxmlformats.org/markup-compatibility/2006">
              <mc:Choice xmlns:v="urn:schemas-microsoft-com:vml" Requires="v">
                <p:oleObj spid="_x0000_s310113" name="Equation" r:id="rId35" imgW="380880" imgH="393480" progId="Equation.DSMT4">
                  <p:embed/>
                </p:oleObj>
              </mc:Choice>
              <mc:Fallback>
                <p:oleObj name="Equation" r:id="rId35" imgW="380880" imgH="393480" progId="Equation.DSMT4">
                  <p:embed/>
                  <p:pic>
                    <p:nvPicPr>
                      <p:cNvPr id="0" name=""/>
                      <p:cNvPicPr>
                        <a:picLocks noChangeAspect="1" noChangeArrowheads="1"/>
                      </p:cNvPicPr>
                      <p:nvPr/>
                    </p:nvPicPr>
                    <p:blipFill>
                      <a:blip r:embed="rId36">
                        <a:extLst>
                          <a:ext uri="{28A0092B-C50C-407E-A947-70E740481C1C}">
                            <a14:useLocalDpi xmlns:a14="http://schemas.microsoft.com/office/drawing/2010/main" val="0"/>
                          </a:ext>
                        </a:extLst>
                      </a:blip>
                      <a:srcRect/>
                      <a:stretch>
                        <a:fillRect/>
                      </a:stretch>
                    </p:blipFill>
                    <p:spPr bwMode="auto">
                      <a:xfrm>
                        <a:off x="7924800" y="2819400"/>
                        <a:ext cx="827088" cy="862013"/>
                      </a:xfrm>
                      <a:prstGeom prst="rect">
                        <a:avLst/>
                      </a:prstGeom>
                      <a:noFill/>
                      <a:ln>
                        <a:noFill/>
                      </a:ln>
                      <a:effectLst/>
                      <a:extLst>
                        <a:ext uri="{909E8E84-426E-40dd-AFC4-6F175D3DCCD1}">
                          <a14:hiddenFill xmlns:a14="http://schemas.microsoft.com/office/drawing/2010/main">
                            <a:solidFill>
                              <a:srgbClr val="CCFFFF"/>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spTree>
    <p:extLst>
      <p:ext uri="{BB962C8B-B14F-4D97-AF65-F5344CB8AC3E}">
        <p14:creationId xmlns:p14="http://schemas.microsoft.com/office/powerpoint/2010/main" val="2073169418"/>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9"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400" smtClean="0">
                <a:solidFill>
                  <a:srgbClr val="FF0066"/>
                </a:solidFill>
                <a:latin typeface="Arial Narrow" charset="0"/>
              </a:rPr>
              <a:t>Tuesday, Oct. 7, 2014</a:t>
            </a:r>
            <a:endParaRPr lang="en-US" sz="1400">
              <a:solidFill>
                <a:srgbClr val="FF0066"/>
              </a:solidFill>
              <a:latin typeface="Arial Narrow" charset="0"/>
            </a:endParaRPr>
          </a:p>
        </p:txBody>
      </p:sp>
      <p:sp>
        <p:nvSpPr>
          <p:cNvPr id="21510" name="Rectangle 5"/>
          <p:cNvSpPr>
            <a:spLocks noGrp="1" noChangeArrowheads="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nl-NL" sz="1400" smtClean="0">
                <a:solidFill>
                  <a:srgbClr val="003300"/>
                </a:solidFill>
                <a:latin typeface="Arial Narrow" charset="0"/>
              </a:rPr>
              <a:t>PHYS 1443-004, Fall 2014                            Dr. Jaehoon Yu</a:t>
            </a:r>
            <a:endParaRPr lang="en-US" sz="1400">
              <a:solidFill>
                <a:srgbClr val="003300"/>
              </a:solidFill>
              <a:latin typeface="Arial Narrow" charset="0"/>
            </a:endParaRPr>
          </a:p>
        </p:txBody>
      </p:sp>
      <p:sp>
        <p:nvSpPr>
          <p:cNvPr id="21511" name="Rectangle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2EB02D7B-51C9-7847-9B66-54AFEB603CE8}" type="slidenum">
              <a:rPr lang="en-US" sz="1400">
                <a:solidFill>
                  <a:srgbClr val="A50021"/>
                </a:solidFill>
                <a:latin typeface="Arial Narrow" charset="0"/>
              </a:rPr>
              <a:pPr eaLnBrk="1" hangingPunct="1"/>
              <a:t>9</a:t>
            </a:fld>
            <a:endParaRPr lang="en-US" sz="1400">
              <a:solidFill>
                <a:srgbClr val="A50021"/>
              </a:solidFill>
              <a:latin typeface="Arial Narrow" charset="0"/>
            </a:endParaRPr>
          </a:p>
        </p:txBody>
      </p:sp>
      <p:sp>
        <p:nvSpPr>
          <p:cNvPr id="21512" name="Rectangle 2"/>
          <p:cNvSpPr>
            <a:spLocks noGrp="1" noChangeArrowheads="1"/>
          </p:cNvSpPr>
          <p:nvPr>
            <p:ph type="title"/>
          </p:nvPr>
        </p:nvSpPr>
        <p:spPr>
          <a:xfrm>
            <a:off x="381000" y="152400"/>
            <a:ext cx="8458200" cy="609600"/>
          </a:xfrm>
        </p:spPr>
        <p:txBody>
          <a:bodyPr/>
          <a:lstStyle/>
          <a:p>
            <a:r>
              <a:rPr lang="en-US" sz="3600">
                <a:latin typeface="Arial Narrow" charset="0"/>
                <a:ea typeface="ＭＳ Ｐゴシック" charset="0"/>
                <a:cs typeface="ＭＳ Ｐゴシック" charset="0"/>
              </a:rPr>
              <a:t>Energy Diagram and the Equilibrium of a System</a:t>
            </a:r>
          </a:p>
        </p:txBody>
      </p:sp>
      <p:sp>
        <p:nvSpPr>
          <p:cNvPr id="120835" name="Text Box 3"/>
          <p:cNvSpPr txBox="1">
            <a:spLocks noChangeArrowheads="1"/>
          </p:cNvSpPr>
          <p:nvPr/>
        </p:nvSpPr>
        <p:spPr bwMode="auto">
          <a:xfrm>
            <a:off x="381000" y="914400"/>
            <a:ext cx="8458200" cy="485775"/>
          </a:xfrm>
          <a:prstGeom prst="rect">
            <a:avLst/>
          </a:prstGeom>
          <a:solidFill>
            <a:srgbClr val="FFFFCC"/>
          </a:solidFill>
          <a:ln w="28575">
            <a:solidFill>
              <a:srgbClr val="003300"/>
            </a:solidFill>
            <a:miter lim="800000"/>
            <a:headEnd/>
            <a:tailEnd/>
          </a:ln>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a:solidFill>
                  <a:schemeClr val="accent2"/>
                </a:solidFill>
                <a:latin typeface="Monotype Corsiva" charset="0"/>
              </a:rPr>
              <a:t>One can draw potential energy as a function of position </a:t>
            </a:r>
            <a:r>
              <a:rPr lang="en-US">
                <a:solidFill>
                  <a:srgbClr val="FF0000"/>
                </a:solidFill>
                <a:latin typeface="Monotype Corsiva" charset="0"/>
                <a:sym typeface="Wingdings" charset="0"/>
              </a:rPr>
              <a:t> Energy Diagram</a:t>
            </a:r>
            <a:endParaRPr lang="en-US">
              <a:solidFill>
                <a:srgbClr val="FF0000"/>
              </a:solidFill>
              <a:latin typeface="Monotype Corsiva" charset="0"/>
            </a:endParaRPr>
          </a:p>
        </p:txBody>
      </p:sp>
      <p:graphicFrame>
        <p:nvGraphicFramePr>
          <p:cNvPr id="120836" name="Object 2"/>
          <p:cNvGraphicFramePr>
            <a:graphicFrameLocks noChangeAspect="1"/>
          </p:cNvGraphicFramePr>
          <p:nvPr/>
        </p:nvGraphicFramePr>
        <p:xfrm>
          <a:off x="6765925" y="1600200"/>
          <a:ext cx="777875" cy="577850"/>
        </p:xfrm>
        <a:graphic>
          <a:graphicData uri="http://schemas.openxmlformats.org/presentationml/2006/ole">
            <mc:AlternateContent xmlns:mc="http://schemas.openxmlformats.org/markup-compatibility/2006">
              <mc:Choice xmlns:v="urn:schemas-microsoft-com:vml" Requires="v">
                <p:oleObj spid="_x0000_s278861" name="Equation" r:id="rId3" imgW="330120" imgH="228600" progId="Equation.3">
                  <p:embed/>
                </p:oleObj>
              </mc:Choice>
              <mc:Fallback>
                <p:oleObj name="Equation" r:id="rId3" imgW="330120" imgH="2286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65925" y="1600200"/>
                        <a:ext cx="777875" cy="57785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120837" name="Text Box 5"/>
          <p:cNvSpPr txBox="1">
            <a:spLocks noChangeArrowheads="1"/>
          </p:cNvSpPr>
          <p:nvPr/>
        </p:nvSpPr>
        <p:spPr bwMode="auto">
          <a:xfrm>
            <a:off x="457200" y="1524000"/>
            <a:ext cx="5943600" cy="461665"/>
          </a:xfrm>
          <a:prstGeom prst="rect">
            <a:avLst/>
          </a:prstGeom>
          <a:solidFill>
            <a:srgbClr val="FFFFCC"/>
          </a:solidFill>
          <a:ln w="28575">
            <a:solidFill>
              <a:srgbClr val="003300"/>
            </a:solidFill>
            <a:miter lim="800000"/>
            <a:headEnd/>
            <a:tailEnd/>
          </a:ln>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dirty="0" smtClean="0">
                <a:solidFill>
                  <a:schemeClr val="accent2"/>
                </a:solidFill>
                <a:latin typeface="Monotype Corsiva" charset="0"/>
              </a:rPr>
              <a:t>Let’s </a:t>
            </a:r>
            <a:r>
              <a:rPr lang="en-US" dirty="0">
                <a:solidFill>
                  <a:schemeClr val="accent2"/>
                </a:solidFill>
                <a:latin typeface="Monotype Corsiva" charset="0"/>
              </a:rPr>
              <a:t>consider potential energy of a spring-ball system</a:t>
            </a:r>
          </a:p>
        </p:txBody>
      </p:sp>
      <p:sp>
        <p:nvSpPr>
          <p:cNvPr id="120838" name="Text Box 6"/>
          <p:cNvSpPr txBox="1">
            <a:spLocks noChangeArrowheads="1"/>
          </p:cNvSpPr>
          <p:nvPr/>
        </p:nvSpPr>
        <p:spPr bwMode="auto">
          <a:xfrm>
            <a:off x="4114800" y="2133600"/>
            <a:ext cx="1447800" cy="485775"/>
          </a:xfrm>
          <a:prstGeom prst="rect">
            <a:avLst/>
          </a:prstGeom>
          <a:solidFill>
            <a:srgbClr val="FFFFCC"/>
          </a:solidFill>
          <a:ln w="28575">
            <a:solidFill>
              <a:srgbClr val="003300"/>
            </a:solidFill>
            <a:miter lim="800000"/>
            <a:headEnd/>
            <a:tailEnd/>
          </a:ln>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a:solidFill>
                  <a:schemeClr val="accent2"/>
                </a:solidFill>
                <a:latin typeface="Monotype Corsiva" charset="0"/>
              </a:rPr>
              <a:t>A Parabola</a:t>
            </a:r>
          </a:p>
        </p:txBody>
      </p:sp>
      <p:sp>
        <p:nvSpPr>
          <p:cNvPr id="120839" name="Text Box 7"/>
          <p:cNvSpPr txBox="1">
            <a:spLocks noChangeArrowheads="1"/>
          </p:cNvSpPr>
          <p:nvPr/>
        </p:nvSpPr>
        <p:spPr bwMode="auto">
          <a:xfrm>
            <a:off x="533400" y="2133600"/>
            <a:ext cx="3276600" cy="485775"/>
          </a:xfrm>
          <a:prstGeom prst="rect">
            <a:avLst/>
          </a:prstGeom>
          <a:solidFill>
            <a:srgbClr val="CCFFFF"/>
          </a:solidFill>
          <a:ln w="28575">
            <a:solidFill>
              <a:srgbClr val="FF0000"/>
            </a:solidFill>
            <a:miter lim="800000"/>
            <a:headEnd/>
            <a:tailEnd/>
          </a:ln>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a:solidFill>
                  <a:srgbClr val="FF0000"/>
                </a:solidFill>
                <a:latin typeface="Monotype Corsiva" charset="0"/>
              </a:rPr>
              <a:t>What shape is this diagram? </a:t>
            </a:r>
          </a:p>
        </p:txBody>
      </p:sp>
      <p:grpSp>
        <p:nvGrpSpPr>
          <p:cNvPr id="2" name="Group 8"/>
          <p:cNvGrpSpPr>
            <a:grpSpLocks/>
          </p:cNvGrpSpPr>
          <p:nvPr/>
        </p:nvGrpSpPr>
        <p:grpSpPr bwMode="auto">
          <a:xfrm>
            <a:off x="685800" y="4267200"/>
            <a:ext cx="2971800" cy="396875"/>
            <a:chOff x="432" y="2688"/>
            <a:chExt cx="1872" cy="250"/>
          </a:xfrm>
        </p:grpSpPr>
        <p:sp>
          <p:nvSpPr>
            <p:cNvPr id="21540" name="Text Box 9"/>
            <p:cNvSpPr txBox="1">
              <a:spLocks noChangeArrowheads="1"/>
            </p:cNvSpPr>
            <p:nvPr/>
          </p:nvSpPr>
          <p:spPr bwMode="auto">
            <a:xfrm>
              <a:off x="2064" y="2688"/>
              <a:ext cx="240"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000">
                  <a:solidFill>
                    <a:schemeClr val="accent2"/>
                  </a:solidFill>
                  <a:latin typeface="Monotype Corsiva" charset="0"/>
                </a:rPr>
                <a:t>x</a:t>
              </a:r>
            </a:p>
          </p:txBody>
        </p:sp>
        <p:sp>
          <p:nvSpPr>
            <p:cNvPr id="21541" name="Line 10"/>
            <p:cNvSpPr>
              <a:spLocks noChangeShapeType="1"/>
            </p:cNvSpPr>
            <p:nvPr/>
          </p:nvSpPr>
          <p:spPr bwMode="auto">
            <a:xfrm>
              <a:off x="432" y="2784"/>
              <a:ext cx="1584" cy="0"/>
            </a:xfrm>
            <a:prstGeom prst="line">
              <a:avLst/>
            </a:prstGeom>
            <a:noFill/>
            <a:ln w="2857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grpSp>
        <p:nvGrpSpPr>
          <p:cNvPr id="3" name="Group 11"/>
          <p:cNvGrpSpPr>
            <a:grpSpLocks/>
          </p:cNvGrpSpPr>
          <p:nvPr/>
        </p:nvGrpSpPr>
        <p:grpSpPr bwMode="auto">
          <a:xfrm>
            <a:off x="1905000" y="2819400"/>
            <a:ext cx="457200" cy="1905000"/>
            <a:chOff x="1200" y="1776"/>
            <a:chExt cx="288" cy="1200"/>
          </a:xfrm>
        </p:grpSpPr>
        <p:sp>
          <p:nvSpPr>
            <p:cNvPr id="21538" name="Line 12"/>
            <p:cNvSpPr>
              <a:spLocks noChangeShapeType="1"/>
            </p:cNvSpPr>
            <p:nvPr/>
          </p:nvSpPr>
          <p:spPr bwMode="auto">
            <a:xfrm flipV="1">
              <a:off x="1200" y="1824"/>
              <a:ext cx="0" cy="1152"/>
            </a:xfrm>
            <a:prstGeom prst="line">
              <a:avLst/>
            </a:prstGeom>
            <a:noFill/>
            <a:ln w="2857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1539" name="Text Box 13"/>
            <p:cNvSpPr txBox="1">
              <a:spLocks noChangeArrowheads="1"/>
            </p:cNvSpPr>
            <p:nvPr/>
          </p:nvSpPr>
          <p:spPr bwMode="auto">
            <a:xfrm>
              <a:off x="1200" y="1776"/>
              <a:ext cx="288"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000">
                  <a:solidFill>
                    <a:schemeClr val="accent2"/>
                  </a:solidFill>
                  <a:latin typeface="Monotype Corsiva" charset="0"/>
                </a:rPr>
                <a:t>U</a:t>
              </a:r>
              <a:r>
                <a:rPr lang="en-US" sz="2000" baseline="-25000">
                  <a:solidFill>
                    <a:schemeClr val="accent2"/>
                  </a:solidFill>
                  <a:latin typeface="Monotype Corsiva" charset="0"/>
                </a:rPr>
                <a:t>s</a:t>
              </a:r>
              <a:endParaRPr lang="en-US" sz="2000">
                <a:solidFill>
                  <a:schemeClr val="accent2"/>
                </a:solidFill>
                <a:latin typeface="Monotype Corsiva" charset="0"/>
              </a:endParaRPr>
            </a:p>
          </p:txBody>
        </p:sp>
      </p:grpSp>
      <p:grpSp>
        <p:nvGrpSpPr>
          <p:cNvPr id="4" name="Group 14"/>
          <p:cNvGrpSpPr>
            <a:grpSpLocks/>
          </p:cNvGrpSpPr>
          <p:nvPr/>
        </p:nvGrpSpPr>
        <p:grpSpPr bwMode="auto">
          <a:xfrm>
            <a:off x="838200" y="3657600"/>
            <a:ext cx="2209800" cy="1082675"/>
            <a:chOff x="528" y="2304"/>
            <a:chExt cx="1392" cy="682"/>
          </a:xfrm>
        </p:grpSpPr>
        <p:sp>
          <p:nvSpPr>
            <p:cNvPr id="21533" name="Text Box 15"/>
            <p:cNvSpPr txBox="1">
              <a:spLocks noChangeArrowheads="1"/>
            </p:cNvSpPr>
            <p:nvPr/>
          </p:nvSpPr>
          <p:spPr bwMode="auto">
            <a:xfrm>
              <a:off x="528" y="2736"/>
              <a:ext cx="336"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000">
                  <a:solidFill>
                    <a:schemeClr val="accent2"/>
                  </a:solidFill>
                  <a:latin typeface="Arial Narrow" charset="0"/>
                </a:rPr>
                <a:t>-x</a:t>
              </a:r>
              <a:r>
                <a:rPr lang="en-US" sz="2000" baseline="-25000">
                  <a:solidFill>
                    <a:schemeClr val="accent2"/>
                  </a:solidFill>
                  <a:latin typeface="Arial Narrow" charset="0"/>
                </a:rPr>
                <a:t>m</a:t>
              </a:r>
            </a:p>
          </p:txBody>
        </p:sp>
        <p:sp>
          <p:nvSpPr>
            <p:cNvPr id="21534" name="Line 16"/>
            <p:cNvSpPr>
              <a:spLocks noChangeShapeType="1"/>
            </p:cNvSpPr>
            <p:nvPr/>
          </p:nvSpPr>
          <p:spPr bwMode="auto">
            <a:xfrm>
              <a:off x="672" y="2304"/>
              <a:ext cx="0" cy="480"/>
            </a:xfrm>
            <a:prstGeom prst="line">
              <a:avLst/>
            </a:prstGeom>
            <a:noFill/>
            <a:ln w="28575">
              <a:solidFill>
                <a:srgbClr val="FF3399"/>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21535" name="Line 17"/>
            <p:cNvSpPr>
              <a:spLocks noChangeShapeType="1"/>
            </p:cNvSpPr>
            <p:nvPr/>
          </p:nvSpPr>
          <p:spPr bwMode="auto">
            <a:xfrm>
              <a:off x="1728" y="2304"/>
              <a:ext cx="0" cy="480"/>
            </a:xfrm>
            <a:prstGeom prst="line">
              <a:avLst/>
            </a:prstGeom>
            <a:noFill/>
            <a:ln w="28575">
              <a:solidFill>
                <a:srgbClr val="FF3399"/>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21536" name="Text Box 18"/>
            <p:cNvSpPr txBox="1">
              <a:spLocks noChangeArrowheads="1"/>
            </p:cNvSpPr>
            <p:nvPr/>
          </p:nvSpPr>
          <p:spPr bwMode="auto">
            <a:xfrm>
              <a:off x="1632" y="2736"/>
              <a:ext cx="288"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000">
                  <a:solidFill>
                    <a:schemeClr val="accent2"/>
                  </a:solidFill>
                  <a:latin typeface="Arial Narrow" charset="0"/>
                </a:rPr>
                <a:t>x</a:t>
              </a:r>
              <a:r>
                <a:rPr lang="en-US" sz="2000" baseline="-25000">
                  <a:solidFill>
                    <a:schemeClr val="accent2"/>
                  </a:solidFill>
                  <a:latin typeface="Arial Narrow" charset="0"/>
                </a:rPr>
                <a:t>m</a:t>
              </a:r>
            </a:p>
          </p:txBody>
        </p:sp>
        <p:sp>
          <p:nvSpPr>
            <p:cNvPr id="21537" name="Line 19"/>
            <p:cNvSpPr>
              <a:spLocks noChangeShapeType="1"/>
            </p:cNvSpPr>
            <p:nvPr/>
          </p:nvSpPr>
          <p:spPr bwMode="auto">
            <a:xfrm>
              <a:off x="672" y="2304"/>
              <a:ext cx="1056" cy="0"/>
            </a:xfrm>
            <a:prstGeom prst="line">
              <a:avLst/>
            </a:prstGeom>
            <a:noFill/>
            <a:ln w="28575">
              <a:solidFill>
                <a:srgbClr val="FF3399"/>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5" name="Group 20"/>
          <p:cNvGrpSpPr>
            <a:grpSpLocks/>
          </p:cNvGrpSpPr>
          <p:nvPr/>
        </p:nvGrpSpPr>
        <p:grpSpPr bwMode="auto">
          <a:xfrm>
            <a:off x="609600" y="3086100"/>
            <a:ext cx="2286000" cy="1333500"/>
            <a:chOff x="384" y="1944"/>
            <a:chExt cx="1440" cy="840"/>
          </a:xfrm>
        </p:grpSpPr>
        <p:sp>
          <p:nvSpPr>
            <p:cNvPr id="21532" name="Freeform 21"/>
            <p:cNvSpPr>
              <a:spLocks/>
            </p:cNvSpPr>
            <p:nvPr/>
          </p:nvSpPr>
          <p:spPr bwMode="auto">
            <a:xfrm>
              <a:off x="576" y="2160"/>
              <a:ext cx="1248" cy="624"/>
            </a:xfrm>
            <a:custGeom>
              <a:avLst/>
              <a:gdLst>
                <a:gd name="T0" fmla="*/ 0 w 1248"/>
                <a:gd name="T1" fmla="*/ 0 h 624"/>
                <a:gd name="T2" fmla="*/ 624 w 1248"/>
                <a:gd name="T3" fmla="*/ 624 h 624"/>
                <a:gd name="T4" fmla="*/ 1248 w 1248"/>
                <a:gd name="T5" fmla="*/ 0 h 624"/>
                <a:gd name="T6" fmla="*/ 0 60000 65536"/>
                <a:gd name="T7" fmla="*/ 0 60000 65536"/>
                <a:gd name="T8" fmla="*/ 0 60000 65536"/>
                <a:gd name="T9" fmla="*/ 0 w 1248"/>
                <a:gd name="T10" fmla="*/ 0 h 624"/>
                <a:gd name="T11" fmla="*/ 1248 w 1248"/>
                <a:gd name="T12" fmla="*/ 624 h 624"/>
              </a:gdLst>
              <a:ahLst/>
              <a:cxnLst>
                <a:cxn ang="T6">
                  <a:pos x="T0" y="T1"/>
                </a:cxn>
                <a:cxn ang="T7">
                  <a:pos x="T2" y="T3"/>
                </a:cxn>
                <a:cxn ang="T8">
                  <a:pos x="T4" y="T5"/>
                </a:cxn>
              </a:cxnLst>
              <a:rect l="T9" t="T10" r="T11" b="T12"/>
              <a:pathLst>
                <a:path w="1248" h="624">
                  <a:moveTo>
                    <a:pt x="0" y="0"/>
                  </a:moveTo>
                  <a:cubicBezTo>
                    <a:pt x="208" y="312"/>
                    <a:pt x="416" y="624"/>
                    <a:pt x="624" y="624"/>
                  </a:cubicBezTo>
                  <a:cubicBezTo>
                    <a:pt x="832" y="624"/>
                    <a:pt x="1144" y="104"/>
                    <a:pt x="1248" y="0"/>
                  </a:cubicBezTo>
                </a:path>
              </a:pathLst>
            </a:custGeom>
            <a:noFill/>
            <a:ln w="28575">
              <a:solidFill>
                <a:srgbClr val="008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aphicFrame>
          <p:nvGraphicFramePr>
            <p:cNvPr id="21508" name="Object 4"/>
            <p:cNvGraphicFramePr>
              <a:graphicFrameLocks noChangeAspect="1"/>
            </p:cNvGraphicFramePr>
            <p:nvPr/>
          </p:nvGraphicFramePr>
          <p:xfrm>
            <a:off x="384" y="1944"/>
            <a:ext cx="432" cy="216"/>
          </p:xfrm>
          <a:graphic>
            <a:graphicData uri="http://schemas.openxmlformats.org/presentationml/2006/ole">
              <mc:AlternateContent xmlns:mc="http://schemas.openxmlformats.org/markup-compatibility/2006">
                <mc:Choice xmlns:v="urn:schemas-microsoft-com:vml" Requires="v">
                  <p:oleObj spid="_x0000_s278862" name="Equation" r:id="rId5" imgW="622080" imgH="393480" progId="Equation.DSMT4">
                    <p:embed/>
                  </p:oleObj>
                </mc:Choice>
                <mc:Fallback>
                  <p:oleObj name="Equation" r:id="rId5" imgW="622080" imgH="39348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4" y="1944"/>
                          <a:ext cx="432" cy="216"/>
                        </a:xfrm>
                        <a:prstGeom prst="rect">
                          <a:avLst/>
                        </a:prstGeom>
                        <a:solidFill>
                          <a:srgbClr val="FFFFCC"/>
                        </a:solidFill>
                        <a:ln>
                          <a:noFill/>
                        </a:ln>
                        <a:effectLst/>
                        <a:extLs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pSp>
      <p:sp>
        <p:nvSpPr>
          <p:cNvPr id="120855" name="Text Box 23"/>
          <p:cNvSpPr txBox="1">
            <a:spLocks noChangeArrowheads="1"/>
          </p:cNvSpPr>
          <p:nvPr/>
        </p:nvSpPr>
        <p:spPr bwMode="auto">
          <a:xfrm>
            <a:off x="3505200" y="2819400"/>
            <a:ext cx="4038600" cy="425450"/>
          </a:xfrm>
          <a:prstGeom prst="rect">
            <a:avLst/>
          </a:prstGeom>
          <a:solidFill>
            <a:srgbClr val="CCFFFF"/>
          </a:solidFill>
          <a:ln w="28575">
            <a:solidFill>
              <a:srgbClr val="FF0000"/>
            </a:solidFill>
            <a:miter lim="800000"/>
            <a:headEnd/>
            <a:tailEnd/>
          </a:ln>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000">
                <a:solidFill>
                  <a:srgbClr val="FF0000"/>
                </a:solidFill>
                <a:latin typeface="Arial Narrow" charset="0"/>
              </a:rPr>
              <a:t>What does this energy diagram tell you?</a:t>
            </a:r>
          </a:p>
        </p:txBody>
      </p:sp>
      <p:sp>
        <p:nvSpPr>
          <p:cNvPr id="120856" name="Text Box 24"/>
          <p:cNvSpPr txBox="1">
            <a:spLocks noChangeArrowheads="1"/>
          </p:cNvSpPr>
          <p:nvPr/>
        </p:nvSpPr>
        <p:spPr bwMode="auto">
          <a:xfrm>
            <a:off x="3505200" y="3352800"/>
            <a:ext cx="5105400" cy="204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marL="457200" indent="-457200"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buFontTx/>
              <a:buAutoNum type="arabicPeriod"/>
            </a:pPr>
            <a:r>
              <a:rPr lang="en-US" sz="2000">
                <a:solidFill>
                  <a:srgbClr val="FF0000"/>
                </a:solidFill>
                <a:latin typeface="Monotype Corsiva" charset="0"/>
              </a:rPr>
              <a:t>Potential energy for this system is the same independent of the sign of the position.  </a:t>
            </a:r>
          </a:p>
          <a:p>
            <a:pPr eaLnBrk="1" hangingPunct="1">
              <a:spcBef>
                <a:spcPct val="20000"/>
              </a:spcBef>
              <a:buFontTx/>
              <a:buAutoNum type="arabicPeriod"/>
            </a:pPr>
            <a:r>
              <a:rPr lang="en-US" sz="2000">
                <a:solidFill>
                  <a:srgbClr val="FF0000"/>
                </a:solidFill>
                <a:latin typeface="Monotype Corsiva" charset="0"/>
              </a:rPr>
              <a:t>The force is 0 when the slope of the potential energy curve is 0 at the position.</a:t>
            </a:r>
          </a:p>
          <a:p>
            <a:pPr eaLnBrk="1" hangingPunct="1">
              <a:spcBef>
                <a:spcPct val="20000"/>
              </a:spcBef>
              <a:buFontTx/>
              <a:buAutoNum type="arabicPeriod"/>
            </a:pPr>
            <a:r>
              <a:rPr lang="en-US" sz="2000">
                <a:solidFill>
                  <a:srgbClr val="FF0000"/>
                </a:solidFill>
                <a:latin typeface="Monotype Corsiva" charset="0"/>
              </a:rPr>
              <a:t>x=0 is the stable equilibrium position of this system where the potential energy is minimum.</a:t>
            </a:r>
          </a:p>
        </p:txBody>
      </p:sp>
      <p:sp>
        <p:nvSpPr>
          <p:cNvPr id="120857" name="Text Box 25"/>
          <p:cNvSpPr txBox="1">
            <a:spLocks noChangeArrowheads="1"/>
          </p:cNvSpPr>
          <p:nvPr/>
        </p:nvSpPr>
        <p:spPr bwMode="auto">
          <a:xfrm>
            <a:off x="304800" y="5410200"/>
            <a:ext cx="8534400" cy="396875"/>
          </a:xfrm>
          <a:prstGeom prst="rect">
            <a:avLst/>
          </a:prstGeom>
          <a:solidFill>
            <a:srgbClr val="FFFFCC"/>
          </a:solidFill>
          <a:ln>
            <a:noFill/>
          </a:ln>
          <a:extLs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000">
                <a:solidFill>
                  <a:schemeClr val="accent2"/>
                </a:solidFill>
                <a:latin typeface="Monotype Corsiva" charset="0"/>
              </a:rPr>
              <a:t>Position of a </a:t>
            </a:r>
            <a:r>
              <a:rPr lang="en-US" sz="2000">
                <a:solidFill>
                  <a:srgbClr val="FF0000"/>
                </a:solidFill>
                <a:latin typeface="Monotype Corsiva" charset="0"/>
              </a:rPr>
              <a:t>stable equilibrium</a:t>
            </a:r>
            <a:r>
              <a:rPr lang="en-US" sz="2000">
                <a:solidFill>
                  <a:schemeClr val="accent2"/>
                </a:solidFill>
                <a:latin typeface="Monotype Corsiva" charset="0"/>
              </a:rPr>
              <a:t> corresponds to points where potential energy is at a </a:t>
            </a:r>
            <a:r>
              <a:rPr lang="en-US" sz="2000">
                <a:solidFill>
                  <a:srgbClr val="FF0000"/>
                </a:solidFill>
                <a:latin typeface="Monotype Corsiva" charset="0"/>
              </a:rPr>
              <a:t>minimum.</a:t>
            </a:r>
            <a:r>
              <a:rPr lang="en-US" sz="2000">
                <a:solidFill>
                  <a:schemeClr val="accent2"/>
                </a:solidFill>
                <a:latin typeface="Monotype Corsiva" charset="0"/>
              </a:rPr>
              <a:t> </a:t>
            </a:r>
          </a:p>
        </p:txBody>
      </p:sp>
      <p:sp>
        <p:nvSpPr>
          <p:cNvPr id="120858" name="Text Box 26"/>
          <p:cNvSpPr txBox="1">
            <a:spLocks noChangeArrowheads="1"/>
          </p:cNvSpPr>
          <p:nvPr/>
        </p:nvSpPr>
        <p:spPr bwMode="auto">
          <a:xfrm>
            <a:off x="304800" y="5899150"/>
            <a:ext cx="8686800" cy="396875"/>
          </a:xfrm>
          <a:prstGeom prst="rect">
            <a:avLst/>
          </a:prstGeom>
          <a:solidFill>
            <a:srgbClr val="CCFFFF"/>
          </a:solidFill>
          <a:ln>
            <a:noFill/>
          </a:ln>
          <a:extLs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000">
                <a:solidFill>
                  <a:schemeClr val="accent2"/>
                </a:solidFill>
                <a:latin typeface="Monotype Corsiva" charset="0"/>
              </a:rPr>
              <a:t>Position of an </a:t>
            </a:r>
            <a:r>
              <a:rPr lang="en-US" sz="2000">
                <a:solidFill>
                  <a:srgbClr val="FF0000"/>
                </a:solidFill>
                <a:latin typeface="Monotype Corsiva" charset="0"/>
              </a:rPr>
              <a:t>unstable equilibrium</a:t>
            </a:r>
            <a:r>
              <a:rPr lang="en-US" sz="2000">
                <a:solidFill>
                  <a:schemeClr val="accent2"/>
                </a:solidFill>
                <a:latin typeface="Monotype Corsiva" charset="0"/>
              </a:rPr>
              <a:t> corresponds to points where potential energy is a </a:t>
            </a:r>
            <a:r>
              <a:rPr lang="en-US" sz="2000">
                <a:solidFill>
                  <a:srgbClr val="FF0000"/>
                </a:solidFill>
                <a:latin typeface="Monotype Corsiva" charset="0"/>
              </a:rPr>
              <a:t>maximum</a:t>
            </a:r>
            <a:r>
              <a:rPr lang="en-US" sz="2000">
                <a:solidFill>
                  <a:schemeClr val="accent2"/>
                </a:solidFill>
                <a:latin typeface="Monotype Corsiva" charset="0"/>
              </a:rPr>
              <a:t>. </a:t>
            </a:r>
          </a:p>
        </p:txBody>
      </p:sp>
      <p:sp>
        <p:nvSpPr>
          <p:cNvPr id="120859" name="Freeform 27"/>
          <p:cNvSpPr>
            <a:spLocks/>
          </p:cNvSpPr>
          <p:nvPr/>
        </p:nvSpPr>
        <p:spPr bwMode="auto">
          <a:xfrm rot="10800000">
            <a:off x="914400" y="4572000"/>
            <a:ext cx="1981200" cy="762000"/>
          </a:xfrm>
          <a:custGeom>
            <a:avLst/>
            <a:gdLst>
              <a:gd name="T0" fmla="*/ 0 w 1248"/>
              <a:gd name="T1" fmla="*/ 0 h 624"/>
              <a:gd name="T2" fmla="*/ 2147483647 w 1248"/>
              <a:gd name="T3" fmla="*/ 2147483647 h 624"/>
              <a:gd name="T4" fmla="*/ 2147483647 w 1248"/>
              <a:gd name="T5" fmla="*/ 0 h 624"/>
              <a:gd name="T6" fmla="*/ 0 60000 65536"/>
              <a:gd name="T7" fmla="*/ 0 60000 65536"/>
              <a:gd name="T8" fmla="*/ 0 60000 65536"/>
              <a:gd name="T9" fmla="*/ 0 w 1248"/>
              <a:gd name="T10" fmla="*/ 0 h 624"/>
              <a:gd name="T11" fmla="*/ 1248 w 1248"/>
              <a:gd name="T12" fmla="*/ 624 h 624"/>
            </a:gdLst>
            <a:ahLst/>
            <a:cxnLst>
              <a:cxn ang="T6">
                <a:pos x="T0" y="T1"/>
              </a:cxn>
              <a:cxn ang="T7">
                <a:pos x="T2" y="T3"/>
              </a:cxn>
              <a:cxn ang="T8">
                <a:pos x="T4" y="T5"/>
              </a:cxn>
            </a:cxnLst>
            <a:rect l="T9" t="T10" r="T11" b="T12"/>
            <a:pathLst>
              <a:path w="1248" h="624">
                <a:moveTo>
                  <a:pt x="0" y="0"/>
                </a:moveTo>
                <a:cubicBezTo>
                  <a:pt x="208" y="312"/>
                  <a:pt x="416" y="624"/>
                  <a:pt x="624" y="624"/>
                </a:cubicBezTo>
                <a:cubicBezTo>
                  <a:pt x="832" y="624"/>
                  <a:pt x="1144" y="104"/>
                  <a:pt x="1248" y="0"/>
                </a:cubicBezTo>
              </a:path>
            </a:pathLst>
          </a:custGeom>
          <a:noFill/>
          <a:ln w="28575">
            <a:solidFill>
              <a:srgbClr val="008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nvGrpSpPr>
          <p:cNvPr id="6" name="Group 28"/>
          <p:cNvGrpSpPr>
            <a:grpSpLocks/>
          </p:cNvGrpSpPr>
          <p:nvPr/>
        </p:nvGrpSpPr>
        <p:grpSpPr bwMode="auto">
          <a:xfrm>
            <a:off x="152400" y="3598863"/>
            <a:ext cx="1752600" cy="835025"/>
            <a:chOff x="96" y="2267"/>
            <a:chExt cx="1104" cy="526"/>
          </a:xfrm>
        </p:grpSpPr>
        <p:sp>
          <p:nvSpPr>
            <p:cNvPr id="21530" name="Text Box 29"/>
            <p:cNvSpPr txBox="1">
              <a:spLocks noChangeArrowheads="1"/>
            </p:cNvSpPr>
            <p:nvPr/>
          </p:nvSpPr>
          <p:spPr bwMode="auto">
            <a:xfrm>
              <a:off x="96" y="2267"/>
              <a:ext cx="528" cy="421"/>
            </a:xfrm>
            <a:prstGeom prst="rect">
              <a:avLst/>
            </a:prstGeom>
            <a:solidFill>
              <a:srgbClr val="FFFFCC"/>
            </a:solidFill>
            <a:ln w="28575">
              <a:solidFill>
                <a:srgbClr val="003300"/>
              </a:solidFill>
              <a:miter lim="800000"/>
              <a:headEnd/>
              <a:tailEnd/>
            </a:ln>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1200">
                  <a:solidFill>
                    <a:schemeClr val="accent2"/>
                  </a:solidFill>
                  <a:latin typeface="Arial Narrow" charset="0"/>
                </a:rPr>
                <a:t>Minimum</a:t>
              </a:r>
              <a:r>
                <a:rPr lang="en-US" sz="1200">
                  <a:solidFill>
                    <a:schemeClr val="accent2"/>
                  </a:solidFill>
                  <a:latin typeface="Arial Narrow" charset="0"/>
                  <a:sym typeface="Wingdings" charset="0"/>
                </a:rPr>
                <a:t> Stable equilibrium </a:t>
              </a:r>
              <a:endParaRPr lang="en-US" sz="1200">
                <a:solidFill>
                  <a:schemeClr val="accent2"/>
                </a:solidFill>
                <a:latin typeface="Arial Narrow" charset="0"/>
              </a:endParaRPr>
            </a:p>
          </p:txBody>
        </p:sp>
        <p:cxnSp>
          <p:nvCxnSpPr>
            <p:cNvPr id="21531" name="AutoShape 30"/>
            <p:cNvCxnSpPr>
              <a:cxnSpLocks noChangeShapeType="1"/>
              <a:stCxn id="21530" idx="3"/>
              <a:endCxn id="21532" idx="1"/>
            </p:cNvCxnSpPr>
            <p:nvPr/>
          </p:nvCxnSpPr>
          <p:spPr bwMode="auto">
            <a:xfrm>
              <a:off x="633" y="2478"/>
              <a:ext cx="567" cy="315"/>
            </a:xfrm>
            <a:prstGeom prst="straightConnector1">
              <a:avLst/>
            </a:prstGeom>
            <a:noFill/>
            <a:ln w="28575">
              <a:solidFill>
                <a:srgbClr val="FF0000"/>
              </a:solidFill>
              <a:round/>
              <a:headEnd/>
              <a:tailEnd type="triangle" w="med" len="med"/>
            </a:ln>
            <a:extLst>
              <a:ext uri="{909E8E84-426E-40dd-AFC4-6F175D3DCCD1}">
                <a14:hiddenFill xmlns:a14="http://schemas.microsoft.com/office/drawing/2010/main">
                  <a:noFill/>
                </a14:hiddenFill>
              </a:ext>
            </a:extLst>
          </p:spPr>
        </p:cxnSp>
      </p:grpSp>
      <p:grpSp>
        <p:nvGrpSpPr>
          <p:cNvPr id="7" name="Group 31"/>
          <p:cNvGrpSpPr>
            <a:grpSpLocks/>
          </p:cNvGrpSpPr>
          <p:nvPr/>
        </p:nvGrpSpPr>
        <p:grpSpPr bwMode="auto">
          <a:xfrm>
            <a:off x="76200" y="4556125"/>
            <a:ext cx="1827213" cy="777875"/>
            <a:chOff x="48" y="2870"/>
            <a:chExt cx="1151" cy="490"/>
          </a:xfrm>
        </p:grpSpPr>
        <p:sp>
          <p:nvSpPr>
            <p:cNvPr id="21528" name="Text Box 32"/>
            <p:cNvSpPr txBox="1">
              <a:spLocks noChangeArrowheads="1"/>
            </p:cNvSpPr>
            <p:nvPr/>
          </p:nvSpPr>
          <p:spPr bwMode="auto">
            <a:xfrm>
              <a:off x="48" y="2939"/>
              <a:ext cx="576" cy="421"/>
            </a:xfrm>
            <a:prstGeom prst="rect">
              <a:avLst/>
            </a:prstGeom>
            <a:solidFill>
              <a:srgbClr val="FFFFCC"/>
            </a:solidFill>
            <a:ln w="28575">
              <a:solidFill>
                <a:srgbClr val="003300"/>
              </a:solidFill>
              <a:miter lim="800000"/>
              <a:headEnd/>
              <a:tailEnd/>
            </a:ln>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1200">
                  <a:solidFill>
                    <a:schemeClr val="accent2"/>
                  </a:solidFill>
                  <a:latin typeface="Arial Narrow" charset="0"/>
                </a:rPr>
                <a:t>Maximum</a:t>
              </a:r>
              <a:r>
                <a:rPr lang="en-US" sz="1200">
                  <a:solidFill>
                    <a:schemeClr val="accent2"/>
                  </a:solidFill>
                  <a:latin typeface="Arial Narrow" charset="0"/>
                  <a:sym typeface="Wingdings" charset="0"/>
                </a:rPr>
                <a:t> unstable equilibrium </a:t>
              </a:r>
              <a:endParaRPr lang="en-US" sz="1200">
                <a:solidFill>
                  <a:schemeClr val="accent2"/>
                </a:solidFill>
                <a:latin typeface="Arial Narrow" charset="0"/>
              </a:endParaRPr>
            </a:p>
          </p:txBody>
        </p:sp>
        <p:cxnSp>
          <p:nvCxnSpPr>
            <p:cNvPr id="21529" name="AutoShape 33"/>
            <p:cNvCxnSpPr>
              <a:cxnSpLocks noChangeShapeType="1"/>
              <a:stCxn id="21528" idx="3"/>
              <a:endCxn id="120859" idx="1"/>
            </p:cNvCxnSpPr>
            <p:nvPr/>
          </p:nvCxnSpPr>
          <p:spPr bwMode="auto">
            <a:xfrm flipV="1">
              <a:off x="633" y="2870"/>
              <a:ext cx="566" cy="280"/>
            </a:xfrm>
            <a:prstGeom prst="straightConnector1">
              <a:avLst/>
            </a:prstGeom>
            <a:noFill/>
            <a:ln w="28575">
              <a:solidFill>
                <a:srgbClr val="FF0000"/>
              </a:solidFill>
              <a:round/>
              <a:headEnd/>
              <a:tailEnd type="triangle" w="med" len="med"/>
            </a:ln>
            <a:extLst>
              <a:ext uri="{909E8E84-426E-40dd-AFC4-6F175D3DCCD1}">
                <a14:hiddenFill xmlns:a14="http://schemas.microsoft.com/office/drawing/2010/main">
                  <a:noFill/>
                </a14:hiddenFill>
              </a:ext>
            </a:extLst>
          </p:spPr>
        </p:cxnSp>
      </p:grpSp>
      <p:graphicFrame>
        <p:nvGraphicFramePr>
          <p:cNvPr id="120866" name="Object 3"/>
          <p:cNvGraphicFramePr>
            <a:graphicFrameLocks noChangeAspect="1"/>
          </p:cNvGraphicFramePr>
          <p:nvPr/>
        </p:nvGraphicFramePr>
        <p:xfrm>
          <a:off x="7621588" y="1371600"/>
          <a:ext cx="836612" cy="990600"/>
        </p:xfrm>
        <a:graphic>
          <a:graphicData uri="http://schemas.openxmlformats.org/presentationml/2006/ole">
            <mc:AlternateContent xmlns:mc="http://schemas.openxmlformats.org/markup-compatibility/2006">
              <mc:Choice xmlns:v="urn:schemas-microsoft-com:vml" Requires="v">
                <p:oleObj spid="_x0000_s278863" name="Equation" r:id="rId7" imgW="355320" imgH="393480" progId="Equation.DSMT4">
                  <p:embed/>
                </p:oleObj>
              </mc:Choice>
              <mc:Fallback>
                <p:oleObj name="Equation" r:id="rId7" imgW="355320" imgH="393480" progId="Equation.DSMT4">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621588" y="1371600"/>
                        <a:ext cx="836612" cy="99060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spTree>
    <p:extLst>
      <p:ext uri="{BB962C8B-B14F-4D97-AF65-F5344CB8AC3E}">
        <p14:creationId xmlns:p14="http://schemas.microsoft.com/office/powerpoint/2010/main" val="831086255"/>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phys1443-spring02">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6600"/>
      </a:hlink>
      <a:folHlink>
        <a:srgbClr val="B2B2B2"/>
      </a:folHlink>
    </a:clrScheme>
    <a:fontScheme name="phys1443-spring02">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phys1443-spring02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hys1443-spring02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hys1443-spring02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hys1443-spring02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hys1443-spring02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hys1443-spring02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hys1443-spring02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D:\UTA\Classes\1443 Spring 2002\phys1443-spring02.pot</Template>
  <TotalTime>30431</TotalTime>
  <Words>2266</Words>
  <Application>Microsoft Macintosh PowerPoint</Application>
  <PresentationFormat>On-screen Show (4:3)</PresentationFormat>
  <Paragraphs>244</Paragraphs>
  <Slides>15</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17" baseType="lpstr">
      <vt:lpstr>phys1443-spring02</vt:lpstr>
      <vt:lpstr>Equation</vt:lpstr>
      <vt:lpstr>PHYS 1443 – Section 004 Lecture #13</vt:lpstr>
      <vt:lpstr>Announcements</vt:lpstr>
      <vt:lpstr>Conservation of Mechanical Energy</vt:lpstr>
      <vt:lpstr>Example </vt:lpstr>
      <vt:lpstr>Example </vt:lpstr>
      <vt:lpstr>Work Done by Non-conservative Forces</vt:lpstr>
      <vt:lpstr>Example of Non-Conservative Force</vt:lpstr>
      <vt:lpstr>How is the conservative force related to  the potential energy?</vt:lpstr>
      <vt:lpstr>Energy Diagram and the Equilibrium of a System</vt:lpstr>
      <vt:lpstr>General Energy Conservation and Mass-Energy Equivalence</vt:lpstr>
      <vt:lpstr>The Gravitational Field</vt:lpstr>
      <vt:lpstr>The Gravitational Potential Energy</vt:lpstr>
      <vt:lpstr>More on The Gravitational Potential Energy</vt:lpstr>
      <vt:lpstr>Example of Gravitational Potential Energy</vt:lpstr>
      <vt:lpstr>The Escape Speed</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PHYS 1443 – Section 501 Lecture #1</dc:title>
  <dc:creator>Jae Yu</dc:creator>
  <cp:lastModifiedBy>Jae Yu</cp:lastModifiedBy>
  <cp:revision>794</cp:revision>
  <dcterms:created xsi:type="dcterms:W3CDTF">2012-06-05T17:02:23Z</dcterms:created>
  <dcterms:modified xsi:type="dcterms:W3CDTF">2014-10-07T16:05:14Z</dcterms:modified>
</cp:coreProperties>
</file>