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notesSlides/notesSlide1.xml" ContentType="application/vnd.openxmlformats-officedocument.presentationml.notesSlide+xml"/>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2.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17" r:id="rId4"/>
    <p:sldId id="718" r:id="rId5"/>
    <p:sldId id="699" r:id="rId6"/>
    <p:sldId id="700" r:id="rId7"/>
    <p:sldId id="701" r:id="rId8"/>
    <p:sldId id="702" r:id="rId9"/>
    <p:sldId id="703" r:id="rId10"/>
    <p:sldId id="704" r:id="rId11"/>
    <p:sldId id="705" r:id="rId12"/>
    <p:sldId id="706" r:id="rId13"/>
    <p:sldId id="707" r:id="rId14"/>
    <p:sldId id="708" r:id="rId15"/>
    <p:sldId id="709" r:id="rId16"/>
    <p:sldId id="71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5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32.wmf"/><Relationship Id="rId12" Type="http://schemas.openxmlformats.org/officeDocument/2006/relationships/image" Target="../media/image133.wmf"/><Relationship Id="rId13" Type="http://schemas.openxmlformats.org/officeDocument/2006/relationships/image" Target="../media/image134.wmf"/><Relationship Id="rId14" Type="http://schemas.openxmlformats.org/officeDocument/2006/relationships/image" Target="../media/image135.wmf"/><Relationship Id="rId15" Type="http://schemas.openxmlformats.org/officeDocument/2006/relationships/image" Target="../media/image136.emf"/><Relationship Id="rId16" Type="http://schemas.openxmlformats.org/officeDocument/2006/relationships/image" Target="../media/image137.wmf"/><Relationship Id="rId17" Type="http://schemas.openxmlformats.org/officeDocument/2006/relationships/image" Target="../media/image138.wmf"/><Relationship Id="rId1" Type="http://schemas.openxmlformats.org/officeDocument/2006/relationships/image" Target="../media/image122.emf"/><Relationship Id="rId2" Type="http://schemas.openxmlformats.org/officeDocument/2006/relationships/image" Target="../media/image123.wmf"/><Relationship Id="rId3" Type="http://schemas.openxmlformats.org/officeDocument/2006/relationships/image" Target="../media/image124.emf"/><Relationship Id="rId4" Type="http://schemas.openxmlformats.org/officeDocument/2006/relationships/image" Target="../media/image125.wmf"/><Relationship Id="rId5" Type="http://schemas.openxmlformats.org/officeDocument/2006/relationships/image" Target="../media/image126.wmf"/><Relationship Id="rId6" Type="http://schemas.openxmlformats.org/officeDocument/2006/relationships/image" Target="../media/image127.wmf"/><Relationship Id="rId7" Type="http://schemas.openxmlformats.org/officeDocument/2006/relationships/image" Target="../media/image128.wmf"/><Relationship Id="rId8" Type="http://schemas.openxmlformats.org/officeDocument/2006/relationships/image" Target="../media/image129.wmf"/><Relationship Id="rId9" Type="http://schemas.openxmlformats.org/officeDocument/2006/relationships/image" Target="../media/image130.wmf"/><Relationship Id="rId10" Type="http://schemas.openxmlformats.org/officeDocument/2006/relationships/image" Target="../media/image1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1.emf"/><Relationship Id="rId4" Type="http://schemas.openxmlformats.org/officeDocument/2006/relationships/image" Target="../media/image142.wmf"/><Relationship Id="rId5" Type="http://schemas.openxmlformats.org/officeDocument/2006/relationships/image" Target="../media/image143.wmf"/><Relationship Id="rId6" Type="http://schemas.openxmlformats.org/officeDocument/2006/relationships/image" Target="../media/image144.wmf"/><Relationship Id="rId7" Type="http://schemas.openxmlformats.org/officeDocument/2006/relationships/image" Target="../media/image145.wmf"/><Relationship Id="rId8" Type="http://schemas.openxmlformats.org/officeDocument/2006/relationships/image" Target="../media/image146.wmf"/><Relationship Id="rId9" Type="http://schemas.openxmlformats.org/officeDocument/2006/relationships/image" Target="../media/image147.wmf"/><Relationship Id="rId10" Type="http://schemas.openxmlformats.org/officeDocument/2006/relationships/image" Target="../media/image148.wmf"/><Relationship Id="rId1" Type="http://schemas.openxmlformats.org/officeDocument/2006/relationships/image" Target="../media/image139.wmf"/><Relationship Id="rId2" Type="http://schemas.openxmlformats.org/officeDocument/2006/relationships/image" Target="../media/image14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emf"/><Relationship Id="rId14" Type="http://schemas.openxmlformats.org/officeDocument/2006/relationships/image" Target="../media/image26.emf"/><Relationship Id="rId15" Type="http://schemas.openxmlformats.org/officeDocument/2006/relationships/image" Target="../media/image27.emf"/><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8.emf"/><Relationship Id="rId12" Type="http://schemas.openxmlformats.org/officeDocument/2006/relationships/image" Target="../media/image39.emf"/><Relationship Id="rId13" Type="http://schemas.openxmlformats.org/officeDocument/2006/relationships/image" Target="../media/image40.wmf"/><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emf"/><Relationship Id="rId9" Type="http://schemas.openxmlformats.org/officeDocument/2006/relationships/image" Target="../media/image36.emf"/><Relationship Id="rId10"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image" Target="../media/image53.wmf"/><Relationship Id="rId13" Type="http://schemas.openxmlformats.org/officeDocument/2006/relationships/image" Target="../media/image54.wmf"/><Relationship Id="rId14" Type="http://schemas.openxmlformats.org/officeDocument/2006/relationships/image" Target="../media/image55.wmf"/><Relationship Id="rId15" Type="http://schemas.openxmlformats.org/officeDocument/2006/relationships/image" Target="../media/image56.wmf"/><Relationship Id="rId16" Type="http://schemas.openxmlformats.org/officeDocument/2006/relationships/image" Target="../media/image57.wmf"/><Relationship Id="rId17" Type="http://schemas.openxmlformats.org/officeDocument/2006/relationships/image" Target="../media/image58.wmf"/><Relationship Id="rId18" Type="http://schemas.openxmlformats.org/officeDocument/2006/relationships/image" Target="../media/image59.wmf"/><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emf"/><Relationship Id="rId8" Type="http://schemas.openxmlformats.org/officeDocument/2006/relationships/image" Target="../media/image49.wmf"/><Relationship Id="rId9" Type="http://schemas.openxmlformats.org/officeDocument/2006/relationships/image" Target="../media/image50.wmf"/><Relationship Id="rId10"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wmf"/><Relationship Id="rId1" Type="http://schemas.openxmlformats.org/officeDocument/2006/relationships/image" Target="../media/image60.emf"/><Relationship Id="rId2" Type="http://schemas.openxmlformats.org/officeDocument/2006/relationships/image" Target="../media/image61.emf"/><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0"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82.wmf"/><Relationship Id="rId12" Type="http://schemas.openxmlformats.org/officeDocument/2006/relationships/image" Target="../media/image83.emf"/><Relationship Id="rId13" Type="http://schemas.openxmlformats.org/officeDocument/2006/relationships/image" Target="../media/image84.emf"/><Relationship Id="rId14" Type="http://schemas.openxmlformats.org/officeDocument/2006/relationships/image" Target="../media/image85.emf"/><Relationship Id="rId1" Type="http://schemas.openxmlformats.org/officeDocument/2006/relationships/image" Target="../media/image72.emf"/><Relationship Id="rId2" Type="http://schemas.openxmlformats.org/officeDocument/2006/relationships/image" Target="../media/image73.emf"/><Relationship Id="rId3" Type="http://schemas.openxmlformats.org/officeDocument/2006/relationships/image" Target="../media/image74.w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77.emf"/><Relationship Id="rId7" Type="http://schemas.openxmlformats.org/officeDocument/2006/relationships/image" Target="../media/image78.emf"/><Relationship Id="rId8" Type="http://schemas.openxmlformats.org/officeDocument/2006/relationships/image" Target="../media/image79.emf"/><Relationship Id="rId9" Type="http://schemas.openxmlformats.org/officeDocument/2006/relationships/image" Target="../media/image80.wmf"/><Relationship Id="rId10" Type="http://schemas.openxmlformats.org/officeDocument/2006/relationships/image" Target="../media/image81.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96.emf"/><Relationship Id="rId12" Type="http://schemas.openxmlformats.org/officeDocument/2006/relationships/image" Target="../media/image97.emf"/><Relationship Id="rId1" Type="http://schemas.openxmlformats.org/officeDocument/2006/relationships/image" Target="../media/image86.emf"/><Relationship Id="rId2" Type="http://schemas.openxmlformats.org/officeDocument/2006/relationships/image" Target="../media/image87.emf"/><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9" Type="http://schemas.openxmlformats.org/officeDocument/2006/relationships/image" Target="../media/image94.emf"/><Relationship Id="rId10" Type="http://schemas.openxmlformats.org/officeDocument/2006/relationships/image" Target="../media/image9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105.wmf"/><Relationship Id="rId7" Type="http://schemas.openxmlformats.org/officeDocument/2006/relationships/image" Target="../media/image106.wmf"/><Relationship Id="rId1" Type="http://schemas.openxmlformats.org/officeDocument/2006/relationships/image" Target="../media/image100.emf"/><Relationship Id="rId2" Type="http://schemas.openxmlformats.org/officeDocument/2006/relationships/image" Target="../media/image101.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8.wmf"/><Relationship Id="rId12" Type="http://schemas.openxmlformats.org/officeDocument/2006/relationships/image" Target="../media/image119.emf"/><Relationship Id="rId13" Type="http://schemas.openxmlformats.org/officeDocument/2006/relationships/image" Target="../media/image120.emf"/><Relationship Id="rId14" Type="http://schemas.openxmlformats.org/officeDocument/2006/relationships/image" Target="../media/image121.emf"/><Relationship Id="rId1" Type="http://schemas.openxmlformats.org/officeDocument/2006/relationships/image" Target="../media/image108.emf"/><Relationship Id="rId2" Type="http://schemas.openxmlformats.org/officeDocument/2006/relationships/image" Target="../media/image109.emf"/><Relationship Id="rId3" Type="http://schemas.openxmlformats.org/officeDocument/2006/relationships/image" Target="../media/image110.emf"/><Relationship Id="rId4" Type="http://schemas.openxmlformats.org/officeDocument/2006/relationships/image" Target="../media/image111.emf"/><Relationship Id="rId5" Type="http://schemas.openxmlformats.org/officeDocument/2006/relationships/image" Target="../media/image112.emf"/><Relationship Id="rId6" Type="http://schemas.openxmlformats.org/officeDocument/2006/relationships/image" Target="../media/image113.wmf"/><Relationship Id="rId7" Type="http://schemas.openxmlformats.org/officeDocument/2006/relationships/image" Target="../media/image114.emf"/><Relationship Id="rId8" Type="http://schemas.openxmlformats.org/officeDocument/2006/relationships/image" Target="../media/image115.emf"/><Relationship Id="rId9" Type="http://schemas.openxmlformats.org/officeDocument/2006/relationships/image" Target="../media/image116.emf"/><Relationship Id="rId10" Type="http://schemas.openxmlformats.org/officeDocument/2006/relationships/image" Target="../media/image1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BBC069-CF6E-D247-A851-BB60FE8EDFB6}" type="slidenum">
              <a:rPr lang="en-US" sz="1200"/>
              <a:pPr eaLnBrk="1" hangingPunct="1"/>
              <a:t>13</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5F54FCE-5980-104D-86D1-B93D1244A37F}" type="slidenum">
              <a:rPr lang="en-US" sz="1200"/>
              <a:pPr eaLnBrk="1" hangingPunct="1"/>
              <a:t>14</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Oct. 14,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Oct. 14,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3.bin"/><Relationship Id="rId20" Type="http://schemas.openxmlformats.org/officeDocument/2006/relationships/image" Target="../media/image80.wmf"/><Relationship Id="rId21" Type="http://schemas.openxmlformats.org/officeDocument/2006/relationships/oleObject" Target="../embeddings/oleObject79.bin"/><Relationship Id="rId22" Type="http://schemas.openxmlformats.org/officeDocument/2006/relationships/image" Target="../media/image81.wmf"/><Relationship Id="rId23" Type="http://schemas.openxmlformats.org/officeDocument/2006/relationships/oleObject" Target="../embeddings/oleObject80.bin"/><Relationship Id="rId24" Type="http://schemas.openxmlformats.org/officeDocument/2006/relationships/image" Target="../media/image82.wmf"/><Relationship Id="rId25" Type="http://schemas.openxmlformats.org/officeDocument/2006/relationships/oleObject" Target="../embeddings/oleObject81.bin"/><Relationship Id="rId26" Type="http://schemas.openxmlformats.org/officeDocument/2006/relationships/image" Target="../media/image83.emf"/><Relationship Id="rId27" Type="http://schemas.openxmlformats.org/officeDocument/2006/relationships/oleObject" Target="../embeddings/oleObject82.bin"/><Relationship Id="rId28" Type="http://schemas.openxmlformats.org/officeDocument/2006/relationships/image" Target="../media/image84.emf"/><Relationship Id="rId29" Type="http://schemas.openxmlformats.org/officeDocument/2006/relationships/oleObject" Target="../embeddings/oleObject83.bin"/><Relationship Id="rId30" Type="http://schemas.openxmlformats.org/officeDocument/2006/relationships/image" Target="../media/image85.emf"/><Relationship Id="rId10" Type="http://schemas.openxmlformats.org/officeDocument/2006/relationships/image" Target="../media/image75.emf"/><Relationship Id="rId11" Type="http://schemas.openxmlformats.org/officeDocument/2006/relationships/oleObject" Target="../embeddings/oleObject74.bin"/><Relationship Id="rId12" Type="http://schemas.openxmlformats.org/officeDocument/2006/relationships/image" Target="../media/image76.emf"/><Relationship Id="rId13" Type="http://schemas.openxmlformats.org/officeDocument/2006/relationships/oleObject" Target="../embeddings/oleObject75.bin"/><Relationship Id="rId14" Type="http://schemas.openxmlformats.org/officeDocument/2006/relationships/image" Target="../media/image77.emf"/><Relationship Id="rId15" Type="http://schemas.openxmlformats.org/officeDocument/2006/relationships/oleObject" Target="../embeddings/oleObject76.bin"/><Relationship Id="rId16" Type="http://schemas.openxmlformats.org/officeDocument/2006/relationships/image" Target="../media/image78.emf"/><Relationship Id="rId17" Type="http://schemas.openxmlformats.org/officeDocument/2006/relationships/oleObject" Target="../embeddings/oleObject77.bin"/><Relationship Id="rId18" Type="http://schemas.openxmlformats.org/officeDocument/2006/relationships/image" Target="../media/image79.emf"/><Relationship Id="rId19" Type="http://schemas.openxmlformats.org/officeDocument/2006/relationships/oleObject" Target="../embeddings/oleObject7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70.bin"/><Relationship Id="rId4" Type="http://schemas.openxmlformats.org/officeDocument/2006/relationships/image" Target="../media/image72.emf"/><Relationship Id="rId5" Type="http://schemas.openxmlformats.org/officeDocument/2006/relationships/oleObject" Target="../embeddings/oleObject71.bin"/><Relationship Id="rId6" Type="http://schemas.openxmlformats.org/officeDocument/2006/relationships/image" Target="../media/image73.emf"/><Relationship Id="rId7" Type="http://schemas.openxmlformats.org/officeDocument/2006/relationships/oleObject" Target="../embeddings/oleObject72.bin"/><Relationship Id="rId8" Type="http://schemas.openxmlformats.org/officeDocument/2006/relationships/image" Target="../media/image74.wmf"/></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86.bin"/><Relationship Id="rId20" Type="http://schemas.openxmlformats.org/officeDocument/2006/relationships/image" Target="../media/image93.emf"/><Relationship Id="rId21" Type="http://schemas.openxmlformats.org/officeDocument/2006/relationships/oleObject" Target="../embeddings/oleObject92.bin"/><Relationship Id="rId22" Type="http://schemas.openxmlformats.org/officeDocument/2006/relationships/image" Target="../media/image94.emf"/><Relationship Id="rId23" Type="http://schemas.openxmlformats.org/officeDocument/2006/relationships/oleObject" Target="../embeddings/oleObject93.bin"/><Relationship Id="rId24" Type="http://schemas.openxmlformats.org/officeDocument/2006/relationships/image" Target="../media/image95.emf"/><Relationship Id="rId25" Type="http://schemas.openxmlformats.org/officeDocument/2006/relationships/oleObject" Target="../embeddings/oleObject94.bin"/><Relationship Id="rId26" Type="http://schemas.openxmlformats.org/officeDocument/2006/relationships/image" Target="../media/image96.emf"/><Relationship Id="rId27" Type="http://schemas.openxmlformats.org/officeDocument/2006/relationships/oleObject" Target="../embeddings/oleObject95.bin"/><Relationship Id="rId28" Type="http://schemas.openxmlformats.org/officeDocument/2006/relationships/image" Target="../media/image97.emf"/><Relationship Id="rId10" Type="http://schemas.openxmlformats.org/officeDocument/2006/relationships/image" Target="../media/image88.emf"/><Relationship Id="rId11" Type="http://schemas.openxmlformats.org/officeDocument/2006/relationships/oleObject" Target="../embeddings/oleObject87.bin"/><Relationship Id="rId12" Type="http://schemas.openxmlformats.org/officeDocument/2006/relationships/image" Target="../media/image89.emf"/><Relationship Id="rId13" Type="http://schemas.openxmlformats.org/officeDocument/2006/relationships/oleObject" Target="../embeddings/oleObject88.bin"/><Relationship Id="rId14" Type="http://schemas.openxmlformats.org/officeDocument/2006/relationships/image" Target="../media/image90.emf"/><Relationship Id="rId15" Type="http://schemas.openxmlformats.org/officeDocument/2006/relationships/oleObject" Target="../embeddings/oleObject89.bin"/><Relationship Id="rId16" Type="http://schemas.openxmlformats.org/officeDocument/2006/relationships/image" Target="../media/image91.emf"/><Relationship Id="rId17" Type="http://schemas.openxmlformats.org/officeDocument/2006/relationships/oleObject" Target="../embeddings/oleObject90.bin"/><Relationship Id="rId18" Type="http://schemas.openxmlformats.org/officeDocument/2006/relationships/image" Target="../media/image92.emf"/><Relationship Id="rId19" Type="http://schemas.openxmlformats.org/officeDocument/2006/relationships/oleObject" Target="../embeddings/oleObject91.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84.bin"/><Relationship Id="rId4" Type="http://schemas.openxmlformats.org/officeDocument/2006/relationships/image" Target="../media/image86.e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oleObject" Target="../embeddings/oleObject85.bin"/><Relationship Id="rId8" Type="http://schemas.openxmlformats.org/officeDocument/2006/relationships/image" Target="../media/image87.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3.emf"/><Relationship Id="rId13" Type="http://schemas.openxmlformats.org/officeDocument/2006/relationships/oleObject" Target="../embeddings/oleObject100.bin"/><Relationship Id="rId14" Type="http://schemas.openxmlformats.org/officeDocument/2006/relationships/image" Target="../media/image104.emf"/><Relationship Id="rId15" Type="http://schemas.openxmlformats.org/officeDocument/2006/relationships/oleObject" Target="../embeddings/oleObject101.bin"/><Relationship Id="rId16" Type="http://schemas.openxmlformats.org/officeDocument/2006/relationships/image" Target="../media/image105.wmf"/><Relationship Id="rId17" Type="http://schemas.openxmlformats.org/officeDocument/2006/relationships/oleObject" Target="../embeddings/oleObject102.bin"/><Relationship Id="rId18" Type="http://schemas.openxmlformats.org/officeDocument/2006/relationships/image" Target="../media/image106.w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07.jpeg"/><Relationship Id="rId5" Type="http://schemas.openxmlformats.org/officeDocument/2006/relationships/oleObject" Target="../embeddings/oleObject96.bin"/><Relationship Id="rId6" Type="http://schemas.openxmlformats.org/officeDocument/2006/relationships/image" Target="../media/image100.emf"/><Relationship Id="rId7" Type="http://schemas.openxmlformats.org/officeDocument/2006/relationships/oleObject" Target="../embeddings/oleObject97.bin"/><Relationship Id="rId8" Type="http://schemas.openxmlformats.org/officeDocument/2006/relationships/image" Target="../media/image101.emf"/><Relationship Id="rId9" Type="http://schemas.openxmlformats.org/officeDocument/2006/relationships/oleObject" Target="../embeddings/oleObject98.bin"/><Relationship Id="rId10" Type="http://schemas.openxmlformats.org/officeDocument/2006/relationships/image" Target="../media/image102.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05.bin"/><Relationship Id="rId20" Type="http://schemas.openxmlformats.org/officeDocument/2006/relationships/image" Target="../media/image115.emf"/><Relationship Id="rId21" Type="http://schemas.openxmlformats.org/officeDocument/2006/relationships/oleObject" Target="../embeddings/oleObject111.bin"/><Relationship Id="rId22" Type="http://schemas.openxmlformats.org/officeDocument/2006/relationships/image" Target="../media/image116.emf"/><Relationship Id="rId23" Type="http://schemas.openxmlformats.org/officeDocument/2006/relationships/oleObject" Target="../embeddings/oleObject112.bin"/><Relationship Id="rId24" Type="http://schemas.openxmlformats.org/officeDocument/2006/relationships/image" Target="../media/image117.emf"/><Relationship Id="rId25" Type="http://schemas.openxmlformats.org/officeDocument/2006/relationships/oleObject" Target="../embeddings/oleObject113.bin"/><Relationship Id="rId26" Type="http://schemas.openxmlformats.org/officeDocument/2006/relationships/image" Target="../media/image118.wmf"/><Relationship Id="rId27" Type="http://schemas.openxmlformats.org/officeDocument/2006/relationships/oleObject" Target="../embeddings/oleObject114.bin"/><Relationship Id="rId28" Type="http://schemas.openxmlformats.org/officeDocument/2006/relationships/image" Target="../media/image119.emf"/><Relationship Id="rId29" Type="http://schemas.openxmlformats.org/officeDocument/2006/relationships/oleObject" Target="../embeddings/oleObject115.bin"/><Relationship Id="rId30" Type="http://schemas.openxmlformats.org/officeDocument/2006/relationships/image" Target="../media/image120.emf"/><Relationship Id="rId31" Type="http://schemas.openxmlformats.org/officeDocument/2006/relationships/oleObject" Target="../embeddings/oleObject116.bin"/><Relationship Id="rId32" Type="http://schemas.openxmlformats.org/officeDocument/2006/relationships/image" Target="../media/image121.emf"/><Relationship Id="rId10" Type="http://schemas.openxmlformats.org/officeDocument/2006/relationships/image" Target="../media/image110.emf"/><Relationship Id="rId11" Type="http://schemas.openxmlformats.org/officeDocument/2006/relationships/oleObject" Target="../embeddings/oleObject106.bin"/><Relationship Id="rId12" Type="http://schemas.openxmlformats.org/officeDocument/2006/relationships/image" Target="../media/image111.emf"/><Relationship Id="rId13" Type="http://schemas.openxmlformats.org/officeDocument/2006/relationships/oleObject" Target="../embeddings/oleObject107.bin"/><Relationship Id="rId14" Type="http://schemas.openxmlformats.org/officeDocument/2006/relationships/image" Target="../media/image112.emf"/><Relationship Id="rId15" Type="http://schemas.openxmlformats.org/officeDocument/2006/relationships/oleObject" Target="../embeddings/oleObject108.bin"/><Relationship Id="rId16" Type="http://schemas.openxmlformats.org/officeDocument/2006/relationships/image" Target="../media/image113.wmf"/><Relationship Id="rId17" Type="http://schemas.openxmlformats.org/officeDocument/2006/relationships/oleObject" Target="../embeddings/oleObject109.bin"/><Relationship Id="rId18" Type="http://schemas.openxmlformats.org/officeDocument/2006/relationships/image" Target="../media/image114.emf"/><Relationship Id="rId1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107.jpeg"/><Relationship Id="rId5" Type="http://schemas.openxmlformats.org/officeDocument/2006/relationships/oleObject" Target="../embeddings/oleObject103.bin"/><Relationship Id="rId6" Type="http://schemas.openxmlformats.org/officeDocument/2006/relationships/image" Target="../media/image108.emf"/><Relationship Id="rId7" Type="http://schemas.openxmlformats.org/officeDocument/2006/relationships/oleObject" Target="../embeddings/oleObject104.bin"/><Relationship Id="rId8" Type="http://schemas.openxmlformats.org/officeDocument/2006/relationships/image" Target="../media/image109.emf"/></Relationships>
</file>

<file path=ppt/slides/_rels/slide15.xml.rels><?xml version="1.0" encoding="UTF-8" standalone="yes"?>
<Relationships xmlns="http://schemas.openxmlformats.org/package/2006/relationships"><Relationship Id="rId20" Type="http://schemas.openxmlformats.org/officeDocument/2006/relationships/image" Target="../media/image130.wmf"/><Relationship Id="rId21" Type="http://schemas.openxmlformats.org/officeDocument/2006/relationships/oleObject" Target="../embeddings/oleObject126.bin"/><Relationship Id="rId22" Type="http://schemas.openxmlformats.org/officeDocument/2006/relationships/image" Target="../media/image131.emf"/><Relationship Id="rId23" Type="http://schemas.openxmlformats.org/officeDocument/2006/relationships/oleObject" Target="../embeddings/oleObject127.bin"/><Relationship Id="rId24" Type="http://schemas.openxmlformats.org/officeDocument/2006/relationships/image" Target="../media/image132.wmf"/><Relationship Id="rId25" Type="http://schemas.openxmlformats.org/officeDocument/2006/relationships/oleObject" Target="../embeddings/oleObject128.bin"/><Relationship Id="rId26" Type="http://schemas.openxmlformats.org/officeDocument/2006/relationships/image" Target="../media/image133.wmf"/><Relationship Id="rId27" Type="http://schemas.openxmlformats.org/officeDocument/2006/relationships/oleObject" Target="../embeddings/oleObject129.bin"/><Relationship Id="rId28" Type="http://schemas.openxmlformats.org/officeDocument/2006/relationships/image" Target="../media/image134.wmf"/><Relationship Id="rId29" Type="http://schemas.openxmlformats.org/officeDocument/2006/relationships/oleObject" Target="../embeddings/oleObject130.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17.bin"/><Relationship Id="rId4" Type="http://schemas.openxmlformats.org/officeDocument/2006/relationships/image" Target="../media/image122.emf"/><Relationship Id="rId5" Type="http://schemas.openxmlformats.org/officeDocument/2006/relationships/oleObject" Target="../embeddings/oleObject118.bin"/><Relationship Id="rId30" Type="http://schemas.openxmlformats.org/officeDocument/2006/relationships/image" Target="../media/image135.wmf"/><Relationship Id="rId31" Type="http://schemas.openxmlformats.org/officeDocument/2006/relationships/oleObject" Target="../embeddings/oleObject131.bin"/><Relationship Id="rId32" Type="http://schemas.openxmlformats.org/officeDocument/2006/relationships/image" Target="../media/image136.emf"/><Relationship Id="rId9" Type="http://schemas.openxmlformats.org/officeDocument/2006/relationships/oleObject" Target="../embeddings/oleObject120.bin"/><Relationship Id="rId6" Type="http://schemas.openxmlformats.org/officeDocument/2006/relationships/image" Target="../media/image123.wmf"/><Relationship Id="rId7" Type="http://schemas.openxmlformats.org/officeDocument/2006/relationships/oleObject" Target="../embeddings/oleObject119.bin"/><Relationship Id="rId8" Type="http://schemas.openxmlformats.org/officeDocument/2006/relationships/image" Target="../media/image124.emf"/><Relationship Id="rId33" Type="http://schemas.openxmlformats.org/officeDocument/2006/relationships/oleObject" Target="../embeddings/oleObject132.bin"/><Relationship Id="rId34" Type="http://schemas.openxmlformats.org/officeDocument/2006/relationships/image" Target="../media/image137.wmf"/><Relationship Id="rId35" Type="http://schemas.openxmlformats.org/officeDocument/2006/relationships/oleObject" Target="../embeddings/oleObject133.bin"/><Relationship Id="rId36" Type="http://schemas.openxmlformats.org/officeDocument/2006/relationships/image" Target="../media/image138.wmf"/><Relationship Id="rId10" Type="http://schemas.openxmlformats.org/officeDocument/2006/relationships/image" Target="../media/image125.wmf"/><Relationship Id="rId11" Type="http://schemas.openxmlformats.org/officeDocument/2006/relationships/oleObject" Target="../embeddings/oleObject121.bin"/><Relationship Id="rId12" Type="http://schemas.openxmlformats.org/officeDocument/2006/relationships/image" Target="../media/image126.wmf"/><Relationship Id="rId13" Type="http://schemas.openxmlformats.org/officeDocument/2006/relationships/oleObject" Target="../embeddings/oleObject122.bin"/><Relationship Id="rId14" Type="http://schemas.openxmlformats.org/officeDocument/2006/relationships/image" Target="../media/image127.wmf"/><Relationship Id="rId15" Type="http://schemas.openxmlformats.org/officeDocument/2006/relationships/oleObject" Target="../embeddings/oleObject123.bin"/><Relationship Id="rId16" Type="http://schemas.openxmlformats.org/officeDocument/2006/relationships/image" Target="../media/image128.wmf"/><Relationship Id="rId17" Type="http://schemas.openxmlformats.org/officeDocument/2006/relationships/oleObject" Target="../embeddings/oleObject124.bin"/><Relationship Id="rId18" Type="http://schemas.openxmlformats.org/officeDocument/2006/relationships/image" Target="../media/image129.wmf"/><Relationship Id="rId19" Type="http://schemas.openxmlformats.org/officeDocument/2006/relationships/oleObject" Target="../embeddings/oleObject125.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37.bin"/><Relationship Id="rId20" Type="http://schemas.openxmlformats.org/officeDocument/2006/relationships/image" Target="../media/image147.wmf"/><Relationship Id="rId21" Type="http://schemas.openxmlformats.org/officeDocument/2006/relationships/oleObject" Target="../embeddings/oleObject143.bin"/><Relationship Id="rId22" Type="http://schemas.openxmlformats.org/officeDocument/2006/relationships/image" Target="../media/image148.wmf"/><Relationship Id="rId10" Type="http://schemas.openxmlformats.org/officeDocument/2006/relationships/image" Target="../media/image142.wmf"/><Relationship Id="rId11" Type="http://schemas.openxmlformats.org/officeDocument/2006/relationships/oleObject" Target="../embeddings/oleObject138.bin"/><Relationship Id="rId12" Type="http://schemas.openxmlformats.org/officeDocument/2006/relationships/image" Target="../media/image143.wmf"/><Relationship Id="rId13" Type="http://schemas.openxmlformats.org/officeDocument/2006/relationships/oleObject" Target="../embeddings/oleObject139.bin"/><Relationship Id="rId14" Type="http://schemas.openxmlformats.org/officeDocument/2006/relationships/image" Target="../media/image144.wmf"/><Relationship Id="rId15" Type="http://schemas.openxmlformats.org/officeDocument/2006/relationships/oleObject" Target="../embeddings/oleObject140.bin"/><Relationship Id="rId16" Type="http://schemas.openxmlformats.org/officeDocument/2006/relationships/image" Target="../media/image145.wmf"/><Relationship Id="rId17" Type="http://schemas.openxmlformats.org/officeDocument/2006/relationships/oleObject" Target="../embeddings/oleObject141.bin"/><Relationship Id="rId18" Type="http://schemas.openxmlformats.org/officeDocument/2006/relationships/image" Target="../media/image146.wmf"/><Relationship Id="rId19" Type="http://schemas.openxmlformats.org/officeDocument/2006/relationships/oleObject" Target="../embeddings/oleObject14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34.bin"/><Relationship Id="rId4" Type="http://schemas.openxmlformats.org/officeDocument/2006/relationships/image" Target="../media/image139.wmf"/><Relationship Id="rId5" Type="http://schemas.openxmlformats.org/officeDocument/2006/relationships/oleObject" Target="../embeddings/oleObject135.bin"/><Relationship Id="rId6" Type="http://schemas.openxmlformats.org/officeDocument/2006/relationships/image" Target="../media/image140.wmf"/><Relationship Id="rId7" Type="http://schemas.openxmlformats.org/officeDocument/2006/relationships/oleObject" Target="../embeddings/oleObject136.bin"/><Relationship Id="rId8" Type="http://schemas.openxmlformats.org/officeDocument/2006/relationships/image" Target="../media/image1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pring12-1444-004/sp3-spreadsheet.xlsx" TargetMode="Externa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emf"/><Relationship Id="rId21" Type="http://schemas.openxmlformats.org/officeDocument/2006/relationships/oleObject" Target="../embeddings/oleObject10.bin"/><Relationship Id="rId22" Type="http://schemas.openxmlformats.org/officeDocument/2006/relationships/image" Target="../media/image12.emf"/><Relationship Id="rId10" Type="http://schemas.openxmlformats.org/officeDocument/2006/relationships/image" Target="../media/image6.emf"/><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oleObject" Target="../embeddings/oleObject6.bin"/><Relationship Id="rId14" Type="http://schemas.openxmlformats.org/officeDocument/2006/relationships/image" Target="../media/image8.e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4.bin"/><Relationship Id="rId20" Type="http://schemas.openxmlformats.org/officeDocument/2006/relationships/image" Target="../media/image21.emf"/><Relationship Id="rId21" Type="http://schemas.openxmlformats.org/officeDocument/2006/relationships/oleObject" Target="../embeddings/oleObject20.bin"/><Relationship Id="rId22" Type="http://schemas.openxmlformats.org/officeDocument/2006/relationships/image" Target="../media/image22.emf"/><Relationship Id="rId23" Type="http://schemas.openxmlformats.org/officeDocument/2006/relationships/oleObject" Target="../embeddings/oleObject21.bin"/><Relationship Id="rId24" Type="http://schemas.openxmlformats.org/officeDocument/2006/relationships/image" Target="../media/image23.emf"/><Relationship Id="rId25" Type="http://schemas.openxmlformats.org/officeDocument/2006/relationships/oleObject" Target="../embeddings/oleObject22.bin"/><Relationship Id="rId26" Type="http://schemas.openxmlformats.org/officeDocument/2006/relationships/image" Target="../media/image24.emf"/><Relationship Id="rId27" Type="http://schemas.openxmlformats.org/officeDocument/2006/relationships/oleObject" Target="../embeddings/oleObject23.bin"/><Relationship Id="rId28" Type="http://schemas.openxmlformats.org/officeDocument/2006/relationships/image" Target="../media/image25.emf"/><Relationship Id="rId29" Type="http://schemas.openxmlformats.org/officeDocument/2006/relationships/oleObject" Target="../embeddings/oleObject24.bin"/><Relationship Id="rId30" Type="http://schemas.openxmlformats.org/officeDocument/2006/relationships/image" Target="../media/image26.emf"/><Relationship Id="rId31" Type="http://schemas.openxmlformats.org/officeDocument/2006/relationships/oleObject" Target="../embeddings/oleObject25.bin"/><Relationship Id="rId32" Type="http://schemas.openxmlformats.org/officeDocument/2006/relationships/image" Target="../media/image27.emf"/><Relationship Id="rId10" Type="http://schemas.openxmlformats.org/officeDocument/2006/relationships/image" Target="../media/image16.emf"/><Relationship Id="rId11" Type="http://schemas.openxmlformats.org/officeDocument/2006/relationships/oleObject" Target="../embeddings/oleObject15.bin"/><Relationship Id="rId12" Type="http://schemas.openxmlformats.org/officeDocument/2006/relationships/image" Target="../media/image17.emf"/><Relationship Id="rId13" Type="http://schemas.openxmlformats.org/officeDocument/2006/relationships/oleObject" Target="../embeddings/oleObject16.bin"/><Relationship Id="rId14" Type="http://schemas.openxmlformats.org/officeDocument/2006/relationships/image" Target="../media/image18.emf"/><Relationship Id="rId15" Type="http://schemas.openxmlformats.org/officeDocument/2006/relationships/oleObject" Target="../embeddings/oleObject17.bin"/><Relationship Id="rId16" Type="http://schemas.openxmlformats.org/officeDocument/2006/relationships/image" Target="../media/image19.emf"/><Relationship Id="rId17" Type="http://schemas.openxmlformats.org/officeDocument/2006/relationships/oleObject" Target="../embeddings/oleObject18.bin"/><Relationship Id="rId18" Type="http://schemas.openxmlformats.org/officeDocument/2006/relationships/image" Target="../media/image20.emf"/><Relationship Id="rId19" Type="http://schemas.openxmlformats.org/officeDocument/2006/relationships/oleObject" Target="../embeddings/oleObject19.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1.bin"/><Relationship Id="rId4" Type="http://schemas.openxmlformats.org/officeDocument/2006/relationships/image" Target="../media/image13.emf"/><Relationship Id="rId5" Type="http://schemas.openxmlformats.org/officeDocument/2006/relationships/oleObject" Target="../embeddings/oleObject12.bin"/><Relationship Id="rId6" Type="http://schemas.openxmlformats.org/officeDocument/2006/relationships/image" Target="../media/image14.emf"/><Relationship Id="rId7" Type="http://schemas.openxmlformats.org/officeDocument/2006/relationships/oleObject" Target="../embeddings/oleObject13.bin"/><Relationship Id="rId8" Type="http://schemas.openxmlformats.org/officeDocument/2006/relationships/image" Target="../media/image15.emf"/></Relationships>
</file>

<file path=ppt/slides/_rels/slide7.xml.rels><?xml version="1.0" encoding="UTF-8" standalone="yes"?>
<Relationships xmlns="http://schemas.openxmlformats.org/package/2006/relationships"><Relationship Id="rId9" Type="http://schemas.openxmlformats.org/officeDocument/2006/relationships/image" Target="../media/image30.wmf"/><Relationship Id="rId20" Type="http://schemas.openxmlformats.org/officeDocument/2006/relationships/oleObject" Target="../embeddings/oleObject34.bin"/><Relationship Id="rId21" Type="http://schemas.openxmlformats.org/officeDocument/2006/relationships/image" Target="../media/image36.emf"/><Relationship Id="rId22" Type="http://schemas.openxmlformats.org/officeDocument/2006/relationships/oleObject" Target="../embeddings/oleObject35.bin"/><Relationship Id="rId23" Type="http://schemas.openxmlformats.org/officeDocument/2006/relationships/image" Target="../media/image37.emf"/><Relationship Id="rId24" Type="http://schemas.openxmlformats.org/officeDocument/2006/relationships/oleObject" Target="../embeddings/oleObject36.bin"/><Relationship Id="rId25" Type="http://schemas.openxmlformats.org/officeDocument/2006/relationships/image" Target="../media/image38.emf"/><Relationship Id="rId26" Type="http://schemas.openxmlformats.org/officeDocument/2006/relationships/oleObject" Target="../embeddings/oleObject37.bin"/><Relationship Id="rId27" Type="http://schemas.openxmlformats.org/officeDocument/2006/relationships/image" Target="../media/image39.emf"/><Relationship Id="rId28" Type="http://schemas.openxmlformats.org/officeDocument/2006/relationships/oleObject" Target="../embeddings/oleObject38.bin"/><Relationship Id="rId29" Type="http://schemas.openxmlformats.org/officeDocument/2006/relationships/image" Target="../media/image40.wmf"/><Relationship Id="rId10" Type="http://schemas.openxmlformats.org/officeDocument/2006/relationships/oleObject" Target="../embeddings/oleObject29.bin"/><Relationship Id="rId11" Type="http://schemas.openxmlformats.org/officeDocument/2006/relationships/image" Target="../media/image31.wmf"/><Relationship Id="rId12" Type="http://schemas.openxmlformats.org/officeDocument/2006/relationships/oleObject" Target="../embeddings/oleObject30.bin"/><Relationship Id="rId13" Type="http://schemas.openxmlformats.org/officeDocument/2006/relationships/image" Target="../media/image32.wmf"/><Relationship Id="rId14" Type="http://schemas.openxmlformats.org/officeDocument/2006/relationships/oleObject" Target="../embeddings/oleObject31.bin"/><Relationship Id="rId15" Type="http://schemas.openxmlformats.org/officeDocument/2006/relationships/image" Target="../media/image33.wmf"/><Relationship Id="rId16" Type="http://schemas.openxmlformats.org/officeDocument/2006/relationships/oleObject" Target="../embeddings/oleObject32.bin"/><Relationship Id="rId17" Type="http://schemas.openxmlformats.org/officeDocument/2006/relationships/image" Target="../media/image34.wmf"/><Relationship Id="rId18" Type="http://schemas.openxmlformats.org/officeDocument/2006/relationships/oleObject" Target="../embeddings/oleObject33.bin"/><Relationship Id="rId19"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26.bin"/><Relationship Id="rId5" Type="http://schemas.openxmlformats.org/officeDocument/2006/relationships/image" Target="../media/image28.wmf"/><Relationship Id="rId6" Type="http://schemas.openxmlformats.org/officeDocument/2006/relationships/oleObject" Target="../embeddings/oleObject27.bin"/><Relationship Id="rId7" Type="http://schemas.openxmlformats.org/officeDocument/2006/relationships/image" Target="../media/image29.wmf"/><Relationship Id="rId8"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20" Type="http://schemas.openxmlformats.org/officeDocument/2006/relationships/image" Target="../media/image50.wmf"/><Relationship Id="rId21" Type="http://schemas.openxmlformats.org/officeDocument/2006/relationships/oleObject" Target="../embeddings/oleObject48.bin"/><Relationship Id="rId22" Type="http://schemas.openxmlformats.org/officeDocument/2006/relationships/image" Target="../media/image51.emf"/><Relationship Id="rId23" Type="http://schemas.openxmlformats.org/officeDocument/2006/relationships/oleObject" Target="../embeddings/oleObject49.bin"/><Relationship Id="rId24" Type="http://schemas.openxmlformats.org/officeDocument/2006/relationships/image" Target="../media/image52.wmf"/><Relationship Id="rId25" Type="http://schemas.openxmlformats.org/officeDocument/2006/relationships/oleObject" Target="../embeddings/oleObject50.bin"/><Relationship Id="rId26" Type="http://schemas.openxmlformats.org/officeDocument/2006/relationships/image" Target="../media/image53.wmf"/><Relationship Id="rId27" Type="http://schemas.openxmlformats.org/officeDocument/2006/relationships/oleObject" Target="../embeddings/oleObject51.bin"/><Relationship Id="rId28" Type="http://schemas.openxmlformats.org/officeDocument/2006/relationships/image" Target="../media/image54.wmf"/><Relationship Id="rId29" Type="http://schemas.openxmlformats.org/officeDocument/2006/relationships/oleObject" Target="../embeddings/oleObject5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2.wmf"/><Relationship Id="rId5" Type="http://schemas.openxmlformats.org/officeDocument/2006/relationships/oleObject" Target="../embeddings/oleObject40.bin"/><Relationship Id="rId30" Type="http://schemas.openxmlformats.org/officeDocument/2006/relationships/image" Target="../media/image55.wmf"/><Relationship Id="rId31" Type="http://schemas.openxmlformats.org/officeDocument/2006/relationships/oleObject" Target="../embeddings/oleObject53.bin"/><Relationship Id="rId32" Type="http://schemas.openxmlformats.org/officeDocument/2006/relationships/oleObject" Target="../embeddings/oleObject54.bin"/><Relationship Id="rId9" Type="http://schemas.openxmlformats.org/officeDocument/2006/relationships/oleObject" Target="../embeddings/oleObject42.bin"/><Relationship Id="rId6" Type="http://schemas.openxmlformats.org/officeDocument/2006/relationships/image" Target="../media/image43.wmf"/><Relationship Id="rId7" Type="http://schemas.openxmlformats.org/officeDocument/2006/relationships/oleObject" Target="../embeddings/oleObject41.bin"/><Relationship Id="rId8" Type="http://schemas.openxmlformats.org/officeDocument/2006/relationships/image" Target="../media/image44.wmf"/><Relationship Id="rId33" Type="http://schemas.openxmlformats.org/officeDocument/2006/relationships/image" Target="../media/image56.wmf"/><Relationship Id="rId34" Type="http://schemas.openxmlformats.org/officeDocument/2006/relationships/oleObject" Target="../embeddings/oleObject55.bin"/><Relationship Id="rId35" Type="http://schemas.openxmlformats.org/officeDocument/2006/relationships/image" Target="../media/image57.wmf"/><Relationship Id="rId36" Type="http://schemas.openxmlformats.org/officeDocument/2006/relationships/oleObject" Target="../embeddings/oleObject56.bin"/><Relationship Id="rId10" Type="http://schemas.openxmlformats.org/officeDocument/2006/relationships/image" Target="../media/image45.wmf"/><Relationship Id="rId11" Type="http://schemas.openxmlformats.org/officeDocument/2006/relationships/oleObject" Target="../embeddings/oleObject43.bin"/><Relationship Id="rId12" Type="http://schemas.openxmlformats.org/officeDocument/2006/relationships/image" Target="../media/image46.wmf"/><Relationship Id="rId13" Type="http://schemas.openxmlformats.org/officeDocument/2006/relationships/oleObject" Target="../embeddings/oleObject44.bin"/><Relationship Id="rId14" Type="http://schemas.openxmlformats.org/officeDocument/2006/relationships/image" Target="../media/image47.wmf"/><Relationship Id="rId15" Type="http://schemas.openxmlformats.org/officeDocument/2006/relationships/oleObject" Target="../embeddings/oleObject45.bin"/><Relationship Id="rId16" Type="http://schemas.openxmlformats.org/officeDocument/2006/relationships/image" Target="../media/image48.emf"/><Relationship Id="rId17" Type="http://schemas.openxmlformats.org/officeDocument/2006/relationships/oleObject" Target="../embeddings/oleObject46.bin"/><Relationship Id="rId18" Type="http://schemas.openxmlformats.org/officeDocument/2006/relationships/image" Target="../media/image49.wmf"/><Relationship Id="rId19" Type="http://schemas.openxmlformats.org/officeDocument/2006/relationships/oleObject" Target="../embeddings/oleObject47.bin"/><Relationship Id="rId37" Type="http://schemas.openxmlformats.org/officeDocument/2006/relationships/image" Target="../media/image58.wmf"/><Relationship Id="rId38" Type="http://schemas.openxmlformats.org/officeDocument/2006/relationships/oleObject" Target="../embeddings/oleObject57.bin"/><Relationship Id="rId39" Type="http://schemas.openxmlformats.org/officeDocument/2006/relationships/image" Target="../media/image59.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68.emf"/><Relationship Id="rId21" Type="http://schemas.openxmlformats.org/officeDocument/2006/relationships/oleObject" Target="../embeddings/oleObject67.bin"/><Relationship Id="rId22" Type="http://schemas.openxmlformats.org/officeDocument/2006/relationships/image" Target="../media/image69.emf"/><Relationship Id="rId23" Type="http://schemas.openxmlformats.org/officeDocument/2006/relationships/oleObject" Target="../embeddings/oleObject68.bin"/><Relationship Id="rId24" Type="http://schemas.openxmlformats.org/officeDocument/2006/relationships/image" Target="../media/image70.wmf"/><Relationship Id="rId25" Type="http://schemas.openxmlformats.org/officeDocument/2006/relationships/oleObject" Target="../embeddings/oleObject69.bin"/><Relationship Id="rId26" Type="http://schemas.openxmlformats.org/officeDocument/2006/relationships/image" Target="../media/image71.wmf"/><Relationship Id="rId10" Type="http://schemas.openxmlformats.org/officeDocument/2006/relationships/image" Target="../media/image63.emf"/><Relationship Id="rId11" Type="http://schemas.openxmlformats.org/officeDocument/2006/relationships/oleObject" Target="../embeddings/oleObject62.bin"/><Relationship Id="rId12" Type="http://schemas.openxmlformats.org/officeDocument/2006/relationships/image" Target="../media/image64.emf"/><Relationship Id="rId13" Type="http://schemas.openxmlformats.org/officeDocument/2006/relationships/oleObject" Target="../embeddings/oleObject63.bin"/><Relationship Id="rId14" Type="http://schemas.openxmlformats.org/officeDocument/2006/relationships/image" Target="../media/image65.emf"/><Relationship Id="rId15" Type="http://schemas.openxmlformats.org/officeDocument/2006/relationships/oleObject" Target="../embeddings/oleObject64.bin"/><Relationship Id="rId16" Type="http://schemas.openxmlformats.org/officeDocument/2006/relationships/image" Target="../media/image66.emf"/><Relationship Id="rId17" Type="http://schemas.openxmlformats.org/officeDocument/2006/relationships/oleObject" Target="../embeddings/oleObject65.bin"/><Relationship Id="rId18" Type="http://schemas.openxmlformats.org/officeDocument/2006/relationships/image" Target="../media/image67.emf"/><Relationship Id="rId19" Type="http://schemas.openxmlformats.org/officeDocument/2006/relationships/oleObject" Target="../embeddings/oleObject66.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60.emf"/><Relationship Id="rId5" Type="http://schemas.openxmlformats.org/officeDocument/2006/relationships/oleObject" Target="../embeddings/oleObject59.bin"/><Relationship Id="rId6" Type="http://schemas.openxmlformats.org/officeDocument/2006/relationships/image" Target="../media/image61.emf"/><Relationship Id="rId7" Type="http://schemas.openxmlformats.org/officeDocument/2006/relationships/oleObject" Target="../embeddings/oleObject60.bin"/><Relationship Id="rId8" Type="http://schemas.openxmlformats.org/officeDocument/2006/relationships/image" Target="../media/image6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Oct. 14,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35897" y="1447800"/>
            <a:ext cx="276423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14,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143000" y="2362200"/>
            <a:ext cx="6629400" cy="25908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and </a:t>
            </a:r>
            <a:r>
              <a:rPr lang="en-US" sz="3600" dirty="0" smtClean="0">
                <a:solidFill>
                  <a:srgbClr val="0000FF"/>
                </a:solidFill>
                <a:latin typeface="Arial Narrow" charset="0"/>
              </a:rPr>
              <a:t>Impulse</a:t>
            </a:r>
          </a:p>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 Elastic and Inelastic </a:t>
            </a:r>
            <a:r>
              <a:rPr lang="en-US" sz="3600" dirty="0" smtClean="0">
                <a:solidFill>
                  <a:srgbClr val="0000FF"/>
                </a:solidFill>
                <a:latin typeface="Arial Narrow" charset="0"/>
              </a:rPr>
              <a:t>Collisions</a:t>
            </a:r>
          </a:p>
          <a:p>
            <a:pPr marL="457200" indent="-457200">
              <a:spcBef>
                <a:spcPct val="20000"/>
              </a:spcBef>
              <a:buFont typeface="Arial"/>
              <a:buChar char="•"/>
            </a:pPr>
            <a:r>
              <a:rPr lang="en-US" sz="3600" dirty="0" smtClean="0">
                <a:solidFill>
                  <a:srgbClr val="0000FF"/>
                </a:solidFill>
                <a:latin typeface="Arial Narrow" charset="0"/>
              </a:rPr>
              <a:t>Collisions </a:t>
            </a:r>
            <a:r>
              <a:rPr lang="en-US" sz="3600" dirty="0">
                <a:solidFill>
                  <a:srgbClr val="0000FF"/>
                </a:solidFill>
                <a:latin typeface="Arial Narrow" charset="0"/>
              </a:rPr>
              <a:t>in two </a:t>
            </a:r>
            <a:r>
              <a:rPr lang="en-US" sz="3600" dirty="0" smtClean="0">
                <a:solidFill>
                  <a:srgbClr val="0000FF"/>
                </a:solidFill>
                <a:latin typeface="Arial Narrow" charset="0"/>
              </a:rPr>
              <a:t>dimension</a:t>
            </a:r>
            <a:endParaRPr lang="en-US" sz="3600" dirty="0">
              <a:solidFill>
                <a:srgbClr val="0000FF"/>
              </a:solidFill>
              <a:latin typeface="Arial Narrow" charset="0"/>
            </a:endParaRPr>
          </a:p>
        </p:txBody>
      </p:sp>
      <p:sp>
        <p:nvSpPr>
          <p:cNvPr id="8" name="Text Box 13"/>
          <p:cNvSpPr txBox="1">
            <a:spLocks noChangeArrowheads="1"/>
          </p:cNvSpPr>
          <p:nvPr/>
        </p:nvSpPr>
        <p:spPr bwMode="auto">
          <a:xfrm>
            <a:off x="838200" y="5486400"/>
            <a:ext cx="7467008"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#8,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Monday</a:t>
            </a:r>
            <a:r>
              <a:rPr lang="en-US" dirty="0">
                <a:solidFill>
                  <a:srgbClr val="003300"/>
                </a:solidFill>
                <a:latin typeface="Arial Narrow" charset="0"/>
              </a:rPr>
              <a:t>, </a:t>
            </a:r>
            <a:r>
              <a:rPr lang="en-US" dirty="0" smtClean="0">
                <a:solidFill>
                  <a:srgbClr val="003300"/>
                </a:solidFill>
                <a:latin typeface="Arial Narrow" charset="0"/>
              </a:rPr>
              <a:t>Oct. 20!</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3078ECC-FF53-BC45-81F0-781E19B7C17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581"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Collisions are classified as </a:t>
            </a:r>
            <a:r>
              <a:rPr lang="en-US" sz="2200">
                <a:solidFill>
                  <a:srgbClr val="FF0000"/>
                </a:solidFill>
                <a:latin typeface="Monotype Corsiva" charset="0"/>
              </a:rPr>
              <a:t>elastic or inelastic</a:t>
            </a:r>
            <a:r>
              <a:rPr lang="en-US" sz="2200">
                <a:solidFill>
                  <a:schemeClr val="accent2"/>
                </a:solidFill>
                <a:latin typeface="Monotype Corsiva" charset="0"/>
              </a:rPr>
              <a:t> based on whether the </a:t>
            </a:r>
            <a:r>
              <a:rPr lang="en-US" sz="2200" b="1" u="sng">
                <a:solidFill>
                  <a:srgbClr val="A50021"/>
                </a:solidFill>
                <a:latin typeface="Monotype Corsiva" charset="0"/>
              </a:rPr>
              <a:t>kinetic energy is conserved, meaning whether it is the same</a:t>
            </a:r>
            <a:r>
              <a:rPr lang="en-US" sz="220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a:t>
            </a:r>
            <a:r>
              <a:rPr lang="en-US" sz="2200" b="1" u="sng">
                <a:solidFill>
                  <a:srgbClr val="0000FF"/>
                </a:solidFill>
                <a:latin typeface="Monotype Corsiva" charset="0"/>
              </a:rPr>
              <a:t>the total kinetic energy and momentum </a:t>
            </a:r>
            <a:r>
              <a:rPr lang="en-US" sz="2200">
                <a:solidFill>
                  <a:srgbClr val="FF0000"/>
                </a:solidFill>
                <a:latin typeface="Monotype Corsiva" charset="0"/>
              </a:rPr>
              <a:t>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Two types of inelastic collisions:Perfectly inelastic and inelastic  </a:t>
            </a:r>
            <a:endParaRPr lang="en-US" sz="2000" b="1">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with the same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a:t>
            </a:r>
            <a:r>
              <a:rPr lang="en-US" sz="2200" b="1" u="sng">
                <a:solidFill>
                  <a:srgbClr val="0000FF"/>
                </a:solidFill>
                <a:latin typeface="Monotype Corsiva" charset="0"/>
              </a:rPr>
              <a:t>the momentum </a:t>
            </a:r>
            <a:r>
              <a:rPr lang="en-US" sz="2200">
                <a:solidFill>
                  <a:srgbClr val="FF0000"/>
                </a:solidFill>
                <a:latin typeface="Monotype Corsiva" charset="0"/>
              </a:rPr>
              <a:t>is the same before and after the collision but not the total kinetic energy .</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14686793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6" name="Date Placeholder 3"/>
          <p:cNvSpPr>
            <a:spLocks noGrp="1"/>
          </p:cNvSpPr>
          <p:nvPr>
            <p:ph type="dt" sz="quarter" idx="10"/>
          </p:nvPr>
        </p:nvSpPr>
        <p:spPr>
          <a:xfrm>
            <a:off x="685800" y="6172200"/>
            <a:ext cx="2209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56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8" name="Slide Number Placeholder 5"/>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0B43862-F0B9-5640-9045-ADEC64407A4F}"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9" name="Rectangle 2"/>
          <p:cNvSpPr>
            <a:spLocks noGrp="1" noChangeArrowheads="1"/>
          </p:cNvSpPr>
          <p:nvPr>
            <p:ph type="title"/>
          </p:nvPr>
        </p:nvSpPr>
        <p:spPr>
          <a:xfrm>
            <a:off x="685800" y="762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6858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362200"/>
            <a:ext cx="2895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How about elastic collisions?</a:t>
            </a:r>
          </a:p>
        </p:txBody>
      </p:sp>
      <p:graphicFrame>
        <p:nvGraphicFramePr>
          <p:cNvPr id="728069" name="Object 2"/>
          <p:cNvGraphicFramePr>
            <a:graphicFrameLocks noChangeAspect="1"/>
          </p:cNvGraphicFramePr>
          <p:nvPr>
            <p:extLst>
              <p:ext uri="{D42A27DB-BD31-4B8C-83A1-F6EECF244321}">
                <p14:modId xmlns:p14="http://schemas.microsoft.com/office/powerpoint/2010/main" val="2577065752"/>
              </p:ext>
            </p:extLst>
          </p:nvPr>
        </p:nvGraphicFramePr>
        <p:xfrm>
          <a:off x="5945188" y="815975"/>
          <a:ext cx="1401762" cy="488950"/>
        </p:xfrm>
        <a:graphic>
          <a:graphicData uri="http://schemas.openxmlformats.org/presentationml/2006/ole">
            <mc:AlternateContent xmlns:mc="http://schemas.openxmlformats.org/markup-compatibility/2006">
              <mc:Choice xmlns:v="urn:schemas-microsoft-com:vml" Requires="v">
                <p:oleObj spid="_x0000_s373620" name="Equation" r:id="rId3" imgW="812800" imgH="279400" progId="Equation.DSMT4">
                  <p:embed/>
                </p:oleObj>
              </mc:Choice>
              <mc:Fallback>
                <p:oleObj name="Equation" r:id="rId3" imgW="812800" imgH="279400" progId="Equation.DSMT4">
                  <p:embed/>
                  <p:pic>
                    <p:nvPicPr>
                      <p:cNvPr id="0" name=""/>
                      <p:cNvPicPr>
                        <a:picLocks noChangeAspect="1" noChangeArrowheads="1"/>
                      </p:cNvPicPr>
                      <p:nvPr/>
                    </p:nvPicPr>
                    <p:blipFill>
                      <a:blip r:embed="rId4"/>
                      <a:srcRect/>
                      <a:stretch>
                        <a:fillRect/>
                      </a:stretch>
                    </p:blipFill>
                    <p:spPr bwMode="auto">
                      <a:xfrm>
                        <a:off x="5945188" y="8159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2895600"/>
            <a:ext cx="381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003300"/>
                </a:solidFill>
                <a:latin typeface="Monotype Corsiva" charset="0"/>
              </a:rPr>
              <a:t>In elastic collisions, both the momentum and the </a:t>
            </a:r>
            <a:r>
              <a:rPr lang="en-US">
                <a:solidFill>
                  <a:srgbClr val="FF0000"/>
                </a:solidFill>
                <a:latin typeface="Monotype Corsiva" charset="0"/>
              </a:rPr>
              <a:t>kinetic energy are conserved.</a:t>
            </a:r>
            <a:r>
              <a:rPr lang="en-US">
                <a:solidFill>
                  <a:srgbClr val="003300"/>
                </a:solidFill>
                <a:latin typeface="Monotype Corsiva" charset="0"/>
              </a:rPr>
              <a:t>  Therefore, the final speeds in an elastic collision can be obtained in terms of initial speeds 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706299728"/>
              </p:ext>
            </p:extLst>
          </p:nvPr>
        </p:nvGraphicFramePr>
        <p:xfrm>
          <a:off x="4556125" y="2308225"/>
          <a:ext cx="1420813" cy="525463"/>
        </p:xfrm>
        <a:graphic>
          <a:graphicData uri="http://schemas.openxmlformats.org/presentationml/2006/ole">
            <mc:AlternateContent xmlns:mc="http://schemas.openxmlformats.org/markup-compatibility/2006">
              <mc:Choice xmlns:v="urn:schemas-microsoft-com:vml" Requires="v">
                <p:oleObj spid="_x0000_s373621" name="Equation" r:id="rId5" imgW="812800" imgH="279400" progId="Equation.DSMT4">
                  <p:embed/>
                </p:oleObj>
              </mc:Choice>
              <mc:Fallback>
                <p:oleObj name="Equation" r:id="rId5" imgW="812800" imgH="279400" progId="Equation.DSMT4">
                  <p:embed/>
                  <p:pic>
                    <p:nvPicPr>
                      <p:cNvPr id="0" name=""/>
                      <p:cNvPicPr>
                        <a:picLocks noChangeAspect="1" noChangeArrowheads="1"/>
                      </p:cNvPicPr>
                      <p:nvPr/>
                    </p:nvPicPr>
                    <p:blipFill>
                      <a:blip r:embed="rId6"/>
                      <a:srcRect/>
                      <a:stretch>
                        <a:fillRect/>
                      </a:stretch>
                    </p:blipFill>
                    <p:spPr bwMode="auto">
                      <a:xfrm>
                        <a:off x="4556125" y="2308225"/>
                        <a:ext cx="1420813"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nvGraphicFramePr>
        <p:xfrm>
          <a:off x="4495800" y="3657600"/>
          <a:ext cx="1182688" cy="392113"/>
        </p:xfrm>
        <a:graphic>
          <a:graphicData uri="http://schemas.openxmlformats.org/presentationml/2006/ole">
            <mc:AlternateContent xmlns:mc="http://schemas.openxmlformats.org/markup-compatibility/2006">
              <mc:Choice xmlns:v="urn:schemas-microsoft-com:vml" Requires="v">
                <p:oleObj spid="_x0000_s373622" name="Equation" r:id="rId7" imgW="736560" imgH="253800" progId="Equation.3">
                  <p:embed/>
                </p:oleObj>
              </mc:Choice>
              <mc:Fallback>
                <p:oleObj name="Equation" r:id="rId7" imgW="7365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657600"/>
                        <a:ext cx="1182688" cy="392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2166493908"/>
              </p:ext>
            </p:extLst>
          </p:nvPr>
        </p:nvGraphicFramePr>
        <p:xfrm>
          <a:off x="6567488" y="4616450"/>
          <a:ext cx="2411412" cy="477838"/>
        </p:xfrm>
        <a:graphic>
          <a:graphicData uri="http://schemas.openxmlformats.org/presentationml/2006/ole">
            <mc:AlternateContent xmlns:mc="http://schemas.openxmlformats.org/markup-compatibility/2006">
              <mc:Choice xmlns:v="urn:schemas-microsoft-com:vml" Requires="v">
                <p:oleObj spid="_x0000_s373623"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6164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1442559957"/>
              </p:ext>
            </p:extLst>
          </p:nvPr>
        </p:nvGraphicFramePr>
        <p:xfrm>
          <a:off x="1006475" y="5286375"/>
          <a:ext cx="3425825" cy="722313"/>
        </p:xfrm>
        <a:graphic>
          <a:graphicData uri="http://schemas.openxmlformats.org/presentationml/2006/ole">
            <mc:AlternateContent xmlns:mc="http://schemas.openxmlformats.org/markup-compatibility/2006">
              <mc:Choice xmlns:v="urn:schemas-microsoft-com:vml" Requires="v">
                <p:oleObj spid="_x0000_s373624"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2863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366925453"/>
              </p:ext>
            </p:extLst>
          </p:nvPr>
        </p:nvGraphicFramePr>
        <p:xfrm>
          <a:off x="7402513" y="815975"/>
          <a:ext cx="1492250" cy="488950"/>
        </p:xfrm>
        <a:graphic>
          <a:graphicData uri="http://schemas.openxmlformats.org/presentationml/2006/ole">
            <mc:AlternateContent xmlns:mc="http://schemas.openxmlformats.org/markup-compatibility/2006">
              <mc:Choice xmlns:v="urn:schemas-microsoft-com:vml" Requires="v">
                <p:oleObj spid="_x0000_s373625" name="Equation" r:id="rId13" imgW="863600" imgH="279400" progId="Equation.DSMT4">
                  <p:embed/>
                </p:oleObj>
              </mc:Choice>
              <mc:Fallback>
                <p:oleObj name="Equation" r:id="rId13" imgW="863600" imgH="279400" progId="Equation.DSMT4">
                  <p:embed/>
                  <p:pic>
                    <p:nvPicPr>
                      <p:cNvPr id="0" name=""/>
                      <p:cNvPicPr>
                        <a:picLocks noChangeAspect="1" noChangeArrowheads="1"/>
                      </p:cNvPicPr>
                      <p:nvPr/>
                    </p:nvPicPr>
                    <p:blipFill>
                      <a:blip r:embed="rId14"/>
                      <a:srcRect/>
                      <a:stretch>
                        <a:fillRect/>
                      </a:stretch>
                    </p:blipFill>
                    <p:spPr bwMode="auto">
                      <a:xfrm>
                        <a:off x="7402513" y="815975"/>
                        <a:ext cx="1492250"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193202542"/>
              </p:ext>
            </p:extLst>
          </p:nvPr>
        </p:nvGraphicFramePr>
        <p:xfrm>
          <a:off x="5951538" y="1343025"/>
          <a:ext cx="2108200" cy="889000"/>
        </p:xfrm>
        <a:graphic>
          <a:graphicData uri="http://schemas.openxmlformats.org/presentationml/2006/ole">
            <mc:AlternateContent xmlns:mc="http://schemas.openxmlformats.org/markup-compatibility/2006">
              <mc:Choice xmlns:v="urn:schemas-microsoft-com:vml" Requires="v">
                <p:oleObj spid="_x0000_s373626" name="Equation" r:id="rId15" imgW="1155700" imgH="508000" progId="Equation.DSMT4">
                  <p:embed/>
                </p:oleObj>
              </mc:Choice>
              <mc:Fallback>
                <p:oleObj name="Equation" r:id="rId15" imgW="1155700" imgH="508000" progId="Equation.DSMT4">
                  <p:embed/>
                  <p:pic>
                    <p:nvPicPr>
                      <p:cNvPr id="0" name=""/>
                      <p:cNvPicPr>
                        <a:picLocks noChangeAspect="1" noChangeArrowheads="1"/>
                      </p:cNvPicPr>
                      <p:nvPr/>
                    </p:nvPicPr>
                    <p:blipFill>
                      <a:blip r:embed="rId16"/>
                      <a:srcRect/>
                      <a:stretch>
                        <a:fillRect/>
                      </a:stretch>
                    </p:blipFill>
                    <p:spPr bwMode="auto">
                      <a:xfrm>
                        <a:off x="5951538" y="1343025"/>
                        <a:ext cx="2108200" cy="88900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4032279378"/>
              </p:ext>
            </p:extLst>
          </p:nvPr>
        </p:nvGraphicFramePr>
        <p:xfrm>
          <a:off x="6015038" y="2306638"/>
          <a:ext cx="1604962" cy="525462"/>
        </p:xfrm>
        <a:graphic>
          <a:graphicData uri="http://schemas.openxmlformats.org/presentationml/2006/ole">
            <mc:AlternateContent xmlns:mc="http://schemas.openxmlformats.org/markup-compatibility/2006">
              <mc:Choice xmlns:v="urn:schemas-microsoft-com:vml" Requires="v">
                <p:oleObj spid="_x0000_s373627" name="Equation" r:id="rId17" imgW="1003300" imgH="279400" progId="Equation.DSMT4">
                  <p:embed/>
                </p:oleObj>
              </mc:Choice>
              <mc:Fallback>
                <p:oleObj name="Equation" r:id="rId17" imgW="1003300" imgH="279400" progId="Equation.DSMT4">
                  <p:embed/>
                  <p:pic>
                    <p:nvPicPr>
                      <p:cNvPr id="0" name=""/>
                      <p:cNvPicPr>
                        <a:picLocks noChangeAspect="1" noChangeArrowheads="1"/>
                      </p:cNvPicPr>
                      <p:nvPr/>
                    </p:nvPicPr>
                    <p:blipFill>
                      <a:blip r:embed="rId18"/>
                      <a:srcRect/>
                      <a:stretch>
                        <a:fillRect/>
                      </a:stretch>
                    </p:blipFill>
                    <p:spPr bwMode="auto">
                      <a:xfrm>
                        <a:off x="6015038" y="2306638"/>
                        <a:ext cx="1604962"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nvGraphicFramePr>
        <p:xfrm>
          <a:off x="4572000" y="2841625"/>
          <a:ext cx="1638300" cy="641350"/>
        </p:xfrm>
        <a:graphic>
          <a:graphicData uri="http://schemas.openxmlformats.org/presentationml/2006/ole">
            <mc:AlternateContent xmlns:mc="http://schemas.openxmlformats.org/markup-compatibility/2006">
              <mc:Choice xmlns:v="urn:schemas-microsoft-com:vml" Requires="v">
                <p:oleObj spid="_x0000_s373628" name="Equation" r:id="rId19" imgW="1015920" imgH="393480" progId="Equation.3">
                  <p:embed/>
                </p:oleObj>
              </mc:Choice>
              <mc:Fallback>
                <p:oleObj name="Equation" r:id="rId19" imgW="101592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2841625"/>
                        <a:ext cx="1638300"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2841625"/>
          <a:ext cx="1944687" cy="641350"/>
        </p:xfrm>
        <a:graphic>
          <a:graphicData uri="http://schemas.openxmlformats.org/presentationml/2006/ole">
            <mc:AlternateContent xmlns:mc="http://schemas.openxmlformats.org/markup-compatibility/2006">
              <mc:Choice xmlns:v="urn:schemas-microsoft-com:vml" Requires="v">
                <p:oleObj spid="_x0000_s373629"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28416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nvGraphicFramePr>
        <p:xfrm>
          <a:off x="5715000" y="3657600"/>
          <a:ext cx="1447800" cy="390525"/>
        </p:xfrm>
        <a:graphic>
          <a:graphicData uri="http://schemas.openxmlformats.org/presentationml/2006/ole">
            <mc:AlternateContent xmlns:mc="http://schemas.openxmlformats.org/markup-compatibility/2006">
              <mc:Choice xmlns:v="urn:schemas-microsoft-com:vml" Requires="v">
                <p:oleObj spid="_x0000_s373630" name="Equation" r:id="rId23" imgW="901440" imgH="253800" progId="Equation.3">
                  <p:embed/>
                </p:oleObj>
              </mc:Choice>
              <mc:Fallback>
                <p:oleObj name="Equation" r:id="rId23" imgW="901440" imgH="2538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15000" y="3657600"/>
                        <a:ext cx="1447800"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3788229133"/>
              </p:ext>
            </p:extLst>
          </p:nvPr>
        </p:nvGraphicFramePr>
        <p:xfrm>
          <a:off x="4435475" y="4087813"/>
          <a:ext cx="2181225" cy="430212"/>
        </p:xfrm>
        <a:graphic>
          <a:graphicData uri="http://schemas.openxmlformats.org/presentationml/2006/ole">
            <mc:AlternateContent xmlns:mc="http://schemas.openxmlformats.org/markup-compatibility/2006">
              <mc:Choice xmlns:v="urn:schemas-microsoft-com:vml" Requires="v">
                <p:oleObj spid="_x0000_s373631"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0878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2384935591"/>
              </p:ext>
            </p:extLst>
          </p:nvPr>
        </p:nvGraphicFramePr>
        <p:xfrm>
          <a:off x="6629400" y="4086225"/>
          <a:ext cx="2487613" cy="430213"/>
        </p:xfrm>
        <a:graphic>
          <a:graphicData uri="http://schemas.openxmlformats.org/presentationml/2006/ole">
            <mc:AlternateContent xmlns:mc="http://schemas.openxmlformats.org/markup-compatibility/2006">
              <mc:Choice xmlns:v="urn:schemas-microsoft-com:vml" Requires="v">
                <p:oleObj spid="_x0000_s373632"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629400" y="40862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5720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pPr algn="ctr"/>
            <a:r>
              <a:rPr lang="en-US" sz="2000">
                <a:solidFill>
                  <a:srgbClr val="FF0000"/>
                </a:solidFill>
                <a:latin typeface="Arial Narrow" charset="0"/>
              </a:rPr>
              <a:t>From momentum </a:t>
            </a:r>
          </a:p>
          <a:p>
            <a:pPr algn="ctr"/>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2463099733"/>
              </p:ext>
            </p:extLst>
          </p:nvPr>
        </p:nvGraphicFramePr>
        <p:xfrm>
          <a:off x="4554538" y="5286375"/>
          <a:ext cx="3446462" cy="722313"/>
        </p:xfrm>
        <a:graphic>
          <a:graphicData uri="http://schemas.openxmlformats.org/presentationml/2006/ole">
            <mc:AlternateContent xmlns:mc="http://schemas.openxmlformats.org/markup-compatibility/2006">
              <mc:Choice xmlns:v="urn:schemas-microsoft-com:vml" Requires="v">
                <p:oleObj spid="_x0000_s373633" name="Equation" r:id="rId29" imgW="2146300" imgH="469900" progId="Equation.DSMT4">
                  <p:embed/>
                </p:oleObj>
              </mc:Choice>
              <mc:Fallback>
                <p:oleObj name="Equation" r:id="rId29" imgW="2146300" imgH="469900" progId="Equation.DSMT4">
                  <p:embed/>
                  <p:pic>
                    <p:nvPicPr>
                      <p:cNvPr id="0" name=""/>
                      <p:cNvPicPr>
                        <a:picLocks noChangeAspect="1" noChangeArrowheads="1"/>
                      </p:cNvPicPr>
                      <p:nvPr/>
                    </p:nvPicPr>
                    <p:blipFill>
                      <a:blip r:embed="rId30"/>
                      <a:srcRect/>
                      <a:stretch>
                        <a:fillRect/>
                      </a:stretch>
                    </p:blipFill>
                    <p:spPr bwMode="auto">
                      <a:xfrm>
                        <a:off x="4554538" y="5286375"/>
                        <a:ext cx="3446462"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0960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26681387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266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4FCA11-736E-D345-8D97-8922BA48CC4A}"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41"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for </a:t>
            </a:r>
            <a:r>
              <a:rPr lang="en-US" sz="4000" dirty="0" smtClean="0">
                <a:latin typeface="Arial Narrow" charset="0"/>
                <a:ea typeface="ＭＳ Ｐゴシック" charset="0"/>
                <a:cs typeface="ＭＳ Ｐゴシック" charset="0"/>
              </a:rPr>
              <a:t>a Collision</a:t>
            </a:r>
            <a:endParaRPr lang="en-US" dirty="0">
              <a:latin typeface="Arial Narrow" charset="0"/>
              <a:ea typeface="ＭＳ Ｐゴシック" charset="0"/>
              <a:cs typeface="ＭＳ Ｐゴシック" charset="0"/>
            </a:endParaRPr>
          </a:p>
        </p:txBody>
      </p:sp>
      <p:sp>
        <p:nvSpPr>
          <p:cNvPr id="357379" name="Text Box 3"/>
          <p:cNvSpPr txBox="1">
            <a:spLocks noChangeArrowheads="1"/>
          </p:cNvSpPr>
          <p:nvPr/>
        </p:nvSpPr>
        <p:spPr bwMode="auto">
          <a:xfrm>
            <a:off x="685800" y="762000"/>
            <a:ext cx="80010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car of mass 1800kg stopped </a:t>
            </a:r>
            <a:r>
              <a:rPr lang="en-US" sz="2000" dirty="0" smtClean="0">
                <a:solidFill>
                  <a:srgbClr val="800000"/>
                </a:solidFill>
                <a:latin typeface="Arial Narrow" charset="0"/>
              </a:rPr>
              <a:t>at </a:t>
            </a:r>
            <a:r>
              <a:rPr lang="en-US" sz="2000" dirty="0">
                <a:solidFill>
                  <a:srgbClr val="800000"/>
                </a:solidFill>
                <a:latin typeface="Arial Narrow" charset="0"/>
              </a:rPr>
              <a:t>a traffic light is rear-ended by a 900kg car, and the two become entangled.  If the lighter car was moving at 20.0m/s before the collision what is the velocity of the entangled cars after the collision?</a:t>
            </a:r>
          </a:p>
        </p:txBody>
      </p:sp>
      <p:graphicFrame>
        <p:nvGraphicFramePr>
          <p:cNvPr id="357380" name="Object 2"/>
          <p:cNvGraphicFramePr>
            <a:graphicFrameLocks noChangeAspect="1"/>
          </p:cNvGraphicFramePr>
          <p:nvPr/>
        </p:nvGraphicFramePr>
        <p:xfrm>
          <a:off x="3975100" y="2235200"/>
          <a:ext cx="347663" cy="490538"/>
        </p:xfrm>
        <a:graphic>
          <a:graphicData uri="http://schemas.openxmlformats.org/presentationml/2006/ole">
            <mc:AlternateContent xmlns:mc="http://schemas.openxmlformats.org/markup-compatibility/2006">
              <mc:Choice xmlns:v="urn:schemas-microsoft-com:vml" Requires="v">
                <p:oleObj spid="_x0000_s396900" name="Equation" r:id="rId3" imgW="165100" imgH="241300" progId="Equation.DSMT4">
                  <p:embed/>
                </p:oleObj>
              </mc:Choice>
              <mc:Fallback>
                <p:oleObj name="Equation" r:id="rId3" imgW="165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2235200"/>
                        <a:ext cx="347663"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81" name="Text Box 5"/>
          <p:cNvSpPr txBox="1">
            <a:spLocks noChangeArrowheads="1"/>
          </p:cNvSpPr>
          <p:nvPr/>
        </p:nvSpPr>
        <p:spPr bwMode="auto">
          <a:xfrm>
            <a:off x="3314700" y="1828800"/>
            <a:ext cx="476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momenta before and after the collision are</a:t>
            </a:r>
          </a:p>
        </p:txBody>
      </p:sp>
      <p:sp>
        <p:nvSpPr>
          <p:cNvPr id="357382" name="Text Box 6"/>
          <p:cNvSpPr txBox="1">
            <a:spLocks noChangeArrowheads="1"/>
          </p:cNvSpPr>
          <p:nvPr/>
        </p:nvSpPr>
        <p:spPr bwMode="auto">
          <a:xfrm>
            <a:off x="228600" y="5334000"/>
            <a:ext cx="3657600" cy="91598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What can we learn from these equations on the direction and magnitude of the velocity before and after the collision?</a:t>
            </a:r>
          </a:p>
        </p:txBody>
      </p:sp>
      <p:pic>
        <p:nvPicPr>
          <p:cNvPr id="357383" name="Picture 7" descr="bd07304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9800"/>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33400" y="2605088"/>
            <a:ext cx="914400" cy="671512"/>
            <a:chOff x="336" y="1440"/>
            <a:chExt cx="576" cy="423"/>
          </a:xfrm>
        </p:grpSpPr>
        <p:pic>
          <p:nvPicPr>
            <p:cNvPr id="26667" name="Picture 9"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440"/>
              <a:ext cx="57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8" name="Text Box 10"/>
            <p:cNvSpPr txBox="1">
              <a:spLocks noChangeArrowheads="1"/>
            </p:cNvSpPr>
            <p:nvPr/>
          </p:nvSpPr>
          <p:spPr bwMode="auto">
            <a:xfrm>
              <a:off x="432" y="163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1</a:t>
              </a:r>
            </a:p>
          </p:txBody>
        </p:sp>
      </p:grpSp>
      <p:grpSp>
        <p:nvGrpSpPr>
          <p:cNvPr id="3" name="Group 11"/>
          <p:cNvGrpSpPr>
            <a:grpSpLocks/>
          </p:cNvGrpSpPr>
          <p:nvPr/>
        </p:nvGrpSpPr>
        <p:grpSpPr bwMode="auto">
          <a:xfrm>
            <a:off x="1447800" y="2254250"/>
            <a:ext cx="1066800" cy="793750"/>
            <a:chOff x="912" y="1113"/>
            <a:chExt cx="672" cy="500"/>
          </a:xfrm>
        </p:grpSpPr>
        <p:pic>
          <p:nvPicPr>
            <p:cNvPr id="26663" name="Picture 12"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1200"/>
              <a:ext cx="43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4" name="Line 13"/>
            <p:cNvSpPr>
              <a:spLocks noChangeShapeType="1"/>
            </p:cNvSpPr>
            <p:nvPr/>
          </p:nvSpPr>
          <p:spPr bwMode="auto">
            <a:xfrm flipH="1">
              <a:off x="960" y="1344"/>
              <a:ext cx="288" cy="9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5" name="Text Box 14"/>
            <p:cNvSpPr txBox="1">
              <a:spLocks noChangeArrowheads="1"/>
            </p:cNvSpPr>
            <p:nvPr/>
          </p:nvSpPr>
          <p:spPr bwMode="auto">
            <a:xfrm>
              <a:off x="960" y="1382"/>
              <a:ext cx="5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20.0m/s</a:t>
              </a:r>
            </a:p>
          </p:txBody>
        </p:sp>
        <p:sp>
          <p:nvSpPr>
            <p:cNvPr id="26666" name="Text Box 15"/>
            <p:cNvSpPr txBox="1">
              <a:spLocks noChangeArrowheads="1"/>
            </p:cNvSpPr>
            <p:nvPr/>
          </p:nvSpPr>
          <p:spPr bwMode="auto">
            <a:xfrm>
              <a:off x="912" y="1113"/>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2</a:t>
              </a:r>
            </a:p>
          </p:txBody>
        </p:sp>
      </p:grpSp>
      <p:grpSp>
        <p:nvGrpSpPr>
          <p:cNvPr id="4" name="Group 16"/>
          <p:cNvGrpSpPr>
            <a:grpSpLocks/>
          </p:cNvGrpSpPr>
          <p:nvPr/>
        </p:nvGrpSpPr>
        <p:grpSpPr bwMode="auto">
          <a:xfrm>
            <a:off x="598488" y="4510088"/>
            <a:ext cx="485775" cy="442912"/>
            <a:chOff x="377" y="2697"/>
            <a:chExt cx="306" cy="279"/>
          </a:xfrm>
        </p:grpSpPr>
        <p:sp>
          <p:nvSpPr>
            <p:cNvPr id="26661" name="Line 17"/>
            <p:cNvSpPr>
              <a:spLocks noChangeShapeType="1"/>
            </p:cNvSpPr>
            <p:nvPr/>
          </p:nvSpPr>
          <p:spPr bwMode="auto">
            <a:xfrm flipH="1">
              <a:off x="377" y="2697"/>
              <a:ext cx="288" cy="9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2" name="Text Box 18"/>
            <p:cNvSpPr txBox="1">
              <a:spLocks noChangeArrowheads="1"/>
            </p:cNvSpPr>
            <p:nvPr/>
          </p:nvSpPr>
          <p:spPr bwMode="auto">
            <a:xfrm>
              <a:off x="473" y="2745"/>
              <a:ext cx="2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Monotype Corsiva" charset="0"/>
                </a:rPr>
                <a:t>v</a:t>
              </a:r>
              <a:r>
                <a:rPr lang="en-US" sz="1800" b="1" baseline="-25000">
                  <a:solidFill>
                    <a:schemeClr val="accent2"/>
                  </a:solidFill>
                  <a:latin typeface="Monotype Corsiva" charset="0"/>
                </a:rPr>
                <a:t>f</a:t>
              </a:r>
              <a:endParaRPr lang="en-US" sz="1800" b="1">
                <a:solidFill>
                  <a:schemeClr val="accent2"/>
                </a:solidFill>
                <a:latin typeface="Monotype Corsiva" charset="0"/>
              </a:endParaRPr>
            </a:p>
          </p:txBody>
        </p:sp>
      </p:grpSp>
      <p:grpSp>
        <p:nvGrpSpPr>
          <p:cNvPr id="5" name="Group 19"/>
          <p:cNvGrpSpPr>
            <a:grpSpLocks/>
          </p:cNvGrpSpPr>
          <p:nvPr/>
        </p:nvGrpSpPr>
        <p:grpSpPr bwMode="auto">
          <a:xfrm>
            <a:off x="1055688" y="3976688"/>
            <a:ext cx="1611312" cy="823912"/>
            <a:chOff x="768" y="1824"/>
            <a:chExt cx="1015" cy="519"/>
          </a:xfrm>
        </p:grpSpPr>
        <p:grpSp>
          <p:nvGrpSpPr>
            <p:cNvPr id="26656" name="Group 20"/>
            <p:cNvGrpSpPr>
              <a:grpSpLocks/>
            </p:cNvGrpSpPr>
            <p:nvPr/>
          </p:nvGrpSpPr>
          <p:grpSpPr bwMode="auto">
            <a:xfrm>
              <a:off x="768" y="1920"/>
              <a:ext cx="576" cy="423"/>
              <a:chOff x="336" y="1440"/>
              <a:chExt cx="576" cy="423"/>
            </a:xfrm>
          </p:grpSpPr>
          <p:pic>
            <p:nvPicPr>
              <p:cNvPr id="26659" name="Picture 21"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440"/>
                <a:ext cx="57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 Box 22"/>
              <p:cNvSpPr txBox="1">
                <a:spLocks noChangeArrowheads="1"/>
              </p:cNvSpPr>
              <p:nvPr/>
            </p:nvSpPr>
            <p:spPr bwMode="auto">
              <a:xfrm>
                <a:off x="432" y="163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1</a:t>
                </a:r>
              </a:p>
            </p:txBody>
          </p:sp>
        </p:grpSp>
        <p:pic>
          <p:nvPicPr>
            <p:cNvPr id="26657" name="Picture 23" descr="tn0033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1920"/>
              <a:ext cx="43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 Box 24"/>
            <p:cNvSpPr txBox="1">
              <a:spLocks noChangeArrowheads="1"/>
            </p:cNvSpPr>
            <p:nvPr/>
          </p:nvSpPr>
          <p:spPr bwMode="auto">
            <a:xfrm>
              <a:off x="1536" y="1824"/>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m</a:t>
              </a:r>
              <a:r>
                <a:rPr lang="en-US" sz="1800" baseline="-25000">
                  <a:solidFill>
                    <a:schemeClr val="accent2"/>
                  </a:solidFill>
                  <a:latin typeface="Monotype Corsiva" charset="0"/>
                </a:rPr>
                <a:t>2</a:t>
              </a:r>
            </a:p>
          </p:txBody>
        </p:sp>
      </p:grpSp>
      <p:sp>
        <p:nvSpPr>
          <p:cNvPr id="357401" name="Text Box 25"/>
          <p:cNvSpPr txBox="1">
            <a:spLocks noChangeArrowheads="1"/>
          </p:cNvSpPr>
          <p:nvPr/>
        </p:nvSpPr>
        <p:spPr bwMode="auto">
          <a:xfrm>
            <a:off x="3086100" y="34290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momentum of the system must be conserved</a:t>
            </a:r>
          </a:p>
        </p:txBody>
      </p:sp>
      <p:graphicFrame>
        <p:nvGraphicFramePr>
          <p:cNvPr id="357402" name="Object 3"/>
          <p:cNvGraphicFramePr>
            <a:graphicFrameLocks noChangeAspect="1"/>
          </p:cNvGraphicFramePr>
          <p:nvPr/>
        </p:nvGraphicFramePr>
        <p:xfrm>
          <a:off x="3527425" y="3937000"/>
          <a:ext cx="863600" cy="508000"/>
        </p:xfrm>
        <a:graphic>
          <a:graphicData uri="http://schemas.openxmlformats.org/presentationml/2006/ole">
            <mc:AlternateContent xmlns:mc="http://schemas.openxmlformats.org/markup-compatibility/2006">
              <mc:Choice xmlns:v="urn:schemas-microsoft-com:vml" Requires="v">
                <p:oleObj spid="_x0000_s396901" name="Equation" r:id="rId7" imgW="495300" imgH="266700" progId="Equation.DSMT4">
                  <p:embed/>
                </p:oleObj>
              </mc:Choice>
              <mc:Fallback>
                <p:oleObj name="Equation" r:id="rId7" imgW="4953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7425" y="3937000"/>
                        <a:ext cx="863600"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357403" name="Picture 27" descr="bd07304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84575"/>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404" name="Text Box 28"/>
          <p:cNvSpPr txBox="1">
            <a:spLocks noChangeArrowheads="1"/>
          </p:cNvSpPr>
          <p:nvPr/>
        </p:nvSpPr>
        <p:spPr bwMode="auto">
          <a:xfrm>
            <a:off x="3962400" y="5334000"/>
            <a:ext cx="4953000" cy="97155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The cars are moving in the same direction as the lighter </a:t>
            </a:r>
            <a:r>
              <a:rPr lang="en-US" sz="1800" dirty="0" smtClean="0">
                <a:solidFill>
                  <a:srgbClr val="FF0000"/>
                </a:solidFill>
                <a:latin typeface="Arial Narrow" charset="0"/>
              </a:rPr>
              <a:t>car’s </a:t>
            </a:r>
            <a:r>
              <a:rPr lang="en-US" sz="1800" dirty="0">
                <a:solidFill>
                  <a:srgbClr val="FF0000"/>
                </a:solidFill>
                <a:latin typeface="Arial Narrow" charset="0"/>
              </a:rPr>
              <a:t>original direction to conserve momentum. </a:t>
            </a:r>
          </a:p>
          <a:p>
            <a:pPr eaLnBrk="1" hangingPunct="1">
              <a:spcBef>
                <a:spcPct val="20000"/>
              </a:spcBef>
            </a:pPr>
            <a:r>
              <a:rPr lang="en-US" sz="1800" dirty="0">
                <a:solidFill>
                  <a:srgbClr val="FF0000"/>
                </a:solidFill>
                <a:latin typeface="Arial Narrow" charset="0"/>
              </a:rPr>
              <a:t>The magnitude is inversely proportional to its own mass.</a:t>
            </a:r>
          </a:p>
        </p:txBody>
      </p:sp>
      <p:sp>
        <p:nvSpPr>
          <p:cNvPr id="357405" name="Text Box 29"/>
          <p:cNvSpPr txBox="1">
            <a:spLocks noChangeArrowheads="1"/>
          </p:cNvSpPr>
          <p:nvPr/>
        </p:nvSpPr>
        <p:spPr bwMode="auto">
          <a:xfrm>
            <a:off x="762000" y="1889125"/>
            <a:ext cx="1550988"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Before collision</a:t>
            </a:r>
          </a:p>
        </p:txBody>
      </p:sp>
      <p:sp>
        <p:nvSpPr>
          <p:cNvPr id="357406" name="Text Box 30"/>
          <p:cNvSpPr txBox="1">
            <a:spLocks noChangeArrowheads="1"/>
          </p:cNvSpPr>
          <p:nvPr/>
        </p:nvSpPr>
        <p:spPr bwMode="auto">
          <a:xfrm>
            <a:off x="838200" y="3260725"/>
            <a:ext cx="1550988"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After collision</a:t>
            </a:r>
          </a:p>
        </p:txBody>
      </p:sp>
      <p:graphicFrame>
        <p:nvGraphicFramePr>
          <p:cNvPr id="357407" name="Object 4"/>
          <p:cNvGraphicFramePr>
            <a:graphicFrameLocks noChangeAspect="1"/>
          </p:cNvGraphicFramePr>
          <p:nvPr/>
        </p:nvGraphicFramePr>
        <p:xfrm>
          <a:off x="4440238" y="2235200"/>
          <a:ext cx="1903412" cy="490538"/>
        </p:xfrm>
        <a:graphic>
          <a:graphicData uri="http://schemas.openxmlformats.org/presentationml/2006/ole">
            <mc:AlternateContent xmlns:mc="http://schemas.openxmlformats.org/markup-compatibility/2006">
              <mc:Choice xmlns:v="urn:schemas-microsoft-com:vml" Requires="v">
                <p:oleObj spid="_x0000_s396902" name="Equation" r:id="rId9" imgW="901700" imgH="241300" progId="Equation.DSMT4">
                  <p:embed/>
                </p:oleObj>
              </mc:Choice>
              <mc:Fallback>
                <p:oleObj name="Equation" r:id="rId9" imgW="9017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238" y="2235200"/>
                        <a:ext cx="1903412"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08" name="Object 5"/>
          <p:cNvGraphicFramePr>
            <a:graphicFrameLocks noChangeAspect="1"/>
          </p:cNvGraphicFramePr>
          <p:nvPr/>
        </p:nvGraphicFramePr>
        <p:xfrm>
          <a:off x="6448425" y="2235200"/>
          <a:ext cx="1476375" cy="490538"/>
        </p:xfrm>
        <a:graphic>
          <a:graphicData uri="http://schemas.openxmlformats.org/presentationml/2006/ole">
            <mc:AlternateContent xmlns:mc="http://schemas.openxmlformats.org/markup-compatibility/2006">
              <mc:Choice xmlns:v="urn:schemas-microsoft-com:vml" Requires="v">
                <p:oleObj spid="_x0000_s396903" name="Equation" r:id="rId11" imgW="698500" imgH="241300" progId="Equation.DSMT4">
                  <p:embed/>
                </p:oleObj>
              </mc:Choice>
              <mc:Fallback>
                <p:oleObj name="Equation" r:id="rId11" imgW="6985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8425" y="2235200"/>
                        <a:ext cx="1476375"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09" name="Object 6"/>
          <p:cNvGraphicFramePr>
            <a:graphicFrameLocks noChangeAspect="1"/>
          </p:cNvGraphicFramePr>
          <p:nvPr/>
        </p:nvGraphicFramePr>
        <p:xfrm>
          <a:off x="3946525" y="2908300"/>
          <a:ext cx="427038" cy="541338"/>
        </p:xfrm>
        <a:graphic>
          <a:graphicData uri="http://schemas.openxmlformats.org/presentationml/2006/ole">
            <mc:AlternateContent xmlns:mc="http://schemas.openxmlformats.org/markup-compatibility/2006">
              <mc:Choice xmlns:v="urn:schemas-microsoft-com:vml" Requires="v">
                <p:oleObj spid="_x0000_s396904" name="Equation" r:id="rId13" imgW="203200" imgH="266700" progId="Equation.DSMT4">
                  <p:embed/>
                </p:oleObj>
              </mc:Choice>
              <mc:Fallback>
                <p:oleObj name="Equation" r:id="rId13" imgW="2032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525" y="2908300"/>
                        <a:ext cx="427038" cy="541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0" name="Object 7"/>
          <p:cNvGraphicFramePr>
            <a:graphicFrameLocks noChangeAspect="1"/>
          </p:cNvGraphicFramePr>
          <p:nvPr/>
        </p:nvGraphicFramePr>
        <p:xfrm>
          <a:off x="4464050" y="2921000"/>
          <a:ext cx="2066925" cy="542925"/>
        </p:xfrm>
        <a:graphic>
          <a:graphicData uri="http://schemas.openxmlformats.org/presentationml/2006/ole">
            <mc:AlternateContent xmlns:mc="http://schemas.openxmlformats.org/markup-compatibility/2006">
              <mc:Choice xmlns:v="urn:schemas-microsoft-com:vml" Requires="v">
                <p:oleObj spid="_x0000_s396905" name="Equation" r:id="rId15" imgW="977900" imgH="266700" progId="Equation.DSMT4">
                  <p:embed/>
                </p:oleObj>
              </mc:Choice>
              <mc:Fallback>
                <p:oleObj name="Equation" r:id="rId15" imgW="9779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4050" y="2921000"/>
                        <a:ext cx="2066925" cy="542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1" name="Object 8"/>
          <p:cNvGraphicFramePr>
            <a:graphicFrameLocks noChangeAspect="1"/>
          </p:cNvGraphicFramePr>
          <p:nvPr/>
        </p:nvGraphicFramePr>
        <p:xfrm>
          <a:off x="6580188" y="2908300"/>
          <a:ext cx="1878012" cy="566738"/>
        </p:xfrm>
        <a:graphic>
          <a:graphicData uri="http://schemas.openxmlformats.org/presentationml/2006/ole">
            <mc:AlternateContent xmlns:mc="http://schemas.openxmlformats.org/markup-compatibility/2006">
              <mc:Choice xmlns:v="urn:schemas-microsoft-com:vml" Requires="v">
                <p:oleObj spid="_x0000_s396906" name="Equation" r:id="rId17" imgW="889000" imgH="279400" progId="Equation.DSMT4">
                  <p:embed/>
                </p:oleObj>
              </mc:Choice>
              <mc:Fallback>
                <p:oleObj name="Equation" r:id="rId17" imgW="8890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0188" y="2908300"/>
                        <a:ext cx="1878012" cy="566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2" name="Object 9"/>
          <p:cNvGraphicFramePr>
            <a:graphicFrameLocks noChangeAspect="1"/>
          </p:cNvGraphicFramePr>
          <p:nvPr>
            <p:extLst>
              <p:ext uri="{D42A27DB-BD31-4B8C-83A1-F6EECF244321}">
                <p14:modId xmlns:p14="http://schemas.microsoft.com/office/powerpoint/2010/main" val="2815232949"/>
              </p:ext>
            </p:extLst>
          </p:nvPr>
        </p:nvGraphicFramePr>
        <p:xfrm>
          <a:off x="5789613" y="3938588"/>
          <a:ext cx="1308100" cy="503237"/>
        </p:xfrm>
        <a:graphic>
          <a:graphicData uri="http://schemas.openxmlformats.org/presentationml/2006/ole">
            <mc:AlternateContent xmlns:mc="http://schemas.openxmlformats.org/markup-compatibility/2006">
              <mc:Choice xmlns:v="urn:schemas-microsoft-com:vml" Requires="v">
                <p:oleObj spid="_x0000_s396907" name="Equation" r:id="rId19" imgW="749300" imgH="279400" progId="Equation.DSMT4">
                  <p:embed/>
                </p:oleObj>
              </mc:Choice>
              <mc:Fallback>
                <p:oleObj name="Equation" r:id="rId19" imgW="749300" imgH="279400" progId="Equation.DSMT4">
                  <p:embed/>
                  <p:pic>
                    <p:nvPicPr>
                      <p:cNvPr id="0" name=""/>
                      <p:cNvPicPr>
                        <a:picLocks noChangeAspect="1" noChangeArrowheads="1"/>
                      </p:cNvPicPr>
                      <p:nvPr/>
                    </p:nvPicPr>
                    <p:blipFill>
                      <a:blip r:embed="rId20"/>
                      <a:srcRect/>
                      <a:stretch>
                        <a:fillRect/>
                      </a:stretch>
                    </p:blipFill>
                    <p:spPr bwMode="auto">
                      <a:xfrm>
                        <a:off x="5789613" y="3938588"/>
                        <a:ext cx="1308100"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3" name="Object 10"/>
          <p:cNvGraphicFramePr>
            <a:graphicFrameLocks noChangeAspect="1"/>
          </p:cNvGraphicFramePr>
          <p:nvPr/>
        </p:nvGraphicFramePr>
        <p:xfrm>
          <a:off x="7156450" y="3973513"/>
          <a:ext cx="822325" cy="436562"/>
        </p:xfrm>
        <a:graphic>
          <a:graphicData uri="http://schemas.openxmlformats.org/presentationml/2006/ole">
            <mc:AlternateContent xmlns:mc="http://schemas.openxmlformats.org/markup-compatibility/2006">
              <mc:Choice xmlns:v="urn:schemas-microsoft-com:vml" Requires="v">
                <p:oleObj spid="_x0000_s396908" name="Equation" r:id="rId21" imgW="469900" imgH="241300" progId="Equation.DSMT4">
                  <p:embed/>
                </p:oleObj>
              </mc:Choice>
              <mc:Fallback>
                <p:oleObj name="Equation" r:id="rId21" imgW="4699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56450" y="3973513"/>
                        <a:ext cx="822325" cy="436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4" name="Object 11"/>
          <p:cNvGraphicFramePr>
            <a:graphicFrameLocks noChangeAspect="1"/>
          </p:cNvGraphicFramePr>
          <p:nvPr/>
        </p:nvGraphicFramePr>
        <p:xfrm>
          <a:off x="3595688" y="4699000"/>
          <a:ext cx="407987" cy="476250"/>
        </p:xfrm>
        <a:graphic>
          <a:graphicData uri="http://schemas.openxmlformats.org/presentationml/2006/ole">
            <mc:AlternateContent xmlns:mc="http://schemas.openxmlformats.org/markup-compatibility/2006">
              <mc:Choice xmlns:v="urn:schemas-microsoft-com:vml" Requires="v">
                <p:oleObj spid="_x0000_s396909" name="Equation" r:id="rId23" imgW="177800" imgH="266700" progId="Equation.DSMT4">
                  <p:embed/>
                </p:oleObj>
              </mc:Choice>
              <mc:Fallback>
                <p:oleObj name="Equation" r:id="rId23" imgW="177800" imgH="2667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95688" y="4699000"/>
                        <a:ext cx="4079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5" name="Object 12"/>
          <p:cNvGraphicFramePr>
            <a:graphicFrameLocks noChangeAspect="1"/>
          </p:cNvGraphicFramePr>
          <p:nvPr/>
        </p:nvGraphicFramePr>
        <p:xfrm>
          <a:off x="4090988" y="4552950"/>
          <a:ext cx="1330325" cy="769938"/>
        </p:xfrm>
        <a:graphic>
          <a:graphicData uri="http://schemas.openxmlformats.org/presentationml/2006/ole">
            <mc:AlternateContent xmlns:mc="http://schemas.openxmlformats.org/markup-compatibility/2006">
              <mc:Choice xmlns:v="urn:schemas-microsoft-com:vml" Requires="v">
                <p:oleObj spid="_x0000_s396910" name="Equation" r:id="rId25" imgW="762000" imgH="508000" progId="Equation.DSMT4">
                  <p:embed/>
                </p:oleObj>
              </mc:Choice>
              <mc:Fallback>
                <p:oleObj name="Equation" r:id="rId25" imgW="762000" imgH="508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90988" y="4552950"/>
                        <a:ext cx="1330325"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416" name="Object 13"/>
          <p:cNvGraphicFramePr>
            <a:graphicFrameLocks noChangeAspect="1"/>
          </p:cNvGraphicFramePr>
          <p:nvPr/>
        </p:nvGraphicFramePr>
        <p:xfrm>
          <a:off x="5527675" y="4652963"/>
          <a:ext cx="2284413" cy="569912"/>
        </p:xfrm>
        <a:graphic>
          <a:graphicData uri="http://schemas.openxmlformats.org/presentationml/2006/ole">
            <mc:AlternateContent xmlns:mc="http://schemas.openxmlformats.org/markup-compatibility/2006">
              <mc:Choice xmlns:v="urn:schemas-microsoft-com:vml" Requires="v">
                <p:oleObj spid="_x0000_s396911" name="Equation" r:id="rId27" imgW="1562100" imgH="419100" progId="Equation.DSMT4">
                  <p:embed/>
                </p:oleObj>
              </mc:Choice>
              <mc:Fallback>
                <p:oleObj name="Equation" r:id="rId27" imgW="1562100" imgH="419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7675" y="4652963"/>
                        <a:ext cx="2284413"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417" name="AutoShape 41"/>
          <p:cNvSpPr>
            <a:spLocks noChangeArrowheads="1"/>
          </p:cNvSpPr>
          <p:nvPr/>
        </p:nvSpPr>
        <p:spPr bwMode="auto">
          <a:xfrm>
            <a:off x="4572000" y="3886200"/>
            <a:ext cx="1066800" cy="609600"/>
          </a:xfrm>
          <a:prstGeom prst="rightArrow">
            <a:avLst>
              <a:gd name="adj1" fmla="val 50000"/>
              <a:gd name="adj2" fmla="val 43750"/>
            </a:avLst>
          </a:prstGeom>
          <a:solidFill>
            <a:srgbClr val="FFFFCC"/>
          </a:solidFill>
          <a:ln w="38100">
            <a:solidFill>
              <a:srgbClr val="FF0000"/>
            </a:solidFill>
            <a:miter lim="800000"/>
            <a:headEnd/>
            <a:tailEnd/>
          </a:ln>
        </p:spPr>
        <p:txBody>
          <a:bodyPr wrap="none" anchor="ctr"/>
          <a:lstStyle/>
          <a:p>
            <a:pPr algn="ctr"/>
            <a:endParaRPr lang="en-US">
              <a:solidFill>
                <a:srgbClr val="FF0000"/>
              </a:solidFill>
              <a:latin typeface="Arial Narrow" charset="0"/>
            </a:endParaRPr>
          </a:p>
        </p:txBody>
      </p:sp>
    </p:spTree>
    <p:extLst>
      <p:ext uri="{BB962C8B-B14F-4D97-AF65-F5344CB8AC3E}">
        <p14:creationId xmlns:p14="http://schemas.microsoft.com/office/powerpoint/2010/main" val="21231734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76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76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BFB74-33D9-7D4F-9B83-B215C4ED4100}"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mass of a block of wood</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is 2.50-kg and the mass of the bullet is 0.0100-kg.  The block</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swings to a maximum height of</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0.650 m above the initial position.</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Find the initial speed of the </a:t>
            </a:r>
            <a:r>
              <a:rPr lang="en-US" altLang="ko-KR" sz="2000">
                <a:solidFill>
                  <a:schemeClr val="accent2"/>
                </a:solidFill>
                <a:latin typeface="Arial Narrow" charset="0"/>
                <a:cs typeface="Gulim" charset="0"/>
              </a:rPr>
              <a:t> </a:t>
            </a:r>
            <a:r>
              <a:rPr lang="en-US" sz="200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5"/>
          <p:cNvSpPr>
            <a:spLocks noGrp="1" noChangeArrowheads="1"/>
          </p:cNvSpPr>
          <p:nvPr>
            <p:ph type="title"/>
          </p:nvPr>
        </p:nvSpPr>
        <p:spPr>
          <a:xfrm>
            <a:off x="685800" y="76200"/>
            <a:ext cx="7772400" cy="914400"/>
          </a:xfrm>
        </p:spPr>
        <p:txBody>
          <a:bodyPr/>
          <a:lstStyle/>
          <a:p>
            <a:r>
              <a:rPr lang="en-US" altLang="ko-KR" dirty="0" smtClean="0">
                <a:latin typeface="Arial Narrow" charset="0"/>
                <a:ea typeface="ＭＳ Ｐゴシック" charset="0"/>
                <a:cs typeface="Gulim" charset="0"/>
              </a:rPr>
              <a:t>Example: </a:t>
            </a:r>
            <a:r>
              <a:rPr lang="en-US" altLang="ko-KR" dirty="0">
                <a:latin typeface="Arial Narrow" charset="0"/>
                <a:ea typeface="ＭＳ Ｐゴシック" charset="0"/>
                <a:cs typeface="Gulim" charset="0"/>
              </a:rPr>
              <a:t>A Ballistic Pendulum</a:t>
            </a:r>
            <a:endParaRPr lang="en-US" dirty="0">
              <a:latin typeface="Arial Narrow" charset="0"/>
              <a:ea typeface="ＭＳ Ｐゴシック" charset="0"/>
              <a:cs typeface="ＭＳ Ｐゴシック" charset="0"/>
            </a:endParaRPr>
          </a:p>
        </p:txBody>
      </p:sp>
      <p:graphicFrame>
        <p:nvGraphicFramePr>
          <p:cNvPr id="793607" name="Object 2"/>
          <p:cNvGraphicFramePr>
            <a:graphicFrameLocks noChangeAspect="1"/>
          </p:cNvGraphicFramePr>
          <p:nvPr>
            <p:extLst>
              <p:ext uri="{D42A27DB-BD31-4B8C-83A1-F6EECF244321}">
                <p14:modId xmlns:p14="http://schemas.microsoft.com/office/powerpoint/2010/main" val="1231313339"/>
              </p:ext>
            </p:extLst>
          </p:nvPr>
        </p:nvGraphicFramePr>
        <p:xfrm>
          <a:off x="609600" y="3021013"/>
          <a:ext cx="2052638" cy="561975"/>
        </p:xfrm>
        <a:graphic>
          <a:graphicData uri="http://schemas.openxmlformats.org/presentationml/2006/ole">
            <mc:AlternateContent xmlns:mc="http://schemas.openxmlformats.org/markup-compatibility/2006">
              <mc:Choice xmlns:v="urn:schemas-microsoft-com:vml" Requires="v">
                <p:oleObj spid="_x0000_s337852" name="Equation" r:id="rId5" imgW="977900" imgH="266700" progId="Equation.DSMT4">
                  <p:embed/>
                </p:oleObj>
              </mc:Choice>
              <mc:Fallback>
                <p:oleObj name="Equation" r:id="rId5" imgW="977900" imgH="266700" progId="Equation.DSMT4">
                  <p:embed/>
                  <p:pic>
                    <p:nvPicPr>
                      <p:cNvPr id="0" name=""/>
                      <p:cNvPicPr>
                        <a:picLocks noChangeAspect="1" noChangeArrowheads="1"/>
                      </p:cNvPicPr>
                      <p:nvPr/>
                    </p:nvPicPr>
                    <p:blipFill>
                      <a:blip r:embed="rId6"/>
                      <a:srcRect/>
                      <a:stretch>
                        <a:fillRect/>
                      </a:stretch>
                    </p:blipFill>
                    <p:spPr bwMode="auto">
                      <a:xfrm>
                        <a:off x="609600" y="3021013"/>
                        <a:ext cx="20526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478213"/>
          <a:ext cx="1306513" cy="588962"/>
        </p:xfrm>
        <a:graphic>
          <a:graphicData uri="http://schemas.openxmlformats.org/presentationml/2006/ole">
            <mc:AlternateContent xmlns:mc="http://schemas.openxmlformats.org/markup-compatibility/2006">
              <mc:Choice xmlns:v="urn:schemas-microsoft-com:vml" Requires="v">
                <p:oleObj spid="_x0000_s337853" name="Equation" r:id="rId7" imgW="622300" imgH="279400" progId="Equation.DSMT4">
                  <p:embed/>
                </p:oleObj>
              </mc:Choice>
              <mc:Fallback>
                <p:oleObj name="Equation" r:id="rId7" imgW="6223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478213"/>
                        <a:ext cx="1306513"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337854"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No net external force </a:t>
            </a:r>
            <a:r>
              <a:rPr lang="en-US" altLang="ko-KR" sz="2000">
                <a:solidFill>
                  <a:schemeClr val="accent2"/>
                </a:solidFill>
                <a:latin typeface="Arial Narrow" charset="0"/>
                <a:cs typeface="Gulim" charset="0"/>
                <a:sym typeface="Wingdings" charset="0"/>
              </a:rPr>
              <a:t> </a:t>
            </a:r>
            <a:r>
              <a:rPr lang="en-US" altLang="ko-KR" sz="2000">
                <a:solidFill>
                  <a:schemeClr val="accent2"/>
                </a:solidFill>
                <a:latin typeface="Arial Narrow"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337855"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337856"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337857"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cs typeface="Gulim" charset="0"/>
              </a:rPr>
              <a:t>Solve for V</a:t>
            </a:r>
            <a:r>
              <a:rPr lang="en-US" altLang="ko-KR" sz="1800" b="1" baseline="-25000">
                <a:solidFill>
                  <a:srgbClr val="A50021"/>
                </a:solidFill>
                <a:latin typeface="Arial Narrow"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337858"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1387658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altLang="ko-KR" sz="1400">
              <a:solidFill>
                <a:srgbClr val="FF0066"/>
              </a:solidFill>
              <a:latin typeface="Arial Narrow" charset="0"/>
              <a:cs typeface="Gulim" charset="0"/>
            </a:endParaRPr>
          </a:p>
        </p:txBody>
      </p:sp>
      <p:sp>
        <p:nvSpPr>
          <p:cNvPr id="2971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68B999-9416-CD4D-B82A-CC2C4846A4A7}"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ＭＳ Ｐゴシック"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374644"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02088"/>
          <a:ext cx="1784350" cy="982662"/>
        </p:xfrm>
        <a:graphic>
          <a:graphicData uri="http://schemas.openxmlformats.org/presentationml/2006/ole">
            <mc:AlternateContent xmlns:mc="http://schemas.openxmlformats.org/markup-compatibility/2006">
              <mc:Choice xmlns:v="urn:schemas-microsoft-com:vml" Requires="v">
                <p:oleObj spid="_x0000_s374645" name="Equation" r:id="rId7" imgW="927100" imgH="508000" progId="Equation.DSMT4">
                  <p:embed/>
                </p:oleObj>
              </mc:Choice>
              <mc:Fallback>
                <p:oleObj name="Equation" r:id="rId7" imgW="9271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02088"/>
                        <a:ext cx="1784350"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374646" name="Equation" r:id="rId9" imgW="431800" imgH="203200" progId="Equation.DSMT4">
                  <p:embed/>
                </p:oleObj>
              </mc:Choice>
              <mc:Fallback>
                <p:oleObj name="Equation" r:id="rId9" imgW="4318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47675" y="1800225"/>
          <a:ext cx="2054225" cy="588963"/>
        </p:xfrm>
        <a:graphic>
          <a:graphicData uri="http://schemas.openxmlformats.org/presentationml/2006/ole">
            <mc:AlternateContent xmlns:mc="http://schemas.openxmlformats.org/markup-compatibility/2006">
              <mc:Choice xmlns:v="urn:schemas-microsoft-com:vml" Requires="v">
                <p:oleObj spid="_x0000_s374647" name="Equation" r:id="rId11" imgW="977900" imgH="279400" progId="Equation.DSMT4">
                  <p:embed/>
                </p:oleObj>
              </mc:Choice>
              <mc:Fallback>
                <p:oleObj name="Equation" r:id="rId11" imgW="9779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675" y="1800225"/>
                        <a:ext cx="20542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60613"/>
          <a:ext cx="825500" cy="561975"/>
        </p:xfrm>
        <a:graphic>
          <a:graphicData uri="http://schemas.openxmlformats.org/presentationml/2006/ole">
            <mc:AlternateContent xmlns:mc="http://schemas.openxmlformats.org/markup-compatibility/2006">
              <mc:Choice xmlns:v="urn:schemas-microsoft-com:vml" Requires="v">
                <p:oleObj spid="_x0000_s374648" name="Equation" r:id="rId13" imgW="393700" imgH="266700" progId="Equation.DSMT4">
                  <p:embed/>
                </p:oleObj>
              </mc:Choice>
              <mc:Fallback>
                <p:oleObj name="Equation" r:id="rId13" imgW="393700" imgH="266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60613"/>
                        <a:ext cx="8255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374649"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295400"/>
          <a:ext cx="773112" cy="560388"/>
        </p:xfrm>
        <a:graphic>
          <a:graphicData uri="http://schemas.openxmlformats.org/presentationml/2006/ole">
            <mc:AlternateContent xmlns:mc="http://schemas.openxmlformats.org/markup-compatibility/2006">
              <mc:Choice xmlns:v="urn:schemas-microsoft-com:vml" Requires="v">
                <p:oleObj spid="_x0000_s374650" name="Equation" r:id="rId17" imgW="368300" imgH="266700" progId="Equation.DSMT4">
                  <p:embed/>
                </p:oleObj>
              </mc:Choice>
              <mc:Fallback>
                <p:oleObj name="Equation" r:id="rId17" imgW="368300" imgH="266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295400"/>
                        <a:ext cx="7731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27300" y="1801813"/>
          <a:ext cx="1785938" cy="588962"/>
        </p:xfrm>
        <a:graphic>
          <a:graphicData uri="http://schemas.openxmlformats.org/presentationml/2006/ole">
            <mc:AlternateContent xmlns:mc="http://schemas.openxmlformats.org/markup-compatibility/2006">
              <mc:Choice xmlns:v="urn:schemas-microsoft-com:vml" Requires="v">
                <p:oleObj spid="_x0000_s374651" name="Equation" r:id="rId19" imgW="850900" imgH="279400" progId="Equation.DSMT4">
                  <p:embed/>
                </p:oleObj>
              </mc:Choice>
              <mc:Fallback>
                <p:oleObj name="Equation" r:id="rId19" imgW="8509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7300" y="1801813"/>
                        <a:ext cx="1785938"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35213"/>
          <a:ext cx="558800" cy="588962"/>
        </p:xfrm>
        <a:graphic>
          <a:graphicData uri="http://schemas.openxmlformats.org/presentationml/2006/ole">
            <mc:AlternateContent xmlns:mc="http://schemas.openxmlformats.org/markup-compatibility/2006">
              <mc:Choice xmlns:v="urn:schemas-microsoft-com:vml" Requires="v">
                <p:oleObj spid="_x0000_s374652" name="Equation" r:id="rId21" imgW="266700" imgH="279400" progId="Equation.DSMT4">
                  <p:embed/>
                </p:oleObj>
              </mc:Choice>
              <mc:Fallback>
                <p:oleObj name="Equation" r:id="rId21" imgW="266700" imgH="279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35213"/>
                        <a:ext cx="5588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35288"/>
          <a:ext cx="1146175" cy="612775"/>
        </p:xfrm>
        <a:graphic>
          <a:graphicData uri="http://schemas.openxmlformats.org/presentationml/2006/ole">
            <mc:AlternateContent xmlns:mc="http://schemas.openxmlformats.org/markup-compatibility/2006">
              <mc:Choice xmlns:v="urn:schemas-microsoft-com:vml" Requires="v">
                <p:oleObj spid="_x0000_s374653" name="Equation" r:id="rId23" imgW="596900" imgH="317500" progId="Equation.DSMT4">
                  <p:embed/>
                </p:oleObj>
              </mc:Choice>
              <mc:Fallback>
                <p:oleObj name="Equation" r:id="rId23" imgW="596900" imgH="317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35288"/>
                        <a:ext cx="11461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374654"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cs typeface="Gulim" charset="0"/>
              </a:rPr>
              <a:t>Solve for V</a:t>
            </a:r>
            <a:r>
              <a:rPr lang="en-US" altLang="ko-KR" sz="1800" b="1" baseline="-25000">
                <a:solidFill>
                  <a:srgbClr val="A50021"/>
                </a:solidFill>
                <a:latin typeface="Arial Narrow"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86050" y="3965575"/>
          <a:ext cx="2078038" cy="1054100"/>
        </p:xfrm>
        <a:graphic>
          <a:graphicData uri="http://schemas.openxmlformats.org/presentationml/2006/ole">
            <mc:AlternateContent xmlns:mc="http://schemas.openxmlformats.org/markup-compatibility/2006">
              <mc:Choice xmlns:v="urn:schemas-microsoft-com:vml" Requires="v">
                <p:oleObj spid="_x0000_s374655" name="Equation" r:id="rId27" imgW="1079500" imgH="546100" progId="Equation.DSMT4">
                  <p:embed/>
                </p:oleObj>
              </mc:Choice>
              <mc:Fallback>
                <p:oleObj name="Equation" r:id="rId27" imgW="1079500" imgH="546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86050" y="3965575"/>
                        <a:ext cx="2078038"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57750"/>
          <a:ext cx="4876800" cy="752475"/>
        </p:xfrm>
        <a:graphic>
          <a:graphicData uri="http://schemas.openxmlformats.org/presentationml/2006/ole">
            <mc:AlternateContent xmlns:mc="http://schemas.openxmlformats.org/markup-compatibility/2006">
              <mc:Choice xmlns:v="urn:schemas-microsoft-com:vml" Requires="v">
                <p:oleObj spid="_x0000_s374656" name="Equation" r:id="rId29" imgW="3136900" imgH="482600" progId="Equation.DSMT4">
                  <p:embed/>
                </p:oleObj>
              </mc:Choice>
              <mc:Fallback>
                <p:oleObj name="Equation" r:id="rId29" imgW="3136900" imgH="482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57750"/>
                        <a:ext cx="487680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03275" y="5634038"/>
          <a:ext cx="1573213" cy="479425"/>
        </p:xfrm>
        <a:graphic>
          <a:graphicData uri="http://schemas.openxmlformats.org/presentationml/2006/ole">
            <mc:AlternateContent xmlns:mc="http://schemas.openxmlformats.org/markup-compatibility/2006">
              <mc:Choice xmlns:v="urn:schemas-microsoft-com:vml" Requires="v">
                <p:oleObj spid="_x0000_s374657" name="Equation" r:id="rId31" imgW="749300" imgH="228600" progId="Equation.DSMT4">
                  <p:embed/>
                </p:oleObj>
              </mc:Choice>
              <mc:Fallback>
                <p:oleObj name="Equation" r:id="rId31" imgW="74930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3275" y="5634038"/>
                        <a:ext cx="157321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647166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1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1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5FABAEE-D99C-4540-98DA-F3870A0695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1766" name="Rectangle 2"/>
          <p:cNvSpPr>
            <a:spLocks noGrp="1" noChangeArrowheads="1"/>
          </p:cNvSpPr>
          <p:nvPr>
            <p:ph type="title"/>
          </p:nvPr>
        </p:nvSpPr>
        <p:spPr>
          <a:xfrm>
            <a:off x="685800" y="76200"/>
            <a:ext cx="7848600" cy="609600"/>
          </a:xfrm>
        </p:spPr>
        <p:txBody>
          <a:bodyPr/>
          <a:lstStyle/>
          <a:p>
            <a:r>
              <a:rPr lang="en-US" sz="3600">
                <a:latin typeface="Arial Narrow" charset="0"/>
                <a:ea typeface="ＭＳ Ｐゴシック" charset="0"/>
                <a:cs typeface="ＭＳ Ｐゴシック" charset="0"/>
              </a:rPr>
              <a:t>Two dimensional Collisions </a:t>
            </a:r>
          </a:p>
        </p:txBody>
      </p:sp>
      <p:sp>
        <p:nvSpPr>
          <p:cNvPr id="358403" name="Text Box 3"/>
          <p:cNvSpPr txBox="1">
            <a:spLocks noChangeArrowheads="1"/>
          </p:cNvSpPr>
          <p:nvPr/>
        </p:nvSpPr>
        <p:spPr bwMode="auto">
          <a:xfrm>
            <a:off x="762000" y="701675"/>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two dimension, one needs to use components of momentum and apply momentum conservation to solve physical problems.</a:t>
            </a:r>
          </a:p>
        </p:txBody>
      </p:sp>
      <p:graphicFrame>
        <p:nvGraphicFramePr>
          <p:cNvPr id="358404" name="Object 2"/>
          <p:cNvGraphicFramePr>
            <a:graphicFrameLocks noChangeAspect="1"/>
          </p:cNvGraphicFramePr>
          <p:nvPr>
            <p:extLst>
              <p:ext uri="{D42A27DB-BD31-4B8C-83A1-F6EECF244321}">
                <p14:modId xmlns:p14="http://schemas.microsoft.com/office/powerpoint/2010/main" val="130796830"/>
              </p:ext>
            </p:extLst>
          </p:nvPr>
        </p:nvGraphicFramePr>
        <p:xfrm>
          <a:off x="4446588" y="1493838"/>
          <a:ext cx="1827212" cy="454025"/>
        </p:xfrm>
        <a:graphic>
          <a:graphicData uri="http://schemas.openxmlformats.org/presentationml/2006/ole">
            <mc:AlternateContent xmlns:mc="http://schemas.openxmlformats.org/markup-compatibility/2006">
              <mc:Choice xmlns:v="urn:schemas-microsoft-com:vml" Requires="v">
                <p:oleObj spid="_x0000_s403724" name="Equation" r:id="rId3" imgW="939800" imgH="279400" progId="Equation.DSMT4">
                  <p:embed/>
                </p:oleObj>
              </mc:Choice>
              <mc:Fallback>
                <p:oleObj name="Equation" r:id="rId3" imgW="939800" imgH="279400" progId="Equation.DSMT4">
                  <p:embed/>
                  <p:pic>
                    <p:nvPicPr>
                      <p:cNvPr id="0" name=""/>
                      <p:cNvPicPr>
                        <a:picLocks noChangeAspect="1" noChangeArrowheads="1"/>
                      </p:cNvPicPr>
                      <p:nvPr/>
                    </p:nvPicPr>
                    <p:blipFill>
                      <a:blip r:embed="rId4"/>
                      <a:srcRect/>
                      <a:stretch>
                        <a:fillRect/>
                      </a:stretch>
                    </p:blipFill>
                    <p:spPr bwMode="auto">
                      <a:xfrm>
                        <a:off x="4446588" y="1493838"/>
                        <a:ext cx="1827212"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05" name="Object 3"/>
          <p:cNvGraphicFramePr>
            <a:graphicFrameLocks noChangeAspect="1"/>
          </p:cNvGraphicFramePr>
          <p:nvPr/>
        </p:nvGraphicFramePr>
        <p:xfrm>
          <a:off x="3581400" y="5665788"/>
          <a:ext cx="714375" cy="606425"/>
        </p:xfrm>
        <a:graphic>
          <a:graphicData uri="http://schemas.openxmlformats.org/presentationml/2006/ole">
            <mc:AlternateContent xmlns:mc="http://schemas.openxmlformats.org/markup-compatibility/2006">
              <mc:Choice xmlns:v="urn:schemas-microsoft-com:vml" Requires="v">
                <p:oleObj spid="_x0000_s403725" name="Equation" r:id="rId5" imgW="444240" imgH="393480" progId="Equation.3">
                  <p:embed/>
                </p:oleObj>
              </mc:Choice>
              <mc:Fallback>
                <p:oleObj name="Equation" r:id="rId5" imgW="4442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665788"/>
                        <a:ext cx="714375"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06" name="Oval 6"/>
          <p:cNvSpPr>
            <a:spLocks noChangeArrowheads="1"/>
          </p:cNvSpPr>
          <p:nvPr/>
        </p:nvSpPr>
        <p:spPr bwMode="auto">
          <a:xfrm>
            <a:off x="2133600" y="2201863"/>
            <a:ext cx="304800" cy="304800"/>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58407" name="Line 7"/>
          <p:cNvSpPr>
            <a:spLocks noChangeShapeType="1"/>
          </p:cNvSpPr>
          <p:nvPr/>
        </p:nvSpPr>
        <p:spPr bwMode="auto">
          <a:xfrm>
            <a:off x="914400" y="2125663"/>
            <a:ext cx="22098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609600" y="1706563"/>
            <a:ext cx="914400" cy="571500"/>
            <a:chOff x="384" y="936"/>
            <a:chExt cx="576" cy="360"/>
          </a:xfrm>
        </p:grpSpPr>
        <p:sp>
          <p:nvSpPr>
            <p:cNvPr id="358409" name="Oval 9"/>
            <p:cNvSpPr>
              <a:spLocks noChangeArrowheads="1"/>
            </p:cNvSpPr>
            <p:nvPr/>
          </p:nvSpPr>
          <p:spPr bwMode="auto">
            <a:xfrm>
              <a:off x="384" y="1104"/>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1793" name="Line 10"/>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4" name="Text Box 11"/>
            <p:cNvSpPr txBox="1">
              <a:spLocks noChangeArrowheads="1"/>
            </p:cNvSpPr>
            <p:nvPr/>
          </p:nvSpPr>
          <p:spPr bwMode="auto">
            <a:xfrm>
              <a:off x="662" y="936"/>
              <a:ext cx="2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1i</a:t>
              </a:r>
            </a:p>
          </p:txBody>
        </p:sp>
      </p:grpSp>
      <p:sp>
        <p:nvSpPr>
          <p:cNvPr id="358412" name="Line 12"/>
          <p:cNvSpPr>
            <a:spLocks noChangeShapeType="1"/>
          </p:cNvSpPr>
          <p:nvPr/>
        </p:nvSpPr>
        <p:spPr bwMode="auto">
          <a:xfrm>
            <a:off x="457200" y="3421063"/>
            <a:ext cx="26670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
          <p:cNvGrpSpPr>
            <a:grpSpLocks/>
          </p:cNvGrpSpPr>
          <p:nvPr/>
        </p:nvGrpSpPr>
        <p:grpSpPr bwMode="auto">
          <a:xfrm>
            <a:off x="762000" y="2622550"/>
            <a:ext cx="1444625" cy="798513"/>
            <a:chOff x="480" y="1513"/>
            <a:chExt cx="910" cy="503"/>
          </a:xfrm>
        </p:grpSpPr>
        <p:sp>
          <p:nvSpPr>
            <p:cNvPr id="31785" name="Line 14"/>
            <p:cNvSpPr>
              <a:spLocks noChangeShapeType="1"/>
            </p:cNvSpPr>
            <p:nvPr/>
          </p:nvSpPr>
          <p:spPr bwMode="auto">
            <a:xfrm flipH="1">
              <a:off x="480" y="1824"/>
              <a:ext cx="432" cy="192"/>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86" name="Group 15"/>
            <p:cNvGrpSpPr>
              <a:grpSpLocks/>
            </p:cNvGrpSpPr>
            <p:nvPr/>
          </p:nvGrpSpPr>
          <p:grpSpPr bwMode="auto">
            <a:xfrm rot="-1318034">
              <a:off x="720" y="1513"/>
              <a:ext cx="576" cy="359"/>
              <a:chOff x="384" y="937"/>
              <a:chExt cx="576" cy="359"/>
            </a:xfrm>
          </p:grpSpPr>
          <p:sp>
            <p:nvSpPr>
              <p:cNvPr id="358416" name="Oval 16"/>
              <p:cNvSpPr>
                <a:spLocks noChangeArrowheads="1"/>
              </p:cNvSpPr>
              <p:nvPr/>
            </p:nvSpPr>
            <p:spPr bwMode="auto">
              <a:xfrm>
                <a:off x="381" y="1097"/>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1790" name="Line 17"/>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1" name="Text Box 18"/>
              <p:cNvSpPr txBox="1">
                <a:spLocks noChangeArrowheads="1"/>
              </p:cNvSpPr>
              <p:nvPr/>
            </p:nvSpPr>
            <p:spPr bwMode="auto">
              <a:xfrm>
                <a:off x="661" y="937"/>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1f</a:t>
                </a:r>
              </a:p>
            </p:txBody>
          </p:sp>
        </p:grpSp>
        <p:sp>
          <p:nvSpPr>
            <p:cNvPr id="31787" name="Arc 19"/>
            <p:cNvSpPr>
              <a:spLocks/>
            </p:cNvSpPr>
            <p:nvPr/>
          </p:nvSpPr>
          <p:spPr bwMode="auto">
            <a:xfrm>
              <a:off x="1104"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8" name="Text Box 20"/>
            <p:cNvSpPr txBox="1">
              <a:spLocks noChangeArrowheads="1"/>
            </p:cNvSpPr>
            <p:nvPr/>
          </p:nvSpPr>
          <p:spPr bwMode="auto">
            <a:xfrm>
              <a:off x="1190" y="1733"/>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θ</a:t>
              </a:r>
            </a:p>
          </p:txBody>
        </p:sp>
      </p:grpSp>
      <p:grpSp>
        <p:nvGrpSpPr>
          <p:cNvPr id="5" name="Group 21"/>
          <p:cNvGrpSpPr>
            <a:grpSpLocks/>
          </p:cNvGrpSpPr>
          <p:nvPr/>
        </p:nvGrpSpPr>
        <p:grpSpPr bwMode="auto">
          <a:xfrm>
            <a:off x="762000" y="3352800"/>
            <a:ext cx="1309688" cy="1066800"/>
            <a:chOff x="480" y="1973"/>
            <a:chExt cx="825" cy="672"/>
          </a:xfrm>
        </p:grpSpPr>
        <p:sp>
          <p:nvSpPr>
            <p:cNvPr id="31779" name="Line 22"/>
            <p:cNvSpPr>
              <a:spLocks noChangeShapeType="1"/>
            </p:cNvSpPr>
            <p:nvPr/>
          </p:nvSpPr>
          <p:spPr bwMode="auto">
            <a:xfrm rot="1205196">
              <a:off x="873" y="2393"/>
              <a:ext cx="432" cy="9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0" name="Oval 23"/>
            <p:cNvSpPr>
              <a:spLocks noChangeArrowheads="1"/>
            </p:cNvSpPr>
            <p:nvPr/>
          </p:nvSpPr>
          <p:spPr bwMode="auto">
            <a:xfrm rot="1205196">
              <a:off x="762" y="2209"/>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1781" name="Text Box 24"/>
            <p:cNvSpPr txBox="1">
              <a:spLocks noChangeArrowheads="1"/>
            </p:cNvSpPr>
            <p:nvPr/>
          </p:nvSpPr>
          <p:spPr bwMode="auto">
            <a:xfrm rot="1205196">
              <a:off x="879" y="2395"/>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2f</a:t>
              </a:r>
              <a:endParaRPr lang="en-US">
                <a:latin typeface="Monotype Corsiva" charset="0"/>
              </a:endParaRPr>
            </a:p>
          </p:txBody>
        </p:sp>
        <p:sp>
          <p:nvSpPr>
            <p:cNvPr id="31782" name="Line 25"/>
            <p:cNvSpPr>
              <a:spLocks noChangeShapeType="1"/>
            </p:cNvSpPr>
            <p:nvPr/>
          </p:nvSpPr>
          <p:spPr bwMode="auto">
            <a:xfrm>
              <a:off x="480" y="2016"/>
              <a:ext cx="336" cy="240"/>
            </a:xfrm>
            <a:prstGeom prst="line">
              <a:avLst/>
            </a:prstGeom>
            <a:noFill/>
            <a:ln w="28575">
              <a:solidFill>
                <a:srgbClr val="FF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Arc 26"/>
            <p:cNvSpPr>
              <a:spLocks/>
            </p:cNvSpPr>
            <p:nvPr/>
          </p:nvSpPr>
          <p:spPr bwMode="auto">
            <a:xfrm flipV="1">
              <a:off x="768" y="2016"/>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4" name="Text Box 27"/>
            <p:cNvSpPr txBox="1">
              <a:spLocks noChangeArrowheads="1"/>
            </p:cNvSpPr>
            <p:nvPr/>
          </p:nvSpPr>
          <p:spPr bwMode="auto">
            <a:xfrm>
              <a:off x="902" y="1973"/>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Φ</a:t>
              </a:r>
            </a:p>
          </p:txBody>
        </p:sp>
      </p:grpSp>
      <p:sp>
        <p:nvSpPr>
          <p:cNvPr id="358428" name="Text Box 28"/>
          <p:cNvSpPr txBox="1">
            <a:spLocks noChangeArrowheads="1"/>
          </p:cNvSpPr>
          <p:nvPr/>
        </p:nvSpPr>
        <p:spPr bwMode="auto">
          <a:xfrm>
            <a:off x="3505200" y="2895600"/>
            <a:ext cx="5410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Consider a system of two particle collisions and scatters in two dimension as shown in the picture.  (This is the case at </a:t>
            </a:r>
            <a:r>
              <a:rPr lang="en-US" sz="2000" dirty="0" smtClean="0">
                <a:solidFill>
                  <a:schemeClr val="accent2"/>
                </a:solidFill>
                <a:latin typeface="Monotype Corsiva" charset="0"/>
              </a:rPr>
              <a:t>a fixed </a:t>
            </a:r>
            <a:r>
              <a:rPr lang="en-US" sz="2000" dirty="0">
                <a:solidFill>
                  <a:schemeClr val="accent2"/>
                </a:solidFill>
                <a:latin typeface="Monotype Corsiva" charset="0"/>
              </a:rPr>
              <a:t>target accelerator </a:t>
            </a:r>
            <a:r>
              <a:rPr lang="en-US" sz="2000" dirty="0" smtClean="0">
                <a:solidFill>
                  <a:schemeClr val="accent2"/>
                </a:solidFill>
                <a:latin typeface="Monotype Corsiva" charset="0"/>
              </a:rPr>
              <a:t>experiment.</a:t>
            </a:r>
            <a:r>
              <a:rPr lang="en-US" sz="2000" dirty="0">
                <a:solidFill>
                  <a:schemeClr val="accent2"/>
                </a:solidFill>
                <a:latin typeface="Monotype Corsiva" charset="0"/>
              </a:rPr>
              <a:t>)  The momentum conservation tells us:</a:t>
            </a:r>
          </a:p>
        </p:txBody>
      </p:sp>
      <p:graphicFrame>
        <p:nvGraphicFramePr>
          <p:cNvPr id="358429" name="Object 4"/>
          <p:cNvGraphicFramePr>
            <a:graphicFrameLocks noChangeAspect="1"/>
          </p:cNvGraphicFramePr>
          <p:nvPr>
            <p:extLst>
              <p:ext uri="{D42A27DB-BD31-4B8C-83A1-F6EECF244321}">
                <p14:modId xmlns:p14="http://schemas.microsoft.com/office/powerpoint/2010/main" val="170960194"/>
              </p:ext>
            </p:extLst>
          </p:nvPr>
        </p:nvGraphicFramePr>
        <p:xfrm>
          <a:off x="3514725" y="4170363"/>
          <a:ext cx="1276350" cy="442912"/>
        </p:xfrm>
        <a:graphic>
          <a:graphicData uri="http://schemas.openxmlformats.org/presentationml/2006/ole">
            <mc:AlternateContent xmlns:mc="http://schemas.openxmlformats.org/markup-compatibility/2006">
              <mc:Choice xmlns:v="urn:schemas-microsoft-com:vml" Requires="v">
                <p:oleObj spid="_x0000_s403726" name="Equation" r:id="rId7" imgW="812800" imgH="279400" progId="Equation.DSMT4">
                  <p:embed/>
                </p:oleObj>
              </mc:Choice>
              <mc:Fallback>
                <p:oleObj name="Equation" r:id="rId7" imgW="812800" imgH="279400" progId="Equation.DSMT4">
                  <p:embed/>
                  <p:pic>
                    <p:nvPicPr>
                      <p:cNvPr id="0" name=""/>
                      <p:cNvPicPr>
                        <a:picLocks noChangeAspect="1" noChangeArrowheads="1"/>
                      </p:cNvPicPr>
                      <p:nvPr/>
                    </p:nvPicPr>
                    <p:blipFill>
                      <a:blip r:embed="rId8"/>
                      <a:srcRect/>
                      <a:stretch>
                        <a:fillRect/>
                      </a:stretch>
                    </p:blipFill>
                    <p:spPr bwMode="auto">
                      <a:xfrm>
                        <a:off x="3514725" y="4170363"/>
                        <a:ext cx="1276350" cy="442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30" name="Text Box 30"/>
          <p:cNvSpPr txBox="1">
            <a:spLocks noChangeArrowheads="1"/>
          </p:cNvSpPr>
          <p:nvPr/>
        </p:nvSpPr>
        <p:spPr bwMode="auto">
          <a:xfrm>
            <a:off x="152400" y="5618163"/>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And for the elastic collisions, the kinetic energy is conserved:</a:t>
            </a:r>
          </a:p>
        </p:txBody>
      </p:sp>
      <p:sp>
        <p:nvSpPr>
          <p:cNvPr id="358431" name="Text Box 31"/>
          <p:cNvSpPr txBox="1">
            <a:spLocks noChangeArrowheads="1"/>
          </p:cNvSpPr>
          <p:nvPr/>
        </p:nvSpPr>
        <p:spPr bwMode="auto">
          <a:xfrm>
            <a:off x="6477000" y="5537200"/>
            <a:ext cx="1752600" cy="863600"/>
          </a:xfrm>
          <a:prstGeom prst="rect">
            <a:avLst/>
          </a:prstGeom>
          <a:solidFill>
            <a:srgbClr val="CCFFFF"/>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What do you think we can learn from these relationships?</a:t>
            </a:r>
          </a:p>
        </p:txBody>
      </p:sp>
      <p:graphicFrame>
        <p:nvGraphicFramePr>
          <p:cNvPr id="358432" name="Object 5"/>
          <p:cNvGraphicFramePr>
            <a:graphicFrameLocks noChangeAspect="1"/>
          </p:cNvGraphicFramePr>
          <p:nvPr/>
        </p:nvGraphicFramePr>
        <p:xfrm>
          <a:off x="4114800" y="4648200"/>
          <a:ext cx="1447800" cy="382588"/>
        </p:xfrm>
        <a:graphic>
          <a:graphicData uri="http://schemas.openxmlformats.org/presentationml/2006/ole">
            <mc:AlternateContent xmlns:mc="http://schemas.openxmlformats.org/markup-compatibility/2006">
              <mc:Choice xmlns:v="urn:schemas-microsoft-com:vml" Requires="v">
                <p:oleObj spid="_x0000_s403727" name="Equation" r:id="rId9" imgW="1015920" imgH="241200" progId="Equation.3">
                  <p:embed/>
                </p:oleObj>
              </mc:Choice>
              <mc:Fallback>
                <p:oleObj name="Equation" r:id="rId9" imgW="101592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648200"/>
                        <a:ext cx="1447800"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3" name="Object 6"/>
          <p:cNvGraphicFramePr>
            <a:graphicFrameLocks noChangeAspect="1"/>
          </p:cNvGraphicFramePr>
          <p:nvPr/>
        </p:nvGraphicFramePr>
        <p:xfrm>
          <a:off x="5562600" y="4648200"/>
          <a:ext cx="2514600" cy="381000"/>
        </p:xfrm>
        <a:graphic>
          <a:graphicData uri="http://schemas.openxmlformats.org/presentationml/2006/ole">
            <mc:AlternateContent xmlns:mc="http://schemas.openxmlformats.org/markup-compatibility/2006">
              <mc:Choice xmlns:v="urn:schemas-microsoft-com:vml" Requires="v">
                <p:oleObj spid="_x0000_s403728" name="Equation" r:id="rId11" imgW="1638000" imgH="241200" progId="Equation.3">
                  <p:embed/>
                </p:oleObj>
              </mc:Choice>
              <mc:Fallback>
                <p:oleObj name="Equation" r:id="rId11" imgW="16380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648200"/>
                        <a:ext cx="25146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4" name="Object 7"/>
          <p:cNvGraphicFramePr>
            <a:graphicFrameLocks noChangeAspect="1"/>
          </p:cNvGraphicFramePr>
          <p:nvPr/>
        </p:nvGraphicFramePr>
        <p:xfrm>
          <a:off x="3505200" y="5105400"/>
          <a:ext cx="671513" cy="381000"/>
        </p:xfrm>
        <a:graphic>
          <a:graphicData uri="http://schemas.openxmlformats.org/presentationml/2006/ole">
            <mc:AlternateContent xmlns:mc="http://schemas.openxmlformats.org/markup-compatibility/2006">
              <mc:Choice xmlns:v="urn:schemas-microsoft-com:vml" Requires="v">
                <p:oleObj spid="_x0000_s403729" name="Equation" r:id="rId13" imgW="355320" imgH="241200" progId="Equation.3">
                  <p:embed/>
                </p:oleObj>
              </mc:Choice>
              <mc:Fallback>
                <p:oleObj name="Equation" r:id="rId13" imgW="3553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5105400"/>
                        <a:ext cx="671513"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5" name="Object 8"/>
          <p:cNvGraphicFramePr>
            <a:graphicFrameLocks noChangeAspect="1"/>
          </p:cNvGraphicFramePr>
          <p:nvPr/>
        </p:nvGraphicFramePr>
        <p:xfrm>
          <a:off x="4191000" y="5154613"/>
          <a:ext cx="455613" cy="280987"/>
        </p:xfrm>
        <a:graphic>
          <a:graphicData uri="http://schemas.openxmlformats.org/presentationml/2006/ole">
            <mc:AlternateContent xmlns:mc="http://schemas.openxmlformats.org/markup-compatibility/2006">
              <mc:Choice xmlns:v="urn:schemas-microsoft-com:vml" Requires="v">
                <p:oleObj spid="_x0000_s403730"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5154613"/>
                        <a:ext cx="455613"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6" name="Object 9"/>
          <p:cNvGraphicFramePr>
            <a:graphicFrameLocks noChangeAspect="1"/>
          </p:cNvGraphicFramePr>
          <p:nvPr/>
        </p:nvGraphicFramePr>
        <p:xfrm>
          <a:off x="4648200" y="5105400"/>
          <a:ext cx="1371600" cy="381000"/>
        </p:xfrm>
        <a:graphic>
          <a:graphicData uri="http://schemas.openxmlformats.org/presentationml/2006/ole">
            <mc:AlternateContent xmlns:mc="http://schemas.openxmlformats.org/markup-compatibility/2006">
              <mc:Choice xmlns:v="urn:schemas-microsoft-com:vml" Requires="v">
                <p:oleObj spid="_x0000_s403731" name="Equation" r:id="rId17" imgW="1015920" imgH="241200" progId="Equation.3">
                  <p:embed/>
                </p:oleObj>
              </mc:Choice>
              <mc:Fallback>
                <p:oleObj name="Equation" r:id="rId17" imgW="101592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5105400"/>
                        <a:ext cx="13716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7" name="Object 10"/>
          <p:cNvGraphicFramePr>
            <a:graphicFrameLocks noChangeAspect="1"/>
          </p:cNvGraphicFramePr>
          <p:nvPr/>
        </p:nvGraphicFramePr>
        <p:xfrm>
          <a:off x="6019800" y="5105400"/>
          <a:ext cx="2312988" cy="381000"/>
        </p:xfrm>
        <a:graphic>
          <a:graphicData uri="http://schemas.openxmlformats.org/presentationml/2006/ole">
            <mc:AlternateContent xmlns:mc="http://schemas.openxmlformats.org/markup-compatibility/2006">
              <mc:Choice xmlns:v="urn:schemas-microsoft-com:vml" Requires="v">
                <p:oleObj spid="_x0000_s403732" name="Equation" r:id="rId19" imgW="1587240" imgH="241200" progId="Equation.3">
                  <p:embed/>
                </p:oleObj>
              </mc:Choice>
              <mc:Fallback>
                <p:oleObj name="Equation" r:id="rId19" imgW="15872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9800" y="5105400"/>
                        <a:ext cx="2312988"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8" name="Object 11"/>
          <p:cNvGraphicFramePr>
            <a:graphicFrameLocks noChangeAspect="1"/>
          </p:cNvGraphicFramePr>
          <p:nvPr>
            <p:extLst>
              <p:ext uri="{D42A27DB-BD31-4B8C-83A1-F6EECF244321}">
                <p14:modId xmlns:p14="http://schemas.microsoft.com/office/powerpoint/2010/main" val="1097925321"/>
              </p:ext>
            </p:extLst>
          </p:nvPr>
        </p:nvGraphicFramePr>
        <p:xfrm>
          <a:off x="4800600" y="4181475"/>
          <a:ext cx="685800" cy="441325"/>
        </p:xfrm>
        <a:graphic>
          <a:graphicData uri="http://schemas.openxmlformats.org/presentationml/2006/ole">
            <mc:AlternateContent xmlns:mc="http://schemas.openxmlformats.org/markup-compatibility/2006">
              <mc:Choice xmlns:v="urn:schemas-microsoft-com:vml" Requires="v">
                <p:oleObj spid="_x0000_s403733" name="Equation" r:id="rId21" imgW="457200" imgH="279400" progId="Equation.DSMT4">
                  <p:embed/>
                </p:oleObj>
              </mc:Choice>
              <mc:Fallback>
                <p:oleObj name="Equation" r:id="rId21" imgW="457200" imgH="279400" progId="Equation.DSMT4">
                  <p:embed/>
                  <p:pic>
                    <p:nvPicPr>
                      <p:cNvPr id="0" name=""/>
                      <p:cNvPicPr>
                        <a:picLocks noChangeAspect="1" noChangeArrowheads="1"/>
                      </p:cNvPicPr>
                      <p:nvPr/>
                    </p:nvPicPr>
                    <p:blipFill>
                      <a:blip r:embed="rId22"/>
                      <a:srcRect/>
                      <a:stretch>
                        <a:fillRect/>
                      </a:stretch>
                    </p:blipFill>
                    <p:spPr bwMode="auto">
                      <a:xfrm>
                        <a:off x="4800600" y="4181475"/>
                        <a:ext cx="685800" cy="441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9" name="Object 12"/>
          <p:cNvGraphicFramePr>
            <a:graphicFrameLocks noChangeAspect="1"/>
          </p:cNvGraphicFramePr>
          <p:nvPr/>
        </p:nvGraphicFramePr>
        <p:xfrm>
          <a:off x="3519488" y="4657725"/>
          <a:ext cx="595312" cy="361950"/>
        </p:xfrm>
        <a:graphic>
          <a:graphicData uri="http://schemas.openxmlformats.org/presentationml/2006/ole">
            <mc:AlternateContent xmlns:mc="http://schemas.openxmlformats.org/markup-compatibility/2006">
              <mc:Choice xmlns:v="urn:schemas-microsoft-com:vml" Requires="v">
                <p:oleObj spid="_x0000_s403734" name="Equation" r:id="rId23" imgW="355320" imgH="228600" progId="Equation.3">
                  <p:embed/>
                </p:oleObj>
              </mc:Choice>
              <mc:Fallback>
                <p:oleObj name="Equation" r:id="rId23" imgW="35532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9488" y="4657725"/>
                        <a:ext cx="595312" cy="361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0" name="Object 13"/>
          <p:cNvGraphicFramePr>
            <a:graphicFrameLocks noChangeAspect="1"/>
          </p:cNvGraphicFramePr>
          <p:nvPr/>
        </p:nvGraphicFramePr>
        <p:xfrm>
          <a:off x="4267200" y="5665788"/>
          <a:ext cx="1936750" cy="606425"/>
        </p:xfrm>
        <a:graphic>
          <a:graphicData uri="http://schemas.openxmlformats.org/presentationml/2006/ole">
            <mc:AlternateContent xmlns:mc="http://schemas.openxmlformats.org/markup-compatibility/2006">
              <mc:Choice xmlns:v="urn:schemas-microsoft-com:vml" Requires="v">
                <p:oleObj spid="_x0000_s403735" name="Equation" r:id="rId25" imgW="1206360" imgH="393480" progId="Equation.3">
                  <p:embed/>
                </p:oleObj>
              </mc:Choice>
              <mc:Fallback>
                <p:oleObj name="Equation" r:id="rId25" imgW="1206360" imgH="393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5665788"/>
                        <a:ext cx="1936750"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1" name="Object 14"/>
          <p:cNvGraphicFramePr>
            <a:graphicFrameLocks noChangeAspect="1"/>
          </p:cNvGraphicFramePr>
          <p:nvPr/>
        </p:nvGraphicFramePr>
        <p:xfrm>
          <a:off x="4495800" y="2054225"/>
          <a:ext cx="1878013" cy="373063"/>
        </p:xfrm>
        <a:graphic>
          <a:graphicData uri="http://schemas.openxmlformats.org/presentationml/2006/ole">
            <mc:AlternateContent xmlns:mc="http://schemas.openxmlformats.org/markup-compatibility/2006">
              <mc:Choice xmlns:v="urn:schemas-microsoft-com:vml" Requires="v">
                <p:oleObj spid="_x0000_s403736" name="Equation" r:id="rId27" imgW="965160" imgH="228600" progId="Equation.DSMT4">
                  <p:embed/>
                </p:oleObj>
              </mc:Choice>
              <mc:Fallback>
                <p:oleObj name="Equation" r:id="rId27" imgW="96516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95800" y="2054225"/>
                        <a:ext cx="1878013" cy="373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2" name="Object 15"/>
          <p:cNvGraphicFramePr>
            <a:graphicFrameLocks noChangeAspect="1"/>
          </p:cNvGraphicFramePr>
          <p:nvPr/>
        </p:nvGraphicFramePr>
        <p:xfrm>
          <a:off x="4495800" y="2501900"/>
          <a:ext cx="1878013" cy="393700"/>
        </p:xfrm>
        <a:graphic>
          <a:graphicData uri="http://schemas.openxmlformats.org/presentationml/2006/ole">
            <mc:AlternateContent xmlns:mc="http://schemas.openxmlformats.org/markup-compatibility/2006">
              <mc:Choice xmlns:v="urn:schemas-microsoft-com:vml" Requires="v">
                <p:oleObj spid="_x0000_s403737" name="Equation" r:id="rId29" imgW="965160" imgH="241200" progId="Equation.DSMT4">
                  <p:embed/>
                </p:oleObj>
              </mc:Choice>
              <mc:Fallback>
                <p:oleObj name="Equation" r:id="rId29" imgW="965160" imgH="241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95800" y="2501900"/>
                        <a:ext cx="1878013"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43" name="Text Box 43"/>
          <p:cNvSpPr txBox="1">
            <a:spLocks noChangeArrowheads="1"/>
          </p:cNvSpPr>
          <p:nvPr/>
        </p:nvSpPr>
        <p:spPr bwMode="auto">
          <a:xfrm>
            <a:off x="3421063" y="1981200"/>
            <a:ext cx="903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x-comp.</a:t>
            </a:r>
          </a:p>
        </p:txBody>
      </p:sp>
      <p:sp>
        <p:nvSpPr>
          <p:cNvPr id="358444" name="Text Box 44"/>
          <p:cNvSpPr txBox="1">
            <a:spLocks noChangeArrowheads="1"/>
          </p:cNvSpPr>
          <p:nvPr/>
        </p:nvSpPr>
        <p:spPr bwMode="auto">
          <a:xfrm>
            <a:off x="3421063" y="2484438"/>
            <a:ext cx="903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y-comp.</a:t>
            </a:r>
          </a:p>
        </p:txBody>
      </p:sp>
      <p:graphicFrame>
        <p:nvGraphicFramePr>
          <p:cNvPr id="358445" name="Object 16"/>
          <p:cNvGraphicFramePr>
            <a:graphicFrameLocks noChangeAspect="1"/>
          </p:cNvGraphicFramePr>
          <p:nvPr>
            <p:extLst>
              <p:ext uri="{D42A27DB-BD31-4B8C-83A1-F6EECF244321}">
                <p14:modId xmlns:p14="http://schemas.microsoft.com/office/powerpoint/2010/main" val="3170337143"/>
              </p:ext>
            </p:extLst>
          </p:nvPr>
        </p:nvGraphicFramePr>
        <p:xfrm>
          <a:off x="6324600" y="1493838"/>
          <a:ext cx="1728788" cy="454025"/>
        </p:xfrm>
        <a:graphic>
          <a:graphicData uri="http://schemas.openxmlformats.org/presentationml/2006/ole">
            <mc:AlternateContent xmlns:mc="http://schemas.openxmlformats.org/markup-compatibility/2006">
              <mc:Choice xmlns:v="urn:schemas-microsoft-com:vml" Requires="v">
                <p:oleObj spid="_x0000_s403738" name="Equation" r:id="rId31" imgW="889000" imgH="279400" progId="Equation.DSMT4">
                  <p:embed/>
                </p:oleObj>
              </mc:Choice>
              <mc:Fallback>
                <p:oleObj name="Equation" r:id="rId31" imgW="889000" imgH="279400" progId="Equation.DSMT4">
                  <p:embed/>
                  <p:pic>
                    <p:nvPicPr>
                      <p:cNvPr id="0" name=""/>
                      <p:cNvPicPr>
                        <a:picLocks noChangeAspect="1" noChangeArrowheads="1"/>
                      </p:cNvPicPr>
                      <p:nvPr/>
                    </p:nvPicPr>
                    <p:blipFill>
                      <a:blip r:embed="rId32"/>
                      <a:srcRect/>
                      <a:stretch>
                        <a:fillRect/>
                      </a:stretch>
                    </p:blipFill>
                    <p:spPr bwMode="auto">
                      <a:xfrm>
                        <a:off x="6324600" y="1493838"/>
                        <a:ext cx="17287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6" name="Object 17"/>
          <p:cNvGraphicFramePr>
            <a:graphicFrameLocks noChangeAspect="1"/>
          </p:cNvGraphicFramePr>
          <p:nvPr/>
        </p:nvGraphicFramePr>
        <p:xfrm>
          <a:off x="6372225" y="2057400"/>
          <a:ext cx="1704975" cy="393700"/>
        </p:xfrm>
        <a:graphic>
          <a:graphicData uri="http://schemas.openxmlformats.org/presentationml/2006/ole">
            <mc:AlternateContent xmlns:mc="http://schemas.openxmlformats.org/markup-compatibility/2006">
              <mc:Choice xmlns:v="urn:schemas-microsoft-com:vml" Requires="v">
                <p:oleObj spid="_x0000_s403739" name="Equation" r:id="rId33" imgW="876240" imgH="241200" progId="Equation.DSMT4">
                  <p:embed/>
                </p:oleObj>
              </mc:Choice>
              <mc:Fallback>
                <p:oleObj name="Equation" r:id="rId33" imgW="876240" imgH="241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72225" y="2057400"/>
                        <a:ext cx="1704975"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7" name="Object 18"/>
          <p:cNvGraphicFramePr>
            <a:graphicFrameLocks noChangeAspect="1"/>
          </p:cNvGraphicFramePr>
          <p:nvPr/>
        </p:nvGraphicFramePr>
        <p:xfrm>
          <a:off x="6372225" y="2501900"/>
          <a:ext cx="1704975" cy="393700"/>
        </p:xfrm>
        <a:graphic>
          <a:graphicData uri="http://schemas.openxmlformats.org/presentationml/2006/ole">
            <mc:AlternateContent xmlns:mc="http://schemas.openxmlformats.org/markup-compatibility/2006">
              <mc:Choice xmlns:v="urn:schemas-microsoft-com:vml" Requires="v">
                <p:oleObj spid="_x0000_s403740" name="Equation" r:id="rId35" imgW="876240" imgH="241200" progId="Equation.DSMT4">
                  <p:embed/>
                </p:oleObj>
              </mc:Choice>
              <mc:Fallback>
                <p:oleObj name="Equation" r:id="rId35" imgW="876240" imgH="241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72225" y="2501900"/>
                        <a:ext cx="1704975"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2757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2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2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543666-1EBD-5D43-8BAE-0288F624B8D2}"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32783" name="Rectangle 2"/>
          <p:cNvSpPr>
            <a:spLocks noGrp="1" noChangeArrowheads="1"/>
          </p:cNvSpPr>
          <p:nvPr>
            <p:ph type="title"/>
          </p:nvPr>
        </p:nvSpPr>
        <p:spPr>
          <a:xfrm>
            <a:off x="685800" y="15240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Two Dimensional Collisions</a:t>
            </a:r>
            <a:endParaRPr lang="en-US" dirty="0">
              <a:latin typeface="Arial Narrow" charset="0"/>
              <a:ea typeface="ＭＳ Ｐゴシック" charset="0"/>
              <a:cs typeface="ＭＳ Ｐゴシック" charset="0"/>
            </a:endParaRPr>
          </a:p>
        </p:txBody>
      </p:sp>
      <p:sp>
        <p:nvSpPr>
          <p:cNvPr id="359427"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Proton #1 with a speed 3.50x10</a:t>
            </a:r>
            <a:r>
              <a:rPr lang="en-US" sz="2000" baseline="30000" dirty="0">
                <a:solidFill>
                  <a:srgbClr val="800000"/>
                </a:solidFill>
                <a:latin typeface="Arial Narrow" charset="0"/>
              </a:rPr>
              <a:t>5</a:t>
            </a:r>
            <a:r>
              <a:rPr lang="en-US" sz="2000" dirty="0">
                <a:solidFill>
                  <a:srgbClr val="800000"/>
                </a:solidFill>
                <a:latin typeface="Arial Narrow" charset="0"/>
              </a:rPr>
              <a:t> m/s collides elastically with proton #2 initially at rest.  After the collision, proton #1 moves at an angle of 37</a:t>
            </a:r>
            <a:r>
              <a:rPr lang="en-US" sz="2000" baseline="30000" dirty="0">
                <a:solidFill>
                  <a:srgbClr val="800000"/>
                </a:solidFill>
                <a:latin typeface="Arial Narrow" charset="0"/>
              </a:rPr>
              <a:t>o</a:t>
            </a:r>
            <a:r>
              <a:rPr lang="en-US" sz="2000" dirty="0">
                <a:solidFill>
                  <a:srgbClr val="800000"/>
                </a:solidFill>
                <a:latin typeface="Arial Narrow" charset="0"/>
              </a:rPr>
              <a:t> to the horizontal axis and proton #2 deflects at an angle </a:t>
            </a:r>
            <a:r>
              <a:rPr lang="en-US" sz="2000" smtClean="0">
                <a:solidFill>
                  <a:srgbClr val="800000"/>
                </a:solidFill>
                <a:latin typeface="Lucida Grande"/>
                <a:ea typeface="Lucida Grande"/>
                <a:cs typeface="Lucida Grande"/>
              </a:rPr>
              <a:t>ϕ</a:t>
            </a:r>
            <a:r>
              <a:rPr lang="en-US" sz="2000" smtClean="0">
                <a:solidFill>
                  <a:srgbClr val="800000"/>
                </a:solidFill>
                <a:latin typeface="Arial Narrow" charset="0"/>
              </a:rPr>
              <a:t> </a:t>
            </a:r>
            <a:r>
              <a:rPr lang="en-US" sz="2000" dirty="0">
                <a:solidFill>
                  <a:srgbClr val="800000"/>
                </a:solidFill>
                <a:latin typeface="Arial Narrow" charset="0"/>
              </a:rPr>
              <a:t>to the same axis.  Find the final speeds of the two protons and the scattering angle of proton #2, </a:t>
            </a:r>
            <a:r>
              <a:rPr lang="en-US" sz="2000" dirty="0" err="1">
                <a:solidFill>
                  <a:srgbClr val="800000"/>
                </a:solidFill>
                <a:latin typeface="Lucida Grande" charset="0"/>
                <a:cs typeface="Lucida Grande" charset="0"/>
              </a:rPr>
              <a:t>Φ</a:t>
            </a:r>
            <a:r>
              <a:rPr lang="en-US" sz="2000" dirty="0">
                <a:solidFill>
                  <a:srgbClr val="800000"/>
                </a:solidFill>
                <a:latin typeface="Arial Narrow" charset="0"/>
                <a:ea typeface="Lucida Grande" charset="0"/>
                <a:cs typeface="Lucida Grande" charset="0"/>
              </a:rPr>
              <a:t>.</a:t>
            </a:r>
          </a:p>
        </p:txBody>
      </p:sp>
      <p:sp>
        <p:nvSpPr>
          <p:cNvPr id="359428" name="Text Box 4"/>
          <p:cNvSpPr txBox="1">
            <a:spLocks noChangeArrowheads="1"/>
          </p:cNvSpPr>
          <p:nvPr/>
        </p:nvSpPr>
        <p:spPr bwMode="auto">
          <a:xfrm>
            <a:off x="3429000" y="2209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both the particles are protons m</a:t>
            </a:r>
            <a:r>
              <a:rPr lang="en-US" sz="2000" baseline="-25000">
                <a:solidFill>
                  <a:srgbClr val="FF0000"/>
                </a:solidFill>
                <a:latin typeface="Arial Narrow" charset="0"/>
              </a:rPr>
              <a:t>1</a:t>
            </a:r>
            <a:r>
              <a:rPr lang="en-US" sz="2000">
                <a:solidFill>
                  <a:srgbClr val="FF0000"/>
                </a:solidFill>
                <a:latin typeface="Arial Narrow" charset="0"/>
              </a:rPr>
              <a:t>=m</a:t>
            </a:r>
            <a:r>
              <a:rPr lang="en-US" sz="2000" baseline="-25000">
                <a:solidFill>
                  <a:srgbClr val="FF0000"/>
                </a:solidFill>
                <a:latin typeface="Arial Narrow" charset="0"/>
              </a:rPr>
              <a:t>2</a:t>
            </a:r>
            <a:r>
              <a:rPr lang="en-US" sz="2000">
                <a:solidFill>
                  <a:srgbClr val="FF0000"/>
                </a:solidFill>
                <a:latin typeface="Arial Narrow" charset="0"/>
              </a:rPr>
              <a:t>=m</a:t>
            </a:r>
            <a:r>
              <a:rPr lang="en-US" sz="2000" baseline="-25000">
                <a:solidFill>
                  <a:srgbClr val="FF0000"/>
                </a:solidFill>
                <a:latin typeface="Arial Narrow" charset="0"/>
              </a:rPr>
              <a:t>p</a:t>
            </a:r>
            <a:r>
              <a:rPr lang="en-US" sz="2000">
                <a:solidFill>
                  <a:srgbClr val="FF0000"/>
                </a:solidFill>
                <a:latin typeface="Arial Narrow" charset="0"/>
              </a:rPr>
              <a:t>.</a:t>
            </a:r>
          </a:p>
        </p:txBody>
      </p:sp>
      <p:sp>
        <p:nvSpPr>
          <p:cNvPr id="359429" name="Text Box 5"/>
          <p:cNvSpPr txBox="1">
            <a:spLocks noChangeArrowheads="1"/>
          </p:cNvSpPr>
          <p:nvPr/>
        </p:nvSpPr>
        <p:spPr bwMode="auto">
          <a:xfrm>
            <a:off x="3429000" y="25908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momentum conservation, one obtains</a:t>
            </a:r>
          </a:p>
        </p:txBody>
      </p:sp>
      <p:sp>
        <p:nvSpPr>
          <p:cNvPr id="359430" name="Oval 6"/>
          <p:cNvSpPr>
            <a:spLocks noChangeArrowheads="1"/>
          </p:cNvSpPr>
          <p:nvPr/>
        </p:nvSpPr>
        <p:spPr bwMode="auto">
          <a:xfrm>
            <a:off x="2133600" y="2659063"/>
            <a:ext cx="304800" cy="304800"/>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59431" name="Line 7"/>
          <p:cNvSpPr>
            <a:spLocks noChangeShapeType="1"/>
          </p:cNvSpPr>
          <p:nvPr/>
        </p:nvSpPr>
        <p:spPr bwMode="auto">
          <a:xfrm>
            <a:off x="914400" y="2582863"/>
            <a:ext cx="22098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609600" y="2163763"/>
            <a:ext cx="914400" cy="571500"/>
            <a:chOff x="384" y="936"/>
            <a:chExt cx="576" cy="360"/>
          </a:xfrm>
        </p:grpSpPr>
        <p:sp>
          <p:nvSpPr>
            <p:cNvPr id="359433" name="Oval 9"/>
            <p:cNvSpPr>
              <a:spLocks noChangeArrowheads="1"/>
            </p:cNvSpPr>
            <p:nvPr/>
          </p:nvSpPr>
          <p:spPr bwMode="auto">
            <a:xfrm>
              <a:off x="384" y="1104"/>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2813" name="Line 10"/>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4" name="Text Box 11"/>
            <p:cNvSpPr txBox="1">
              <a:spLocks noChangeArrowheads="1"/>
            </p:cNvSpPr>
            <p:nvPr/>
          </p:nvSpPr>
          <p:spPr bwMode="auto">
            <a:xfrm>
              <a:off x="662" y="936"/>
              <a:ext cx="2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1i</a:t>
              </a:r>
            </a:p>
          </p:txBody>
        </p:sp>
      </p:grpSp>
      <p:sp>
        <p:nvSpPr>
          <p:cNvPr id="359436" name="Line 12"/>
          <p:cNvSpPr>
            <a:spLocks noChangeShapeType="1"/>
          </p:cNvSpPr>
          <p:nvPr/>
        </p:nvSpPr>
        <p:spPr bwMode="auto">
          <a:xfrm>
            <a:off x="457200" y="3878263"/>
            <a:ext cx="26670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3"/>
          <p:cNvGrpSpPr>
            <a:grpSpLocks/>
          </p:cNvGrpSpPr>
          <p:nvPr/>
        </p:nvGrpSpPr>
        <p:grpSpPr bwMode="auto">
          <a:xfrm>
            <a:off x="762000" y="3079750"/>
            <a:ext cx="1444625" cy="798513"/>
            <a:chOff x="480" y="1513"/>
            <a:chExt cx="910" cy="503"/>
          </a:xfrm>
        </p:grpSpPr>
        <p:sp>
          <p:nvSpPr>
            <p:cNvPr id="32805" name="Line 14"/>
            <p:cNvSpPr>
              <a:spLocks noChangeShapeType="1"/>
            </p:cNvSpPr>
            <p:nvPr/>
          </p:nvSpPr>
          <p:spPr bwMode="auto">
            <a:xfrm flipH="1">
              <a:off x="480" y="1824"/>
              <a:ext cx="432" cy="192"/>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06" name="Group 15"/>
            <p:cNvGrpSpPr>
              <a:grpSpLocks/>
            </p:cNvGrpSpPr>
            <p:nvPr/>
          </p:nvGrpSpPr>
          <p:grpSpPr bwMode="auto">
            <a:xfrm rot="-1318034">
              <a:off x="720" y="1513"/>
              <a:ext cx="576" cy="359"/>
              <a:chOff x="384" y="937"/>
              <a:chExt cx="576" cy="359"/>
            </a:xfrm>
          </p:grpSpPr>
          <p:sp>
            <p:nvSpPr>
              <p:cNvPr id="359440" name="Oval 16"/>
              <p:cNvSpPr>
                <a:spLocks noChangeArrowheads="1"/>
              </p:cNvSpPr>
              <p:nvPr/>
            </p:nvSpPr>
            <p:spPr bwMode="auto">
              <a:xfrm>
                <a:off x="381" y="1097"/>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endParaRPr lang="en-US" sz="2000">
                  <a:solidFill>
                    <a:srgbClr val="FFFF00"/>
                  </a:solidFill>
                  <a:latin typeface="Monotype Corsiva" charset="0"/>
                </a:endParaRPr>
              </a:p>
            </p:txBody>
          </p:sp>
          <p:sp>
            <p:nvSpPr>
              <p:cNvPr id="32810" name="Line 17"/>
              <p:cNvSpPr>
                <a:spLocks noChangeShapeType="1"/>
              </p:cNvSpPr>
              <p:nvPr/>
            </p:nvSpPr>
            <p:spPr bwMode="auto">
              <a:xfrm>
                <a:off x="576" y="1200"/>
                <a:ext cx="38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1" name="Text Box 18"/>
              <p:cNvSpPr txBox="1">
                <a:spLocks noChangeArrowheads="1"/>
              </p:cNvSpPr>
              <p:nvPr/>
            </p:nvSpPr>
            <p:spPr bwMode="auto">
              <a:xfrm>
                <a:off x="661" y="937"/>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1f</a:t>
                </a:r>
              </a:p>
            </p:txBody>
          </p:sp>
        </p:grpSp>
        <p:sp>
          <p:nvSpPr>
            <p:cNvPr id="32807" name="Arc 19"/>
            <p:cNvSpPr>
              <a:spLocks/>
            </p:cNvSpPr>
            <p:nvPr/>
          </p:nvSpPr>
          <p:spPr bwMode="auto">
            <a:xfrm>
              <a:off x="1104"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8" name="Text Box 20"/>
            <p:cNvSpPr txBox="1">
              <a:spLocks noChangeArrowheads="1"/>
            </p:cNvSpPr>
            <p:nvPr/>
          </p:nvSpPr>
          <p:spPr bwMode="auto">
            <a:xfrm>
              <a:off x="1190" y="1733"/>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θ</a:t>
              </a:r>
            </a:p>
          </p:txBody>
        </p:sp>
      </p:grpSp>
      <p:grpSp>
        <p:nvGrpSpPr>
          <p:cNvPr id="5" name="Group 21"/>
          <p:cNvGrpSpPr>
            <a:grpSpLocks/>
          </p:cNvGrpSpPr>
          <p:nvPr/>
        </p:nvGrpSpPr>
        <p:grpSpPr bwMode="auto">
          <a:xfrm>
            <a:off x="762000" y="3810000"/>
            <a:ext cx="1309688" cy="1066800"/>
            <a:chOff x="480" y="1973"/>
            <a:chExt cx="825" cy="672"/>
          </a:xfrm>
        </p:grpSpPr>
        <p:sp>
          <p:nvSpPr>
            <p:cNvPr id="32799" name="Line 22"/>
            <p:cNvSpPr>
              <a:spLocks noChangeShapeType="1"/>
            </p:cNvSpPr>
            <p:nvPr/>
          </p:nvSpPr>
          <p:spPr bwMode="auto">
            <a:xfrm rot="1205196">
              <a:off x="873" y="2393"/>
              <a:ext cx="432" cy="96"/>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0" name="Oval 23"/>
            <p:cNvSpPr>
              <a:spLocks noChangeArrowheads="1"/>
            </p:cNvSpPr>
            <p:nvPr/>
          </p:nvSpPr>
          <p:spPr bwMode="auto">
            <a:xfrm rot="1205196">
              <a:off x="762" y="2209"/>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2</a:t>
              </a:r>
              <a:endParaRPr lang="en-US">
                <a:latin typeface="Monotype Corsiva" charset="0"/>
              </a:endParaRPr>
            </a:p>
          </p:txBody>
        </p:sp>
        <p:sp>
          <p:nvSpPr>
            <p:cNvPr id="32801" name="Text Box 24"/>
            <p:cNvSpPr txBox="1">
              <a:spLocks noChangeArrowheads="1"/>
            </p:cNvSpPr>
            <p:nvPr/>
          </p:nvSpPr>
          <p:spPr bwMode="auto">
            <a:xfrm rot="1205196">
              <a:off x="879" y="2395"/>
              <a:ext cx="2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v</a:t>
              </a:r>
              <a:r>
                <a:rPr lang="en-US" sz="2000" b="1" baseline="-25000">
                  <a:solidFill>
                    <a:schemeClr val="accent2"/>
                  </a:solidFill>
                  <a:latin typeface="Monotype Corsiva" charset="0"/>
                </a:rPr>
                <a:t>2f</a:t>
              </a:r>
              <a:endParaRPr lang="en-US">
                <a:latin typeface="Monotype Corsiva" charset="0"/>
              </a:endParaRPr>
            </a:p>
          </p:txBody>
        </p:sp>
        <p:sp>
          <p:nvSpPr>
            <p:cNvPr id="32802" name="Line 25"/>
            <p:cNvSpPr>
              <a:spLocks noChangeShapeType="1"/>
            </p:cNvSpPr>
            <p:nvPr/>
          </p:nvSpPr>
          <p:spPr bwMode="auto">
            <a:xfrm>
              <a:off x="480" y="2016"/>
              <a:ext cx="336" cy="240"/>
            </a:xfrm>
            <a:prstGeom prst="line">
              <a:avLst/>
            </a:prstGeom>
            <a:noFill/>
            <a:ln w="28575">
              <a:solidFill>
                <a:srgbClr val="FF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Arc 26"/>
            <p:cNvSpPr>
              <a:spLocks/>
            </p:cNvSpPr>
            <p:nvPr/>
          </p:nvSpPr>
          <p:spPr bwMode="auto">
            <a:xfrm flipV="1">
              <a:off x="768" y="2016"/>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4" name="Text Box 27"/>
            <p:cNvSpPr txBox="1">
              <a:spLocks noChangeArrowheads="1"/>
            </p:cNvSpPr>
            <p:nvPr/>
          </p:nvSpPr>
          <p:spPr bwMode="auto">
            <a:xfrm>
              <a:off x="902" y="1973"/>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Φ</a:t>
              </a:r>
            </a:p>
          </p:txBody>
        </p:sp>
      </p:grpSp>
      <p:graphicFrame>
        <p:nvGraphicFramePr>
          <p:cNvPr id="359452" name="Object 2"/>
          <p:cNvGraphicFramePr>
            <a:graphicFrameLocks noChangeAspect="1"/>
          </p:cNvGraphicFramePr>
          <p:nvPr/>
        </p:nvGraphicFramePr>
        <p:xfrm>
          <a:off x="4402138" y="3027363"/>
          <a:ext cx="627062" cy="382587"/>
        </p:xfrm>
        <a:graphic>
          <a:graphicData uri="http://schemas.openxmlformats.org/presentationml/2006/ole">
            <mc:AlternateContent xmlns:mc="http://schemas.openxmlformats.org/markup-compatibility/2006">
              <mc:Choice xmlns:v="urn:schemas-microsoft-com:vml" Requires="v">
                <p:oleObj spid="_x0000_s399700" name="Equation" r:id="rId3" imgW="355320" imgH="241200" progId="Equation.3">
                  <p:embed/>
                </p:oleObj>
              </mc:Choice>
              <mc:Fallback>
                <p:oleObj name="Equation" r:id="rId3" imgW="355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138" y="3027363"/>
                        <a:ext cx="627062"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3" name="Text Box 29"/>
          <p:cNvSpPr txBox="1">
            <a:spLocks noChangeArrowheads="1"/>
          </p:cNvSpPr>
          <p:nvPr/>
        </p:nvSpPr>
        <p:spPr bwMode="auto">
          <a:xfrm>
            <a:off x="3276600" y="38862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Canceling m</a:t>
            </a:r>
            <a:r>
              <a:rPr lang="en-US" sz="2000" baseline="-25000">
                <a:solidFill>
                  <a:srgbClr val="FF0000"/>
                </a:solidFill>
                <a:latin typeface="Arial Narrow" charset="0"/>
              </a:rPr>
              <a:t>p</a:t>
            </a:r>
            <a:r>
              <a:rPr lang="en-US" sz="2000">
                <a:solidFill>
                  <a:srgbClr val="FF0000"/>
                </a:solidFill>
                <a:latin typeface="Arial Narrow" charset="0"/>
              </a:rPr>
              <a:t> and putting in all known quantities, one obtains</a:t>
            </a:r>
          </a:p>
        </p:txBody>
      </p:sp>
      <p:graphicFrame>
        <p:nvGraphicFramePr>
          <p:cNvPr id="359454" name="Object 3"/>
          <p:cNvGraphicFramePr>
            <a:graphicFrameLocks noChangeAspect="1"/>
          </p:cNvGraphicFramePr>
          <p:nvPr/>
        </p:nvGraphicFramePr>
        <p:xfrm>
          <a:off x="4876800" y="5257800"/>
          <a:ext cx="2514600" cy="431800"/>
        </p:xfrm>
        <a:graphic>
          <a:graphicData uri="http://schemas.openxmlformats.org/presentationml/2006/ole">
            <mc:AlternateContent xmlns:mc="http://schemas.openxmlformats.org/markup-compatibility/2006">
              <mc:Choice xmlns:v="urn:schemas-microsoft-com:vml" Requires="v">
                <p:oleObj spid="_x0000_s399701" name="Equation" r:id="rId5" imgW="1231560" imgH="253800" progId="Equation.3">
                  <p:embed/>
                </p:oleObj>
              </mc:Choice>
              <mc:Fallback>
                <p:oleObj name="Equation" r:id="rId5" imgW="12315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257800"/>
                        <a:ext cx="251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5" name="Text Box 31"/>
          <p:cNvSpPr txBox="1">
            <a:spLocks noChangeArrowheads="1"/>
          </p:cNvSpPr>
          <p:nvPr/>
        </p:nvSpPr>
        <p:spPr bwMode="auto">
          <a:xfrm>
            <a:off x="228600" y="4876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From kinetic energy conservation:</a:t>
            </a:r>
          </a:p>
        </p:txBody>
      </p:sp>
      <p:graphicFrame>
        <p:nvGraphicFramePr>
          <p:cNvPr id="359456" name="Object 4"/>
          <p:cNvGraphicFramePr>
            <a:graphicFrameLocks noChangeAspect="1"/>
          </p:cNvGraphicFramePr>
          <p:nvPr/>
        </p:nvGraphicFramePr>
        <p:xfrm>
          <a:off x="125413" y="5638800"/>
          <a:ext cx="2760662" cy="457200"/>
        </p:xfrm>
        <a:graphic>
          <a:graphicData uri="http://schemas.openxmlformats.org/presentationml/2006/ole">
            <mc:AlternateContent xmlns:mc="http://schemas.openxmlformats.org/markup-compatibility/2006">
              <mc:Choice xmlns:v="urn:schemas-microsoft-com:vml" Requires="v">
                <p:oleObj spid="_x0000_s399702" name="Equation" r:id="rId7" imgW="1841500" imgH="292100" progId="Equation.DSMT4">
                  <p:embed/>
                </p:oleObj>
              </mc:Choice>
              <mc:Fallback>
                <p:oleObj name="Equation" r:id="rId7" imgW="18415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3" y="5638800"/>
                        <a:ext cx="276066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7" name="Text Box 33"/>
          <p:cNvSpPr txBox="1">
            <a:spLocks noChangeArrowheads="1"/>
          </p:cNvSpPr>
          <p:nvPr/>
        </p:nvSpPr>
        <p:spPr bwMode="auto">
          <a:xfrm>
            <a:off x="2971800" y="5402263"/>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Solving </a:t>
            </a:r>
            <a:r>
              <a:rPr lang="en-US" sz="2000" dirty="0" err="1">
                <a:solidFill>
                  <a:srgbClr val="FF0000"/>
                </a:solidFill>
                <a:latin typeface="Arial Narrow" charset="0"/>
              </a:rPr>
              <a:t>Eqs</a:t>
            </a:r>
            <a:r>
              <a:rPr lang="en-US" sz="2000" dirty="0">
                <a:solidFill>
                  <a:srgbClr val="FF0000"/>
                </a:solidFill>
                <a:latin typeface="Arial Narrow" charset="0"/>
              </a:rPr>
              <a:t>. 1-</a:t>
            </a:r>
            <a:r>
              <a:rPr lang="en-US" sz="2000" dirty="0" smtClean="0">
                <a:solidFill>
                  <a:srgbClr val="FF0000"/>
                </a:solidFill>
                <a:latin typeface="Arial Narrow" charset="0"/>
              </a:rPr>
              <a:t>3, </a:t>
            </a:r>
            <a:r>
              <a:rPr lang="en-US" sz="2000" dirty="0">
                <a:solidFill>
                  <a:srgbClr val="FF0000"/>
                </a:solidFill>
                <a:latin typeface="Arial Narrow" charset="0"/>
              </a:rPr>
              <a:t>one gets</a:t>
            </a:r>
          </a:p>
        </p:txBody>
      </p:sp>
      <p:graphicFrame>
        <p:nvGraphicFramePr>
          <p:cNvPr id="359458" name="Object 5"/>
          <p:cNvGraphicFramePr>
            <a:graphicFrameLocks noChangeAspect="1"/>
          </p:cNvGraphicFramePr>
          <p:nvPr/>
        </p:nvGraphicFramePr>
        <p:xfrm>
          <a:off x="3505200" y="4297363"/>
          <a:ext cx="4495800" cy="503237"/>
        </p:xfrm>
        <a:graphic>
          <a:graphicData uri="http://schemas.openxmlformats.org/presentationml/2006/ole">
            <mc:AlternateContent xmlns:mc="http://schemas.openxmlformats.org/markup-compatibility/2006">
              <mc:Choice xmlns:v="urn:schemas-microsoft-com:vml" Requires="v">
                <p:oleObj spid="_x0000_s399703" name="Equation" r:id="rId9" imgW="2349360" imgH="253800" progId="Equation.3">
                  <p:embed/>
                </p:oleObj>
              </mc:Choice>
              <mc:Fallback>
                <p:oleObj name="Equation" r:id="rId9" imgW="23493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97363"/>
                        <a:ext cx="4495800"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59" name="Text Box 35"/>
          <p:cNvSpPr txBox="1">
            <a:spLocks noChangeArrowheads="1"/>
          </p:cNvSpPr>
          <p:nvPr/>
        </p:nvSpPr>
        <p:spPr bwMode="auto">
          <a:xfrm>
            <a:off x="7620000" y="5410200"/>
            <a:ext cx="1295400" cy="7302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Do this at home</a:t>
            </a:r>
            <a:r>
              <a:rPr lang="en-US" sz="2000">
                <a:solidFill>
                  <a:srgbClr val="FF0000"/>
                </a:solidFill>
                <a:latin typeface="Arial Narrow" charset="0"/>
                <a:sym typeface="Wingdings" charset="0"/>
              </a:rPr>
              <a:t></a:t>
            </a:r>
            <a:endParaRPr lang="en-US" sz="2000">
              <a:solidFill>
                <a:srgbClr val="FF0000"/>
              </a:solidFill>
              <a:latin typeface="Arial Narrow" charset="0"/>
            </a:endParaRPr>
          </a:p>
        </p:txBody>
      </p:sp>
      <p:graphicFrame>
        <p:nvGraphicFramePr>
          <p:cNvPr id="359460" name="Object 6"/>
          <p:cNvGraphicFramePr>
            <a:graphicFrameLocks noChangeAspect="1"/>
          </p:cNvGraphicFramePr>
          <p:nvPr/>
        </p:nvGraphicFramePr>
        <p:xfrm>
          <a:off x="5029200" y="3027363"/>
          <a:ext cx="2954338" cy="382587"/>
        </p:xfrm>
        <a:graphic>
          <a:graphicData uri="http://schemas.openxmlformats.org/presentationml/2006/ole">
            <mc:AlternateContent xmlns:mc="http://schemas.openxmlformats.org/markup-compatibility/2006">
              <mc:Choice xmlns:v="urn:schemas-microsoft-com:vml" Requires="v">
                <p:oleObj spid="_x0000_s399704" name="Equation" r:id="rId11" imgW="1676160" imgH="241200" progId="Equation.3">
                  <p:embed/>
                </p:oleObj>
              </mc:Choice>
              <mc:Fallback>
                <p:oleObj name="Equation" r:id="rId11" imgW="167616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027363"/>
                        <a:ext cx="2954338"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1" name="Object 7"/>
          <p:cNvGraphicFramePr>
            <a:graphicFrameLocks noChangeAspect="1"/>
          </p:cNvGraphicFramePr>
          <p:nvPr/>
        </p:nvGraphicFramePr>
        <p:xfrm>
          <a:off x="4422775" y="3532188"/>
          <a:ext cx="2663825" cy="382587"/>
        </p:xfrm>
        <a:graphic>
          <a:graphicData uri="http://schemas.openxmlformats.org/presentationml/2006/ole">
            <mc:AlternateContent xmlns:mc="http://schemas.openxmlformats.org/markup-compatibility/2006">
              <mc:Choice xmlns:v="urn:schemas-microsoft-com:vml" Requires="v">
                <p:oleObj spid="_x0000_s399705" name="Equation" r:id="rId13" imgW="1511280" imgH="241200" progId="Equation.3">
                  <p:embed/>
                </p:oleObj>
              </mc:Choice>
              <mc:Fallback>
                <p:oleObj name="Equation" r:id="rId13" imgW="151128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2775" y="3532188"/>
                        <a:ext cx="266382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2" name="Object 8"/>
          <p:cNvGraphicFramePr>
            <a:graphicFrameLocks noChangeAspect="1"/>
          </p:cNvGraphicFramePr>
          <p:nvPr/>
        </p:nvGraphicFramePr>
        <p:xfrm>
          <a:off x="7086600" y="3581400"/>
          <a:ext cx="425450" cy="282575"/>
        </p:xfrm>
        <a:graphic>
          <a:graphicData uri="http://schemas.openxmlformats.org/presentationml/2006/ole">
            <mc:AlternateContent xmlns:mc="http://schemas.openxmlformats.org/markup-compatibility/2006">
              <mc:Choice xmlns:v="urn:schemas-microsoft-com:vml" Requires="v">
                <p:oleObj spid="_x0000_s399706"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3581400"/>
                        <a:ext cx="425450" cy="282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9463" name="Text Box 39"/>
          <p:cNvSpPr txBox="1">
            <a:spLocks noChangeArrowheads="1"/>
          </p:cNvSpPr>
          <p:nvPr/>
        </p:nvSpPr>
        <p:spPr bwMode="auto">
          <a:xfrm>
            <a:off x="3421063" y="3035300"/>
            <a:ext cx="903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x-comp.</a:t>
            </a:r>
          </a:p>
        </p:txBody>
      </p:sp>
      <p:sp>
        <p:nvSpPr>
          <p:cNvPr id="359464" name="Text Box 40"/>
          <p:cNvSpPr txBox="1">
            <a:spLocks noChangeArrowheads="1"/>
          </p:cNvSpPr>
          <p:nvPr/>
        </p:nvSpPr>
        <p:spPr bwMode="auto">
          <a:xfrm>
            <a:off x="3421063" y="3538538"/>
            <a:ext cx="903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y-comp.</a:t>
            </a:r>
          </a:p>
        </p:txBody>
      </p:sp>
      <p:graphicFrame>
        <p:nvGraphicFramePr>
          <p:cNvPr id="359465" name="Object 9"/>
          <p:cNvGraphicFramePr>
            <a:graphicFrameLocks noChangeAspect="1"/>
          </p:cNvGraphicFramePr>
          <p:nvPr/>
        </p:nvGraphicFramePr>
        <p:xfrm>
          <a:off x="3505200" y="4805363"/>
          <a:ext cx="3352800" cy="511175"/>
        </p:xfrm>
        <a:graphic>
          <a:graphicData uri="http://schemas.openxmlformats.org/presentationml/2006/ole">
            <mc:AlternateContent xmlns:mc="http://schemas.openxmlformats.org/markup-compatibility/2006">
              <mc:Choice xmlns:v="urn:schemas-microsoft-com:vml" Requires="v">
                <p:oleObj spid="_x0000_s399707" name="Equation" r:id="rId17" imgW="1625400" imgH="253800" progId="Equation.3">
                  <p:embed/>
                </p:oleObj>
              </mc:Choice>
              <mc:Fallback>
                <p:oleObj name="Equation" r:id="rId17" imgW="16254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4805363"/>
                        <a:ext cx="33528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6" name="Object 10"/>
          <p:cNvGraphicFramePr>
            <a:graphicFrameLocks noChangeAspect="1"/>
          </p:cNvGraphicFramePr>
          <p:nvPr/>
        </p:nvGraphicFramePr>
        <p:xfrm>
          <a:off x="4876800" y="5626100"/>
          <a:ext cx="2590800" cy="469900"/>
        </p:xfrm>
        <a:graphic>
          <a:graphicData uri="http://schemas.openxmlformats.org/presentationml/2006/ole">
            <mc:AlternateContent xmlns:mc="http://schemas.openxmlformats.org/markup-compatibility/2006">
              <mc:Choice xmlns:v="urn:schemas-microsoft-com:vml" Requires="v">
                <p:oleObj spid="_x0000_s399708" name="Equation" r:id="rId19" imgW="1244520" imgH="253800" progId="Equation.3">
                  <p:embed/>
                </p:oleObj>
              </mc:Choice>
              <mc:Fallback>
                <p:oleObj name="Equation" r:id="rId19" imgW="124452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76800" y="5626100"/>
                        <a:ext cx="2590800"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67" name="Object 11"/>
          <p:cNvGraphicFramePr>
            <a:graphicFrameLocks noChangeAspect="1"/>
          </p:cNvGraphicFramePr>
          <p:nvPr/>
        </p:nvGraphicFramePr>
        <p:xfrm>
          <a:off x="5715000" y="6172200"/>
          <a:ext cx="1447800" cy="457200"/>
        </p:xfrm>
        <a:graphic>
          <a:graphicData uri="http://schemas.openxmlformats.org/presentationml/2006/ole">
            <mc:AlternateContent xmlns:mc="http://schemas.openxmlformats.org/markup-compatibility/2006">
              <mc:Choice xmlns:v="urn:schemas-microsoft-com:vml" Requires="v">
                <p:oleObj spid="_x0000_s399709" name="Equation" r:id="rId21" imgW="583920" imgH="228600" progId="Equation.DSMT4">
                  <p:embed/>
                </p:oleObj>
              </mc:Choice>
              <mc:Fallback>
                <p:oleObj name="Equation" r:id="rId21" imgW="58392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5000" y="6172200"/>
                        <a:ext cx="1447800" cy="45720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07128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228600"/>
            <a:ext cx="8153400" cy="6096000"/>
          </a:xfrm>
        </p:spPr>
        <p:txBody>
          <a:bodyPr/>
          <a:lstStyle/>
          <a:p>
            <a:r>
              <a:rPr lang="en-US" sz="2400" dirty="0" smtClean="0">
                <a:latin typeface="Arial Narrow" charset="0"/>
                <a:ea typeface="ＭＳ Ｐゴシック" charset="0"/>
                <a:cs typeface="ＭＳ Ｐゴシック" charset="0"/>
              </a:rPr>
              <a:t>Quiz #3 results</a:t>
            </a:r>
          </a:p>
          <a:p>
            <a:pPr lvl="1"/>
            <a:r>
              <a:rPr lang="en-US" sz="2000" dirty="0" smtClean="0">
                <a:latin typeface="Arial Narrow" charset="0"/>
                <a:ea typeface="ＭＳ Ｐゴシック" charset="0"/>
                <a:cs typeface="ＭＳ Ｐゴシック" charset="0"/>
              </a:rPr>
              <a:t>Class average: 24.2/41</a:t>
            </a:r>
          </a:p>
          <a:p>
            <a:pPr lvl="2"/>
            <a:r>
              <a:rPr lang="en-US" sz="1800" dirty="0" smtClean="0">
                <a:latin typeface="Arial Narrow" charset="0"/>
                <a:ea typeface="ＭＳ Ｐゴシック" charset="0"/>
                <a:cs typeface="ＭＳ Ｐゴシック" charset="0"/>
              </a:rPr>
              <a:t>Equivalent to: 59/100</a:t>
            </a:r>
          </a:p>
          <a:p>
            <a:pPr lvl="2"/>
            <a:r>
              <a:rPr lang="en-US" sz="1800" dirty="0" smtClean="0">
                <a:latin typeface="Arial Narrow" charset="0"/>
                <a:ea typeface="ＭＳ Ｐゴシック" charset="0"/>
                <a:cs typeface="ＭＳ Ｐゴシック" charset="0"/>
              </a:rPr>
              <a:t>Previous quizzes: 72 and 51</a:t>
            </a:r>
          </a:p>
          <a:p>
            <a:pPr lvl="1"/>
            <a:r>
              <a:rPr lang="en-US" sz="2000" dirty="0" smtClean="0">
                <a:latin typeface="Arial Narrow" charset="0"/>
                <a:ea typeface="ＭＳ Ｐゴシック" charset="0"/>
                <a:cs typeface="ＭＳ Ｐゴシック" charset="0"/>
              </a:rPr>
              <a:t>Class top score: 41</a:t>
            </a:r>
          </a:p>
          <a:p>
            <a:r>
              <a:rPr lang="en-US" sz="2400" dirty="0" smtClean="0">
                <a:latin typeface="Arial Narrow" charset="0"/>
                <a:ea typeface="ＭＳ Ｐゴシック" charset="0"/>
                <a:cs typeface="ＭＳ Ｐゴシック" charset="0"/>
              </a:rPr>
              <a:t>Mid-term comprehensive exam</a:t>
            </a:r>
          </a:p>
          <a:p>
            <a:pPr lvl="1"/>
            <a:r>
              <a:rPr lang="en-US" sz="2000" dirty="0" smtClean="0">
                <a:latin typeface="Arial Narrow" charset="0"/>
                <a:ea typeface="ＭＳ Ｐゴシック" charset="0"/>
                <a:cs typeface="ＭＳ Ｐゴシック" charset="0"/>
              </a:rPr>
              <a:t>In class 9:30 – 10:50am, next Tuesday, Oct. 21</a:t>
            </a:r>
          </a:p>
          <a:p>
            <a:pPr lvl="1"/>
            <a:r>
              <a:rPr lang="en-US" sz="2000" dirty="0" smtClean="0">
                <a:latin typeface="Arial Narrow" charset="0"/>
                <a:ea typeface="ＭＳ Ｐゴシック" charset="0"/>
                <a:cs typeface="ＭＳ Ｐゴシック" charset="0"/>
              </a:rPr>
              <a:t>Covers CH 1.1 through what we finish this Thursday, Oct. 16 plus the math refresher</a:t>
            </a:r>
          </a:p>
          <a:p>
            <a:pPr lvl="1" eaLnBrk="1" hangingPunct="1"/>
            <a:r>
              <a:rPr lang="en-US" sz="2000" dirty="0">
                <a:ea typeface="ＭＳ Ｐゴシック" pitchFamily="-84" charset="-128"/>
                <a:cs typeface="ＭＳ Ｐゴシック" pitchFamily="-84" charset="-128"/>
              </a:rPr>
              <a:t>Mixture of multiple choice and free response problems</a:t>
            </a:r>
          </a:p>
          <a:p>
            <a:pPr lvl="1" eaLnBrk="1" hangingPunct="1"/>
            <a:r>
              <a:rPr lang="en-US" sz="2000" dirty="0"/>
              <a:t>Bring your calculator but DO NOT input formula into it!</a:t>
            </a:r>
          </a:p>
          <a:p>
            <a:pPr lvl="2" eaLnBrk="1" hangingPunct="1"/>
            <a:r>
              <a:rPr lang="en-US" sz="1800" dirty="0"/>
              <a:t>Your phones or portable computers are NOT allowed as a replacement!</a:t>
            </a:r>
          </a:p>
          <a:p>
            <a:pPr lvl="1" eaLnBrk="1" hangingPunct="1"/>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endParaRPr lang="en-US" sz="2000" dirty="0">
              <a:sym typeface="Wingdings"/>
            </a:endParaRPr>
          </a:p>
          <a:p>
            <a:pPr lvl="2" eaLnBrk="1" hangingPunct="1"/>
            <a:r>
              <a:rPr lang="en-US" sz="1800" dirty="0">
                <a:sym typeface="Wingdings"/>
              </a:rPr>
              <a:t>None of the parts of the solutions of any problems</a:t>
            </a:r>
          </a:p>
          <a:p>
            <a:pPr lvl="2" eaLnBrk="1" hangingPunct="1"/>
            <a:r>
              <a:rPr lang="en-US" sz="1800" dirty="0">
                <a:sym typeface="Wingdings"/>
              </a:rPr>
              <a:t>No derived formulae, derivations of equations or word definitions!</a:t>
            </a:r>
          </a:p>
          <a:p>
            <a:pPr lvl="1"/>
            <a:r>
              <a:rPr lang="en-US" sz="2000" dirty="0" smtClean="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#5</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this Thursday, Oct. 16  </a:t>
            </a:r>
          </a:p>
        </p:txBody>
      </p:sp>
    </p:spTree>
    <p:extLst>
      <p:ext uri="{BB962C8B-B14F-4D97-AF65-F5344CB8AC3E}">
        <p14:creationId xmlns:p14="http://schemas.microsoft.com/office/powerpoint/2010/main" val="5114120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5-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304800"/>
            <a:ext cx="8875059" cy="6553200"/>
          </a:xfrm>
          <a:prstGeom prst="rect">
            <a:avLst/>
          </a:prstGeom>
        </p:spPr>
      </p:pic>
      <p:sp>
        <p:nvSpPr>
          <p:cNvPr id="4" name="Date Placeholder 3"/>
          <p:cNvSpPr>
            <a:spLocks noGrp="1"/>
          </p:cNvSpPr>
          <p:nvPr>
            <p:ph type="dt" sz="half" idx="10"/>
          </p:nvPr>
        </p:nvSpPr>
        <p:spPr/>
        <p:txBody>
          <a:bodyPr/>
          <a:lstStyle/>
          <a:p>
            <a:r>
              <a:rPr lang="en-US" smtClean="0"/>
              <a:t>Tuesday, Oct. 14, 2014</a:t>
            </a:r>
            <a:endParaRPr lang="en-US"/>
          </a:p>
        </p:txBody>
      </p:sp>
      <p:sp>
        <p:nvSpPr>
          <p:cNvPr id="5" name="Footer Placeholder 4"/>
          <p:cNvSpPr>
            <a:spLocks noGrp="1"/>
          </p:cNvSpPr>
          <p:nvPr>
            <p:ph type="ftr" sz="quarter" idx="11"/>
          </p:nvPr>
        </p:nvSpPr>
        <p:spPr/>
        <p:txBody>
          <a:bodyPr/>
          <a:lstStyle/>
          <a:p>
            <a:r>
              <a:rPr lang="nl-NL" smtClean="0"/>
              <a:t>PHYS 1443-004, Fall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sp>
        <p:nvSpPr>
          <p:cNvPr id="8" name="TextBox 7"/>
          <p:cNvSpPr txBox="1"/>
          <p:nvPr/>
        </p:nvSpPr>
        <p:spPr>
          <a:xfrm>
            <a:off x="192111" y="1109246"/>
            <a:ext cx="8680882" cy="338554"/>
          </a:xfrm>
          <a:prstGeom prst="rect">
            <a:avLst/>
          </a:prstGeom>
          <a:noFill/>
        </p:spPr>
        <p:txBody>
          <a:bodyPr wrap="none" rtlCol="0">
            <a:spAutoFit/>
          </a:bodyPr>
          <a:lstStyle/>
          <a:p>
            <a:r>
              <a:rPr lang="en-US" sz="1600" dirty="0" smtClean="0">
                <a:latin typeface="Arial Narrow"/>
                <a:cs typeface="Arial Narrow"/>
              </a:rPr>
              <a:t>Download this spread sheet from: </a:t>
            </a:r>
            <a:r>
              <a:rPr lang="en-US" sz="1600" b="1" dirty="0" smtClean="0">
                <a:latin typeface="Arial Narrow"/>
                <a:cs typeface="Arial Narrow"/>
                <a:hlinkClick r:id="rId3"/>
              </a:rPr>
              <a:t>http://www-hep.uta.edu/~yu/teaching/fall14-1443-004/sp5-spreadsheet.xlsx</a:t>
            </a:r>
            <a:r>
              <a:rPr lang="en-US" sz="1600" b="1" dirty="0" smtClean="0">
                <a:latin typeface="Arial Narrow"/>
                <a:cs typeface="Arial Narrow"/>
              </a:rPr>
              <a:t> </a:t>
            </a:r>
            <a:endParaRPr lang="en-US" sz="1600" b="1" dirty="0">
              <a:latin typeface="Arial Narrow"/>
              <a:cs typeface="Arial Narrow"/>
            </a:endParaRPr>
          </a:p>
        </p:txBody>
      </p:sp>
    </p:spTree>
    <p:extLst>
      <p:ext uri="{BB962C8B-B14F-4D97-AF65-F5344CB8AC3E}">
        <p14:creationId xmlns:p14="http://schemas.microsoft.com/office/powerpoint/2010/main" val="2334087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4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76200"/>
            <a:ext cx="7848600" cy="609600"/>
          </a:xfrm>
        </p:spPr>
        <p:txBody>
          <a:bodyPr/>
          <a:lstStyle/>
          <a:p>
            <a:r>
              <a:rPr lang="en-US" sz="4000" dirty="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8288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By integrating the above equation in a time interval </a:t>
            </a:r>
            <a:r>
              <a:rPr lang="en-US" sz="2200">
                <a:solidFill>
                  <a:srgbClr val="FF0000"/>
                </a:solidFill>
                <a:latin typeface="Monotype Corsiva" charset="0"/>
              </a:rPr>
              <a:t>t</a:t>
            </a:r>
            <a:r>
              <a:rPr lang="en-US" sz="2200" baseline="-25000">
                <a:solidFill>
                  <a:srgbClr val="FF0000"/>
                </a:solidFill>
                <a:latin typeface="Monotype Corsiva" charset="0"/>
              </a:rPr>
              <a:t>i</a:t>
            </a:r>
            <a:r>
              <a:rPr lang="en-US" sz="2200">
                <a:solidFill>
                  <a:srgbClr val="FF0000"/>
                </a:solidFill>
                <a:latin typeface="Arial Narrow" charset="0"/>
              </a:rPr>
              <a:t> to </a:t>
            </a:r>
            <a:r>
              <a:rPr lang="en-US" sz="2200">
                <a:solidFill>
                  <a:srgbClr val="FF0000"/>
                </a:solidFill>
                <a:latin typeface="Monotype Corsiva" charset="0"/>
              </a:rPr>
              <a:t>t</a:t>
            </a:r>
            <a:r>
              <a:rPr lang="en-US" sz="2200" baseline="-25000">
                <a:solidFill>
                  <a:srgbClr val="FF0000"/>
                </a:solidFill>
                <a:latin typeface="Monotype Corsiva" charset="0"/>
              </a:rPr>
              <a:t>f</a:t>
            </a:r>
            <a:r>
              <a:rPr lang="en-US" sz="2200">
                <a:solidFill>
                  <a:srgbClr val="FF0000"/>
                </a:solidFill>
                <a:latin typeface="Arial Narrow" charset="0"/>
              </a:rPr>
              <a:t>, one can obtain impulse </a:t>
            </a:r>
            <a:r>
              <a:rPr lang="en-US" sz="2200" b="1">
                <a:solidFill>
                  <a:srgbClr val="FF0000"/>
                </a:solidFill>
                <a:latin typeface="Monotype Corsiva" charset="0"/>
              </a:rPr>
              <a:t>I.</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a:t>
            </a:r>
            <a:r>
              <a:rPr lang="en-US" sz="2200" dirty="0" smtClean="0">
                <a:solidFill>
                  <a:srgbClr val="003300"/>
                </a:solidFill>
                <a:latin typeface="Monotype Corsiva" charset="0"/>
                <a:ea typeface="Lucida Grande" charset="0"/>
                <a:cs typeface="Lucida Grande" charset="0"/>
              </a:rPr>
              <a:t>object’s </a:t>
            </a:r>
            <a:r>
              <a:rPr lang="en-US" sz="2200" dirty="0">
                <a:solidFill>
                  <a:srgbClr val="003300"/>
                </a:solidFill>
                <a:latin typeface="Monotype Corsiva" charset="0"/>
                <a:ea typeface="Lucida Grande" charset="0"/>
                <a:cs typeface="Lucida Grande" charset="0"/>
              </a:rPr>
              <a:t>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91025"/>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350217" name="Object 2"/>
          <p:cNvGraphicFramePr>
            <a:graphicFrameLocks noChangeAspect="1"/>
          </p:cNvGraphicFramePr>
          <p:nvPr/>
        </p:nvGraphicFramePr>
        <p:xfrm>
          <a:off x="5548313" y="877888"/>
          <a:ext cx="1160462" cy="850900"/>
        </p:xfrm>
        <a:graphic>
          <a:graphicData uri="http://schemas.openxmlformats.org/presentationml/2006/ole">
            <mc:AlternateContent xmlns:mc="http://schemas.openxmlformats.org/markup-compatibility/2006">
              <mc:Choice xmlns:v="urn:schemas-microsoft-com:vml" Requires="v">
                <p:oleObj spid="_x0000_s359200" name="Equation" r:id="rId3" imgW="508000" imgH="406400" progId="Equation.DSMT4">
                  <p:embed/>
                </p:oleObj>
              </mc:Choice>
              <mc:Fallback>
                <p:oleObj name="Equation" r:id="rId3" imgW="508000" imgH="406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877888"/>
                        <a:ext cx="1160462"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a:t>
            </a:r>
            <a:r>
              <a:rPr lang="en-US" dirty="0" smtClean="0">
                <a:solidFill>
                  <a:srgbClr val="FF0000"/>
                </a:solidFill>
                <a:latin typeface="Monotype Corsiva" charset="0"/>
              </a:rPr>
              <a:t>a change </a:t>
            </a:r>
            <a:r>
              <a:rPr lang="en-US" dirty="0">
                <a:solidFill>
                  <a:srgbClr val="FF0000"/>
                </a:solidFill>
                <a:latin typeface="Monotype Corsiva" charset="0"/>
              </a:rPr>
              <a:t>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59201" name="Equation" r:id="rId5" imgW="952500" imgH="444500" progId="Equation.DSMT4">
                  <p:embed/>
                </p:oleObj>
              </mc:Choice>
              <mc:Fallback>
                <p:oleObj name="Equation" r:id="rId5" imgW="9525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59202" name="Equation" r:id="rId7" imgW="558800" imgH="266700" progId="Equation.DSMT4">
                  <p:embed/>
                </p:oleObj>
              </mc:Choice>
              <mc:Fallback>
                <p:oleObj name="Equation" r:id="rId7" imgW="5588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59203" name="Equation" r:id="rId9" imgW="558800" imgH="241300" progId="Equation.DSMT4">
                  <p:embed/>
                </p:oleObj>
              </mc:Choice>
              <mc:Fallback>
                <p:oleObj name="Equation" r:id="rId9" imgW="5588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nvGraphicFramePr>
        <p:xfrm>
          <a:off x="7577138" y="1066800"/>
          <a:ext cx="1284287" cy="476250"/>
        </p:xfrm>
        <a:graphic>
          <a:graphicData uri="http://schemas.openxmlformats.org/presentationml/2006/ole">
            <mc:AlternateContent xmlns:mc="http://schemas.openxmlformats.org/markup-compatibility/2006">
              <mc:Choice xmlns:v="urn:schemas-microsoft-com:vml" Requires="v">
                <p:oleObj spid="_x0000_s359204" name="Equation" r:id="rId11" imgW="596900" imgH="241300" progId="Equation.DSMT4">
                  <p:embed/>
                </p:oleObj>
              </mc:Choice>
              <mc:Fallback>
                <p:oleObj name="Equation" r:id="rId11" imgW="5969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1066800"/>
                        <a:ext cx="1284287"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nvGraphicFramePr>
        <p:xfrm>
          <a:off x="3989388" y="1951038"/>
          <a:ext cx="1119187" cy="898525"/>
        </p:xfrm>
        <a:graphic>
          <a:graphicData uri="http://schemas.openxmlformats.org/presentationml/2006/ole">
            <mc:AlternateContent xmlns:mc="http://schemas.openxmlformats.org/markup-compatibility/2006">
              <mc:Choice xmlns:v="urn:schemas-microsoft-com:vml" Requires="v">
                <p:oleObj spid="_x0000_s359205" name="Equation" r:id="rId13" imgW="520700" imgH="381000" progId="Equation.DSMT4">
                  <p:embed/>
                </p:oleObj>
              </mc:Choice>
              <mc:Fallback>
                <p:oleObj name="Equation" r:id="rId13" imgW="520700" imgH="381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951038"/>
                        <a:ext cx="1119187" cy="898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nvGraphicFramePr>
        <p:xfrm>
          <a:off x="5137150" y="2084388"/>
          <a:ext cx="1339850" cy="630237"/>
        </p:xfrm>
        <a:graphic>
          <a:graphicData uri="http://schemas.openxmlformats.org/presentationml/2006/ole">
            <mc:AlternateContent xmlns:mc="http://schemas.openxmlformats.org/markup-compatibility/2006">
              <mc:Choice xmlns:v="urn:schemas-microsoft-com:vml" Requires="v">
                <p:oleObj spid="_x0000_s359206" name="Equation" r:id="rId15" imgW="622300" imgH="266700" progId="Equation.DSMT4">
                  <p:embed/>
                </p:oleObj>
              </mc:Choice>
              <mc:Fallback>
                <p:oleObj name="Equation" r:id="rId15" imgW="6223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84388"/>
                        <a:ext cx="1339850" cy="630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nvGraphicFramePr>
        <p:xfrm>
          <a:off x="6473825" y="2144713"/>
          <a:ext cx="738188" cy="508000"/>
        </p:xfrm>
        <a:graphic>
          <a:graphicData uri="http://schemas.openxmlformats.org/presentationml/2006/ole">
            <mc:AlternateContent xmlns:mc="http://schemas.openxmlformats.org/markup-compatibility/2006">
              <mc:Choice xmlns:v="urn:schemas-microsoft-com:vml" Requires="v">
                <p:oleObj spid="_x0000_s359207" name="Equation" r:id="rId17" imgW="342900" imgH="215900" progId="Equation.DSMT4">
                  <p:embed/>
                </p:oleObj>
              </mc:Choice>
              <mc:Fallback>
                <p:oleObj name="Equation" r:id="rId17" imgW="342900" imgH="215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144713"/>
                        <a:ext cx="7381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nvGraphicFramePr>
        <p:xfrm>
          <a:off x="7197725" y="2028825"/>
          <a:ext cx="1339850" cy="896938"/>
        </p:xfrm>
        <a:graphic>
          <a:graphicData uri="http://schemas.openxmlformats.org/presentationml/2006/ole">
            <mc:AlternateContent xmlns:mc="http://schemas.openxmlformats.org/markup-compatibility/2006">
              <mc:Choice xmlns:v="urn:schemas-microsoft-com:vml" Requires="v">
                <p:oleObj spid="_x0000_s359208" name="Equation" r:id="rId19" imgW="622300" imgH="381000" progId="Equation.DSMT4">
                  <p:embed/>
                </p:oleObj>
              </mc:Choice>
              <mc:Fallback>
                <p:oleObj name="Equation" r:id="rId19" imgW="622300" imgH="381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2028825"/>
                        <a:ext cx="1339850" cy="896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nvGraphicFramePr>
        <p:xfrm>
          <a:off x="8459788" y="2114550"/>
          <a:ext cx="298450" cy="571500"/>
        </p:xfrm>
        <a:graphic>
          <a:graphicData uri="http://schemas.openxmlformats.org/presentationml/2006/ole">
            <mc:AlternateContent xmlns:mc="http://schemas.openxmlformats.org/markup-compatibility/2006">
              <mc:Choice xmlns:v="urn:schemas-microsoft-com:vml" Requires="v">
                <p:oleObj spid="_x0000_s359209" name="Equation" r:id="rId21" imgW="139700" imgH="241300" progId="Equation.DSMT4">
                  <p:embed/>
                </p:oleObj>
              </mc:Choice>
              <mc:Fallback>
                <p:oleObj name="Equation" r:id="rId21" imgW="1397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114550"/>
                        <a:ext cx="29845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5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2867C0-19C7-D14E-80B1-994E2F67DC8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5860" name="Rectangle 2"/>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Example </a:t>
            </a:r>
            <a:r>
              <a:rPr lang="en-US" sz="4000" dirty="0">
                <a:latin typeface="Arial Narrow" charset="0"/>
                <a:ea typeface="ＭＳ Ｐゴシック" charset="0"/>
                <a:cs typeface="ＭＳ Ｐゴシック" charset="0"/>
              </a:rPr>
              <a:t>for Impulse</a:t>
            </a:r>
            <a:endParaRPr lang="en-US" dirty="0">
              <a:latin typeface="Arial Narrow" charset="0"/>
              <a:ea typeface="ＭＳ Ｐゴシック" charset="0"/>
              <a:cs typeface="ＭＳ Ｐゴシック" charset="0"/>
            </a:endParaRPr>
          </a:p>
        </p:txBody>
      </p:sp>
      <p:sp>
        <p:nvSpPr>
          <p:cNvPr id="353283"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crash test, an automobile of mass 1500kg collides with a wall.  The initial and final velocities of the automobile are </a:t>
            </a:r>
            <a:r>
              <a:rPr lang="en-US" sz="2000" b="1">
                <a:solidFill>
                  <a:srgbClr val="800000"/>
                </a:solidFill>
                <a:latin typeface="Monotype Corsiva" charset="0"/>
              </a:rPr>
              <a:t>v</a:t>
            </a:r>
            <a:r>
              <a:rPr lang="en-US" sz="2000" b="1" baseline="-25000">
                <a:solidFill>
                  <a:srgbClr val="800000"/>
                </a:solidFill>
                <a:latin typeface="Monotype Corsiva" charset="0"/>
              </a:rPr>
              <a:t>i</a:t>
            </a:r>
            <a:r>
              <a:rPr lang="en-US" sz="2000">
                <a:solidFill>
                  <a:srgbClr val="800000"/>
                </a:solidFill>
                <a:latin typeface="Arial Narrow" charset="0"/>
              </a:rPr>
              <a:t>= -15.0</a:t>
            </a:r>
            <a:r>
              <a:rPr lang="en-US" sz="2000" b="1">
                <a:solidFill>
                  <a:srgbClr val="800000"/>
                </a:solidFill>
                <a:latin typeface="Monotype Corsiva" charset="0"/>
              </a:rPr>
              <a:t>i</a:t>
            </a:r>
            <a:r>
              <a:rPr lang="en-US" sz="2000">
                <a:solidFill>
                  <a:srgbClr val="800000"/>
                </a:solidFill>
                <a:latin typeface="Arial Narrow" charset="0"/>
              </a:rPr>
              <a:t> m/s and </a:t>
            </a:r>
            <a:r>
              <a:rPr lang="en-US" sz="2000" b="1">
                <a:solidFill>
                  <a:srgbClr val="800000"/>
                </a:solidFill>
                <a:latin typeface="Monotype Corsiva" charset="0"/>
              </a:rPr>
              <a:t>v</a:t>
            </a:r>
            <a:r>
              <a:rPr lang="en-US" sz="2000" b="1" baseline="-25000">
                <a:solidFill>
                  <a:srgbClr val="800000"/>
                </a:solidFill>
                <a:latin typeface="Monotype Corsiva" charset="0"/>
              </a:rPr>
              <a:t>f</a:t>
            </a:r>
            <a:r>
              <a:rPr lang="en-US" sz="2000">
                <a:solidFill>
                  <a:srgbClr val="800000"/>
                </a:solidFill>
                <a:latin typeface="Arial Narrow" charset="0"/>
              </a:rPr>
              <a:t>=2.60</a:t>
            </a:r>
            <a:r>
              <a:rPr lang="en-US" sz="2000" b="1">
                <a:solidFill>
                  <a:srgbClr val="800000"/>
                </a:solidFill>
                <a:latin typeface="Monotype Corsiva" charset="0"/>
              </a:rPr>
              <a:t>i</a:t>
            </a:r>
            <a:r>
              <a:rPr lang="en-US" sz="2000">
                <a:solidFill>
                  <a:srgbClr val="800000"/>
                </a:solidFill>
                <a:latin typeface="Arial Narrow" charset="0"/>
              </a:rPr>
              <a:t> m/s.  If the collision lasts for 0.150 seconds, what would be the impulse caused by the collision and the average force exerted on the automobile?</a:t>
            </a:r>
          </a:p>
        </p:txBody>
      </p:sp>
      <p:graphicFrame>
        <p:nvGraphicFramePr>
          <p:cNvPr id="353284" name="Object 2"/>
          <p:cNvGraphicFramePr>
            <a:graphicFrameLocks noChangeAspect="1"/>
          </p:cNvGraphicFramePr>
          <p:nvPr>
            <p:extLst>
              <p:ext uri="{D42A27DB-BD31-4B8C-83A1-F6EECF244321}">
                <p14:modId xmlns:p14="http://schemas.microsoft.com/office/powerpoint/2010/main" val="506289058"/>
              </p:ext>
            </p:extLst>
          </p:nvPr>
        </p:nvGraphicFramePr>
        <p:xfrm>
          <a:off x="1612900" y="3224213"/>
          <a:ext cx="355600" cy="455612"/>
        </p:xfrm>
        <a:graphic>
          <a:graphicData uri="http://schemas.openxmlformats.org/presentationml/2006/ole">
            <mc:AlternateContent xmlns:mc="http://schemas.openxmlformats.org/markup-compatibility/2006">
              <mc:Choice xmlns:v="urn:schemas-microsoft-com:vml" Requires="v">
                <p:oleObj spid="_x0000_s397998" name="Equation" r:id="rId3" imgW="165100" imgH="241300" progId="Equation.DSMT4">
                  <p:embed/>
                </p:oleObj>
              </mc:Choice>
              <mc:Fallback>
                <p:oleObj name="Equation" r:id="rId3" imgW="165100" imgH="241300" progId="Equation.DSMT4">
                  <p:embed/>
                  <p:pic>
                    <p:nvPicPr>
                      <p:cNvPr id="0" name=""/>
                      <p:cNvPicPr>
                        <a:picLocks noChangeAspect="1" noChangeArrowheads="1"/>
                      </p:cNvPicPr>
                      <p:nvPr/>
                    </p:nvPicPr>
                    <p:blipFill>
                      <a:blip r:embed="rId4"/>
                      <a:srcRect/>
                      <a:stretch>
                        <a:fillRect/>
                      </a:stretch>
                    </p:blipFill>
                    <p:spPr bwMode="auto">
                      <a:xfrm>
                        <a:off x="1612900" y="3224213"/>
                        <a:ext cx="3556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5" name="Text Box 5"/>
          <p:cNvSpPr txBox="1">
            <a:spLocks noChangeArrowheads="1"/>
          </p:cNvSpPr>
          <p:nvPr/>
        </p:nvSpPr>
        <p:spPr bwMode="auto">
          <a:xfrm>
            <a:off x="685800" y="2193925"/>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FF0000"/>
                </a:solidFill>
                <a:latin typeface="Arial Narrow" charset="0"/>
              </a:rPr>
              <a:t>Let’s </a:t>
            </a:r>
            <a:r>
              <a:rPr lang="en-US" sz="2000" dirty="0">
                <a:solidFill>
                  <a:srgbClr val="FF0000"/>
                </a:solidFill>
                <a:latin typeface="Arial Narrow" charset="0"/>
              </a:rPr>
              <a:t>assume that the force involved in the collision is a lot larger than any other forces in the system during the collision.   From the problem, the initial and final momentum of the automobile before and after the collision is </a:t>
            </a:r>
          </a:p>
        </p:txBody>
      </p:sp>
      <p:sp>
        <p:nvSpPr>
          <p:cNvPr id="353286" name="Text Box 6"/>
          <p:cNvSpPr txBox="1">
            <a:spLocks noChangeArrowheads="1"/>
          </p:cNvSpPr>
          <p:nvPr/>
        </p:nvSpPr>
        <p:spPr bwMode="auto">
          <a:xfrm>
            <a:off x="381000" y="441960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Therefore the impulse on the automobile due to the collision  is</a:t>
            </a:r>
          </a:p>
        </p:txBody>
      </p:sp>
      <p:sp>
        <p:nvSpPr>
          <p:cNvPr id="353287" name="Text Box 7"/>
          <p:cNvSpPr txBox="1">
            <a:spLocks noChangeArrowheads="1"/>
          </p:cNvSpPr>
          <p:nvPr/>
        </p:nvSpPr>
        <p:spPr bwMode="auto">
          <a:xfrm>
            <a:off x="381000" y="54102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 average force exerted on the automobile during the collision  is</a:t>
            </a:r>
          </a:p>
        </p:txBody>
      </p:sp>
      <p:graphicFrame>
        <p:nvGraphicFramePr>
          <p:cNvPr id="353288" name="Object 3"/>
          <p:cNvGraphicFramePr>
            <a:graphicFrameLocks noChangeAspect="1"/>
          </p:cNvGraphicFramePr>
          <p:nvPr>
            <p:extLst>
              <p:ext uri="{D42A27DB-BD31-4B8C-83A1-F6EECF244321}">
                <p14:modId xmlns:p14="http://schemas.microsoft.com/office/powerpoint/2010/main" val="3092428643"/>
              </p:ext>
            </p:extLst>
          </p:nvPr>
        </p:nvGraphicFramePr>
        <p:xfrm>
          <a:off x="4191000" y="5375275"/>
          <a:ext cx="388938" cy="461963"/>
        </p:xfrm>
        <a:graphic>
          <a:graphicData uri="http://schemas.openxmlformats.org/presentationml/2006/ole">
            <mc:AlternateContent xmlns:mc="http://schemas.openxmlformats.org/markup-compatibility/2006">
              <mc:Choice xmlns:v="urn:schemas-microsoft-com:vml" Requires="v">
                <p:oleObj spid="_x0000_s397999" name="Equation" r:id="rId5" imgW="165100" imgH="266700" progId="Equation.DSMT4">
                  <p:embed/>
                </p:oleObj>
              </mc:Choice>
              <mc:Fallback>
                <p:oleObj name="Equation" r:id="rId5" imgW="165100" imgH="266700" progId="Equation.DSMT4">
                  <p:embed/>
                  <p:pic>
                    <p:nvPicPr>
                      <p:cNvPr id="0" name=""/>
                      <p:cNvPicPr>
                        <a:picLocks noChangeAspect="1" noChangeArrowheads="1"/>
                      </p:cNvPicPr>
                      <p:nvPr/>
                    </p:nvPicPr>
                    <p:blipFill>
                      <a:blip r:embed="rId6"/>
                      <a:srcRect/>
                      <a:stretch>
                        <a:fillRect/>
                      </a:stretch>
                    </p:blipFill>
                    <p:spPr bwMode="auto">
                      <a:xfrm>
                        <a:off x="4191000" y="5375275"/>
                        <a:ext cx="388938"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89" name="Object 4"/>
          <p:cNvGraphicFramePr>
            <a:graphicFrameLocks noChangeAspect="1"/>
          </p:cNvGraphicFramePr>
          <p:nvPr/>
        </p:nvGraphicFramePr>
        <p:xfrm>
          <a:off x="4027488" y="4471988"/>
          <a:ext cx="255587" cy="355600"/>
        </p:xfrm>
        <a:graphic>
          <a:graphicData uri="http://schemas.openxmlformats.org/presentationml/2006/ole">
            <mc:AlternateContent xmlns:mc="http://schemas.openxmlformats.org/markup-compatibility/2006">
              <mc:Choice xmlns:v="urn:schemas-microsoft-com:vml" Requires="v">
                <p:oleObj spid="_x0000_s398000" name="Equation" r:id="rId7" imgW="139700" imgH="241300" progId="Equation.DSMT4">
                  <p:embed/>
                </p:oleObj>
              </mc:Choice>
              <mc:Fallback>
                <p:oleObj name="Equation" r:id="rId7" imgW="1397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4471988"/>
                        <a:ext cx="2555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0" name="Object 5"/>
          <p:cNvGraphicFramePr>
            <a:graphicFrameLocks noChangeAspect="1"/>
          </p:cNvGraphicFramePr>
          <p:nvPr>
            <p:extLst>
              <p:ext uri="{D42A27DB-BD31-4B8C-83A1-F6EECF244321}">
                <p14:modId xmlns:p14="http://schemas.microsoft.com/office/powerpoint/2010/main" val="2534676923"/>
              </p:ext>
            </p:extLst>
          </p:nvPr>
        </p:nvGraphicFramePr>
        <p:xfrm>
          <a:off x="1995488" y="3224213"/>
          <a:ext cx="820737" cy="455612"/>
        </p:xfrm>
        <a:graphic>
          <a:graphicData uri="http://schemas.openxmlformats.org/presentationml/2006/ole">
            <mc:AlternateContent xmlns:mc="http://schemas.openxmlformats.org/markup-compatibility/2006">
              <mc:Choice xmlns:v="urn:schemas-microsoft-com:vml" Requires="v">
                <p:oleObj spid="_x0000_s398001" name="Equation" r:id="rId9" imgW="381000" imgH="241300" progId="Equation.DSMT4">
                  <p:embed/>
                </p:oleObj>
              </mc:Choice>
              <mc:Fallback>
                <p:oleObj name="Equation" r:id="rId9" imgW="381000" imgH="241300" progId="Equation.DSMT4">
                  <p:embed/>
                  <p:pic>
                    <p:nvPicPr>
                      <p:cNvPr id="0" name=""/>
                      <p:cNvPicPr>
                        <a:picLocks noChangeAspect="1" noChangeArrowheads="1"/>
                      </p:cNvPicPr>
                      <p:nvPr/>
                    </p:nvPicPr>
                    <p:blipFill>
                      <a:blip r:embed="rId10"/>
                      <a:srcRect/>
                      <a:stretch>
                        <a:fillRect/>
                      </a:stretch>
                    </p:blipFill>
                    <p:spPr bwMode="auto">
                      <a:xfrm>
                        <a:off x="1995488" y="3224213"/>
                        <a:ext cx="820737"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1" name="Object 6"/>
          <p:cNvGraphicFramePr>
            <a:graphicFrameLocks noChangeAspect="1"/>
          </p:cNvGraphicFramePr>
          <p:nvPr>
            <p:extLst>
              <p:ext uri="{D42A27DB-BD31-4B8C-83A1-F6EECF244321}">
                <p14:modId xmlns:p14="http://schemas.microsoft.com/office/powerpoint/2010/main" val="825559303"/>
              </p:ext>
            </p:extLst>
          </p:nvPr>
        </p:nvGraphicFramePr>
        <p:xfrm>
          <a:off x="2765425" y="3178175"/>
          <a:ext cx="4972050" cy="550863"/>
        </p:xfrm>
        <a:graphic>
          <a:graphicData uri="http://schemas.openxmlformats.org/presentationml/2006/ole">
            <mc:AlternateContent xmlns:mc="http://schemas.openxmlformats.org/markup-compatibility/2006">
              <mc:Choice xmlns:v="urn:schemas-microsoft-com:vml" Requires="v">
                <p:oleObj spid="_x0000_s398002" name="Equation" r:id="rId11" imgW="2311400" imgH="292100" progId="Equation.DSMT4">
                  <p:embed/>
                </p:oleObj>
              </mc:Choice>
              <mc:Fallback>
                <p:oleObj name="Equation" r:id="rId11" imgW="2311400" imgH="292100" progId="Equation.DSMT4">
                  <p:embed/>
                  <p:pic>
                    <p:nvPicPr>
                      <p:cNvPr id="0" name=""/>
                      <p:cNvPicPr>
                        <a:picLocks noChangeAspect="1" noChangeArrowheads="1"/>
                      </p:cNvPicPr>
                      <p:nvPr/>
                    </p:nvPicPr>
                    <p:blipFill>
                      <a:blip r:embed="rId12"/>
                      <a:srcRect/>
                      <a:stretch>
                        <a:fillRect/>
                      </a:stretch>
                    </p:blipFill>
                    <p:spPr bwMode="auto">
                      <a:xfrm>
                        <a:off x="2765425" y="3178175"/>
                        <a:ext cx="497205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2" name="Object 7"/>
          <p:cNvGraphicFramePr>
            <a:graphicFrameLocks noChangeAspect="1"/>
          </p:cNvGraphicFramePr>
          <p:nvPr>
            <p:extLst>
              <p:ext uri="{D42A27DB-BD31-4B8C-83A1-F6EECF244321}">
                <p14:modId xmlns:p14="http://schemas.microsoft.com/office/powerpoint/2010/main" val="647427748"/>
              </p:ext>
            </p:extLst>
          </p:nvPr>
        </p:nvGraphicFramePr>
        <p:xfrm>
          <a:off x="1611313" y="3824288"/>
          <a:ext cx="358775" cy="503237"/>
        </p:xfrm>
        <a:graphic>
          <a:graphicData uri="http://schemas.openxmlformats.org/presentationml/2006/ole">
            <mc:AlternateContent xmlns:mc="http://schemas.openxmlformats.org/markup-compatibility/2006">
              <mc:Choice xmlns:v="urn:schemas-microsoft-com:vml" Requires="v">
                <p:oleObj spid="_x0000_s398003" name="Equation" r:id="rId13" imgW="203200" imgH="266700" progId="Equation.DSMT4">
                  <p:embed/>
                </p:oleObj>
              </mc:Choice>
              <mc:Fallback>
                <p:oleObj name="Equation" r:id="rId13" imgW="203200" imgH="266700" progId="Equation.DSMT4">
                  <p:embed/>
                  <p:pic>
                    <p:nvPicPr>
                      <p:cNvPr id="0" name=""/>
                      <p:cNvPicPr>
                        <a:picLocks noChangeAspect="1" noChangeArrowheads="1"/>
                      </p:cNvPicPr>
                      <p:nvPr/>
                    </p:nvPicPr>
                    <p:blipFill>
                      <a:blip r:embed="rId14"/>
                      <a:srcRect/>
                      <a:stretch>
                        <a:fillRect/>
                      </a:stretch>
                    </p:blipFill>
                    <p:spPr bwMode="auto">
                      <a:xfrm>
                        <a:off x="1611313" y="3824288"/>
                        <a:ext cx="358775"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3" name="Object 8"/>
          <p:cNvGraphicFramePr>
            <a:graphicFrameLocks noChangeAspect="1"/>
          </p:cNvGraphicFramePr>
          <p:nvPr>
            <p:extLst>
              <p:ext uri="{D42A27DB-BD31-4B8C-83A1-F6EECF244321}">
                <p14:modId xmlns:p14="http://schemas.microsoft.com/office/powerpoint/2010/main" val="1854787445"/>
              </p:ext>
            </p:extLst>
          </p:nvPr>
        </p:nvGraphicFramePr>
        <p:xfrm>
          <a:off x="1981200" y="3797300"/>
          <a:ext cx="838200" cy="560388"/>
        </p:xfrm>
        <a:graphic>
          <a:graphicData uri="http://schemas.openxmlformats.org/presentationml/2006/ole">
            <mc:AlternateContent xmlns:mc="http://schemas.openxmlformats.org/markup-compatibility/2006">
              <mc:Choice xmlns:v="urn:schemas-microsoft-com:vml" Requires="v">
                <p:oleObj spid="_x0000_s398004" name="Equation" r:id="rId15" imgW="419100" imgH="266700" progId="Equation.DSMT4">
                  <p:embed/>
                </p:oleObj>
              </mc:Choice>
              <mc:Fallback>
                <p:oleObj name="Equation" r:id="rId15" imgW="419100" imgH="266700" progId="Equation.DSMT4">
                  <p:embed/>
                  <p:pic>
                    <p:nvPicPr>
                      <p:cNvPr id="0" name=""/>
                      <p:cNvPicPr>
                        <a:picLocks noChangeAspect="1" noChangeArrowheads="1"/>
                      </p:cNvPicPr>
                      <p:nvPr/>
                    </p:nvPicPr>
                    <p:blipFill>
                      <a:blip r:embed="rId16"/>
                      <a:srcRect/>
                      <a:stretch>
                        <a:fillRect/>
                      </a:stretch>
                    </p:blipFill>
                    <p:spPr bwMode="auto">
                      <a:xfrm>
                        <a:off x="1981200" y="3797300"/>
                        <a:ext cx="8382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4" name="Object 9"/>
          <p:cNvGraphicFramePr>
            <a:graphicFrameLocks noChangeAspect="1"/>
          </p:cNvGraphicFramePr>
          <p:nvPr>
            <p:extLst>
              <p:ext uri="{D42A27DB-BD31-4B8C-83A1-F6EECF244321}">
                <p14:modId xmlns:p14="http://schemas.microsoft.com/office/powerpoint/2010/main" val="1732508250"/>
              </p:ext>
            </p:extLst>
          </p:nvPr>
        </p:nvGraphicFramePr>
        <p:xfrm>
          <a:off x="2660650" y="3802063"/>
          <a:ext cx="4456113" cy="550862"/>
        </p:xfrm>
        <a:graphic>
          <a:graphicData uri="http://schemas.openxmlformats.org/presentationml/2006/ole">
            <mc:AlternateContent xmlns:mc="http://schemas.openxmlformats.org/markup-compatibility/2006">
              <mc:Choice xmlns:v="urn:schemas-microsoft-com:vml" Requires="v">
                <p:oleObj spid="_x0000_s398005" name="Equation" r:id="rId17" imgW="2070100" imgH="292100" progId="Equation.DSMT4">
                  <p:embed/>
                </p:oleObj>
              </mc:Choice>
              <mc:Fallback>
                <p:oleObj name="Equation" r:id="rId17" imgW="2070100" imgH="292100" progId="Equation.DSMT4">
                  <p:embed/>
                  <p:pic>
                    <p:nvPicPr>
                      <p:cNvPr id="0" name=""/>
                      <p:cNvPicPr>
                        <a:picLocks noChangeAspect="1" noChangeArrowheads="1"/>
                      </p:cNvPicPr>
                      <p:nvPr/>
                    </p:nvPicPr>
                    <p:blipFill>
                      <a:blip r:embed="rId18"/>
                      <a:srcRect/>
                      <a:stretch>
                        <a:fillRect/>
                      </a:stretch>
                    </p:blipFill>
                    <p:spPr bwMode="auto">
                      <a:xfrm>
                        <a:off x="2660650" y="3802063"/>
                        <a:ext cx="4456113"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5" name="Object 10"/>
          <p:cNvGraphicFramePr>
            <a:graphicFrameLocks noChangeAspect="1"/>
          </p:cNvGraphicFramePr>
          <p:nvPr/>
        </p:nvGraphicFramePr>
        <p:xfrm>
          <a:off x="4268788" y="4400550"/>
          <a:ext cx="671512" cy="496888"/>
        </p:xfrm>
        <a:graphic>
          <a:graphicData uri="http://schemas.openxmlformats.org/presentationml/2006/ole">
            <mc:AlternateContent xmlns:mc="http://schemas.openxmlformats.org/markup-compatibility/2006">
              <mc:Choice xmlns:v="urn:schemas-microsoft-com:vml" Requires="v">
                <p:oleObj spid="_x0000_s398006" name="Equation" r:id="rId19" imgW="368300" imgH="279400" progId="Equation.DSMT4">
                  <p:embed/>
                </p:oleObj>
              </mc:Choice>
              <mc:Fallback>
                <p:oleObj name="Equation" r:id="rId19" imgW="3683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8788" y="4400550"/>
                        <a:ext cx="671512"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6" name="Object 11"/>
          <p:cNvGraphicFramePr>
            <a:graphicFrameLocks noChangeAspect="1"/>
          </p:cNvGraphicFramePr>
          <p:nvPr/>
        </p:nvGraphicFramePr>
        <p:xfrm>
          <a:off x="4895850" y="4421188"/>
          <a:ext cx="955675" cy="452437"/>
        </p:xfrm>
        <a:graphic>
          <a:graphicData uri="http://schemas.openxmlformats.org/presentationml/2006/ole">
            <mc:AlternateContent xmlns:mc="http://schemas.openxmlformats.org/markup-compatibility/2006">
              <mc:Choice xmlns:v="urn:schemas-microsoft-com:vml" Requires="v">
                <p:oleObj spid="_x0000_s398007" name="Equation" r:id="rId21" imgW="622300" imgH="304800" progId="Equation.DSMT4">
                  <p:embed/>
                </p:oleObj>
              </mc:Choice>
              <mc:Fallback>
                <p:oleObj name="Equation" r:id="rId21" imgW="622300" imgH="304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5850" y="4421188"/>
                        <a:ext cx="955675" cy="452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7" name="Object 12"/>
          <p:cNvGraphicFramePr>
            <a:graphicFrameLocks noChangeAspect="1"/>
          </p:cNvGraphicFramePr>
          <p:nvPr/>
        </p:nvGraphicFramePr>
        <p:xfrm>
          <a:off x="5754688" y="4414838"/>
          <a:ext cx="2490787" cy="469900"/>
        </p:xfrm>
        <a:graphic>
          <a:graphicData uri="http://schemas.openxmlformats.org/presentationml/2006/ole">
            <mc:AlternateContent xmlns:mc="http://schemas.openxmlformats.org/markup-compatibility/2006">
              <mc:Choice xmlns:v="urn:schemas-microsoft-com:vml" Requires="v">
                <p:oleObj spid="_x0000_s398008" name="Equation" r:id="rId23" imgW="1727200" imgH="317500" progId="Equation.DSMT4">
                  <p:embed/>
                </p:oleObj>
              </mc:Choice>
              <mc:Fallback>
                <p:oleObj name="Equation" r:id="rId23" imgW="1727200" imgH="317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4688" y="4414838"/>
                        <a:ext cx="2490787"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8" name="Object 13"/>
          <p:cNvGraphicFramePr>
            <a:graphicFrameLocks noChangeAspect="1"/>
          </p:cNvGraphicFramePr>
          <p:nvPr/>
        </p:nvGraphicFramePr>
        <p:xfrm>
          <a:off x="4254500" y="4859338"/>
          <a:ext cx="3944938" cy="412750"/>
        </p:xfrm>
        <a:graphic>
          <a:graphicData uri="http://schemas.openxmlformats.org/presentationml/2006/ole">
            <mc:AlternateContent xmlns:mc="http://schemas.openxmlformats.org/markup-compatibility/2006">
              <mc:Choice xmlns:v="urn:schemas-microsoft-com:vml" Requires="v">
                <p:oleObj spid="_x0000_s398009" name="Equation" r:id="rId25" imgW="2540000" imgH="279400" progId="Equation.DSMT4">
                  <p:embed/>
                </p:oleObj>
              </mc:Choice>
              <mc:Fallback>
                <p:oleObj name="Equation" r:id="rId25" imgW="2540000" imgH="279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4500" y="4859338"/>
                        <a:ext cx="3944938"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9" name="Object 14"/>
          <p:cNvGraphicFramePr>
            <a:graphicFrameLocks noChangeAspect="1"/>
          </p:cNvGraphicFramePr>
          <p:nvPr/>
        </p:nvGraphicFramePr>
        <p:xfrm>
          <a:off x="4557713" y="5154613"/>
          <a:ext cx="928687" cy="811212"/>
        </p:xfrm>
        <a:graphic>
          <a:graphicData uri="http://schemas.openxmlformats.org/presentationml/2006/ole">
            <mc:AlternateContent xmlns:mc="http://schemas.openxmlformats.org/markup-compatibility/2006">
              <mc:Choice xmlns:v="urn:schemas-microsoft-com:vml" Requires="v">
                <p:oleObj spid="_x0000_s398010" name="Equation" r:id="rId27" imgW="393700" imgH="469900" progId="Equation.DSMT4">
                  <p:embed/>
                </p:oleObj>
              </mc:Choice>
              <mc:Fallback>
                <p:oleObj name="Equation" r:id="rId27" imgW="393700" imgH="4699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57713" y="5154613"/>
                        <a:ext cx="928687" cy="811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0" name="Object 15"/>
          <p:cNvGraphicFramePr>
            <a:graphicFrameLocks noChangeAspect="1"/>
          </p:cNvGraphicFramePr>
          <p:nvPr/>
        </p:nvGraphicFramePr>
        <p:xfrm>
          <a:off x="5414963" y="5208588"/>
          <a:ext cx="2098675" cy="746125"/>
        </p:xfrm>
        <a:graphic>
          <a:graphicData uri="http://schemas.openxmlformats.org/presentationml/2006/ole">
            <mc:AlternateContent xmlns:mc="http://schemas.openxmlformats.org/markup-compatibility/2006">
              <mc:Choice xmlns:v="urn:schemas-microsoft-com:vml" Requires="v">
                <p:oleObj spid="_x0000_s398011" name="Equation" r:id="rId29" imgW="889000" imgH="431800" progId="Equation.DSMT4">
                  <p:embed/>
                </p:oleObj>
              </mc:Choice>
              <mc:Fallback>
                <p:oleObj name="Equation" r:id="rId29" imgW="889000" imgH="431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14963" y="5208588"/>
                        <a:ext cx="209867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1" name="Object 16"/>
          <p:cNvGraphicFramePr>
            <a:graphicFrameLocks noChangeAspect="1"/>
          </p:cNvGraphicFramePr>
          <p:nvPr>
            <p:extLst>
              <p:ext uri="{D42A27DB-BD31-4B8C-83A1-F6EECF244321}">
                <p14:modId xmlns:p14="http://schemas.microsoft.com/office/powerpoint/2010/main" val="1733013462"/>
              </p:ext>
            </p:extLst>
          </p:nvPr>
        </p:nvGraphicFramePr>
        <p:xfrm>
          <a:off x="4502150" y="5856288"/>
          <a:ext cx="3856038" cy="485775"/>
        </p:xfrm>
        <a:graphic>
          <a:graphicData uri="http://schemas.openxmlformats.org/presentationml/2006/ole">
            <mc:AlternateContent xmlns:mc="http://schemas.openxmlformats.org/markup-compatibility/2006">
              <mc:Choice xmlns:v="urn:schemas-microsoft-com:vml" Requires="v">
                <p:oleObj spid="_x0000_s398012" name="Equation" r:id="rId31" imgW="2349500" imgH="266700" progId="Equation.DSMT4">
                  <p:embed/>
                </p:oleObj>
              </mc:Choice>
              <mc:Fallback>
                <p:oleObj name="Equation" r:id="rId31" imgW="2349500" imgH="266700" progId="Equation.DSMT4">
                  <p:embed/>
                  <p:pic>
                    <p:nvPicPr>
                      <p:cNvPr id="0" name=""/>
                      <p:cNvPicPr>
                        <a:picLocks noChangeAspect="1" noChangeArrowheads="1"/>
                      </p:cNvPicPr>
                      <p:nvPr/>
                    </p:nvPicPr>
                    <p:blipFill>
                      <a:blip r:embed="rId32"/>
                      <a:srcRect/>
                      <a:stretch>
                        <a:fillRect/>
                      </a:stretch>
                    </p:blipFill>
                    <p:spPr bwMode="auto">
                      <a:xfrm>
                        <a:off x="4502150" y="5856288"/>
                        <a:ext cx="3856038"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9281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68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FA3284-3D61-2B45-B1D0-32D4B718746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351234"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Another Example for Impulse</a:t>
            </a:r>
            <a:endParaRPr lang="en-US">
              <a:latin typeface="Arial Narrow" charset="0"/>
              <a:ea typeface="ＭＳ Ｐゴシック" charset="0"/>
              <a:cs typeface="ＭＳ Ｐゴシック" charset="0"/>
            </a:endParaRPr>
          </a:p>
        </p:txBody>
      </p:sp>
      <p:sp>
        <p:nvSpPr>
          <p:cNvPr id="351236" name="Text Box 4"/>
          <p:cNvSpPr txBox="1">
            <a:spLocks noChangeArrowheads="1"/>
          </p:cNvSpPr>
          <p:nvPr/>
        </p:nvSpPr>
        <p:spPr bwMode="auto">
          <a:xfrm>
            <a:off x="609600" y="5651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a:t>
            </a:r>
            <a:r>
              <a:rPr lang="en-US" sz="2000" dirty="0" smtClean="0">
                <a:solidFill>
                  <a:srgbClr val="800000"/>
                </a:solidFill>
                <a:latin typeface="Arial Narrow" charset="0"/>
              </a:rPr>
              <a:t>person’s </a:t>
            </a:r>
            <a:r>
              <a:rPr lang="en-US" sz="2000" dirty="0">
                <a:solidFill>
                  <a:srgbClr val="800000"/>
                </a:solidFill>
                <a:latin typeface="Arial Narrow" charset="0"/>
              </a:rPr>
              <a:t>feet by the ground, if the landing is (b) stiff-legged and (c) with bent legs. In the former case, assume the body moves 1.0cm during the impact, and in the second case, when the legs are bent, about 50 cm.</a:t>
            </a:r>
          </a:p>
        </p:txBody>
      </p:sp>
      <p:sp>
        <p:nvSpPr>
          <p:cNvPr id="351237"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351238"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before striking the ground.</a:t>
            </a:r>
          </a:p>
        </p:txBody>
      </p:sp>
      <p:graphicFrame>
        <p:nvGraphicFramePr>
          <p:cNvPr id="351239"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401730"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0"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401731"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1"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401732"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2"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401733"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3"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401734"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4"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351245"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401735"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6"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401736"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7"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351248" name="Object 9"/>
          <p:cNvGraphicFramePr>
            <a:graphicFrameLocks noChangeAspect="1"/>
          </p:cNvGraphicFramePr>
          <p:nvPr/>
        </p:nvGraphicFramePr>
        <p:xfrm>
          <a:off x="2949575" y="5232400"/>
          <a:ext cx="1304925" cy="457200"/>
        </p:xfrm>
        <a:graphic>
          <a:graphicData uri="http://schemas.openxmlformats.org/presentationml/2006/ole">
            <mc:AlternateContent xmlns:mc="http://schemas.openxmlformats.org/markup-compatibility/2006">
              <mc:Choice xmlns:v="urn:schemas-microsoft-com:vml" Requires="v">
                <p:oleObj spid="_x0000_s401737" name="Equation" r:id="rId18" imgW="673100" imgH="241300" progId="Equation.DSMT4">
                  <p:embed/>
                </p:oleObj>
              </mc:Choice>
              <mc:Fallback>
                <p:oleObj name="Equation" r:id="rId18" imgW="6731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32400"/>
                        <a:ext cx="1304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9" name="Object 10"/>
          <p:cNvGraphicFramePr>
            <a:graphicFrameLocks noChangeAspect="1"/>
          </p:cNvGraphicFramePr>
          <p:nvPr/>
        </p:nvGraphicFramePr>
        <p:xfrm>
          <a:off x="4357688" y="5718175"/>
          <a:ext cx="3892550" cy="525463"/>
        </p:xfrm>
        <a:graphic>
          <a:graphicData uri="http://schemas.openxmlformats.org/presentationml/2006/ole">
            <mc:AlternateContent xmlns:mc="http://schemas.openxmlformats.org/markup-compatibility/2006">
              <mc:Choice xmlns:v="urn:schemas-microsoft-com:vml" Requires="v">
                <p:oleObj spid="_x0000_s401738" name="Equation" r:id="rId20" imgW="2006600" imgH="279400" progId="Equation.DSMT4">
                  <p:embed/>
                </p:oleObj>
              </mc:Choice>
              <mc:Fallback>
                <p:oleObj name="Equation" r:id="rId20" imgW="20066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7688" y="5718175"/>
                        <a:ext cx="3892550"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0"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401739"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1"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401740"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2" name="Object 13"/>
          <p:cNvGraphicFramePr>
            <a:graphicFrameLocks noChangeAspect="1"/>
          </p:cNvGraphicFramePr>
          <p:nvPr/>
        </p:nvGraphicFramePr>
        <p:xfrm>
          <a:off x="6292850" y="5275263"/>
          <a:ext cx="1111250" cy="454025"/>
        </p:xfrm>
        <a:graphic>
          <a:graphicData uri="http://schemas.openxmlformats.org/presentationml/2006/ole">
            <mc:AlternateContent xmlns:mc="http://schemas.openxmlformats.org/markup-compatibility/2006">
              <mc:Choice xmlns:v="urn:schemas-microsoft-com:vml" Requires="v">
                <p:oleObj spid="_x0000_s401741" name="Equation" r:id="rId26" imgW="571500" imgH="241300" progId="Equation.DSMT4">
                  <p:embed/>
                </p:oleObj>
              </mc:Choice>
              <mc:Fallback>
                <p:oleObj name="Equation" r:id="rId26" imgW="571500" imgH="241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92850" y="5275263"/>
                        <a:ext cx="11112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3" name="Object 14"/>
          <p:cNvGraphicFramePr>
            <a:graphicFrameLocks noChangeAspect="1"/>
          </p:cNvGraphicFramePr>
          <p:nvPr/>
        </p:nvGraphicFramePr>
        <p:xfrm>
          <a:off x="3822700" y="3124200"/>
          <a:ext cx="901700" cy="311150"/>
        </p:xfrm>
        <a:graphic>
          <a:graphicData uri="http://schemas.openxmlformats.org/presentationml/2006/ole">
            <mc:AlternateContent xmlns:mc="http://schemas.openxmlformats.org/markup-compatibility/2006">
              <mc:Choice xmlns:v="urn:schemas-microsoft-com:vml" Requires="v">
                <p:oleObj spid="_x0000_s401742"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227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29562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379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C5DD67-49CA-6845-A3F9-8D0602B8284B}"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7912"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a:t>
            </a:r>
            <a:r>
              <a:rPr lang="en-US" sz="4000"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352259"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352260"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352261"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402822"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2"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352263"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402823"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4"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402824"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5"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402825"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6"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402826"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7"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402827"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8"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352269" name="Object 8"/>
          <p:cNvGraphicFramePr>
            <a:graphicFrameLocks noChangeAspect="1"/>
          </p:cNvGraphicFramePr>
          <p:nvPr/>
        </p:nvGraphicFramePr>
        <p:xfrm>
          <a:off x="4273550" y="2370138"/>
          <a:ext cx="1477963" cy="696912"/>
        </p:xfrm>
        <a:graphic>
          <a:graphicData uri="http://schemas.openxmlformats.org/presentationml/2006/ole">
            <mc:AlternateContent xmlns:mc="http://schemas.openxmlformats.org/markup-compatibility/2006">
              <mc:Choice xmlns:v="urn:schemas-microsoft-com:vml" Requires="v">
                <p:oleObj spid="_x0000_s402828"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37013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0" name="Object 9"/>
          <p:cNvGraphicFramePr>
            <a:graphicFrameLocks noChangeAspect="1"/>
          </p:cNvGraphicFramePr>
          <p:nvPr/>
        </p:nvGraphicFramePr>
        <p:xfrm>
          <a:off x="5791200" y="2590800"/>
          <a:ext cx="1058863" cy="334963"/>
        </p:xfrm>
        <a:graphic>
          <a:graphicData uri="http://schemas.openxmlformats.org/presentationml/2006/ole">
            <mc:AlternateContent xmlns:mc="http://schemas.openxmlformats.org/markup-compatibility/2006">
              <mc:Choice xmlns:v="urn:schemas-microsoft-com:vml" Requires="v">
                <p:oleObj spid="_x0000_s402829"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59080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1" name="Text Box 15"/>
          <p:cNvSpPr txBox="1">
            <a:spLocks noChangeArrowheads="1"/>
          </p:cNvSpPr>
          <p:nvPr/>
        </p:nvSpPr>
        <p:spPr bwMode="auto">
          <a:xfrm>
            <a:off x="381000" y="30321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352272" name="Object 10"/>
          <p:cNvGraphicFramePr>
            <a:graphicFrameLocks noChangeAspect="1"/>
          </p:cNvGraphicFramePr>
          <p:nvPr/>
        </p:nvGraphicFramePr>
        <p:xfrm>
          <a:off x="4038600" y="3135313"/>
          <a:ext cx="541338" cy="360362"/>
        </p:xfrm>
        <a:graphic>
          <a:graphicData uri="http://schemas.openxmlformats.org/presentationml/2006/ole">
            <mc:AlternateContent xmlns:mc="http://schemas.openxmlformats.org/markup-compatibility/2006">
              <mc:Choice xmlns:v="urn:schemas-microsoft-com:vml" Requires="v">
                <p:oleObj spid="_x0000_s402830" name="Equation" r:id="rId19" imgW="279360" imgH="190440" progId="Equation.DSMT4">
                  <p:embed/>
                </p:oleObj>
              </mc:Choice>
              <mc:Fallback>
                <p:oleObj name="Equation" r:id="rId19" imgW="279360" imgH="1904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0" y="3135313"/>
                        <a:ext cx="541338" cy="360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3" name="Object 11"/>
          <p:cNvGraphicFramePr>
            <a:graphicFrameLocks noChangeAspect="1"/>
          </p:cNvGraphicFramePr>
          <p:nvPr/>
        </p:nvGraphicFramePr>
        <p:xfrm>
          <a:off x="4648200" y="2959100"/>
          <a:ext cx="665163" cy="769938"/>
        </p:xfrm>
        <a:graphic>
          <a:graphicData uri="http://schemas.openxmlformats.org/presentationml/2006/ole">
            <mc:AlternateContent xmlns:mc="http://schemas.openxmlformats.org/markup-compatibility/2006">
              <mc:Choice xmlns:v="urn:schemas-microsoft-com:vml" Requires="v">
                <p:oleObj spid="_x0000_s402831"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959100"/>
                        <a:ext cx="665163"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4" name="Object 12"/>
          <p:cNvGraphicFramePr>
            <a:graphicFrameLocks noChangeAspect="1"/>
          </p:cNvGraphicFramePr>
          <p:nvPr/>
        </p:nvGraphicFramePr>
        <p:xfrm>
          <a:off x="5264150" y="2989263"/>
          <a:ext cx="2736850" cy="744537"/>
        </p:xfrm>
        <a:graphic>
          <a:graphicData uri="http://schemas.openxmlformats.org/presentationml/2006/ole">
            <mc:AlternateContent xmlns:mc="http://schemas.openxmlformats.org/markup-compatibility/2006">
              <mc:Choice xmlns:v="urn:schemas-microsoft-com:vml" Requires="v">
                <p:oleObj spid="_x0000_s402832"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29892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5"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352276"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402833"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7"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402834"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8"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402835"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9"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352280"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352281"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402836"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2"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402837"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3"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402838"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4"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402839"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5"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402840"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49997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Oct. 14, 2014</a:t>
            </a:r>
            <a:endParaRPr lang="en-US" sz="1400">
              <a:solidFill>
                <a:srgbClr val="FF0066"/>
              </a:solidFill>
              <a:latin typeface="Arial Narrow" charset="0"/>
            </a:endParaRPr>
          </a:p>
        </p:txBody>
      </p:sp>
      <p:sp>
        <p:nvSpPr>
          <p:cNvPr id="235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7D2E4C2-1EB1-DA4C-AFA0-3AF8FC53D19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3569"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354307"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Consider a case of a collision between a proton on a helium ion. </a:t>
            </a:r>
            <a:endParaRPr lang="en-US" sz="2200" b="1">
              <a:solidFill>
                <a:srgbClr val="FF0000"/>
              </a:solidFill>
              <a:latin typeface="Monotype Corsiva" charset="0"/>
            </a:endParaRPr>
          </a:p>
        </p:txBody>
      </p:sp>
      <p:sp>
        <p:nvSpPr>
          <p:cNvPr id="354308"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354309"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Generalized collisions must cover not only the physical contact but also the collisions without physical contact such as that of electromagnetic ones on a microscopic scale.</a:t>
            </a:r>
          </a:p>
        </p:txBody>
      </p:sp>
      <p:graphicFrame>
        <p:nvGraphicFramePr>
          <p:cNvPr id="354310" name="Object 2"/>
          <p:cNvGraphicFramePr>
            <a:graphicFrameLocks noChangeAspect="1"/>
          </p:cNvGraphicFramePr>
          <p:nvPr>
            <p:extLst>
              <p:ext uri="{D42A27DB-BD31-4B8C-83A1-F6EECF244321}">
                <p14:modId xmlns:p14="http://schemas.microsoft.com/office/powerpoint/2010/main" val="3819040546"/>
              </p:ext>
            </p:extLst>
          </p:nvPr>
        </p:nvGraphicFramePr>
        <p:xfrm>
          <a:off x="7388225" y="3243263"/>
          <a:ext cx="1281113" cy="566737"/>
        </p:xfrm>
        <a:graphic>
          <a:graphicData uri="http://schemas.openxmlformats.org/presentationml/2006/ole">
            <mc:AlternateContent xmlns:mc="http://schemas.openxmlformats.org/markup-compatibility/2006">
              <mc:Choice xmlns:v="urn:schemas-microsoft-com:vml" Requires="v">
                <p:oleObj spid="_x0000_s395876" name="Equation" r:id="rId3" imgW="698500" imgH="254000" progId="Equation.DSMT4">
                  <p:embed/>
                </p:oleObj>
              </mc:Choice>
              <mc:Fallback>
                <p:oleObj name="Equation" r:id="rId3" imgW="698500" imgH="254000" progId="Equation.DSMT4">
                  <p:embed/>
                  <p:pic>
                    <p:nvPicPr>
                      <p:cNvPr id="0" name=""/>
                      <p:cNvPicPr>
                        <a:picLocks noChangeAspect="1" noChangeArrowheads="1"/>
                      </p:cNvPicPr>
                      <p:nvPr/>
                    </p:nvPicPr>
                    <p:blipFill>
                      <a:blip r:embed="rId4"/>
                      <a:srcRect/>
                      <a:stretch>
                        <a:fillRect/>
                      </a:stretch>
                    </p:blipFill>
                    <p:spPr bwMode="auto">
                      <a:xfrm>
                        <a:off x="7388225" y="3243263"/>
                        <a:ext cx="128111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3587"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8"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3585"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3583"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4"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3581"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2"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354323" name="Text Box 19"/>
          <p:cNvSpPr txBox="1">
            <a:spLocks noChangeArrowheads="1"/>
          </p:cNvSpPr>
          <p:nvPr/>
        </p:nvSpPr>
        <p:spPr bwMode="auto">
          <a:xfrm>
            <a:off x="2667000" y="3052763"/>
            <a:ext cx="4038600" cy="103505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Assuming no external forces, the force exerted on particle 1 by particle 2, </a:t>
            </a:r>
            <a:r>
              <a:rPr lang="en-US" sz="2000" b="1" dirty="0">
                <a:solidFill>
                  <a:srgbClr val="FF0000"/>
                </a:solidFill>
                <a:latin typeface="Monotype Corsiva" charset="0"/>
              </a:rPr>
              <a:t>F</a:t>
            </a:r>
            <a:r>
              <a:rPr lang="en-US" sz="2000" b="1" baseline="-25000" dirty="0">
                <a:solidFill>
                  <a:srgbClr val="FF0000"/>
                </a:solidFill>
                <a:latin typeface="Monotype Corsiva" charset="0"/>
              </a:rPr>
              <a:t>21</a:t>
            </a:r>
            <a:r>
              <a:rPr lang="en-US" sz="2000" dirty="0">
                <a:solidFill>
                  <a:srgbClr val="FF0000"/>
                </a:solidFill>
                <a:latin typeface="Arial Narrow" charset="0"/>
              </a:rPr>
              <a:t>, changes the momentum of particle 1 by  </a:t>
            </a:r>
            <a:endParaRPr lang="en-US" sz="2000" b="1" dirty="0">
              <a:solidFill>
                <a:srgbClr val="FF0000"/>
              </a:solidFill>
              <a:latin typeface="Monotype Corsiva" charset="0"/>
            </a:endParaRPr>
          </a:p>
        </p:txBody>
      </p:sp>
      <p:sp>
        <p:nvSpPr>
          <p:cNvPr id="354324"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354325" name="Object 3"/>
          <p:cNvGraphicFramePr>
            <a:graphicFrameLocks noChangeAspect="1"/>
          </p:cNvGraphicFramePr>
          <p:nvPr>
            <p:extLst>
              <p:ext uri="{D42A27DB-BD31-4B8C-83A1-F6EECF244321}">
                <p14:modId xmlns:p14="http://schemas.microsoft.com/office/powerpoint/2010/main" val="110383857"/>
              </p:ext>
            </p:extLst>
          </p:nvPr>
        </p:nvGraphicFramePr>
        <p:xfrm>
          <a:off x="7396163" y="4129088"/>
          <a:ext cx="1323975" cy="565150"/>
        </p:xfrm>
        <a:graphic>
          <a:graphicData uri="http://schemas.openxmlformats.org/presentationml/2006/ole">
            <mc:AlternateContent xmlns:mc="http://schemas.openxmlformats.org/markup-compatibility/2006">
              <mc:Choice xmlns:v="urn:schemas-microsoft-com:vml" Requires="v">
                <p:oleObj spid="_x0000_s395877" name="Equation" r:id="rId5" imgW="723900" imgH="254000" progId="Equation.DSMT4">
                  <p:embed/>
                </p:oleObj>
              </mc:Choice>
              <mc:Fallback>
                <p:oleObj name="Equation" r:id="rId5" imgW="723900" imgH="254000" progId="Equation.DSMT4">
                  <p:embed/>
                  <p:pic>
                    <p:nvPicPr>
                      <p:cNvPr id="0" name=""/>
                      <p:cNvPicPr>
                        <a:picLocks noChangeAspect="1" noChangeArrowheads="1"/>
                      </p:cNvPicPr>
                      <p:nvPr/>
                    </p:nvPicPr>
                    <p:blipFill>
                      <a:blip r:embed="rId6"/>
                      <a:srcRect/>
                      <a:stretch>
                        <a:fillRect/>
                      </a:stretch>
                    </p:blipFill>
                    <p:spPr bwMode="auto">
                      <a:xfrm>
                        <a:off x="7396163" y="4129088"/>
                        <a:ext cx="1323975"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4326"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354327" name="Text Box 23"/>
          <p:cNvSpPr txBox="1">
            <a:spLocks noChangeArrowheads="1"/>
          </p:cNvSpPr>
          <p:nvPr/>
        </p:nvSpPr>
        <p:spPr bwMode="auto">
          <a:xfrm>
            <a:off x="228600" y="5486400"/>
            <a:ext cx="45720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 the momentum change of the system in a collision is 0, and the momentum is conserved</a:t>
            </a:r>
            <a:endParaRPr lang="en-US" sz="2000" b="1">
              <a:solidFill>
                <a:srgbClr val="FF0000"/>
              </a:solidFill>
              <a:latin typeface="Monotype Corsiva" charset="0"/>
            </a:endParaRPr>
          </a:p>
        </p:txBody>
      </p:sp>
      <p:graphicFrame>
        <p:nvGraphicFramePr>
          <p:cNvPr id="354328" name="Object 4"/>
          <p:cNvGraphicFramePr>
            <a:graphicFrameLocks noChangeAspect="1"/>
          </p:cNvGraphicFramePr>
          <p:nvPr/>
        </p:nvGraphicFramePr>
        <p:xfrm>
          <a:off x="3971925" y="4781550"/>
          <a:ext cx="454025" cy="536575"/>
        </p:xfrm>
        <a:graphic>
          <a:graphicData uri="http://schemas.openxmlformats.org/presentationml/2006/ole">
            <mc:AlternateContent xmlns:mc="http://schemas.openxmlformats.org/markup-compatibility/2006">
              <mc:Choice xmlns:v="urn:schemas-microsoft-com:vml" Requires="v">
                <p:oleObj spid="_x0000_s395878" name="Equation" r:id="rId7" imgW="292100" imgH="292100" progId="Equation.DSMT4">
                  <p:embed/>
                </p:oleObj>
              </mc:Choice>
              <mc:Fallback>
                <p:oleObj name="Equation" r:id="rId7" imgW="2921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925" y="4781550"/>
                        <a:ext cx="454025" cy="536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29" name="Object 5"/>
          <p:cNvGraphicFramePr>
            <a:graphicFrameLocks noChangeAspect="1"/>
          </p:cNvGraphicFramePr>
          <p:nvPr>
            <p:extLst>
              <p:ext uri="{D42A27DB-BD31-4B8C-83A1-F6EECF244321}">
                <p14:modId xmlns:p14="http://schemas.microsoft.com/office/powerpoint/2010/main" val="2617587516"/>
              </p:ext>
            </p:extLst>
          </p:nvPr>
        </p:nvGraphicFramePr>
        <p:xfrm>
          <a:off x="5257800" y="5330825"/>
          <a:ext cx="585788" cy="523875"/>
        </p:xfrm>
        <a:graphic>
          <a:graphicData uri="http://schemas.openxmlformats.org/presentationml/2006/ole">
            <mc:AlternateContent xmlns:mc="http://schemas.openxmlformats.org/markup-compatibility/2006">
              <mc:Choice xmlns:v="urn:schemas-microsoft-com:vml" Requires="v">
                <p:oleObj spid="_x0000_s395879" name="Equation" r:id="rId9" imgW="241300" imgH="266700" progId="Equation.DSMT4">
                  <p:embed/>
                </p:oleObj>
              </mc:Choice>
              <mc:Fallback>
                <p:oleObj name="Equation" r:id="rId9" imgW="241300" imgH="266700" progId="Equation.DSMT4">
                  <p:embed/>
                  <p:pic>
                    <p:nvPicPr>
                      <p:cNvPr id="0" name=""/>
                      <p:cNvPicPr>
                        <a:picLocks noChangeAspect="1" noChangeArrowheads="1"/>
                      </p:cNvPicPr>
                      <p:nvPr/>
                    </p:nvPicPr>
                    <p:blipFill>
                      <a:blip r:embed="rId10"/>
                      <a:srcRect/>
                      <a:stretch>
                        <a:fillRect/>
                      </a:stretch>
                    </p:blipFill>
                    <p:spPr bwMode="auto">
                      <a:xfrm>
                        <a:off x="5257800" y="5330825"/>
                        <a:ext cx="58578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0" name="Object 6"/>
          <p:cNvGraphicFramePr>
            <a:graphicFrameLocks noChangeAspect="1"/>
          </p:cNvGraphicFramePr>
          <p:nvPr>
            <p:extLst>
              <p:ext uri="{D42A27DB-BD31-4B8C-83A1-F6EECF244321}">
                <p14:modId xmlns:p14="http://schemas.microsoft.com/office/powerpoint/2010/main" val="534874578"/>
              </p:ext>
            </p:extLst>
          </p:nvPr>
        </p:nvGraphicFramePr>
        <p:xfrm>
          <a:off x="4529138" y="4867275"/>
          <a:ext cx="728662" cy="466725"/>
        </p:xfrm>
        <a:graphic>
          <a:graphicData uri="http://schemas.openxmlformats.org/presentationml/2006/ole">
            <mc:AlternateContent xmlns:mc="http://schemas.openxmlformats.org/markup-compatibility/2006">
              <mc:Choice xmlns:v="urn:schemas-microsoft-com:vml" Requires="v">
                <p:oleObj spid="_x0000_s395880" name="Equation" r:id="rId11" imgW="469900" imgH="254000" progId="Equation.DSMT4">
                  <p:embed/>
                </p:oleObj>
              </mc:Choice>
              <mc:Fallback>
                <p:oleObj name="Equation" r:id="rId11" imgW="469900" imgH="254000" progId="Equation.DSMT4">
                  <p:embed/>
                  <p:pic>
                    <p:nvPicPr>
                      <p:cNvPr id="0" name=""/>
                      <p:cNvPicPr>
                        <a:picLocks noChangeAspect="1" noChangeArrowheads="1"/>
                      </p:cNvPicPr>
                      <p:nvPr/>
                    </p:nvPicPr>
                    <p:blipFill>
                      <a:blip r:embed="rId12"/>
                      <a:srcRect/>
                      <a:stretch>
                        <a:fillRect/>
                      </a:stretch>
                    </p:blipFill>
                    <p:spPr bwMode="auto">
                      <a:xfrm>
                        <a:off x="4529138" y="4867275"/>
                        <a:ext cx="7286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1" name="Object 7"/>
          <p:cNvGraphicFramePr>
            <a:graphicFrameLocks noChangeAspect="1"/>
          </p:cNvGraphicFramePr>
          <p:nvPr>
            <p:extLst>
              <p:ext uri="{D42A27DB-BD31-4B8C-83A1-F6EECF244321}">
                <p14:modId xmlns:p14="http://schemas.microsoft.com/office/powerpoint/2010/main" val="4221074379"/>
              </p:ext>
            </p:extLst>
          </p:nvPr>
        </p:nvGraphicFramePr>
        <p:xfrm>
          <a:off x="5324475" y="4867275"/>
          <a:ext cx="889000" cy="466725"/>
        </p:xfrm>
        <a:graphic>
          <a:graphicData uri="http://schemas.openxmlformats.org/presentationml/2006/ole">
            <mc:AlternateContent xmlns:mc="http://schemas.openxmlformats.org/markup-compatibility/2006">
              <mc:Choice xmlns:v="urn:schemas-microsoft-com:vml" Requires="v">
                <p:oleObj spid="_x0000_s395881" name="Equation" r:id="rId13" imgW="571500" imgH="254000" progId="Equation.DSMT4">
                  <p:embed/>
                </p:oleObj>
              </mc:Choice>
              <mc:Fallback>
                <p:oleObj name="Equation" r:id="rId13" imgW="571500" imgH="254000" progId="Equation.DSMT4">
                  <p:embed/>
                  <p:pic>
                    <p:nvPicPr>
                      <p:cNvPr id="0" name=""/>
                      <p:cNvPicPr>
                        <a:picLocks noChangeAspect="1" noChangeArrowheads="1"/>
                      </p:cNvPicPr>
                      <p:nvPr/>
                    </p:nvPicPr>
                    <p:blipFill>
                      <a:blip r:embed="rId14"/>
                      <a:srcRect/>
                      <a:stretch>
                        <a:fillRect/>
                      </a:stretch>
                    </p:blipFill>
                    <p:spPr bwMode="auto">
                      <a:xfrm>
                        <a:off x="5324475" y="4867275"/>
                        <a:ext cx="8890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2" name="Object 8"/>
          <p:cNvGraphicFramePr>
            <a:graphicFrameLocks noChangeAspect="1"/>
          </p:cNvGraphicFramePr>
          <p:nvPr/>
        </p:nvGraphicFramePr>
        <p:xfrm>
          <a:off x="6238875" y="4778375"/>
          <a:ext cx="768350" cy="534988"/>
        </p:xfrm>
        <a:graphic>
          <a:graphicData uri="http://schemas.openxmlformats.org/presentationml/2006/ole">
            <mc:AlternateContent xmlns:mc="http://schemas.openxmlformats.org/markup-compatibility/2006">
              <mc:Choice xmlns:v="urn:schemas-microsoft-com:vml" Requires="v">
                <p:oleObj spid="_x0000_s395882" name="Equation" r:id="rId15" imgW="495300" imgH="292100" progId="Equation.DSMT4">
                  <p:embed/>
                </p:oleObj>
              </mc:Choice>
              <mc:Fallback>
                <p:oleObj name="Equation" r:id="rId15" imgW="495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38875" y="4778375"/>
                        <a:ext cx="768350" cy="534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3" name="Object 9"/>
          <p:cNvGraphicFramePr>
            <a:graphicFrameLocks noChangeAspect="1"/>
          </p:cNvGraphicFramePr>
          <p:nvPr/>
        </p:nvGraphicFramePr>
        <p:xfrm>
          <a:off x="5837238" y="5299075"/>
          <a:ext cx="1630362" cy="577850"/>
        </p:xfrm>
        <a:graphic>
          <a:graphicData uri="http://schemas.openxmlformats.org/presentationml/2006/ole">
            <mc:AlternateContent xmlns:mc="http://schemas.openxmlformats.org/markup-compatibility/2006">
              <mc:Choice xmlns:v="urn:schemas-microsoft-com:vml" Requires="v">
                <p:oleObj spid="_x0000_s395883" name="Equation" r:id="rId17" imgW="800100" imgH="292100" progId="Equation.DSMT4">
                  <p:embed/>
                </p:oleObj>
              </mc:Choice>
              <mc:Fallback>
                <p:oleObj name="Equation" r:id="rId17" imgW="800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37238" y="5299075"/>
                        <a:ext cx="1630362"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4"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395884"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5" name="Object 11"/>
          <p:cNvGraphicFramePr>
            <a:graphicFrameLocks noChangeAspect="1"/>
          </p:cNvGraphicFramePr>
          <p:nvPr/>
        </p:nvGraphicFramePr>
        <p:xfrm>
          <a:off x="6076950" y="5799138"/>
          <a:ext cx="1108075" cy="544512"/>
        </p:xfrm>
        <a:graphic>
          <a:graphicData uri="http://schemas.openxmlformats.org/presentationml/2006/ole">
            <mc:AlternateContent xmlns:mc="http://schemas.openxmlformats.org/markup-compatibility/2006">
              <mc:Choice xmlns:v="urn:schemas-microsoft-com:vml" Requires="v">
                <p:oleObj spid="_x0000_s395885" name="Equation" r:id="rId21" imgW="609600" imgH="292100" progId="Equation.DSMT4">
                  <p:embed/>
                </p:oleObj>
              </mc:Choice>
              <mc:Fallback>
                <p:oleObj name="Equation" r:id="rId21" imgW="609600" imgH="2921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76950" y="5799138"/>
                        <a:ext cx="1108075"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6"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395886"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4337"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395887"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36385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33598</TotalTime>
  <Words>2138</Words>
  <Application>Microsoft Macintosh PowerPoint</Application>
  <PresentationFormat>On-screen Show (4:3)</PresentationFormat>
  <Paragraphs>206</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#15</vt:lpstr>
      <vt:lpstr>Announcements</vt:lpstr>
      <vt:lpstr>Reminder: Special Project #5</vt:lpstr>
      <vt:lpstr>Special Project Spread Sheet</vt:lpstr>
      <vt:lpstr>Impulse and Linear Momentum </vt:lpstr>
      <vt:lpstr>Example for Impulse</vt:lpstr>
      <vt:lpstr>Another Example for Impulse</vt:lpstr>
      <vt:lpstr>Example cont’d</vt:lpstr>
      <vt:lpstr>Collisions </vt:lpstr>
      <vt:lpstr>Elastic and Inelastic Collisions </vt:lpstr>
      <vt:lpstr>Elastic and Perfectly Inelastic Collisions </vt:lpstr>
      <vt:lpstr>Example for a Collision</vt:lpstr>
      <vt:lpstr>Example: A Ballistic Pendulum</vt:lpstr>
      <vt:lpstr>Ex.  A Ballistic Pendulum, cnt’d</vt:lpstr>
      <vt:lpstr>Two dimensional Collisions </vt:lpstr>
      <vt:lpstr>Example for Two Dimensional Collisions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901</cp:revision>
  <dcterms:created xsi:type="dcterms:W3CDTF">2012-06-05T17:02:23Z</dcterms:created>
  <dcterms:modified xsi:type="dcterms:W3CDTF">2014-10-14T16:04:32Z</dcterms:modified>
</cp:coreProperties>
</file>