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notesSlides/notesSlide3.xml" ContentType="application/vnd.openxmlformats-officedocument.presentationml.notesSlide+xml"/>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notesSlides/notesSlide4.xml" ContentType="application/vnd.openxmlformats-officedocument.presentationml.notesSlide+xml"/>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notesSlides/notesSlide5.xml" ContentType="application/vnd.openxmlformats-officedocument.presentationml.notesSlide+xml"/>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notesSlides/notesSlide6.xml" ContentType="application/vnd.openxmlformats-officedocument.presentationml.notesSlide+xml"/>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notesSlides/notesSlide7.xml" ContentType="application/vnd.openxmlformats-officedocument.presentationml.notesSlide+xml"/>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690" r:id="rId3"/>
    <p:sldId id="711" r:id="rId4"/>
    <p:sldId id="712" r:id="rId5"/>
    <p:sldId id="713" r:id="rId6"/>
    <p:sldId id="714" r:id="rId7"/>
    <p:sldId id="737" r:id="rId8"/>
    <p:sldId id="738" r:id="rId9"/>
    <p:sldId id="715" r:id="rId10"/>
    <p:sldId id="716" r:id="rId11"/>
    <p:sldId id="719" r:id="rId12"/>
    <p:sldId id="720" r:id="rId13"/>
    <p:sldId id="739" r:id="rId14"/>
    <p:sldId id="740" r:id="rId15"/>
    <p:sldId id="741" r:id="rId16"/>
    <p:sldId id="742" r:id="rId17"/>
    <p:sldId id="743" r:id="rId18"/>
    <p:sldId id="744" r:id="rId19"/>
    <p:sldId id="745" r:id="rId20"/>
    <p:sldId id="746" r:id="rId21"/>
    <p:sldId id="747" r:id="rId22"/>
    <p:sldId id="748" r:id="rId23"/>
    <p:sldId id="749" r:id="rId24"/>
    <p:sldId id="750" r:id="rId25"/>
    <p:sldId id="751" r:id="rId26"/>
    <p:sldId id="752" r:id="rId27"/>
    <p:sldId id="753" r:id="rId28"/>
    <p:sldId id="754"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6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image" Target="../media/image2.w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7.wmf"/><Relationship Id="rId4" Type="http://schemas.openxmlformats.org/officeDocument/2006/relationships/image" Target="../media/image118.wmf"/><Relationship Id="rId5" Type="http://schemas.openxmlformats.org/officeDocument/2006/relationships/image" Target="../media/image119.wmf"/><Relationship Id="rId6" Type="http://schemas.openxmlformats.org/officeDocument/2006/relationships/image" Target="../media/image120.wmf"/><Relationship Id="rId7" Type="http://schemas.openxmlformats.org/officeDocument/2006/relationships/image" Target="../media/image121.wmf"/><Relationship Id="rId8" Type="http://schemas.openxmlformats.org/officeDocument/2006/relationships/image" Target="../media/image122.wmf"/><Relationship Id="rId1" Type="http://schemas.openxmlformats.org/officeDocument/2006/relationships/image" Target="../media/image115.wmf"/><Relationship Id="rId2" Type="http://schemas.openxmlformats.org/officeDocument/2006/relationships/image" Target="../media/image116.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35.wmf"/><Relationship Id="rId12" Type="http://schemas.openxmlformats.org/officeDocument/2006/relationships/image" Target="../media/image136.wmf"/><Relationship Id="rId13" Type="http://schemas.openxmlformats.org/officeDocument/2006/relationships/image" Target="../media/image137.wmf"/><Relationship Id="rId1" Type="http://schemas.openxmlformats.org/officeDocument/2006/relationships/image" Target="../media/image125.wmf"/><Relationship Id="rId2" Type="http://schemas.openxmlformats.org/officeDocument/2006/relationships/image" Target="../media/image126.emf"/><Relationship Id="rId3" Type="http://schemas.openxmlformats.org/officeDocument/2006/relationships/image" Target="../media/image127.emf"/><Relationship Id="rId4" Type="http://schemas.openxmlformats.org/officeDocument/2006/relationships/image" Target="../media/image128.wmf"/><Relationship Id="rId5" Type="http://schemas.openxmlformats.org/officeDocument/2006/relationships/image" Target="../media/image129.emf"/><Relationship Id="rId6" Type="http://schemas.openxmlformats.org/officeDocument/2006/relationships/image" Target="../media/image130.wmf"/><Relationship Id="rId7" Type="http://schemas.openxmlformats.org/officeDocument/2006/relationships/image" Target="../media/image131.wmf"/><Relationship Id="rId8" Type="http://schemas.openxmlformats.org/officeDocument/2006/relationships/image" Target="../media/image132.wmf"/><Relationship Id="rId9" Type="http://schemas.openxmlformats.org/officeDocument/2006/relationships/image" Target="../media/image133.wmf"/><Relationship Id="rId10" Type="http://schemas.openxmlformats.org/officeDocument/2006/relationships/image" Target="../media/image1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0.wmf"/><Relationship Id="rId4" Type="http://schemas.openxmlformats.org/officeDocument/2006/relationships/image" Target="../media/image141.wmf"/><Relationship Id="rId5" Type="http://schemas.openxmlformats.org/officeDocument/2006/relationships/image" Target="../media/image142.wmf"/><Relationship Id="rId6" Type="http://schemas.openxmlformats.org/officeDocument/2006/relationships/image" Target="../media/image143.wmf"/><Relationship Id="rId7" Type="http://schemas.openxmlformats.org/officeDocument/2006/relationships/image" Target="../media/image144.wmf"/><Relationship Id="rId8" Type="http://schemas.openxmlformats.org/officeDocument/2006/relationships/image" Target="../media/image145.wmf"/><Relationship Id="rId1" Type="http://schemas.openxmlformats.org/officeDocument/2006/relationships/image" Target="../media/image138.wmf"/><Relationship Id="rId2" Type="http://schemas.openxmlformats.org/officeDocument/2006/relationships/image" Target="../media/image1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9.wmf"/><Relationship Id="rId4" Type="http://schemas.openxmlformats.org/officeDocument/2006/relationships/image" Target="../media/image150.wmf"/><Relationship Id="rId5" Type="http://schemas.openxmlformats.org/officeDocument/2006/relationships/image" Target="../media/image151.wmf"/><Relationship Id="rId6" Type="http://schemas.openxmlformats.org/officeDocument/2006/relationships/image" Target="../media/image152.wmf"/><Relationship Id="rId7" Type="http://schemas.openxmlformats.org/officeDocument/2006/relationships/image" Target="../media/image153.wmf"/><Relationship Id="rId8" Type="http://schemas.openxmlformats.org/officeDocument/2006/relationships/image" Target="../media/image154.wmf"/><Relationship Id="rId9" Type="http://schemas.openxmlformats.org/officeDocument/2006/relationships/image" Target="../media/image155.wmf"/><Relationship Id="rId10" Type="http://schemas.openxmlformats.org/officeDocument/2006/relationships/image" Target="../media/image156.wmf"/><Relationship Id="rId1" Type="http://schemas.openxmlformats.org/officeDocument/2006/relationships/image" Target="../media/image147.wmf"/><Relationship Id="rId2" Type="http://schemas.openxmlformats.org/officeDocument/2006/relationships/image" Target="../media/image1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8.wmf"/><Relationship Id="rId2" Type="http://schemas.openxmlformats.org/officeDocument/2006/relationships/image" Target="../media/image159.wmf"/><Relationship Id="rId3" Type="http://schemas.openxmlformats.org/officeDocument/2006/relationships/image" Target="../media/image1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4.wmf"/><Relationship Id="rId4" Type="http://schemas.openxmlformats.org/officeDocument/2006/relationships/image" Target="../media/image165.wmf"/><Relationship Id="rId5" Type="http://schemas.openxmlformats.org/officeDocument/2006/relationships/image" Target="../media/image166.wmf"/><Relationship Id="rId6" Type="http://schemas.openxmlformats.org/officeDocument/2006/relationships/image" Target="../media/image167.wmf"/><Relationship Id="rId7" Type="http://schemas.openxmlformats.org/officeDocument/2006/relationships/image" Target="../media/image168.wmf"/><Relationship Id="rId8" Type="http://schemas.openxmlformats.org/officeDocument/2006/relationships/image" Target="../media/image169.wmf"/><Relationship Id="rId1" Type="http://schemas.openxmlformats.org/officeDocument/2006/relationships/image" Target="../media/image162.wmf"/><Relationship Id="rId2" Type="http://schemas.openxmlformats.org/officeDocument/2006/relationships/image" Target="../media/image1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72.wmf"/><Relationship Id="rId4" Type="http://schemas.openxmlformats.org/officeDocument/2006/relationships/image" Target="../media/image173.wmf"/><Relationship Id="rId5" Type="http://schemas.openxmlformats.org/officeDocument/2006/relationships/image" Target="../media/image174.wmf"/><Relationship Id="rId6" Type="http://schemas.openxmlformats.org/officeDocument/2006/relationships/image" Target="../media/image175.wmf"/><Relationship Id="rId1" Type="http://schemas.openxmlformats.org/officeDocument/2006/relationships/image" Target="../media/image170.wmf"/><Relationship Id="rId2" Type="http://schemas.openxmlformats.org/officeDocument/2006/relationships/image" Target="../media/image17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85.wmf"/><Relationship Id="rId12" Type="http://schemas.openxmlformats.org/officeDocument/2006/relationships/image" Target="../media/image186.wmf"/><Relationship Id="rId13" Type="http://schemas.openxmlformats.org/officeDocument/2006/relationships/image" Target="../media/image187.wmf"/><Relationship Id="rId14" Type="http://schemas.openxmlformats.org/officeDocument/2006/relationships/image" Target="../media/image188.wmf"/><Relationship Id="rId15" Type="http://schemas.openxmlformats.org/officeDocument/2006/relationships/image" Target="../media/image189.wmf"/><Relationship Id="rId16" Type="http://schemas.openxmlformats.org/officeDocument/2006/relationships/image" Target="../media/image190.wmf"/><Relationship Id="rId1" Type="http://schemas.openxmlformats.org/officeDocument/2006/relationships/image" Target="../media/image176.wmf"/><Relationship Id="rId2" Type="http://schemas.openxmlformats.org/officeDocument/2006/relationships/image" Target="../media/image177.wmf"/><Relationship Id="rId3" Type="http://schemas.openxmlformats.org/officeDocument/2006/relationships/image" Target="../media/image178.wmf"/><Relationship Id="rId4" Type="http://schemas.openxmlformats.org/officeDocument/2006/relationships/image" Target="../media/image179.wmf"/><Relationship Id="rId5" Type="http://schemas.openxmlformats.org/officeDocument/2006/relationships/image" Target="../media/image180.wmf"/><Relationship Id="rId6" Type="http://schemas.openxmlformats.org/officeDocument/2006/relationships/image" Target="../media/image181.wmf"/><Relationship Id="rId7" Type="http://schemas.openxmlformats.org/officeDocument/2006/relationships/image" Target="../media/image182.wmf"/><Relationship Id="rId8" Type="http://schemas.openxmlformats.org/officeDocument/2006/relationships/image" Target="../media/image183.wmf"/><Relationship Id="rId9" Type="http://schemas.openxmlformats.org/officeDocument/2006/relationships/image" Target="../media/image170.wmf"/><Relationship Id="rId10" Type="http://schemas.openxmlformats.org/officeDocument/2006/relationships/image" Target="../media/image1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3.wmf"/><Relationship Id="rId4" Type="http://schemas.openxmlformats.org/officeDocument/2006/relationships/image" Target="../media/image194.wmf"/><Relationship Id="rId5" Type="http://schemas.openxmlformats.org/officeDocument/2006/relationships/image" Target="../media/image195.wmf"/><Relationship Id="rId6" Type="http://schemas.openxmlformats.org/officeDocument/2006/relationships/image" Target="../media/image196.wmf"/><Relationship Id="rId1" Type="http://schemas.openxmlformats.org/officeDocument/2006/relationships/image" Target="../media/image191.wmf"/><Relationship Id="rId2" Type="http://schemas.openxmlformats.org/officeDocument/2006/relationships/image" Target="../media/image192.wmf"/></Relationships>
</file>

<file path=ppt/drawings/_rels/vmlDrawing19.vml.rels><?xml version="1.0" encoding="UTF-8" standalone="yes"?>
<Relationships xmlns="http://schemas.openxmlformats.org/package/2006/relationships"><Relationship Id="rId11" Type="http://schemas.openxmlformats.org/officeDocument/2006/relationships/image" Target="../media/image209.wmf"/><Relationship Id="rId12" Type="http://schemas.openxmlformats.org/officeDocument/2006/relationships/image" Target="../media/image210.wmf"/><Relationship Id="rId13" Type="http://schemas.openxmlformats.org/officeDocument/2006/relationships/image" Target="../media/image211.wmf"/><Relationship Id="rId14" Type="http://schemas.openxmlformats.org/officeDocument/2006/relationships/image" Target="../media/image212.wmf"/><Relationship Id="rId15" Type="http://schemas.openxmlformats.org/officeDocument/2006/relationships/image" Target="../media/image213.wmf"/><Relationship Id="rId1" Type="http://schemas.openxmlformats.org/officeDocument/2006/relationships/image" Target="../media/image199.wmf"/><Relationship Id="rId2" Type="http://schemas.openxmlformats.org/officeDocument/2006/relationships/image" Target="../media/image200.wmf"/><Relationship Id="rId3" Type="http://schemas.openxmlformats.org/officeDocument/2006/relationships/image" Target="../media/image201.wmf"/><Relationship Id="rId4" Type="http://schemas.openxmlformats.org/officeDocument/2006/relationships/image" Target="../media/image202.wmf"/><Relationship Id="rId5" Type="http://schemas.openxmlformats.org/officeDocument/2006/relationships/image" Target="../media/image203.wmf"/><Relationship Id="rId6" Type="http://schemas.openxmlformats.org/officeDocument/2006/relationships/image" Target="../media/image204.wmf"/><Relationship Id="rId7" Type="http://schemas.openxmlformats.org/officeDocument/2006/relationships/image" Target="../media/image205.wmf"/><Relationship Id="rId8" Type="http://schemas.openxmlformats.org/officeDocument/2006/relationships/image" Target="../media/image206.wmf"/><Relationship Id="rId9" Type="http://schemas.openxmlformats.org/officeDocument/2006/relationships/image" Target="../media/image207.wmf"/><Relationship Id="rId10" Type="http://schemas.openxmlformats.org/officeDocument/2006/relationships/image" Target="../media/image20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1" Type="http://schemas.openxmlformats.org/officeDocument/2006/relationships/image" Target="../media/image7.w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1" Type="http://schemas.openxmlformats.org/officeDocument/2006/relationships/image" Target="../media/image225.wmf"/><Relationship Id="rId12" Type="http://schemas.openxmlformats.org/officeDocument/2006/relationships/image" Target="../media/image226.wmf"/><Relationship Id="rId13" Type="http://schemas.openxmlformats.org/officeDocument/2006/relationships/image" Target="../media/image227.wmf"/><Relationship Id="rId14" Type="http://schemas.openxmlformats.org/officeDocument/2006/relationships/image" Target="../media/image228.wmf"/><Relationship Id="rId15" Type="http://schemas.openxmlformats.org/officeDocument/2006/relationships/image" Target="../media/image229.wmf"/><Relationship Id="rId16" Type="http://schemas.openxmlformats.org/officeDocument/2006/relationships/image" Target="../media/image230.wmf"/><Relationship Id="rId17" Type="http://schemas.openxmlformats.org/officeDocument/2006/relationships/image" Target="../media/image231.wmf"/><Relationship Id="rId1" Type="http://schemas.openxmlformats.org/officeDocument/2006/relationships/image" Target="../media/image215.wmf"/><Relationship Id="rId2" Type="http://schemas.openxmlformats.org/officeDocument/2006/relationships/image" Target="../media/image216.wmf"/><Relationship Id="rId3" Type="http://schemas.openxmlformats.org/officeDocument/2006/relationships/image" Target="../media/image217.wmf"/><Relationship Id="rId4" Type="http://schemas.openxmlformats.org/officeDocument/2006/relationships/image" Target="../media/image218.wmf"/><Relationship Id="rId5" Type="http://schemas.openxmlformats.org/officeDocument/2006/relationships/image" Target="../media/image219.wmf"/><Relationship Id="rId6" Type="http://schemas.openxmlformats.org/officeDocument/2006/relationships/image" Target="../media/image220.wmf"/><Relationship Id="rId7" Type="http://schemas.openxmlformats.org/officeDocument/2006/relationships/image" Target="../media/image221.wmf"/><Relationship Id="rId8" Type="http://schemas.openxmlformats.org/officeDocument/2006/relationships/image" Target="../media/image222.wmf"/><Relationship Id="rId9" Type="http://schemas.openxmlformats.org/officeDocument/2006/relationships/image" Target="../media/image223.wmf"/><Relationship Id="rId10" Type="http://schemas.openxmlformats.org/officeDocument/2006/relationships/image" Target="../media/image22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34.wmf"/><Relationship Id="rId4" Type="http://schemas.openxmlformats.org/officeDocument/2006/relationships/image" Target="../media/image235.wmf"/><Relationship Id="rId5" Type="http://schemas.openxmlformats.org/officeDocument/2006/relationships/image" Target="../media/image236.wmf"/><Relationship Id="rId6" Type="http://schemas.openxmlformats.org/officeDocument/2006/relationships/image" Target="../media/image237.wmf"/><Relationship Id="rId7" Type="http://schemas.openxmlformats.org/officeDocument/2006/relationships/image" Target="../media/image238.wmf"/><Relationship Id="rId8" Type="http://schemas.openxmlformats.org/officeDocument/2006/relationships/image" Target="../media/image239.wmf"/><Relationship Id="rId9" Type="http://schemas.openxmlformats.org/officeDocument/2006/relationships/image" Target="../media/image240.wmf"/><Relationship Id="rId1" Type="http://schemas.openxmlformats.org/officeDocument/2006/relationships/image" Target="../media/image232.wmf"/><Relationship Id="rId2" Type="http://schemas.openxmlformats.org/officeDocument/2006/relationships/image" Target="../media/image233.wmf"/></Relationships>
</file>

<file path=ppt/drawings/_rels/vmlDrawing22.vml.rels><?xml version="1.0" encoding="UTF-8" standalone="yes"?>
<Relationships xmlns="http://schemas.openxmlformats.org/package/2006/relationships"><Relationship Id="rId11" Type="http://schemas.openxmlformats.org/officeDocument/2006/relationships/image" Target="../media/image251.wmf"/><Relationship Id="rId12" Type="http://schemas.openxmlformats.org/officeDocument/2006/relationships/image" Target="../media/image252.wmf"/><Relationship Id="rId1" Type="http://schemas.openxmlformats.org/officeDocument/2006/relationships/image" Target="../media/image241.wmf"/><Relationship Id="rId2" Type="http://schemas.openxmlformats.org/officeDocument/2006/relationships/image" Target="../media/image242.wmf"/><Relationship Id="rId3" Type="http://schemas.openxmlformats.org/officeDocument/2006/relationships/image" Target="../media/image243.wmf"/><Relationship Id="rId4" Type="http://schemas.openxmlformats.org/officeDocument/2006/relationships/image" Target="../media/image244.wmf"/><Relationship Id="rId5" Type="http://schemas.openxmlformats.org/officeDocument/2006/relationships/image" Target="../media/image245.wmf"/><Relationship Id="rId6" Type="http://schemas.openxmlformats.org/officeDocument/2006/relationships/image" Target="../media/image246.wmf"/><Relationship Id="rId7" Type="http://schemas.openxmlformats.org/officeDocument/2006/relationships/image" Target="../media/image247.wmf"/><Relationship Id="rId8" Type="http://schemas.openxmlformats.org/officeDocument/2006/relationships/image" Target="../media/image248.wmf"/><Relationship Id="rId9" Type="http://schemas.openxmlformats.org/officeDocument/2006/relationships/image" Target="../media/image249.wmf"/><Relationship Id="rId10" Type="http://schemas.openxmlformats.org/officeDocument/2006/relationships/image" Target="../media/image25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5.w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 Type="http://schemas.openxmlformats.org/officeDocument/2006/relationships/image" Target="../media/image7.wmf"/><Relationship Id="rId2" Type="http://schemas.openxmlformats.org/officeDocument/2006/relationships/image" Target="../media/image16.wmf"/><Relationship Id="rId3" Type="http://schemas.openxmlformats.org/officeDocument/2006/relationships/image" Target="../media/image17.emf"/><Relationship Id="rId4" Type="http://schemas.openxmlformats.org/officeDocument/2006/relationships/image" Target="../media/image18.wmf"/><Relationship Id="rId5" Type="http://schemas.openxmlformats.org/officeDocument/2006/relationships/image" Target="../media/image19.e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 Id="rId9" Type="http://schemas.openxmlformats.org/officeDocument/2006/relationships/image" Target="../media/image23.wmf"/><Relationship Id="rId10"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1" Type="http://schemas.openxmlformats.org/officeDocument/2006/relationships/image" Target="../media/image31.wmf"/><Relationship Id="rId2"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45.wmf"/><Relationship Id="rId9" Type="http://schemas.openxmlformats.org/officeDocument/2006/relationships/image" Target="../media/image46.wmf"/><Relationship Id="rId10" Type="http://schemas.openxmlformats.org/officeDocument/2006/relationships/image" Target="../media/image47.wmf"/><Relationship Id="rId1" Type="http://schemas.openxmlformats.org/officeDocument/2006/relationships/image" Target="../media/image38.wmf"/><Relationship Id="rId2"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57.wmf"/><Relationship Id="rId12" Type="http://schemas.openxmlformats.org/officeDocument/2006/relationships/image" Target="../media/image58.wmf"/><Relationship Id="rId13" Type="http://schemas.openxmlformats.org/officeDocument/2006/relationships/image" Target="../media/image59.wmf"/><Relationship Id="rId14" Type="http://schemas.openxmlformats.org/officeDocument/2006/relationships/image" Target="../media/image60.wmf"/><Relationship Id="rId15" Type="http://schemas.openxmlformats.org/officeDocument/2006/relationships/image" Target="../media/image61.wmf"/><Relationship Id="rId16" Type="http://schemas.openxmlformats.org/officeDocument/2006/relationships/image" Target="../media/image62.wmf"/><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image" Target="../media/image17.emf"/><Relationship Id="rId4" Type="http://schemas.openxmlformats.org/officeDocument/2006/relationships/image" Target="../media/image51.wmf"/><Relationship Id="rId5" Type="http://schemas.openxmlformats.org/officeDocument/2006/relationships/image" Target="../media/image16.wmf"/><Relationship Id="rId6" Type="http://schemas.openxmlformats.org/officeDocument/2006/relationships/image" Target="../media/image52.emf"/><Relationship Id="rId7" Type="http://schemas.openxmlformats.org/officeDocument/2006/relationships/image" Target="../media/image53.wmf"/><Relationship Id="rId8" Type="http://schemas.openxmlformats.org/officeDocument/2006/relationships/image" Target="../media/image54.emf"/><Relationship Id="rId9" Type="http://schemas.openxmlformats.org/officeDocument/2006/relationships/image" Target="../media/image55.emf"/><Relationship Id="rId10"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70.wmf"/><Relationship Id="rId20" Type="http://schemas.openxmlformats.org/officeDocument/2006/relationships/image" Target="../media/image81.wmf"/><Relationship Id="rId10" Type="http://schemas.openxmlformats.org/officeDocument/2006/relationships/image" Target="../media/image71.wmf"/><Relationship Id="rId11" Type="http://schemas.openxmlformats.org/officeDocument/2006/relationships/image" Target="../media/image72.wmf"/><Relationship Id="rId12" Type="http://schemas.openxmlformats.org/officeDocument/2006/relationships/image" Target="../media/image73.wmf"/><Relationship Id="rId13" Type="http://schemas.openxmlformats.org/officeDocument/2006/relationships/image" Target="../media/image74.wmf"/><Relationship Id="rId14" Type="http://schemas.openxmlformats.org/officeDocument/2006/relationships/image" Target="../media/image75.wmf"/><Relationship Id="rId15" Type="http://schemas.openxmlformats.org/officeDocument/2006/relationships/image" Target="../media/image76.wmf"/><Relationship Id="rId16" Type="http://schemas.openxmlformats.org/officeDocument/2006/relationships/image" Target="../media/image77.wmf"/><Relationship Id="rId17" Type="http://schemas.openxmlformats.org/officeDocument/2006/relationships/image" Target="../media/image78.wmf"/><Relationship Id="rId18" Type="http://schemas.openxmlformats.org/officeDocument/2006/relationships/image" Target="../media/image79.wmf"/><Relationship Id="rId19" Type="http://schemas.openxmlformats.org/officeDocument/2006/relationships/image" Target="../media/image80.wmf"/><Relationship Id="rId1" Type="http://schemas.openxmlformats.org/officeDocument/2006/relationships/image" Target="../media/image63.wmf"/><Relationship Id="rId2" Type="http://schemas.openxmlformats.org/officeDocument/2006/relationships/image" Target="../media/image16.wmf"/><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7" Type="http://schemas.openxmlformats.org/officeDocument/2006/relationships/image" Target="../media/image68.emf"/><Relationship Id="rId8"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94.emf"/><Relationship Id="rId20" Type="http://schemas.openxmlformats.org/officeDocument/2006/relationships/image" Target="../media/image105.emf"/><Relationship Id="rId21" Type="http://schemas.openxmlformats.org/officeDocument/2006/relationships/image" Target="../media/image106.emf"/><Relationship Id="rId22" Type="http://schemas.openxmlformats.org/officeDocument/2006/relationships/image" Target="../media/image107.emf"/><Relationship Id="rId23" Type="http://schemas.openxmlformats.org/officeDocument/2006/relationships/image" Target="../media/image108.emf"/><Relationship Id="rId24" Type="http://schemas.openxmlformats.org/officeDocument/2006/relationships/image" Target="../media/image109.emf"/><Relationship Id="rId10" Type="http://schemas.openxmlformats.org/officeDocument/2006/relationships/image" Target="../media/image95.emf"/><Relationship Id="rId11" Type="http://schemas.openxmlformats.org/officeDocument/2006/relationships/image" Target="../media/image96.emf"/><Relationship Id="rId12" Type="http://schemas.openxmlformats.org/officeDocument/2006/relationships/image" Target="../media/image97.emf"/><Relationship Id="rId13" Type="http://schemas.openxmlformats.org/officeDocument/2006/relationships/image" Target="../media/image98.emf"/><Relationship Id="rId14" Type="http://schemas.openxmlformats.org/officeDocument/2006/relationships/image" Target="../media/image99.emf"/><Relationship Id="rId15" Type="http://schemas.openxmlformats.org/officeDocument/2006/relationships/image" Target="../media/image100.emf"/><Relationship Id="rId16" Type="http://schemas.openxmlformats.org/officeDocument/2006/relationships/image" Target="../media/image101.emf"/><Relationship Id="rId17" Type="http://schemas.openxmlformats.org/officeDocument/2006/relationships/image" Target="../media/image102.emf"/><Relationship Id="rId18" Type="http://schemas.openxmlformats.org/officeDocument/2006/relationships/image" Target="../media/image103.emf"/><Relationship Id="rId19" Type="http://schemas.openxmlformats.org/officeDocument/2006/relationships/image" Target="../media/image104.emf"/><Relationship Id="rId1" Type="http://schemas.openxmlformats.org/officeDocument/2006/relationships/image" Target="../media/image86.emf"/><Relationship Id="rId2" Type="http://schemas.openxmlformats.org/officeDocument/2006/relationships/image" Target="../media/image87.emf"/><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0.wmf"/><Relationship Id="rId2" Type="http://schemas.openxmlformats.org/officeDocument/2006/relationships/image" Target="../media/image111.wmf"/><Relationship Id="rId3" Type="http://schemas.openxmlformats.org/officeDocument/2006/relationships/image" Target="../media/image1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79B2D4-0D7C-AF47-883E-838AD0FBC899}" type="slidenum">
              <a:rPr lang="en-US" sz="1200"/>
              <a:pPr eaLnBrk="1" hangingPunct="1"/>
              <a:t>7</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74970F-760E-6C40-A98D-579682D9341A}" type="slidenum">
              <a:rPr lang="en-US" sz="1200"/>
              <a:pPr eaLnBrk="1" hangingPunct="1"/>
              <a:t>8</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62FEFA-802A-3347-B0B0-8440EDB4C4DE}" type="slidenum">
              <a:rPr lang="en-US" sz="1200"/>
              <a:pPr eaLnBrk="1" hangingPunct="1"/>
              <a:t>13</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15</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14B37C-E9EA-DF4C-A6EF-08FCDA27337D}" type="slidenum">
              <a:rPr lang="en-US" sz="1200"/>
              <a:pPr eaLnBrk="1" hangingPunct="1"/>
              <a:t>17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BB6BBE-6D0F-7343-9889-888D84CB1FAE}" type="slidenum">
              <a:rPr lang="en-US" sz="1200"/>
              <a:pPr eaLnBrk="1" hangingPunct="1"/>
              <a:t>18</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16,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16,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oleObject" Target="../embeddings/oleObject70.bin"/><Relationship Id="rId21" Type="http://schemas.openxmlformats.org/officeDocument/2006/relationships/image" Target="../media/image70.wmf"/><Relationship Id="rId22" Type="http://schemas.openxmlformats.org/officeDocument/2006/relationships/oleObject" Target="../embeddings/oleObject71.bin"/><Relationship Id="rId23" Type="http://schemas.openxmlformats.org/officeDocument/2006/relationships/image" Target="../media/image71.wmf"/><Relationship Id="rId24" Type="http://schemas.openxmlformats.org/officeDocument/2006/relationships/oleObject" Target="../embeddings/oleObject72.bin"/><Relationship Id="rId25" Type="http://schemas.openxmlformats.org/officeDocument/2006/relationships/image" Target="../media/image72.wmf"/><Relationship Id="rId26" Type="http://schemas.openxmlformats.org/officeDocument/2006/relationships/oleObject" Target="../embeddings/oleObject73.bin"/><Relationship Id="rId27" Type="http://schemas.openxmlformats.org/officeDocument/2006/relationships/image" Target="../media/image73.wmf"/><Relationship Id="rId28" Type="http://schemas.openxmlformats.org/officeDocument/2006/relationships/oleObject" Target="../embeddings/oleObject74.bin"/><Relationship Id="rId29" Type="http://schemas.openxmlformats.org/officeDocument/2006/relationships/image" Target="../media/image74.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1.bin"/><Relationship Id="rId4" Type="http://schemas.openxmlformats.org/officeDocument/2006/relationships/image" Target="../media/image63.wmf"/><Relationship Id="rId5" Type="http://schemas.openxmlformats.org/officeDocument/2006/relationships/oleObject" Target="../embeddings/oleObject62.bin"/><Relationship Id="rId30" Type="http://schemas.openxmlformats.org/officeDocument/2006/relationships/oleObject" Target="../embeddings/oleObject75.bin"/><Relationship Id="rId31" Type="http://schemas.openxmlformats.org/officeDocument/2006/relationships/image" Target="../media/image75.wmf"/><Relationship Id="rId32" Type="http://schemas.openxmlformats.org/officeDocument/2006/relationships/oleObject" Target="../embeddings/oleObject76.bin"/><Relationship Id="rId9" Type="http://schemas.openxmlformats.org/officeDocument/2006/relationships/image" Target="../media/image64.wmf"/><Relationship Id="rId6" Type="http://schemas.openxmlformats.org/officeDocument/2006/relationships/image" Target="../media/image16.wmf"/><Relationship Id="rId7" Type="http://schemas.openxmlformats.org/officeDocument/2006/relationships/oleObject" Target="../embeddings/oleObject63.bin"/><Relationship Id="rId8" Type="http://schemas.openxmlformats.org/officeDocument/2006/relationships/oleObject" Target="../embeddings/oleObject64.bin"/><Relationship Id="rId33" Type="http://schemas.openxmlformats.org/officeDocument/2006/relationships/image" Target="../media/image76.wmf"/><Relationship Id="rId34" Type="http://schemas.openxmlformats.org/officeDocument/2006/relationships/oleObject" Target="../embeddings/oleObject77.bin"/><Relationship Id="rId35" Type="http://schemas.openxmlformats.org/officeDocument/2006/relationships/image" Target="../media/image77.wmf"/><Relationship Id="rId36" Type="http://schemas.openxmlformats.org/officeDocument/2006/relationships/oleObject" Target="../embeddings/oleObject78.bin"/><Relationship Id="rId10" Type="http://schemas.openxmlformats.org/officeDocument/2006/relationships/oleObject" Target="../embeddings/oleObject65.bin"/><Relationship Id="rId11" Type="http://schemas.openxmlformats.org/officeDocument/2006/relationships/image" Target="../media/image65.wmf"/><Relationship Id="rId12" Type="http://schemas.openxmlformats.org/officeDocument/2006/relationships/oleObject" Target="../embeddings/oleObject66.bin"/><Relationship Id="rId13" Type="http://schemas.openxmlformats.org/officeDocument/2006/relationships/image" Target="../media/image66.wmf"/><Relationship Id="rId14" Type="http://schemas.openxmlformats.org/officeDocument/2006/relationships/oleObject" Target="../embeddings/oleObject67.bin"/><Relationship Id="rId15" Type="http://schemas.openxmlformats.org/officeDocument/2006/relationships/image" Target="../media/image67.wmf"/><Relationship Id="rId16" Type="http://schemas.openxmlformats.org/officeDocument/2006/relationships/oleObject" Target="../embeddings/oleObject68.bin"/><Relationship Id="rId17" Type="http://schemas.openxmlformats.org/officeDocument/2006/relationships/image" Target="../media/image68.emf"/><Relationship Id="rId18" Type="http://schemas.openxmlformats.org/officeDocument/2006/relationships/oleObject" Target="../embeddings/oleObject69.bin"/><Relationship Id="rId19" Type="http://schemas.openxmlformats.org/officeDocument/2006/relationships/image" Target="../media/image69.wmf"/><Relationship Id="rId37" Type="http://schemas.openxmlformats.org/officeDocument/2006/relationships/image" Target="../media/image78.wmf"/><Relationship Id="rId38" Type="http://schemas.openxmlformats.org/officeDocument/2006/relationships/oleObject" Target="../embeddings/oleObject79.bin"/><Relationship Id="rId39" Type="http://schemas.openxmlformats.org/officeDocument/2006/relationships/image" Target="../media/image79.wmf"/><Relationship Id="rId40" Type="http://schemas.openxmlformats.org/officeDocument/2006/relationships/oleObject" Target="../embeddings/oleObject80.bin"/><Relationship Id="rId41" Type="http://schemas.openxmlformats.org/officeDocument/2006/relationships/image" Target="../media/image80.wmf"/><Relationship Id="rId42" Type="http://schemas.openxmlformats.org/officeDocument/2006/relationships/oleObject" Target="../embeddings/oleObject81.bin"/><Relationship Id="rId43" Type="http://schemas.openxmlformats.org/officeDocument/2006/relationships/image" Target="../media/image81.wmf"/><Relationship Id="rId44" Type="http://schemas.openxmlformats.org/officeDocument/2006/relationships/oleObject" Target="../embeddings/oleObject82.bin"/></Relationships>
</file>

<file path=ppt/slides/_rels/slide11.x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5" Type="http://schemas.openxmlformats.org/officeDocument/2006/relationships/image" Target="../media/image85.emf"/><Relationship Id="rId1" Type="http://schemas.openxmlformats.org/officeDocument/2006/relationships/slideLayout" Target="../slideLayouts/slideLayout2.xml"/><Relationship Id="rId2" Type="http://schemas.openxmlformats.org/officeDocument/2006/relationships/image" Target="../media/image82.emf"/></Relationships>
</file>

<file path=ppt/slides/_rels/slide12.xml.rels><?xml version="1.0" encoding="UTF-8" standalone="yes"?>
<Relationships xmlns="http://schemas.openxmlformats.org/package/2006/relationships"><Relationship Id="rId46" Type="http://schemas.openxmlformats.org/officeDocument/2006/relationships/image" Target="../media/image107.emf"/><Relationship Id="rId47" Type="http://schemas.openxmlformats.org/officeDocument/2006/relationships/oleObject" Target="../embeddings/oleObject105.bin"/><Relationship Id="rId48" Type="http://schemas.openxmlformats.org/officeDocument/2006/relationships/image" Target="../media/image108.emf"/><Relationship Id="rId49" Type="http://schemas.openxmlformats.org/officeDocument/2006/relationships/oleObject" Target="../embeddings/oleObject106.bin"/><Relationship Id="rId20" Type="http://schemas.openxmlformats.org/officeDocument/2006/relationships/image" Target="../media/image94.emf"/><Relationship Id="rId21" Type="http://schemas.openxmlformats.org/officeDocument/2006/relationships/oleObject" Target="../embeddings/oleObject92.bin"/><Relationship Id="rId22" Type="http://schemas.openxmlformats.org/officeDocument/2006/relationships/image" Target="../media/image95.emf"/><Relationship Id="rId23" Type="http://schemas.openxmlformats.org/officeDocument/2006/relationships/oleObject" Target="../embeddings/oleObject93.bin"/><Relationship Id="rId24" Type="http://schemas.openxmlformats.org/officeDocument/2006/relationships/image" Target="../media/image96.emf"/><Relationship Id="rId25" Type="http://schemas.openxmlformats.org/officeDocument/2006/relationships/oleObject" Target="../embeddings/oleObject94.bin"/><Relationship Id="rId26" Type="http://schemas.openxmlformats.org/officeDocument/2006/relationships/image" Target="../media/image97.emf"/><Relationship Id="rId27" Type="http://schemas.openxmlformats.org/officeDocument/2006/relationships/oleObject" Target="../embeddings/oleObject95.bin"/><Relationship Id="rId28" Type="http://schemas.openxmlformats.org/officeDocument/2006/relationships/image" Target="../media/image98.emf"/><Relationship Id="rId29" Type="http://schemas.openxmlformats.org/officeDocument/2006/relationships/oleObject" Target="../embeddings/oleObject96.bin"/><Relationship Id="rId50" Type="http://schemas.openxmlformats.org/officeDocument/2006/relationships/image" Target="../media/image109.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3.bin"/><Relationship Id="rId4" Type="http://schemas.openxmlformats.org/officeDocument/2006/relationships/image" Target="../media/image86.emf"/><Relationship Id="rId5" Type="http://schemas.openxmlformats.org/officeDocument/2006/relationships/oleObject" Target="../embeddings/oleObject84.bin"/><Relationship Id="rId30" Type="http://schemas.openxmlformats.org/officeDocument/2006/relationships/image" Target="../media/image99.emf"/><Relationship Id="rId31" Type="http://schemas.openxmlformats.org/officeDocument/2006/relationships/oleObject" Target="../embeddings/oleObject97.bin"/><Relationship Id="rId32" Type="http://schemas.openxmlformats.org/officeDocument/2006/relationships/image" Target="../media/image100.emf"/><Relationship Id="rId9" Type="http://schemas.openxmlformats.org/officeDocument/2006/relationships/oleObject" Target="../embeddings/oleObject86.bin"/><Relationship Id="rId6" Type="http://schemas.openxmlformats.org/officeDocument/2006/relationships/image" Target="../media/image87.emf"/><Relationship Id="rId7" Type="http://schemas.openxmlformats.org/officeDocument/2006/relationships/oleObject" Target="../embeddings/oleObject85.bin"/><Relationship Id="rId8" Type="http://schemas.openxmlformats.org/officeDocument/2006/relationships/image" Target="../media/image88.emf"/><Relationship Id="rId33" Type="http://schemas.openxmlformats.org/officeDocument/2006/relationships/oleObject" Target="../embeddings/oleObject98.bin"/><Relationship Id="rId34" Type="http://schemas.openxmlformats.org/officeDocument/2006/relationships/image" Target="../media/image101.emf"/><Relationship Id="rId35" Type="http://schemas.openxmlformats.org/officeDocument/2006/relationships/oleObject" Target="../embeddings/oleObject99.bin"/><Relationship Id="rId36" Type="http://schemas.openxmlformats.org/officeDocument/2006/relationships/image" Target="../media/image102.emf"/><Relationship Id="rId10" Type="http://schemas.openxmlformats.org/officeDocument/2006/relationships/image" Target="../media/image89.emf"/><Relationship Id="rId11" Type="http://schemas.openxmlformats.org/officeDocument/2006/relationships/oleObject" Target="../embeddings/oleObject87.bin"/><Relationship Id="rId12" Type="http://schemas.openxmlformats.org/officeDocument/2006/relationships/image" Target="../media/image90.emf"/><Relationship Id="rId13" Type="http://schemas.openxmlformats.org/officeDocument/2006/relationships/oleObject" Target="../embeddings/oleObject88.bin"/><Relationship Id="rId14" Type="http://schemas.openxmlformats.org/officeDocument/2006/relationships/image" Target="../media/image91.emf"/><Relationship Id="rId15" Type="http://schemas.openxmlformats.org/officeDocument/2006/relationships/oleObject" Target="../embeddings/oleObject89.bin"/><Relationship Id="rId16" Type="http://schemas.openxmlformats.org/officeDocument/2006/relationships/image" Target="../media/image92.emf"/><Relationship Id="rId17" Type="http://schemas.openxmlformats.org/officeDocument/2006/relationships/oleObject" Target="../embeddings/oleObject90.bin"/><Relationship Id="rId18" Type="http://schemas.openxmlformats.org/officeDocument/2006/relationships/image" Target="../media/image93.emf"/><Relationship Id="rId19" Type="http://schemas.openxmlformats.org/officeDocument/2006/relationships/oleObject" Target="../embeddings/oleObject91.bin"/><Relationship Id="rId37" Type="http://schemas.openxmlformats.org/officeDocument/2006/relationships/oleObject" Target="../embeddings/oleObject100.bin"/><Relationship Id="rId38" Type="http://schemas.openxmlformats.org/officeDocument/2006/relationships/image" Target="../media/image103.emf"/><Relationship Id="rId39" Type="http://schemas.openxmlformats.org/officeDocument/2006/relationships/oleObject" Target="../embeddings/oleObject101.bin"/><Relationship Id="rId40" Type="http://schemas.openxmlformats.org/officeDocument/2006/relationships/image" Target="../media/image104.emf"/><Relationship Id="rId41" Type="http://schemas.openxmlformats.org/officeDocument/2006/relationships/oleObject" Target="../embeddings/oleObject102.bin"/><Relationship Id="rId42" Type="http://schemas.openxmlformats.org/officeDocument/2006/relationships/image" Target="../media/image105.emf"/><Relationship Id="rId43" Type="http://schemas.openxmlformats.org/officeDocument/2006/relationships/oleObject" Target="../embeddings/oleObject103.bin"/><Relationship Id="rId44" Type="http://schemas.openxmlformats.org/officeDocument/2006/relationships/image" Target="../media/image106.emf"/><Relationship Id="rId45" Type="http://schemas.openxmlformats.org/officeDocument/2006/relationships/oleObject" Target="../embeddings/oleObject10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3.jpeg"/><Relationship Id="rId5" Type="http://schemas.openxmlformats.org/officeDocument/2006/relationships/image" Target="../media/image114.jpeg"/><Relationship Id="rId6" Type="http://schemas.openxmlformats.org/officeDocument/2006/relationships/oleObject" Target="../embeddings/oleObject107.bin"/><Relationship Id="rId7" Type="http://schemas.openxmlformats.org/officeDocument/2006/relationships/image" Target="../media/image110.wmf"/><Relationship Id="rId8" Type="http://schemas.openxmlformats.org/officeDocument/2006/relationships/oleObject" Target="../embeddings/oleObject108.bin"/><Relationship Id="rId9" Type="http://schemas.openxmlformats.org/officeDocument/2006/relationships/image" Target="../media/image111.wmf"/><Relationship Id="rId10" Type="http://schemas.openxmlformats.org/officeDocument/2006/relationships/oleObject" Target="../embeddings/oleObject109.bin"/><Relationship Id="rId11" Type="http://schemas.openxmlformats.org/officeDocument/2006/relationships/image" Target="../media/image112.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11.bin"/><Relationship Id="rId20" Type="http://schemas.openxmlformats.org/officeDocument/2006/relationships/image" Target="../media/image121.wmf"/><Relationship Id="rId21" Type="http://schemas.openxmlformats.org/officeDocument/2006/relationships/oleObject" Target="../embeddings/oleObject117.bin"/><Relationship Id="rId22" Type="http://schemas.openxmlformats.org/officeDocument/2006/relationships/image" Target="../media/image122.wmf"/><Relationship Id="rId23" Type="http://schemas.openxmlformats.org/officeDocument/2006/relationships/image" Target="../media/image124.png"/><Relationship Id="rId10" Type="http://schemas.openxmlformats.org/officeDocument/2006/relationships/image" Target="../media/image116.wmf"/><Relationship Id="rId11" Type="http://schemas.openxmlformats.org/officeDocument/2006/relationships/oleObject" Target="../embeddings/oleObject112.bin"/><Relationship Id="rId12" Type="http://schemas.openxmlformats.org/officeDocument/2006/relationships/image" Target="../media/image117.wmf"/><Relationship Id="rId13" Type="http://schemas.openxmlformats.org/officeDocument/2006/relationships/oleObject" Target="../embeddings/oleObject113.bin"/><Relationship Id="rId14" Type="http://schemas.openxmlformats.org/officeDocument/2006/relationships/image" Target="../media/image118.wmf"/><Relationship Id="rId15" Type="http://schemas.openxmlformats.org/officeDocument/2006/relationships/oleObject" Target="../embeddings/oleObject114.bin"/><Relationship Id="rId16" Type="http://schemas.openxmlformats.org/officeDocument/2006/relationships/image" Target="../media/image119.wmf"/><Relationship Id="rId17" Type="http://schemas.openxmlformats.org/officeDocument/2006/relationships/oleObject" Target="../embeddings/oleObject115.bin"/><Relationship Id="rId18" Type="http://schemas.openxmlformats.org/officeDocument/2006/relationships/image" Target="../media/image120.wmf"/><Relationship Id="rId19" Type="http://schemas.openxmlformats.org/officeDocument/2006/relationships/oleObject" Target="../embeddings/oleObject116.bin"/><Relationship Id="rId1" Type="http://schemas.openxmlformats.org/officeDocument/2006/relationships/vmlDrawing" Target="../drawings/vmlDrawing10.vml"/><Relationship Id="rId2" Type="http://schemas.microsoft.com/office/2007/relationships/media" Target="../media/media1.gif"/><Relationship Id="rId3" Type="http://schemas.openxmlformats.org/officeDocument/2006/relationships/video" Target="../media/media1.gif"/><Relationship Id="rId4" Type="http://schemas.openxmlformats.org/officeDocument/2006/relationships/slideLayout" Target="../slideLayouts/slideLayout6.xml"/><Relationship Id="rId5" Type="http://schemas.openxmlformats.org/officeDocument/2006/relationships/notesSlide" Target="../notesSlides/notesSlide4.xml"/><Relationship Id="rId6" Type="http://schemas.openxmlformats.org/officeDocument/2006/relationships/image" Target="../media/image123.jpeg"/><Relationship Id="rId7" Type="http://schemas.openxmlformats.org/officeDocument/2006/relationships/oleObject" Target="../embeddings/oleObject110.bin"/><Relationship Id="rId8" Type="http://schemas.openxmlformats.org/officeDocument/2006/relationships/image" Target="../media/image115.wmf"/></Relationships>
</file>

<file path=ppt/slides/_rels/slide15.xml.rels><?xml version="1.0" encoding="UTF-8" standalone="yes"?>
<Relationships xmlns="http://schemas.openxmlformats.org/package/2006/relationships"><Relationship Id="rId9" Type="http://schemas.openxmlformats.org/officeDocument/2006/relationships/image" Target="../media/image127.emf"/><Relationship Id="rId20" Type="http://schemas.openxmlformats.org/officeDocument/2006/relationships/oleObject" Target="../embeddings/oleObject126.bin"/><Relationship Id="rId21" Type="http://schemas.openxmlformats.org/officeDocument/2006/relationships/image" Target="../media/image133.wmf"/><Relationship Id="rId22" Type="http://schemas.openxmlformats.org/officeDocument/2006/relationships/oleObject" Target="../embeddings/oleObject127.bin"/><Relationship Id="rId23" Type="http://schemas.openxmlformats.org/officeDocument/2006/relationships/image" Target="../media/image134.wmf"/><Relationship Id="rId24" Type="http://schemas.openxmlformats.org/officeDocument/2006/relationships/oleObject" Target="../embeddings/oleObject128.bin"/><Relationship Id="rId25" Type="http://schemas.openxmlformats.org/officeDocument/2006/relationships/image" Target="../media/image135.wmf"/><Relationship Id="rId26" Type="http://schemas.openxmlformats.org/officeDocument/2006/relationships/oleObject" Target="../embeddings/oleObject129.bin"/><Relationship Id="rId27" Type="http://schemas.openxmlformats.org/officeDocument/2006/relationships/image" Target="../media/image136.wmf"/><Relationship Id="rId28" Type="http://schemas.openxmlformats.org/officeDocument/2006/relationships/oleObject" Target="../embeddings/oleObject130.bin"/><Relationship Id="rId29" Type="http://schemas.openxmlformats.org/officeDocument/2006/relationships/image" Target="../media/image137.wmf"/><Relationship Id="rId10" Type="http://schemas.openxmlformats.org/officeDocument/2006/relationships/oleObject" Target="../embeddings/oleObject121.bin"/><Relationship Id="rId11" Type="http://schemas.openxmlformats.org/officeDocument/2006/relationships/image" Target="../media/image128.wmf"/><Relationship Id="rId12" Type="http://schemas.openxmlformats.org/officeDocument/2006/relationships/oleObject" Target="../embeddings/oleObject122.bin"/><Relationship Id="rId13" Type="http://schemas.openxmlformats.org/officeDocument/2006/relationships/image" Target="../media/image129.emf"/><Relationship Id="rId14" Type="http://schemas.openxmlformats.org/officeDocument/2006/relationships/oleObject" Target="../embeddings/oleObject123.bin"/><Relationship Id="rId15" Type="http://schemas.openxmlformats.org/officeDocument/2006/relationships/image" Target="../media/image130.wmf"/><Relationship Id="rId16" Type="http://schemas.openxmlformats.org/officeDocument/2006/relationships/oleObject" Target="../embeddings/oleObject124.bin"/><Relationship Id="rId17" Type="http://schemas.openxmlformats.org/officeDocument/2006/relationships/image" Target="../media/image131.wmf"/><Relationship Id="rId18" Type="http://schemas.openxmlformats.org/officeDocument/2006/relationships/oleObject" Target="../embeddings/oleObject125.bin"/><Relationship Id="rId19" Type="http://schemas.openxmlformats.org/officeDocument/2006/relationships/image" Target="../media/image132.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oleObject" Target="../embeddings/oleObject118.bin"/><Relationship Id="rId5" Type="http://schemas.openxmlformats.org/officeDocument/2006/relationships/image" Target="../media/image125.wmf"/><Relationship Id="rId6" Type="http://schemas.openxmlformats.org/officeDocument/2006/relationships/oleObject" Target="../embeddings/oleObject119.bin"/><Relationship Id="rId7" Type="http://schemas.openxmlformats.org/officeDocument/2006/relationships/image" Target="../media/image126.emf"/><Relationship Id="rId8" Type="http://schemas.openxmlformats.org/officeDocument/2006/relationships/oleObject" Target="../embeddings/oleObject120.bin"/></Relationships>
</file>

<file path=ppt/slides/_rels/slide16.xml.rels><?xml version="1.0" encoding="UTF-8" standalone="yes"?>
<Relationships xmlns="http://schemas.openxmlformats.org/package/2006/relationships"><Relationship Id="rId11" Type="http://schemas.openxmlformats.org/officeDocument/2006/relationships/image" Target="../media/image141.wmf"/><Relationship Id="rId12" Type="http://schemas.openxmlformats.org/officeDocument/2006/relationships/oleObject" Target="../embeddings/oleObject135.bin"/><Relationship Id="rId13" Type="http://schemas.openxmlformats.org/officeDocument/2006/relationships/image" Target="../media/image142.wmf"/><Relationship Id="rId14" Type="http://schemas.openxmlformats.org/officeDocument/2006/relationships/oleObject" Target="../embeddings/oleObject136.bin"/><Relationship Id="rId15" Type="http://schemas.openxmlformats.org/officeDocument/2006/relationships/image" Target="../media/image143.wmf"/><Relationship Id="rId16" Type="http://schemas.openxmlformats.org/officeDocument/2006/relationships/oleObject" Target="../embeddings/oleObject137.bin"/><Relationship Id="rId17" Type="http://schemas.openxmlformats.org/officeDocument/2006/relationships/image" Target="../media/image144.wmf"/><Relationship Id="rId18" Type="http://schemas.openxmlformats.org/officeDocument/2006/relationships/oleObject" Target="../embeddings/oleObject138.bin"/><Relationship Id="rId19" Type="http://schemas.openxmlformats.org/officeDocument/2006/relationships/image" Target="../media/image145.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146.jpeg"/><Relationship Id="rId4" Type="http://schemas.openxmlformats.org/officeDocument/2006/relationships/oleObject" Target="../embeddings/oleObject131.bin"/><Relationship Id="rId5" Type="http://schemas.openxmlformats.org/officeDocument/2006/relationships/image" Target="../media/image138.wmf"/><Relationship Id="rId6" Type="http://schemas.openxmlformats.org/officeDocument/2006/relationships/oleObject" Target="../embeddings/oleObject132.bin"/><Relationship Id="rId7" Type="http://schemas.openxmlformats.org/officeDocument/2006/relationships/image" Target="../media/image139.wmf"/><Relationship Id="rId8" Type="http://schemas.openxmlformats.org/officeDocument/2006/relationships/oleObject" Target="../embeddings/oleObject133.bin"/><Relationship Id="rId9" Type="http://schemas.openxmlformats.org/officeDocument/2006/relationships/image" Target="../media/image140.wmf"/><Relationship Id="rId10" Type="http://schemas.openxmlformats.org/officeDocument/2006/relationships/oleObject" Target="../embeddings/oleObject134.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41.bin"/><Relationship Id="rId20" Type="http://schemas.openxmlformats.org/officeDocument/2006/relationships/image" Target="../media/image154.wmf"/><Relationship Id="rId21" Type="http://schemas.openxmlformats.org/officeDocument/2006/relationships/oleObject" Target="../embeddings/oleObject147.bin"/><Relationship Id="rId22" Type="http://schemas.openxmlformats.org/officeDocument/2006/relationships/image" Target="../media/image155.wmf"/><Relationship Id="rId23" Type="http://schemas.openxmlformats.org/officeDocument/2006/relationships/oleObject" Target="../embeddings/oleObject148.bin"/><Relationship Id="rId24" Type="http://schemas.openxmlformats.org/officeDocument/2006/relationships/image" Target="../media/image156.wmf"/><Relationship Id="rId10" Type="http://schemas.openxmlformats.org/officeDocument/2006/relationships/image" Target="../media/image149.wmf"/><Relationship Id="rId11" Type="http://schemas.openxmlformats.org/officeDocument/2006/relationships/oleObject" Target="../embeddings/oleObject142.bin"/><Relationship Id="rId12" Type="http://schemas.openxmlformats.org/officeDocument/2006/relationships/image" Target="../media/image150.wmf"/><Relationship Id="rId13" Type="http://schemas.openxmlformats.org/officeDocument/2006/relationships/oleObject" Target="../embeddings/oleObject143.bin"/><Relationship Id="rId14" Type="http://schemas.openxmlformats.org/officeDocument/2006/relationships/image" Target="../media/image151.wmf"/><Relationship Id="rId15" Type="http://schemas.openxmlformats.org/officeDocument/2006/relationships/oleObject" Target="../embeddings/oleObject144.bin"/><Relationship Id="rId16" Type="http://schemas.openxmlformats.org/officeDocument/2006/relationships/image" Target="../media/image152.wmf"/><Relationship Id="rId17" Type="http://schemas.openxmlformats.org/officeDocument/2006/relationships/oleObject" Target="../embeddings/oleObject145.bin"/><Relationship Id="rId18" Type="http://schemas.openxmlformats.org/officeDocument/2006/relationships/image" Target="../media/image153.wmf"/><Relationship Id="rId19" Type="http://schemas.openxmlformats.org/officeDocument/2006/relationships/oleObject" Target="../embeddings/oleObject146.bin"/><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57.jpeg"/><Relationship Id="rId5" Type="http://schemas.openxmlformats.org/officeDocument/2006/relationships/oleObject" Target="../embeddings/oleObject139.bin"/><Relationship Id="rId6" Type="http://schemas.openxmlformats.org/officeDocument/2006/relationships/image" Target="../media/image147.wmf"/><Relationship Id="rId7" Type="http://schemas.openxmlformats.org/officeDocument/2006/relationships/oleObject" Target="../embeddings/oleObject140.bin"/><Relationship Id="rId8" Type="http://schemas.openxmlformats.org/officeDocument/2006/relationships/image" Target="../media/image14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61.jpeg"/><Relationship Id="rId5" Type="http://schemas.openxmlformats.org/officeDocument/2006/relationships/oleObject" Target="../embeddings/oleObject149.bin"/><Relationship Id="rId6" Type="http://schemas.openxmlformats.org/officeDocument/2006/relationships/image" Target="../media/image158.wmf"/><Relationship Id="rId7" Type="http://schemas.openxmlformats.org/officeDocument/2006/relationships/oleObject" Target="../embeddings/oleObject150.bin"/><Relationship Id="rId8" Type="http://schemas.openxmlformats.org/officeDocument/2006/relationships/image" Target="../media/image159.wmf"/><Relationship Id="rId9" Type="http://schemas.openxmlformats.org/officeDocument/2006/relationships/oleObject" Target="../embeddings/oleObject151.bin"/><Relationship Id="rId10" Type="http://schemas.openxmlformats.org/officeDocument/2006/relationships/image" Target="../media/image160.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56.bin"/><Relationship Id="rId12" Type="http://schemas.openxmlformats.org/officeDocument/2006/relationships/image" Target="../media/image166.wmf"/><Relationship Id="rId13" Type="http://schemas.openxmlformats.org/officeDocument/2006/relationships/oleObject" Target="../embeddings/oleObject157.bin"/><Relationship Id="rId14" Type="http://schemas.openxmlformats.org/officeDocument/2006/relationships/image" Target="../media/image167.wmf"/><Relationship Id="rId15" Type="http://schemas.openxmlformats.org/officeDocument/2006/relationships/oleObject" Target="../embeddings/oleObject158.bin"/><Relationship Id="rId16" Type="http://schemas.openxmlformats.org/officeDocument/2006/relationships/image" Target="../media/image168.wmf"/><Relationship Id="rId17" Type="http://schemas.openxmlformats.org/officeDocument/2006/relationships/oleObject" Target="../embeddings/oleObject159.bin"/><Relationship Id="rId18" Type="http://schemas.openxmlformats.org/officeDocument/2006/relationships/image" Target="../media/image169.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52.bin"/><Relationship Id="rId4" Type="http://schemas.openxmlformats.org/officeDocument/2006/relationships/image" Target="../media/image162.wmf"/><Relationship Id="rId5" Type="http://schemas.openxmlformats.org/officeDocument/2006/relationships/oleObject" Target="../embeddings/oleObject153.bin"/><Relationship Id="rId6" Type="http://schemas.openxmlformats.org/officeDocument/2006/relationships/image" Target="../media/image163.wmf"/><Relationship Id="rId7" Type="http://schemas.openxmlformats.org/officeDocument/2006/relationships/oleObject" Target="../embeddings/oleObject154.bin"/><Relationship Id="rId8" Type="http://schemas.openxmlformats.org/officeDocument/2006/relationships/image" Target="../media/image164.wmf"/><Relationship Id="rId9" Type="http://schemas.openxmlformats.org/officeDocument/2006/relationships/oleObject" Target="../embeddings/oleObject155.bin"/><Relationship Id="rId10" Type="http://schemas.openxmlformats.org/officeDocument/2006/relationships/image" Target="../media/image16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64.bin"/><Relationship Id="rId12" Type="http://schemas.openxmlformats.org/officeDocument/2006/relationships/image" Target="../media/image174.wmf"/><Relationship Id="rId13" Type="http://schemas.openxmlformats.org/officeDocument/2006/relationships/oleObject" Target="../embeddings/oleObject165.bin"/><Relationship Id="rId14" Type="http://schemas.openxmlformats.org/officeDocument/2006/relationships/image" Target="../media/image175.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60.bin"/><Relationship Id="rId4" Type="http://schemas.openxmlformats.org/officeDocument/2006/relationships/image" Target="../media/image170.wmf"/><Relationship Id="rId5" Type="http://schemas.openxmlformats.org/officeDocument/2006/relationships/oleObject" Target="../embeddings/oleObject161.bin"/><Relationship Id="rId6" Type="http://schemas.openxmlformats.org/officeDocument/2006/relationships/image" Target="../media/image171.wmf"/><Relationship Id="rId7" Type="http://schemas.openxmlformats.org/officeDocument/2006/relationships/oleObject" Target="../embeddings/oleObject162.bin"/><Relationship Id="rId8" Type="http://schemas.openxmlformats.org/officeDocument/2006/relationships/image" Target="../media/image172.wmf"/><Relationship Id="rId9" Type="http://schemas.openxmlformats.org/officeDocument/2006/relationships/oleObject" Target="../embeddings/oleObject163.bin"/><Relationship Id="rId10" Type="http://schemas.openxmlformats.org/officeDocument/2006/relationships/image" Target="../media/image173.wmf"/></Relationships>
</file>

<file path=ppt/slides/_rels/slide22.xml.rels><?xml version="1.0" encoding="UTF-8" standalone="yes"?>
<Relationships xmlns="http://schemas.openxmlformats.org/package/2006/relationships"><Relationship Id="rId20" Type="http://schemas.openxmlformats.org/officeDocument/2006/relationships/image" Target="../media/image170.wmf"/><Relationship Id="rId21" Type="http://schemas.openxmlformats.org/officeDocument/2006/relationships/oleObject" Target="../embeddings/oleObject175.bin"/><Relationship Id="rId22" Type="http://schemas.openxmlformats.org/officeDocument/2006/relationships/image" Target="../media/image184.wmf"/><Relationship Id="rId23" Type="http://schemas.openxmlformats.org/officeDocument/2006/relationships/oleObject" Target="../embeddings/oleObject176.bin"/><Relationship Id="rId24" Type="http://schemas.openxmlformats.org/officeDocument/2006/relationships/image" Target="../media/image185.wmf"/><Relationship Id="rId25" Type="http://schemas.openxmlformats.org/officeDocument/2006/relationships/oleObject" Target="../embeddings/oleObject177.bin"/><Relationship Id="rId26" Type="http://schemas.openxmlformats.org/officeDocument/2006/relationships/image" Target="../media/image186.wmf"/><Relationship Id="rId27" Type="http://schemas.openxmlformats.org/officeDocument/2006/relationships/oleObject" Target="../embeddings/oleObject178.bin"/><Relationship Id="rId28" Type="http://schemas.openxmlformats.org/officeDocument/2006/relationships/image" Target="../media/image187.wmf"/><Relationship Id="rId29" Type="http://schemas.openxmlformats.org/officeDocument/2006/relationships/oleObject" Target="../embeddings/oleObject179.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66.bin"/><Relationship Id="rId4" Type="http://schemas.openxmlformats.org/officeDocument/2006/relationships/image" Target="../media/image176.wmf"/><Relationship Id="rId5" Type="http://schemas.openxmlformats.org/officeDocument/2006/relationships/oleObject" Target="../embeddings/oleObject167.bin"/><Relationship Id="rId30" Type="http://schemas.openxmlformats.org/officeDocument/2006/relationships/image" Target="../media/image188.wmf"/><Relationship Id="rId31" Type="http://schemas.openxmlformats.org/officeDocument/2006/relationships/oleObject" Target="../embeddings/oleObject180.bin"/><Relationship Id="rId32" Type="http://schemas.openxmlformats.org/officeDocument/2006/relationships/image" Target="../media/image189.wmf"/><Relationship Id="rId9" Type="http://schemas.openxmlformats.org/officeDocument/2006/relationships/oleObject" Target="../embeddings/oleObject169.bin"/><Relationship Id="rId6" Type="http://schemas.openxmlformats.org/officeDocument/2006/relationships/image" Target="../media/image177.wmf"/><Relationship Id="rId7" Type="http://schemas.openxmlformats.org/officeDocument/2006/relationships/oleObject" Target="../embeddings/oleObject168.bin"/><Relationship Id="rId8" Type="http://schemas.openxmlformats.org/officeDocument/2006/relationships/image" Target="../media/image178.wmf"/><Relationship Id="rId33" Type="http://schemas.openxmlformats.org/officeDocument/2006/relationships/oleObject" Target="../embeddings/oleObject181.bin"/><Relationship Id="rId34" Type="http://schemas.openxmlformats.org/officeDocument/2006/relationships/image" Target="../media/image190.wmf"/><Relationship Id="rId10" Type="http://schemas.openxmlformats.org/officeDocument/2006/relationships/image" Target="../media/image179.wmf"/><Relationship Id="rId11" Type="http://schemas.openxmlformats.org/officeDocument/2006/relationships/oleObject" Target="../embeddings/oleObject170.bin"/><Relationship Id="rId12" Type="http://schemas.openxmlformats.org/officeDocument/2006/relationships/image" Target="../media/image180.wmf"/><Relationship Id="rId13" Type="http://schemas.openxmlformats.org/officeDocument/2006/relationships/oleObject" Target="../embeddings/oleObject171.bin"/><Relationship Id="rId14" Type="http://schemas.openxmlformats.org/officeDocument/2006/relationships/image" Target="../media/image181.wmf"/><Relationship Id="rId15" Type="http://schemas.openxmlformats.org/officeDocument/2006/relationships/oleObject" Target="../embeddings/oleObject172.bin"/><Relationship Id="rId16" Type="http://schemas.openxmlformats.org/officeDocument/2006/relationships/image" Target="../media/image182.wmf"/><Relationship Id="rId17" Type="http://schemas.openxmlformats.org/officeDocument/2006/relationships/oleObject" Target="../embeddings/oleObject173.bin"/><Relationship Id="rId18" Type="http://schemas.openxmlformats.org/officeDocument/2006/relationships/image" Target="../media/image183.wmf"/><Relationship Id="rId19" Type="http://schemas.openxmlformats.org/officeDocument/2006/relationships/oleObject" Target="../embeddings/oleObject174.bin"/></Relationships>
</file>

<file path=ppt/slides/_rels/slide23.xml.rels><?xml version="1.0" encoding="UTF-8" standalone="yes"?>
<Relationships xmlns="http://schemas.openxmlformats.org/package/2006/relationships"><Relationship Id="rId11" Type="http://schemas.openxmlformats.org/officeDocument/2006/relationships/image" Target="../media/image194.wmf"/><Relationship Id="rId12" Type="http://schemas.openxmlformats.org/officeDocument/2006/relationships/oleObject" Target="../embeddings/oleObject186.bin"/><Relationship Id="rId13" Type="http://schemas.openxmlformats.org/officeDocument/2006/relationships/image" Target="../media/image195.wmf"/><Relationship Id="rId14" Type="http://schemas.openxmlformats.org/officeDocument/2006/relationships/oleObject" Target="../embeddings/oleObject187.bin"/><Relationship Id="rId15" Type="http://schemas.openxmlformats.org/officeDocument/2006/relationships/image" Target="../media/image196.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97.jpeg"/><Relationship Id="rId4" Type="http://schemas.openxmlformats.org/officeDocument/2006/relationships/oleObject" Target="../embeddings/oleObject182.bin"/><Relationship Id="rId5" Type="http://schemas.openxmlformats.org/officeDocument/2006/relationships/image" Target="../media/image191.wmf"/><Relationship Id="rId6" Type="http://schemas.openxmlformats.org/officeDocument/2006/relationships/oleObject" Target="../embeddings/oleObject183.bin"/><Relationship Id="rId7" Type="http://schemas.openxmlformats.org/officeDocument/2006/relationships/image" Target="../media/image192.wmf"/><Relationship Id="rId8" Type="http://schemas.openxmlformats.org/officeDocument/2006/relationships/oleObject" Target="../embeddings/oleObject184.bin"/><Relationship Id="rId9" Type="http://schemas.openxmlformats.org/officeDocument/2006/relationships/image" Target="../media/image193.wmf"/><Relationship Id="rId10" Type="http://schemas.openxmlformats.org/officeDocument/2006/relationships/oleObject" Target="../embeddings/oleObject18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8.jpeg"/></Relationships>
</file>

<file path=ppt/slides/_rels/slide25.xml.rels><?xml version="1.0" encoding="UTF-8" standalone="yes"?>
<Relationships xmlns="http://schemas.openxmlformats.org/package/2006/relationships"><Relationship Id="rId20" Type="http://schemas.openxmlformats.org/officeDocument/2006/relationships/oleObject" Target="../embeddings/oleObject196.bin"/><Relationship Id="rId21" Type="http://schemas.openxmlformats.org/officeDocument/2006/relationships/image" Target="../media/image207.wmf"/><Relationship Id="rId22" Type="http://schemas.openxmlformats.org/officeDocument/2006/relationships/oleObject" Target="../embeddings/oleObject197.bin"/><Relationship Id="rId23" Type="http://schemas.openxmlformats.org/officeDocument/2006/relationships/image" Target="../media/image208.wmf"/><Relationship Id="rId24" Type="http://schemas.openxmlformats.org/officeDocument/2006/relationships/oleObject" Target="../embeddings/oleObject198.bin"/><Relationship Id="rId25" Type="http://schemas.openxmlformats.org/officeDocument/2006/relationships/image" Target="../media/image209.wmf"/><Relationship Id="rId26" Type="http://schemas.openxmlformats.org/officeDocument/2006/relationships/oleObject" Target="../embeddings/oleObject199.bin"/><Relationship Id="rId27" Type="http://schemas.openxmlformats.org/officeDocument/2006/relationships/image" Target="../media/image210.wmf"/><Relationship Id="rId28" Type="http://schemas.openxmlformats.org/officeDocument/2006/relationships/oleObject" Target="../embeddings/oleObject200.bin"/><Relationship Id="rId29" Type="http://schemas.openxmlformats.org/officeDocument/2006/relationships/image" Target="../media/image211.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14.jpeg"/><Relationship Id="rId4" Type="http://schemas.openxmlformats.org/officeDocument/2006/relationships/oleObject" Target="../embeddings/oleObject188.bin"/><Relationship Id="rId5" Type="http://schemas.openxmlformats.org/officeDocument/2006/relationships/image" Target="../media/image199.wmf"/><Relationship Id="rId30" Type="http://schemas.openxmlformats.org/officeDocument/2006/relationships/oleObject" Target="../embeddings/oleObject201.bin"/><Relationship Id="rId31" Type="http://schemas.openxmlformats.org/officeDocument/2006/relationships/image" Target="../media/image212.wmf"/><Relationship Id="rId32" Type="http://schemas.openxmlformats.org/officeDocument/2006/relationships/oleObject" Target="../embeddings/oleObject202.bin"/><Relationship Id="rId9" Type="http://schemas.openxmlformats.org/officeDocument/2006/relationships/image" Target="../media/image201.wmf"/><Relationship Id="rId6" Type="http://schemas.openxmlformats.org/officeDocument/2006/relationships/oleObject" Target="../embeddings/oleObject189.bin"/><Relationship Id="rId7" Type="http://schemas.openxmlformats.org/officeDocument/2006/relationships/image" Target="../media/image200.wmf"/><Relationship Id="rId8" Type="http://schemas.openxmlformats.org/officeDocument/2006/relationships/oleObject" Target="../embeddings/oleObject190.bin"/><Relationship Id="rId33" Type="http://schemas.openxmlformats.org/officeDocument/2006/relationships/image" Target="../media/image213.wmf"/><Relationship Id="rId10" Type="http://schemas.openxmlformats.org/officeDocument/2006/relationships/oleObject" Target="../embeddings/oleObject191.bin"/><Relationship Id="rId11" Type="http://schemas.openxmlformats.org/officeDocument/2006/relationships/image" Target="../media/image202.wmf"/><Relationship Id="rId12" Type="http://schemas.openxmlformats.org/officeDocument/2006/relationships/oleObject" Target="../embeddings/oleObject192.bin"/><Relationship Id="rId13" Type="http://schemas.openxmlformats.org/officeDocument/2006/relationships/image" Target="../media/image203.wmf"/><Relationship Id="rId14" Type="http://schemas.openxmlformats.org/officeDocument/2006/relationships/oleObject" Target="../embeddings/oleObject193.bin"/><Relationship Id="rId15" Type="http://schemas.openxmlformats.org/officeDocument/2006/relationships/image" Target="../media/image204.wmf"/><Relationship Id="rId16" Type="http://schemas.openxmlformats.org/officeDocument/2006/relationships/oleObject" Target="../embeddings/oleObject194.bin"/><Relationship Id="rId17" Type="http://schemas.openxmlformats.org/officeDocument/2006/relationships/image" Target="../media/image205.wmf"/><Relationship Id="rId18" Type="http://schemas.openxmlformats.org/officeDocument/2006/relationships/oleObject" Target="../embeddings/oleObject195.bin"/><Relationship Id="rId19" Type="http://schemas.openxmlformats.org/officeDocument/2006/relationships/image" Target="../media/image206.wmf"/></Relationships>
</file>

<file path=ppt/slides/_rels/slide26.xml.rels><?xml version="1.0" encoding="UTF-8" standalone="yes"?>
<Relationships xmlns="http://schemas.openxmlformats.org/package/2006/relationships"><Relationship Id="rId20" Type="http://schemas.openxmlformats.org/officeDocument/2006/relationships/image" Target="../media/image223.wmf"/><Relationship Id="rId21" Type="http://schemas.openxmlformats.org/officeDocument/2006/relationships/oleObject" Target="../embeddings/oleObject212.bin"/><Relationship Id="rId22" Type="http://schemas.openxmlformats.org/officeDocument/2006/relationships/image" Target="../media/image224.wmf"/><Relationship Id="rId23" Type="http://schemas.openxmlformats.org/officeDocument/2006/relationships/oleObject" Target="../embeddings/oleObject213.bin"/><Relationship Id="rId24" Type="http://schemas.openxmlformats.org/officeDocument/2006/relationships/image" Target="../media/image225.wmf"/><Relationship Id="rId25" Type="http://schemas.openxmlformats.org/officeDocument/2006/relationships/oleObject" Target="../embeddings/oleObject214.bin"/><Relationship Id="rId26" Type="http://schemas.openxmlformats.org/officeDocument/2006/relationships/image" Target="../media/image226.wmf"/><Relationship Id="rId27" Type="http://schemas.openxmlformats.org/officeDocument/2006/relationships/oleObject" Target="../embeddings/oleObject215.bin"/><Relationship Id="rId28" Type="http://schemas.openxmlformats.org/officeDocument/2006/relationships/image" Target="../media/image227.wmf"/><Relationship Id="rId29" Type="http://schemas.openxmlformats.org/officeDocument/2006/relationships/oleObject" Target="../embeddings/oleObject216.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203.bin"/><Relationship Id="rId4" Type="http://schemas.openxmlformats.org/officeDocument/2006/relationships/image" Target="../media/image215.wmf"/><Relationship Id="rId5" Type="http://schemas.openxmlformats.org/officeDocument/2006/relationships/oleObject" Target="../embeddings/oleObject204.bin"/><Relationship Id="rId30" Type="http://schemas.openxmlformats.org/officeDocument/2006/relationships/image" Target="../media/image228.wmf"/><Relationship Id="rId31" Type="http://schemas.openxmlformats.org/officeDocument/2006/relationships/oleObject" Target="../embeddings/oleObject217.bin"/><Relationship Id="rId32" Type="http://schemas.openxmlformats.org/officeDocument/2006/relationships/image" Target="../media/image229.wmf"/><Relationship Id="rId9" Type="http://schemas.openxmlformats.org/officeDocument/2006/relationships/oleObject" Target="../embeddings/oleObject206.bin"/><Relationship Id="rId6" Type="http://schemas.openxmlformats.org/officeDocument/2006/relationships/image" Target="../media/image216.wmf"/><Relationship Id="rId7" Type="http://schemas.openxmlformats.org/officeDocument/2006/relationships/oleObject" Target="../embeddings/oleObject205.bin"/><Relationship Id="rId8" Type="http://schemas.openxmlformats.org/officeDocument/2006/relationships/image" Target="../media/image217.wmf"/><Relationship Id="rId33" Type="http://schemas.openxmlformats.org/officeDocument/2006/relationships/oleObject" Target="../embeddings/oleObject218.bin"/><Relationship Id="rId34" Type="http://schemas.openxmlformats.org/officeDocument/2006/relationships/image" Target="../media/image230.wmf"/><Relationship Id="rId35" Type="http://schemas.openxmlformats.org/officeDocument/2006/relationships/oleObject" Target="../embeddings/oleObject219.bin"/><Relationship Id="rId36" Type="http://schemas.openxmlformats.org/officeDocument/2006/relationships/image" Target="../media/image231.wmf"/><Relationship Id="rId10" Type="http://schemas.openxmlformats.org/officeDocument/2006/relationships/image" Target="../media/image218.wmf"/><Relationship Id="rId11" Type="http://schemas.openxmlformats.org/officeDocument/2006/relationships/oleObject" Target="../embeddings/oleObject207.bin"/><Relationship Id="rId12" Type="http://schemas.openxmlformats.org/officeDocument/2006/relationships/image" Target="../media/image219.wmf"/><Relationship Id="rId13" Type="http://schemas.openxmlformats.org/officeDocument/2006/relationships/oleObject" Target="../embeddings/oleObject208.bin"/><Relationship Id="rId14" Type="http://schemas.openxmlformats.org/officeDocument/2006/relationships/image" Target="../media/image220.wmf"/><Relationship Id="rId15" Type="http://schemas.openxmlformats.org/officeDocument/2006/relationships/oleObject" Target="../embeddings/oleObject209.bin"/><Relationship Id="rId16" Type="http://schemas.openxmlformats.org/officeDocument/2006/relationships/image" Target="../media/image221.wmf"/><Relationship Id="rId17" Type="http://schemas.openxmlformats.org/officeDocument/2006/relationships/oleObject" Target="../embeddings/oleObject210.bin"/><Relationship Id="rId18" Type="http://schemas.openxmlformats.org/officeDocument/2006/relationships/image" Target="../media/image222.wmf"/><Relationship Id="rId19" Type="http://schemas.openxmlformats.org/officeDocument/2006/relationships/oleObject" Target="../embeddings/oleObject211.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223.bin"/><Relationship Id="rId20" Type="http://schemas.openxmlformats.org/officeDocument/2006/relationships/image" Target="../media/image240.wmf"/><Relationship Id="rId10" Type="http://schemas.openxmlformats.org/officeDocument/2006/relationships/image" Target="../media/image235.wmf"/><Relationship Id="rId11" Type="http://schemas.openxmlformats.org/officeDocument/2006/relationships/oleObject" Target="../embeddings/oleObject224.bin"/><Relationship Id="rId12" Type="http://schemas.openxmlformats.org/officeDocument/2006/relationships/image" Target="../media/image236.wmf"/><Relationship Id="rId13" Type="http://schemas.openxmlformats.org/officeDocument/2006/relationships/oleObject" Target="../embeddings/oleObject225.bin"/><Relationship Id="rId14" Type="http://schemas.openxmlformats.org/officeDocument/2006/relationships/image" Target="../media/image237.wmf"/><Relationship Id="rId15" Type="http://schemas.openxmlformats.org/officeDocument/2006/relationships/oleObject" Target="../embeddings/oleObject226.bin"/><Relationship Id="rId16" Type="http://schemas.openxmlformats.org/officeDocument/2006/relationships/image" Target="../media/image238.wmf"/><Relationship Id="rId17" Type="http://schemas.openxmlformats.org/officeDocument/2006/relationships/oleObject" Target="../embeddings/oleObject227.bin"/><Relationship Id="rId18" Type="http://schemas.openxmlformats.org/officeDocument/2006/relationships/image" Target="../media/image239.wmf"/><Relationship Id="rId19" Type="http://schemas.openxmlformats.org/officeDocument/2006/relationships/oleObject" Target="../embeddings/oleObject228.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220.bin"/><Relationship Id="rId4" Type="http://schemas.openxmlformats.org/officeDocument/2006/relationships/image" Target="../media/image232.wmf"/><Relationship Id="rId5" Type="http://schemas.openxmlformats.org/officeDocument/2006/relationships/oleObject" Target="../embeddings/oleObject221.bin"/><Relationship Id="rId6" Type="http://schemas.openxmlformats.org/officeDocument/2006/relationships/image" Target="../media/image233.wmf"/><Relationship Id="rId7" Type="http://schemas.openxmlformats.org/officeDocument/2006/relationships/oleObject" Target="../embeddings/oleObject222.bin"/><Relationship Id="rId8" Type="http://schemas.openxmlformats.org/officeDocument/2006/relationships/image" Target="../media/image234.wmf"/></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32.bin"/><Relationship Id="rId20" Type="http://schemas.openxmlformats.org/officeDocument/2006/relationships/image" Target="../media/image249.wmf"/><Relationship Id="rId21" Type="http://schemas.openxmlformats.org/officeDocument/2006/relationships/oleObject" Target="../embeddings/oleObject238.bin"/><Relationship Id="rId22" Type="http://schemas.openxmlformats.org/officeDocument/2006/relationships/image" Target="../media/image250.wmf"/><Relationship Id="rId23" Type="http://schemas.openxmlformats.org/officeDocument/2006/relationships/oleObject" Target="../embeddings/oleObject239.bin"/><Relationship Id="rId24" Type="http://schemas.openxmlformats.org/officeDocument/2006/relationships/image" Target="../media/image251.wmf"/><Relationship Id="rId25" Type="http://schemas.openxmlformats.org/officeDocument/2006/relationships/oleObject" Target="../embeddings/oleObject240.bin"/><Relationship Id="rId26" Type="http://schemas.openxmlformats.org/officeDocument/2006/relationships/image" Target="../media/image252.wmf"/><Relationship Id="rId10" Type="http://schemas.openxmlformats.org/officeDocument/2006/relationships/image" Target="../media/image244.wmf"/><Relationship Id="rId11" Type="http://schemas.openxmlformats.org/officeDocument/2006/relationships/oleObject" Target="../embeddings/oleObject233.bin"/><Relationship Id="rId12" Type="http://schemas.openxmlformats.org/officeDocument/2006/relationships/image" Target="../media/image245.wmf"/><Relationship Id="rId13" Type="http://schemas.openxmlformats.org/officeDocument/2006/relationships/oleObject" Target="../embeddings/oleObject234.bin"/><Relationship Id="rId14" Type="http://schemas.openxmlformats.org/officeDocument/2006/relationships/image" Target="../media/image246.wmf"/><Relationship Id="rId15" Type="http://schemas.openxmlformats.org/officeDocument/2006/relationships/oleObject" Target="../embeddings/oleObject235.bin"/><Relationship Id="rId16" Type="http://schemas.openxmlformats.org/officeDocument/2006/relationships/image" Target="../media/image247.wmf"/><Relationship Id="rId17" Type="http://schemas.openxmlformats.org/officeDocument/2006/relationships/oleObject" Target="../embeddings/oleObject236.bin"/><Relationship Id="rId18" Type="http://schemas.openxmlformats.org/officeDocument/2006/relationships/image" Target="../media/image248.wmf"/><Relationship Id="rId19" Type="http://schemas.openxmlformats.org/officeDocument/2006/relationships/oleObject" Target="../embeddings/oleObject237.bin"/><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oleObject" Target="../embeddings/oleObject229.bin"/><Relationship Id="rId4" Type="http://schemas.openxmlformats.org/officeDocument/2006/relationships/image" Target="../media/image241.wmf"/><Relationship Id="rId5" Type="http://schemas.openxmlformats.org/officeDocument/2006/relationships/oleObject" Target="../embeddings/oleObject230.bin"/><Relationship Id="rId6" Type="http://schemas.openxmlformats.org/officeDocument/2006/relationships/image" Target="../media/image242.wmf"/><Relationship Id="rId7" Type="http://schemas.openxmlformats.org/officeDocument/2006/relationships/oleObject" Target="../embeddings/oleObject231.bin"/><Relationship Id="rId8" Type="http://schemas.openxmlformats.org/officeDocument/2006/relationships/image" Target="../media/image24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9.bin"/><Relationship Id="rId13" Type="http://schemas.openxmlformats.org/officeDocument/2006/relationships/image" Target="../media/image11.wmf"/><Relationship Id="rId14" Type="http://schemas.openxmlformats.org/officeDocument/2006/relationships/oleObject" Target="../embeddings/oleObject10.bin"/><Relationship Id="rId15" Type="http://schemas.openxmlformats.org/officeDocument/2006/relationships/image" Target="../media/image12.wmf"/><Relationship Id="rId16" Type="http://schemas.openxmlformats.org/officeDocument/2006/relationships/oleObject" Target="../embeddings/oleObject11.bin"/><Relationship Id="rId17" Type="http://schemas.openxmlformats.org/officeDocument/2006/relationships/image" Target="../media/image13.wmf"/><Relationship Id="rId18" Type="http://schemas.openxmlformats.org/officeDocument/2006/relationships/oleObject" Target="../embeddings/oleObject12.bin"/><Relationship Id="rId19"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5.jpeg"/><Relationship Id="rId4" Type="http://schemas.openxmlformats.org/officeDocument/2006/relationships/oleObject" Target="../embeddings/oleObject5.bin"/><Relationship Id="rId5" Type="http://schemas.openxmlformats.org/officeDocument/2006/relationships/image" Target="../media/image7.wmf"/><Relationship Id="rId6" Type="http://schemas.openxmlformats.org/officeDocument/2006/relationships/oleObject" Target="../embeddings/oleObject6.bin"/><Relationship Id="rId7" Type="http://schemas.openxmlformats.org/officeDocument/2006/relationships/image" Target="../media/image8.wmf"/><Relationship Id="rId8" Type="http://schemas.openxmlformats.org/officeDocument/2006/relationships/oleObject" Target="../embeddings/oleObject7.bin"/><Relationship Id="rId9" Type="http://schemas.openxmlformats.org/officeDocument/2006/relationships/image" Target="../media/image9.wmf"/><Relationship Id="rId10"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20" Type="http://schemas.openxmlformats.org/officeDocument/2006/relationships/image" Target="../media/image23.wmf"/><Relationship Id="rId21" Type="http://schemas.openxmlformats.org/officeDocument/2006/relationships/oleObject" Target="../embeddings/oleObject22.bin"/><Relationship Id="rId22" Type="http://schemas.openxmlformats.org/officeDocument/2006/relationships/image" Target="../media/image24.wmf"/><Relationship Id="rId23" Type="http://schemas.openxmlformats.org/officeDocument/2006/relationships/oleObject" Target="../embeddings/oleObject23.bin"/><Relationship Id="rId24" Type="http://schemas.openxmlformats.org/officeDocument/2006/relationships/image" Target="../media/image25.wmf"/><Relationship Id="rId25" Type="http://schemas.openxmlformats.org/officeDocument/2006/relationships/oleObject" Target="../embeddings/oleObject24.bin"/><Relationship Id="rId26" Type="http://schemas.openxmlformats.org/officeDocument/2006/relationships/image" Target="../media/image26.wmf"/><Relationship Id="rId27" Type="http://schemas.openxmlformats.org/officeDocument/2006/relationships/oleObject" Target="../embeddings/oleObject25.bin"/><Relationship Id="rId28" Type="http://schemas.openxmlformats.org/officeDocument/2006/relationships/image" Target="../media/image27.wmf"/><Relationship Id="rId2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7.wmf"/><Relationship Id="rId5" Type="http://schemas.openxmlformats.org/officeDocument/2006/relationships/oleObject" Target="../embeddings/oleObject14.bin"/><Relationship Id="rId30" Type="http://schemas.openxmlformats.org/officeDocument/2006/relationships/image" Target="../media/image28.emf"/><Relationship Id="rId31" Type="http://schemas.openxmlformats.org/officeDocument/2006/relationships/oleObject" Target="../embeddings/oleObject27.bin"/><Relationship Id="rId32" Type="http://schemas.openxmlformats.org/officeDocument/2006/relationships/image" Target="../media/image29.emf"/><Relationship Id="rId9" Type="http://schemas.openxmlformats.org/officeDocument/2006/relationships/oleObject" Target="../embeddings/oleObject16.bin"/><Relationship Id="rId6" Type="http://schemas.openxmlformats.org/officeDocument/2006/relationships/image" Target="../media/image16.wmf"/><Relationship Id="rId7" Type="http://schemas.openxmlformats.org/officeDocument/2006/relationships/oleObject" Target="../embeddings/oleObject15.bin"/><Relationship Id="rId8" Type="http://schemas.openxmlformats.org/officeDocument/2006/relationships/image" Target="../media/image17.emf"/><Relationship Id="rId33" Type="http://schemas.openxmlformats.org/officeDocument/2006/relationships/oleObject" Target="../embeddings/oleObject28.bin"/><Relationship Id="rId34" Type="http://schemas.openxmlformats.org/officeDocument/2006/relationships/image" Target="../media/image30.emf"/><Relationship Id="rId10" Type="http://schemas.openxmlformats.org/officeDocument/2006/relationships/image" Target="../media/image18.wmf"/><Relationship Id="rId11" Type="http://schemas.openxmlformats.org/officeDocument/2006/relationships/oleObject" Target="../embeddings/oleObject17.bin"/><Relationship Id="rId12" Type="http://schemas.openxmlformats.org/officeDocument/2006/relationships/image" Target="../media/image19.emf"/><Relationship Id="rId13" Type="http://schemas.openxmlformats.org/officeDocument/2006/relationships/oleObject" Target="../embeddings/oleObject18.bin"/><Relationship Id="rId14" Type="http://schemas.openxmlformats.org/officeDocument/2006/relationships/image" Target="../media/image20.wmf"/><Relationship Id="rId15" Type="http://schemas.openxmlformats.org/officeDocument/2006/relationships/oleObject" Target="../embeddings/oleObject19.bin"/><Relationship Id="rId16" Type="http://schemas.openxmlformats.org/officeDocument/2006/relationships/image" Target="../media/image21.wmf"/><Relationship Id="rId17" Type="http://schemas.openxmlformats.org/officeDocument/2006/relationships/oleObject" Target="../embeddings/oleObject20.bin"/><Relationship Id="rId18" Type="http://schemas.openxmlformats.org/officeDocument/2006/relationships/image" Target="../media/image22.wmf"/><Relationship Id="rId19"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4.wmf"/><Relationship Id="rId13" Type="http://schemas.openxmlformats.org/officeDocument/2006/relationships/oleObject" Target="../embeddings/oleObject33.bin"/><Relationship Id="rId14" Type="http://schemas.openxmlformats.org/officeDocument/2006/relationships/image" Target="../media/image35.wmf"/><Relationship Id="rId15" Type="http://schemas.openxmlformats.org/officeDocument/2006/relationships/oleObject" Target="../embeddings/oleObject34.bin"/><Relationship Id="rId16" Type="http://schemas.openxmlformats.org/officeDocument/2006/relationships/image" Target="../media/image36.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37.jpeg"/><Relationship Id="rId5" Type="http://schemas.openxmlformats.org/officeDocument/2006/relationships/oleObject" Target="../embeddings/oleObject29.bin"/><Relationship Id="rId6" Type="http://schemas.openxmlformats.org/officeDocument/2006/relationships/image" Target="../media/image31.wmf"/><Relationship Id="rId7" Type="http://schemas.openxmlformats.org/officeDocument/2006/relationships/oleObject" Target="../embeddings/oleObject30.bin"/><Relationship Id="rId8" Type="http://schemas.openxmlformats.org/officeDocument/2006/relationships/image" Target="../media/image32.wmf"/><Relationship Id="rId9" Type="http://schemas.openxmlformats.org/officeDocument/2006/relationships/oleObject" Target="../embeddings/oleObject31.bin"/><Relationship Id="rId10" Type="http://schemas.openxmlformats.org/officeDocument/2006/relationships/image" Target="../media/image33.w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image" Target="../media/image45.wmf"/><Relationship Id="rId21" Type="http://schemas.openxmlformats.org/officeDocument/2006/relationships/oleObject" Target="../embeddings/oleObject43.bin"/><Relationship Id="rId22" Type="http://schemas.openxmlformats.org/officeDocument/2006/relationships/image" Target="../media/image46.wmf"/><Relationship Id="rId23" Type="http://schemas.openxmlformats.org/officeDocument/2006/relationships/oleObject" Target="../embeddings/oleObject44.bin"/><Relationship Id="rId24" Type="http://schemas.openxmlformats.org/officeDocument/2006/relationships/image" Target="../media/image47.wmf"/><Relationship Id="rId10" Type="http://schemas.openxmlformats.org/officeDocument/2006/relationships/image" Target="../media/image40.wmf"/><Relationship Id="rId11" Type="http://schemas.openxmlformats.org/officeDocument/2006/relationships/oleObject" Target="../embeddings/oleObject38.bin"/><Relationship Id="rId12" Type="http://schemas.openxmlformats.org/officeDocument/2006/relationships/image" Target="../media/image41.wmf"/><Relationship Id="rId13" Type="http://schemas.openxmlformats.org/officeDocument/2006/relationships/oleObject" Target="../embeddings/oleObject39.bin"/><Relationship Id="rId14" Type="http://schemas.openxmlformats.org/officeDocument/2006/relationships/image" Target="../media/image42.wmf"/><Relationship Id="rId15" Type="http://schemas.openxmlformats.org/officeDocument/2006/relationships/oleObject" Target="../embeddings/oleObject40.bin"/><Relationship Id="rId16" Type="http://schemas.openxmlformats.org/officeDocument/2006/relationships/image" Target="../media/image43.wmf"/><Relationship Id="rId17" Type="http://schemas.openxmlformats.org/officeDocument/2006/relationships/oleObject" Target="../embeddings/oleObject41.bin"/><Relationship Id="rId18" Type="http://schemas.openxmlformats.org/officeDocument/2006/relationships/image" Target="../media/image44.wmf"/><Relationship Id="rId19" Type="http://schemas.openxmlformats.org/officeDocument/2006/relationships/oleObject" Target="../embeddings/oleObject42.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48.jpeg"/><Relationship Id="rId5" Type="http://schemas.openxmlformats.org/officeDocument/2006/relationships/oleObject" Target="../embeddings/oleObject35.bin"/><Relationship Id="rId6" Type="http://schemas.openxmlformats.org/officeDocument/2006/relationships/image" Target="../media/image38.wmf"/><Relationship Id="rId7" Type="http://schemas.openxmlformats.org/officeDocument/2006/relationships/oleObject" Target="../embeddings/oleObject36.bin"/><Relationship Id="rId8" Type="http://schemas.openxmlformats.org/officeDocument/2006/relationships/image" Target="../media/image39.wmf"/></Relationships>
</file>

<file path=ppt/slides/_rels/slide9.xml.rels><?xml version="1.0" encoding="UTF-8" standalone="yes"?>
<Relationships xmlns="http://schemas.openxmlformats.org/package/2006/relationships"><Relationship Id="rId20" Type="http://schemas.openxmlformats.org/officeDocument/2006/relationships/image" Target="../media/image55.emf"/><Relationship Id="rId21" Type="http://schemas.openxmlformats.org/officeDocument/2006/relationships/oleObject" Target="../embeddings/oleObject54.bin"/><Relationship Id="rId22" Type="http://schemas.openxmlformats.org/officeDocument/2006/relationships/image" Target="../media/image56.emf"/><Relationship Id="rId23" Type="http://schemas.openxmlformats.org/officeDocument/2006/relationships/oleObject" Target="../embeddings/oleObject55.bin"/><Relationship Id="rId24" Type="http://schemas.openxmlformats.org/officeDocument/2006/relationships/image" Target="../media/image57.wmf"/><Relationship Id="rId25" Type="http://schemas.openxmlformats.org/officeDocument/2006/relationships/oleObject" Target="../embeddings/oleObject56.bin"/><Relationship Id="rId26" Type="http://schemas.openxmlformats.org/officeDocument/2006/relationships/image" Target="../media/image58.wmf"/><Relationship Id="rId27" Type="http://schemas.openxmlformats.org/officeDocument/2006/relationships/oleObject" Target="../embeddings/oleObject57.bin"/><Relationship Id="rId28" Type="http://schemas.openxmlformats.org/officeDocument/2006/relationships/image" Target="../media/image59.wmf"/><Relationship Id="rId29" Type="http://schemas.openxmlformats.org/officeDocument/2006/relationships/oleObject" Target="../embeddings/oleObject5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49.wmf"/><Relationship Id="rId5" Type="http://schemas.openxmlformats.org/officeDocument/2006/relationships/oleObject" Target="../embeddings/oleObject46.bin"/><Relationship Id="rId30" Type="http://schemas.openxmlformats.org/officeDocument/2006/relationships/image" Target="../media/image60.wmf"/><Relationship Id="rId31" Type="http://schemas.openxmlformats.org/officeDocument/2006/relationships/oleObject" Target="../embeddings/oleObject59.bin"/><Relationship Id="rId32" Type="http://schemas.openxmlformats.org/officeDocument/2006/relationships/image" Target="../media/image61.wmf"/><Relationship Id="rId9" Type="http://schemas.openxmlformats.org/officeDocument/2006/relationships/oleObject" Target="../embeddings/oleObject48.bin"/><Relationship Id="rId6" Type="http://schemas.openxmlformats.org/officeDocument/2006/relationships/image" Target="../media/image50.wmf"/><Relationship Id="rId7" Type="http://schemas.openxmlformats.org/officeDocument/2006/relationships/oleObject" Target="../embeddings/oleObject47.bin"/><Relationship Id="rId8" Type="http://schemas.openxmlformats.org/officeDocument/2006/relationships/image" Target="../media/image17.emf"/><Relationship Id="rId33" Type="http://schemas.openxmlformats.org/officeDocument/2006/relationships/oleObject" Target="../embeddings/oleObject60.bin"/><Relationship Id="rId34" Type="http://schemas.openxmlformats.org/officeDocument/2006/relationships/image" Target="../media/image62.wmf"/><Relationship Id="rId10" Type="http://schemas.openxmlformats.org/officeDocument/2006/relationships/image" Target="../media/image51.wmf"/><Relationship Id="rId11" Type="http://schemas.openxmlformats.org/officeDocument/2006/relationships/oleObject" Target="../embeddings/oleObject49.bin"/><Relationship Id="rId12" Type="http://schemas.openxmlformats.org/officeDocument/2006/relationships/image" Target="../media/image16.wmf"/><Relationship Id="rId13" Type="http://schemas.openxmlformats.org/officeDocument/2006/relationships/oleObject" Target="../embeddings/oleObject50.bin"/><Relationship Id="rId14" Type="http://schemas.openxmlformats.org/officeDocument/2006/relationships/image" Target="../media/image52.emf"/><Relationship Id="rId15" Type="http://schemas.openxmlformats.org/officeDocument/2006/relationships/oleObject" Target="../embeddings/oleObject51.bin"/><Relationship Id="rId16" Type="http://schemas.openxmlformats.org/officeDocument/2006/relationships/image" Target="../media/image53.wmf"/><Relationship Id="rId17" Type="http://schemas.openxmlformats.org/officeDocument/2006/relationships/oleObject" Target="../embeddings/oleObject52.bin"/><Relationship Id="rId18" Type="http://schemas.openxmlformats.org/officeDocument/2006/relationships/image" Target="../media/image54.emf"/><Relationship Id="rId19"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16,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4357" y="1447800"/>
            <a:ext cx="288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16,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143000" y="2362200"/>
            <a:ext cx="6705600" cy="35052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3600" dirty="0" smtClean="0">
                <a:solidFill>
                  <a:srgbClr val="0000FF"/>
                </a:solidFill>
                <a:latin typeface="Arial Narrow" charset="0"/>
              </a:rPr>
              <a:t>Center </a:t>
            </a:r>
            <a:r>
              <a:rPr lang="en-US" sz="3600" dirty="0">
                <a:solidFill>
                  <a:srgbClr val="0000FF"/>
                </a:solidFill>
                <a:latin typeface="Arial Narrow" charset="0"/>
              </a:rPr>
              <a:t>of Mass</a:t>
            </a:r>
          </a:p>
          <a:p>
            <a:pPr marL="457200" indent="-457200">
              <a:spcBef>
                <a:spcPct val="20000"/>
              </a:spcBef>
              <a:buFont typeface="Arial"/>
              <a:buChar char="•"/>
            </a:pPr>
            <a:r>
              <a:rPr lang="en-US" sz="3600" dirty="0">
                <a:solidFill>
                  <a:srgbClr val="0000FF"/>
                </a:solidFill>
                <a:latin typeface="Arial Narrow" charset="0"/>
              </a:rPr>
              <a:t>Center of mass of a rigid body</a:t>
            </a:r>
          </a:p>
          <a:p>
            <a:pPr marL="457200" indent="-457200">
              <a:spcBef>
                <a:spcPct val="20000"/>
              </a:spcBef>
              <a:buFont typeface="Arial"/>
              <a:buChar char="•"/>
            </a:pPr>
            <a:r>
              <a:rPr lang="en-US" sz="3600" dirty="0">
                <a:solidFill>
                  <a:srgbClr val="0000FF"/>
                </a:solidFill>
                <a:latin typeface="Arial Narrow" charset="0"/>
              </a:rPr>
              <a:t>Motion of a Group of </a:t>
            </a:r>
            <a:r>
              <a:rPr lang="en-US" sz="3600" dirty="0" smtClean="0">
                <a:solidFill>
                  <a:srgbClr val="0000FF"/>
                </a:solidFill>
                <a:latin typeface="Arial Narrow" charset="0"/>
              </a:rPr>
              <a:t>Objects</a:t>
            </a:r>
          </a:p>
          <a:p>
            <a:pPr marL="457200" indent="-457200">
              <a:spcBef>
                <a:spcPct val="20000"/>
              </a:spcBef>
              <a:buFont typeface="Arial"/>
              <a:buChar char="•"/>
            </a:pPr>
            <a:r>
              <a:rPr lang="en-US" sz="3600" dirty="0" smtClean="0">
                <a:solidFill>
                  <a:srgbClr val="0000FF"/>
                </a:solidFill>
                <a:latin typeface="Arial Narrow" charset="0"/>
              </a:rPr>
              <a:t>Fundamentals </a:t>
            </a:r>
            <a:r>
              <a:rPr lang="en-US" sz="3600" dirty="0">
                <a:solidFill>
                  <a:srgbClr val="0000FF"/>
                </a:solidFill>
                <a:latin typeface="Arial Narrow" charset="0"/>
              </a:rPr>
              <a:t>of Rotational </a:t>
            </a:r>
            <a:r>
              <a:rPr lang="en-US" sz="3600" dirty="0" smtClean="0">
                <a:solidFill>
                  <a:srgbClr val="0000FF"/>
                </a:solidFill>
                <a:latin typeface="Arial Narrow" charset="0"/>
              </a:rPr>
              <a:t>Motion</a:t>
            </a:r>
          </a:p>
          <a:p>
            <a:pPr marL="457200" indent="-457200">
              <a:spcBef>
                <a:spcPct val="20000"/>
              </a:spcBef>
              <a:buFont typeface="Arial"/>
              <a:buChar char="•"/>
            </a:pPr>
            <a:r>
              <a:rPr lang="en-US" sz="3600" dirty="0" smtClean="0">
                <a:solidFill>
                  <a:srgbClr val="0000FF"/>
                </a:solidFill>
                <a:latin typeface="Arial Narrow" charset="0"/>
              </a:rPr>
              <a:t>Rotational Kinematics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89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8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9FEEF09-3637-934D-A333-7E3D07835C52}"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grpSp>
        <p:nvGrpSpPr>
          <p:cNvPr id="2" name="Group 2"/>
          <p:cNvGrpSpPr>
            <a:grpSpLocks/>
          </p:cNvGrpSpPr>
          <p:nvPr/>
        </p:nvGrpSpPr>
        <p:grpSpPr bwMode="auto">
          <a:xfrm>
            <a:off x="533400" y="1676400"/>
            <a:ext cx="2895600" cy="1447800"/>
            <a:chOff x="336" y="1200"/>
            <a:chExt cx="1824" cy="912"/>
          </a:xfrm>
        </p:grpSpPr>
        <p:sp>
          <p:nvSpPr>
            <p:cNvPr id="38962" name="Line 3"/>
            <p:cNvSpPr>
              <a:spLocks noChangeShapeType="1"/>
            </p:cNvSpPr>
            <p:nvPr/>
          </p:nvSpPr>
          <p:spPr bwMode="auto">
            <a:xfrm rot="5400000" flipV="1">
              <a:off x="1248" y="816"/>
              <a:ext cx="0" cy="182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3" name="Line 4"/>
            <p:cNvSpPr>
              <a:spLocks noChangeShapeType="1"/>
            </p:cNvSpPr>
            <p:nvPr/>
          </p:nvSpPr>
          <p:spPr bwMode="auto">
            <a:xfrm flipV="1">
              <a:off x="528" y="1200"/>
              <a:ext cx="0" cy="9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40" name="Rectangle 5"/>
          <p:cNvSpPr>
            <a:spLocks noGrp="1" noChangeArrowheads="1"/>
          </p:cNvSpPr>
          <p:nvPr>
            <p:ph type="title"/>
          </p:nvPr>
        </p:nvSpPr>
        <p:spPr>
          <a:xfrm>
            <a:off x="685800" y="76200"/>
            <a:ext cx="7772400" cy="609600"/>
          </a:xfrm>
        </p:spPr>
        <p:txBody>
          <a:bodyPr/>
          <a:lstStyle/>
          <a:p>
            <a:r>
              <a:rPr lang="en-US" sz="4000" dirty="0" smtClean="0">
                <a:latin typeface="Arial Narrow" charset="0"/>
                <a:ea typeface="ＭＳ Ｐゴシック" charset="0"/>
                <a:cs typeface="ＭＳ Ｐゴシック" charset="0"/>
              </a:rPr>
              <a:t>Example: </a:t>
            </a:r>
            <a:r>
              <a:rPr lang="en-US" sz="4000" dirty="0">
                <a:latin typeface="Arial Narrow" charset="0"/>
                <a:ea typeface="ＭＳ Ｐゴシック" charset="0"/>
                <a:cs typeface="ＭＳ Ｐゴシック" charset="0"/>
              </a:rPr>
              <a:t>CM of a thin rod</a:t>
            </a:r>
            <a:endParaRPr lang="en-US" dirty="0">
              <a:latin typeface="Arial Narrow" charset="0"/>
              <a:ea typeface="ＭＳ Ｐゴシック" charset="0"/>
              <a:cs typeface="ＭＳ Ｐゴシック" charset="0"/>
            </a:endParaRPr>
          </a:p>
        </p:txBody>
      </p:sp>
      <p:sp>
        <p:nvSpPr>
          <p:cNvPr id="365574" name="Text Box 6"/>
          <p:cNvSpPr txBox="1">
            <a:spLocks noChangeArrowheads="1"/>
          </p:cNvSpPr>
          <p:nvPr/>
        </p:nvSpPr>
        <p:spPr bwMode="auto">
          <a:xfrm>
            <a:off x="4038600" y="1524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formula for CM of a continuous object is</a:t>
            </a:r>
          </a:p>
        </p:txBody>
      </p:sp>
      <p:graphicFrame>
        <p:nvGraphicFramePr>
          <p:cNvPr id="365575" name="Object 2"/>
          <p:cNvGraphicFramePr>
            <a:graphicFrameLocks noChangeAspect="1"/>
          </p:cNvGraphicFramePr>
          <p:nvPr/>
        </p:nvGraphicFramePr>
        <p:xfrm>
          <a:off x="5480050" y="1981200"/>
          <a:ext cx="2063750" cy="647700"/>
        </p:xfrm>
        <a:graphic>
          <a:graphicData uri="http://schemas.openxmlformats.org/presentationml/2006/ole">
            <mc:AlternateContent xmlns:mc="http://schemas.openxmlformats.org/markup-compatibility/2006">
              <mc:Choice xmlns:v="urn:schemas-microsoft-com:vml" Requires="v">
                <p:oleObj spid="_x0000_s408224" name="Equation" r:id="rId3" imgW="1155600" imgH="393480" progId="Equation.3">
                  <p:embed/>
                </p:oleObj>
              </mc:Choice>
              <mc:Fallback>
                <p:oleObj name="Equation" r:id="rId3" imgW="11556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50" y="1981200"/>
                        <a:ext cx="2063750" cy="647700"/>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5576" name="Text Box 8"/>
          <p:cNvSpPr txBox="1">
            <a:spLocks noChangeArrowheads="1"/>
          </p:cNvSpPr>
          <p:nvPr/>
        </p:nvSpPr>
        <p:spPr bwMode="auto">
          <a:xfrm>
            <a:off x="533400" y="37338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Therefore</a:t>
            </a:r>
          </a:p>
        </p:txBody>
      </p:sp>
      <p:grpSp>
        <p:nvGrpSpPr>
          <p:cNvPr id="3" name="Group 9"/>
          <p:cNvGrpSpPr>
            <a:grpSpLocks/>
          </p:cNvGrpSpPr>
          <p:nvPr/>
        </p:nvGrpSpPr>
        <p:grpSpPr bwMode="auto">
          <a:xfrm>
            <a:off x="838200" y="1638300"/>
            <a:ext cx="2133600" cy="952500"/>
            <a:chOff x="528" y="1032"/>
            <a:chExt cx="1344" cy="600"/>
          </a:xfrm>
        </p:grpSpPr>
        <p:grpSp>
          <p:nvGrpSpPr>
            <p:cNvPr id="38957" name="Group 10"/>
            <p:cNvGrpSpPr>
              <a:grpSpLocks/>
            </p:cNvGrpSpPr>
            <p:nvPr/>
          </p:nvGrpSpPr>
          <p:grpSpPr bwMode="auto">
            <a:xfrm>
              <a:off x="528" y="1200"/>
              <a:ext cx="1344" cy="432"/>
              <a:chOff x="528" y="1344"/>
              <a:chExt cx="1344" cy="432"/>
            </a:xfrm>
          </p:grpSpPr>
          <p:sp>
            <p:nvSpPr>
              <p:cNvPr id="38959" name="Rectangle 11"/>
              <p:cNvSpPr>
                <a:spLocks noChangeArrowheads="1"/>
              </p:cNvSpPr>
              <p:nvPr/>
            </p:nvSpPr>
            <p:spPr bwMode="auto">
              <a:xfrm>
                <a:off x="528" y="1680"/>
                <a:ext cx="1344" cy="96"/>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60" name="Line 12"/>
              <p:cNvSpPr>
                <a:spLocks noChangeShapeType="1"/>
              </p:cNvSpPr>
              <p:nvPr/>
            </p:nvSpPr>
            <p:spPr bwMode="auto">
              <a:xfrm>
                <a:off x="1872" y="1344"/>
                <a:ext cx="0" cy="38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1" name="Line 13"/>
              <p:cNvSpPr>
                <a:spLocks noChangeShapeType="1"/>
              </p:cNvSpPr>
              <p:nvPr/>
            </p:nvSpPr>
            <p:spPr bwMode="auto">
              <a:xfrm>
                <a:off x="528" y="1440"/>
                <a:ext cx="1344" cy="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58" name="Text Box 14"/>
            <p:cNvSpPr txBox="1">
              <a:spLocks noChangeArrowheads="1"/>
            </p:cNvSpPr>
            <p:nvPr/>
          </p:nvSpPr>
          <p:spPr bwMode="auto">
            <a:xfrm>
              <a:off x="1094" y="1032"/>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L</a:t>
              </a:r>
            </a:p>
          </p:txBody>
        </p:sp>
      </p:grpSp>
      <p:grpSp>
        <p:nvGrpSpPr>
          <p:cNvPr id="5" name="Group 15"/>
          <p:cNvGrpSpPr>
            <a:grpSpLocks/>
          </p:cNvGrpSpPr>
          <p:nvPr/>
        </p:nvGrpSpPr>
        <p:grpSpPr bwMode="auto">
          <a:xfrm>
            <a:off x="838200" y="2438400"/>
            <a:ext cx="1700213" cy="781050"/>
            <a:chOff x="528" y="1680"/>
            <a:chExt cx="1071" cy="492"/>
          </a:xfrm>
        </p:grpSpPr>
        <p:sp>
          <p:nvSpPr>
            <p:cNvPr id="38952" name="Line 16"/>
            <p:cNvSpPr>
              <a:spLocks noChangeShapeType="1"/>
            </p:cNvSpPr>
            <p:nvPr/>
          </p:nvSpPr>
          <p:spPr bwMode="auto">
            <a:xfrm>
              <a:off x="1392" y="1728"/>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3" name="Rectangle 17"/>
            <p:cNvSpPr>
              <a:spLocks noChangeArrowheads="1"/>
            </p:cNvSpPr>
            <p:nvPr/>
          </p:nvSpPr>
          <p:spPr bwMode="auto">
            <a:xfrm>
              <a:off x="1392" y="1680"/>
              <a:ext cx="96" cy="96"/>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54" name="Line 18"/>
            <p:cNvSpPr>
              <a:spLocks noChangeShapeType="1"/>
            </p:cNvSpPr>
            <p:nvPr/>
          </p:nvSpPr>
          <p:spPr bwMode="auto">
            <a:xfrm>
              <a:off x="528" y="1920"/>
              <a:ext cx="864" cy="0"/>
            </a:xfrm>
            <a:prstGeom prst="line">
              <a:avLst/>
            </a:prstGeom>
            <a:noFill/>
            <a:ln w="2857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5" name="Text Box 19"/>
            <p:cNvSpPr txBox="1">
              <a:spLocks noChangeArrowheads="1"/>
            </p:cNvSpPr>
            <p:nvPr/>
          </p:nvSpPr>
          <p:spPr bwMode="auto">
            <a:xfrm>
              <a:off x="864" y="189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x</a:t>
              </a:r>
            </a:p>
          </p:txBody>
        </p:sp>
        <p:sp>
          <p:nvSpPr>
            <p:cNvPr id="38956" name="Text Box 20"/>
            <p:cNvSpPr txBox="1">
              <a:spLocks noChangeArrowheads="1"/>
            </p:cNvSpPr>
            <p:nvPr/>
          </p:nvSpPr>
          <p:spPr bwMode="auto">
            <a:xfrm>
              <a:off x="1344" y="1922"/>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Arial Narrow" charset="0"/>
                </a:rPr>
                <a:t>dx</a:t>
              </a:r>
            </a:p>
          </p:txBody>
        </p:sp>
      </p:grpSp>
      <p:grpSp>
        <p:nvGrpSpPr>
          <p:cNvPr id="6" name="Group 21"/>
          <p:cNvGrpSpPr>
            <a:grpSpLocks/>
          </p:cNvGrpSpPr>
          <p:nvPr/>
        </p:nvGrpSpPr>
        <p:grpSpPr bwMode="auto">
          <a:xfrm>
            <a:off x="2362200" y="2590800"/>
            <a:ext cx="1135063" cy="857250"/>
            <a:chOff x="1488" y="1776"/>
            <a:chExt cx="715" cy="540"/>
          </a:xfrm>
        </p:grpSpPr>
        <p:sp>
          <p:nvSpPr>
            <p:cNvPr id="38950" name="Line 22"/>
            <p:cNvSpPr>
              <a:spLocks noChangeShapeType="1"/>
            </p:cNvSpPr>
            <p:nvPr/>
          </p:nvSpPr>
          <p:spPr bwMode="auto">
            <a:xfrm flipH="1" flipV="1">
              <a:off x="1488" y="1776"/>
              <a:ext cx="240" cy="336"/>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1" name="Text Box 23"/>
            <p:cNvSpPr txBox="1">
              <a:spLocks noChangeArrowheads="1"/>
            </p:cNvSpPr>
            <p:nvPr/>
          </p:nvSpPr>
          <p:spPr bwMode="auto">
            <a:xfrm>
              <a:off x="1488" y="2064"/>
              <a:ext cx="7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Lucida Grande" charset="0"/>
                  <a:cs typeface="Lucida Grande" charset="0"/>
                </a:rPr>
                <a:t>Δ</a:t>
              </a:r>
              <a:r>
                <a:rPr lang="en-US" sz="2000">
                  <a:solidFill>
                    <a:srgbClr val="FF3399"/>
                  </a:solidFill>
                  <a:latin typeface="Monotype Corsiva" charset="0"/>
                  <a:ea typeface="Lucida Grande" charset="0"/>
                  <a:cs typeface="Lucida Grande" charset="0"/>
                </a:rPr>
                <a:t>m=λ</a:t>
              </a:r>
              <a:r>
                <a:rPr lang="en-US" sz="2000">
                  <a:solidFill>
                    <a:srgbClr val="FF3399"/>
                  </a:solidFill>
                  <a:latin typeface="Arial Narrow" charset="0"/>
                  <a:ea typeface="Lucida Grande" charset="0"/>
                  <a:cs typeface="Lucida Grande" charset="0"/>
                </a:rPr>
                <a:t>dx</a:t>
              </a:r>
            </a:p>
          </p:txBody>
        </p:sp>
      </p:grpSp>
      <p:sp>
        <p:nvSpPr>
          <p:cNvPr id="365592" name="Text Box 24"/>
          <p:cNvSpPr txBox="1">
            <a:spLocks noChangeArrowheads="1"/>
          </p:cNvSpPr>
          <p:nvPr/>
        </p:nvSpPr>
        <p:spPr bwMode="auto">
          <a:xfrm>
            <a:off x="3581400" y="26670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density of the rod (λ) is constant;</a:t>
            </a:r>
          </a:p>
        </p:txBody>
      </p:sp>
      <p:graphicFrame>
        <p:nvGraphicFramePr>
          <p:cNvPr id="365593" name="Object 3"/>
          <p:cNvGraphicFramePr>
            <a:graphicFrameLocks noChangeAspect="1"/>
          </p:cNvGraphicFramePr>
          <p:nvPr/>
        </p:nvGraphicFramePr>
        <p:xfrm>
          <a:off x="1679575" y="3721100"/>
          <a:ext cx="454025" cy="450850"/>
        </p:xfrm>
        <a:graphic>
          <a:graphicData uri="http://schemas.openxmlformats.org/presentationml/2006/ole">
            <mc:AlternateContent xmlns:mc="http://schemas.openxmlformats.org/markup-compatibility/2006">
              <mc:Choice xmlns:v="urn:schemas-microsoft-com:vml" Requires="v">
                <p:oleObj spid="_x0000_s408225"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9575" y="3721100"/>
                        <a:ext cx="454025"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5594" name="Text Box 26"/>
          <p:cNvSpPr txBox="1">
            <a:spLocks noChangeArrowheads="1"/>
          </p:cNvSpPr>
          <p:nvPr/>
        </p:nvSpPr>
        <p:spPr bwMode="auto">
          <a:xfrm>
            <a:off x="838200" y="762000"/>
            <a:ext cx="73152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rgbClr val="800000"/>
                </a:solidFill>
                <a:latin typeface="Arial Narrow" charset="0"/>
              </a:rPr>
              <a:t>Show that the center of mass of a rod of mass </a:t>
            </a:r>
            <a:r>
              <a:rPr lang="en-US" sz="2000" dirty="0">
                <a:solidFill>
                  <a:srgbClr val="800000"/>
                </a:solidFill>
                <a:latin typeface="Monotype Corsiva" charset="0"/>
              </a:rPr>
              <a:t>M</a:t>
            </a:r>
            <a:r>
              <a:rPr lang="en-US" sz="2000" dirty="0">
                <a:solidFill>
                  <a:srgbClr val="800000"/>
                </a:solidFill>
                <a:latin typeface="Arial Narrow" charset="0"/>
              </a:rPr>
              <a:t> and length </a:t>
            </a:r>
            <a:r>
              <a:rPr lang="en-US" sz="2000" dirty="0">
                <a:solidFill>
                  <a:srgbClr val="800000"/>
                </a:solidFill>
                <a:latin typeface="Monotype Corsiva" charset="0"/>
              </a:rPr>
              <a:t>L</a:t>
            </a:r>
            <a:r>
              <a:rPr lang="en-US" sz="2000" dirty="0">
                <a:solidFill>
                  <a:srgbClr val="800000"/>
                </a:solidFill>
                <a:latin typeface="Arial Narrow" charset="0"/>
              </a:rPr>
              <a:t> lies in midway between its ends, assuming the rod has a uniform mass per unit length.</a:t>
            </a:r>
          </a:p>
        </p:txBody>
      </p:sp>
      <p:sp>
        <p:nvSpPr>
          <p:cNvPr id="365595" name="Text Box 27"/>
          <p:cNvSpPr txBox="1">
            <a:spLocks noChangeArrowheads="1"/>
          </p:cNvSpPr>
          <p:nvPr/>
        </p:nvSpPr>
        <p:spPr bwMode="auto">
          <a:xfrm>
            <a:off x="0" y="4495800"/>
            <a:ext cx="9144000" cy="400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rgbClr val="800000"/>
                </a:solidFill>
                <a:latin typeface="Arial Narrow" charset="0"/>
              </a:rPr>
              <a:t>Find the CM when the density of the rod non-uniform but varies linearly as a function of x, λ</a:t>
            </a:r>
            <a:r>
              <a:rPr lang="en-US" sz="2000">
                <a:solidFill>
                  <a:srgbClr val="800000"/>
                </a:solidFill>
                <a:latin typeface="Symbol" charset="0"/>
              </a:rPr>
              <a:t>=α</a:t>
            </a:r>
            <a:r>
              <a:rPr lang="en-US" sz="2000">
                <a:solidFill>
                  <a:srgbClr val="800000"/>
                </a:solidFill>
                <a:latin typeface="Arial Narrow" charset="0"/>
              </a:rPr>
              <a:t>x</a:t>
            </a:r>
          </a:p>
        </p:txBody>
      </p:sp>
      <p:graphicFrame>
        <p:nvGraphicFramePr>
          <p:cNvPr id="365596" name="Object 4"/>
          <p:cNvGraphicFramePr>
            <a:graphicFrameLocks noChangeAspect="1"/>
          </p:cNvGraphicFramePr>
          <p:nvPr>
            <p:extLst>
              <p:ext uri="{D42A27DB-BD31-4B8C-83A1-F6EECF244321}">
                <p14:modId xmlns:p14="http://schemas.microsoft.com/office/powerpoint/2010/main" val="3909605216"/>
              </p:ext>
            </p:extLst>
          </p:nvPr>
        </p:nvGraphicFramePr>
        <p:xfrm>
          <a:off x="3429000" y="5143500"/>
          <a:ext cx="436563" cy="344488"/>
        </p:xfrm>
        <a:graphic>
          <a:graphicData uri="http://schemas.openxmlformats.org/presentationml/2006/ole">
            <mc:AlternateContent xmlns:mc="http://schemas.openxmlformats.org/markup-compatibility/2006">
              <mc:Choice xmlns:v="urn:schemas-microsoft-com:vml" Requires="v">
                <p:oleObj spid="_x0000_s408226" name="Equation" r:id="rId7" imgW="266400" imgH="228600" progId="Equation.3">
                  <p:embed/>
                </p:oleObj>
              </mc:Choice>
              <mc:Fallback>
                <p:oleObj name="Equation" r:id="rId7"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143500"/>
                        <a:ext cx="436563" cy="344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597" name="Object 5"/>
          <p:cNvGraphicFramePr>
            <a:graphicFrameLocks noChangeAspect="1"/>
          </p:cNvGraphicFramePr>
          <p:nvPr/>
        </p:nvGraphicFramePr>
        <p:xfrm>
          <a:off x="304800" y="5030788"/>
          <a:ext cx="457200" cy="341312"/>
        </p:xfrm>
        <a:graphic>
          <a:graphicData uri="http://schemas.openxmlformats.org/presentationml/2006/ole">
            <mc:AlternateContent xmlns:mc="http://schemas.openxmlformats.org/markup-compatibility/2006">
              <mc:Choice xmlns:v="urn:schemas-microsoft-com:vml" Requires="v">
                <p:oleObj spid="_x0000_s408227" name="Equation" r:id="rId8" imgW="203040" imgH="164880" progId="Equation.3">
                  <p:embed/>
                </p:oleObj>
              </mc:Choice>
              <mc:Fallback>
                <p:oleObj name="Equation" r:id="rId8" imgW="20304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030788"/>
                        <a:ext cx="457200" cy="341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598" name="Object 6"/>
          <p:cNvGraphicFramePr>
            <a:graphicFrameLocks noChangeAspect="1"/>
          </p:cNvGraphicFramePr>
          <p:nvPr/>
        </p:nvGraphicFramePr>
        <p:xfrm>
          <a:off x="6553200" y="3063875"/>
          <a:ext cx="1192213" cy="374650"/>
        </p:xfrm>
        <a:graphic>
          <a:graphicData uri="http://schemas.openxmlformats.org/presentationml/2006/ole">
            <mc:AlternateContent xmlns:mc="http://schemas.openxmlformats.org/markup-compatibility/2006">
              <mc:Choice xmlns:v="urn:schemas-microsoft-com:vml" Requires="v">
                <p:oleObj spid="_x0000_s408228" name="Equation" r:id="rId10" imgW="622080" imgH="177480" progId="Equation.3">
                  <p:embed/>
                </p:oleObj>
              </mc:Choice>
              <mc:Fallback>
                <p:oleObj name="Equation" r:id="rId10" imgW="6220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3063875"/>
                        <a:ext cx="1192213"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599" name="Object 7"/>
          <p:cNvGraphicFramePr>
            <a:graphicFrameLocks noChangeAspect="1"/>
          </p:cNvGraphicFramePr>
          <p:nvPr/>
        </p:nvGraphicFramePr>
        <p:xfrm>
          <a:off x="7696200" y="2690813"/>
          <a:ext cx="1143000" cy="350837"/>
        </p:xfrm>
        <a:graphic>
          <a:graphicData uri="http://schemas.openxmlformats.org/presentationml/2006/ole">
            <mc:AlternateContent xmlns:mc="http://schemas.openxmlformats.org/markup-compatibility/2006">
              <mc:Choice xmlns:v="urn:schemas-microsoft-com:vml" Requires="v">
                <p:oleObj spid="_x0000_s408229" name="Equation" r:id="rId12" imgW="634680" imgH="177480" progId="Equation.3">
                  <p:embed/>
                </p:oleObj>
              </mc:Choice>
              <mc:Fallback>
                <p:oleObj name="Equation" r:id="rId12" imgW="6346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2690813"/>
                        <a:ext cx="1143000" cy="350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5600" name="Text Box 32"/>
          <p:cNvSpPr txBox="1">
            <a:spLocks noChangeArrowheads="1"/>
          </p:cNvSpPr>
          <p:nvPr/>
        </p:nvSpPr>
        <p:spPr bwMode="auto">
          <a:xfrm>
            <a:off x="3581400" y="30480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mass of a small segment</a:t>
            </a:r>
          </a:p>
        </p:txBody>
      </p:sp>
      <p:graphicFrame>
        <p:nvGraphicFramePr>
          <p:cNvPr id="365601" name="Object 8"/>
          <p:cNvGraphicFramePr>
            <a:graphicFrameLocks noChangeAspect="1"/>
          </p:cNvGraphicFramePr>
          <p:nvPr/>
        </p:nvGraphicFramePr>
        <p:xfrm>
          <a:off x="2133600" y="3622675"/>
          <a:ext cx="1295400" cy="647700"/>
        </p:xfrm>
        <a:graphic>
          <a:graphicData uri="http://schemas.openxmlformats.org/presentationml/2006/ole">
            <mc:AlternateContent xmlns:mc="http://schemas.openxmlformats.org/markup-compatibility/2006">
              <mc:Choice xmlns:v="urn:schemas-microsoft-com:vml" Requires="v">
                <p:oleObj spid="_x0000_s408230" name="Equation" r:id="rId14" imgW="914400" imgH="393480" progId="Equation.3">
                  <p:embed/>
                </p:oleObj>
              </mc:Choice>
              <mc:Fallback>
                <p:oleObj name="Equation" r:id="rId14" imgW="91440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3622675"/>
                        <a:ext cx="1295400"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2" name="Object 9"/>
          <p:cNvGraphicFramePr>
            <a:graphicFrameLocks noChangeAspect="1"/>
          </p:cNvGraphicFramePr>
          <p:nvPr>
            <p:extLst>
              <p:ext uri="{D42A27DB-BD31-4B8C-83A1-F6EECF244321}">
                <p14:modId xmlns:p14="http://schemas.microsoft.com/office/powerpoint/2010/main" val="4227926502"/>
              </p:ext>
            </p:extLst>
          </p:nvPr>
        </p:nvGraphicFramePr>
        <p:xfrm>
          <a:off x="3419475" y="3570288"/>
          <a:ext cx="1439863" cy="752475"/>
        </p:xfrm>
        <a:graphic>
          <a:graphicData uri="http://schemas.openxmlformats.org/presentationml/2006/ole">
            <mc:AlternateContent xmlns:mc="http://schemas.openxmlformats.org/markup-compatibility/2006">
              <mc:Choice xmlns:v="urn:schemas-microsoft-com:vml" Requires="v">
                <p:oleObj spid="_x0000_s408231" name="Equation" r:id="rId16" imgW="1016000" imgH="457200" progId="Equation.DSMT4">
                  <p:embed/>
                </p:oleObj>
              </mc:Choice>
              <mc:Fallback>
                <p:oleObj name="Equation" r:id="rId16" imgW="1016000" imgH="457200" progId="Equation.DSMT4">
                  <p:embed/>
                  <p:pic>
                    <p:nvPicPr>
                      <p:cNvPr id="0" name=""/>
                      <p:cNvPicPr>
                        <a:picLocks noChangeAspect="1" noChangeArrowheads="1"/>
                      </p:cNvPicPr>
                      <p:nvPr/>
                    </p:nvPicPr>
                    <p:blipFill>
                      <a:blip r:embed="rId17"/>
                      <a:srcRect/>
                      <a:stretch>
                        <a:fillRect/>
                      </a:stretch>
                    </p:blipFill>
                    <p:spPr bwMode="auto">
                      <a:xfrm>
                        <a:off x="3419475" y="3570288"/>
                        <a:ext cx="1439863" cy="752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3" name="Object 10"/>
          <p:cNvGraphicFramePr>
            <a:graphicFrameLocks noChangeAspect="1"/>
          </p:cNvGraphicFramePr>
          <p:nvPr/>
        </p:nvGraphicFramePr>
        <p:xfrm>
          <a:off x="4833938" y="3590925"/>
          <a:ext cx="1185862" cy="711200"/>
        </p:xfrm>
        <a:graphic>
          <a:graphicData uri="http://schemas.openxmlformats.org/presentationml/2006/ole">
            <mc:AlternateContent xmlns:mc="http://schemas.openxmlformats.org/markup-compatibility/2006">
              <mc:Choice xmlns:v="urn:schemas-microsoft-com:vml" Requires="v">
                <p:oleObj spid="_x0000_s408232" name="Equation" r:id="rId18" imgW="838080" imgH="431640" progId="Equation.3">
                  <p:embed/>
                </p:oleObj>
              </mc:Choice>
              <mc:Fallback>
                <p:oleObj name="Equation" r:id="rId18" imgW="83808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33938" y="3590925"/>
                        <a:ext cx="1185862"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4" name="Object 11"/>
          <p:cNvGraphicFramePr>
            <a:graphicFrameLocks noChangeAspect="1"/>
          </p:cNvGraphicFramePr>
          <p:nvPr/>
        </p:nvGraphicFramePr>
        <p:xfrm>
          <a:off x="6019800" y="3590925"/>
          <a:ext cx="1187450" cy="709613"/>
        </p:xfrm>
        <a:graphic>
          <a:graphicData uri="http://schemas.openxmlformats.org/presentationml/2006/ole">
            <mc:AlternateContent xmlns:mc="http://schemas.openxmlformats.org/markup-compatibility/2006">
              <mc:Choice xmlns:v="urn:schemas-microsoft-com:vml" Requires="v">
                <p:oleObj spid="_x0000_s408233" name="Equation" r:id="rId20" imgW="838080" imgH="431640" progId="Equation.3">
                  <p:embed/>
                </p:oleObj>
              </mc:Choice>
              <mc:Fallback>
                <p:oleObj name="Equation" r:id="rId20" imgW="838080" imgH="431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9800" y="3590925"/>
                        <a:ext cx="1187450" cy="709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5" name="Object 12"/>
          <p:cNvGraphicFramePr>
            <a:graphicFrameLocks noChangeAspect="1"/>
          </p:cNvGraphicFramePr>
          <p:nvPr/>
        </p:nvGraphicFramePr>
        <p:xfrm>
          <a:off x="7224713" y="3622675"/>
          <a:ext cx="395287" cy="647700"/>
        </p:xfrm>
        <a:graphic>
          <a:graphicData uri="http://schemas.openxmlformats.org/presentationml/2006/ole">
            <mc:AlternateContent xmlns:mc="http://schemas.openxmlformats.org/markup-compatibility/2006">
              <mc:Choice xmlns:v="urn:schemas-microsoft-com:vml" Requires="v">
                <p:oleObj spid="_x0000_s408234" name="Equation" r:id="rId22" imgW="279360" imgH="393480" progId="Equation.3">
                  <p:embed/>
                </p:oleObj>
              </mc:Choice>
              <mc:Fallback>
                <p:oleObj name="Equation" r:id="rId22" imgW="27936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24713" y="3622675"/>
                        <a:ext cx="39528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6" name="Object 13"/>
          <p:cNvGraphicFramePr>
            <a:graphicFrameLocks noChangeAspect="1"/>
          </p:cNvGraphicFramePr>
          <p:nvPr/>
        </p:nvGraphicFramePr>
        <p:xfrm>
          <a:off x="762000" y="4953000"/>
          <a:ext cx="1060450" cy="498475"/>
        </p:xfrm>
        <a:graphic>
          <a:graphicData uri="http://schemas.openxmlformats.org/presentationml/2006/ole">
            <mc:AlternateContent xmlns:mc="http://schemas.openxmlformats.org/markup-compatibility/2006">
              <mc:Choice xmlns:v="urn:schemas-microsoft-com:vml" Requires="v">
                <p:oleObj spid="_x0000_s408235" name="Equation" r:id="rId24" imgW="647640" imgH="330120" progId="Equation.3">
                  <p:embed/>
                </p:oleObj>
              </mc:Choice>
              <mc:Fallback>
                <p:oleObj name="Equation" r:id="rId24" imgW="647640" imgH="33012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0" y="4953000"/>
                        <a:ext cx="10604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7" name="Object 14"/>
          <p:cNvGraphicFramePr>
            <a:graphicFrameLocks noChangeAspect="1"/>
          </p:cNvGraphicFramePr>
          <p:nvPr/>
        </p:nvGraphicFramePr>
        <p:xfrm>
          <a:off x="1828800" y="4953000"/>
          <a:ext cx="1163638" cy="498475"/>
        </p:xfrm>
        <a:graphic>
          <a:graphicData uri="http://schemas.openxmlformats.org/presentationml/2006/ole">
            <mc:AlternateContent xmlns:mc="http://schemas.openxmlformats.org/markup-compatibility/2006">
              <mc:Choice xmlns:v="urn:schemas-microsoft-com:vml" Requires="v">
                <p:oleObj spid="_x0000_s408236" name="Equation" r:id="rId26" imgW="711000" imgH="330120" progId="Equation.3">
                  <p:embed/>
                </p:oleObj>
              </mc:Choice>
              <mc:Fallback>
                <p:oleObj name="Equation" r:id="rId26" imgW="711000" imgH="33012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28800" y="4953000"/>
                        <a:ext cx="1163638"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8" name="Object 15"/>
          <p:cNvGraphicFramePr>
            <a:graphicFrameLocks noChangeAspect="1"/>
          </p:cNvGraphicFramePr>
          <p:nvPr/>
        </p:nvGraphicFramePr>
        <p:xfrm>
          <a:off x="747713" y="5486400"/>
          <a:ext cx="1309687" cy="728663"/>
        </p:xfrm>
        <a:graphic>
          <a:graphicData uri="http://schemas.openxmlformats.org/presentationml/2006/ole">
            <mc:AlternateContent xmlns:mc="http://schemas.openxmlformats.org/markup-compatibility/2006">
              <mc:Choice xmlns:v="urn:schemas-microsoft-com:vml" Requires="v">
                <p:oleObj spid="_x0000_s408237" name="Equation" r:id="rId28" imgW="799920" imgH="482400" progId="Equation.3">
                  <p:embed/>
                </p:oleObj>
              </mc:Choice>
              <mc:Fallback>
                <p:oleObj name="Equation" r:id="rId28" imgW="799920" imgH="4824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7713" y="5486400"/>
                        <a:ext cx="1309687" cy="728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09" name="Object 16"/>
          <p:cNvGraphicFramePr>
            <a:graphicFrameLocks noChangeAspect="1"/>
          </p:cNvGraphicFramePr>
          <p:nvPr/>
        </p:nvGraphicFramePr>
        <p:xfrm>
          <a:off x="2057400" y="5562600"/>
          <a:ext cx="811213" cy="593725"/>
        </p:xfrm>
        <a:graphic>
          <a:graphicData uri="http://schemas.openxmlformats.org/presentationml/2006/ole">
            <mc:AlternateContent xmlns:mc="http://schemas.openxmlformats.org/markup-compatibility/2006">
              <mc:Choice xmlns:v="urn:schemas-microsoft-com:vml" Requires="v">
                <p:oleObj spid="_x0000_s408238" name="Equation" r:id="rId30" imgW="495000" imgH="393480" progId="Equation.3">
                  <p:embed/>
                </p:oleObj>
              </mc:Choice>
              <mc:Fallback>
                <p:oleObj name="Equation" r:id="rId30" imgW="495000" imgH="393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57400" y="5562600"/>
                        <a:ext cx="811213"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0" name="Object 17"/>
          <p:cNvGraphicFramePr>
            <a:graphicFrameLocks noChangeAspect="1"/>
          </p:cNvGraphicFramePr>
          <p:nvPr>
            <p:extLst>
              <p:ext uri="{D42A27DB-BD31-4B8C-83A1-F6EECF244321}">
                <p14:modId xmlns:p14="http://schemas.microsoft.com/office/powerpoint/2010/main" val="1339876110"/>
              </p:ext>
            </p:extLst>
          </p:nvPr>
        </p:nvGraphicFramePr>
        <p:xfrm>
          <a:off x="3900488" y="5019675"/>
          <a:ext cx="1495425" cy="592138"/>
        </p:xfrm>
        <a:graphic>
          <a:graphicData uri="http://schemas.openxmlformats.org/presentationml/2006/ole">
            <mc:AlternateContent xmlns:mc="http://schemas.openxmlformats.org/markup-compatibility/2006">
              <mc:Choice xmlns:v="urn:schemas-microsoft-com:vml" Requires="v">
                <p:oleObj spid="_x0000_s408239" name="Equation" r:id="rId32" imgW="914400" imgH="393480" progId="Equation.3">
                  <p:embed/>
                </p:oleObj>
              </mc:Choice>
              <mc:Fallback>
                <p:oleObj name="Equation" r:id="rId32" imgW="914400" imgH="3934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00488" y="5019675"/>
                        <a:ext cx="1495425" cy="592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1" name="Object 18"/>
          <p:cNvGraphicFramePr>
            <a:graphicFrameLocks noChangeAspect="1"/>
          </p:cNvGraphicFramePr>
          <p:nvPr>
            <p:extLst>
              <p:ext uri="{D42A27DB-BD31-4B8C-83A1-F6EECF244321}">
                <p14:modId xmlns:p14="http://schemas.microsoft.com/office/powerpoint/2010/main" val="2979731341"/>
              </p:ext>
            </p:extLst>
          </p:nvPr>
        </p:nvGraphicFramePr>
        <p:xfrm>
          <a:off x="5432425" y="5019675"/>
          <a:ext cx="1598613" cy="593725"/>
        </p:xfrm>
        <a:graphic>
          <a:graphicData uri="http://schemas.openxmlformats.org/presentationml/2006/ole">
            <mc:AlternateContent xmlns:mc="http://schemas.openxmlformats.org/markup-compatibility/2006">
              <mc:Choice xmlns:v="urn:schemas-microsoft-com:vml" Requires="v">
                <p:oleObj spid="_x0000_s408240" name="Equation" r:id="rId34" imgW="977760" imgH="393480" progId="Equation.3">
                  <p:embed/>
                </p:oleObj>
              </mc:Choice>
              <mc:Fallback>
                <p:oleObj name="Equation" r:id="rId34" imgW="977760" imgH="39348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32425" y="5019675"/>
                        <a:ext cx="1598613"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2" name="Object 19"/>
          <p:cNvGraphicFramePr>
            <a:graphicFrameLocks noChangeAspect="1"/>
          </p:cNvGraphicFramePr>
          <p:nvPr>
            <p:extLst>
              <p:ext uri="{D42A27DB-BD31-4B8C-83A1-F6EECF244321}">
                <p14:modId xmlns:p14="http://schemas.microsoft.com/office/powerpoint/2010/main" val="2596156272"/>
              </p:ext>
            </p:extLst>
          </p:nvPr>
        </p:nvGraphicFramePr>
        <p:xfrm>
          <a:off x="7010400" y="4953000"/>
          <a:ext cx="1619250" cy="727075"/>
        </p:xfrm>
        <a:graphic>
          <a:graphicData uri="http://schemas.openxmlformats.org/presentationml/2006/ole">
            <mc:AlternateContent xmlns:mc="http://schemas.openxmlformats.org/markup-compatibility/2006">
              <mc:Choice xmlns:v="urn:schemas-microsoft-com:vml" Requires="v">
                <p:oleObj spid="_x0000_s408241" name="Equation" r:id="rId36" imgW="990360" imgH="482400" progId="Equation.3">
                  <p:embed/>
                </p:oleObj>
              </mc:Choice>
              <mc:Fallback>
                <p:oleObj name="Equation" r:id="rId36" imgW="990360" imgH="4824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010400" y="4953000"/>
                        <a:ext cx="1619250"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3" name="Object 20"/>
          <p:cNvGraphicFramePr>
            <a:graphicFrameLocks noChangeAspect="1"/>
          </p:cNvGraphicFramePr>
          <p:nvPr>
            <p:extLst>
              <p:ext uri="{D42A27DB-BD31-4B8C-83A1-F6EECF244321}">
                <p14:modId xmlns:p14="http://schemas.microsoft.com/office/powerpoint/2010/main" val="1536559791"/>
              </p:ext>
            </p:extLst>
          </p:nvPr>
        </p:nvGraphicFramePr>
        <p:xfrm>
          <a:off x="4419600" y="5715000"/>
          <a:ext cx="1347788" cy="650875"/>
        </p:xfrm>
        <a:graphic>
          <a:graphicData uri="http://schemas.openxmlformats.org/presentationml/2006/ole">
            <mc:AlternateContent xmlns:mc="http://schemas.openxmlformats.org/markup-compatibility/2006">
              <mc:Choice xmlns:v="urn:schemas-microsoft-com:vml" Requires="v">
                <p:oleObj spid="_x0000_s408242" name="Equation" r:id="rId38" imgW="825480" imgH="431640" progId="Equation.3">
                  <p:embed/>
                </p:oleObj>
              </mc:Choice>
              <mc:Fallback>
                <p:oleObj name="Equation" r:id="rId38" imgW="825480" imgH="43164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19600" y="5715000"/>
                        <a:ext cx="1347788"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4" name="Object 21"/>
          <p:cNvGraphicFramePr>
            <a:graphicFrameLocks noChangeAspect="1"/>
          </p:cNvGraphicFramePr>
          <p:nvPr>
            <p:extLst>
              <p:ext uri="{D42A27DB-BD31-4B8C-83A1-F6EECF244321}">
                <p14:modId xmlns:p14="http://schemas.microsoft.com/office/powerpoint/2010/main" val="1030069136"/>
              </p:ext>
            </p:extLst>
          </p:nvPr>
        </p:nvGraphicFramePr>
        <p:xfrm>
          <a:off x="5791200" y="5715000"/>
          <a:ext cx="1368425" cy="650875"/>
        </p:xfrm>
        <a:graphic>
          <a:graphicData uri="http://schemas.openxmlformats.org/presentationml/2006/ole">
            <mc:AlternateContent xmlns:mc="http://schemas.openxmlformats.org/markup-compatibility/2006">
              <mc:Choice xmlns:v="urn:schemas-microsoft-com:vml" Requires="v">
                <p:oleObj spid="_x0000_s408243" name="Equation" r:id="rId40" imgW="838080" imgH="431640" progId="Equation.3">
                  <p:embed/>
                </p:oleObj>
              </mc:Choice>
              <mc:Fallback>
                <p:oleObj name="Equation" r:id="rId40" imgW="838080" imgH="43164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791200" y="5715000"/>
                        <a:ext cx="1368425"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5" name="Object 22"/>
          <p:cNvGraphicFramePr>
            <a:graphicFrameLocks noChangeAspect="1"/>
          </p:cNvGraphicFramePr>
          <p:nvPr>
            <p:extLst>
              <p:ext uri="{D42A27DB-BD31-4B8C-83A1-F6EECF244321}">
                <p14:modId xmlns:p14="http://schemas.microsoft.com/office/powerpoint/2010/main" val="369983691"/>
              </p:ext>
            </p:extLst>
          </p:nvPr>
        </p:nvGraphicFramePr>
        <p:xfrm>
          <a:off x="7162800" y="5743575"/>
          <a:ext cx="601663" cy="593725"/>
        </p:xfrm>
        <a:graphic>
          <a:graphicData uri="http://schemas.openxmlformats.org/presentationml/2006/ole">
            <mc:AlternateContent xmlns:mc="http://schemas.openxmlformats.org/markup-compatibility/2006">
              <mc:Choice xmlns:v="urn:schemas-microsoft-com:vml" Requires="v">
                <p:oleObj spid="_x0000_s408244" name="Equation" r:id="rId42" imgW="368280" imgH="393480" progId="Equation.3">
                  <p:embed/>
                </p:oleObj>
              </mc:Choice>
              <mc:Fallback>
                <p:oleObj name="Equation" r:id="rId42" imgW="368280" imgH="39348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162800" y="5743575"/>
                        <a:ext cx="601663"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5616" name="Object 23"/>
          <p:cNvGraphicFramePr>
            <a:graphicFrameLocks noChangeAspect="1"/>
          </p:cNvGraphicFramePr>
          <p:nvPr>
            <p:extLst>
              <p:ext uri="{D42A27DB-BD31-4B8C-83A1-F6EECF244321}">
                <p14:modId xmlns:p14="http://schemas.microsoft.com/office/powerpoint/2010/main" val="711530273"/>
              </p:ext>
            </p:extLst>
          </p:nvPr>
        </p:nvGraphicFramePr>
        <p:xfrm>
          <a:off x="3983038" y="5867400"/>
          <a:ext cx="436562" cy="344488"/>
        </p:xfrm>
        <a:graphic>
          <a:graphicData uri="http://schemas.openxmlformats.org/presentationml/2006/ole">
            <mc:AlternateContent xmlns:mc="http://schemas.openxmlformats.org/markup-compatibility/2006">
              <mc:Choice xmlns:v="urn:schemas-microsoft-com:vml" Requires="v">
                <p:oleObj spid="_x0000_s408245" name="Equation" r:id="rId44" imgW="266400" imgH="228600" progId="Equation.DSMT4">
                  <p:embed/>
                </p:oleObj>
              </mc:Choice>
              <mc:Fallback>
                <p:oleObj name="Equation" r:id="rId44" imgW="2664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3038" y="5867400"/>
                        <a:ext cx="436562" cy="344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99851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5594"/>
                                        </p:tgtEl>
                                        <p:attrNameLst>
                                          <p:attrName>style.visibility</p:attrName>
                                        </p:attrNameLst>
                                      </p:cBhvr>
                                      <p:to>
                                        <p:strVal val="visible"/>
                                      </p:to>
                                    </p:set>
                                    <p:animEffect transition="in" filter="wipe(left)">
                                      <p:cBhvr>
                                        <p:cTn id="7" dur="300"/>
                                        <p:tgtEl>
                                          <p:spTgt spid="365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5574">
                                            <p:txEl>
                                              <p:pRg st="0" end="0"/>
                                            </p:txEl>
                                          </p:spTgt>
                                        </p:tgtEl>
                                        <p:attrNameLst>
                                          <p:attrName>style.visibility</p:attrName>
                                        </p:attrNameLst>
                                      </p:cBhvr>
                                      <p:to>
                                        <p:strVal val="visible"/>
                                      </p:to>
                                    </p:set>
                                    <p:animEffect transition="in" filter="wipe(left)">
                                      <p:cBhvr>
                                        <p:cTn id="32" dur="500"/>
                                        <p:tgtEl>
                                          <p:spTgt spid="36557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65575"/>
                                        </p:tgtEl>
                                        <p:attrNameLst>
                                          <p:attrName>style.visibility</p:attrName>
                                        </p:attrNameLst>
                                      </p:cBhvr>
                                      <p:to>
                                        <p:strVal val="visible"/>
                                      </p:to>
                                    </p:set>
                                    <p:animEffect transition="in" filter="wipe(left)">
                                      <p:cBhvr>
                                        <p:cTn id="37" dur="500"/>
                                        <p:tgtEl>
                                          <p:spTgt spid="3655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5592">
                                            <p:txEl>
                                              <p:pRg st="0" end="0"/>
                                            </p:txEl>
                                          </p:spTgt>
                                        </p:tgtEl>
                                        <p:attrNameLst>
                                          <p:attrName>style.visibility</p:attrName>
                                        </p:attrNameLst>
                                      </p:cBhvr>
                                      <p:to>
                                        <p:strVal val="visible"/>
                                      </p:to>
                                    </p:set>
                                    <p:animEffect transition="in" filter="wipe(left)">
                                      <p:cBhvr>
                                        <p:cTn id="42" dur="500"/>
                                        <p:tgtEl>
                                          <p:spTgt spid="36559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65599"/>
                                        </p:tgtEl>
                                        <p:attrNameLst>
                                          <p:attrName>style.visibility</p:attrName>
                                        </p:attrNameLst>
                                      </p:cBhvr>
                                      <p:to>
                                        <p:strVal val="visible"/>
                                      </p:to>
                                    </p:set>
                                    <p:animEffect transition="in" filter="wipe(left)">
                                      <p:cBhvr>
                                        <p:cTn id="47" dur="500"/>
                                        <p:tgtEl>
                                          <p:spTgt spid="3655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65600">
                                            <p:txEl>
                                              <p:pRg st="0" end="0"/>
                                            </p:txEl>
                                          </p:spTgt>
                                        </p:tgtEl>
                                        <p:attrNameLst>
                                          <p:attrName>style.visibility</p:attrName>
                                        </p:attrNameLst>
                                      </p:cBhvr>
                                      <p:to>
                                        <p:strVal val="visible"/>
                                      </p:to>
                                    </p:set>
                                    <p:animEffect transition="in" filter="wipe(left)">
                                      <p:cBhvr>
                                        <p:cTn id="52" dur="500"/>
                                        <p:tgtEl>
                                          <p:spTgt spid="365600">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65598"/>
                                        </p:tgtEl>
                                        <p:attrNameLst>
                                          <p:attrName>style.visibility</p:attrName>
                                        </p:attrNameLst>
                                      </p:cBhvr>
                                      <p:to>
                                        <p:strVal val="visible"/>
                                      </p:to>
                                    </p:set>
                                    <p:animEffect transition="in" filter="wipe(left)">
                                      <p:cBhvr>
                                        <p:cTn id="57" dur="500"/>
                                        <p:tgtEl>
                                          <p:spTgt spid="36559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65576">
                                            <p:txEl>
                                              <p:pRg st="0" end="0"/>
                                            </p:txEl>
                                          </p:spTgt>
                                        </p:tgtEl>
                                        <p:attrNameLst>
                                          <p:attrName>style.visibility</p:attrName>
                                        </p:attrNameLst>
                                      </p:cBhvr>
                                      <p:to>
                                        <p:strVal val="visible"/>
                                      </p:to>
                                    </p:set>
                                    <p:animEffect transition="in" filter="wipe(left)">
                                      <p:cBhvr>
                                        <p:cTn id="62" dur="500"/>
                                        <p:tgtEl>
                                          <p:spTgt spid="365576">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65593"/>
                                        </p:tgtEl>
                                        <p:attrNameLst>
                                          <p:attrName>style.visibility</p:attrName>
                                        </p:attrNameLst>
                                      </p:cBhvr>
                                      <p:to>
                                        <p:strVal val="visible"/>
                                      </p:to>
                                    </p:set>
                                    <p:animEffect transition="in" filter="wipe(left)">
                                      <p:cBhvr>
                                        <p:cTn id="67" dur="500"/>
                                        <p:tgtEl>
                                          <p:spTgt spid="36559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65601"/>
                                        </p:tgtEl>
                                        <p:attrNameLst>
                                          <p:attrName>style.visibility</p:attrName>
                                        </p:attrNameLst>
                                      </p:cBhvr>
                                      <p:to>
                                        <p:strVal val="visible"/>
                                      </p:to>
                                    </p:set>
                                    <p:animEffect transition="in" filter="wipe(left)">
                                      <p:cBhvr>
                                        <p:cTn id="72" dur="500"/>
                                        <p:tgtEl>
                                          <p:spTgt spid="3656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5602"/>
                                        </p:tgtEl>
                                        <p:attrNameLst>
                                          <p:attrName>style.visibility</p:attrName>
                                        </p:attrNameLst>
                                      </p:cBhvr>
                                      <p:to>
                                        <p:strVal val="visible"/>
                                      </p:to>
                                    </p:set>
                                    <p:animEffect transition="in" filter="wipe(left)">
                                      <p:cBhvr>
                                        <p:cTn id="77" dur="500"/>
                                        <p:tgtEl>
                                          <p:spTgt spid="36560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5603"/>
                                        </p:tgtEl>
                                        <p:attrNameLst>
                                          <p:attrName>style.visibility</p:attrName>
                                        </p:attrNameLst>
                                      </p:cBhvr>
                                      <p:to>
                                        <p:strVal val="visible"/>
                                      </p:to>
                                    </p:set>
                                    <p:animEffect transition="in" filter="wipe(left)">
                                      <p:cBhvr>
                                        <p:cTn id="82" dur="500"/>
                                        <p:tgtEl>
                                          <p:spTgt spid="36560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5604"/>
                                        </p:tgtEl>
                                        <p:attrNameLst>
                                          <p:attrName>style.visibility</p:attrName>
                                        </p:attrNameLst>
                                      </p:cBhvr>
                                      <p:to>
                                        <p:strVal val="visible"/>
                                      </p:to>
                                    </p:set>
                                    <p:animEffect transition="in" filter="wipe(left)">
                                      <p:cBhvr>
                                        <p:cTn id="87" dur="500"/>
                                        <p:tgtEl>
                                          <p:spTgt spid="36560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65605"/>
                                        </p:tgtEl>
                                        <p:attrNameLst>
                                          <p:attrName>style.visibility</p:attrName>
                                        </p:attrNameLst>
                                      </p:cBhvr>
                                      <p:to>
                                        <p:strVal val="visible"/>
                                      </p:to>
                                    </p:set>
                                    <p:animEffect transition="in" filter="wipe(left)">
                                      <p:cBhvr>
                                        <p:cTn id="92" dur="500"/>
                                        <p:tgtEl>
                                          <p:spTgt spid="36560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65595"/>
                                        </p:tgtEl>
                                        <p:attrNameLst>
                                          <p:attrName>style.visibility</p:attrName>
                                        </p:attrNameLst>
                                      </p:cBhvr>
                                      <p:to>
                                        <p:strVal val="visible"/>
                                      </p:to>
                                    </p:set>
                                    <p:animEffect transition="in" filter="wipe(left)">
                                      <p:cBhvr>
                                        <p:cTn id="97" dur="500"/>
                                        <p:tgtEl>
                                          <p:spTgt spid="36559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65597"/>
                                        </p:tgtEl>
                                        <p:attrNameLst>
                                          <p:attrName>style.visibility</p:attrName>
                                        </p:attrNameLst>
                                      </p:cBhvr>
                                      <p:to>
                                        <p:strVal val="visible"/>
                                      </p:to>
                                    </p:set>
                                    <p:animEffect transition="in" filter="wipe(left)">
                                      <p:cBhvr>
                                        <p:cTn id="102" dur="500"/>
                                        <p:tgtEl>
                                          <p:spTgt spid="36559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65606"/>
                                        </p:tgtEl>
                                        <p:attrNameLst>
                                          <p:attrName>style.visibility</p:attrName>
                                        </p:attrNameLst>
                                      </p:cBhvr>
                                      <p:to>
                                        <p:strVal val="visible"/>
                                      </p:to>
                                    </p:set>
                                    <p:animEffect transition="in" filter="wipe(left)">
                                      <p:cBhvr>
                                        <p:cTn id="107" dur="500"/>
                                        <p:tgtEl>
                                          <p:spTgt spid="36560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65607"/>
                                        </p:tgtEl>
                                        <p:attrNameLst>
                                          <p:attrName>style.visibility</p:attrName>
                                        </p:attrNameLst>
                                      </p:cBhvr>
                                      <p:to>
                                        <p:strVal val="visible"/>
                                      </p:to>
                                    </p:set>
                                    <p:animEffect transition="in" filter="wipe(left)">
                                      <p:cBhvr>
                                        <p:cTn id="112" dur="500"/>
                                        <p:tgtEl>
                                          <p:spTgt spid="36560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65608"/>
                                        </p:tgtEl>
                                        <p:attrNameLst>
                                          <p:attrName>style.visibility</p:attrName>
                                        </p:attrNameLst>
                                      </p:cBhvr>
                                      <p:to>
                                        <p:strVal val="visible"/>
                                      </p:to>
                                    </p:set>
                                    <p:animEffect transition="in" filter="wipe(left)">
                                      <p:cBhvr>
                                        <p:cTn id="117" dur="500"/>
                                        <p:tgtEl>
                                          <p:spTgt spid="36560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65609"/>
                                        </p:tgtEl>
                                        <p:attrNameLst>
                                          <p:attrName>style.visibility</p:attrName>
                                        </p:attrNameLst>
                                      </p:cBhvr>
                                      <p:to>
                                        <p:strVal val="visible"/>
                                      </p:to>
                                    </p:set>
                                    <p:animEffect transition="in" filter="wipe(left)">
                                      <p:cBhvr>
                                        <p:cTn id="122" dur="500"/>
                                        <p:tgtEl>
                                          <p:spTgt spid="36560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365596"/>
                                        </p:tgtEl>
                                        <p:attrNameLst>
                                          <p:attrName>style.visibility</p:attrName>
                                        </p:attrNameLst>
                                      </p:cBhvr>
                                      <p:to>
                                        <p:strVal val="visible"/>
                                      </p:to>
                                    </p:set>
                                    <p:animEffect transition="in" filter="wipe(left)">
                                      <p:cBhvr>
                                        <p:cTn id="127" dur="500"/>
                                        <p:tgtEl>
                                          <p:spTgt spid="36559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365610"/>
                                        </p:tgtEl>
                                        <p:attrNameLst>
                                          <p:attrName>style.visibility</p:attrName>
                                        </p:attrNameLst>
                                      </p:cBhvr>
                                      <p:to>
                                        <p:strVal val="visible"/>
                                      </p:to>
                                    </p:set>
                                    <p:animEffect transition="in" filter="wipe(left)">
                                      <p:cBhvr>
                                        <p:cTn id="132" dur="500"/>
                                        <p:tgtEl>
                                          <p:spTgt spid="36561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365611"/>
                                        </p:tgtEl>
                                        <p:attrNameLst>
                                          <p:attrName>style.visibility</p:attrName>
                                        </p:attrNameLst>
                                      </p:cBhvr>
                                      <p:to>
                                        <p:strVal val="visible"/>
                                      </p:to>
                                    </p:set>
                                    <p:animEffect transition="in" filter="wipe(left)">
                                      <p:cBhvr>
                                        <p:cTn id="137" dur="500"/>
                                        <p:tgtEl>
                                          <p:spTgt spid="36561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365612"/>
                                        </p:tgtEl>
                                        <p:attrNameLst>
                                          <p:attrName>style.visibility</p:attrName>
                                        </p:attrNameLst>
                                      </p:cBhvr>
                                      <p:to>
                                        <p:strVal val="visible"/>
                                      </p:to>
                                    </p:set>
                                    <p:animEffect transition="in" filter="wipe(left)">
                                      <p:cBhvr>
                                        <p:cTn id="142" dur="500"/>
                                        <p:tgtEl>
                                          <p:spTgt spid="365612"/>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365616"/>
                                        </p:tgtEl>
                                        <p:attrNameLst>
                                          <p:attrName>style.visibility</p:attrName>
                                        </p:attrNameLst>
                                      </p:cBhvr>
                                      <p:to>
                                        <p:strVal val="visible"/>
                                      </p:to>
                                    </p:set>
                                    <p:animEffect transition="in" filter="wipe(left)">
                                      <p:cBhvr>
                                        <p:cTn id="147" dur="500"/>
                                        <p:tgtEl>
                                          <p:spTgt spid="36561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365613"/>
                                        </p:tgtEl>
                                        <p:attrNameLst>
                                          <p:attrName>style.visibility</p:attrName>
                                        </p:attrNameLst>
                                      </p:cBhvr>
                                      <p:to>
                                        <p:strVal val="visible"/>
                                      </p:to>
                                    </p:set>
                                    <p:animEffect transition="in" filter="wipe(left)">
                                      <p:cBhvr>
                                        <p:cTn id="152" dur="500"/>
                                        <p:tgtEl>
                                          <p:spTgt spid="365613"/>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365614"/>
                                        </p:tgtEl>
                                        <p:attrNameLst>
                                          <p:attrName>style.visibility</p:attrName>
                                        </p:attrNameLst>
                                      </p:cBhvr>
                                      <p:to>
                                        <p:strVal val="visible"/>
                                      </p:to>
                                    </p:set>
                                    <p:animEffect transition="in" filter="wipe(left)">
                                      <p:cBhvr>
                                        <p:cTn id="157" dur="500"/>
                                        <p:tgtEl>
                                          <p:spTgt spid="36561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365615"/>
                                        </p:tgtEl>
                                        <p:attrNameLst>
                                          <p:attrName>style.visibility</p:attrName>
                                        </p:attrNameLst>
                                      </p:cBhvr>
                                      <p:to>
                                        <p:strVal val="visible"/>
                                      </p:to>
                                    </p:set>
                                    <p:animEffect transition="in" filter="wipe(left)">
                                      <p:cBhvr>
                                        <p:cTn id="162" dur="500"/>
                                        <p:tgtEl>
                                          <p:spTgt spid="36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4" grpId="0" build="p" autoUpdateAnimBg="0"/>
      <p:bldP spid="365576" grpId="0" build="p" autoUpdateAnimBg="0"/>
      <p:bldP spid="365592" grpId="0" build="p" autoUpdateAnimBg="0"/>
      <p:bldP spid="365594" grpId="0" animBg="1" autoUpdateAnimBg="0"/>
      <p:bldP spid="365595" grpId="0" animBg="1" autoUpdateAnimBg="0"/>
      <p:bldP spid="36560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smtClean="0"/>
              <a:t>Thursday, Oct. 16, 2014</a:t>
            </a:r>
          </a:p>
        </p:txBody>
      </p:sp>
      <p:sp>
        <p:nvSpPr>
          <p:cNvPr id="22535"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11</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lgn="just">
              <a:spcBef>
                <a:spcPct val="20000"/>
              </a:spcBef>
            </a:pPr>
            <a:r>
              <a:rPr lang="en-US" sz="2000" dirty="0">
                <a:solidFill>
                  <a:schemeClr val="accent2"/>
                </a:solidFill>
                <a:latin typeface="Arial Narrow" charset="0"/>
              </a:rPr>
              <a:t>The net effect of these small gravitational forces is equivalent to a single force acting on a point (</a:t>
            </a:r>
            <a:r>
              <a:rPr lang="en-US" sz="2000" dirty="0">
                <a:solidFill>
                  <a:srgbClr val="FF0000"/>
                </a:solidFill>
                <a:latin typeface="Arial Narrow" charset="0"/>
              </a:rPr>
              <a:t>Center of Gravity</a:t>
            </a:r>
            <a:r>
              <a:rPr lang="en-US" sz="2000" dirty="0">
                <a:solidFill>
                  <a:schemeClr val="accent2"/>
                </a:solidFill>
                <a:latin typeface="Arial Narrow" charset="0"/>
              </a:rPr>
              <a:t>) with mass M.</a:t>
            </a:r>
            <a:endParaRPr lang="en-US" dirty="0">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096000" cy="1200328"/>
          </a:xfrm>
          <a:prstGeom prst="rect">
            <a:avLst/>
          </a:prstGeom>
          <a:noFill/>
          <a:ln w="28575">
            <a:no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533400" y="2133600"/>
            <a:ext cx="2590800" cy="13398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gn="just">
              <a:spcBef>
                <a:spcPct val="20000"/>
              </a:spcBef>
            </a:pPr>
            <a:r>
              <a:rPr lang="en-US" sz="2000" dirty="0">
                <a:solidFill>
                  <a:srgbClr val="FF0000"/>
                </a:solidFill>
                <a:latin typeface="Arial Narrow" charset="0"/>
              </a:rPr>
              <a:t>How do you think you can determine the CM of the objects that are not symmetric?</a:t>
            </a:r>
          </a:p>
        </p:txBody>
      </p:sp>
      <p:pic>
        <p:nvPicPr>
          <p:cNvPr id="366599" name="Object 2"/>
          <p:cNvPicPr>
            <a:picLocks noChangeAspect="1" noChangeArrowheads="1"/>
          </p:cNvPicPr>
          <p:nvPr/>
        </p:nvPicPr>
        <p:blipFill>
          <a:blip r:embed="rId2"/>
          <a:srcRect/>
          <a:stretch>
            <a:fillRect/>
          </a:stretch>
        </p:blipFill>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22558"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FF99"/>
                    </a:solidFill>
                    <a:latin typeface="Symbol" charset="2"/>
                  </a:rPr>
                  <a:t>Δ</a:t>
                </a:r>
                <a:r>
                  <a:rPr lang="en-US" sz="1600" dirty="0" err="1" smtClean="0">
                    <a:solidFill>
                      <a:srgbClr val="FFFF99"/>
                    </a:solidFill>
                    <a:latin typeface="Monotype Corsiva" charset="0"/>
                  </a:rPr>
                  <a:t>m</a:t>
                </a:r>
                <a:r>
                  <a:rPr lang="en-US" sz="1600" baseline="-25000" dirty="0" err="1" smtClean="0">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349875" cy="1815882"/>
          </a:xfrm>
          <a:prstGeom prst="rect">
            <a:avLst/>
          </a:prstGeom>
          <a:noFill/>
          <a:ln w="9525">
            <a:noFill/>
            <a:miter lim="800000"/>
            <a:headEnd/>
            <a:tailEnd/>
          </a:ln>
        </p:spPr>
        <p:txBody>
          <a:bodyPr wrap="square">
            <a:prstTxWarp prst="textNoShape">
              <a:avLst/>
            </a:prstTxWarp>
            <a:spAutoFit/>
          </a:bodyPr>
          <a:lstStyle/>
          <a:p>
            <a:pPr marL="457200" indent="-457200" algn="just">
              <a:spcBef>
                <a:spcPct val="20000"/>
              </a:spcBef>
            </a:pPr>
            <a:r>
              <a:rPr lang="en-US" sz="2000" dirty="0">
                <a:solidFill>
                  <a:schemeClr val="accent2"/>
                </a:solidFill>
                <a:latin typeface="Arial Narrow" charset="0"/>
              </a:rPr>
              <a:t>One can use gravity to locate CM.</a:t>
            </a:r>
          </a:p>
          <a:p>
            <a:pPr marL="457200" indent="-457200" algn="just">
              <a:spcBef>
                <a:spcPct val="20000"/>
              </a:spcBef>
              <a:buFontTx/>
              <a:buAutoNum type="arabicPeriod"/>
            </a:pPr>
            <a:r>
              <a:rPr lang="en-US" sz="2000" dirty="0">
                <a:solidFill>
                  <a:schemeClr val="accent2"/>
                </a:solidFill>
                <a:latin typeface="Arial Narrow" charset="0"/>
              </a:rPr>
              <a:t>Hang the object by one point and draw a vertical line following a plum-bob.</a:t>
            </a:r>
          </a:p>
          <a:p>
            <a:pPr marL="457200" indent="-457200" algn="just">
              <a:spcBef>
                <a:spcPct val="20000"/>
              </a:spcBef>
              <a:buFontTx/>
              <a:buAutoNum type="arabicPeriod"/>
            </a:pPr>
            <a:r>
              <a:rPr lang="en-US" sz="2000" dirty="0">
                <a:solidFill>
                  <a:schemeClr val="accent2"/>
                </a:solidFill>
                <a:latin typeface="Arial Narrow" charset="0"/>
              </a:rPr>
              <a:t>Hang the object by another point and do the same.</a:t>
            </a:r>
          </a:p>
          <a:p>
            <a:pPr marL="457200" indent="-457200" algn="just">
              <a:spcBef>
                <a:spcPct val="20000"/>
              </a:spcBef>
              <a:buFontTx/>
              <a:buAutoNum type="arabicPeriod"/>
            </a:pPr>
            <a:r>
              <a:rPr lang="en-US" sz="2000" dirty="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Δ</a:t>
              </a:r>
              <a:r>
                <a:rPr lang="en-US" sz="2000" dirty="0" err="1" smtClean="0">
                  <a:solidFill>
                    <a:schemeClr val="accent2"/>
                  </a:solidFill>
                  <a:latin typeface="Monotype Corsiva" charset="0"/>
                </a:rPr>
                <a:t>m</a:t>
              </a:r>
              <a:r>
                <a:rPr lang="en-US" sz="2000" baseline="-25000" dirty="0" err="1" smtClean="0">
                  <a:solidFill>
                    <a:schemeClr val="accent2"/>
                  </a:solidFill>
                  <a:latin typeface="Monotype Corsiva" charset="0"/>
                </a:rPr>
                <a:t>i</a:t>
              </a:r>
              <a:r>
                <a:rPr lang="en-US" sz="2000" b="1" dirty="0" err="1" smtClean="0">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197475" cy="1006475"/>
          </a:xfrm>
          <a:prstGeom prst="rect">
            <a:avLst/>
          </a:prstGeom>
          <a:solidFill>
            <a:srgbClr val="FFFFCC"/>
          </a:solidFill>
          <a:ln w="9525">
            <a:noFill/>
            <a:miter lim="800000"/>
            <a:headEnd/>
            <a:tailEnd/>
          </a:ln>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Since a rigid object can be considered as a </a:t>
            </a:r>
            <a:r>
              <a:rPr lang="en-US" sz="2000" b="1" u="sng" dirty="0">
                <a:solidFill>
                  <a:srgbClr val="FF0000"/>
                </a:solidFill>
                <a:latin typeface="Arial Narrow" charset="0"/>
              </a:rPr>
              <a:t>collection of small masses</a:t>
            </a:r>
            <a:r>
              <a:rPr lang="en-US" sz="2000" dirty="0">
                <a:solidFill>
                  <a:schemeClr val="accent2"/>
                </a:solidFill>
                <a:latin typeface="Arial Narrow" charset="0"/>
              </a:rPr>
              <a:t>, one can see the total gravitational force exerted on the object as </a:t>
            </a:r>
            <a:endParaRPr lang="en-US" dirty="0">
              <a:latin typeface="Monotype Corsiva" charset="0"/>
            </a:endParaRPr>
          </a:p>
        </p:txBody>
      </p:sp>
      <p:sp>
        <p:nvSpPr>
          <p:cNvPr id="366617" name="Text Box 25"/>
          <p:cNvSpPr txBox="1">
            <a:spLocks noChangeArrowheads="1"/>
          </p:cNvSpPr>
          <p:nvPr/>
        </p:nvSpPr>
        <p:spPr bwMode="auto">
          <a:xfrm>
            <a:off x="2209800" y="5334000"/>
            <a:ext cx="2209800" cy="85090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Arial Narrow" charset="0"/>
              </a:rPr>
              <a:t>What does this equation tell you?</a:t>
            </a:r>
          </a:p>
        </p:txBody>
      </p:sp>
      <p:pic>
        <p:nvPicPr>
          <p:cNvPr id="366618" name="Object 3"/>
          <p:cNvPicPr>
            <a:picLocks noChangeAspect="1" noChangeArrowheads="1"/>
          </p:cNvPicPr>
          <p:nvPr/>
        </p:nvPicPr>
        <p:blipFill>
          <a:blip r:embed="rId3"/>
          <a:srcRect/>
          <a:stretch>
            <a:fillRect/>
          </a:stretch>
        </p:blipFill>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p:blipFill>
          <a:blip r:embed="rId4"/>
          <a:srcRect/>
          <a:stretch>
            <a:fillRect/>
          </a:stretch>
        </p:blipFill>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p:blipFill>
          <a:blip r:embed="rId5"/>
          <a:srcRect/>
          <a:stretch>
            <a:fillRect/>
          </a:stretch>
        </p:blipFill>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extLst>
      <p:ext uri="{BB962C8B-B14F-4D97-AF65-F5344CB8AC3E}">
        <p14:creationId xmlns:p14="http://schemas.microsoft.com/office/powerpoint/2010/main" val="36011703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wipe(left)">
                                      <p:cBhvr>
                                        <p:cTn id="7" dur="500"/>
                                        <p:tgtEl>
                                          <p:spTgt spid="366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366605"/>
                                        </p:tgtEl>
                                        <p:attrNameLst>
                                          <p:attrName>style.visibility</p:attrName>
                                        </p:attrNameLst>
                                      </p:cBhvr>
                                      <p:to>
                                        <p:strVal val="visible"/>
                                      </p:to>
                                    </p:set>
                                    <p:anim calcmode="lin" valueType="num">
                                      <p:cBhvr>
                                        <p:cTn id="12" dur="500" fill="hold"/>
                                        <p:tgtEl>
                                          <p:spTgt spid="366605"/>
                                        </p:tgtEl>
                                        <p:attrNameLst>
                                          <p:attrName>ppt_w</p:attrName>
                                        </p:attrNameLst>
                                      </p:cBhvr>
                                      <p:tavLst>
                                        <p:tav tm="0">
                                          <p:val>
                                            <p:fltVal val="0"/>
                                          </p:val>
                                        </p:tav>
                                        <p:tav tm="100000">
                                          <p:val>
                                            <p:strVal val="#ppt_w"/>
                                          </p:val>
                                        </p:tav>
                                      </p:tavLst>
                                    </p:anim>
                                    <p:anim calcmode="lin" valueType="num">
                                      <p:cBhvr>
                                        <p:cTn id="13" dur="500" fill="hold"/>
                                        <p:tgtEl>
                                          <p:spTgt spid="36660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0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66598"/>
                                        </p:tgtEl>
                                        <p:attrNameLst>
                                          <p:attrName>style.visibility</p:attrName>
                                        </p:attrNameLst>
                                      </p:cBhvr>
                                      <p:to>
                                        <p:strVal val="visible"/>
                                      </p:to>
                                    </p:set>
                                    <p:animEffect transition="in" filter="wipe(left)">
                                      <p:cBhvr>
                                        <p:cTn id="26" dur="500"/>
                                        <p:tgtEl>
                                          <p:spTgt spid="3665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66612">
                                            <p:txEl>
                                              <p:pRg st="0" end="0"/>
                                            </p:txEl>
                                          </p:spTgt>
                                        </p:tgtEl>
                                        <p:attrNameLst>
                                          <p:attrName>style.visibility</p:attrName>
                                        </p:attrNameLst>
                                      </p:cBhvr>
                                      <p:to>
                                        <p:strVal val="visible"/>
                                      </p:to>
                                    </p:set>
                                    <p:animEffect transition="in" filter="wipe(left)">
                                      <p:cBhvr>
                                        <p:cTn id="31" dur="500"/>
                                        <p:tgtEl>
                                          <p:spTgt spid="3666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66612">
                                            <p:txEl>
                                              <p:pRg st="1" end="1"/>
                                            </p:txEl>
                                          </p:spTgt>
                                        </p:tgtEl>
                                        <p:attrNameLst>
                                          <p:attrName>style.visibility</p:attrName>
                                        </p:attrNameLst>
                                      </p:cBhvr>
                                      <p:to>
                                        <p:strVal val="visible"/>
                                      </p:to>
                                    </p:set>
                                    <p:animEffect transition="in" filter="wipe(left)">
                                      <p:cBhvr>
                                        <p:cTn id="36" dur="500"/>
                                        <p:tgtEl>
                                          <p:spTgt spid="3666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66612">
                                            <p:txEl>
                                              <p:pRg st="2" end="2"/>
                                            </p:txEl>
                                          </p:spTgt>
                                        </p:tgtEl>
                                        <p:attrNameLst>
                                          <p:attrName>style.visibility</p:attrName>
                                        </p:attrNameLst>
                                      </p:cBhvr>
                                      <p:to>
                                        <p:strVal val="visible"/>
                                      </p:to>
                                    </p:set>
                                    <p:animEffect transition="in" filter="wipe(left)">
                                      <p:cBhvr>
                                        <p:cTn id="41" dur="500"/>
                                        <p:tgtEl>
                                          <p:spTgt spid="3666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66612">
                                            <p:txEl>
                                              <p:pRg st="3" end="3"/>
                                            </p:txEl>
                                          </p:spTgt>
                                        </p:tgtEl>
                                        <p:attrNameLst>
                                          <p:attrName>style.visibility</p:attrName>
                                        </p:attrNameLst>
                                      </p:cBhvr>
                                      <p:to>
                                        <p:strVal val="visible"/>
                                      </p:to>
                                    </p:set>
                                    <p:animEffect transition="in" filter="wipe(left)">
                                      <p:cBhvr>
                                        <p:cTn id="46" dur="500"/>
                                        <p:tgtEl>
                                          <p:spTgt spid="36661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66597"/>
                                        </p:tgtEl>
                                        <p:attrNameLst>
                                          <p:attrName>style.visibility</p:attrName>
                                        </p:attrNameLst>
                                      </p:cBhvr>
                                      <p:to>
                                        <p:strVal val="visible"/>
                                      </p:to>
                                    </p:set>
                                    <p:animEffect transition="in" filter="wipe(left)">
                                      <p:cBhvr>
                                        <p:cTn id="51" dur="500"/>
                                        <p:tgtEl>
                                          <p:spTgt spid="3665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66616"/>
                                        </p:tgtEl>
                                        <p:attrNameLst>
                                          <p:attrName>style.visibility</p:attrName>
                                        </p:attrNameLst>
                                      </p:cBhvr>
                                      <p:to>
                                        <p:strVal val="visible"/>
                                      </p:to>
                                    </p:set>
                                    <p:animEffect transition="in" filter="wipe(left)">
                                      <p:cBhvr>
                                        <p:cTn id="56" dur="500"/>
                                        <p:tgtEl>
                                          <p:spTgt spid="3666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iterate type="wd">
                                    <p:tmPct val="10000"/>
                                  </p:iterate>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66599"/>
                                        </p:tgtEl>
                                        <p:attrNameLst>
                                          <p:attrName>style.visibility</p:attrName>
                                        </p:attrNameLst>
                                      </p:cBhvr>
                                      <p:to>
                                        <p:strVal val="visible"/>
                                      </p:to>
                                    </p:set>
                                    <p:animEffect transition="in" filter="wipe(left)">
                                      <p:cBhvr>
                                        <p:cTn id="72" dur="500"/>
                                        <p:tgtEl>
                                          <p:spTgt spid="3665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6618"/>
                                        </p:tgtEl>
                                        <p:attrNameLst>
                                          <p:attrName>style.visibility</p:attrName>
                                        </p:attrNameLst>
                                      </p:cBhvr>
                                      <p:to>
                                        <p:strVal val="visible"/>
                                      </p:to>
                                    </p:set>
                                    <p:animEffect transition="in" filter="wipe(left)">
                                      <p:cBhvr>
                                        <p:cTn id="77" dur="500"/>
                                        <p:tgtEl>
                                          <p:spTgt spid="3666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6619"/>
                                        </p:tgtEl>
                                        <p:attrNameLst>
                                          <p:attrName>style.visibility</p:attrName>
                                        </p:attrNameLst>
                                      </p:cBhvr>
                                      <p:to>
                                        <p:strVal val="visible"/>
                                      </p:to>
                                    </p:set>
                                    <p:animEffect transition="in" filter="wipe(left)">
                                      <p:cBhvr>
                                        <p:cTn id="82" dur="500"/>
                                        <p:tgtEl>
                                          <p:spTgt spid="3666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6620"/>
                                        </p:tgtEl>
                                        <p:attrNameLst>
                                          <p:attrName>style.visibility</p:attrName>
                                        </p:attrNameLst>
                                      </p:cBhvr>
                                      <p:to>
                                        <p:strVal val="visible"/>
                                      </p:to>
                                    </p:set>
                                    <p:animEffect transition="in" filter="wipe(left)">
                                      <p:cBhvr>
                                        <p:cTn id="87" dur="500"/>
                                        <p:tgtEl>
                                          <p:spTgt spid="3666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66617"/>
                                        </p:tgtEl>
                                        <p:attrNameLst>
                                          <p:attrName>style.visibility</p:attrName>
                                        </p:attrNameLst>
                                      </p:cBhvr>
                                      <p:to>
                                        <p:strVal val="visible"/>
                                      </p:to>
                                    </p:set>
                                    <p:animEffect transition="in" filter="wipe(left)">
                                      <p:cBhvr>
                                        <p:cTn id="92" dur="500"/>
                                        <p:tgtEl>
                                          <p:spTgt spid="3666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66594"/>
                                        </p:tgtEl>
                                        <p:attrNameLst>
                                          <p:attrName>style.visibility</p:attrName>
                                        </p:attrNameLst>
                                      </p:cBhvr>
                                      <p:to>
                                        <p:strVal val="visible"/>
                                      </p:to>
                                    </p:set>
                                    <p:animEffect transition="in" filter="wipe(left)">
                                      <p:cBhvr>
                                        <p:cTn id="97" dur="500"/>
                                        <p:tgtEl>
                                          <p:spTgt spid="36659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66621"/>
                                        </p:tgtEl>
                                        <p:attrNameLst>
                                          <p:attrName>style.visibility</p:attrName>
                                        </p:attrNameLst>
                                      </p:cBhvr>
                                      <p:to>
                                        <p:strVal val="visible"/>
                                      </p:to>
                                    </p:set>
                                    <p:animEffect transition="in" filter="wipe(left)">
                                      <p:cBhvr>
                                        <p:cTn id="102" dur="500"/>
                                        <p:tgtEl>
                                          <p:spTgt spid="36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autoUpdateAnimBg="0"/>
      <p:bldP spid="366596" grpId="0" build="p" autoUpdateAnimBg="0"/>
      <p:bldP spid="366597" grpId="0" animBg="1" autoUpdateAnimBg="0"/>
      <p:bldP spid="366598" grpId="0" animBg="1" autoUpdateAnimBg="0"/>
      <p:bldP spid="366605" grpId="0" animBg="1"/>
      <p:bldP spid="366612" grpId="0" build="p" autoUpdateAnimBg="0"/>
      <p:bldP spid="366616" grpId="0" animBg="1" autoUpdateAnimBg="0"/>
      <p:bldP spid="366617" grpId="0" animBg="1" autoUpdateAnimBg="0"/>
      <p:bldP spid="36662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76" name="Date Placeholder 3"/>
          <p:cNvSpPr>
            <a:spLocks noGrp="1"/>
          </p:cNvSpPr>
          <p:nvPr>
            <p:ph type="dt" sz="quarter" idx="10"/>
          </p:nvPr>
        </p:nvSpPr>
        <p:spPr>
          <a:noFill/>
        </p:spPr>
        <p:txBody>
          <a:bodyPr/>
          <a:lstStyle/>
          <a:p>
            <a:r>
              <a:rPr lang="en-US" smtClean="0"/>
              <a:t>Thursday, Oct. 16, 2014</a:t>
            </a:r>
          </a:p>
        </p:txBody>
      </p:sp>
      <p:sp>
        <p:nvSpPr>
          <p:cNvPr id="23577"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23578" name="Slide Number Placeholder 5"/>
          <p:cNvSpPr>
            <a:spLocks noGrp="1"/>
          </p:cNvSpPr>
          <p:nvPr>
            <p:ph type="sldNum" sz="quarter" idx="12"/>
          </p:nvPr>
        </p:nvSpPr>
        <p:spPr>
          <a:noFill/>
        </p:spPr>
        <p:txBody>
          <a:bodyPr/>
          <a:lstStyle/>
          <a:p>
            <a:fld id="{12139347-D20B-6B41-BC3D-5D6265375BE6}" type="slidenum">
              <a:rPr lang="en-US"/>
              <a:pPr/>
              <a:t>12</a:t>
            </a:fld>
            <a:endParaRPr lang="en-US"/>
          </a:p>
        </p:txBody>
      </p:sp>
      <p:sp>
        <p:nvSpPr>
          <p:cNvPr id="23579" name="Rectangle 2"/>
          <p:cNvSpPr>
            <a:spLocks noGrp="1" noChangeArrowheads="1"/>
          </p:cNvSpPr>
          <p:nvPr>
            <p:ph type="title"/>
          </p:nvPr>
        </p:nvSpPr>
        <p:spPr>
          <a:xfrm>
            <a:off x="685800" y="228600"/>
            <a:ext cx="7772400" cy="533400"/>
          </a:xfrm>
        </p:spPr>
        <p:txBody>
          <a:bodyPr/>
          <a:lstStyle/>
          <a:p>
            <a:r>
              <a:rPr lang="en-US" sz="3600"/>
              <a:t>Motion of a Group of Particles</a:t>
            </a:r>
          </a:p>
        </p:txBody>
      </p:sp>
      <p:sp>
        <p:nvSpPr>
          <p:cNvPr id="367619" name="Text Box 3"/>
          <p:cNvSpPr txBox="1">
            <a:spLocks noChangeArrowheads="1"/>
          </p:cNvSpPr>
          <p:nvPr/>
        </p:nvSpPr>
        <p:spPr bwMode="auto">
          <a:xfrm>
            <a:off x="457200" y="838200"/>
            <a:ext cx="8382000" cy="1200328"/>
          </a:xfrm>
          <a:prstGeom prst="rect">
            <a:avLst/>
          </a:prstGeom>
          <a:noFill/>
          <a:ln w="28575">
            <a:noFill/>
            <a:miter lim="800000"/>
            <a:headEnd/>
            <a:tailEnd/>
          </a:ln>
        </p:spPr>
        <p:txBody>
          <a:bodyPr>
            <a:prstTxWarp prst="textNoShape">
              <a:avLst/>
            </a:prstTxWarp>
            <a:spAutoFit/>
          </a:bodyPr>
          <a:lstStyle/>
          <a:p>
            <a:pPr algn="just">
              <a:spcBef>
                <a:spcPct val="20000"/>
              </a:spcBef>
            </a:pPr>
            <a:r>
              <a:rPr lang="en-US" dirty="0">
                <a:solidFill>
                  <a:srgbClr val="333399"/>
                </a:solidFill>
                <a:latin typeface="Monotype Corsiva" charset="0"/>
              </a:rPr>
              <a:t>We’ve learned that the CM of a system can represent the motion of a system.  Therefore, for an isolated system of many particles in which the total mass M is preserved, the velocity, total momentum, acceleration of the system are</a:t>
            </a:r>
          </a:p>
        </p:txBody>
      </p:sp>
      <p:sp>
        <p:nvSpPr>
          <p:cNvPr id="367620" name="Text Box 4"/>
          <p:cNvSpPr txBox="1">
            <a:spLocks noChangeArrowheads="1"/>
          </p:cNvSpPr>
          <p:nvPr/>
        </p:nvSpPr>
        <p:spPr bwMode="auto">
          <a:xfrm>
            <a:off x="381000" y="2241550"/>
            <a:ext cx="22860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Velocity of the system</a:t>
            </a:r>
          </a:p>
        </p:txBody>
      </p:sp>
      <p:sp>
        <p:nvSpPr>
          <p:cNvPr id="367622" name="Text Box 6"/>
          <p:cNvSpPr txBox="1">
            <a:spLocks noChangeArrowheads="1"/>
          </p:cNvSpPr>
          <p:nvPr/>
        </p:nvSpPr>
        <p:spPr bwMode="auto">
          <a:xfrm>
            <a:off x="381000" y="2895600"/>
            <a:ext cx="1752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Total Momentum of the system</a:t>
            </a:r>
          </a:p>
        </p:txBody>
      </p:sp>
      <p:sp>
        <p:nvSpPr>
          <p:cNvPr id="367624" name="Text Box 8"/>
          <p:cNvSpPr txBox="1">
            <a:spLocks noChangeArrowheads="1"/>
          </p:cNvSpPr>
          <p:nvPr/>
        </p:nvSpPr>
        <p:spPr bwMode="auto">
          <a:xfrm>
            <a:off x="381000" y="3810000"/>
            <a:ext cx="16002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Acceleration of the system</a:t>
            </a:r>
          </a:p>
        </p:txBody>
      </p:sp>
      <p:sp>
        <p:nvSpPr>
          <p:cNvPr id="367626" name="Text Box 10"/>
          <p:cNvSpPr txBox="1">
            <a:spLocks noChangeArrowheads="1"/>
          </p:cNvSpPr>
          <p:nvPr/>
        </p:nvSpPr>
        <p:spPr bwMode="auto">
          <a:xfrm>
            <a:off x="381000" y="4800600"/>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external force </a:t>
            </a:r>
            <a:r>
              <a:rPr lang="en-US" sz="2000" dirty="0" smtClean="0">
                <a:solidFill>
                  <a:srgbClr val="FF0000"/>
                </a:solidFill>
                <a:latin typeface="Arial Narrow" charset="0"/>
              </a:rPr>
              <a:t>ac</a:t>
            </a:r>
            <a:r>
              <a:rPr lang="en-US" sz="2000" dirty="0" smtClean="0">
                <a:solidFill>
                  <a:srgbClr val="FF0000"/>
                </a:solidFill>
                <a:latin typeface="Arial Narrow" charset="0"/>
              </a:rPr>
              <a:t>ting </a:t>
            </a:r>
            <a:r>
              <a:rPr lang="en-US" sz="2000" dirty="0">
                <a:solidFill>
                  <a:srgbClr val="FF0000"/>
                </a:solidFill>
                <a:latin typeface="Arial Narrow" charset="0"/>
              </a:rPr>
              <a:t>on the system</a:t>
            </a:r>
          </a:p>
        </p:txBody>
      </p:sp>
      <p:sp>
        <p:nvSpPr>
          <p:cNvPr id="367628" name="Line 12"/>
          <p:cNvSpPr>
            <a:spLocks noChangeShapeType="1"/>
          </p:cNvSpPr>
          <p:nvPr/>
        </p:nvSpPr>
        <p:spPr bwMode="auto">
          <a:xfrm>
            <a:off x="152400" y="4648200"/>
            <a:ext cx="8763000" cy="0"/>
          </a:xfrm>
          <a:prstGeom prst="line">
            <a:avLst/>
          </a:prstGeom>
          <a:noFill/>
          <a:ln w="38100">
            <a:solidFill>
              <a:srgbClr val="33CC33"/>
            </a:solidFill>
            <a:round/>
            <a:headEnd/>
            <a:tailEnd/>
          </a:ln>
        </p:spPr>
        <p:txBody>
          <a:bodyPr>
            <a:prstTxWarp prst="textNoShape">
              <a:avLst/>
            </a:prstTxWarp>
          </a:bodyPr>
          <a:lstStyle/>
          <a:p>
            <a:endParaRPr lang="en-US"/>
          </a:p>
        </p:txBody>
      </p:sp>
      <p:sp>
        <p:nvSpPr>
          <p:cNvPr id="367629" name="Text Box 13"/>
          <p:cNvSpPr txBox="1">
            <a:spLocks noChangeArrowheads="1"/>
          </p:cNvSpPr>
          <p:nvPr/>
        </p:nvSpPr>
        <p:spPr bwMode="auto">
          <a:xfrm>
            <a:off x="381000" y="5741988"/>
            <a:ext cx="2362200" cy="40011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If net external force is 0</a:t>
            </a:r>
          </a:p>
        </p:txBody>
      </p:sp>
      <p:sp>
        <p:nvSpPr>
          <p:cNvPr id="367631" name="Text Box 15"/>
          <p:cNvSpPr txBox="1">
            <a:spLocks noChangeArrowheads="1"/>
          </p:cNvSpPr>
          <p:nvPr/>
        </p:nvSpPr>
        <p:spPr bwMode="auto">
          <a:xfrm>
            <a:off x="6248400" y="5589588"/>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System’s momentum is conserved.</a:t>
            </a:r>
          </a:p>
        </p:txBody>
      </p:sp>
      <p:sp>
        <p:nvSpPr>
          <p:cNvPr id="367632" name="Text Box 16"/>
          <p:cNvSpPr txBox="1">
            <a:spLocks noChangeArrowheads="1"/>
          </p:cNvSpPr>
          <p:nvPr/>
        </p:nvSpPr>
        <p:spPr bwMode="auto">
          <a:xfrm>
            <a:off x="6324600" y="4800600"/>
            <a:ext cx="16764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Monotype Corsiva" charset="0"/>
              </a:rPr>
              <a:t>What about the internal forces?</a:t>
            </a:r>
          </a:p>
        </p:txBody>
      </p:sp>
      <p:graphicFrame>
        <p:nvGraphicFramePr>
          <p:cNvPr id="38" name="Object 3"/>
          <p:cNvGraphicFramePr>
            <a:graphicFrameLocks noChangeAspect="1"/>
          </p:cNvGraphicFramePr>
          <p:nvPr>
            <p:extLst>
              <p:ext uri="{D42A27DB-BD31-4B8C-83A1-F6EECF244321}">
                <p14:modId xmlns:p14="http://schemas.microsoft.com/office/powerpoint/2010/main" val="1946195895"/>
              </p:ext>
            </p:extLst>
          </p:nvPr>
        </p:nvGraphicFramePr>
        <p:xfrm>
          <a:off x="2909887" y="2311400"/>
          <a:ext cx="595313" cy="355600"/>
        </p:xfrm>
        <a:graphic>
          <a:graphicData uri="http://schemas.openxmlformats.org/presentationml/2006/ole">
            <mc:AlternateContent xmlns:mc="http://schemas.openxmlformats.org/markup-compatibility/2006">
              <mc:Choice xmlns:v="urn:schemas-microsoft-com:vml" Requires="v">
                <p:oleObj spid="_x0000_s415955" name="Equation" r:id="rId3" imgW="393700" imgH="203200" progId="Equation.DSMT4">
                  <p:embed/>
                </p:oleObj>
              </mc:Choice>
              <mc:Fallback>
                <p:oleObj name="Equation" r:id="rId3" imgW="393700" imgH="203200" progId="Equation.DSMT4">
                  <p:embed/>
                  <p:pic>
                    <p:nvPicPr>
                      <p:cNvPr id="0" name=""/>
                      <p:cNvPicPr>
                        <a:picLocks noChangeAspect="1" noChangeArrowheads="1"/>
                      </p:cNvPicPr>
                      <p:nvPr/>
                    </p:nvPicPr>
                    <p:blipFill>
                      <a:blip r:embed="rId4"/>
                      <a:srcRect/>
                      <a:stretch>
                        <a:fillRect/>
                      </a:stretch>
                    </p:blipFill>
                    <p:spPr bwMode="auto">
                      <a:xfrm>
                        <a:off x="2909887" y="2311400"/>
                        <a:ext cx="595313" cy="355600"/>
                      </a:xfrm>
                      <a:prstGeom prst="rect">
                        <a:avLst/>
                      </a:prstGeom>
                      <a:noFill/>
                      <a:ln>
                        <a:noFill/>
                      </a:ln>
                      <a:effectLst/>
                      <a:extLst/>
                    </p:spPr>
                  </p:pic>
                </p:oleObj>
              </mc:Fallback>
            </mc:AlternateContent>
          </a:graphicData>
        </a:graphic>
      </p:graphicFrame>
      <p:graphicFrame>
        <p:nvGraphicFramePr>
          <p:cNvPr id="39" name="Object 3"/>
          <p:cNvGraphicFramePr>
            <a:graphicFrameLocks noChangeAspect="1"/>
          </p:cNvGraphicFramePr>
          <p:nvPr>
            <p:extLst>
              <p:ext uri="{D42A27DB-BD31-4B8C-83A1-F6EECF244321}">
                <p14:modId xmlns:p14="http://schemas.microsoft.com/office/powerpoint/2010/main" val="2445775134"/>
              </p:ext>
            </p:extLst>
          </p:nvPr>
        </p:nvGraphicFramePr>
        <p:xfrm>
          <a:off x="2971800" y="3225800"/>
          <a:ext cx="633412" cy="355600"/>
        </p:xfrm>
        <a:graphic>
          <a:graphicData uri="http://schemas.openxmlformats.org/presentationml/2006/ole">
            <mc:AlternateContent xmlns:mc="http://schemas.openxmlformats.org/markup-compatibility/2006">
              <mc:Choice xmlns:v="urn:schemas-microsoft-com:vml" Requires="v">
                <p:oleObj spid="_x0000_s415956" name="Equation" r:id="rId5" imgW="419100" imgH="203200" progId="Equation.DSMT4">
                  <p:embed/>
                </p:oleObj>
              </mc:Choice>
              <mc:Fallback>
                <p:oleObj name="Equation" r:id="rId5" imgW="419100" imgH="203200" progId="Equation.DSMT4">
                  <p:embed/>
                  <p:pic>
                    <p:nvPicPr>
                      <p:cNvPr id="0" name=""/>
                      <p:cNvPicPr>
                        <a:picLocks noChangeAspect="1" noChangeArrowheads="1"/>
                      </p:cNvPicPr>
                      <p:nvPr/>
                    </p:nvPicPr>
                    <p:blipFill>
                      <a:blip r:embed="rId6"/>
                      <a:srcRect/>
                      <a:stretch>
                        <a:fillRect/>
                      </a:stretch>
                    </p:blipFill>
                    <p:spPr bwMode="auto">
                      <a:xfrm>
                        <a:off x="2971800" y="3225800"/>
                        <a:ext cx="633412" cy="355600"/>
                      </a:xfrm>
                      <a:prstGeom prst="rect">
                        <a:avLst/>
                      </a:prstGeom>
                      <a:noFill/>
                      <a:ln>
                        <a:noFill/>
                      </a:ln>
                      <a:effectLst/>
                      <a:extLst/>
                    </p:spPr>
                  </p:pic>
                </p:oleObj>
              </mc:Fallback>
            </mc:AlternateContent>
          </a:graphicData>
        </a:graphic>
      </p:graphicFrame>
      <p:graphicFrame>
        <p:nvGraphicFramePr>
          <p:cNvPr id="40" name="Object 3"/>
          <p:cNvGraphicFramePr>
            <a:graphicFrameLocks noChangeAspect="1"/>
          </p:cNvGraphicFramePr>
          <p:nvPr>
            <p:extLst>
              <p:ext uri="{D42A27DB-BD31-4B8C-83A1-F6EECF244321}">
                <p14:modId xmlns:p14="http://schemas.microsoft.com/office/powerpoint/2010/main" val="1071987481"/>
              </p:ext>
            </p:extLst>
          </p:nvPr>
        </p:nvGraphicFramePr>
        <p:xfrm>
          <a:off x="2971800" y="3987800"/>
          <a:ext cx="614363" cy="355600"/>
        </p:xfrm>
        <a:graphic>
          <a:graphicData uri="http://schemas.openxmlformats.org/presentationml/2006/ole">
            <mc:AlternateContent xmlns:mc="http://schemas.openxmlformats.org/markup-compatibility/2006">
              <mc:Choice xmlns:v="urn:schemas-microsoft-com:vml" Requires="v">
                <p:oleObj spid="_x0000_s415957"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srcRect/>
                      <a:stretch>
                        <a:fillRect/>
                      </a:stretch>
                    </p:blipFill>
                    <p:spPr bwMode="auto">
                      <a:xfrm>
                        <a:off x="2971800" y="3987800"/>
                        <a:ext cx="614363" cy="355600"/>
                      </a:xfrm>
                      <a:prstGeom prst="rect">
                        <a:avLst/>
                      </a:prstGeom>
                      <a:noFill/>
                      <a:ln>
                        <a:noFill/>
                      </a:ln>
                      <a:effectLst/>
                      <a:extLst/>
                    </p:spPr>
                  </p:pic>
                </p:oleObj>
              </mc:Fallback>
            </mc:AlternateContent>
          </a:graphicData>
        </a:graphic>
      </p:graphicFrame>
      <p:graphicFrame>
        <p:nvGraphicFramePr>
          <p:cNvPr id="41" name="Object 3"/>
          <p:cNvGraphicFramePr>
            <a:graphicFrameLocks noChangeAspect="1"/>
          </p:cNvGraphicFramePr>
          <p:nvPr>
            <p:extLst>
              <p:ext uri="{D42A27DB-BD31-4B8C-83A1-F6EECF244321}">
                <p14:modId xmlns:p14="http://schemas.microsoft.com/office/powerpoint/2010/main" val="3905572345"/>
              </p:ext>
            </p:extLst>
          </p:nvPr>
        </p:nvGraphicFramePr>
        <p:xfrm>
          <a:off x="3048000" y="4967288"/>
          <a:ext cx="825500" cy="466725"/>
        </p:xfrm>
        <a:graphic>
          <a:graphicData uri="http://schemas.openxmlformats.org/presentationml/2006/ole">
            <mc:AlternateContent xmlns:mc="http://schemas.openxmlformats.org/markup-compatibility/2006">
              <mc:Choice xmlns:v="urn:schemas-microsoft-com:vml" Requires="v">
                <p:oleObj spid="_x0000_s415958" name="Equation" r:id="rId9" imgW="546100" imgH="266700" progId="Equation.DSMT4">
                  <p:embed/>
                </p:oleObj>
              </mc:Choice>
              <mc:Fallback>
                <p:oleObj name="Equation" r:id="rId9" imgW="546100" imgH="266700" progId="Equation.DSMT4">
                  <p:embed/>
                  <p:pic>
                    <p:nvPicPr>
                      <p:cNvPr id="0" name=""/>
                      <p:cNvPicPr>
                        <a:picLocks noChangeAspect="1" noChangeArrowheads="1"/>
                      </p:cNvPicPr>
                      <p:nvPr/>
                    </p:nvPicPr>
                    <p:blipFill>
                      <a:blip r:embed="rId10"/>
                      <a:srcRect/>
                      <a:stretch>
                        <a:fillRect/>
                      </a:stretch>
                    </p:blipFill>
                    <p:spPr bwMode="auto">
                      <a:xfrm>
                        <a:off x="3048000" y="4967288"/>
                        <a:ext cx="825500" cy="466725"/>
                      </a:xfrm>
                      <a:prstGeom prst="rect">
                        <a:avLst/>
                      </a:prstGeom>
                      <a:noFill/>
                      <a:ln>
                        <a:noFill/>
                      </a:ln>
                      <a:effectLst/>
                      <a:extLst/>
                    </p:spPr>
                  </p:pic>
                </p:oleObj>
              </mc:Fallback>
            </mc:AlternateContent>
          </a:graphicData>
        </a:graphic>
      </p:graphicFrame>
      <p:graphicFrame>
        <p:nvGraphicFramePr>
          <p:cNvPr id="42" name="Object 3"/>
          <p:cNvGraphicFramePr>
            <a:graphicFrameLocks noChangeAspect="1"/>
          </p:cNvGraphicFramePr>
          <p:nvPr>
            <p:extLst>
              <p:ext uri="{D42A27DB-BD31-4B8C-83A1-F6EECF244321}">
                <p14:modId xmlns:p14="http://schemas.microsoft.com/office/powerpoint/2010/main" val="3319595887"/>
              </p:ext>
            </p:extLst>
          </p:nvPr>
        </p:nvGraphicFramePr>
        <p:xfrm>
          <a:off x="3048000" y="5638800"/>
          <a:ext cx="825500" cy="466725"/>
        </p:xfrm>
        <a:graphic>
          <a:graphicData uri="http://schemas.openxmlformats.org/presentationml/2006/ole">
            <mc:AlternateContent xmlns:mc="http://schemas.openxmlformats.org/markup-compatibility/2006">
              <mc:Choice xmlns:v="urn:schemas-microsoft-com:vml" Requires="v">
                <p:oleObj spid="_x0000_s415959" name="Equation" r:id="rId11" imgW="546100" imgH="266700" progId="Equation.DSMT4">
                  <p:embed/>
                </p:oleObj>
              </mc:Choice>
              <mc:Fallback>
                <p:oleObj name="Equation" r:id="rId11" imgW="546100" imgH="266700" progId="Equation.DSMT4">
                  <p:embed/>
                  <p:pic>
                    <p:nvPicPr>
                      <p:cNvPr id="0" name=""/>
                      <p:cNvPicPr>
                        <a:picLocks noChangeAspect="1" noChangeArrowheads="1"/>
                      </p:cNvPicPr>
                      <p:nvPr/>
                    </p:nvPicPr>
                    <p:blipFill>
                      <a:blip r:embed="rId12"/>
                      <a:srcRect/>
                      <a:stretch>
                        <a:fillRect/>
                      </a:stretch>
                    </p:blipFill>
                    <p:spPr bwMode="auto">
                      <a:xfrm>
                        <a:off x="3048000" y="5638800"/>
                        <a:ext cx="825500" cy="466725"/>
                      </a:xfrm>
                      <a:prstGeom prst="rect">
                        <a:avLst/>
                      </a:prstGeom>
                      <a:noFill/>
                      <a:ln>
                        <a:noFill/>
                      </a:ln>
                      <a:effectLst/>
                      <a:extLst/>
                    </p:spPr>
                  </p:pic>
                </p:oleObj>
              </mc:Fallback>
            </mc:AlternateContent>
          </a:graphicData>
        </a:graphic>
      </p:graphicFrame>
      <p:graphicFrame>
        <p:nvGraphicFramePr>
          <p:cNvPr id="43" name="Object 3"/>
          <p:cNvGraphicFramePr>
            <a:graphicFrameLocks noChangeAspect="1"/>
          </p:cNvGraphicFramePr>
          <p:nvPr>
            <p:extLst>
              <p:ext uri="{D42A27DB-BD31-4B8C-83A1-F6EECF244321}">
                <p14:modId xmlns:p14="http://schemas.microsoft.com/office/powerpoint/2010/main" val="4232999968"/>
              </p:ext>
            </p:extLst>
          </p:nvPr>
        </p:nvGraphicFramePr>
        <p:xfrm>
          <a:off x="4905375" y="5715000"/>
          <a:ext cx="1114425" cy="355600"/>
        </p:xfrm>
        <a:graphic>
          <a:graphicData uri="http://schemas.openxmlformats.org/presentationml/2006/ole">
            <mc:AlternateContent xmlns:mc="http://schemas.openxmlformats.org/markup-compatibility/2006">
              <mc:Choice xmlns:v="urn:schemas-microsoft-com:vml" Requires="v">
                <p:oleObj spid="_x0000_s415960" name="Equation" r:id="rId13" imgW="736600" imgH="203200" progId="Equation.DSMT4">
                  <p:embed/>
                </p:oleObj>
              </mc:Choice>
              <mc:Fallback>
                <p:oleObj name="Equation" r:id="rId13" imgW="736600" imgH="203200" progId="Equation.DSMT4">
                  <p:embed/>
                  <p:pic>
                    <p:nvPicPr>
                      <p:cNvPr id="0" name=""/>
                      <p:cNvPicPr>
                        <a:picLocks noChangeAspect="1" noChangeArrowheads="1"/>
                      </p:cNvPicPr>
                      <p:nvPr/>
                    </p:nvPicPr>
                    <p:blipFill>
                      <a:blip r:embed="rId14"/>
                      <a:srcRect/>
                      <a:stretch>
                        <a:fillRect/>
                      </a:stretch>
                    </p:blipFill>
                    <p:spPr bwMode="auto">
                      <a:xfrm>
                        <a:off x="4905375" y="5715000"/>
                        <a:ext cx="1114425" cy="355600"/>
                      </a:xfrm>
                      <a:prstGeom prst="rect">
                        <a:avLst/>
                      </a:prstGeom>
                      <a:solidFill>
                        <a:srgbClr val="FFFFCC"/>
                      </a:solidFill>
                      <a:ln w="38100" cmpd="sng">
                        <a:solidFill>
                          <a:srgbClr val="FF0066"/>
                        </a:solidFill>
                      </a:ln>
                      <a:effectLst/>
                      <a:extLst/>
                    </p:spPr>
                  </p:pic>
                </p:oleObj>
              </mc:Fallback>
            </mc:AlternateContent>
          </a:graphicData>
        </a:graphic>
      </p:graphicFrame>
      <p:graphicFrame>
        <p:nvGraphicFramePr>
          <p:cNvPr id="44" name="Object 3"/>
          <p:cNvGraphicFramePr>
            <a:graphicFrameLocks noChangeAspect="1"/>
          </p:cNvGraphicFramePr>
          <p:nvPr>
            <p:extLst>
              <p:ext uri="{D42A27DB-BD31-4B8C-83A1-F6EECF244321}">
                <p14:modId xmlns:p14="http://schemas.microsoft.com/office/powerpoint/2010/main" val="3975298602"/>
              </p:ext>
            </p:extLst>
          </p:nvPr>
        </p:nvGraphicFramePr>
        <p:xfrm>
          <a:off x="3557587" y="2133600"/>
          <a:ext cx="709613" cy="688975"/>
        </p:xfrm>
        <a:graphic>
          <a:graphicData uri="http://schemas.openxmlformats.org/presentationml/2006/ole">
            <mc:AlternateContent xmlns:mc="http://schemas.openxmlformats.org/markup-compatibility/2006">
              <mc:Choice xmlns:v="urn:schemas-microsoft-com:vml" Requires="v">
                <p:oleObj spid="_x0000_s415961" name="Equation" r:id="rId15" imgW="469900" imgH="393700" progId="Equation.DSMT4">
                  <p:embed/>
                </p:oleObj>
              </mc:Choice>
              <mc:Fallback>
                <p:oleObj name="Equation" r:id="rId15" imgW="469900" imgH="393700" progId="Equation.DSMT4">
                  <p:embed/>
                  <p:pic>
                    <p:nvPicPr>
                      <p:cNvPr id="0" name=""/>
                      <p:cNvPicPr>
                        <a:picLocks noChangeAspect="1" noChangeArrowheads="1"/>
                      </p:cNvPicPr>
                      <p:nvPr/>
                    </p:nvPicPr>
                    <p:blipFill>
                      <a:blip r:embed="rId16"/>
                      <a:srcRect/>
                      <a:stretch>
                        <a:fillRect/>
                      </a:stretch>
                    </p:blipFill>
                    <p:spPr bwMode="auto">
                      <a:xfrm>
                        <a:off x="3557587" y="2133600"/>
                        <a:ext cx="709613" cy="688975"/>
                      </a:xfrm>
                      <a:prstGeom prst="rect">
                        <a:avLst/>
                      </a:prstGeom>
                      <a:noFill/>
                      <a:ln>
                        <a:noFill/>
                      </a:ln>
                      <a:effectLst/>
                      <a:extLst/>
                    </p:spPr>
                  </p:pic>
                </p:oleObj>
              </mc:Fallback>
            </mc:AlternateContent>
          </a:graphicData>
        </a:graphic>
      </p:graphicFrame>
      <p:graphicFrame>
        <p:nvGraphicFramePr>
          <p:cNvPr id="45" name="Object 3"/>
          <p:cNvGraphicFramePr>
            <a:graphicFrameLocks noChangeAspect="1"/>
          </p:cNvGraphicFramePr>
          <p:nvPr>
            <p:extLst>
              <p:ext uri="{D42A27DB-BD31-4B8C-83A1-F6EECF244321}">
                <p14:modId xmlns:p14="http://schemas.microsoft.com/office/powerpoint/2010/main" val="4224068059"/>
              </p:ext>
            </p:extLst>
          </p:nvPr>
        </p:nvGraphicFramePr>
        <p:xfrm>
          <a:off x="4217987" y="2095500"/>
          <a:ext cx="1649413" cy="800100"/>
        </p:xfrm>
        <a:graphic>
          <a:graphicData uri="http://schemas.openxmlformats.org/presentationml/2006/ole">
            <mc:AlternateContent xmlns:mc="http://schemas.openxmlformats.org/markup-compatibility/2006">
              <mc:Choice xmlns:v="urn:schemas-microsoft-com:vml" Requires="v">
                <p:oleObj spid="_x0000_s415962" name="Equation" r:id="rId17" imgW="1092200" imgH="457200" progId="Equation.DSMT4">
                  <p:embed/>
                </p:oleObj>
              </mc:Choice>
              <mc:Fallback>
                <p:oleObj name="Equation" r:id="rId17" imgW="1092200" imgH="457200" progId="Equation.DSMT4">
                  <p:embed/>
                  <p:pic>
                    <p:nvPicPr>
                      <p:cNvPr id="0" name=""/>
                      <p:cNvPicPr>
                        <a:picLocks noChangeAspect="1" noChangeArrowheads="1"/>
                      </p:cNvPicPr>
                      <p:nvPr/>
                    </p:nvPicPr>
                    <p:blipFill>
                      <a:blip r:embed="rId18"/>
                      <a:srcRect/>
                      <a:stretch>
                        <a:fillRect/>
                      </a:stretch>
                    </p:blipFill>
                    <p:spPr bwMode="auto">
                      <a:xfrm>
                        <a:off x="4217987" y="2095500"/>
                        <a:ext cx="1649413" cy="800100"/>
                      </a:xfrm>
                      <a:prstGeom prst="rect">
                        <a:avLst/>
                      </a:prstGeom>
                      <a:noFill/>
                      <a:ln>
                        <a:noFill/>
                      </a:ln>
                      <a:effectLst/>
                      <a:extLst/>
                    </p:spPr>
                  </p:pic>
                </p:oleObj>
              </mc:Fallback>
            </mc:AlternateContent>
          </a:graphicData>
        </a:graphic>
      </p:graphicFrame>
      <p:graphicFrame>
        <p:nvGraphicFramePr>
          <p:cNvPr id="46" name="Object 3"/>
          <p:cNvGraphicFramePr>
            <a:graphicFrameLocks noChangeAspect="1"/>
          </p:cNvGraphicFramePr>
          <p:nvPr>
            <p:extLst>
              <p:ext uri="{D42A27DB-BD31-4B8C-83A1-F6EECF244321}">
                <p14:modId xmlns:p14="http://schemas.microsoft.com/office/powerpoint/2010/main" val="3267180260"/>
              </p:ext>
            </p:extLst>
          </p:nvPr>
        </p:nvGraphicFramePr>
        <p:xfrm>
          <a:off x="5857875" y="2133600"/>
          <a:ext cx="1304925" cy="733425"/>
        </p:xfrm>
        <a:graphic>
          <a:graphicData uri="http://schemas.openxmlformats.org/presentationml/2006/ole">
            <mc:AlternateContent xmlns:mc="http://schemas.openxmlformats.org/markup-compatibility/2006">
              <mc:Choice xmlns:v="urn:schemas-microsoft-com:vml" Requires="v">
                <p:oleObj spid="_x0000_s415963" name="Equation" r:id="rId19" imgW="863600" imgH="419100" progId="Equation.DSMT4">
                  <p:embed/>
                </p:oleObj>
              </mc:Choice>
              <mc:Fallback>
                <p:oleObj name="Equation" r:id="rId19" imgW="863600" imgH="419100" progId="Equation.DSMT4">
                  <p:embed/>
                  <p:pic>
                    <p:nvPicPr>
                      <p:cNvPr id="0" name=""/>
                      <p:cNvPicPr>
                        <a:picLocks noChangeAspect="1" noChangeArrowheads="1"/>
                      </p:cNvPicPr>
                      <p:nvPr/>
                    </p:nvPicPr>
                    <p:blipFill>
                      <a:blip r:embed="rId20"/>
                      <a:srcRect/>
                      <a:stretch>
                        <a:fillRect/>
                      </a:stretch>
                    </p:blipFill>
                    <p:spPr bwMode="auto">
                      <a:xfrm>
                        <a:off x="5857875" y="2133600"/>
                        <a:ext cx="1304925" cy="733425"/>
                      </a:xfrm>
                      <a:prstGeom prst="rect">
                        <a:avLst/>
                      </a:prstGeom>
                      <a:noFill/>
                      <a:ln>
                        <a:noFill/>
                      </a:ln>
                      <a:effectLst/>
                      <a:extLst/>
                    </p:spPr>
                  </p:pic>
                </p:oleObj>
              </mc:Fallback>
            </mc:AlternateContent>
          </a:graphicData>
        </a:graphic>
      </p:graphicFrame>
      <p:graphicFrame>
        <p:nvGraphicFramePr>
          <p:cNvPr id="47" name="Object 3"/>
          <p:cNvGraphicFramePr>
            <a:graphicFrameLocks noChangeAspect="1"/>
          </p:cNvGraphicFramePr>
          <p:nvPr>
            <p:extLst>
              <p:ext uri="{D42A27DB-BD31-4B8C-83A1-F6EECF244321}">
                <p14:modId xmlns:p14="http://schemas.microsoft.com/office/powerpoint/2010/main" val="455205673"/>
              </p:ext>
            </p:extLst>
          </p:nvPr>
        </p:nvGraphicFramePr>
        <p:xfrm>
          <a:off x="7251700" y="2038350"/>
          <a:ext cx="749300" cy="933450"/>
        </p:xfrm>
        <a:graphic>
          <a:graphicData uri="http://schemas.openxmlformats.org/presentationml/2006/ole">
            <mc:AlternateContent xmlns:mc="http://schemas.openxmlformats.org/markup-compatibility/2006">
              <mc:Choice xmlns:v="urn:schemas-microsoft-com:vml" Requires="v">
                <p:oleObj spid="_x0000_s415964" name="Equation" r:id="rId21" imgW="495300" imgH="533400" progId="Equation.DSMT4">
                  <p:embed/>
                </p:oleObj>
              </mc:Choice>
              <mc:Fallback>
                <p:oleObj name="Equation" r:id="rId21" imgW="495300" imgH="533400" progId="Equation.DSMT4">
                  <p:embed/>
                  <p:pic>
                    <p:nvPicPr>
                      <p:cNvPr id="0" name=""/>
                      <p:cNvPicPr>
                        <a:picLocks noChangeAspect="1" noChangeArrowheads="1"/>
                      </p:cNvPicPr>
                      <p:nvPr/>
                    </p:nvPicPr>
                    <p:blipFill>
                      <a:blip r:embed="rId22"/>
                      <a:srcRect/>
                      <a:stretch>
                        <a:fillRect/>
                      </a:stretch>
                    </p:blipFill>
                    <p:spPr bwMode="auto">
                      <a:xfrm>
                        <a:off x="7251700" y="2038350"/>
                        <a:ext cx="749300" cy="933450"/>
                      </a:xfrm>
                      <a:prstGeom prst="rect">
                        <a:avLst/>
                      </a:prstGeom>
                      <a:noFill/>
                      <a:ln>
                        <a:noFill/>
                      </a:ln>
                      <a:effectLst/>
                      <a:extLst/>
                    </p:spPr>
                  </p:pic>
                </p:oleObj>
              </mc:Fallback>
            </mc:AlternateContent>
          </a:graphicData>
        </a:graphic>
      </p:graphicFrame>
      <p:graphicFrame>
        <p:nvGraphicFramePr>
          <p:cNvPr id="48" name="Object 3"/>
          <p:cNvGraphicFramePr>
            <a:graphicFrameLocks noChangeAspect="1"/>
          </p:cNvGraphicFramePr>
          <p:nvPr>
            <p:extLst>
              <p:ext uri="{D42A27DB-BD31-4B8C-83A1-F6EECF244321}">
                <p14:modId xmlns:p14="http://schemas.microsoft.com/office/powerpoint/2010/main" val="1621762268"/>
              </p:ext>
            </p:extLst>
          </p:nvPr>
        </p:nvGraphicFramePr>
        <p:xfrm>
          <a:off x="3581400" y="3276600"/>
          <a:ext cx="787400" cy="355600"/>
        </p:xfrm>
        <a:graphic>
          <a:graphicData uri="http://schemas.openxmlformats.org/presentationml/2006/ole">
            <mc:AlternateContent xmlns:mc="http://schemas.openxmlformats.org/markup-compatibility/2006">
              <mc:Choice xmlns:v="urn:schemas-microsoft-com:vml" Requires="v">
                <p:oleObj spid="_x0000_s415965" name="Equation" r:id="rId23" imgW="520700" imgH="203200" progId="Equation.DSMT4">
                  <p:embed/>
                </p:oleObj>
              </mc:Choice>
              <mc:Fallback>
                <p:oleObj name="Equation" r:id="rId23" imgW="520700" imgH="203200" progId="Equation.DSMT4">
                  <p:embed/>
                  <p:pic>
                    <p:nvPicPr>
                      <p:cNvPr id="0" name=""/>
                      <p:cNvPicPr>
                        <a:picLocks noChangeAspect="1" noChangeArrowheads="1"/>
                      </p:cNvPicPr>
                      <p:nvPr/>
                    </p:nvPicPr>
                    <p:blipFill>
                      <a:blip r:embed="rId24"/>
                      <a:srcRect/>
                      <a:stretch>
                        <a:fillRect/>
                      </a:stretch>
                    </p:blipFill>
                    <p:spPr bwMode="auto">
                      <a:xfrm>
                        <a:off x="3581400" y="3276600"/>
                        <a:ext cx="787400" cy="355600"/>
                      </a:xfrm>
                      <a:prstGeom prst="rect">
                        <a:avLst/>
                      </a:prstGeom>
                      <a:noFill/>
                      <a:ln>
                        <a:noFill/>
                      </a:ln>
                      <a:effectLst/>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3944888557"/>
              </p:ext>
            </p:extLst>
          </p:nvPr>
        </p:nvGraphicFramePr>
        <p:xfrm>
          <a:off x="4343400" y="2819400"/>
          <a:ext cx="1190625" cy="933450"/>
        </p:xfrm>
        <a:graphic>
          <a:graphicData uri="http://schemas.openxmlformats.org/presentationml/2006/ole">
            <mc:AlternateContent xmlns:mc="http://schemas.openxmlformats.org/markup-compatibility/2006">
              <mc:Choice xmlns:v="urn:schemas-microsoft-com:vml" Requires="v">
                <p:oleObj spid="_x0000_s415966" name="Equation" r:id="rId25" imgW="787400" imgH="533400" progId="Equation.DSMT4">
                  <p:embed/>
                </p:oleObj>
              </mc:Choice>
              <mc:Fallback>
                <p:oleObj name="Equation" r:id="rId25" imgW="787400" imgH="533400" progId="Equation.DSMT4">
                  <p:embed/>
                  <p:pic>
                    <p:nvPicPr>
                      <p:cNvPr id="0" name=""/>
                      <p:cNvPicPr>
                        <a:picLocks noChangeAspect="1" noChangeArrowheads="1"/>
                      </p:cNvPicPr>
                      <p:nvPr/>
                    </p:nvPicPr>
                    <p:blipFill>
                      <a:blip r:embed="rId26"/>
                      <a:srcRect/>
                      <a:stretch>
                        <a:fillRect/>
                      </a:stretch>
                    </p:blipFill>
                    <p:spPr bwMode="auto">
                      <a:xfrm>
                        <a:off x="4343400" y="2819400"/>
                        <a:ext cx="1190625" cy="933450"/>
                      </a:xfrm>
                      <a:prstGeom prst="rect">
                        <a:avLst/>
                      </a:prstGeom>
                      <a:noFill/>
                      <a:ln>
                        <a:noFill/>
                      </a:ln>
                      <a:effectLs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114516126"/>
              </p:ext>
            </p:extLst>
          </p:nvPr>
        </p:nvGraphicFramePr>
        <p:xfrm>
          <a:off x="5499100" y="3200400"/>
          <a:ext cx="901700" cy="622300"/>
        </p:xfrm>
        <a:graphic>
          <a:graphicData uri="http://schemas.openxmlformats.org/presentationml/2006/ole">
            <mc:AlternateContent xmlns:mc="http://schemas.openxmlformats.org/markup-compatibility/2006">
              <mc:Choice xmlns:v="urn:schemas-microsoft-com:vml" Requires="v">
                <p:oleObj spid="_x0000_s415967" name="Equation" r:id="rId27" imgW="596900" imgH="355600" progId="Equation.DSMT4">
                  <p:embed/>
                </p:oleObj>
              </mc:Choice>
              <mc:Fallback>
                <p:oleObj name="Equation" r:id="rId27" imgW="596900" imgH="355600" progId="Equation.DSMT4">
                  <p:embed/>
                  <p:pic>
                    <p:nvPicPr>
                      <p:cNvPr id="0" name=""/>
                      <p:cNvPicPr>
                        <a:picLocks noChangeAspect="1" noChangeArrowheads="1"/>
                      </p:cNvPicPr>
                      <p:nvPr/>
                    </p:nvPicPr>
                    <p:blipFill>
                      <a:blip r:embed="rId28"/>
                      <a:srcRect/>
                      <a:stretch>
                        <a:fillRect/>
                      </a:stretch>
                    </p:blipFill>
                    <p:spPr bwMode="auto">
                      <a:xfrm>
                        <a:off x="5499100" y="3200400"/>
                        <a:ext cx="901700" cy="622300"/>
                      </a:xfrm>
                      <a:prstGeom prst="rect">
                        <a:avLst/>
                      </a:prstGeom>
                      <a:noFill/>
                      <a:ln>
                        <a:noFill/>
                      </a:ln>
                      <a:effectLs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2865921015"/>
              </p:ext>
            </p:extLst>
          </p:nvPr>
        </p:nvGraphicFramePr>
        <p:xfrm>
          <a:off x="6376987" y="3200400"/>
          <a:ext cx="709613" cy="622300"/>
        </p:xfrm>
        <a:graphic>
          <a:graphicData uri="http://schemas.openxmlformats.org/presentationml/2006/ole">
            <mc:AlternateContent xmlns:mc="http://schemas.openxmlformats.org/markup-compatibility/2006">
              <mc:Choice xmlns:v="urn:schemas-microsoft-com:vml" Requires="v">
                <p:oleObj spid="_x0000_s415968" name="Equation" r:id="rId29" imgW="469900" imgH="355600" progId="Equation.DSMT4">
                  <p:embed/>
                </p:oleObj>
              </mc:Choice>
              <mc:Fallback>
                <p:oleObj name="Equation" r:id="rId29" imgW="469900" imgH="355600" progId="Equation.DSMT4">
                  <p:embed/>
                  <p:pic>
                    <p:nvPicPr>
                      <p:cNvPr id="0" name=""/>
                      <p:cNvPicPr>
                        <a:picLocks noChangeAspect="1" noChangeArrowheads="1"/>
                      </p:cNvPicPr>
                      <p:nvPr/>
                    </p:nvPicPr>
                    <p:blipFill>
                      <a:blip r:embed="rId30"/>
                      <a:srcRect/>
                      <a:stretch>
                        <a:fillRect/>
                      </a:stretch>
                    </p:blipFill>
                    <p:spPr bwMode="auto">
                      <a:xfrm>
                        <a:off x="6376987" y="3200400"/>
                        <a:ext cx="709613" cy="622300"/>
                      </a:xfrm>
                      <a:prstGeom prst="rect">
                        <a:avLst/>
                      </a:prstGeom>
                      <a:noFill/>
                      <a:ln>
                        <a:no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203593686"/>
              </p:ext>
            </p:extLst>
          </p:nvPr>
        </p:nvGraphicFramePr>
        <p:xfrm>
          <a:off x="7086600" y="3225800"/>
          <a:ext cx="365125" cy="355600"/>
        </p:xfrm>
        <a:graphic>
          <a:graphicData uri="http://schemas.openxmlformats.org/presentationml/2006/ole">
            <mc:AlternateContent xmlns:mc="http://schemas.openxmlformats.org/markup-compatibility/2006">
              <mc:Choice xmlns:v="urn:schemas-microsoft-com:vml" Requires="v">
                <p:oleObj spid="_x0000_s415969" name="Equation" r:id="rId31" imgW="241300" imgH="203200" progId="Equation.DSMT4">
                  <p:embed/>
                </p:oleObj>
              </mc:Choice>
              <mc:Fallback>
                <p:oleObj name="Equation" r:id="rId31" imgW="241300" imgH="203200" progId="Equation.DSMT4">
                  <p:embed/>
                  <p:pic>
                    <p:nvPicPr>
                      <p:cNvPr id="0" name=""/>
                      <p:cNvPicPr>
                        <a:picLocks noChangeAspect="1" noChangeArrowheads="1"/>
                      </p:cNvPicPr>
                      <p:nvPr/>
                    </p:nvPicPr>
                    <p:blipFill>
                      <a:blip r:embed="rId32"/>
                      <a:srcRect/>
                      <a:stretch>
                        <a:fillRect/>
                      </a:stretch>
                    </p:blipFill>
                    <p:spPr bwMode="auto">
                      <a:xfrm>
                        <a:off x="7086600" y="3225800"/>
                        <a:ext cx="365125" cy="355600"/>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525962793"/>
              </p:ext>
            </p:extLst>
          </p:nvPr>
        </p:nvGraphicFramePr>
        <p:xfrm>
          <a:off x="3519487" y="3810000"/>
          <a:ext cx="747713" cy="688975"/>
        </p:xfrm>
        <a:graphic>
          <a:graphicData uri="http://schemas.openxmlformats.org/presentationml/2006/ole">
            <mc:AlternateContent xmlns:mc="http://schemas.openxmlformats.org/markup-compatibility/2006">
              <mc:Choice xmlns:v="urn:schemas-microsoft-com:vml" Requires="v">
                <p:oleObj spid="_x0000_s415970" name="Equation" r:id="rId33" imgW="495300" imgH="393700" progId="Equation.DSMT4">
                  <p:embed/>
                </p:oleObj>
              </mc:Choice>
              <mc:Fallback>
                <p:oleObj name="Equation" r:id="rId33" imgW="495300" imgH="393700" progId="Equation.DSMT4">
                  <p:embed/>
                  <p:pic>
                    <p:nvPicPr>
                      <p:cNvPr id="0" name=""/>
                      <p:cNvPicPr>
                        <a:picLocks noChangeAspect="1" noChangeArrowheads="1"/>
                      </p:cNvPicPr>
                      <p:nvPr/>
                    </p:nvPicPr>
                    <p:blipFill>
                      <a:blip r:embed="rId34"/>
                      <a:srcRect/>
                      <a:stretch>
                        <a:fillRect/>
                      </a:stretch>
                    </p:blipFill>
                    <p:spPr bwMode="auto">
                      <a:xfrm>
                        <a:off x="3519487" y="3810000"/>
                        <a:ext cx="747713" cy="688975"/>
                      </a:xfrm>
                      <a:prstGeom prst="rect">
                        <a:avLst/>
                      </a:prstGeom>
                      <a:noFill/>
                      <a:ln>
                        <a:noFill/>
                      </a:ln>
                      <a:effectLs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3778512728"/>
              </p:ext>
            </p:extLst>
          </p:nvPr>
        </p:nvGraphicFramePr>
        <p:xfrm>
          <a:off x="4191000" y="3771900"/>
          <a:ext cx="1689100" cy="800100"/>
        </p:xfrm>
        <a:graphic>
          <a:graphicData uri="http://schemas.openxmlformats.org/presentationml/2006/ole">
            <mc:AlternateContent xmlns:mc="http://schemas.openxmlformats.org/markup-compatibility/2006">
              <mc:Choice xmlns:v="urn:schemas-microsoft-com:vml" Requires="v">
                <p:oleObj spid="_x0000_s415971" name="Equation" r:id="rId35" imgW="1117600" imgH="457200" progId="Equation.DSMT4">
                  <p:embed/>
                </p:oleObj>
              </mc:Choice>
              <mc:Fallback>
                <p:oleObj name="Equation" r:id="rId35" imgW="1117600" imgH="457200" progId="Equation.DSMT4">
                  <p:embed/>
                  <p:pic>
                    <p:nvPicPr>
                      <p:cNvPr id="0" name=""/>
                      <p:cNvPicPr>
                        <a:picLocks noChangeAspect="1" noChangeArrowheads="1"/>
                      </p:cNvPicPr>
                      <p:nvPr/>
                    </p:nvPicPr>
                    <p:blipFill>
                      <a:blip r:embed="rId36"/>
                      <a:srcRect/>
                      <a:stretch>
                        <a:fillRect/>
                      </a:stretch>
                    </p:blipFill>
                    <p:spPr bwMode="auto">
                      <a:xfrm>
                        <a:off x="4191000" y="3771900"/>
                        <a:ext cx="1689100" cy="800100"/>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1950686881"/>
              </p:ext>
            </p:extLst>
          </p:nvPr>
        </p:nvGraphicFramePr>
        <p:xfrm>
          <a:off x="5867400" y="3771900"/>
          <a:ext cx="1611313" cy="800100"/>
        </p:xfrm>
        <a:graphic>
          <a:graphicData uri="http://schemas.openxmlformats.org/presentationml/2006/ole">
            <mc:AlternateContent xmlns:mc="http://schemas.openxmlformats.org/markup-compatibility/2006">
              <mc:Choice xmlns:v="urn:schemas-microsoft-com:vml" Requires="v">
                <p:oleObj spid="_x0000_s415972" name="Equation" r:id="rId37" imgW="1066800" imgH="457200" progId="Equation.DSMT4">
                  <p:embed/>
                </p:oleObj>
              </mc:Choice>
              <mc:Fallback>
                <p:oleObj name="Equation" r:id="rId37" imgW="1066800" imgH="457200" progId="Equation.DSMT4">
                  <p:embed/>
                  <p:pic>
                    <p:nvPicPr>
                      <p:cNvPr id="0" name=""/>
                      <p:cNvPicPr>
                        <a:picLocks noChangeAspect="1" noChangeArrowheads="1"/>
                      </p:cNvPicPr>
                      <p:nvPr/>
                    </p:nvPicPr>
                    <p:blipFill>
                      <a:blip r:embed="rId38"/>
                      <a:srcRect/>
                      <a:stretch>
                        <a:fillRect/>
                      </a:stretch>
                    </p:blipFill>
                    <p:spPr bwMode="auto">
                      <a:xfrm>
                        <a:off x="5867400" y="3771900"/>
                        <a:ext cx="1611313" cy="800100"/>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4146795060"/>
              </p:ext>
            </p:extLst>
          </p:nvPr>
        </p:nvGraphicFramePr>
        <p:xfrm>
          <a:off x="7461250" y="3581400"/>
          <a:ext cx="768350" cy="933450"/>
        </p:xfrm>
        <a:graphic>
          <a:graphicData uri="http://schemas.openxmlformats.org/presentationml/2006/ole">
            <mc:AlternateContent xmlns:mc="http://schemas.openxmlformats.org/markup-compatibility/2006">
              <mc:Choice xmlns:v="urn:schemas-microsoft-com:vml" Requires="v">
                <p:oleObj spid="_x0000_s415973" name="Equation" r:id="rId39" imgW="508000" imgH="533400" progId="Equation.DSMT4">
                  <p:embed/>
                </p:oleObj>
              </mc:Choice>
              <mc:Fallback>
                <p:oleObj name="Equation" r:id="rId39" imgW="508000" imgH="533400" progId="Equation.DSMT4">
                  <p:embed/>
                  <p:pic>
                    <p:nvPicPr>
                      <p:cNvPr id="0" name=""/>
                      <p:cNvPicPr>
                        <a:picLocks noChangeAspect="1" noChangeArrowheads="1"/>
                      </p:cNvPicPr>
                      <p:nvPr/>
                    </p:nvPicPr>
                    <p:blipFill>
                      <a:blip r:embed="rId40"/>
                      <a:srcRect/>
                      <a:stretch>
                        <a:fillRect/>
                      </a:stretch>
                    </p:blipFill>
                    <p:spPr bwMode="auto">
                      <a:xfrm>
                        <a:off x="7461250" y="3581400"/>
                        <a:ext cx="768350" cy="933450"/>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795860431"/>
              </p:ext>
            </p:extLst>
          </p:nvPr>
        </p:nvGraphicFramePr>
        <p:xfrm>
          <a:off x="3843337" y="5029200"/>
          <a:ext cx="576263" cy="288925"/>
        </p:xfrm>
        <a:graphic>
          <a:graphicData uri="http://schemas.openxmlformats.org/presentationml/2006/ole">
            <mc:AlternateContent xmlns:mc="http://schemas.openxmlformats.org/markup-compatibility/2006">
              <mc:Choice xmlns:v="urn:schemas-microsoft-com:vml" Requires="v">
                <p:oleObj spid="_x0000_s415974" name="Equation" r:id="rId41" imgW="381000" imgH="165100" progId="Equation.DSMT4">
                  <p:embed/>
                </p:oleObj>
              </mc:Choice>
              <mc:Fallback>
                <p:oleObj name="Equation" r:id="rId41" imgW="381000" imgH="165100" progId="Equation.DSMT4">
                  <p:embed/>
                  <p:pic>
                    <p:nvPicPr>
                      <p:cNvPr id="0" name=""/>
                      <p:cNvPicPr>
                        <a:picLocks noChangeAspect="1" noChangeArrowheads="1"/>
                      </p:cNvPicPr>
                      <p:nvPr/>
                    </p:nvPicPr>
                    <p:blipFill>
                      <a:blip r:embed="rId42"/>
                      <a:srcRect/>
                      <a:stretch>
                        <a:fillRect/>
                      </a:stretch>
                    </p:blipFill>
                    <p:spPr bwMode="auto">
                      <a:xfrm>
                        <a:off x="3843337" y="5029200"/>
                        <a:ext cx="576263" cy="288925"/>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1128816255"/>
              </p:ext>
            </p:extLst>
          </p:nvPr>
        </p:nvGraphicFramePr>
        <p:xfrm>
          <a:off x="4429125" y="4800600"/>
          <a:ext cx="1133475" cy="800100"/>
        </p:xfrm>
        <a:graphic>
          <a:graphicData uri="http://schemas.openxmlformats.org/presentationml/2006/ole">
            <mc:AlternateContent xmlns:mc="http://schemas.openxmlformats.org/markup-compatibility/2006">
              <mc:Choice xmlns:v="urn:schemas-microsoft-com:vml" Requires="v">
                <p:oleObj spid="_x0000_s415975" name="Equation" r:id="rId43" imgW="749300" imgH="457200" progId="Equation.DSMT4">
                  <p:embed/>
                </p:oleObj>
              </mc:Choice>
              <mc:Fallback>
                <p:oleObj name="Equation" r:id="rId43" imgW="749300" imgH="457200" progId="Equation.DSMT4">
                  <p:embed/>
                  <p:pic>
                    <p:nvPicPr>
                      <p:cNvPr id="0" name=""/>
                      <p:cNvPicPr>
                        <a:picLocks noChangeAspect="1" noChangeArrowheads="1"/>
                      </p:cNvPicPr>
                      <p:nvPr/>
                    </p:nvPicPr>
                    <p:blipFill>
                      <a:blip r:embed="rId44"/>
                      <a:srcRect/>
                      <a:stretch>
                        <a:fillRect/>
                      </a:stretch>
                    </p:blipFill>
                    <p:spPr bwMode="auto">
                      <a:xfrm>
                        <a:off x="4429125" y="4800600"/>
                        <a:ext cx="1133475" cy="800100"/>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1026875038"/>
              </p:ext>
            </p:extLst>
          </p:nvPr>
        </p:nvGraphicFramePr>
        <p:xfrm>
          <a:off x="5519737" y="4873625"/>
          <a:ext cx="500063" cy="688975"/>
        </p:xfrm>
        <a:graphic>
          <a:graphicData uri="http://schemas.openxmlformats.org/presentationml/2006/ole">
            <mc:AlternateContent xmlns:mc="http://schemas.openxmlformats.org/markup-compatibility/2006">
              <mc:Choice xmlns:v="urn:schemas-microsoft-com:vml" Requires="v">
                <p:oleObj spid="_x0000_s415976" name="Equation" r:id="rId45" imgW="330200" imgH="393700" progId="Equation.DSMT4">
                  <p:embed/>
                </p:oleObj>
              </mc:Choice>
              <mc:Fallback>
                <p:oleObj name="Equation" r:id="rId45" imgW="330200" imgH="393700" progId="Equation.DSMT4">
                  <p:embed/>
                  <p:pic>
                    <p:nvPicPr>
                      <p:cNvPr id="0" name=""/>
                      <p:cNvPicPr>
                        <a:picLocks noChangeAspect="1" noChangeArrowheads="1"/>
                      </p:cNvPicPr>
                      <p:nvPr/>
                    </p:nvPicPr>
                    <p:blipFill>
                      <a:blip r:embed="rId46"/>
                      <a:srcRect/>
                      <a:stretch>
                        <a:fillRect/>
                      </a:stretch>
                    </p:blipFill>
                    <p:spPr bwMode="auto">
                      <a:xfrm>
                        <a:off x="5519737" y="4873625"/>
                        <a:ext cx="500063" cy="688975"/>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800540024"/>
              </p:ext>
            </p:extLst>
          </p:nvPr>
        </p:nvGraphicFramePr>
        <p:xfrm>
          <a:off x="3886200" y="5753100"/>
          <a:ext cx="365125" cy="266700"/>
        </p:xfrm>
        <a:graphic>
          <a:graphicData uri="http://schemas.openxmlformats.org/presentationml/2006/ole">
            <mc:AlternateContent xmlns:mc="http://schemas.openxmlformats.org/markup-compatibility/2006">
              <mc:Choice xmlns:v="urn:schemas-microsoft-com:vml" Requires="v">
                <p:oleObj spid="_x0000_s415977" name="Equation" r:id="rId47" imgW="241300" imgH="152400" progId="Equation.DSMT4">
                  <p:embed/>
                </p:oleObj>
              </mc:Choice>
              <mc:Fallback>
                <p:oleObj name="Equation" r:id="rId47" imgW="241300" imgH="152400" progId="Equation.DSMT4">
                  <p:embed/>
                  <p:pic>
                    <p:nvPicPr>
                      <p:cNvPr id="0" name=""/>
                      <p:cNvPicPr>
                        <a:picLocks noChangeAspect="1" noChangeArrowheads="1"/>
                      </p:cNvPicPr>
                      <p:nvPr/>
                    </p:nvPicPr>
                    <p:blipFill>
                      <a:blip r:embed="rId48"/>
                      <a:srcRect/>
                      <a:stretch>
                        <a:fillRect/>
                      </a:stretch>
                    </p:blipFill>
                    <p:spPr bwMode="auto">
                      <a:xfrm>
                        <a:off x="3886200" y="5753100"/>
                        <a:ext cx="365125" cy="266700"/>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621758947"/>
              </p:ext>
            </p:extLst>
          </p:nvPr>
        </p:nvGraphicFramePr>
        <p:xfrm>
          <a:off x="4224337" y="5562600"/>
          <a:ext cx="500063" cy="688975"/>
        </p:xfrm>
        <a:graphic>
          <a:graphicData uri="http://schemas.openxmlformats.org/presentationml/2006/ole">
            <mc:AlternateContent xmlns:mc="http://schemas.openxmlformats.org/markup-compatibility/2006">
              <mc:Choice xmlns:v="urn:schemas-microsoft-com:vml" Requires="v">
                <p:oleObj spid="_x0000_s415978" name="Equation" r:id="rId49" imgW="330200" imgH="393700" progId="Equation.DSMT4">
                  <p:embed/>
                </p:oleObj>
              </mc:Choice>
              <mc:Fallback>
                <p:oleObj name="Equation" r:id="rId49" imgW="330200" imgH="393700" progId="Equation.DSMT4">
                  <p:embed/>
                  <p:pic>
                    <p:nvPicPr>
                      <p:cNvPr id="0" name=""/>
                      <p:cNvPicPr>
                        <a:picLocks noChangeAspect="1" noChangeArrowheads="1"/>
                      </p:cNvPicPr>
                      <p:nvPr/>
                    </p:nvPicPr>
                    <p:blipFill>
                      <a:blip r:embed="rId50"/>
                      <a:srcRect/>
                      <a:stretch>
                        <a:fillRect/>
                      </a:stretch>
                    </p:blipFill>
                    <p:spPr bwMode="auto">
                      <a:xfrm>
                        <a:off x="4224337" y="5562600"/>
                        <a:ext cx="500063" cy="688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799244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wipe(left)">
                                      <p:cBhvr>
                                        <p:cTn id="7" dur="500"/>
                                        <p:tgtEl>
                                          <p:spTgt spid="367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7620"/>
                                        </p:tgtEl>
                                        <p:attrNameLst>
                                          <p:attrName>style.visibility</p:attrName>
                                        </p:attrNameLst>
                                      </p:cBhvr>
                                      <p:to>
                                        <p:strVal val="visible"/>
                                      </p:to>
                                    </p:set>
                                    <p:animEffect transition="in" filter="wipe(left)">
                                      <p:cBhvr>
                                        <p:cTn id="12" dur="500"/>
                                        <p:tgtEl>
                                          <p:spTgt spid="3676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7622"/>
                                        </p:tgtEl>
                                        <p:attrNameLst>
                                          <p:attrName>style.visibility</p:attrName>
                                        </p:attrNameLst>
                                      </p:cBhvr>
                                      <p:to>
                                        <p:strVal val="visible"/>
                                      </p:to>
                                    </p:set>
                                    <p:animEffect transition="in" filter="wipe(left)">
                                      <p:cBhvr>
                                        <p:cTn id="42" dur="500"/>
                                        <p:tgtEl>
                                          <p:spTgt spid="3676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50"/>
                                        </p:tgtEl>
                                        <p:attrNameLst>
                                          <p:attrName>style.visibility</p:attrName>
                                        </p:attrNameLst>
                                      </p:cBhvr>
                                      <p:to>
                                        <p:strVal val="visible"/>
                                      </p:to>
                                    </p:set>
                                    <p:animEffect transition="in" filter="wipe(left)">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7624"/>
                                        </p:tgtEl>
                                        <p:attrNameLst>
                                          <p:attrName>style.visibility</p:attrName>
                                        </p:attrNameLst>
                                      </p:cBhvr>
                                      <p:to>
                                        <p:strVal val="visible"/>
                                      </p:to>
                                    </p:set>
                                    <p:animEffect transition="in" filter="wipe(left)">
                                      <p:cBhvr>
                                        <p:cTn id="77" dur="500"/>
                                        <p:tgtEl>
                                          <p:spTgt spid="3676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67628"/>
                                        </p:tgtEl>
                                        <p:attrNameLst>
                                          <p:attrName>style.visibility</p:attrName>
                                        </p:attrNameLst>
                                      </p:cBhvr>
                                      <p:to>
                                        <p:strVal val="visible"/>
                                      </p:to>
                                    </p:set>
                                    <p:animEffect transition="in" filter="wipe(left)">
                                      <p:cBhvr>
                                        <p:cTn id="107" dur="500"/>
                                        <p:tgtEl>
                                          <p:spTgt spid="36762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367626"/>
                                        </p:tgtEl>
                                        <p:attrNameLst>
                                          <p:attrName>style.visibility</p:attrName>
                                        </p:attrNameLst>
                                      </p:cBhvr>
                                      <p:to>
                                        <p:strVal val="visible"/>
                                      </p:to>
                                    </p:set>
                                    <p:animEffect transition="in" filter="wipe(left)">
                                      <p:cBhvr>
                                        <p:cTn id="112" dur="500"/>
                                        <p:tgtEl>
                                          <p:spTgt spid="36762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1"/>
                                        </p:tgtEl>
                                        <p:attrNameLst>
                                          <p:attrName>style.visibility</p:attrName>
                                        </p:attrNameLst>
                                      </p:cBhvr>
                                      <p:to>
                                        <p:strVal val="visible"/>
                                      </p:to>
                                    </p:set>
                                    <p:animEffect transition="in" filter="wipe(left)">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57"/>
                                        </p:tgtEl>
                                        <p:attrNameLst>
                                          <p:attrName>style.visibility</p:attrName>
                                        </p:attrNameLst>
                                      </p:cBhvr>
                                      <p:to>
                                        <p:strVal val="visible"/>
                                      </p:to>
                                    </p:set>
                                    <p:animEffect transition="in" filter="wipe(left)">
                                      <p:cBhvr>
                                        <p:cTn id="122" dur="5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8"/>
                                        </p:tgtEl>
                                        <p:attrNameLst>
                                          <p:attrName>style.visibility</p:attrName>
                                        </p:attrNameLst>
                                      </p:cBhvr>
                                      <p:to>
                                        <p:strVal val="visible"/>
                                      </p:to>
                                    </p:set>
                                    <p:animEffect transition="in" filter="wipe(left)">
                                      <p:cBhvr>
                                        <p:cTn id="127" dur="500"/>
                                        <p:tgtEl>
                                          <p:spTgt spid="5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59"/>
                                        </p:tgtEl>
                                        <p:attrNameLst>
                                          <p:attrName>style.visibility</p:attrName>
                                        </p:attrNameLst>
                                      </p:cBhvr>
                                      <p:to>
                                        <p:strVal val="visible"/>
                                      </p:to>
                                    </p:set>
                                    <p:animEffect transition="in" filter="wipe(left)">
                                      <p:cBhvr>
                                        <p:cTn id="132" dur="500"/>
                                        <p:tgtEl>
                                          <p:spTgt spid="5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iterate type="wd">
                                    <p:tmPct val="10000"/>
                                  </p:iterate>
                                  <p:childTnLst>
                                    <p:set>
                                      <p:cBhvr>
                                        <p:cTn id="136" dur="1" fill="hold">
                                          <p:stCondLst>
                                            <p:cond delay="0"/>
                                          </p:stCondLst>
                                        </p:cTn>
                                        <p:tgtEl>
                                          <p:spTgt spid="367632"/>
                                        </p:tgtEl>
                                        <p:attrNameLst>
                                          <p:attrName>style.visibility</p:attrName>
                                        </p:attrNameLst>
                                      </p:cBhvr>
                                      <p:to>
                                        <p:strVal val="visible"/>
                                      </p:to>
                                    </p:set>
                                    <p:animEffect transition="in" filter="wipe(left)">
                                      <p:cBhvr>
                                        <p:cTn id="137" dur="500"/>
                                        <p:tgtEl>
                                          <p:spTgt spid="36763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367629"/>
                                        </p:tgtEl>
                                        <p:attrNameLst>
                                          <p:attrName>style.visibility</p:attrName>
                                        </p:attrNameLst>
                                      </p:cBhvr>
                                      <p:to>
                                        <p:strVal val="visible"/>
                                      </p:to>
                                    </p:set>
                                    <p:animEffect transition="in" filter="wipe(left)">
                                      <p:cBhvr>
                                        <p:cTn id="142" dur="500"/>
                                        <p:tgtEl>
                                          <p:spTgt spid="36762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2"/>
                                        </p:tgtEl>
                                        <p:attrNameLst>
                                          <p:attrName>style.visibility</p:attrName>
                                        </p:attrNameLst>
                                      </p:cBhvr>
                                      <p:to>
                                        <p:strVal val="visible"/>
                                      </p:to>
                                    </p:set>
                                    <p:animEffect transition="in" filter="wipe(left)">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60"/>
                                        </p:tgtEl>
                                        <p:attrNameLst>
                                          <p:attrName>style.visibility</p:attrName>
                                        </p:attrNameLst>
                                      </p:cBhvr>
                                      <p:to>
                                        <p:strVal val="visible"/>
                                      </p:to>
                                    </p:set>
                                    <p:animEffect transition="in" filter="wipe(left)">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61"/>
                                        </p:tgtEl>
                                        <p:attrNameLst>
                                          <p:attrName>style.visibility</p:attrName>
                                        </p:attrNameLst>
                                      </p:cBhvr>
                                      <p:to>
                                        <p:strVal val="visible"/>
                                      </p:to>
                                    </p:set>
                                    <p:animEffect transition="in" filter="wipe(left)">
                                      <p:cBhvr>
                                        <p:cTn id="157" dur="500"/>
                                        <p:tgtEl>
                                          <p:spTgt spid="6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3"/>
                                        </p:tgtEl>
                                        <p:attrNameLst>
                                          <p:attrName>style.visibility</p:attrName>
                                        </p:attrNameLst>
                                      </p:cBhvr>
                                      <p:to>
                                        <p:strVal val="visible"/>
                                      </p:to>
                                    </p:set>
                                    <p:animEffect transition="in" filter="wipe(left)">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iterate type="wd">
                                    <p:tmPct val="10000"/>
                                  </p:iterate>
                                  <p:childTnLst>
                                    <p:set>
                                      <p:cBhvr>
                                        <p:cTn id="166" dur="1" fill="hold">
                                          <p:stCondLst>
                                            <p:cond delay="0"/>
                                          </p:stCondLst>
                                        </p:cTn>
                                        <p:tgtEl>
                                          <p:spTgt spid="367631"/>
                                        </p:tgtEl>
                                        <p:attrNameLst>
                                          <p:attrName>style.visibility</p:attrName>
                                        </p:attrNameLst>
                                      </p:cBhvr>
                                      <p:to>
                                        <p:strVal val="visible"/>
                                      </p:to>
                                    </p:set>
                                    <p:animEffect transition="in" filter="wipe(left)">
                                      <p:cBhvr>
                                        <p:cTn id="167" dur="500"/>
                                        <p:tgtEl>
                                          <p:spTgt spid="36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autoUpdateAnimBg="0"/>
      <p:bldP spid="367620" grpId="0" animBg="1" autoUpdateAnimBg="0"/>
      <p:bldP spid="367622" grpId="0" animBg="1" autoUpdateAnimBg="0"/>
      <p:bldP spid="367624" grpId="0" animBg="1" autoUpdateAnimBg="0"/>
      <p:bldP spid="367626" grpId="0" animBg="1" autoUpdateAnimBg="0"/>
      <p:bldP spid="367628" grpId="0" animBg="1"/>
      <p:bldP spid="367629" grpId="0" animBg="1" autoUpdateAnimBg="0"/>
      <p:bldP spid="367631" grpId="0" animBg="1" autoUpdateAnimBg="0"/>
      <p:bldP spid="36763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30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30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3113D8-6364-9047-9693-611C950E47FC}"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827395" name="Picture 3" descr="F0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8114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6" name="Text Box 4"/>
          <p:cNvSpPr txBox="1">
            <a:spLocks noChangeArrowheads="1"/>
          </p:cNvSpPr>
          <p:nvPr/>
        </p:nvSpPr>
        <p:spPr bwMode="auto">
          <a:xfrm>
            <a:off x="914400" y="914400"/>
            <a:ext cx="5181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In the simplest kind of rotation,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points on a rigid object move 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circular paths around an </a:t>
            </a:r>
            <a:r>
              <a:rPr lang="en-US" b="1" i="1" dirty="0">
                <a:solidFill>
                  <a:schemeClr val="accent2"/>
                </a:solidFill>
                <a:latin typeface="Arial Narrow" charset="0"/>
                <a:ea typeface="굴림" charset="0"/>
                <a:cs typeface="굴림" charset="0"/>
              </a:rPr>
              <a:t>axis of</a:t>
            </a:r>
            <a:r>
              <a:rPr lang="en-US" altLang="ko-KR" b="1" i="1" dirty="0">
                <a:solidFill>
                  <a:schemeClr val="accent2"/>
                </a:solidFill>
                <a:latin typeface="Arial Narrow" charset="0"/>
                <a:ea typeface="굴림" charset="0"/>
                <a:cs typeface="굴림" charset="0"/>
              </a:rPr>
              <a:t> </a:t>
            </a:r>
            <a:r>
              <a:rPr lang="en-US" b="1" i="1" dirty="0">
                <a:solidFill>
                  <a:schemeClr val="accent2"/>
                </a:solidFill>
                <a:latin typeface="Arial Narrow" charset="0"/>
                <a:ea typeface="굴림" charset="0"/>
                <a:cs typeface="굴림" charset="0"/>
              </a:rPr>
              <a:t>rotation.</a:t>
            </a:r>
            <a:endParaRPr lang="en-US" dirty="0">
              <a:solidFill>
                <a:schemeClr val="accent2"/>
              </a:solidFill>
              <a:latin typeface="Arial Narrow" charset="0"/>
              <a:ea typeface="굴림" charset="0"/>
              <a:cs typeface="굴림" charset="0"/>
            </a:endParaRPr>
          </a:p>
        </p:txBody>
      </p:sp>
      <p:sp>
        <p:nvSpPr>
          <p:cNvPr id="43018" name="Rectangle 5"/>
          <p:cNvSpPr>
            <a:spLocks noGrp="1" noChangeArrowheads="1"/>
          </p:cNvSpPr>
          <p:nvPr>
            <p:ph type="title"/>
          </p:nvPr>
        </p:nvSpPr>
        <p:spPr>
          <a:xfrm>
            <a:off x="76200" y="76200"/>
            <a:ext cx="8686800" cy="838200"/>
          </a:xfrm>
        </p:spPr>
        <p:txBody>
          <a:bodyPr/>
          <a:lstStyle/>
          <a:p>
            <a:r>
              <a:rPr lang="en-US" altLang="ko-KR" sz="4000">
                <a:latin typeface="Arial Narrow" charset="0"/>
                <a:ea typeface="굴림" charset="0"/>
                <a:cs typeface="굴림" charset="0"/>
              </a:rPr>
              <a:t>Rotational Motion and Angular Displacement</a:t>
            </a:r>
            <a:endParaRPr lang="en-US" sz="4000">
              <a:latin typeface="Arial Narrow" charset="0"/>
              <a:ea typeface="ＭＳ Ｐゴシック" charset="0"/>
              <a:cs typeface="ＭＳ Ｐゴシック" charset="0"/>
            </a:endParaRPr>
          </a:p>
        </p:txBody>
      </p:sp>
      <p:pic>
        <p:nvPicPr>
          <p:cNvPr id="827398" name="Picture 6" descr="F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44713"/>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9" name="Text Box 7"/>
          <p:cNvSpPr txBox="1">
            <a:spLocks noChangeArrowheads="1"/>
          </p:cNvSpPr>
          <p:nvPr/>
        </p:nvSpPr>
        <p:spPr bwMode="auto">
          <a:xfrm>
            <a:off x="3581400" y="1981200"/>
            <a:ext cx="2667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0"/>
                <a:cs typeface="굴림" charset="0"/>
              </a:rPr>
              <a:t>swept </a:t>
            </a:r>
            <a:r>
              <a:rPr lang="en-US" sz="2000" dirty="0">
                <a:solidFill>
                  <a:schemeClr val="accent2"/>
                </a:solidFill>
                <a:latin typeface="Arial Narrow" charset="0"/>
                <a:ea typeface="굴림" charset="0"/>
                <a:cs typeface="굴림" charset="0"/>
              </a:rPr>
              <a:t>out by </a:t>
            </a:r>
            <a:r>
              <a:rPr lang="en-US" sz="2000" dirty="0" smtClean="0">
                <a:solidFill>
                  <a:schemeClr val="accent2"/>
                </a:solidFill>
                <a:latin typeface="Arial Narrow" charset="0"/>
                <a:ea typeface="굴림" charset="0"/>
                <a:cs typeface="굴림" charset="0"/>
              </a:rPr>
              <a:t>the </a:t>
            </a:r>
            <a:r>
              <a:rPr lang="en-US" sz="2000" dirty="0">
                <a:solidFill>
                  <a:schemeClr val="accent2"/>
                </a:solidFill>
                <a:latin typeface="Arial Narrow" charset="0"/>
                <a:ea typeface="굴림" charset="0"/>
                <a:cs typeface="굴림" charset="0"/>
              </a:rPr>
              <a:t>line passing</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through</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any point on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body and intersecting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axis of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rotation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perpendicularly</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is called the</a:t>
            </a:r>
            <a:r>
              <a:rPr lang="en-US" altLang="ko-KR" sz="2000"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angular</a:t>
            </a:r>
            <a:r>
              <a:rPr lang="en-US" altLang="ko-KR" sz="2000" b="1" i="1"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displacement.</a:t>
            </a:r>
          </a:p>
        </p:txBody>
      </p:sp>
      <p:graphicFrame>
        <p:nvGraphicFramePr>
          <p:cNvPr id="827400" name="Object 2"/>
          <p:cNvGraphicFramePr>
            <a:graphicFrameLocks noChangeAspect="1"/>
          </p:cNvGraphicFramePr>
          <p:nvPr/>
        </p:nvGraphicFramePr>
        <p:xfrm>
          <a:off x="3279775" y="4343400"/>
          <a:ext cx="1139825" cy="571500"/>
        </p:xfrm>
        <a:graphic>
          <a:graphicData uri="http://schemas.openxmlformats.org/presentationml/2006/ole">
            <mc:AlternateContent xmlns:mc="http://schemas.openxmlformats.org/markup-compatibility/2006">
              <mc:Choice xmlns:v="urn:schemas-microsoft-com:vml" Requires="v">
                <p:oleObj spid="_x0000_s386327" name="Equation" r:id="rId6" imgW="355320" imgH="177480" progId="Equation.DSMT4">
                  <p:embed/>
                </p:oleObj>
              </mc:Choice>
              <mc:Fallback>
                <p:oleObj name="Equation" r:id="rId6" imgW="35532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343400"/>
                        <a:ext cx="11398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1" name="Object 3"/>
          <p:cNvGraphicFramePr>
            <a:graphicFrameLocks noChangeAspect="1"/>
          </p:cNvGraphicFramePr>
          <p:nvPr/>
        </p:nvGraphicFramePr>
        <p:xfrm>
          <a:off x="4316413" y="4343400"/>
          <a:ext cx="407987" cy="571500"/>
        </p:xfrm>
        <a:graphic>
          <a:graphicData uri="http://schemas.openxmlformats.org/presentationml/2006/ole">
            <mc:AlternateContent xmlns:mc="http://schemas.openxmlformats.org/markup-compatibility/2006">
              <mc:Choice xmlns:v="urn:schemas-microsoft-com:vml" Requires="v">
                <p:oleObj spid="_x0000_s386328" name="Equation" r:id="rId8" imgW="126720" imgH="177480" progId="Equation.DSMT4">
                  <p:embed/>
                </p:oleObj>
              </mc:Choice>
              <mc:Fallback>
                <p:oleObj name="Equation" r:id="rId8" imgW="1267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13" y="4343400"/>
                        <a:ext cx="40798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2" name="Object 4"/>
          <p:cNvGraphicFramePr>
            <a:graphicFrameLocks noChangeAspect="1"/>
          </p:cNvGraphicFramePr>
          <p:nvPr/>
        </p:nvGraphicFramePr>
        <p:xfrm>
          <a:off x="4748213" y="4295775"/>
          <a:ext cx="814387" cy="733425"/>
        </p:xfrm>
        <a:graphic>
          <a:graphicData uri="http://schemas.openxmlformats.org/presentationml/2006/ole">
            <mc:AlternateContent xmlns:mc="http://schemas.openxmlformats.org/markup-compatibility/2006">
              <mc:Choice xmlns:v="urn:schemas-microsoft-com:vml" Requires="v">
                <p:oleObj spid="_x0000_s386329" name="Equation" r:id="rId10" imgW="253800" imgH="228600" progId="Equation.DSMT4">
                  <p:embed/>
                </p:oleObj>
              </mc:Choice>
              <mc:Fallback>
                <p:oleObj name="Equation" r:id="rId10" imgW="2538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213" y="4295775"/>
                        <a:ext cx="814387"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7403" name="Text Box 11"/>
          <p:cNvSpPr txBox="1">
            <a:spLocks noChangeArrowheads="1"/>
          </p:cNvSpPr>
          <p:nvPr/>
        </p:nvSpPr>
        <p:spPr bwMode="auto">
          <a:xfrm>
            <a:off x="381000" y="5029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It’s a vector!!  So there must be </a:t>
            </a:r>
            <a:r>
              <a:rPr lang="en-US" altLang="ko-KR" dirty="0" smtClean="0">
                <a:solidFill>
                  <a:schemeClr val="accent2"/>
                </a:solidFill>
                <a:latin typeface="Arial Narrow" charset="0"/>
                <a:ea typeface="굴림" charset="0"/>
                <a:cs typeface="굴림" charset="0"/>
              </a:rPr>
              <a:t>a direction…</a:t>
            </a:r>
            <a:endParaRPr lang="en-US" dirty="0">
              <a:solidFill>
                <a:schemeClr val="accent2"/>
              </a:solidFill>
              <a:latin typeface="Arial Narrow" charset="0"/>
              <a:ea typeface="굴림" charset="0"/>
              <a:cs typeface="굴림" charset="0"/>
            </a:endParaRPr>
          </a:p>
        </p:txBody>
      </p:sp>
      <p:sp>
        <p:nvSpPr>
          <p:cNvPr id="827404" name="Text Box 12"/>
          <p:cNvSpPr txBox="1">
            <a:spLocks noChangeArrowheads="1"/>
          </p:cNvSpPr>
          <p:nvPr/>
        </p:nvSpPr>
        <p:spPr bwMode="auto">
          <a:xfrm>
            <a:off x="381000" y="5562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How do we define directions?</a:t>
            </a:r>
            <a:endParaRPr lang="en-US">
              <a:solidFill>
                <a:schemeClr val="accent2"/>
              </a:solidFill>
              <a:latin typeface="Arial Narrow" charset="0"/>
              <a:ea typeface="굴림" charset="0"/>
              <a:cs typeface="굴림" charset="0"/>
            </a:endParaRPr>
          </a:p>
        </p:txBody>
      </p:sp>
      <p:sp>
        <p:nvSpPr>
          <p:cNvPr id="827405" name="Text Box 13"/>
          <p:cNvSpPr txBox="1">
            <a:spLocks noChangeArrowheads="1"/>
          </p:cNvSpPr>
          <p:nvPr/>
        </p:nvSpPr>
        <p:spPr bwMode="auto">
          <a:xfrm>
            <a:off x="3962400" y="5486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+:if counter-clockwise</a:t>
            </a:r>
            <a:endParaRPr lang="en-US" dirty="0">
              <a:solidFill>
                <a:schemeClr val="accent2"/>
              </a:solidFill>
              <a:latin typeface="Arial Narrow" charset="0"/>
              <a:ea typeface="굴림" charset="0"/>
              <a:cs typeface="굴림" charset="0"/>
            </a:endParaRPr>
          </a:p>
        </p:txBody>
      </p:sp>
      <p:sp>
        <p:nvSpPr>
          <p:cNvPr id="827406" name="Text Box 14"/>
          <p:cNvSpPr txBox="1">
            <a:spLocks noChangeArrowheads="1"/>
          </p:cNvSpPr>
          <p:nvPr/>
        </p:nvSpPr>
        <p:spPr bwMode="auto">
          <a:xfrm>
            <a:off x="3962400" y="5867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-:if clockwise</a:t>
            </a:r>
            <a:endParaRPr lang="en-US">
              <a:solidFill>
                <a:schemeClr val="accent2"/>
              </a:solidFill>
              <a:latin typeface="Arial Narrow" charset="0"/>
              <a:ea typeface="굴림" charset="0"/>
              <a:cs typeface="굴림"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The direction vector points gets determined based on the right-hand rule.</a:t>
            </a:r>
            <a:endParaRPr lang="en-US" sz="1800">
              <a:solidFill>
                <a:schemeClr val="accent2"/>
              </a:solidFill>
              <a:latin typeface="Arial Narrow" charset="0"/>
              <a:ea typeface="굴림" charset="0"/>
              <a:cs typeface="굴림"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600">
                <a:solidFill>
                  <a:srgbClr val="A50021"/>
                </a:solidFill>
                <a:latin typeface="Arial Narrow" charset="0"/>
                <a:ea typeface="굴림" charset="0"/>
                <a:cs typeface="굴림" charset="0"/>
              </a:rPr>
              <a:t>These are just conventions!!</a:t>
            </a:r>
            <a:endParaRPr lang="en-US" sz="16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6808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7396"/>
                                        </p:tgtEl>
                                        <p:attrNameLst>
                                          <p:attrName>style.visibility</p:attrName>
                                        </p:attrNameLst>
                                      </p:cBhvr>
                                      <p:to>
                                        <p:strVal val="visible"/>
                                      </p:to>
                                    </p:set>
                                    <p:animEffect transition="in" filter="wipe(left)">
                                      <p:cBhvr>
                                        <p:cTn id="7" dur="500"/>
                                        <p:tgtEl>
                                          <p:spTgt spid="827396"/>
                                        </p:tgtEl>
                                      </p:cBhvr>
                                    </p:animEffect>
                                  </p:childTnLst>
                                </p:cTn>
                              </p:par>
                            </p:childTnLst>
                          </p:cTn>
                        </p:par>
                        <p:par>
                          <p:cTn id="8" fill="hold" nodeType="afterGroup">
                            <p:stCondLst>
                              <p:cond delay="1550"/>
                            </p:stCondLst>
                            <p:childTnLst>
                              <p:par>
                                <p:cTn id="9" presetID="49" presetClass="entr" presetSubtype="0" decel="100000" fill="hold" nodeType="afterEffect">
                                  <p:stCondLst>
                                    <p:cond delay="0"/>
                                  </p:stCondLst>
                                  <p:childTnLst>
                                    <p:set>
                                      <p:cBhvr>
                                        <p:cTn id="10" dur="1" fill="hold">
                                          <p:stCondLst>
                                            <p:cond delay="0"/>
                                          </p:stCondLst>
                                        </p:cTn>
                                        <p:tgtEl>
                                          <p:spTgt spid="827395"/>
                                        </p:tgtEl>
                                        <p:attrNameLst>
                                          <p:attrName>style.visibility</p:attrName>
                                        </p:attrNameLst>
                                      </p:cBhvr>
                                      <p:to>
                                        <p:strVal val="visible"/>
                                      </p:to>
                                    </p:set>
                                    <p:anim calcmode="lin" valueType="num">
                                      <p:cBhvr>
                                        <p:cTn id="11" dur="500" fill="hold"/>
                                        <p:tgtEl>
                                          <p:spTgt spid="827395"/>
                                        </p:tgtEl>
                                        <p:attrNameLst>
                                          <p:attrName>ppt_w</p:attrName>
                                        </p:attrNameLst>
                                      </p:cBhvr>
                                      <p:tavLst>
                                        <p:tav tm="0">
                                          <p:val>
                                            <p:fltVal val="0"/>
                                          </p:val>
                                        </p:tav>
                                        <p:tav tm="100000">
                                          <p:val>
                                            <p:strVal val="#ppt_w"/>
                                          </p:val>
                                        </p:tav>
                                      </p:tavLst>
                                    </p:anim>
                                    <p:anim calcmode="lin" valueType="num">
                                      <p:cBhvr>
                                        <p:cTn id="12" dur="500" fill="hold"/>
                                        <p:tgtEl>
                                          <p:spTgt spid="827395"/>
                                        </p:tgtEl>
                                        <p:attrNameLst>
                                          <p:attrName>ppt_h</p:attrName>
                                        </p:attrNameLst>
                                      </p:cBhvr>
                                      <p:tavLst>
                                        <p:tav tm="0">
                                          <p:val>
                                            <p:fltVal val="0"/>
                                          </p:val>
                                        </p:tav>
                                        <p:tav tm="100000">
                                          <p:val>
                                            <p:strVal val="#ppt_h"/>
                                          </p:val>
                                        </p:tav>
                                      </p:tavLst>
                                    </p:anim>
                                    <p:anim calcmode="lin" valueType="num">
                                      <p:cBhvr>
                                        <p:cTn id="13" dur="500" fill="hold"/>
                                        <p:tgtEl>
                                          <p:spTgt spid="827395"/>
                                        </p:tgtEl>
                                        <p:attrNameLst>
                                          <p:attrName>style.rotation</p:attrName>
                                        </p:attrNameLst>
                                      </p:cBhvr>
                                      <p:tavLst>
                                        <p:tav tm="0">
                                          <p:val>
                                            <p:fltVal val="360"/>
                                          </p:val>
                                        </p:tav>
                                        <p:tav tm="100000">
                                          <p:val>
                                            <p:fltVal val="0"/>
                                          </p:val>
                                        </p:tav>
                                      </p:tavLst>
                                    </p:anim>
                                    <p:animEffect transition="in" filter="fade">
                                      <p:cBhvr>
                                        <p:cTn id="14" dur="500"/>
                                        <p:tgtEl>
                                          <p:spTgt spid="8273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27399"/>
                                        </p:tgtEl>
                                        <p:attrNameLst>
                                          <p:attrName>style.visibility</p:attrName>
                                        </p:attrNameLst>
                                      </p:cBhvr>
                                      <p:to>
                                        <p:strVal val="visible"/>
                                      </p:to>
                                    </p:set>
                                    <p:animEffect transition="in" filter="wipe(left)">
                                      <p:cBhvr>
                                        <p:cTn id="19" dur="500"/>
                                        <p:tgtEl>
                                          <p:spTgt spid="8273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27398"/>
                                        </p:tgtEl>
                                        <p:attrNameLst>
                                          <p:attrName>style.visibility</p:attrName>
                                        </p:attrNameLst>
                                      </p:cBhvr>
                                      <p:to>
                                        <p:strVal val="visible"/>
                                      </p:to>
                                    </p:set>
                                    <p:anim calcmode="lin" valueType="num">
                                      <p:cBhvr>
                                        <p:cTn id="24" dur="500" fill="hold"/>
                                        <p:tgtEl>
                                          <p:spTgt spid="827398"/>
                                        </p:tgtEl>
                                        <p:attrNameLst>
                                          <p:attrName>ppt_w</p:attrName>
                                        </p:attrNameLst>
                                      </p:cBhvr>
                                      <p:tavLst>
                                        <p:tav tm="0">
                                          <p:val>
                                            <p:fltVal val="0"/>
                                          </p:val>
                                        </p:tav>
                                        <p:tav tm="100000">
                                          <p:val>
                                            <p:strVal val="#ppt_w"/>
                                          </p:val>
                                        </p:tav>
                                      </p:tavLst>
                                    </p:anim>
                                    <p:anim calcmode="lin" valueType="num">
                                      <p:cBhvr>
                                        <p:cTn id="25" dur="500" fill="hold"/>
                                        <p:tgtEl>
                                          <p:spTgt spid="827398"/>
                                        </p:tgtEl>
                                        <p:attrNameLst>
                                          <p:attrName>ppt_h</p:attrName>
                                        </p:attrNameLst>
                                      </p:cBhvr>
                                      <p:tavLst>
                                        <p:tav tm="0">
                                          <p:val>
                                            <p:fltVal val="0"/>
                                          </p:val>
                                        </p:tav>
                                        <p:tav tm="100000">
                                          <p:val>
                                            <p:strVal val="#ppt_h"/>
                                          </p:val>
                                        </p:tav>
                                      </p:tavLst>
                                    </p:anim>
                                    <p:anim calcmode="lin" valueType="num">
                                      <p:cBhvr>
                                        <p:cTn id="26" dur="500" fill="hold"/>
                                        <p:tgtEl>
                                          <p:spTgt spid="827398"/>
                                        </p:tgtEl>
                                        <p:attrNameLst>
                                          <p:attrName>style.rotation</p:attrName>
                                        </p:attrNameLst>
                                      </p:cBhvr>
                                      <p:tavLst>
                                        <p:tav tm="0">
                                          <p:val>
                                            <p:fltVal val="360"/>
                                          </p:val>
                                        </p:tav>
                                        <p:tav tm="100000">
                                          <p:val>
                                            <p:fltVal val="0"/>
                                          </p:val>
                                        </p:tav>
                                      </p:tavLst>
                                    </p:anim>
                                    <p:animEffect transition="in" filter="fade">
                                      <p:cBhvr>
                                        <p:cTn id="27" dur="500"/>
                                        <p:tgtEl>
                                          <p:spTgt spid="8273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27400"/>
                                        </p:tgtEl>
                                        <p:attrNameLst>
                                          <p:attrName>style.visibility</p:attrName>
                                        </p:attrNameLst>
                                      </p:cBhvr>
                                      <p:to>
                                        <p:strVal val="visible"/>
                                      </p:to>
                                    </p:set>
                                    <p:animEffect transition="in" filter="wipe(left)">
                                      <p:cBhvr>
                                        <p:cTn id="32" dur="500"/>
                                        <p:tgtEl>
                                          <p:spTgt spid="8274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27401"/>
                                        </p:tgtEl>
                                        <p:attrNameLst>
                                          <p:attrName>style.visibility</p:attrName>
                                        </p:attrNameLst>
                                      </p:cBhvr>
                                      <p:to>
                                        <p:strVal val="visible"/>
                                      </p:to>
                                    </p:set>
                                    <p:animEffect transition="in" filter="wipe(left)">
                                      <p:cBhvr>
                                        <p:cTn id="37" dur="500"/>
                                        <p:tgtEl>
                                          <p:spTgt spid="8274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27402"/>
                                        </p:tgtEl>
                                        <p:attrNameLst>
                                          <p:attrName>style.visibility</p:attrName>
                                        </p:attrNameLst>
                                      </p:cBhvr>
                                      <p:to>
                                        <p:strVal val="visible"/>
                                      </p:to>
                                    </p:set>
                                    <p:animEffect transition="in" filter="wipe(left)">
                                      <p:cBhvr>
                                        <p:cTn id="42" dur="500"/>
                                        <p:tgtEl>
                                          <p:spTgt spid="8274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27403"/>
                                        </p:tgtEl>
                                        <p:attrNameLst>
                                          <p:attrName>style.visibility</p:attrName>
                                        </p:attrNameLst>
                                      </p:cBhvr>
                                      <p:to>
                                        <p:strVal val="visible"/>
                                      </p:to>
                                    </p:set>
                                    <p:animEffect transition="in" filter="wipe(left)">
                                      <p:cBhvr>
                                        <p:cTn id="47" dur="500"/>
                                        <p:tgtEl>
                                          <p:spTgt spid="8274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7404"/>
                                        </p:tgtEl>
                                        <p:attrNameLst>
                                          <p:attrName>style.visibility</p:attrName>
                                        </p:attrNameLst>
                                      </p:cBhvr>
                                      <p:to>
                                        <p:strVal val="visible"/>
                                      </p:to>
                                    </p:set>
                                    <p:animEffect transition="in" filter="wipe(left)">
                                      <p:cBhvr>
                                        <p:cTn id="52" dur="500"/>
                                        <p:tgtEl>
                                          <p:spTgt spid="8274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827405"/>
                                        </p:tgtEl>
                                        <p:attrNameLst>
                                          <p:attrName>style.visibility</p:attrName>
                                        </p:attrNameLst>
                                      </p:cBhvr>
                                      <p:to>
                                        <p:strVal val="visible"/>
                                      </p:to>
                                    </p:set>
                                    <p:animEffect transition="in" filter="wipe(left)">
                                      <p:cBhvr>
                                        <p:cTn id="57" dur="500"/>
                                        <p:tgtEl>
                                          <p:spTgt spid="8274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827406"/>
                                        </p:tgtEl>
                                        <p:attrNameLst>
                                          <p:attrName>style.visibility</p:attrName>
                                        </p:attrNameLst>
                                      </p:cBhvr>
                                      <p:to>
                                        <p:strVal val="visible"/>
                                      </p:to>
                                    </p:set>
                                    <p:animEffect transition="in" filter="wipe(left)">
                                      <p:cBhvr>
                                        <p:cTn id="62" dur="500"/>
                                        <p:tgtEl>
                                          <p:spTgt spid="82740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7407"/>
                                        </p:tgtEl>
                                        <p:attrNameLst>
                                          <p:attrName>style.visibility</p:attrName>
                                        </p:attrNameLst>
                                      </p:cBhvr>
                                      <p:to>
                                        <p:strVal val="visible"/>
                                      </p:to>
                                    </p:set>
                                    <p:animEffect transition="in" filter="wipe(left)">
                                      <p:cBhvr>
                                        <p:cTn id="67" dur="500"/>
                                        <p:tgtEl>
                                          <p:spTgt spid="82740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827410"/>
                                        </p:tgtEl>
                                        <p:attrNameLst>
                                          <p:attrName>style.visibility</p:attrName>
                                        </p:attrNameLst>
                                      </p:cBhvr>
                                      <p:to>
                                        <p:strVal val="visible"/>
                                      </p:to>
                                    </p:set>
                                    <p:animEffect transition="in" filter="wipe(left)">
                                      <p:cBhvr>
                                        <p:cTn id="72" dur="500"/>
                                        <p:tgtEl>
                                          <p:spTgt spid="82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6" grpId="0"/>
      <p:bldP spid="827399" grpId="0"/>
      <p:bldP spid="827403" grpId="0"/>
      <p:bldP spid="827404" grpId="0"/>
      <p:bldP spid="827405" grpId="0"/>
      <p:bldP spid="827406" grpId="0"/>
      <p:bldP spid="827407" grpId="0" animBg="1"/>
      <p:bldP spid="8274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F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5553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3540" name="Object 2"/>
          <p:cNvGraphicFramePr>
            <a:graphicFrameLocks noChangeAspect="1"/>
          </p:cNvGraphicFramePr>
          <p:nvPr/>
        </p:nvGraphicFramePr>
        <p:xfrm>
          <a:off x="4572000" y="989013"/>
          <a:ext cx="2030413" cy="415925"/>
        </p:xfrm>
        <a:graphic>
          <a:graphicData uri="http://schemas.openxmlformats.org/presentationml/2006/ole">
            <mc:AlternateContent xmlns:mc="http://schemas.openxmlformats.org/markup-compatibility/2006">
              <mc:Choice xmlns:v="urn:schemas-microsoft-com:vml" Requires="v">
                <p:oleObj spid="_x0000_s387811" name="Equation" r:id="rId7" imgW="990360" imgH="203040" progId="Equation.DSMT4">
                  <p:embed/>
                </p:oleObj>
              </mc:Choice>
              <mc:Fallback>
                <p:oleObj name="Equation" r:id="rId7" imgW="990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989013"/>
                        <a:ext cx="2030413"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1" name="Text Box 5"/>
          <p:cNvSpPr txBox="1">
            <a:spLocks noChangeArrowheads="1"/>
          </p:cNvSpPr>
          <p:nvPr/>
        </p:nvSpPr>
        <p:spPr bwMode="auto">
          <a:xfrm>
            <a:off x="6172200" y="2286000"/>
            <a:ext cx="266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For </a:t>
            </a:r>
            <a:r>
              <a:rPr lang="en-US" altLang="ko-KR" dirty="0">
                <a:solidFill>
                  <a:schemeClr val="accent2"/>
                </a:solidFill>
                <a:latin typeface="Arial Narrow" charset="0"/>
                <a:ea typeface="굴림" charset="0"/>
                <a:cs typeface="굴림" charset="0"/>
              </a:rPr>
              <a:t>one</a:t>
            </a:r>
            <a:r>
              <a:rPr lang="en-US" dirty="0">
                <a:solidFill>
                  <a:schemeClr val="accent2"/>
                </a:solidFill>
                <a:latin typeface="Arial Narrow" charset="0"/>
                <a:ea typeface="굴림" charset="0"/>
                <a:cs typeface="굴림" charset="0"/>
              </a:rPr>
              <a:t> full revolution:</a:t>
            </a:r>
          </a:p>
        </p:txBody>
      </p:sp>
      <p:graphicFrame>
        <p:nvGraphicFramePr>
          <p:cNvPr id="833542" name="Object 3"/>
          <p:cNvGraphicFramePr>
            <a:graphicFrameLocks noChangeAspect="1"/>
          </p:cNvGraphicFramePr>
          <p:nvPr/>
        </p:nvGraphicFramePr>
        <p:xfrm>
          <a:off x="6727825" y="3348038"/>
          <a:ext cx="1196975" cy="365125"/>
        </p:xfrm>
        <a:graphic>
          <a:graphicData uri="http://schemas.openxmlformats.org/presentationml/2006/ole">
            <mc:AlternateContent xmlns:mc="http://schemas.openxmlformats.org/markup-compatibility/2006">
              <mc:Choice xmlns:v="urn:schemas-microsoft-com:vml" Requires="v">
                <p:oleObj spid="_x0000_s387812" name="Equation" r:id="rId9" imgW="583920" imgH="177480" progId="Equation.DSMT4">
                  <p:embed/>
                </p:oleObj>
              </mc:Choice>
              <mc:Fallback>
                <p:oleObj name="Equation" r:id="rId9" imgW="583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7825" y="3348038"/>
                        <a:ext cx="1196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lstStyle/>
          <a:p>
            <a:endParaRPr lang="en-US"/>
          </a:p>
        </p:txBody>
      </p:sp>
      <p:graphicFrame>
        <p:nvGraphicFramePr>
          <p:cNvPr id="833544" name="Object 4"/>
          <p:cNvGraphicFramePr>
            <a:graphicFrameLocks noChangeAspect="1"/>
          </p:cNvGraphicFramePr>
          <p:nvPr/>
        </p:nvGraphicFramePr>
        <p:xfrm>
          <a:off x="3200400" y="3352800"/>
          <a:ext cx="625475" cy="363538"/>
        </p:xfrm>
        <a:graphic>
          <a:graphicData uri="http://schemas.openxmlformats.org/presentationml/2006/ole">
            <mc:AlternateContent xmlns:mc="http://schemas.openxmlformats.org/markup-compatibility/2006">
              <mc:Choice xmlns:v="urn:schemas-microsoft-com:vml" Requires="v">
                <p:oleObj spid="_x0000_s387813" name="Equation" r:id="rId11" imgW="304560" imgH="177480" progId="Equation.DSMT4">
                  <p:embed/>
                </p:oleObj>
              </mc:Choice>
              <mc:Fallback>
                <p:oleObj name="Equation" r:id="rId11" imgW="3045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3352800"/>
                        <a:ext cx="6254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85" name="Rectangle 9"/>
          <p:cNvSpPr>
            <a:spLocks noGrp="1" noChangeArrowheads="1"/>
          </p:cNvSpPr>
          <p:nvPr>
            <p:ph type="title"/>
          </p:nvPr>
        </p:nvSpPr>
        <p:spPr>
          <a:xfrm>
            <a:off x="609600" y="76200"/>
            <a:ext cx="7772400" cy="838200"/>
          </a:xfrm>
        </p:spPr>
        <p:txBody>
          <a:bodyPr/>
          <a:lstStyle/>
          <a:p>
            <a:r>
              <a:rPr lang="en-US" altLang="ko-KR">
                <a:latin typeface="Arial Narrow" charset="0"/>
                <a:ea typeface="굴림" charset="0"/>
                <a:cs typeface="굴림" charset="0"/>
              </a:rPr>
              <a:t>SI Unit of the Angular Displacement</a:t>
            </a:r>
            <a:endParaRPr lang="en-US">
              <a:latin typeface="Arial Narrow" charset="0"/>
              <a:ea typeface="ＭＳ Ｐゴシック" charset="0"/>
              <a:cs typeface="ＭＳ Ｐゴシック" charset="0"/>
            </a:endParaRPr>
          </a:p>
        </p:txBody>
      </p:sp>
      <p:graphicFrame>
        <p:nvGraphicFramePr>
          <p:cNvPr id="833546" name="Object 5"/>
          <p:cNvGraphicFramePr>
            <a:graphicFrameLocks noChangeAspect="1"/>
          </p:cNvGraphicFramePr>
          <p:nvPr/>
        </p:nvGraphicFramePr>
        <p:xfrm>
          <a:off x="6629400" y="793750"/>
          <a:ext cx="1717675" cy="806450"/>
        </p:xfrm>
        <a:graphic>
          <a:graphicData uri="http://schemas.openxmlformats.org/presentationml/2006/ole">
            <mc:AlternateContent xmlns:mc="http://schemas.openxmlformats.org/markup-compatibility/2006">
              <mc:Choice xmlns:v="urn:schemas-microsoft-com:vml" Requires="v">
                <p:oleObj spid="_x0000_s387814" name="Equation" r:id="rId13" imgW="838080" imgH="393480" progId="Equation.DSMT4">
                  <p:embed/>
                </p:oleObj>
              </mc:Choice>
              <mc:Fallback>
                <p:oleObj name="Equation" r:id="rId13" imgW="8380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7937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47" name="Object 6"/>
          <p:cNvGraphicFramePr>
            <a:graphicFrameLocks noChangeAspect="1"/>
          </p:cNvGraphicFramePr>
          <p:nvPr/>
        </p:nvGraphicFramePr>
        <p:xfrm>
          <a:off x="8305800" y="793750"/>
          <a:ext cx="287338" cy="806450"/>
        </p:xfrm>
        <a:graphic>
          <a:graphicData uri="http://schemas.openxmlformats.org/presentationml/2006/ole">
            <mc:AlternateContent xmlns:mc="http://schemas.openxmlformats.org/markup-compatibility/2006">
              <mc:Choice xmlns:v="urn:schemas-microsoft-com:vml" Requires="v">
                <p:oleObj spid="_x0000_s387815" name="Equation" r:id="rId15" imgW="139680" imgH="393480" progId="Equation.DSMT4">
                  <p:embed/>
                </p:oleObj>
              </mc:Choice>
              <mc:Fallback>
                <p:oleObj name="Equation" r:id="rId15" imgW="13968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793750"/>
                        <a:ext cx="287338"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9" name="Text Box 13"/>
          <p:cNvSpPr txBox="1">
            <a:spLocks noChangeArrowheads="1"/>
          </p:cNvSpPr>
          <p:nvPr/>
        </p:nvSpPr>
        <p:spPr bwMode="auto">
          <a:xfrm>
            <a:off x="4343400" y="2819400"/>
            <a:ext cx="381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Since the circumference of a circle is </a:t>
            </a:r>
          </a:p>
        </p:txBody>
      </p:sp>
      <p:sp>
        <p:nvSpPr>
          <p:cNvPr id="833558" name="Text Box 22"/>
          <p:cNvSpPr txBox="1">
            <a:spLocks noChangeArrowheads="1"/>
          </p:cNvSpPr>
          <p:nvPr/>
        </p:nvSpPr>
        <p:spPr bwMode="auto">
          <a:xfrm>
            <a:off x="7924800" y="28194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rgbClr val="FF0000"/>
                </a:solidFill>
                <a:latin typeface="Monotype Corsiva" charset="0"/>
              </a:rPr>
              <a:t>2</a:t>
            </a:r>
            <a:r>
              <a:rPr lang="en-US" sz="2200" dirty="0" smtClean="0">
                <a:solidFill>
                  <a:srgbClr val="FF0000"/>
                </a:solidFill>
                <a:latin typeface="Symbol" charset="0"/>
              </a:rPr>
              <a:t>π</a:t>
            </a:r>
            <a:r>
              <a:rPr lang="en-US" sz="2200" dirty="0" smtClean="0">
                <a:solidFill>
                  <a:srgbClr val="FF0000"/>
                </a:solidFill>
                <a:latin typeface="Monotype Corsiva" charset="0"/>
              </a:rPr>
              <a:t>r</a:t>
            </a:r>
            <a:endParaRPr lang="en-US" sz="2200" dirty="0">
              <a:solidFill>
                <a:srgbClr val="FF0000"/>
              </a:solidFill>
              <a:latin typeface="Monotype Corsiva" charset="0"/>
            </a:endParaRPr>
          </a:p>
        </p:txBody>
      </p:sp>
      <p:graphicFrame>
        <p:nvGraphicFramePr>
          <p:cNvPr id="833568" name="Object 17"/>
          <p:cNvGraphicFramePr>
            <a:graphicFrameLocks noChangeAspect="1"/>
          </p:cNvGraphicFramePr>
          <p:nvPr/>
        </p:nvGraphicFramePr>
        <p:xfrm>
          <a:off x="7986713" y="3317875"/>
          <a:ext cx="623887" cy="415925"/>
        </p:xfrm>
        <a:graphic>
          <a:graphicData uri="http://schemas.openxmlformats.org/presentationml/2006/ole">
            <mc:AlternateContent xmlns:mc="http://schemas.openxmlformats.org/markup-compatibility/2006">
              <mc:Choice xmlns:v="urn:schemas-microsoft-com:vml" Requires="v">
                <p:oleObj spid="_x0000_s387816" name="Equation" r:id="rId17" imgW="304560" imgH="203040" progId="Equation.DSMT4">
                  <p:embed/>
                </p:oleObj>
              </mc:Choice>
              <mc:Fallback>
                <p:oleObj name="Equation" r:id="rId17" imgW="3045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86713" y="3317875"/>
                        <a:ext cx="6238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9" name="Object 18"/>
          <p:cNvGraphicFramePr>
            <a:graphicFrameLocks noChangeAspect="1"/>
          </p:cNvGraphicFramePr>
          <p:nvPr/>
        </p:nvGraphicFramePr>
        <p:xfrm>
          <a:off x="3813175" y="3155950"/>
          <a:ext cx="911225" cy="806450"/>
        </p:xfrm>
        <a:graphic>
          <a:graphicData uri="http://schemas.openxmlformats.org/presentationml/2006/ole">
            <mc:AlternateContent xmlns:mc="http://schemas.openxmlformats.org/markup-compatibility/2006">
              <mc:Choice xmlns:v="urn:schemas-microsoft-com:vml" Requires="v">
                <p:oleObj spid="_x0000_s387817" name="Equation" r:id="rId19" imgW="444240" imgH="393480" progId="Equation.DSMT4">
                  <p:embed/>
                </p:oleObj>
              </mc:Choice>
              <mc:Fallback>
                <p:oleObj name="Equation" r:id="rId19" imgW="4442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3175" y="3155950"/>
                        <a:ext cx="91122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70" name="Object 19"/>
          <p:cNvGraphicFramePr>
            <a:graphicFrameLocks noChangeAspect="1"/>
          </p:cNvGraphicFramePr>
          <p:nvPr/>
        </p:nvGraphicFramePr>
        <p:xfrm>
          <a:off x="4673600" y="3370263"/>
          <a:ext cx="965200" cy="363537"/>
        </p:xfrm>
        <a:graphic>
          <a:graphicData uri="http://schemas.openxmlformats.org/presentationml/2006/ole">
            <mc:AlternateContent xmlns:mc="http://schemas.openxmlformats.org/markup-compatibility/2006">
              <mc:Choice xmlns:v="urn:schemas-microsoft-com:vml" Requires="v">
                <p:oleObj spid="_x0000_s387818" name="Equation" r:id="rId21" imgW="469800" imgH="177480" progId="Equation.DSMT4">
                  <p:embed/>
                </p:oleObj>
              </mc:Choice>
              <mc:Fallback>
                <p:oleObj name="Equation" r:id="rId21" imgW="46980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3370263"/>
                        <a:ext cx="9652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71" name="Text Box 35"/>
          <p:cNvSpPr txBox="1">
            <a:spLocks noChangeArrowheads="1"/>
          </p:cNvSpPr>
          <p:nvPr/>
        </p:nvSpPr>
        <p:spPr bwMode="auto">
          <a:xfrm>
            <a:off x="6175375" y="1828800"/>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Dimension?</a:t>
            </a:r>
            <a:endParaRPr lang="en-US" sz="2000" dirty="0">
              <a:solidFill>
                <a:srgbClr val="A50021"/>
              </a:solidFill>
              <a:latin typeface="Arial Narrow" charset="0"/>
              <a:ea typeface="굴림" charset="0"/>
              <a:cs typeface="굴림" charset="0"/>
            </a:endParaRPr>
          </a:p>
        </p:txBody>
      </p:sp>
      <p:sp>
        <p:nvSpPr>
          <p:cNvPr id="833572" name="Text Box 36"/>
          <p:cNvSpPr txBox="1">
            <a:spLocks noChangeArrowheads="1"/>
          </p:cNvSpPr>
          <p:nvPr/>
        </p:nvSpPr>
        <p:spPr bwMode="auto">
          <a:xfrm>
            <a:off x="7394575" y="18288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None</a:t>
            </a:r>
            <a:endParaRPr lang="en-US" sz="2000" dirty="0">
              <a:solidFill>
                <a:srgbClr val="A50021"/>
              </a:solidFill>
              <a:latin typeface="Arial Narrow" charset="0"/>
              <a:ea typeface="굴림" charset="0"/>
              <a:cs typeface="굴림" charset="0"/>
            </a:endParaRPr>
          </a:p>
        </p:txBody>
      </p:sp>
      <p:sp>
        <p:nvSpPr>
          <p:cNvPr id="42" name="Text Box 35"/>
          <p:cNvSpPr txBox="1">
            <a:spLocks noChangeArrowheads="1"/>
          </p:cNvSpPr>
          <p:nvPr/>
        </p:nvSpPr>
        <p:spPr bwMode="auto">
          <a:xfrm>
            <a:off x="457200" y="4114800"/>
            <a:ext cx="365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sz="2000" b="1" dirty="0" smtClean="0">
                <a:solidFill>
                  <a:srgbClr val="A50021"/>
                </a:solidFill>
                <a:latin typeface="Arial Narrow" charset="0"/>
                <a:ea typeface="굴림" charset="0"/>
                <a:cs typeface="굴림" charset="0"/>
              </a:rPr>
              <a:t>One radian is an angle subtended by an arc of the same length as the radius!  </a:t>
            </a:r>
            <a:endParaRPr lang="en-US" sz="2000" b="1" dirty="0">
              <a:solidFill>
                <a:srgbClr val="A50021"/>
              </a:solidFill>
              <a:latin typeface="Arial Narrow" charset="0"/>
              <a:ea typeface="굴림" charset="0"/>
              <a:cs typeface="굴림" charset="0"/>
            </a:endParaRPr>
          </a:p>
        </p:txBody>
      </p:sp>
      <p:pic>
        <p:nvPicPr>
          <p:cNvPr id="43" name="Circle_radians.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3"/>
          <a:stretch>
            <a:fillRect/>
          </a:stretch>
        </p:blipFill>
        <p:spPr>
          <a:xfrm>
            <a:off x="4724400" y="3810000"/>
            <a:ext cx="2895600" cy="2895600"/>
          </a:xfrm>
          <a:prstGeom prst="rect">
            <a:avLst/>
          </a:prstGeom>
        </p:spPr>
      </p:pic>
      <p:sp>
        <p:nvSpPr>
          <p:cNvPr id="2" name="Date Placeholder 1"/>
          <p:cNvSpPr>
            <a:spLocks noGrp="1"/>
          </p:cNvSpPr>
          <p:nvPr>
            <p:ph type="dt" sz="half" idx="10"/>
          </p:nvPr>
        </p:nvSpPr>
        <p:spPr/>
        <p:txBody>
          <a:bodyPr/>
          <a:lstStyle/>
          <a:p>
            <a:pPr>
              <a:defRPr/>
            </a:pPr>
            <a:r>
              <a:rPr lang="en-US" smtClean="0"/>
              <a:t>Thursday, Oct. 16, 2014</a:t>
            </a:r>
            <a:endParaRPr lang="en-US"/>
          </a:p>
        </p:txBody>
      </p:sp>
      <p:sp>
        <p:nvSpPr>
          <p:cNvPr id="3" name="Footer Placeholder 2"/>
          <p:cNvSpPr>
            <a:spLocks noGrp="1"/>
          </p:cNvSpPr>
          <p:nvPr>
            <p:ph type="ftr" sz="quarter" idx="11"/>
          </p:nvPr>
        </p:nvSpPr>
        <p:spPr/>
        <p:txBody>
          <a:bodyPr/>
          <a:lstStyle/>
          <a:p>
            <a:pPr>
              <a:defRPr/>
            </a:pPr>
            <a:r>
              <a:rPr lang="nl-NL" smtClean="0"/>
              <a:t>PHYS 1443-004, Fall 2014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14</a:t>
            </a:fld>
            <a:endParaRPr lang="en-US"/>
          </a:p>
        </p:txBody>
      </p:sp>
    </p:spTree>
    <p:extLst>
      <p:ext uri="{BB962C8B-B14F-4D97-AF65-F5344CB8AC3E}">
        <p14:creationId xmlns:p14="http://schemas.microsoft.com/office/powerpoint/2010/main" val="796210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33539"/>
                                        </p:tgtEl>
                                        <p:attrNameLst>
                                          <p:attrName>style.visibility</p:attrName>
                                        </p:attrNameLst>
                                      </p:cBhvr>
                                      <p:to>
                                        <p:strVal val="visible"/>
                                      </p:to>
                                    </p:set>
                                    <p:anim calcmode="lin" valueType="num">
                                      <p:cBhvr>
                                        <p:cTn id="7" dur="500" fill="hold"/>
                                        <p:tgtEl>
                                          <p:spTgt spid="833539"/>
                                        </p:tgtEl>
                                        <p:attrNameLst>
                                          <p:attrName>ppt_w</p:attrName>
                                        </p:attrNameLst>
                                      </p:cBhvr>
                                      <p:tavLst>
                                        <p:tav tm="0">
                                          <p:val>
                                            <p:fltVal val="0"/>
                                          </p:val>
                                        </p:tav>
                                        <p:tav tm="100000">
                                          <p:val>
                                            <p:strVal val="#ppt_w"/>
                                          </p:val>
                                        </p:tav>
                                      </p:tavLst>
                                    </p:anim>
                                    <p:anim calcmode="lin" valueType="num">
                                      <p:cBhvr>
                                        <p:cTn id="8" dur="500" fill="hold"/>
                                        <p:tgtEl>
                                          <p:spTgt spid="833539"/>
                                        </p:tgtEl>
                                        <p:attrNameLst>
                                          <p:attrName>ppt_h</p:attrName>
                                        </p:attrNameLst>
                                      </p:cBhvr>
                                      <p:tavLst>
                                        <p:tav tm="0">
                                          <p:val>
                                            <p:fltVal val="0"/>
                                          </p:val>
                                        </p:tav>
                                        <p:tav tm="100000">
                                          <p:val>
                                            <p:strVal val="#ppt_h"/>
                                          </p:val>
                                        </p:tav>
                                      </p:tavLst>
                                    </p:anim>
                                    <p:animEffect transition="in" filter="fade">
                                      <p:cBhvr>
                                        <p:cTn id="9" dur="500"/>
                                        <p:tgtEl>
                                          <p:spTgt spid="8335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833540"/>
                                        </p:tgtEl>
                                        <p:attrNameLst>
                                          <p:attrName>style.visibility</p:attrName>
                                        </p:attrNameLst>
                                      </p:cBhvr>
                                      <p:to>
                                        <p:strVal val="visible"/>
                                      </p:to>
                                    </p:set>
                                    <p:animEffect transition="in" filter="wipe(left)">
                                      <p:cBhvr>
                                        <p:cTn id="14" dur="500"/>
                                        <p:tgtEl>
                                          <p:spTgt spid="8335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3546"/>
                                        </p:tgtEl>
                                        <p:attrNameLst>
                                          <p:attrName>style.visibility</p:attrName>
                                        </p:attrNameLst>
                                      </p:cBhvr>
                                      <p:to>
                                        <p:strVal val="visible"/>
                                      </p:to>
                                    </p:set>
                                    <p:animEffect transition="in" filter="wipe(left)">
                                      <p:cBhvr>
                                        <p:cTn id="19" dur="500"/>
                                        <p:tgtEl>
                                          <p:spTgt spid="8335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33547"/>
                                        </p:tgtEl>
                                        <p:attrNameLst>
                                          <p:attrName>style.visibility</p:attrName>
                                        </p:attrNameLst>
                                      </p:cBhvr>
                                      <p:to>
                                        <p:strVal val="visible"/>
                                      </p:to>
                                    </p:set>
                                    <p:animEffect transition="in" filter="wipe(left)">
                                      <p:cBhvr>
                                        <p:cTn id="24" dur="500"/>
                                        <p:tgtEl>
                                          <p:spTgt spid="8335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33571"/>
                                        </p:tgtEl>
                                        <p:attrNameLst>
                                          <p:attrName>style.visibility</p:attrName>
                                        </p:attrNameLst>
                                      </p:cBhvr>
                                      <p:to>
                                        <p:strVal val="visible"/>
                                      </p:to>
                                    </p:set>
                                    <p:animEffect transition="in" filter="wipe(left)">
                                      <p:cBhvr>
                                        <p:cTn id="41" dur="500"/>
                                        <p:tgtEl>
                                          <p:spTgt spid="83357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33572"/>
                                        </p:tgtEl>
                                        <p:attrNameLst>
                                          <p:attrName>style.visibility</p:attrName>
                                        </p:attrNameLst>
                                      </p:cBhvr>
                                      <p:to>
                                        <p:strVal val="visible"/>
                                      </p:to>
                                    </p:set>
                                    <p:animEffect transition="in" filter="wipe(left)">
                                      <p:cBhvr>
                                        <p:cTn id="46" dur="500"/>
                                        <p:tgtEl>
                                          <p:spTgt spid="83357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33541"/>
                                        </p:tgtEl>
                                        <p:attrNameLst>
                                          <p:attrName>style.visibility</p:attrName>
                                        </p:attrNameLst>
                                      </p:cBhvr>
                                      <p:to>
                                        <p:strVal val="visible"/>
                                      </p:to>
                                    </p:set>
                                    <p:animEffect transition="in" filter="wipe(left)">
                                      <p:cBhvr>
                                        <p:cTn id="51" dur="500"/>
                                        <p:tgtEl>
                                          <p:spTgt spid="8335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833549">
                                            <p:txEl>
                                              <p:pRg st="0" end="0"/>
                                            </p:txEl>
                                          </p:spTgt>
                                        </p:tgtEl>
                                        <p:attrNameLst>
                                          <p:attrName>style.visibility</p:attrName>
                                        </p:attrNameLst>
                                      </p:cBhvr>
                                      <p:to>
                                        <p:strVal val="visible"/>
                                      </p:to>
                                    </p:set>
                                    <p:animEffect transition="in" filter="wipe(left)">
                                      <p:cBhvr>
                                        <p:cTn id="56" dur="500"/>
                                        <p:tgtEl>
                                          <p:spTgt spid="83354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833558">
                                            <p:txEl>
                                              <p:pRg st="0" end="0"/>
                                            </p:txEl>
                                          </p:spTgt>
                                        </p:tgtEl>
                                        <p:attrNameLst>
                                          <p:attrName>style.visibility</p:attrName>
                                        </p:attrNameLst>
                                      </p:cBhvr>
                                      <p:to>
                                        <p:strVal val="visible"/>
                                      </p:to>
                                    </p:set>
                                    <p:animEffect transition="in" filter="wipe(left)">
                                      <p:cBhvr>
                                        <p:cTn id="61" dur="500"/>
                                        <p:tgtEl>
                                          <p:spTgt spid="83355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33544"/>
                                        </p:tgtEl>
                                        <p:attrNameLst>
                                          <p:attrName>style.visibility</p:attrName>
                                        </p:attrNameLst>
                                      </p:cBhvr>
                                      <p:to>
                                        <p:strVal val="visible"/>
                                      </p:to>
                                    </p:set>
                                    <p:animEffect transition="in" filter="wipe(left)">
                                      <p:cBhvr>
                                        <p:cTn id="66" dur="500"/>
                                        <p:tgtEl>
                                          <p:spTgt spid="8335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33569"/>
                                        </p:tgtEl>
                                        <p:attrNameLst>
                                          <p:attrName>style.visibility</p:attrName>
                                        </p:attrNameLst>
                                      </p:cBhvr>
                                      <p:to>
                                        <p:strVal val="visible"/>
                                      </p:to>
                                    </p:set>
                                    <p:animEffect transition="in" filter="wipe(left)">
                                      <p:cBhvr>
                                        <p:cTn id="71" dur="500"/>
                                        <p:tgtEl>
                                          <p:spTgt spid="83356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833570"/>
                                        </p:tgtEl>
                                        <p:attrNameLst>
                                          <p:attrName>style.visibility</p:attrName>
                                        </p:attrNameLst>
                                      </p:cBhvr>
                                      <p:to>
                                        <p:strVal val="visible"/>
                                      </p:to>
                                    </p:set>
                                    <p:animEffect transition="in" filter="wipe(left)">
                                      <p:cBhvr>
                                        <p:cTn id="76" dur="500"/>
                                        <p:tgtEl>
                                          <p:spTgt spid="83357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33543"/>
                                        </p:tgtEl>
                                        <p:attrNameLst>
                                          <p:attrName>style.visibility</p:attrName>
                                        </p:attrNameLst>
                                      </p:cBhvr>
                                      <p:to>
                                        <p:strVal val="visible"/>
                                      </p:to>
                                    </p:set>
                                    <p:animEffect transition="in" filter="wipe(left)">
                                      <p:cBhvr>
                                        <p:cTn id="81" dur="500"/>
                                        <p:tgtEl>
                                          <p:spTgt spid="833543"/>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833542"/>
                                        </p:tgtEl>
                                        <p:attrNameLst>
                                          <p:attrName>style.visibility</p:attrName>
                                        </p:attrNameLst>
                                      </p:cBhvr>
                                      <p:to>
                                        <p:strVal val="visible"/>
                                      </p:to>
                                    </p:set>
                                    <p:animEffect transition="in" filter="wipe(left)">
                                      <p:cBhvr>
                                        <p:cTn id="85" dur="500"/>
                                        <p:tgtEl>
                                          <p:spTgt spid="83354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33568"/>
                                        </p:tgtEl>
                                        <p:attrNameLst>
                                          <p:attrName>style.visibility</p:attrName>
                                        </p:attrNameLst>
                                      </p:cBhvr>
                                      <p:to>
                                        <p:strVal val="visible"/>
                                      </p:to>
                                    </p:set>
                                    <p:animEffect transition="in" filter="wipe(left)">
                                      <p:cBhvr>
                                        <p:cTn id="90" dur="500"/>
                                        <p:tgtEl>
                                          <p:spTgt spid="8335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43"/>
                    </p:tgtEl>
                  </p:cond>
                </p:stCondLst>
                <p:endSync evt="end" delay="0">
                  <p:rtn val="all"/>
                </p:endSync>
                <p:childTnLst>
                  <p:par>
                    <p:cTn id="92" fill="hold">
                      <p:stCondLst>
                        <p:cond delay="0"/>
                      </p:stCondLst>
                      <p:childTnLst>
                        <p:par>
                          <p:cTn id="93" fill="hold">
                            <p:stCondLst>
                              <p:cond delay="0"/>
                            </p:stCondLst>
                            <p:childTnLst>
                              <p:par>
                                <p:cTn id="94" presetID="2" presetClass="mediacall" presetSubtype="0" fill="hold" nodeType="clickEffect">
                                  <p:stCondLst>
                                    <p:cond delay="0"/>
                                  </p:stCondLst>
                                  <p:childTnLst>
                                    <p:cmd type="call" cmd="togglePause">
                                      <p:cBhvr>
                                        <p:cTn id="95" dur="1" fill="hold"/>
                                        <p:tgtEl>
                                          <p:spTgt spid="43"/>
                                        </p:tgtEl>
                                      </p:cBhvr>
                                    </p:cmd>
                                  </p:childTnLst>
                                </p:cTn>
                              </p:par>
                            </p:childTnLst>
                          </p:cTn>
                        </p:par>
                      </p:childTnLst>
                    </p:cTn>
                  </p:par>
                </p:childTnLst>
              </p:cTn>
              <p:nextCondLst>
                <p:cond evt="onClick" delay="0">
                  <p:tgtEl>
                    <p:spTgt spid="43"/>
                  </p:tgtEl>
                </p:cond>
              </p:nextCondLst>
            </p:seq>
            <p:video>
              <p:cMediaNode vol="80000" mute="1">
                <p:cTn id="96" fill="hold" display="0">
                  <p:stCondLst>
                    <p:cond delay="indefinite"/>
                  </p:stCondLst>
                </p:cTn>
                <p:tgtEl>
                  <p:spTgt spid="43"/>
                </p:tgtEl>
              </p:cMediaNode>
            </p:video>
          </p:childTnLst>
        </p:cTn>
      </p:par>
    </p:tnLst>
    <p:bldLst>
      <p:bldP spid="833541" grpId="0"/>
      <p:bldP spid="833543" grpId="0" animBg="1"/>
      <p:bldP spid="833549" grpId="0" build="p" autoUpdateAnimBg="0"/>
      <p:bldP spid="833558" grpId="0" build="p" autoUpdateAnimBg="0"/>
      <p:bldP spid="833571" grpId="0"/>
      <p:bldP spid="833572"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50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50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A662E1-79EB-5242-BE34-07717277C64A}"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45085" name="Rectangle 9"/>
          <p:cNvSpPr>
            <a:spLocks noGrp="1" noChangeArrowheads="1"/>
          </p:cNvSpPr>
          <p:nvPr>
            <p:ph type="title"/>
          </p:nvPr>
        </p:nvSpPr>
        <p:spPr>
          <a:xfrm>
            <a:off x="609600" y="76200"/>
            <a:ext cx="7772400" cy="838200"/>
          </a:xfrm>
        </p:spPr>
        <p:txBody>
          <a:bodyPr/>
          <a:lstStyle/>
          <a:p>
            <a:r>
              <a:rPr lang="en-US" altLang="ko-KR" dirty="0" smtClean="0">
                <a:latin typeface="Arial Narrow" charset="0"/>
                <a:ea typeface="굴림" charset="0"/>
                <a:cs typeface="굴림" charset="0"/>
              </a:rPr>
              <a:t>Unit </a:t>
            </a:r>
            <a:r>
              <a:rPr lang="en-US" altLang="ko-KR" dirty="0">
                <a:latin typeface="Arial Narrow" charset="0"/>
                <a:ea typeface="굴림" charset="0"/>
                <a:cs typeface="굴림" charset="0"/>
              </a:rPr>
              <a:t>of the Angular Displacement</a:t>
            </a:r>
            <a:endParaRPr lang="en-US" dirty="0">
              <a:latin typeface="Arial Narrow" charset="0"/>
              <a:ea typeface="ＭＳ Ｐゴシック" charset="0"/>
              <a:cs typeface="ＭＳ Ｐゴシック" charset="0"/>
            </a:endParaRPr>
          </a:p>
        </p:txBody>
      </p:sp>
      <p:sp>
        <p:nvSpPr>
          <p:cNvPr id="833550" name="Text Box 14"/>
          <p:cNvSpPr txBox="1">
            <a:spLocks noChangeArrowheads="1"/>
          </p:cNvSpPr>
          <p:nvPr/>
        </p:nvSpPr>
        <p:spPr bwMode="auto">
          <a:xfrm>
            <a:off x="685800" y="1447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1 </a:t>
            </a:r>
            <a:r>
              <a:rPr lang="en-US" sz="2800" dirty="0">
                <a:solidFill>
                  <a:srgbClr val="FF0000"/>
                </a:solidFill>
                <a:latin typeface="Monotype Corsiva" charset="0"/>
                <a:ea typeface="굴림" charset="0"/>
                <a:cs typeface="굴림" charset="0"/>
              </a:rPr>
              <a:t>radian is</a:t>
            </a:r>
          </a:p>
        </p:txBody>
      </p:sp>
      <p:graphicFrame>
        <p:nvGraphicFramePr>
          <p:cNvPr id="833551" name="Object 7"/>
          <p:cNvGraphicFramePr>
            <a:graphicFrameLocks noChangeAspect="1"/>
          </p:cNvGraphicFramePr>
          <p:nvPr>
            <p:extLst>
              <p:ext uri="{D42A27DB-BD31-4B8C-83A1-F6EECF244321}">
                <p14:modId xmlns:p14="http://schemas.microsoft.com/office/powerpoint/2010/main" val="251964001"/>
              </p:ext>
            </p:extLst>
          </p:nvPr>
        </p:nvGraphicFramePr>
        <p:xfrm>
          <a:off x="2706688" y="1681163"/>
          <a:ext cx="606425" cy="320675"/>
        </p:xfrm>
        <a:graphic>
          <a:graphicData uri="http://schemas.openxmlformats.org/presentationml/2006/ole">
            <mc:AlternateContent xmlns:mc="http://schemas.openxmlformats.org/markup-compatibility/2006">
              <mc:Choice xmlns:v="urn:schemas-microsoft-com:vml" Requires="v">
                <p:oleObj spid="_x0000_s1199" name="Equation" r:id="rId4" imgW="330120" imgH="177480" progId="Equation.DSMT4">
                  <p:embed/>
                </p:oleObj>
              </mc:Choice>
              <mc:Fallback>
                <p:oleObj name="Equation" r:id="rId4" imgW="3301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681163"/>
                        <a:ext cx="606425" cy="320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4" name="Object 8"/>
          <p:cNvGraphicFramePr>
            <a:graphicFrameLocks noChangeAspect="1"/>
          </p:cNvGraphicFramePr>
          <p:nvPr>
            <p:extLst>
              <p:ext uri="{D42A27DB-BD31-4B8C-83A1-F6EECF244321}">
                <p14:modId xmlns:p14="http://schemas.microsoft.com/office/powerpoint/2010/main" val="3397506480"/>
              </p:ext>
            </p:extLst>
          </p:nvPr>
        </p:nvGraphicFramePr>
        <p:xfrm>
          <a:off x="3228975" y="1452563"/>
          <a:ext cx="1727200" cy="777875"/>
        </p:xfrm>
        <a:graphic>
          <a:graphicData uri="http://schemas.openxmlformats.org/presentationml/2006/ole">
            <mc:AlternateContent xmlns:mc="http://schemas.openxmlformats.org/markup-compatibility/2006">
              <mc:Choice xmlns:v="urn:schemas-microsoft-com:vml" Requires="v">
                <p:oleObj spid="_x0000_s1200" name="Equation" r:id="rId6" imgW="939800" imgH="431800" progId="Equation.3">
                  <p:embed/>
                </p:oleObj>
              </mc:Choice>
              <mc:Fallback>
                <p:oleObj name="Equation" r:id="rId6" imgW="939800" imgH="431800" progId="Equation.3">
                  <p:embed/>
                  <p:pic>
                    <p:nvPicPr>
                      <p:cNvPr id="0" name=""/>
                      <p:cNvPicPr>
                        <a:picLocks noChangeAspect="1" noChangeArrowheads="1"/>
                      </p:cNvPicPr>
                      <p:nvPr/>
                    </p:nvPicPr>
                    <p:blipFill>
                      <a:blip r:embed="rId7"/>
                      <a:srcRect/>
                      <a:stretch>
                        <a:fillRect/>
                      </a:stretch>
                    </p:blipFill>
                    <p:spPr bwMode="auto">
                      <a:xfrm>
                        <a:off x="3228975" y="1452563"/>
                        <a:ext cx="1727200"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5" name="Object 9"/>
          <p:cNvGraphicFramePr>
            <a:graphicFrameLocks noChangeAspect="1"/>
          </p:cNvGraphicFramePr>
          <p:nvPr>
            <p:extLst>
              <p:ext uri="{D42A27DB-BD31-4B8C-83A1-F6EECF244321}">
                <p14:modId xmlns:p14="http://schemas.microsoft.com/office/powerpoint/2010/main" val="3037690580"/>
              </p:ext>
            </p:extLst>
          </p:nvPr>
        </p:nvGraphicFramePr>
        <p:xfrm>
          <a:off x="5003800" y="1452563"/>
          <a:ext cx="841375" cy="777875"/>
        </p:xfrm>
        <a:graphic>
          <a:graphicData uri="http://schemas.openxmlformats.org/presentationml/2006/ole">
            <mc:AlternateContent xmlns:mc="http://schemas.openxmlformats.org/markup-compatibility/2006">
              <mc:Choice xmlns:v="urn:schemas-microsoft-com:vml" Requires="v">
                <p:oleObj spid="_x0000_s1201" name="Equation" r:id="rId8" imgW="457200" imgH="431800" progId="Equation.3">
                  <p:embed/>
                </p:oleObj>
              </mc:Choice>
              <mc:Fallback>
                <p:oleObj name="Equation" r:id="rId8" imgW="457200" imgH="431800" progId="Equation.3">
                  <p:embed/>
                  <p:pic>
                    <p:nvPicPr>
                      <p:cNvPr id="0" name=""/>
                      <p:cNvPicPr>
                        <a:picLocks noChangeAspect="1" noChangeArrowheads="1"/>
                      </p:cNvPicPr>
                      <p:nvPr/>
                    </p:nvPicPr>
                    <p:blipFill>
                      <a:blip r:embed="rId9"/>
                      <a:srcRect/>
                      <a:stretch>
                        <a:fillRect/>
                      </a:stretch>
                    </p:blipFill>
                    <p:spPr bwMode="auto">
                      <a:xfrm>
                        <a:off x="5003800" y="1452563"/>
                        <a:ext cx="841375"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6" name="Object 10"/>
          <p:cNvGraphicFramePr>
            <a:graphicFrameLocks noChangeAspect="1"/>
          </p:cNvGraphicFramePr>
          <p:nvPr>
            <p:extLst>
              <p:ext uri="{D42A27DB-BD31-4B8C-83A1-F6EECF244321}">
                <p14:modId xmlns:p14="http://schemas.microsoft.com/office/powerpoint/2010/main" val="3025922991"/>
              </p:ext>
            </p:extLst>
          </p:nvPr>
        </p:nvGraphicFramePr>
        <p:xfrm>
          <a:off x="6985000" y="1671638"/>
          <a:ext cx="863600" cy="366712"/>
        </p:xfrm>
        <a:graphic>
          <a:graphicData uri="http://schemas.openxmlformats.org/presentationml/2006/ole">
            <mc:AlternateContent xmlns:mc="http://schemas.openxmlformats.org/markup-compatibility/2006">
              <mc:Choice xmlns:v="urn:schemas-microsoft-com:vml" Requires="v">
                <p:oleObj spid="_x0000_s1202" name="Equation" r:id="rId10" imgW="469800" imgH="203040" progId="Equation.DSMT4">
                  <p:embed/>
                </p:oleObj>
              </mc:Choice>
              <mc:Fallback>
                <p:oleObj name="Equation" r:id="rId10" imgW="46980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00" y="1671638"/>
                        <a:ext cx="863600"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7" name="Object 11"/>
          <p:cNvGraphicFramePr>
            <a:graphicFrameLocks noChangeAspect="1"/>
          </p:cNvGraphicFramePr>
          <p:nvPr>
            <p:extLst>
              <p:ext uri="{D42A27DB-BD31-4B8C-83A1-F6EECF244321}">
                <p14:modId xmlns:p14="http://schemas.microsoft.com/office/powerpoint/2010/main" val="2807565218"/>
              </p:ext>
            </p:extLst>
          </p:nvPr>
        </p:nvGraphicFramePr>
        <p:xfrm>
          <a:off x="5918200" y="1436688"/>
          <a:ext cx="865188" cy="779462"/>
        </p:xfrm>
        <a:graphic>
          <a:graphicData uri="http://schemas.openxmlformats.org/presentationml/2006/ole">
            <mc:AlternateContent xmlns:mc="http://schemas.openxmlformats.org/markup-compatibility/2006">
              <mc:Choice xmlns:v="urn:schemas-microsoft-com:vml" Requires="v">
                <p:oleObj spid="_x0000_s1203" name="Equation" r:id="rId12" imgW="469900" imgH="431800" progId="Equation.3">
                  <p:embed/>
                </p:oleObj>
              </mc:Choice>
              <mc:Fallback>
                <p:oleObj name="Equation" r:id="rId12" imgW="469900" imgH="431800" progId="Equation.3">
                  <p:embed/>
                  <p:pic>
                    <p:nvPicPr>
                      <p:cNvPr id="0" name=""/>
                      <p:cNvPicPr>
                        <a:picLocks noChangeAspect="1" noChangeArrowheads="1"/>
                      </p:cNvPicPr>
                      <p:nvPr/>
                    </p:nvPicPr>
                    <p:blipFill>
                      <a:blip r:embed="rId13"/>
                      <a:srcRect/>
                      <a:stretch>
                        <a:fillRect/>
                      </a:stretch>
                    </p:blipFill>
                    <p:spPr bwMode="auto">
                      <a:xfrm>
                        <a:off x="5918200" y="1436688"/>
                        <a:ext cx="865188" cy="7794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59" name="Text Box 23"/>
          <p:cNvSpPr txBox="1">
            <a:spLocks noChangeArrowheads="1"/>
          </p:cNvSpPr>
          <p:nvPr/>
        </p:nvSpPr>
        <p:spPr bwMode="auto">
          <a:xfrm>
            <a:off x="762000" y="297180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And one</a:t>
            </a:r>
            <a:r>
              <a:rPr lang="en-US" sz="2800" dirty="0">
                <a:solidFill>
                  <a:srgbClr val="FF0000"/>
                </a:solidFill>
                <a:latin typeface="Monotype Corsiva" charset="0"/>
                <a:ea typeface="굴림" charset="0"/>
                <a:cs typeface="굴림" charset="0"/>
              </a:rPr>
              <a:t> degrees is</a:t>
            </a:r>
          </a:p>
        </p:txBody>
      </p:sp>
      <p:graphicFrame>
        <p:nvGraphicFramePr>
          <p:cNvPr id="833560" name="Object 12"/>
          <p:cNvGraphicFramePr>
            <a:graphicFrameLocks noChangeAspect="1"/>
          </p:cNvGraphicFramePr>
          <p:nvPr>
            <p:extLst>
              <p:ext uri="{D42A27DB-BD31-4B8C-83A1-F6EECF244321}">
                <p14:modId xmlns:p14="http://schemas.microsoft.com/office/powerpoint/2010/main" val="3533156313"/>
              </p:ext>
            </p:extLst>
          </p:nvPr>
        </p:nvGraphicFramePr>
        <p:xfrm>
          <a:off x="2819400" y="3316287"/>
          <a:ext cx="257175" cy="342900"/>
        </p:xfrm>
        <a:graphic>
          <a:graphicData uri="http://schemas.openxmlformats.org/presentationml/2006/ole">
            <mc:AlternateContent xmlns:mc="http://schemas.openxmlformats.org/markup-compatibility/2006">
              <mc:Choice xmlns:v="urn:schemas-microsoft-com:vml" Requires="v">
                <p:oleObj spid="_x0000_s1204" name="Equation" r:id="rId14" imgW="139680" imgH="190440" progId="Equation.DSMT4">
                  <p:embed/>
                </p:oleObj>
              </mc:Choice>
              <mc:Fallback>
                <p:oleObj name="Equation" r:id="rId14" imgW="13968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3316287"/>
                        <a:ext cx="257175" cy="342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1" name="Object 13"/>
          <p:cNvGraphicFramePr>
            <a:graphicFrameLocks noChangeAspect="1"/>
          </p:cNvGraphicFramePr>
          <p:nvPr>
            <p:extLst>
              <p:ext uri="{D42A27DB-BD31-4B8C-83A1-F6EECF244321}">
                <p14:modId xmlns:p14="http://schemas.microsoft.com/office/powerpoint/2010/main" val="823557432"/>
              </p:ext>
            </p:extLst>
          </p:nvPr>
        </p:nvGraphicFramePr>
        <p:xfrm>
          <a:off x="3049588" y="3124200"/>
          <a:ext cx="1143000" cy="709613"/>
        </p:xfrm>
        <a:graphic>
          <a:graphicData uri="http://schemas.openxmlformats.org/presentationml/2006/ole">
            <mc:AlternateContent xmlns:mc="http://schemas.openxmlformats.org/markup-compatibility/2006">
              <mc:Choice xmlns:v="urn:schemas-microsoft-com:vml" Requires="v">
                <p:oleObj spid="_x0000_s1205" name="Equation" r:id="rId16" imgW="622080" imgH="393480" progId="Equation.DSMT4">
                  <p:embed/>
                </p:oleObj>
              </mc:Choice>
              <mc:Fallback>
                <p:oleObj name="Equation" r:id="rId16" imgW="62208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9588" y="3124200"/>
                        <a:ext cx="1143000" cy="709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2" name="Object 14"/>
          <p:cNvGraphicFramePr>
            <a:graphicFrameLocks noChangeAspect="1"/>
          </p:cNvGraphicFramePr>
          <p:nvPr>
            <p:extLst>
              <p:ext uri="{D42A27DB-BD31-4B8C-83A1-F6EECF244321}">
                <p14:modId xmlns:p14="http://schemas.microsoft.com/office/powerpoint/2010/main" val="1524944366"/>
              </p:ext>
            </p:extLst>
          </p:nvPr>
        </p:nvGraphicFramePr>
        <p:xfrm>
          <a:off x="4343400" y="3124200"/>
          <a:ext cx="1144588" cy="711200"/>
        </p:xfrm>
        <a:graphic>
          <a:graphicData uri="http://schemas.openxmlformats.org/presentationml/2006/ole">
            <mc:AlternateContent xmlns:mc="http://schemas.openxmlformats.org/markup-compatibility/2006">
              <mc:Choice xmlns:v="urn:schemas-microsoft-com:vml" Requires="v">
                <p:oleObj spid="_x0000_s1206" name="Equation" r:id="rId18" imgW="622080" imgH="393480" progId="Equation.DSMT4">
                  <p:embed/>
                </p:oleObj>
              </mc:Choice>
              <mc:Fallback>
                <p:oleObj name="Equation" r:id="rId18" imgW="62208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124200"/>
                        <a:ext cx="11445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3" name="Object 15"/>
          <p:cNvGraphicFramePr>
            <a:graphicFrameLocks noChangeAspect="1"/>
          </p:cNvGraphicFramePr>
          <p:nvPr>
            <p:extLst>
              <p:ext uri="{D42A27DB-BD31-4B8C-83A1-F6EECF244321}">
                <p14:modId xmlns:p14="http://schemas.microsoft.com/office/powerpoint/2010/main" val="1126267631"/>
              </p:ext>
            </p:extLst>
          </p:nvPr>
        </p:nvGraphicFramePr>
        <p:xfrm>
          <a:off x="6832600" y="3309937"/>
          <a:ext cx="1493838" cy="322263"/>
        </p:xfrm>
        <a:graphic>
          <a:graphicData uri="http://schemas.openxmlformats.org/presentationml/2006/ole">
            <mc:AlternateContent xmlns:mc="http://schemas.openxmlformats.org/markup-compatibility/2006">
              <mc:Choice xmlns:v="urn:schemas-microsoft-com:vml" Requires="v">
                <p:oleObj spid="_x0000_s1207" name="Equation" r:id="rId20" imgW="812520" imgH="177480" progId="Equation.DSMT4">
                  <p:embed/>
                </p:oleObj>
              </mc:Choice>
              <mc:Fallback>
                <p:oleObj name="Equation" r:id="rId20" imgW="8125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2600" y="3309937"/>
                        <a:ext cx="1493838" cy="322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4" name="Object 16"/>
          <p:cNvGraphicFramePr>
            <a:graphicFrameLocks noChangeAspect="1"/>
          </p:cNvGraphicFramePr>
          <p:nvPr>
            <p:extLst>
              <p:ext uri="{D42A27DB-BD31-4B8C-83A1-F6EECF244321}">
                <p14:modId xmlns:p14="http://schemas.microsoft.com/office/powerpoint/2010/main" val="3456119694"/>
              </p:ext>
            </p:extLst>
          </p:nvPr>
        </p:nvGraphicFramePr>
        <p:xfrm>
          <a:off x="5537200" y="3098800"/>
          <a:ext cx="1169988" cy="711200"/>
        </p:xfrm>
        <a:graphic>
          <a:graphicData uri="http://schemas.openxmlformats.org/presentationml/2006/ole">
            <mc:AlternateContent xmlns:mc="http://schemas.openxmlformats.org/markup-compatibility/2006">
              <mc:Choice xmlns:v="urn:schemas-microsoft-com:vml" Requires="v">
                <p:oleObj spid="_x0000_s1208" name="Equation" r:id="rId22" imgW="634680" imgH="393480" progId="Equation.DSMT4">
                  <p:embed/>
                </p:oleObj>
              </mc:Choice>
              <mc:Fallback>
                <p:oleObj name="Equation" r:id="rId22" imgW="634680" imgH="393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3098800"/>
                        <a:ext cx="11699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65" name="Text Box 29"/>
          <p:cNvSpPr txBox="1">
            <a:spLocks noChangeArrowheads="1"/>
          </p:cNvSpPr>
          <p:nvPr/>
        </p:nvSpPr>
        <p:spPr bwMode="auto">
          <a:xfrm>
            <a:off x="609600" y="7620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degrees </a:t>
            </a:r>
            <a:r>
              <a:rPr lang="en-US" altLang="ko-KR" sz="2800" dirty="0" smtClean="0">
                <a:solidFill>
                  <a:srgbClr val="FF0000"/>
                </a:solidFill>
                <a:latin typeface="Monotype Corsiva" charset="0"/>
                <a:ea typeface="굴림" charset="0"/>
                <a:cs typeface="굴림" charset="0"/>
              </a:rPr>
              <a:t>are </a:t>
            </a:r>
            <a:r>
              <a:rPr lang="en-US" altLang="ko-KR" sz="2800" dirty="0">
                <a:solidFill>
                  <a:srgbClr val="FF0000"/>
                </a:solidFill>
                <a:latin typeface="Monotype Corsiva" charset="0"/>
                <a:ea typeface="굴림" charset="0"/>
                <a:cs typeface="굴림" charset="0"/>
              </a:rPr>
              <a:t>in one radian?</a:t>
            </a:r>
            <a:endParaRPr lang="en-US" sz="2800" dirty="0">
              <a:solidFill>
                <a:srgbClr val="FF0000"/>
              </a:solidFill>
              <a:latin typeface="Monotype Corsiva" charset="0"/>
              <a:ea typeface="굴림" charset="0"/>
              <a:cs typeface="굴림" charset="0"/>
            </a:endParaRPr>
          </a:p>
        </p:txBody>
      </p:sp>
      <p:sp>
        <p:nvSpPr>
          <p:cNvPr id="833566" name="Text Box 30"/>
          <p:cNvSpPr txBox="1">
            <a:spLocks noChangeArrowheads="1"/>
          </p:cNvSpPr>
          <p:nvPr/>
        </p:nvSpPr>
        <p:spPr bwMode="auto">
          <a:xfrm>
            <a:off x="685800" y="236220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radians is one degree?</a:t>
            </a:r>
            <a:endParaRPr lang="en-US" sz="2800" dirty="0">
              <a:solidFill>
                <a:srgbClr val="FF0000"/>
              </a:solidFill>
              <a:latin typeface="Monotype Corsiva" charset="0"/>
              <a:ea typeface="굴림" charset="0"/>
              <a:cs typeface="굴림" charset="0"/>
            </a:endParaRPr>
          </a:p>
        </p:txBody>
      </p:sp>
      <p:sp>
        <p:nvSpPr>
          <p:cNvPr id="833567" name="Text Box 31"/>
          <p:cNvSpPr txBox="1">
            <a:spLocks noChangeArrowheads="1"/>
          </p:cNvSpPr>
          <p:nvPr/>
        </p:nvSpPr>
        <p:spPr bwMode="auto">
          <a:xfrm>
            <a:off x="762000" y="3938587"/>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radians are in 10.5 revolutions?</a:t>
            </a:r>
            <a:endParaRPr lang="en-US" sz="2800" dirty="0">
              <a:solidFill>
                <a:srgbClr val="FF0000"/>
              </a:solidFill>
              <a:latin typeface="Monotype Corsiva" charset="0"/>
              <a:ea typeface="굴림" charset="0"/>
              <a:cs typeface="굴림" charset="0"/>
            </a:endParaRPr>
          </a:p>
        </p:txBody>
      </p:sp>
      <p:graphicFrame>
        <p:nvGraphicFramePr>
          <p:cNvPr id="833575" name="Object 20"/>
          <p:cNvGraphicFramePr>
            <a:graphicFrameLocks noChangeAspect="1"/>
          </p:cNvGraphicFramePr>
          <p:nvPr>
            <p:extLst>
              <p:ext uri="{D42A27DB-BD31-4B8C-83A1-F6EECF244321}">
                <p14:modId xmlns:p14="http://schemas.microsoft.com/office/powerpoint/2010/main" val="629840849"/>
              </p:ext>
            </p:extLst>
          </p:nvPr>
        </p:nvGraphicFramePr>
        <p:xfrm>
          <a:off x="1066800" y="4800600"/>
          <a:ext cx="1676400" cy="480330"/>
        </p:xfrm>
        <a:graphic>
          <a:graphicData uri="http://schemas.openxmlformats.org/presentationml/2006/ole">
            <mc:AlternateContent xmlns:mc="http://schemas.openxmlformats.org/markup-compatibility/2006">
              <mc:Choice xmlns:v="urn:schemas-microsoft-com:vml" Requires="v">
                <p:oleObj spid="_x0000_s1209" name="Equation" r:id="rId24" imgW="609480" imgH="177480" progId="Equation.DSMT4">
                  <p:embed/>
                </p:oleObj>
              </mc:Choice>
              <mc:Fallback>
                <p:oleObj name="Equation" r:id="rId24" imgW="609480" imgH="177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800" y="4800600"/>
                        <a:ext cx="1676400" cy="480330"/>
                      </a:xfrm>
                      <a:prstGeom prst="rect">
                        <a:avLst/>
                      </a:prstGeom>
                      <a:noFill/>
                      <a:ln>
                        <a:noFill/>
                      </a:ln>
                      <a:effectLst/>
                      <a:extLst/>
                    </p:spPr>
                  </p:pic>
                </p:oleObj>
              </mc:Fallback>
            </mc:AlternateContent>
          </a:graphicData>
        </a:graphic>
      </p:graphicFrame>
      <p:sp>
        <p:nvSpPr>
          <p:cNvPr id="833576" name="Text Box 40"/>
          <p:cNvSpPr txBox="1">
            <a:spLocks noChangeArrowheads="1"/>
          </p:cNvSpPr>
          <p:nvPr/>
        </p:nvSpPr>
        <p:spPr bwMode="auto">
          <a:xfrm>
            <a:off x="152400" y="6019800"/>
            <a:ext cx="8839200" cy="3952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굴림" charset="0"/>
                <a:cs typeface="굴림" charset="0"/>
              </a:rPr>
              <a:t>Very important: In solving angular problems, all units, degrees or revolutions, must be converted to radians.</a:t>
            </a:r>
            <a:endParaRPr lang="en-US" sz="1800">
              <a:solidFill>
                <a:srgbClr val="FF0000"/>
              </a:solidFill>
              <a:latin typeface="Monotype Corsiva" charset="0"/>
              <a:ea typeface="굴림" charset="0"/>
              <a:cs typeface="굴림" charset="0"/>
            </a:endParaRPr>
          </a:p>
        </p:txBody>
      </p:sp>
      <p:graphicFrame>
        <p:nvGraphicFramePr>
          <p:cNvPr id="833577" name="Object 21"/>
          <p:cNvGraphicFramePr>
            <a:graphicFrameLocks noChangeAspect="1"/>
          </p:cNvGraphicFramePr>
          <p:nvPr>
            <p:extLst>
              <p:ext uri="{D42A27DB-BD31-4B8C-83A1-F6EECF244321}">
                <p14:modId xmlns:p14="http://schemas.microsoft.com/office/powerpoint/2010/main" val="2958107252"/>
              </p:ext>
            </p:extLst>
          </p:nvPr>
        </p:nvGraphicFramePr>
        <p:xfrm>
          <a:off x="2909542" y="4575890"/>
          <a:ext cx="3110258" cy="1062910"/>
        </p:xfrm>
        <a:graphic>
          <a:graphicData uri="http://schemas.openxmlformats.org/presentationml/2006/ole">
            <mc:AlternateContent xmlns:mc="http://schemas.openxmlformats.org/markup-compatibility/2006">
              <mc:Choice xmlns:v="urn:schemas-microsoft-com:vml" Requires="v">
                <p:oleObj spid="_x0000_s1210" name="Equation" r:id="rId26" imgW="1130040" imgH="393480" progId="Equation.DSMT4">
                  <p:embed/>
                </p:oleObj>
              </mc:Choice>
              <mc:Fallback>
                <p:oleObj name="Equation" r:id="rId26" imgW="1130040" imgH="3934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9542" y="4575890"/>
                        <a:ext cx="3110258" cy="1062910"/>
                      </a:xfrm>
                      <a:prstGeom prst="rect">
                        <a:avLst/>
                      </a:prstGeom>
                      <a:noFill/>
                      <a:ln>
                        <a:noFill/>
                      </a:ln>
                      <a:effectLst/>
                      <a:extLst/>
                    </p:spPr>
                  </p:pic>
                </p:oleObj>
              </mc:Fallback>
            </mc:AlternateContent>
          </a:graphicData>
        </a:graphic>
      </p:graphicFrame>
      <p:graphicFrame>
        <p:nvGraphicFramePr>
          <p:cNvPr id="833578" name="Object 22"/>
          <p:cNvGraphicFramePr>
            <a:graphicFrameLocks noChangeAspect="1"/>
          </p:cNvGraphicFramePr>
          <p:nvPr>
            <p:extLst>
              <p:ext uri="{D42A27DB-BD31-4B8C-83A1-F6EECF244321}">
                <p14:modId xmlns:p14="http://schemas.microsoft.com/office/powerpoint/2010/main" val="2107807208"/>
              </p:ext>
            </p:extLst>
          </p:nvPr>
        </p:nvGraphicFramePr>
        <p:xfrm>
          <a:off x="6172200" y="4724400"/>
          <a:ext cx="1783405" cy="684828"/>
        </p:xfrm>
        <a:graphic>
          <a:graphicData uri="http://schemas.openxmlformats.org/presentationml/2006/ole">
            <mc:AlternateContent xmlns:mc="http://schemas.openxmlformats.org/markup-compatibility/2006">
              <mc:Choice xmlns:v="urn:schemas-microsoft-com:vml" Requires="v">
                <p:oleObj spid="_x0000_s1211" name="Equation" r:id="rId28" imgW="647640" imgH="253800" progId="Equation.DSMT4">
                  <p:embed/>
                </p:oleObj>
              </mc:Choice>
              <mc:Fallback>
                <p:oleObj name="Equation" r:id="rId28" imgW="647640" imgH="253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2200" y="4724400"/>
                        <a:ext cx="1783405" cy="6848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35188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3565">
                                            <p:txEl>
                                              <p:pRg st="0" end="0"/>
                                            </p:txEl>
                                          </p:spTgt>
                                        </p:tgtEl>
                                        <p:attrNameLst>
                                          <p:attrName>style.visibility</p:attrName>
                                        </p:attrNameLst>
                                      </p:cBhvr>
                                      <p:to>
                                        <p:strVal val="visible"/>
                                      </p:to>
                                    </p:set>
                                    <p:animEffect transition="in" filter="wipe(left)">
                                      <p:cBhvr>
                                        <p:cTn id="7" dur="500"/>
                                        <p:tgtEl>
                                          <p:spTgt spid="833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33550">
                                            <p:txEl>
                                              <p:pRg st="0" end="0"/>
                                            </p:txEl>
                                          </p:spTgt>
                                        </p:tgtEl>
                                        <p:attrNameLst>
                                          <p:attrName>style.visibility</p:attrName>
                                        </p:attrNameLst>
                                      </p:cBhvr>
                                      <p:to>
                                        <p:strVal val="visible"/>
                                      </p:to>
                                    </p:set>
                                    <p:animEffect transition="in" filter="wipe(left)">
                                      <p:cBhvr>
                                        <p:cTn id="12" dur="500"/>
                                        <p:tgtEl>
                                          <p:spTgt spid="8335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33551"/>
                                        </p:tgtEl>
                                        <p:attrNameLst>
                                          <p:attrName>style.visibility</p:attrName>
                                        </p:attrNameLst>
                                      </p:cBhvr>
                                      <p:to>
                                        <p:strVal val="visible"/>
                                      </p:to>
                                    </p:set>
                                    <p:animEffect transition="in" filter="wipe(left)">
                                      <p:cBhvr>
                                        <p:cTn id="17" dur="500"/>
                                        <p:tgtEl>
                                          <p:spTgt spid="8335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833554"/>
                                        </p:tgtEl>
                                        <p:attrNameLst>
                                          <p:attrName>style.visibility</p:attrName>
                                        </p:attrNameLst>
                                      </p:cBhvr>
                                      <p:to>
                                        <p:strVal val="visible"/>
                                      </p:to>
                                    </p:set>
                                    <p:animEffect transition="in" filter="wipe(left)">
                                      <p:cBhvr>
                                        <p:cTn id="22" dur="500"/>
                                        <p:tgtEl>
                                          <p:spTgt spid="8335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833555"/>
                                        </p:tgtEl>
                                        <p:attrNameLst>
                                          <p:attrName>style.visibility</p:attrName>
                                        </p:attrNameLst>
                                      </p:cBhvr>
                                      <p:to>
                                        <p:strVal val="visible"/>
                                      </p:to>
                                    </p:set>
                                    <p:animEffect transition="in" filter="wipe(left)">
                                      <p:cBhvr>
                                        <p:cTn id="27" dur="500"/>
                                        <p:tgtEl>
                                          <p:spTgt spid="83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833557"/>
                                        </p:tgtEl>
                                        <p:attrNameLst>
                                          <p:attrName>style.visibility</p:attrName>
                                        </p:attrNameLst>
                                      </p:cBhvr>
                                      <p:to>
                                        <p:strVal val="visible"/>
                                      </p:to>
                                    </p:set>
                                    <p:animEffect transition="in" filter="wipe(left)">
                                      <p:cBhvr>
                                        <p:cTn id="32" dur="500"/>
                                        <p:tgtEl>
                                          <p:spTgt spid="8335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33556"/>
                                        </p:tgtEl>
                                        <p:attrNameLst>
                                          <p:attrName>style.visibility</p:attrName>
                                        </p:attrNameLst>
                                      </p:cBhvr>
                                      <p:to>
                                        <p:strVal val="visible"/>
                                      </p:to>
                                    </p:set>
                                    <p:animEffect transition="in" filter="wipe(left)">
                                      <p:cBhvr>
                                        <p:cTn id="37" dur="500"/>
                                        <p:tgtEl>
                                          <p:spTgt spid="8335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33566">
                                            <p:txEl>
                                              <p:pRg st="0" end="0"/>
                                            </p:txEl>
                                          </p:spTgt>
                                        </p:tgtEl>
                                        <p:attrNameLst>
                                          <p:attrName>style.visibility</p:attrName>
                                        </p:attrNameLst>
                                      </p:cBhvr>
                                      <p:to>
                                        <p:strVal val="visible"/>
                                      </p:to>
                                    </p:set>
                                    <p:animEffect transition="in" filter="wipe(left)">
                                      <p:cBhvr>
                                        <p:cTn id="42" dur="500"/>
                                        <p:tgtEl>
                                          <p:spTgt spid="83356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33559">
                                            <p:txEl>
                                              <p:pRg st="0" end="0"/>
                                            </p:txEl>
                                          </p:spTgt>
                                        </p:tgtEl>
                                        <p:attrNameLst>
                                          <p:attrName>style.visibility</p:attrName>
                                        </p:attrNameLst>
                                      </p:cBhvr>
                                      <p:to>
                                        <p:strVal val="visible"/>
                                      </p:to>
                                    </p:set>
                                    <p:animEffect transition="in" filter="wipe(left)">
                                      <p:cBhvr>
                                        <p:cTn id="47" dur="500"/>
                                        <p:tgtEl>
                                          <p:spTgt spid="83355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833560"/>
                                        </p:tgtEl>
                                        <p:attrNameLst>
                                          <p:attrName>style.visibility</p:attrName>
                                        </p:attrNameLst>
                                      </p:cBhvr>
                                      <p:to>
                                        <p:strVal val="visible"/>
                                      </p:to>
                                    </p:set>
                                    <p:animEffect transition="in" filter="wipe(left)">
                                      <p:cBhvr>
                                        <p:cTn id="52" dur="500"/>
                                        <p:tgtEl>
                                          <p:spTgt spid="8335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33561"/>
                                        </p:tgtEl>
                                        <p:attrNameLst>
                                          <p:attrName>style.visibility</p:attrName>
                                        </p:attrNameLst>
                                      </p:cBhvr>
                                      <p:to>
                                        <p:strVal val="visible"/>
                                      </p:to>
                                    </p:set>
                                    <p:animEffect transition="in" filter="wipe(left)">
                                      <p:cBhvr>
                                        <p:cTn id="57" dur="500"/>
                                        <p:tgtEl>
                                          <p:spTgt spid="8335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833562"/>
                                        </p:tgtEl>
                                        <p:attrNameLst>
                                          <p:attrName>style.visibility</p:attrName>
                                        </p:attrNameLst>
                                      </p:cBhvr>
                                      <p:to>
                                        <p:strVal val="visible"/>
                                      </p:to>
                                    </p:set>
                                    <p:animEffect transition="in" filter="wipe(left)">
                                      <p:cBhvr>
                                        <p:cTn id="62" dur="500"/>
                                        <p:tgtEl>
                                          <p:spTgt spid="8335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833564"/>
                                        </p:tgtEl>
                                        <p:attrNameLst>
                                          <p:attrName>style.visibility</p:attrName>
                                        </p:attrNameLst>
                                      </p:cBhvr>
                                      <p:to>
                                        <p:strVal val="visible"/>
                                      </p:to>
                                    </p:set>
                                    <p:animEffect transition="in" filter="wipe(left)">
                                      <p:cBhvr>
                                        <p:cTn id="67" dur="500"/>
                                        <p:tgtEl>
                                          <p:spTgt spid="8335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33563"/>
                                        </p:tgtEl>
                                        <p:attrNameLst>
                                          <p:attrName>style.visibility</p:attrName>
                                        </p:attrNameLst>
                                      </p:cBhvr>
                                      <p:to>
                                        <p:strVal val="visible"/>
                                      </p:to>
                                    </p:set>
                                    <p:animEffect transition="in" filter="wipe(left)">
                                      <p:cBhvr>
                                        <p:cTn id="72" dur="500"/>
                                        <p:tgtEl>
                                          <p:spTgt spid="8335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833567">
                                            <p:txEl>
                                              <p:pRg st="0" end="0"/>
                                            </p:txEl>
                                          </p:spTgt>
                                        </p:tgtEl>
                                        <p:attrNameLst>
                                          <p:attrName>style.visibility</p:attrName>
                                        </p:attrNameLst>
                                      </p:cBhvr>
                                      <p:to>
                                        <p:strVal val="visible"/>
                                      </p:to>
                                    </p:set>
                                    <p:animEffect transition="in" filter="wipe(left)">
                                      <p:cBhvr>
                                        <p:cTn id="77" dur="500"/>
                                        <p:tgtEl>
                                          <p:spTgt spid="83356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33575"/>
                                        </p:tgtEl>
                                        <p:attrNameLst>
                                          <p:attrName>style.visibility</p:attrName>
                                        </p:attrNameLst>
                                      </p:cBhvr>
                                      <p:to>
                                        <p:strVal val="visible"/>
                                      </p:to>
                                    </p:set>
                                    <p:animEffect transition="in" filter="wipe(left)">
                                      <p:cBhvr>
                                        <p:cTn id="82" dur="500"/>
                                        <p:tgtEl>
                                          <p:spTgt spid="8335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33577"/>
                                        </p:tgtEl>
                                        <p:attrNameLst>
                                          <p:attrName>style.visibility</p:attrName>
                                        </p:attrNameLst>
                                      </p:cBhvr>
                                      <p:to>
                                        <p:strVal val="visible"/>
                                      </p:to>
                                    </p:set>
                                    <p:animEffect transition="in" filter="wipe(left)">
                                      <p:cBhvr>
                                        <p:cTn id="87" dur="500"/>
                                        <p:tgtEl>
                                          <p:spTgt spid="8335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33578"/>
                                        </p:tgtEl>
                                        <p:attrNameLst>
                                          <p:attrName>style.visibility</p:attrName>
                                        </p:attrNameLst>
                                      </p:cBhvr>
                                      <p:to>
                                        <p:strVal val="visible"/>
                                      </p:to>
                                    </p:set>
                                    <p:animEffect transition="in" filter="wipe(left)">
                                      <p:cBhvr>
                                        <p:cTn id="92" dur="500"/>
                                        <p:tgtEl>
                                          <p:spTgt spid="83357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33576">
                                            <p:txEl>
                                              <p:pRg st="0" end="0"/>
                                            </p:txEl>
                                          </p:spTgt>
                                        </p:tgtEl>
                                        <p:attrNameLst>
                                          <p:attrName>style.visibility</p:attrName>
                                        </p:attrNameLst>
                                      </p:cBhvr>
                                      <p:to>
                                        <p:strVal val="visible"/>
                                      </p:to>
                                    </p:set>
                                    <p:animEffect transition="in" filter="wipe(left)">
                                      <p:cBhvr>
                                        <p:cTn id="97" dur="500"/>
                                        <p:tgtEl>
                                          <p:spTgt spid="8335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50" grpId="0" build="p" autoUpdateAnimBg="0"/>
      <p:bldP spid="833559" grpId="0" build="p" autoUpdateAnimBg="0"/>
      <p:bldP spid="833565" grpId="0" build="p" autoUpdateAnimBg="0"/>
      <p:bldP spid="833566" grpId="0" build="p" autoUpdateAnimBg="0"/>
      <p:bldP spid="833567" grpId="0" build="p" autoUpdateAnimBg="0"/>
      <p:bldP spid="83357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Oct. 16, 2014</a:t>
            </a:r>
            <a:endParaRPr lang="en-US"/>
          </a:p>
        </p:txBody>
      </p:sp>
      <p:sp>
        <p:nvSpPr>
          <p:cNvPr id="16" name="Footer Placeholder 4"/>
          <p:cNvSpPr>
            <a:spLocks noGrp="1"/>
          </p:cNvSpPr>
          <p:nvPr>
            <p:ph type="ftr" sz="quarter" idx="11"/>
          </p:nvPr>
        </p:nvSpPr>
        <p:spPr/>
        <p:txBody>
          <a:bodyPr/>
          <a:lstStyle/>
          <a:p>
            <a:r>
              <a:rPr lang="nl-NL" smtClean="0"/>
              <a:t>PHYS 1443-004, Fall 2014                            Dr. Jaehoon Yu</a:t>
            </a:r>
            <a:endParaRPr lang="en-US"/>
          </a:p>
        </p:txBody>
      </p:sp>
      <p:sp>
        <p:nvSpPr>
          <p:cNvPr id="17" name="Slide Number Placeholder 5"/>
          <p:cNvSpPr>
            <a:spLocks noGrp="1"/>
          </p:cNvSpPr>
          <p:nvPr>
            <p:ph type="sldNum" sz="quarter" idx="12"/>
          </p:nvPr>
        </p:nvSpPr>
        <p:spPr/>
        <p:txBody>
          <a:bodyPr/>
          <a:lstStyle/>
          <a:p>
            <a:fld id="{4A4D32D0-1E2F-FD47-AED6-CCEF2F79F02A}" type="slidenum">
              <a:rPr lang="en-US"/>
              <a:pPr/>
              <a:t>16</a:t>
            </a:fld>
            <a:endParaRPr lang="en-US"/>
          </a:p>
        </p:txBody>
      </p:sp>
      <p:pic>
        <p:nvPicPr>
          <p:cNvPr id="335886" name="Picture 14" descr="FG10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8229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35875" name="Rectangle 3"/>
          <p:cNvSpPr>
            <a:spLocks noGrp="1" noChangeArrowheads="1"/>
          </p:cNvSpPr>
          <p:nvPr>
            <p:ph type="title"/>
          </p:nvPr>
        </p:nvSpPr>
        <p:spPr>
          <a:xfrm>
            <a:off x="685800" y="0"/>
            <a:ext cx="7772400" cy="609600"/>
          </a:xfrm>
        </p:spPr>
        <p:txBody>
          <a:bodyPr/>
          <a:lstStyle/>
          <a:p>
            <a:r>
              <a:rPr lang="en-US" sz="4000" dirty="0" smtClean="0"/>
              <a:t>Example</a:t>
            </a:r>
            <a:endParaRPr lang="en-US" dirty="0"/>
          </a:p>
        </p:txBody>
      </p:sp>
      <p:sp>
        <p:nvSpPr>
          <p:cNvPr id="335876" name="Text Box 4"/>
          <p:cNvSpPr txBox="1">
            <a:spLocks noChangeArrowheads="1"/>
          </p:cNvSpPr>
          <p:nvPr/>
        </p:nvSpPr>
        <p:spPr bwMode="auto">
          <a:xfrm>
            <a:off x="533400" y="550863"/>
            <a:ext cx="8001000" cy="1125537"/>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20000"/>
              </a:spcBef>
            </a:pPr>
            <a:r>
              <a:rPr lang="en-US" sz="2200" dirty="0">
                <a:solidFill>
                  <a:srgbClr val="800000"/>
                </a:solidFill>
                <a:latin typeface="Arial Narrow" charset="0"/>
              </a:rPr>
              <a:t>A particular </a:t>
            </a:r>
            <a:r>
              <a:rPr lang="en-US" sz="2200" dirty="0" smtClean="0">
                <a:solidFill>
                  <a:srgbClr val="800000"/>
                </a:solidFill>
                <a:latin typeface="Arial Narrow" charset="0"/>
              </a:rPr>
              <a:t>bird</a:t>
            </a:r>
            <a:r>
              <a:rPr lang="en-US" sz="2200" dirty="0" smtClean="0">
                <a:solidFill>
                  <a:srgbClr val="800000"/>
                </a:solidFill>
                <a:latin typeface="Arial"/>
              </a:rPr>
              <a:t>’</a:t>
            </a:r>
            <a:r>
              <a:rPr lang="en-US" sz="2200" dirty="0" smtClean="0">
                <a:solidFill>
                  <a:srgbClr val="800000"/>
                </a:solidFill>
                <a:latin typeface="Arial Narrow" charset="0"/>
              </a:rPr>
              <a:t>s </a:t>
            </a:r>
            <a:r>
              <a:rPr lang="en-US" sz="2200" dirty="0">
                <a:solidFill>
                  <a:srgbClr val="800000"/>
                </a:solidFill>
                <a:latin typeface="Arial Narrow" charset="0"/>
              </a:rPr>
              <a:t>eyes can just distinguish objects that subtend an angle no smaller than about 3x10</a:t>
            </a:r>
            <a:r>
              <a:rPr lang="en-US" sz="2200" baseline="30000" dirty="0">
                <a:solidFill>
                  <a:srgbClr val="800000"/>
                </a:solidFill>
                <a:latin typeface="Arial Narrow" charset="0"/>
              </a:rPr>
              <a:t>-4 </a:t>
            </a:r>
            <a:r>
              <a:rPr lang="en-US" sz="2200" dirty="0">
                <a:solidFill>
                  <a:srgbClr val="800000"/>
                </a:solidFill>
                <a:latin typeface="Arial Narrow" charset="0"/>
              </a:rPr>
              <a:t>rad.  (a) How many degrees is this?  (b) How small an object can the bird just distinguish when flying at a height of 100m? </a:t>
            </a:r>
          </a:p>
        </p:txBody>
      </p:sp>
      <p:sp>
        <p:nvSpPr>
          <p:cNvPr id="335877" name="Text Box 5"/>
          <p:cNvSpPr txBox="1">
            <a:spLocks noChangeArrowheads="1"/>
          </p:cNvSpPr>
          <p:nvPr/>
        </p:nvSpPr>
        <p:spPr bwMode="auto">
          <a:xfrm>
            <a:off x="4495800" y="1828800"/>
            <a:ext cx="41148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(a) One radian is 360</a:t>
            </a:r>
            <a:r>
              <a:rPr lang="en-US" baseline="30000" dirty="0">
                <a:solidFill>
                  <a:srgbClr val="FF0000"/>
                </a:solidFill>
                <a:latin typeface="Arial Narrow" charset="0"/>
              </a:rPr>
              <a:t>o</a:t>
            </a:r>
            <a:r>
              <a:rPr lang="en-US" dirty="0">
                <a:solidFill>
                  <a:srgbClr val="FF0000"/>
                </a:solidFill>
                <a:latin typeface="Arial Narrow" charset="0"/>
              </a:rPr>
              <a:t>/</a:t>
            </a:r>
            <a:r>
              <a:rPr lang="en-US" dirty="0" smtClean="0">
                <a:solidFill>
                  <a:srgbClr val="FF0000"/>
                </a:solidFill>
                <a:latin typeface="Arial Narrow" charset="0"/>
              </a:rPr>
              <a:t>2</a:t>
            </a:r>
            <a:r>
              <a:rPr lang="en-US" dirty="0" smtClean="0">
                <a:solidFill>
                  <a:srgbClr val="FF0000"/>
                </a:solidFill>
                <a:latin typeface="Symbol" charset="0"/>
              </a:rPr>
              <a:t>π</a:t>
            </a:r>
            <a:r>
              <a:rPr lang="en-US" dirty="0" smtClean="0">
                <a:solidFill>
                  <a:srgbClr val="FF0000"/>
                </a:solidFill>
                <a:latin typeface="Arial Narrow" charset="0"/>
              </a:rPr>
              <a:t>. </a:t>
            </a:r>
            <a:r>
              <a:rPr lang="en-US" dirty="0">
                <a:solidFill>
                  <a:srgbClr val="FF0000"/>
                </a:solidFill>
                <a:latin typeface="Arial Narrow" charset="0"/>
              </a:rPr>
              <a:t>Thus</a:t>
            </a:r>
          </a:p>
        </p:txBody>
      </p:sp>
      <p:graphicFrame>
        <p:nvGraphicFramePr>
          <p:cNvPr id="335878" name="Object 6"/>
          <p:cNvGraphicFramePr>
            <a:graphicFrameLocks noChangeAspect="1"/>
          </p:cNvGraphicFramePr>
          <p:nvPr/>
        </p:nvGraphicFramePr>
        <p:xfrm>
          <a:off x="3657600" y="2209800"/>
          <a:ext cx="2163763" cy="571500"/>
        </p:xfrm>
        <a:graphic>
          <a:graphicData uri="http://schemas.openxmlformats.org/presentationml/2006/ole">
            <mc:AlternateContent xmlns:mc="http://schemas.openxmlformats.org/markup-compatibility/2006">
              <mc:Choice xmlns:v="urn:schemas-microsoft-com:vml" Requires="v">
                <p:oleObj spid="_x0000_s389859" name="Equation" r:id="rId4" imgW="711000" imgH="203040" progId="Equation.DSMT4">
                  <p:embed/>
                </p:oleObj>
              </mc:Choice>
              <mc:Fallback>
                <p:oleObj name="Equation" r:id="rId4" imgW="7110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2163763"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0" name="Object 8"/>
          <p:cNvGraphicFramePr>
            <a:graphicFrameLocks noChangeAspect="1"/>
          </p:cNvGraphicFramePr>
          <p:nvPr/>
        </p:nvGraphicFramePr>
        <p:xfrm>
          <a:off x="4876800" y="4648200"/>
          <a:ext cx="630238" cy="604838"/>
        </p:xfrm>
        <a:graphic>
          <a:graphicData uri="http://schemas.openxmlformats.org/presentationml/2006/ole">
            <mc:AlternateContent xmlns:mc="http://schemas.openxmlformats.org/markup-compatibility/2006">
              <mc:Choice xmlns:v="urn:schemas-microsoft-com:vml" Requires="v">
                <p:oleObj spid="_x0000_s389860" name="Equation" r:id="rId6" imgW="215640" imgH="177480" progId="Equation.DSMT4">
                  <p:embed/>
                </p:oleObj>
              </mc:Choice>
              <mc:Fallback>
                <p:oleObj name="Equation" r:id="rId6" imgW="2156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48200"/>
                        <a:ext cx="630238"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7" name="Object 15"/>
          <p:cNvGraphicFramePr>
            <a:graphicFrameLocks noChangeAspect="1"/>
          </p:cNvGraphicFramePr>
          <p:nvPr/>
        </p:nvGraphicFramePr>
        <p:xfrm>
          <a:off x="5746750" y="2133600"/>
          <a:ext cx="3168650" cy="784225"/>
        </p:xfrm>
        <a:graphic>
          <a:graphicData uri="http://schemas.openxmlformats.org/presentationml/2006/ole">
            <mc:AlternateContent xmlns:mc="http://schemas.openxmlformats.org/markup-compatibility/2006">
              <mc:Choice xmlns:v="urn:schemas-microsoft-com:vml" Requires="v">
                <p:oleObj spid="_x0000_s389861" name="Equation" r:id="rId8" imgW="1041120" imgH="279360" progId="Equation.DSMT4">
                  <p:embed/>
                </p:oleObj>
              </mc:Choice>
              <mc:Fallback>
                <p:oleObj name="Equation" r:id="rId8" imgW="104112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0" y="2133600"/>
                        <a:ext cx="316865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8" name="Object 16"/>
          <p:cNvGraphicFramePr>
            <a:graphicFrameLocks noChangeAspect="1"/>
          </p:cNvGraphicFramePr>
          <p:nvPr/>
        </p:nvGraphicFramePr>
        <p:xfrm>
          <a:off x="4343400" y="2819400"/>
          <a:ext cx="2819400" cy="784225"/>
        </p:xfrm>
        <a:graphic>
          <a:graphicData uri="http://schemas.openxmlformats.org/presentationml/2006/ole">
            <mc:AlternateContent xmlns:mc="http://schemas.openxmlformats.org/markup-compatibility/2006">
              <mc:Choice xmlns:v="urn:schemas-microsoft-com:vml" Requires="v">
                <p:oleObj spid="_x0000_s389862" name="Equation" r:id="rId10" imgW="927000" imgH="279360" progId="Equation.DSMT4">
                  <p:embed/>
                </p:oleObj>
              </mc:Choice>
              <mc:Fallback>
                <p:oleObj name="Equation" r:id="rId10" imgW="9270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19400"/>
                        <a:ext cx="281940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9" name="Object 17"/>
          <p:cNvGraphicFramePr>
            <a:graphicFrameLocks noChangeAspect="1"/>
          </p:cNvGraphicFramePr>
          <p:nvPr/>
        </p:nvGraphicFramePr>
        <p:xfrm>
          <a:off x="7215188" y="2859088"/>
          <a:ext cx="1700212" cy="569912"/>
        </p:xfrm>
        <a:graphic>
          <a:graphicData uri="http://schemas.openxmlformats.org/presentationml/2006/ole">
            <mc:AlternateContent xmlns:mc="http://schemas.openxmlformats.org/markup-compatibility/2006">
              <mc:Choice xmlns:v="urn:schemas-microsoft-com:vml" Requires="v">
                <p:oleObj spid="_x0000_s389863" name="Equation" r:id="rId12" imgW="558720" imgH="203040" progId="Equation.DSMT4">
                  <p:embed/>
                </p:oleObj>
              </mc:Choice>
              <mc:Fallback>
                <p:oleObj name="Equation" r:id="rId12" imgW="5587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5188" y="2859088"/>
                        <a:ext cx="1700212" cy="569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5890" name="Text Box 18"/>
          <p:cNvSpPr txBox="1">
            <a:spLocks noChangeArrowheads="1"/>
          </p:cNvSpPr>
          <p:nvPr/>
        </p:nvSpPr>
        <p:spPr bwMode="auto">
          <a:xfrm>
            <a:off x="4419600" y="3505200"/>
            <a:ext cx="4114800" cy="120032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(b) Since l=</a:t>
            </a:r>
            <a:r>
              <a:rPr lang="en-US" dirty="0" err="1" smtClean="0">
                <a:solidFill>
                  <a:srgbClr val="FF0000"/>
                </a:solidFill>
                <a:latin typeface="Arial Narrow" charset="0"/>
              </a:rPr>
              <a:t>r</a:t>
            </a:r>
            <a:r>
              <a:rPr lang="en-US" dirty="0" err="1" smtClean="0">
                <a:solidFill>
                  <a:srgbClr val="FF0000"/>
                </a:solidFill>
                <a:latin typeface="Symbol" charset="0"/>
              </a:rPr>
              <a:t>θ</a:t>
            </a:r>
            <a:r>
              <a:rPr lang="en-US" dirty="0" smtClean="0">
                <a:solidFill>
                  <a:srgbClr val="FF0000"/>
                </a:solidFill>
                <a:latin typeface="Arial Narrow" charset="0"/>
              </a:rPr>
              <a:t> </a:t>
            </a:r>
            <a:r>
              <a:rPr lang="en-US" dirty="0">
                <a:solidFill>
                  <a:srgbClr val="FF0000"/>
                </a:solidFill>
                <a:latin typeface="Arial Narrow" charset="0"/>
              </a:rPr>
              <a:t>and for small angle arc length is approximately the same as the chord length.</a:t>
            </a:r>
          </a:p>
        </p:txBody>
      </p:sp>
      <p:graphicFrame>
        <p:nvGraphicFramePr>
          <p:cNvPr id="335891" name="Object 19"/>
          <p:cNvGraphicFramePr>
            <a:graphicFrameLocks noChangeAspect="1"/>
          </p:cNvGraphicFramePr>
          <p:nvPr/>
        </p:nvGraphicFramePr>
        <p:xfrm>
          <a:off x="5638800" y="4648200"/>
          <a:ext cx="927100" cy="604838"/>
        </p:xfrm>
        <a:graphic>
          <a:graphicData uri="http://schemas.openxmlformats.org/presentationml/2006/ole">
            <mc:AlternateContent xmlns:mc="http://schemas.openxmlformats.org/markup-compatibility/2006">
              <mc:Choice xmlns:v="urn:schemas-microsoft-com:vml" Requires="v">
                <p:oleObj spid="_x0000_s389864" name="Equation" r:id="rId14" imgW="317160" imgH="177480" progId="Equation.DSMT4">
                  <p:embed/>
                </p:oleObj>
              </mc:Choice>
              <mc:Fallback>
                <p:oleObj name="Equation" r:id="rId14" imgW="31716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648200"/>
                        <a:ext cx="927100"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2" name="Object 20"/>
          <p:cNvGraphicFramePr>
            <a:graphicFrameLocks noChangeAspect="1"/>
          </p:cNvGraphicFramePr>
          <p:nvPr/>
        </p:nvGraphicFramePr>
        <p:xfrm>
          <a:off x="4791075" y="5105400"/>
          <a:ext cx="3743325" cy="614363"/>
        </p:xfrm>
        <a:graphic>
          <a:graphicData uri="http://schemas.openxmlformats.org/presentationml/2006/ole">
            <mc:AlternateContent xmlns:mc="http://schemas.openxmlformats.org/markup-compatibility/2006">
              <mc:Choice xmlns:v="urn:schemas-microsoft-com:vml" Requires="v">
                <p:oleObj spid="_x0000_s389865" name="Equation" r:id="rId16" imgW="1282680" imgH="203040" progId="Equation.DSMT4">
                  <p:embed/>
                </p:oleObj>
              </mc:Choice>
              <mc:Fallback>
                <p:oleObj name="Equation" r:id="rId16" imgW="12826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1075" y="5105400"/>
                        <a:ext cx="3743325"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3" name="Object 21"/>
          <p:cNvGraphicFramePr>
            <a:graphicFrameLocks noChangeAspect="1"/>
          </p:cNvGraphicFramePr>
          <p:nvPr/>
        </p:nvGraphicFramePr>
        <p:xfrm>
          <a:off x="4805363" y="5791200"/>
          <a:ext cx="2890837" cy="614363"/>
        </p:xfrm>
        <a:graphic>
          <a:graphicData uri="http://schemas.openxmlformats.org/presentationml/2006/ole">
            <mc:AlternateContent xmlns:mc="http://schemas.openxmlformats.org/markup-compatibility/2006">
              <mc:Choice xmlns:v="urn:schemas-microsoft-com:vml" Requires="v">
                <p:oleObj spid="_x0000_s389866" name="Equation" r:id="rId18" imgW="990360" imgH="203040" progId="Equation.DSMT4">
                  <p:embed/>
                </p:oleObj>
              </mc:Choice>
              <mc:Fallback>
                <p:oleObj name="Equation" r:id="rId18" imgW="99036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5363" y="5791200"/>
                        <a:ext cx="2890837"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44287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35876"/>
                                        </p:tgtEl>
                                        <p:attrNameLst>
                                          <p:attrName>style.visibility</p:attrName>
                                        </p:attrNameLst>
                                      </p:cBhvr>
                                      <p:to>
                                        <p:strVal val="visible"/>
                                      </p:to>
                                    </p:set>
                                    <p:animEffect transition="in" filter="wipe(left)">
                                      <p:cBhvr>
                                        <p:cTn id="7" dur="300"/>
                                        <p:tgtEl>
                                          <p:spTgt spid="33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35886"/>
                                        </p:tgtEl>
                                        <p:attrNameLst>
                                          <p:attrName>style.visibility</p:attrName>
                                        </p:attrNameLst>
                                      </p:cBhvr>
                                      <p:to>
                                        <p:strVal val="visible"/>
                                      </p:to>
                                    </p:set>
                                    <p:anim calcmode="lin" valueType="num">
                                      <p:cBhvr>
                                        <p:cTn id="12" dur="500" fill="hold"/>
                                        <p:tgtEl>
                                          <p:spTgt spid="335886"/>
                                        </p:tgtEl>
                                        <p:attrNameLst>
                                          <p:attrName>ppt_w</p:attrName>
                                        </p:attrNameLst>
                                      </p:cBhvr>
                                      <p:tavLst>
                                        <p:tav tm="0">
                                          <p:val>
                                            <p:fltVal val="0"/>
                                          </p:val>
                                        </p:tav>
                                        <p:tav tm="100000">
                                          <p:val>
                                            <p:strVal val="#ppt_w"/>
                                          </p:val>
                                        </p:tav>
                                      </p:tavLst>
                                    </p:anim>
                                    <p:anim calcmode="lin" valueType="num">
                                      <p:cBhvr>
                                        <p:cTn id="13" dur="500" fill="hold"/>
                                        <p:tgtEl>
                                          <p:spTgt spid="335886"/>
                                        </p:tgtEl>
                                        <p:attrNameLst>
                                          <p:attrName>ppt_h</p:attrName>
                                        </p:attrNameLst>
                                      </p:cBhvr>
                                      <p:tavLst>
                                        <p:tav tm="0">
                                          <p:val>
                                            <p:fltVal val="0"/>
                                          </p:val>
                                        </p:tav>
                                        <p:tav tm="100000">
                                          <p:val>
                                            <p:strVal val="#ppt_h"/>
                                          </p:val>
                                        </p:tav>
                                      </p:tavLst>
                                    </p:anim>
                                    <p:animEffect transition="in" filter="fade">
                                      <p:cBhvr>
                                        <p:cTn id="14" dur="500"/>
                                        <p:tgtEl>
                                          <p:spTgt spid="3358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5877">
                                            <p:txEl>
                                              <p:pRg st="0" end="0"/>
                                            </p:txEl>
                                          </p:spTgt>
                                        </p:tgtEl>
                                        <p:attrNameLst>
                                          <p:attrName>style.visibility</p:attrName>
                                        </p:attrNameLst>
                                      </p:cBhvr>
                                      <p:to>
                                        <p:strVal val="visible"/>
                                      </p:to>
                                    </p:set>
                                    <p:animEffect transition="in" filter="wipe(left)">
                                      <p:cBhvr>
                                        <p:cTn id="19" dur="500"/>
                                        <p:tgtEl>
                                          <p:spTgt spid="33587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35878"/>
                                        </p:tgtEl>
                                        <p:attrNameLst>
                                          <p:attrName>style.visibility</p:attrName>
                                        </p:attrNameLst>
                                      </p:cBhvr>
                                      <p:to>
                                        <p:strVal val="visible"/>
                                      </p:to>
                                    </p:set>
                                    <p:animEffect transition="in" filter="wipe(left)">
                                      <p:cBhvr>
                                        <p:cTn id="24" dur="500"/>
                                        <p:tgtEl>
                                          <p:spTgt spid="3358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35887"/>
                                        </p:tgtEl>
                                        <p:attrNameLst>
                                          <p:attrName>style.visibility</p:attrName>
                                        </p:attrNameLst>
                                      </p:cBhvr>
                                      <p:to>
                                        <p:strVal val="visible"/>
                                      </p:to>
                                    </p:set>
                                    <p:animEffect transition="in" filter="wipe(left)">
                                      <p:cBhvr>
                                        <p:cTn id="29" dur="500"/>
                                        <p:tgtEl>
                                          <p:spTgt spid="3358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35888"/>
                                        </p:tgtEl>
                                        <p:attrNameLst>
                                          <p:attrName>style.visibility</p:attrName>
                                        </p:attrNameLst>
                                      </p:cBhvr>
                                      <p:to>
                                        <p:strVal val="visible"/>
                                      </p:to>
                                    </p:set>
                                    <p:animEffect transition="in" filter="wipe(left)">
                                      <p:cBhvr>
                                        <p:cTn id="34" dur="500"/>
                                        <p:tgtEl>
                                          <p:spTgt spid="3358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35889"/>
                                        </p:tgtEl>
                                        <p:attrNameLst>
                                          <p:attrName>style.visibility</p:attrName>
                                        </p:attrNameLst>
                                      </p:cBhvr>
                                      <p:to>
                                        <p:strVal val="visible"/>
                                      </p:to>
                                    </p:set>
                                    <p:animEffect transition="in" filter="wipe(left)">
                                      <p:cBhvr>
                                        <p:cTn id="39" dur="500"/>
                                        <p:tgtEl>
                                          <p:spTgt spid="3358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35890">
                                            <p:txEl>
                                              <p:pRg st="0" end="0"/>
                                            </p:txEl>
                                          </p:spTgt>
                                        </p:tgtEl>
                                        <p:attrNameLst>
                                          <p:attrName>style.visibility</p:attrName>
                                        </p:attrNameLst>
                                      </p:cBhvr>
                                      <p:to>
                                        <p:strVal val="visible"/>
                                      </p:to>
                                    </p:set>
                                    <p:animEffect transition="in" filter="wipe(left)">
                                      <p:cBhvr>
                                        <p:cTn id="44" dur="500"/>
                                        <p:tgtEl>
                                          <p:spTgt spid="335890">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35880"/>
                                        </p:tgtEl>
                                        <p:attrNameLst>
                                          <p:attrName>style.visibility</p:attrName>
                                        </p:attrNameLst>
                                      </p:cBhvr>
                                      <p:to>
                                        <p:strVal val="visible"/>
                                      </p:to>
                                    </p:set>
                                    <p:animEffect transition="in" filter="wipe(left)">
                                      <p:cBhvr>
                                        <p:cTn id="49" dur="500"/>
                                        <p:tgtEl>
                                          <p:spTgt spid="33588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35891"/>
                                        </p:tgtEl>
                                        <p:attrNameLst>
                                          <p:attrName>style.visibility</p:attrName>
                                        </p:attrNameLst>
                                      </p:cBhvr>
                                      <p:to>
                                        <p:strVal val="visible"/>
                                      </p:to>
                                    </p:set>
                                    <p:animEffect transition="in" filter="wipe(left)">
                                      <p:cBhvr>
                                        <p:cTn id="54" dur="500"/>
                                        <p:tgtEl>
                                          <p:spTgt spid="33589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35892"/>
                                        </p:tgtEl>
                                        <p:attrNameLst>
                                          <p:attrName>style.visibility</p:attrName>
                                        </p:attrNameLst>
                                      </p:cBhvr>
                                      <p:to>
                                        <p:strVal val="visible"/>
                                      </p:to>
                                    </p:set>
                                    <p:animEffect transition="in" filter="wipe(left)">
                                      <p:cBhvr>
                                        <p:cTn id="59" dur="500"/>
                                        <p:tgtEl>
                                          <p:spTgt spid="33589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35893"/>
                                        </p:tgtEl>
                                        <p:attrNameLst>
                                          <p:attrName>style.visibility</p:attrName>
                                        </p:attrNameLst>
                                      </p:cBhvr>
                                      <p:to>
                                        <p:strVal val="visible"/>
                                      </p:to>
                                    </p:set>
                                    <p:animEffect transition="in" filter="wipe(left)">
                                      <p:cBhvr>
                                        <p:cTn id="64" dur="500"/>
                                        <p:tgtEl>
                                          <p:spTgt spid="33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autoUpdateAnimBg="0"/>
      <p:bldP spid="335877" grpId="0" build="p" autoUpdateAnimBg="0"/>
      <p:bldP spid="33589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711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71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074006-1798-1D48-AD66-47933788B882}"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835587" name="Picture 3" descr="F0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990600"/>
            <a:ext cx="3330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5588" name="Text Box 4"/>
          <p:cNvSpPr txBox="1">
            <a:spLocks noChangeArrowheads="1"/>
          </p:cNvSpPr>
          <p:nvPr/>
        </p:nvSpPr>
        <p:spPr bwMode="auto">
          <a:xfrm>
            <a:off x="304800" y="838200"/>
            <a:ext cx="541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Synchronous satellites are put into an orbit whose radius is 4.23</a:t>
            </a:r>
            <a:r>
              <a:rPr lang="en-US" dirty="0">
                <a:solidFill>
                  <a:schemeClr val="accent2"/>
                </a:solidFill>
                <a:latin typeface="Arial Narrow" charset="0"/>
                <a:cs typeface="Arial" charset="0"/>
              </a:rPr>
              <a:t>×10</a:t>
            </a:r>
            <a:r>
              <a:rPr lang="en-US" baseline="30000" dirty="0">
                <a:solidFill>
                  <a:schemeClr val="accent2"/>
                </a:solidFill>
                <a:latin typeface="Arial Narrow" charset="0"/>
                <a:cs typeface="Arial" charset="0"/>
              </a:rPr>
              <a:t>7</a:t>
            </a:r>
            <a:r>
              <a:rPr lang="en-US" dirty="0">
                <a:solidFill>
                  <a:schemeClr val="accent2"/>
                </a:solidFill>
                <a:latin typeface="Arial Narrow" charset="0"/>
                <a:cs typeface="Arial" charset="0"/>
              </a:rPr>
              <a:t>m.</a:t>
            </a:r>
            <a:r>
              <a:rPr lang="en-US" altLang="ko-KR" dirty="0">
                <a:solidFill>
                  <a:schemeClr val="accent2"/>
                </a:solidFill>
                <a:latin typeface="Arial Narrow" charset="0"/>
                <a:cs typeface="Arial" charset="0"/>
              </a:rPr>
              <a:t> </a:t>
            </a:r>
            <a:r>
              <a:rPr lang="en-US" dirty="0">
                <a:solidFill>
                  <a:schemeClr val="accent2"/>
                </a:solidFill>
                <a:latin typeface="Arial Narrow" charset="0"/>
                <a:cs typeface="Arial" charset="0"/>
              </a:rPr>
              <a:t>If the angular separation of the two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cs typeface="Arial" charset="0"/>
              </a:rPr>
              <a:t>satellites is 2.00 degrees, find the arc length that separates them.</a:t>
            </a:r>
          </a:p>
        </p:txBody>
      </p:sp>
      <p:sp>
        <p:nvSpPr>
          <p:cNvPr id="47121" name="Rectangle 5"/>
          <p:cNvSpPr>
            <a:spLocks noGrp="1" noChangeArrowheads="1"/>
          </p:cNvSpPr>
          <p:nvPr>
            <p:ph type="title"/>
          </p:nvPr>
        </p:nvSpPr>
        <p:spPr>
          <a:xfrm>
            <a:off x="457200" y="76200"/>
            <a:ext cx="7772400" cy="914400"/>
          </a:xfrm>
        </p:spPr>
        <p:txBody>
          <a:bodyPr/>
          <a:lstStyle/>
          <a:p>
            <a:r>
              <a:rPr lang="en-US" altLang="ko-KR" sz="4000">
                <a:latin typeface="Arial Narrow" charset="0"/>
                <a:ea typeface="굴림" charset="0"/>
                <a:cs typeface="굴림" charset="0"/>
              </a:rPr>
              <a:t>Ex. Adjacent Synchronous Satellites</a:t>
            </a:r>
            <a:endParaRPr lang="en-US" sz="4000">
              <a:latin typeface="Arial Narrow" charset="0"/>
              <a:ea typeface="ＭＳ Ｐゴシック" charset="0"/>
              <a:cs typeface="ＭＳ Ｐゴシック" charset="0"/>
            </a:endParaRPr>
          </a:p>
        </p:txBody>
      </p:sp>
      <p:graphicFrame>
        <p:nvGraphicFramePr>
          <p:cNvPr id="835590" name="Object 2"/>
          <p:cNvGraphicFramePr>
            <a:graphicFrameLocks noChangeAspect="1"/>
          </p:cNvGraphicFramePr>
          <p:nvPr/>
        </p:nvGraphicFramePr>
        <p:xfrm>
          <a:off x="1293813" y="4298950"/>
          <a:ext cx="1144587" cy="415925"/>
        </p:xfrm>
        <a:graphic>
          <a:graphicData uri="http://schemas.openxmlformats.org/presentationml/2006/ole">
            <mc:AlternateContent xmlns:mc="http://schemas.openxmlformats.org/markup-compatibility/2006">
              <mc:Choice xmlns:v="urn:schemas-microsoft-com:vml" Requires="v">
                <p:oleObj spid="_x0000_s391067" name="Equation" r:id="rId5" imgW="558720" imgH="203040" progId="Equation.DSMT4">
                  <p:embed/>
                </p:oleObj>
              </mc:Choice>
              <mc:Fallback>
                <p:oleObj name="Equation" r:id="rId5" imgW="5587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4298950"/>
                        <a:ext cx="11445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1" name="Object 3"/>
          <p:cNvGraphicFramePr>
            <a:graphicFrameLocks noChangeAspect="1"/>
          </p:cNvGraphicFramePr>
          <p:nvPr/>
        </p:nvGraphicFramePr>
        <p:xfrm>
          <a:off x="457200" y="5334000"/>
          <a:ext cx="468313" cy="285750"/>
        </p:xfrm>
        <a:graphic>
          <a:graphicData uri="http://schemas.openxmlformats.org/presentationml/2006/ole">
            <mc:AlternateContent xmlns:mc="http://schemas.openxmlformats.org/markup-compatibility/2006">
              <mc:Choice xmlns:v="urn:schemas-microsoft-com:vml" Requires="v">
                <p:oleObj spid="_x0000_s391068" name="Equation" r:id="rId7" imgW="228600" imgH="139680" progId="Equation.DSMT4">
                  <p:embed/>
                </p:oleObj>
              </mc:Choice>
              <mc:Fallback>
                <p:oleObj name="Equation" r:id="rId7" imgW="2286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334000"/>
                        <a:ext cx="4683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2" name="Object 4"/>
          <p:cNvGraphicFramePr>
            <a:graphicFrameLocks noChangeAspect="1"/>
          </p:cNvGraphicFramePr>
          <p:nvPr/>
        </p:nvGraphicFramePr>
        <p:xfrm>
          <a:off x="882650" y="3317875"/>
          <a:ext cx="2030413" cy="417513"/>
        </p:xfrm>
        <a:graphic>
          <a:graphicData uri="http://schemas.openxmlformats.org/presentationml/2006/ole">
            <mc:AlternateContent xmlns:mc="http://schemas.openxmlformats.org/markup-compatibility/2006">
              <mc:Choice xmlns:v="urn:schemas-microsoft-com:vml" Requires="v">
                <p:oleObj spid="_x0000_s391069" name="Equation" r:id="rId9" imgW="990360" imgH="203040" progId="Equation.DSMT4">
                  <p:embed/>
                </p:oleObj>
              </mc:Choice>
              <mc:Fallback>
                <p:oleObj name="Equation" r:id="rId9" imgW="9903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650" y="3317875"/>
                        <a:ext cx="2030413"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3" name="Object 5"/>
          <p:cNvGraphicFramePr>
            <a:graphicFrameLocks noChangeAspect="1"/>
          </p:cNvGraphicFramePr>
          <p:nvPr/>
        </p:nvGraphicFramePr>
        <p:xfrm>
          <a:off x="2989263" y="3124200"/>
          <a:ext cx="1717675" cy="806450"/>
        </p:xfrm>
        <a:graphic>
          <a:graphicData uri="http://schemas.openxmlformats.org/presentationml/2006/ole">
            <mc:AlternateContent xmlns:mc="http://schemas.openxmlformats.org/markup-compatibility/2006">
              <mc:Choice xmlns:v="urn:schemas-microsoft-com:vml" Requires="v">
                <p:oleObj spid="_x0000_s391070" name="Equation" r:id="rId11" imgW="838080" imgH="393480" progId="Equation.DSMT4">
                  <p:embed/>
                </p:oleObj>
              </mc:Choice>
              <mc:Fallback>
                <p:oleObj name="Equation" r:id="rId11" imgW="8380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312420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6"/>
          <p:cNvGraphicFramePr>
            <a:graphicFrameLocks noChangeAspect="1"/>
          </p:cNvGraphicFramePr>
          <p:nvPr/>
        </p:nvGraphicFramePr>
        <p:xfrm>
          <a:off x="4665663" y="3124200"/>
          <a:ext cx="287337" cy="806450"/>
        </p:xfrm>
        <a:graphic>
          <a:graphicData uri="http://schemas.openxmlformats.org/presentationml/2006/ole">
            <mc:AlternateContent xmlns:mc="http://schemas.openxmlformats.org/markup-compatibility/2006">
              <mc:Choice xmlns:v="urn:schemas-microsoft-com:vml" Requires="v">
                <p:oleObj spid="_x0000_s391071" name="Equation" r:id="rId13" imgW="139680" imgH="393480" progId="Equation.DSMT4">
                  <p:embed/>
                </p:oleObj>
              </mc:Choice>
              <mc:Fallback>
                <p:oleObj name="Equation" r:id="rId13" imgW="1396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5663" y="31242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595" name="AutoShape 11"/>
          <p:cNvSpPr>
            <a:spLocks noChangeArrowheads="1"/>
          </p:cNvSpPr>
          <p:nvPr/>
        </p:nvSpPr>
        <p:spPr bwMode="auto">
          <a:xfrm>
            <a:off x="76200" y="3670300"/>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spAutoFit/>
          </a:bodyPr>
          <a:lstStyle/>
          <a:p>
            <a:pPr algn="ctr"/>
            <a:r>
              <a:rPr lang="en-US" altLang="ko-KR" sz="1600">
                <a:solidFill>
                  <a:srgbClr val="A50021"/>
                </a:solidFill>
                <a:latin typeface="Arial Narrow" charset="0"/>
                <a:ea typeface="굴림" charset="0"/>
                <a:cs typeface="굴림" charset="0"/>
              </a:rPr>
              <a:t>Convert degrees to radians</a:t>
            </a:r>
            <a:endParaRPr lang="en-US" sz="1600">
              <a:solidFill>
                <a:srgbClr val="A50021"/>
              </a:solidFill>
              <a:latin typeface="Arial Narrow" charset="0"/>
              <a:ea typeface="굴림" charset="0"/>
              <a:cs typeface="굴림" charset="0"/>
            </a:endParaRPr>
          </a:p>
        </p:txBody>
      </p:sp>
      <p:graphicFrame>
        <p:nvGraphicFramePr>
          <p:cNvPr id="835596" name="Object 7"/>
          <p:cNvGraphicFramePr>
            <a:graphicFrameLocks noChangeAspect="1"/>
          </p:cNvGraphicFramePr>
          <p:nvPr/>
        </p:nvGraphicFramePr>
        <p:xfrm>
          <a:off x="2362200" y="4038600"/>
          <a:ext cx="1638300" cy="936625"/>
        </p:xfrm>
        <a:graphic>
          <a:graphicData uri="http://schemas.openxmlformats.org/presentationml/2006/ole">
            <mc:AlternateContent xmlns:mc="http://schemas.openxmlformats.org/markup-compatibility/2006">
              <mc:Choice xmlns:v="urn:schemas-microsoft-com:vml" Requires="v">
                <p:oleObj spid="_x0000_s391072" name="Equation" r:id="rId15" imgW="799920" imgH="457200" progId="Equation.DSMT4">
                  <p:embed/>
                </p:oleObj>
              </mc:Choice>
              <mc:Fallback>
                <p:oleObj name="Equation" r:id="rId15" imgW="79992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4038600"/>
                        <a:ext cx="16383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7" name="Object 8"/>
          <p:cNvGraphicFramePr>
            <a:graphicFrameLocks noChangeAspect="1"/>
          </p:cNvGraphicFramePr>
          <p:nvPr/>
        </p:nvGraphicFramePr>
        <p:xfrm>
          <a:off x="3962400" y="4267200"/>
          <a:ext cx="1430338" cy="363538"/>
        </p:xfrm>
        <a:graphic>
          <a:graphicData uri="http://schemas.openxmlformats.org/presentationml/2006/ole">
            <mc:AlternateContent xmlns:mc="http://schemas.openxmlformats.org/markup-compatibility/2006">
              <mc:Choice xmlns:v="urn:schemas-microsoft-com:vml" Requires="v">
                <p:oleObj spid="_x0000_s391073" name="Equation" r:id="rId17" imgW="698400" imgH="177480" progId="Equation.DSMT4">
                  <p:embed/>
                </p:oleObj>
              </mc:Choice>
              <mc:Fallback>
                <p:oleObj name="Equation" r:id="rId17" imgW="69840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4267200"/>
                        <a:ext cx="14303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8" name="Object 9"/>
          <p:cNvGraphicFramePr>
            <a:graphicFrameLocks noChangeAspect="1"/>
          </p:cNvGraphicFramePr>
          <p:nvPr/>
        </p:nvGraphicFramePr>
        <p:xfrm>
          <a:off x="949325" y="5257800"/>
          <a:ext cx="650875" cy="365125"/>
        </p:xfrm>
        <a:graphic>
          <a:graphicData uri="http://schemas.openxmlformats.org/presentationml/2006/ole">
            <mc:AlternateContent xmlns:mc="http://schemas.openxmlformats.org/markup-compatibility/2006">
              <mc:Choice xmlns:v="urn:schemas-microsoft-com:vml" Requires="v">
                <p:oleObj spid="_x0000_s391074" name="Equation" r:id="rId19" imgW="317160" imgH="177480" progId="Equation.DSMT4">
                  <p:embed/>
                </p:oleObj>
              </mc:Choice>
              <mc:Fallback>
                <p:oleObj name="Equation" r:id="rId19" imgW="31716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9325" y="5257800"/>
                        <a:ext cx="6508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9" name="Object 10"/>
          <p:cNvGraphicFramePr>
            <a:graphicFrameLocks noChangeAspect="1"/>
          </p:cNvGraphicFramePr>
          <p:nvPr/>
        </p:nvGraphicFramePr>
        <p:xfrm>
          <a:off x="1600200" y="5181600"/>
          <a:ext cx="3408363" cy="573088"/>
        </p:xfrm>
        <a:graphic>
          <a:graphicData uri="http://schemas.openxmlformats.org/presentationml/2006/ole">
            <mc:AlternateContent xmlns:mc="http://schemas.openxmlformats.org/markup-compatibility/2006">
              <mc:Choice xmlns:v="urn:schemas-microsoft-com:vml" Requires="v">
                <p:oleObj spid="_x0000_s391075" name="Equation" r:id="rId21" imgW="1663560" imgH="279360" progId="Equation.DSMT4">
                  <p:embed/>
                </p:oleObj>
              </mc:Choice>
              <mc:Fallback>
                <p:oleObj name="Equation" r:id="rId21" imgW="166356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5181600"/>
                        <a:ext cx="3408363"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600" name="Object 11"/>
          <p:cNvGraphicFramePr>
            <a:graphicFrameLocks noChangeAspect="1"/>
          </p:cNvGraphicFramePr>
          <p:nvPr/>
        </p:nvGraphicFramePr>
        <p:xfrm>
          <a:off x="533400" y="5778500"/>
          <a:ext cx="3330575" cy="469900"/>
        </p:xfrm>
        <a:graphic>
          <a:graphicData uri="http://schemas.openxmlformats.org/presentationml/2006/ole">
            <mc:AlternateContent xmlns:mc="http://schemas.openxmlformats.org/markup-compatibility/2006">
              <mc:Choice xmlns:v="urn:schemas-microsoft-com:vml" Requires="v">
                <p:oleObj spid="_x0000_s391076" name="Equation" r:id="rId23" imgW="1625400" imgH="228600" progId="Equation.DSMT4">
                  <p:embed/>
                </p:oleObj>
              </mc:Choice>
              <mc:Fallback>
                <p:oleObj name="Equation" r:id="rId23" imgW="162540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5778500"/>
                        <a:ext cx="33305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601" name="Text Box 17"/>
          <p:cNvSpPr txBox="1">
            <a:spLocks noChangeArrowheads="1"/>
          </p:cNvSpPr>
          <p:nvPr/>
        </p:nvSpPr>
        <p:spPr bwMode="auto">
          <a:xfrm>
            <a:off x="304800" y="2743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굴림" charset="0"/>
                <a:cs typeface="굴림" charset="0"/>
              </a:rPr>
              <a:t>What do we need to find out?</a:t>
            </a:r>
            <a:endParaRPr lang="en-US" sz="2000">
              <a:solidFill>
                <a:schemeClr val="accent2"/>
              </a:solidFill>
              <a:latin typeface="Arial Narrow" charset="0"/>
              <a:cs typeface="Arial" charset="0"/>
            </a:endParaRPr>
          </a:p>
        </p:txBody>
      </p:sp>
      <p:sp>
        <p:nvSpPr>
          <p:cNvPr id="835602" name="Text Box 18"/>
          <p:cNvSpPr txBox="1">
            <a:spLocks noChangeArrowheads="1"/>
          </p:cNvSpPr>
          <p:nvPr/>
        </p:nvSpPr>
        <p:spPr bwMode="auto">
          <a:xfrm>
            <a:off x="3200400" y="27273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굴림" charset="0"/>
                <a:cs typeface="굴림" charset="0"/>
              </a:rPr>
              <a:t>The Arc length!!!</a:t>
            </a:r>
            <a:endParaRPr lang="en-US" sz="2000">
              <a:solidFill>
                <a:schemeClr val="accent2"/>
              </a:solidFill>
              <a:latin typeface="Arial Narrow" charset="0"/>
              <a:cs typeface="Arial" charset="0"/>
            </a:endParaRPr>
          </a:p>
        </p:txBody>
      </p:sp>
    </p:spTree>
    <p:extLst>
      <p:ext uri="{BB962C8B-B14F-4D97-AF65-F5344CB8AC3E}">
        <p14:creationId xmlns:p14="http://schemas.microsoft.com/office/powerpoint/2010/main" val="1524722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5588"/>
                                        </p:tgtEl>
                                        <p:attrNameLst>
                                          <p:attrName>style.visibility</p:attrName>
                                        </p:attrNameLst>
                                      </p:cBhvr>
                                      <p:to>
                                        <p:strVal val="visible"/>
                                      </p:to>
                                    </p:set>
                                    <p:animEffect transition="in" filter="wipe(left)">
                                      <p:cBhvr>
                                        <p:cTn id="7" dur="500"/>
                                        <p:tgtEl>
                                          <p:spTgt spid="835588"/>
                                        </p:tgtEl>
                                      </p:cBhvr>
                                    </p:animEffect>
                                  </p:childTnLst>
                                </p:cTn>
                              </p:par>
                            </p:childTnLst>
                          </p:cTn>
                        </p:par>
                        <p:par>
                          <p:cTn id="8" fill="hold" nodeType="afterGroup">
                            <p:stCondLst>
                              <p:cond delay="2050"/>
                            </p:stCondLst>
                            <p:childTnLst>
                              <p:par>
                                <p:cTn id="9" presetID="53" presetClass="entr" presetSubtype="0" fill="hold" nodeType="afterEffect">
                                  <p:stCondLst>
                                    <p:cond delay="0"/>
                                  </p:stCondLst>
                                  <p:childTnLst>
                                    <p:set>
                                      <p:cBhvr>
                                        <p:cTn id="10" dur="1" fill="hold">
                                          <p:stCondLst>
                                            <p:cond delay="0"/>
                                          </p:stCondLst>
                                        </p:cTn>
                                        <p:tgtEl>
                                          <p:spTgt spid="835587"/>
                                        </p:tgtEl>
                                        <p:attrNameLst>
                                          <p:attrName>style.visibility</p:attrName>
                                        </p:attrNameLst>
                                      </p:cBhvr>
                                      <p:to>
                                        <p:strVal val="visible"/>
                                      </p:to>
                                    </p:set>
                                    <p:anim calcmode="lin" valueType="num">
                                      <p:cBhvr>
                                        <p:cTn id="11" dur="500" fill="hold"/>
                                        <p:tgtEl>
                                          <p:spTgt spid="835587"/>
                                        </p:tgtEl>
                                        <p:attrNameLst>
                                          <p:attrName>ppt_w</p:attrName>
                                        </p:attrNameLst>
                                      </p:cBhvr>
                                      <p:tavLst>
                                        <p:tav tm="0">
                                          <p:val>
                                            <p:fltVal val="0"/>
                                          </p:val>
                                        </p:tav>
                                        <p:tav tm="100000">
                                          <p:val>
                                            <p:strVal val="#ppt_w"/>
                                          </p:val>
                                        </p:tav>
                                      </p:tavLst>
                                    </p:anim>
                                    <p:anim calcmode="lin" valueType="num">
                                      <p:cBhvr>
                                        <p:cTn id="12" dur="500" fill="hold"/>
                                        <p:tgtEl>
                                          <p:spTgt spid="835587"/>
                                        </p:tgtEl>
                                        <p:attrNameLst>
                                          <p:attrName>ppt_h</p:attrName>
                                        </p:attrNameLst>
                                      </p:cBhvr>
                                      <p:tavLst>
                                        <p:tav tm="0">
                                          <p:val>
                                            <p:fltVal val="0"/>
                                          </p:val>
                                        </p:tav>
                                        <p:tav tm="100000">
                                          <p:val>
                                            <p:strVal val="#ppt_h"/>
                                          </p:val>
                                        </p:tav>
                                      </p:tavLst>
                                    </p:anim>
                                    <p:animEffect transition="in" filter="fade">
                                      <p:cBhvr>
                                        <p:cTn id="13" dur="500"/>
                                        <p:tgtEl>
                                          <p:spTgt spid="8355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835601"/>
                                        </p:tgtEl>
                                        <p:attrNameLst>
                                          <p:attrName>style.visibility</p:attrName>
                                        </p:attrNameLst>
                                      </p:cBhvr>
                                      <p:to>
                                        <p:strVal val="visible"/>
                                      </p:to>
                                    </p:set>
                                    <p:animEffect transition="in" filter="wipe(left)">
                                      <p:cBhvr>
                                        <p:cTn id="18" dur="500"/>
                                        <p:tgtEl>
                                          <p:spTgt spid="8356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835602"/>
                                        </p:tgtEl>
                                        <p:attrNameLst>
                                          <p:attrName>style.visibility</p:attrName>
                                        </p:attrNameLst>
                                      </p:cBhvr>
                                      <p:to>
                                        <p:strVal val="visible"/>
                                      </p:to>
                                    </p:set>
                                    <p:animEffect transition="in" filter="wipe(left)">
                                      <p:cBhvr>
                                        <p:cTn id="23" dur="500"/>
                                        <p:tgtEl>
                                          <p:spTgt spid="835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35592"/>
                                        </p:tgtEl>
                                        <p:attrNameLst>
                                          <p:attrName>style.visibility</p:attrName>
                                        </p:attrNameLst>
                                      </p:cBhvr>
                                      <p:to>
                                        <p:strVal val="visible"/>
                                      </p:to>
                                    </p:set>
                                    <p:animEffect transition="in" filter="wipe(left)">
                                      <p:cBhvr>
                                        <p:cTn id="28" dur="500"/>
                                        <p:tgtEl>
                                          <p:spTgt spid="8355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35593"/>
                                        </p:tgtEl>
                                        <p:attrNameLst>
                                          <p:attrName>style.visibility</p:attrName>
                                        </p:attrNameLst>
                                      </p:cBhvr>
                                      <p:to>
                                        <p:strVal val="visible"/>
                                      </p:to>
                                    </p:set>
                                    <p:animEffect transition="in" filter="wipe(left)">
                                      <p:cBhvr>
                                        <p:cTn id="33" dur="500"/>
                                        <p:tgtEl>
                                          <p:spTgt spid="8355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35594"/>
                                        </p:tgtEl>
                                        <p:attrNameLst>
                                          <p:attrName>style.visibility</p:attrName>
                                        </p:attrNameLst>
                                      </p:cBhvr>
                                      <p:to>
                                        <p:strVal val="visible"/>
                                      </p:to>
                                    </p:set>
                                    <p:animEffect transition="in" filter="wipe(left)">
                                      <p:cBhvr>
                                        <p:cTn id="38" dur="500"/>
                                        <p:tgtEl>
                                          <p:spTgt spid="8355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35595"/>
                                        </p:tgtEl>
                                        <p:attrNameLst>
                                          <p:attrName>style.visibility</p:attrName>
                                        </p:attrNameLst>
                                      </p:cBhvr>
                                      <p:to>
                                        <p:strVal val="visible"/>
                                      </p:to>
                                    </p:set>
                                    <p:animEffect transition="in" filter="wipe(left)">
                                      <p:cBhvr>
                                        <p:cTn id="43" dur="500"/>
                                        <p:tgtEl>
                                          <p:spTgt spid="83559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835590"/>
                                        </p:tgtEl>
                                        <p:attrNameLst>
                                          <p:attrName>style.visibility</p:attrName>
                                        </p:attrNameLst>
                                      </p:cBhvr>
                                      <p:to>
                                        <p:strVal val="visible"/>
                                      </p:to>
                                    </p:set>
                                    <p:animEffect transition="in" filter="wipe(left)">
                                      <p:cBhvr>
                                        <p:cTn id="48" dur="500"/>
                                        <p:tgtEl>
                                          <p:spTgt spid="83559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835596"/>
                                        </p:tgtEl>
                                        <p:attrNameLst>
                                          <p:attrName>style.visibility</p:attrName>
                                        </p:attrNameLst>
                                      </p:cBhvr>
                                      <p:to>
                                        <p:strVal val="visible"/>
                                      </p:to>
                                    </p:set>
                                    <p:animEffect transition="in" filter="wipe(left)">
                                      <p:cBhvr>
                                        <p:cTn id="53" dur="500"/>
                                        <p:tgtEl>
                                          <p:spTgt spid="83559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835597"/>
                                        </p:tgtEl>
                                        <p:attrNameLst>
                                          <p:attrName>style.visibility</p:attrName>
                                        </p:attrNameLst>
                                      </p:cBhvr>
                                      <p:to>
                                        <p:strVal val="visible"/>
                                      </p:to>
                                    </p:set>
                                    <p:animEffect transition="in" filter="wipe(left)">
                                      <p:cBhvr>
                                        <p:cTn id="58" dur="500"/>
                                        <p:tgtEl>
                                          <p:spTgt spid="83559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835591"/>
                                        </p:tgtEl>
                                        <p:attrNameLst>
                                          <p:attrName>style.visibility</p:attrName>
                                        </p:attrNameLst>
                                      </p:cBhvr>
                                      <p:to>
                                        <p:strVal val="visible"/>
                                      </p:to>
                                    </p:set>
                                    <p:animEffect transition="in" filter="wipe(left)">
                                      <p:cBhvr>
                                        <p:cTn id="63" dur="500"/>
                                        <p:tgtEl>
                                          <p:spTgt spid="8355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35598"/>
                                        </p:tgtEl>
                                        <p:attrNameLst>
                                          <p:attrName>style.visibility</p:attrName>
                                        </p:attrNameLst>
                                      </p:cBhvr>
                                      <p:to>
                                        <p:strVal val="visible"/>
                                      </p:to>
                                    </p:set>
                                    <p:animEffect transition="in" filter="wipe(left)">
                                      <p:cBhvr>
                                        <p:cTn id="68" dur="500"/>
                                        <p:tgtEl>
                                          <p:spTgt spid="83559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35599"/>
                                        </p:tgtEl>
                                        <p:attrNameLst>
                                          <p:attrName>style.visibility</p:attrName>
                                        </p:attrNameLst>
                                      </p:cBhvr>
                                      <p:to>
                                        <p:strVal val="visible"/>
                                      </p:to>
                                    </p:set>
                                    <p:animEffect transition="in" filter="wipe(left)">
                                      <p:cBhvr>
                                        <p:cTn id="73" dur="500"/>
                                        <p:tgtEl>
                                          <p:spTgt spid="835599"/>
                                        </p:tgtEl>
                                      </p:cBhvr>
                                    </p:animEffect>
                                  </p:childTnLst>
                                </p:cTn>
                              </p:par>
                            </p:childTnLst>
                          </p:cTn>
                        </p:par>
                        <p:par>
                          <p:cTn id="74" fill="hold" nodeType="after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835600"/>
                                        </p:tgtEl>
                                        <p:attrNameLst>
                                          <p:attrName>style.visibility</p:attrName>
                                        </p:attrNameLst>
                                      </p:cBhvr>
                                      <p:to>
                                        <p:strVal val="visible"/>
                                      </p:to>
                                    </p:set>
                                    <p:animEffect transition="in" filter="wipe(left)">
                                      <p:cBhvr>
                                        <p:cTn id="77" dur="500"/>
                                        <p:tgtEl>
                                          <p:spTgt spid="835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8" grpId="0"/>
      <p:bldP spid="835595" grpId="0" animBg="1"/>
      <p:bldP spid="835601" grpId="0"/>
      <p:bldP spid="8356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91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91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DD629-1A8E-EA44-8D64-8D322B14BE93}"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839683" name="Text Box 3"/>
          <p:cNvSpPr txBox="1">
            <a:spLocks noChangeArrowheads="1"/>
          </p:cNvSpPr>
          <p:nvPr/>
        </p:nvSpPr>
        <p:spPr bwMode="auto">
          <a:xfrm>
            <a:off x="381000" y="6858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The diameter of the sun is about 400 times greater than that of the m</a:t>
            </a:r>
            <a:r>
              <a:rPr lang="en-US" dirty="0" smtClean="0">
                <a:solidFill>
                  <a:schemeClr val="accent2"/>
                </a:solidFill>
                <a:latin typeface="Arial Narrow" charset="0"/>
              </a:rPr>
              <a:t>oon</a:t>
            </a:r>
            <a:r>
              <a:rPr lang="en-US" dirty="0">
                <a:solidFill>
                  <a:schemeClr val="accent2"/>
                </a:solidFill>
                <a:latin typeface="Arial Narrow" charset="0"/>
              </a:rPr>
              <a:t>.  By coincidence, the s</a:t>
            </a:r>
            <a:r>
              <a:rPr lang="en-US" dirty="0" smtClean="0">
                <a:solidFill>
                  <a:schemeClr val="accent2"/>
                </a:solidFill>
                <a:latin typeface="Arial Narrow" charset="0"/>
              </a:rPr>
              <a:t>un </a:t>
            </a:r>
            <a:r>
              <a:rPr lang="en-US" dirty="0">
                <a:solidFill>
                  <a:schemeClr val="accent2"/>
                </a:solidFill>
                <a:latin typeface="Arial Narrow" charset="0"/>
              </a:rPr>
              <a:t>is also about 400 times farther from the e</a:t>
            </a:r>
            <a:r>
              <a:rPr lang="en-US" dirty="0" smtClean="0">
                <a:solidFill>
                  <a:schemeClr val="accent2"/>
                </a:solidFill>
                <a:latin typeface="Arial Narrow" charset="0"/>
              </a:rPr>
              <a:t>arth </a:t>
            </a:r>
            <a:r>
              <a:rPr lang="en-US" dirty="0">
                <a:solidFill>
                  <a:schemeClr val="accent2"/>
                </a:solidFill>
                <a:latin typeface="Arial Narrow" charset="0"/>
              </a:rPr>
              <a:t>than is the m</a:t>
            </a:r>
            <a:r>
              <a:rPr lang="en-US" dirty="0" smtClean="0">
                <a:solidFill>
                  <a:schemeClr val="accent2"/>
                </a:solidFill>
                <a:latin typeface="Arial Narrow" charset="0"/>
              </a:rPr>
              <a:t>oon</a:t>
            </a:r>
            <a:r>
              <a:rPr lang="en-US" dirty="0">
                <a:solidFill>
                  <a:schemeClr val="accent2"/>
                </a:solidFill>
                <a:latin typeface="Arial Narrow"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an observer on the e</a:t>
            </a:r>
            <a:r>
              <a:rPr lang="en-US" dirty="0" smtClean="0">
                <a:solidFill>
                  <a:schemeClr val="accent2"/>
                </a:solidFill>
                <a:latin typeface="Arial Narrow" charset="0"/>
                <a:ea typeface="굴림" charset="0"/>
                <a:cs typeface="굴림" charset="0"/>
              </a:rPr>
              <a:t>arth</a:t>
            </a:r>
            <a:r>
              <a:rPr lang="en-US" dirty="0">
                <a:solidFill>
                  <a:schemeClr val="accent2"/>
                </a:solidFill>
                <a:latin typeface="Arial Narrow" charset="0"/>
                <a:ea typeface="굴림" charset="0"/>
                <a:cs typeface="굴림" charset="0"/>
              </a:rPr>
              <a:t>, compare the angle subtended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by the moon to the angle subtended by the sun and explain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why this result leads to a total solar eclipse.</a:t>
            </a:r>
          </a:p>
        </p:txBody>
      </p:sp>
      <p:pic>
        <p:nvPicPr>
          <p:cNvPr id="839684" name="Picture 4" descr="F0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533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5"/>
          <p:cNvSpPr>
            <a:spLocks noGrp="1" noChangeArrowheads="1"/>
          </p:cNvSpPr>
          <p:nvPr>
            <p:ph type="title"/>
          </p:nvPr>
        </p:nvSpPr>
        <p:spPr>
          <a:xfrm>
            <a:off x="685800" y="0"/>
            <a:ext cx="7772400" cy="685800"/>
          </a:xfrm>
        </p:spPr>
        <p:txBody>
          <a:bodyPr/>
          <a:lstStyle/>
          <a:p>
            <a:r>
              <a:rPr lang="en-US" altLang="ko-KR" sz="4000">
                <a:latin typeface="Arial Narrow" charset="0"/>
                <a:ea typeface="굴림" charset="0"/>
                <a:cs typeface="굴림" charset="0"/>
              </a:rPr>
              <a:t>Ex.  A Total Eclipse of the Sun</a:t>
            </a:r>
            <a:endParaRPr lang="en-US" sz="4000">
              <a:latin typeface="Arial Narrow" charset="0"/>
              <a:ea typeface="ＭＳ Ｐゴシック" charset="0"/>
              <a:cs typeface="ＭＳ Ｐゴシック" charset="0"/>
            </a:endParaRPr>
          </a:p>
        </p:txBody>
      </p:sp>
      <p:graphicFrame>
        <p:nvGraphicFramePr>
          <p:cNvPr id="839686" name="Object 2"/>
          <p:cNvGraphicFramePr>
            <a:graphicFrameLocks noChangeAspect="1"/>
          </p:cNvGraphicFramePr>
          <p:nvPr/>
        </p:nvGraphicFramePr>
        <p:xfrm>
          <a:off x="533400" y="2784475"/>
          <a:ext cx="2028825" cy="415925"/>
        </p:xfrm>
        <a:graphic>
          <a:graphicData uri="http://schemas.openxmlformats.org/presentationml/2006/ole">
            <mc:AlternateContent xmlns:mc="http://schemas.openxmlformats.org/markup-compatibility/2006">
              <mc:Choice xmlns:v="urn:schemas-microsoft-com:vml" Requires="v">
                <p:oleObj spid="_x0000_s391447" name="Equation" r:id="rId5" imgW="990360" imgH="203040" progId="Equation.DSMT4">
                  <p:embed/>
                </p:oleObj>
              </mc:Choice>
              <mc:Fallback>
                <p:oleObj name="Equation" r:id="rId5" imgW="9903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84475"/>
                        <a:ext cx="2028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8" name="Object 3"/>
          <p:cNvGraphicFramePr>
            <a:graphicFrameLocks noChangeAspect="1"/>
          </p:cNvGraphicFramePr>
          <p:nvPr/>
        </p:nvGraphicFramePr>
        <p:xfrm>
          <a:off x="609600" y="3232150"/>
          <a:ext cx="1717675" cy="806450"/>
        </p:xfrm>
        <a:graphic>
          <a:graphicData uri="http://schemas.openxmlformats.org/presentationml/2006/ole">
            <mc:AlternateContent xmlns:mc="http://schemas.openxmlformats.org/markup-compatibility/2006">
              <mc:Choice xmlns:v="urn:schemas-microsoft-com:vml" Requires="v">
                <p:oleObj spid="_x0000_s391448" name="Equation" r:id="rId7" imgW="838080" imgH="393480" progId="Equation.DSMT4">
                  <p:embed/>
                </p:oleObj>
              </mc:Choice>
              <mc:Fallback>
                <p:oleObj name="Equation" r:id="rId7" imgW="8380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321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9" name="Object 4"/>
          <p:cNvGraphicFramePr>
            <a:graphicFrameLocks noChangeAspect="1"/>
          </p:cNvGraphicFramePr>
          <p:nvPr/>
        </p:nvGraphicFramePr>
        <p:xfrm>
          <a:off x="2430463" y="3276600"/>
          <a:ext cx="287337" cy="806450"/>
        </p:xfrm>
        <a:graphic>
          <a:graphicData uri="http://schemas.openxmlformats.org/presentationml/2006/ole">
            <mc:AlternateContent xmlns:mc="http://schemas.openxmlformats.org/markup-compatibility/2006">
              <mc:Choice xmlns:v="urn:schemas-microsoft-com:vml" Requires="v">
                <p:oleObj spid="_x0000_s391449" name="Equation" r:id="rId9" imgW="139680" imgH="393480" progId="Equation.DSMT4">
                  <p:embed/>
                </p:oleObj>
              </mc:Choice>
              <mc:Fallback>
                <p:oleObj name="Equation" r:id="rId9" imgW="1396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0463" y="32766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690" name="Text Box 10"/>
          <p:cNvSpPr txBox="1">
            <a:spLocks noChangeArrowheads="1"/>
          </p:cNvSpPr>
          <p:nvPr/>
        </p:nvSpPr>
        <p:spPr bwMode="auto">
          <a:xfrm>
            <a:off x="228600" y="5578475"/>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I can even cover the entire sun with my thumb!!  Why?</a:t>
            </a:r>
            <a:endParaRPr lang="en-US" dirty="0">
              <a:solidFill>
                <a:schemeClr val="accent2"/>
              </a:solidFill>
              <a:latin typeface="Arial Narrow" charset="0"/>
              <a:ea typeface="굴림" charset="0"/>
              <a:cs typeface="굴림" charset="0"/>
            </a:endParaRPr>
          </a:p>
        </p:txBody>
      </p:sp>
      <p:sp>
        <p:nvSpPr>
          <p:cNvPr id="839691" name="Text Box 11"/>
          <p:cNvSpPr txBox="1">
            <a:spLocks noChangeArrowheads="1"/>
          </p:cNvSpPr>
          <p:nvPr/>
        </p:nvSpPr>
        <p:spPr bwMode="auto">
          <a:xfrm>
            <a:off x="3505200" y="5654675"/>
            <a:ext cx="525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Because the distance (r) from my eyes to my thumb is far shorter than that to the sun.</a:t>
            </a:r>
            <a:endParaRPr lang="en-US" dirty="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056757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9683"/>
                                        </p:tgtEl>
                                        <p:attrNameLst>
                                          <p:attrName>style.visibility</p:attrName>
                                        </p:attrNameLst>
                                      </p:cBhvr>
                                      <p:to>
                                        <p:strVal val="visible"/>
                                      </p:to>
                                    </p:set>
                                    <p:animEffect transition="in" filter="wipe(left)">
                                      <p:cBhvr>
                                        <p:cTn id="7" dur="500"/>
                                        <p:tgtEl>
                                          <p:spTgt spid="83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839684"/>
                                        </p:tgtEl>
                                        <p:attrNameLst>
                                          <p:attrName>style.visibility</p:attrName>
                                        </p:attrNameLst>
                                      </p:cBhvr>
                                      <p:to>
                                        <p:strVal val="visible"/>
                                      </p:to>
                                    </p:set>
                                    <p:anim calcmode="lin" valueType="num">
                                      <p:cBhvr>
                                        <p:cTn id="12" dur="500" fill="hold"/>
                                        <p:tgtEl>
                                          <p:spTgt spid="839684"/>
                                        </p:tgtEl>
                                        <p:attrNameLst>
                                          <p:attrName>ppt_w</p:attrName>
                                        </p:attrNameLst>
                                      </p:cBhvr>
                                      <p:tavLst>
                                        <p:tav tm="0">
                                          <p:val>
                                            <p:fltVal val="0"/>
                                          </p:val>
                                        </p:tav>
                                        <p:tav tm="100000">
                                          <p:val>
                                            <p:strVal val="#ppt_w"/>
                                          </p:val>
                                        </p:tav>
                                      </p:tavLst>
                                    </p:anim>
                                    <p:anim calcmode="lin" valueType="num">
                                      <p:cBhvr>
                                        <p:cTn id="13" dur="500" fill="hold"/>
                                        <p:tgtEl>
                                          <p:spTgt spid="839684"/>
                                        </p:tgtEl>
                                        <p:attrNameLst>
                                          <p:attrName>ppt_h</p:attrName>
                                        </p:attrNameLst>
                                      </p:cBhvr>
                                      <p:tavLst>
                                        <p:tav tm="0">
                                          <p:val>
                                            <p:fltVal val="0"/>
                                          </p:val>
                                        </p:tav>
                                        <p:tav tm="100000">
                                          <p:val>
                                            <p:strVal val="#ppt_h"/>
                                          </p:val>
                                        </p:tav>
                                      </p:tavLst>
                                    </p:anim>
                                    <p:animEffect transition="in" filter="fade">
                                      <p:cBhvr>
                                        <p:cTn id="14" dur="500"/>
                                        <p:tgtEl>
                                          <p:spTgt spid="8396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9686"/>
                                        </p:tgtEl>
                                        <p:attrNameLst>
                                          <p:attrName>style.visibility</p:attrName>
                                        </p:attrNameLst>
                                      </p:cBhvr>
                                      <p:to>
                                        <p:strVal val="visible"/>
                                      </p:to>
                                    </p:set>
                                    <p:animEffect transition="in" filter="wipe(left)">
                                      <p:cBhvr>
                                        <p:cTn id="19" dur="500"/>
                                        <p:tgtEl>
                                          <p:spTgt spid="839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39688"/>
                                        </p:tgtEl>
                                        <p:attrNameLst>
                                          <p:attrName>style.visibility</p:attrName>
                                        </p:attrNameLst>
                                      </p:cBhvr>
                                      <p:to>
                                        <p:strVal val="visible"/>
                                      </p:to>
                                    </p:set>
                                    <p:animEffect transition="in" filter="wipe(left)">
                                      <p:cBhvr>
                                        <p:cTn id="24" dur="500"/>
                                        <p:tgtEl>
                                          <p:spTgt spid="83968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839689"/>
                                        </p:tgtEl>
                                        <p:attrNameLst>
                                          <p:attrName>style.visibility</p:attrName>
                                        </p:attrNameLst>
                                      </p:cBhvr>
                                      <p:to>
                                        <p:strVal val="visible"/>
                                      </p:to>
                                    </p:set>
                                    <p:animEffect transition="in" filter="wipe(left)">
                                      <p:cBhvr>
                                        <p:cTn id="29" dur="500"/>
                                        <p:tgtEl>
                                          <p:spTgt spid="83968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39690"/>
                                        </p:tgtEl>
                                        <p:attrNameLst>
                                          <p:attrName>style.visibility</p:attrName>
                                        </p:attrNameLst>
                                      </p:cBhvr>
                                      <p:to>
                                        <p:strVal val="visible"/>
                                      </p:to>
                                    </p:set>
                                    <p:animEffect transition="in" filter="wipe(left)">
                                      <p:cBhvr>
                                        <p:cTn id="34" dur="500"/>
                                        <p:tgtEl>
                                          <p:spTgt spid="8396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39691"/>
                                        </p:tgtEl>
                                        <p:attrNameLst>
                                          <p:attrName>style.visibility</p:attrName>
                                        </p:attrNameLst>
                                      </p:cBhvr>
                                      <p:to>
                                        <p:strVal val="visible"/>
                                      </p:to>
                                    </p:set>
                                    <p:animEffect transition="in" filter="wipe(left)">
                                      <p:cBhvr>
                                        <p:cTn id="39" dur="500"/>
                                        <p:tgtEl>
                                          <p:spTgt spid="839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p:bldP spid="839690" grpId="0"/>
      <p:bldP spid="83969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51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51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88D915-0DC0-C545-A38F-8FCBFE48C175}"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774146" name="Text Box 2"/>
          <p:cNvSpPr txBox="1">
            <a:spLocks noChangeArrowheads="1"/>
          </p:cNvSpPr>
          <p:nvPr/>
        </p:nvSpPr>
        <p:spPr bwMode="auto">
          <a:xfrm>
            <a:off x="381000" y="1066800"/>
            <a:ext cx="571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A</a:t>
            </a:r>
            <a:r>
              <a:rPr lang="en-US" sz="2200">
                <a:solidFill>
                  <a:schemeClr val="accent2"/>
                </a:solidFill>
                <a:latin typeface="Arial Narrow" charset="0"/>
                <a:ea typeface="굴림" charset="0"/>
                <a:cs typeface="굴림" charset="0"/>
              </a:rPr>
              <a:t>ngular displacement</a:t>
            </a:r>
            <a:r>
              <a:rPr lang="en-US" altLang="ko-KR" sz="2200">
                <a:solidFill>
                  <a:schemeClr val="accent2"/>
                </a:solidFill>
                <a:latin typeface="Arial Narrow" charset="0"/>
                <a:ea typeface="굴림" charset="0"/>
                <a:cs typeface="굴림" charset="0"/>
              </a:rPr>
              <a:t> is defined as </a:t>
            </a:r>
            <a:endParaRPr lang="en-US" sz="2200">
              <a:solidFill>
                <a:schemeClr val="accent2"/>
              </a:solidFill>
              <a:latin typeface="Arial Narrow" charset="0"/>
              <a:ea typeface="굴림" charset="0"/>
              <a:cs typeface="굴림" charset="0"/>
            </a:endParaRPr>
          </a:p>
        </p:txBody>
      </p:sp>
      <p:graphicFrame>
        <p:nvGraphicFramePr>
          <p:cNvPr id="774147" name="Object 2"/>
          <p:cNvGraphicFramePr>
            <a:graphicFrameLocks noChangeAspect="1"/>
          </p:cNvGraphicFramePr>
          <p:nvPr/>
        </p:nvGraphicFramePr>
        <p:xfrm>
          <a:off x="1703388" y="1501775"/>
          <a:ext cx="1277937" cy="625475"/>
        </p:xfrm>
        <a:graphic>
          <a:graphicData uri="http://schemas.openxmlformats.org/presentationml/2006/ole">
            <mc:AlternateContent xmlns:mc="http://schemas.openxmlformats.org/markup-compatibility/2006">
              <mc:Choice xmlns:v="urn:schemas-microsoft-com:vml" Requires="v">
                <p:oleObj spid="_x0000_s392931" name="Equation" r:id="rId3" imgW="355320" imgH="177480" progId="Equation.3">
                  <p:embed/>
                </p:oleObj>
              </mc:Choice>
              <mc:Fallback>
                <p:oleObj name="Equation" r:id="rId3" imgW="3553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501775"/>
                        <a:ext cx="1277937"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14" name="Rectangle 4"/>
          <p:cNvSpPr>
            <a:spLocks noGrp="1" noChangeArrowheads="1"/>
          </p:cNvSpPr>
          <p:nvPr>
            <p:ph type="title"/>
          </p:nvPr>
        </p:nvSpPr>
        <p:spPr>
          <a:xfrm>
            <a:off x="152400" y="152400"/>
            <a:ext cx="8839200" cy="685800"/>
          </a:xfrm>
          <a:noFill/>
        </p:spPr>
        <p:txBody>
          <a:bodyPr/>
          <a:lstStyle/>
          <a:p>
            <a:r>
              <a:rPr lang="en-US" sz="3600">
                <a:latin typeface="Arial Narrow" charset="0"/>
                <a:ea typeface="ＭＳ Ｐゴシック" charset="0"/>
                <a:cs typeface="ＭＳ Ｐゴシック" charset="0"/>
              </a:rPr>
              <a:t>Angular Displacement, Velocity, and Acceleration</a:t>
            </a:r>
          </a:p>
        </p:txBody>
      </p:sp>
      <p:sp>
        <p:nvSpPr>
          <p:cNvPr id="774149" name="Text Box 5"/>
          <p:cNvSpPr txBox="1">
            <a:spLocks noChangeArrowheads="1"/>
          </p:cNvSpPr>
          <p:nvPr/>
        </p:nvSpPr>
        <p:spPr bwMode="auto">
          <a:xfrm>
            <a:off x="457200" y="23622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chemeClr val="accent2"/>
                </a:solidFill>
                <a:latin typeface="Arial Narrow" charset="0"/>
              </a:rPr>
              <a:t>How about the average angular </a:t>
            </a:r>
            <a:r>
              <a:rPr lang="en-US" altLang="ko-KR" sz="2200" dirty="0">
                <a:solidFill>
                  <a:schemeClr val="accent2"/>
                </a:solidFill>
                <a:latin typeface="Arial Narrow" charset="0"/>
                <a:ea typeface="굴림" charset="0"/>
                <a:cs typeface="굴림" charset="0"/>
              </a:rPr>
              <a:t>velocity, the rate of change of angular displacement</a:t>
            </a:r>
            <a:r>
              <a:rPr lang="en-US" sz="2200" dirty="0">
                <a:solidFill>
                  <a:schemeClr val="accent2"/>
                </a:solidFill>
                <a:latin typeface="Arial Narrow" charset="0"/>
                <a:ea typeface="굴림" charset="0"/>
                <a:cs typeface="굴림" charset="0"/>
              </a:rPr>
              <a:t>?</a:t>
            </a:r>
          </a:p>
        </p:txBody>
      </p:sp>
      <p:graphicFrame>
        <p:nvGraphicFramePr>
          <p:cNvPr id="774150" name="Object 3"/>
          <p:cNvGraphicFramePr>
            <a:graphicFrameLocks noChangeAspect="1"/>
          </p:cNvGraphicFramePr>
          <p:nvPr/>
        </p:nvGraphicFramePr>
        <p:xfrm>
          <a:off x="5092700" y="2311400"/>
          <a:ext cx="757238" cy="598488"/>
        </p:xfrm>
        <a:graphic>
          <a:graphicData uri="http://schemas.openxmlformats.org/presentationml/2006/ole">
            <mc:AlternateContent xmlns:mc="http://schemas.openxmlformats.org/markup-compatibility/2006">
              <mc:Choice xmlns:v="urn:schemas-microsoft-com:vml" Requires="v">
                <p:oleObj spid="_x0000_s392932" name="Equation" r:id="rId5" imgW="266400" imgH="215640" progId="Equation.3">
                  <p:embed/>
                </p:oleObj>
              </mc:Choice>
              <mc:Fallback>
                <p:oleObj name="Equation"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2311400"/>
                        <a:ext cx="757238" cy="598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3" name="Text Box 9"/>
          <p:cNvSpPr txBox="1">
            <a:spLocks noChangeArrowheads="1"/>
          </p:cNvSpPr>
          <p:nvPr/>
        </p:nvSpPr>
        <p:spPr bwMode="auto">
          <a:xfrm>
            <a:off x="457200" y="3657600"/>
            <a:ext cx="4343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chemeClr val="accent2"/>
                </a:solidFill>
                <a:latin typeface="Arial Narrow" charset="0"/>
              </a:rPr>
              <a:t>By the same token, the average angular acceleration</a:t>
            </a:r>
            <a:r>
              <a:rPr lang="en-US" altLang="ko-KR" sz="2200" dirty="0">
                <a:solidFill>
                  <a:schemeClr val="accent2"/>
                </a:solidFill>
                <a:latin typeface="Arial Narrow" charset="0"/>
                <a:ea typeface="굴림" charset="0"/>
                <a:cs typeface="굴림" charset="0"/>
              </a:rPr>
              <a:t>, rate of change of the angular velocity,</a:t>
            </a:r>
            <a:r>
              <a:rPr lang="en-US" sz="2200" dirty="0">
                <a:solidFill>
                  <a:schemeClr val="accent2"/>
                </a:solidFill>
                <a:latin typeface="Arial Narrow" charset="0"/>
                <a:ea typeface="굴림" charset="0"/>
                <a:cs typeface="굴림" charset="0"/>
              </a:rPr>
              <a:t> is defined as…</a:t>
            </a:r>
          </a:p>
        </p:txBody>
      </p:sp>
      <p:graphicFrame>
        <p:nvGraphicFramePr>
          <p:cNvPr id="774154" name="Object 4"/>
          <p:cNvGraphicFramePr>
            <a:graphicFrameLocks noChangeAspect="1"/>
          </p:cNvGraphicFramePr>
          <p:nvPr/>
        </p:nvGraphicFramePr>
        <p:xfrm>
          <a:off x="5059363" y="3940175"/>
          <a:ext cx="808037" cy="641350"/>
        </p:xfrm>
        <a:graphic>
          <a:graphicData uri="http://schemas.openxmlformats.org/presentationml/2006/ole">
            <mc:AlternateContent xmlns:mc="http://schemas.openxmlformats.org/markup-compatibility/2006">
              <mc:Choice xmlns:v="urn:schemas-microsoft-com:vml" Requires="v">
                <p:oleObj spid="_x0000_s392933"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363" y="3940175"/>
                        <a:ext cx="80803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7" name="Text Box 13"/>
          <p:cNvSpPr txBox="1">
            <a:spLocks noChangeArrowheads="1"/>
          </p:cNvSpPr>
          <p:nvPr/>
        </p:nvSpPr>
        <p:spPr bwMode="auto">
          <a:xfrm>
            <a:off x="457200" y="5410200"/>
            <a:ext cx="8229600" cy="7620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5334000" y="838200"/>
            <a:ext cx="1371600" cy="1143000"/>
            <a:chOff x="4752" y="1008"/>
            <a:chExt cx="864" cy="720"/>
          </a:xfrm>
        </p:grpSpPr>
        <p:sp>
          <p:nvSpPr>
            <p:cNvPr id="51234"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5638800" y="1066800"/>
            <a:ext cx="825500" cy="827088"/>
            <a:chOff x="4944" y="1152"/>
            <a:chExt cx="520" cy="521"/>
          </a:xfrm>
        </p:grpSpPr>
        <p:sp>
          <p:nvSpPr>
            <p:cNvPr id="51228" name="Text Box 18"/>
            <p:cNvSpPr txBox="1">
              <a:spLocks noChangeArrowheads="1"/>
            </p:cNvSpPr>
            <p:nvPr/>
          </p:nvSpPr>
          <p:spPr bwMode="auto">
            <a:xfrm>
              <a:off x="5185" y="144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folHlink"/>
                  </a:solidFill>
                  <a:latin typeface="Symbol" charset="0"/>
                </a:rPr>
                <a:t>θ</a:t>
              </a:r>
              <a:r>
                <a:rPr lang="en-US" sz="1800" i="1" baseline="-25000" dirty="0" err="1" smtClean="0">
                  <a:solidFill>
                    <a:schemeClr val="folHlink"/>
                  </a:solidFill>
                  <a:latin typeface="Monotype Corsiva" charset="0"/>
                </a:rPr>
                <a:t>i</a:t>
              </a:r>
              <a:endParaRPr lang="en-US" sz="1800" dirty="0">
                <a:solidFill>
                  <a:schemeClr val="folHlink"/>
                </a:solidFill>
                <a:latin typeface="Symbol" charset="0"/>
              </a:endParaRPr>
            </a:p>
          </p:txBody>
        </p:sp>
        <p:sp>
          <p:nvSpPr>
            <p:cNvPr id="51229"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0"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1" name="Arc 21"/>
            <p:cNvSpPr>
              <a:spLocks/>
            </p:cNvSpPr>
            <p:nvPr/>
          </p:nvSpPr>
          <p:spPr bwMode="auto">
            <a:xfrm>
              <a:off x="5136" y="153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Text Box 22"/>
            <p:cNvSpPr txBox="1">
              <a:spLocks noChangeArrowheads="1"/>
            </p:cNvSpPr>
            <p:nvPr/>
          </p:nvSpPr>
          <p:spPr bwMode="auto">
            <a:xfrm>
              <a:off x="5210" y="1152"/>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accent2"/>
                  </a:solidFill>
                  <a:latin typeface="Symbol" charset="0"/>
                </a:rPr>
                <a:t>θ</a:t>
              </a:r>
              <a:r>
                <a:rPr lang="en-US" sz="1800" i="1" baseline="-25000" dirty="0" err="1" smtClean="0">
                  <a:solidFill>
                    <a:schemeClr val="accent2"/>
                  </a:solidFill>
                  <a:latin typeface="Monotype Corsiva" charset="0"/>
                </a:rPr>
                <a:t>f</a:t>
              </a:r>
              <a:endParaRPr lang="en-US" sz="1800" dirty="0">
                <a:solidFill>
                  <a:schemeClr val="accent2"/>
                </a:solidFill>
                <a:latin typeface="Symbol" charset="0"/>
              </a:endParaRPr>
            </a:p>
          </p:txBody>
        </p:sp>
        <p:sp>
          <p:nvSpPr>
            <p:cNvPr id="51233" name="Arc 23"/>
            <p:cNvSpPr>
              <a:spLocks/>
            </p:cNvSpPr>
            <p:nvPr/>
          </p:nvSpPr>
          <p:spPr bwMode="auto">
            <a:xfrm>
              <a:off x="5121" y="1349"/>
              <a:ext cx="303" cy="290"/>
            </a:xfrm>
            <a:custGeom>
              <a:avLst/>
              <a:gdLst>
                <a:gd name="T0" fmla="*/ 0 w 22736"/>
                <a:gd name="T1" fmla="*/ 0 h 26136"/>
                <a:gd name="T2" fmla="*/ 0 w 22736"/>
                <a:gd name="T3" fmla="*/ 0 h 26136"/>
                <a:gd name="T4" fmla="*/ 0 w 22736"/>
                <a:gd name="T5" fmla="*/ 0 h 26136"/>
                <a:gd name="T6" fmla="*/ 0 60000 65536"/>
                <a:gd name="T7" fmla="*/ 0 60000 65536"/>
                <a:gd name="T8" fmla="*/ 0 60000 65536"/>
                <a:gd name="T9" fmla="*/ 0 w 22736"/>
                <a:gd name="T10" fmla="*/ 0 h 26136"/>
                <a:gd name="T11" fmla="*/ 22736 w 22736"/>
                <a:gd name="T12" fmla="*/ 26136 h 26136"/>
              </a:gdLst>
              <a:ahLst/>
              <a:cxnLst>
                <a:cxn ang="T6">
                  <a:pos x="T0" y="T1"/>
                </a:cxn>
                <a:cxn ang="T7">
                  <a:pos x="T2" y="T3"/>
                </a:cxn>
                <a:cxn ang="T8">
                  <a:pos x="T4" y="T5"/>
                </a:cxn>
              </a:cxnLst>
              <a:rect l="T9" t="T10" r="T11" b="T12"/>
              <a:pathLst>
                <a:path w="22736" h="26136" fill="none" extrusionOk="0">
                  <a:moveTo>
                    <a:pt x="-1" y="29"/>
                  </a:moveTo>
                  <a:cubicBezTo>
                    <a:pt x="378" y="9"/>
                    <a:pt x="757" y="-1"/>
                    <a:pt x="1136" y="0"/>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0"/>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74168" name="Object 5"/>
          <p:cNvGraphicFramePr>
            <a:graphicFrameLocks noChangeAspect="1"/>
          </p:cNvGraphicFramePr>
          <p:nvPr/>
        </p:nvGraphicFramePr>
        <p:xfrm>
          <a:off x="3021013" y="1447800"/>
          <a:ext cx="1550987" cy="847725"/>
        </p:xfrm>
        <a:graphic>
          <a:graphicData uri="http://schemas.openxmlformats.org/presentationml/2006/ole">
            <mc:AlternateContent xmlns:mc="http://schemas.openxmlformats.org/markup-compatibility/2006">
              <mc:Choice xmlns:v="urn:schemas-microsoft-com:vml" Requires="v">
                <p:oleObj spid="_x0000_s392934" name="Equation" r:id="rId9" imgW="431640" imgH="241200" progId="Equation.3">
                  <p:embed/>
                </p:oleObj>
              </mc:Choice>
              <mc:Fallback>
                <p:oleObj name="Equation" r:id="rId9" imgW="4316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1447800"/>
                        <a:ext cx="1550987" cy="847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69" name="Object 6"/>
          <p:cNvGraphicFramePr>
            <a:graphicFrameLocks noChangeAspect="1"/>
          </p:cNvGraphicFramePr>
          <p:nvPr/>
        </p:nvGraphicFramePr>
        <p:xfrm>
          <a:off x="5943600" y="2057400"/>
          <a:ext cx="1692275" cy="1304925"/>
        </p:xfrm>
        <a:graphic>
          <a:graphicData uri="http://schemas.openxmlformats.org/presentationml/2006/ole">
            <mc:AlternateContent xmlns:mc="http://schemas.openxmlformats.org/markup-compatibility/2006">
              <mc:Choice xmlns:v="urn:schemas-microsoft-com:vml" Requires="v">
                <p:oleObj spid="_x0000_s392935" name="Equation" r:id="rId11" imgW="596880" imgH="469800" progId="Equation.3">
                  <p:embed/>
                </p:oleObj>
              </mc:Choice>
              <mc:Fallback>
                <p:oleObj name="Equation" r:id="rId11" imgW="5968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057400"/>
                        <a:ext cx="1692275" cy="130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0" name="Object 7"/>
          <p:cNvGraphicFramePr>
            <a:graphicFrameLocks noChangeAspect="1"/>
          </p:cNvGraphicFramePr>
          <p:nvPr/>
        </p:nvGraphicFramePr>
        <p:xfrm>
          <a:off x="7626350" y="2133600"/>
          <a:ext cx="755650" cy="1092200"/>
        </p:xfrm>
        <a:graphic>
          <a:graphicData uri="http://schemas.openxmlformats.org/presentationml/2006/ole">
            <mc:AlternateContent xmlns:mc="http://schemas.openxmlformats.org/markup-compatibility/2006">
              <mc:Choice xmlns:v="urn:schemas-microsoft-com:vml" Requires="v">
                <p:oleObj spid="_x0000_s392936" name="Equation" r:id="rId13" imgW="266400" imgH="393480" progId="Equation.3">
                  <p:embed/>
                </p:oleObj>
              </mc:Choice>
              <mc:Fallback>
                <p:oleObj name="Equation" r:id="rId13" imgW="2664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2133600"/>
                        <a:ext cx="755650" cy="1092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3" name="Object 8"/>
          <p:cNvGraphicFramePr>
            <a:graphicFrameLocks noChangeAspect="1"/>
          </p:cNvGraphicFramePr>
          <p:nvPr/>
        </p:nvGraphicFramePr>
        <p:xfrm>
          <a:off x="5884863" y="3711575"/>
          <a:ext cx="1963737" cy="1393825"/>
        </p:xfrm>
        <a:graphic>
          <a:graphicData uri="http://schemas.openxmlformats.org/presentationml/2006/ole">
            <mc:AlternateContent xmlns:mc="http://schemas.openxmlformats.org/markup-compatibility/2006">
              <mc:Choice xmlns:v="urn:schemas-microsoft-com:vml" Requires="v">
                <p:oleObj spid="_x0000_s392937" name="Equation" r:id="rId15" imgW="647640" imgH="469800" progId="Equation.3">
                  <p:embed/>
                </p:oleObj>
              </mc:Choice>
              <mc:Fallback>
                <p:oleObj name="Equation" r:id="rId15" imgW="64764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4863" y="3711575"/>
                        <a:ext cx="1963737"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4" name="Object 9"/>
          <p:cNvGraphicFramePr>
            <a:graphicFrameLocks noChangeAspect="1"/>
          </p:cNvGraphicFramePr>
          <p:nvPr/>
        </p:nvGraphicFramePr>
        <p:xfrm>
          <a:off x="7839075" y="3762375"/>
          <a:ext cx="847725" cy="1168400"/>
        </p:xfrm>
        <a:graphic>
          <a:graphicData uri="http://schemas.openxmlformats.org/presentationml/2006/ole">
            <mc:AlternateContent xmlns:mc="http://schemas.openxmlformats.org/markup-compatibility/2006">
              <mc:Choice xmlns:v="urn:schemas-microsoft-com:vml" Requires="v">
                <p:oleObj spid="_x0000_s392938" name="Equation" r:id="rId17" imgW="279360" imgH="393480" progId="Equation.DSMT4">
                  <p:embed/>
                </p:oleObj>
              </mc:Choice>
              <mc:Fallback>
                <p:oleObj name="Equation" r:id="rId17" imgW="2793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9075" y="3762375"/>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77" name="Text Box 33"/>
          <p:cNvSpPr txBox="1">
            <a:spLocks noChangeArrowheads="1"/>
          </p:cNvSpPr>
          <p:nvPr/>
        </p:nvSpPr>
        <p:spPr bwMode="auto">
          <a:xfrm>
            <a:off x="533400" y="31543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78" name="Text Box 34"/>
          <p:cNvSpPr txBox="1">
            <a:spLocks noChangeArrowheads="1"/>
          </p:cNvSpPr>
          <p:nvPr/>
        </p:nvSpPr>
        <p:spPr bwMode="auto">
          <a:xfrm>
            <a:off x="1371600" y="31543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p>
        </p:txBody>
      </p:sp>
      <p:sp>
        <p:nvSpPr>
          <p:cNvPr id="774181" name="Text Box 37"/>
          <p:cNvSpPr txBox="1">
            <a:spLocks noChangeArrowheads="1"/>
          </p:cNvSpPr>
          <p:nvPr/>
        </p:nvSpPr>
        <p:spPr bwMode="auto">
          <a:xfrm>
            <a:off x="533400" y="4830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82" name="Text Box 38"/>
          <p:cNvSpPr txBox="1">
            <a:spLocks noChangeArrowheads="1"/>
          </p:cNvSpPr>
          <p:nvPr/>
        </p:nvSpPr>
        <p:spPr bwMode="auto">
          <a:xfrm>
            <a:off x="1371600" y="48307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774185" name="Text Box 41"/>
          <p:cNvSpPr txBox="1">
            <a:spLocks noChangeArrowheads="1"/>
          </p:cNvSpPr>
          <p:nvPr/>
        </p:nvSpPr>
        <p:spPr bwMode="auto">
          <a:xfrm>
            <a:off x="2514600" y="3200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6" name="Text Box 42"/>
          <p:cNvSpPr txBox="1">
            <a:spLocks noChangeArrowheads="1"/>
          </p:cNvSpPr>
          <p:nvPr/>
        </p:nvSpPr>
        <p:spPr bwMode="auto">
          <a:xfrm>
            <a:off x="4114800" y="32004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774187" name="Text Box 43"/>
          <p:cNvSpPr txBox="1">
            <a:spLocks noChangeArrowheads="1"/>
          </p:cNvSpPr>
          <p:nvPr/>
        </p:nvSpPr>
        <p:spPr bwMode="auto">
          <a:xfrm>
            <a:off x="2590800" y="4800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8" name="Text Box 44"/>
          <p:cNvSpPr txBox="1">
            <a:spLocks noChangeArrowheads="1"/>
          </p:cNvSpPr>
          <p:nvPr/>
        </p:nvSpPr>
        <p:spPr bwMode="auto">
          <a:xfrm>
            <a:off x="4191000" y="48006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-2</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2697739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4146"/>
                                        </p:tgtEl>
                                        <p:attrNameLst>
                                          <p:attrName>style.visibility</p:attrName>
                                        </p:attrNameLst>
                                      </p:cBhvr>
                                      <p:to>
                                        <p:strVal val="visible"/>
                                      </p:to>
                                    </p:set>
                                    <p:animEffect transition="in" filter="wipe(left)">
                                      <p:cBhvr>
                                        <p:cTn id="7" dur="500"/>
                                        <p:tgtEl>
                                          <p:spTgt spid="77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774147"/>
                                        </p:tgtEl>
                                        <p:attrNameLst>
                                          <p:attrName>style.visibility</p:attrName>
                                        </p:attrNameLst>
                                      </p:cBhvr>
                                      <p:to>
                                        <p:strVal val="visible"/>
                                      </p:to>
                                    </p:set>
                                    <p:animEffect transition="in" filter="wipe(left)">
                                      <p:cBhvr>
                                        <p:cTn id="26" dur="500"/>
                                        <p:tgtEl>
                                          <p:spTgt spid="7741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74168"/>
                                        </p:tgtEl>
                                        <p:attrNameLst>
                                          <p:attrName>style.visibility</p:attrName>
                                        </p:attrNameLst>
                                      </p:cBhvr>
                                      <p:to>
                                        <p:strVal val="visible"/>
                                      </p:to>
                                    </p:set>
                                    <p:animEffect transition="in" filter="wipe(left)">
                                      <p:cBhvr>
                                        <p:cTn id="31" dur="500"/>
                                        <p:tgtEl>
                                          <p:spTgt spid="7741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774149"/>
                                        </p:tgtEl>
                                        <p:attrNameLst>
                                          <p:attrName>style.visibility</p:attrName>
                                        </p:attrNameLst>
                                      </p:cBhvr>
                                      <p:to>
                                        <p:strVal val="visible"/>
                                      </p:to>
                                    </p:set>
                                    <p:animEffect transition="in" filter="wipe(left)">
                                      <p:cBhvr>
                                        <p:cTn id="36" dur="500"/>
                                        <p:tgtEl>
                                          <p:spTgt spid="7741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774150"/>
                                        </p:tgtEl>
                                        <p:attrNameLst>
                                          <p:attrName>style.visibility</p:attrName>
                                        </p:attrNameLst>
                                      </p:cBhvr>
                                      <p:to>
                                        <p:strVal val="visible"/>
                                      </p:to>
                                    </p:set>
                                    <p:animEffect transition="in" filter="wipe(left)">
                                      <p:cBhvr>
                                        <p:cTn id="41" dur="500"/>
                                        <p:tgtEl>
                                          <p:spTgt spid="7741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774169"/>
                                        </p:tgtEl>
                                        <p:attrNameLst>
                                          <p:attrName>style.visibility</p:attrName>
                                        </p:attrNameLst>
                                      </p:cBhvr>
                                      <p:to>
                                        <p:strVal val="visible"/>
                                      </p:to>
                                    </p:set>
                                    <p:animEffect transition="in" filter="wipe(left)">
                                      <p:cBhvr>
                                        <p:cTn id="46" dur="500"/>
                                        <p:tgtEl>
                                          <p:spTgt spid="7741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774170"/>
                                        </p:tgtEl>
                                        <p:attrNameLst>
                                          <p:attrName>style.visibility</p:attrName>
                                        </p:attrNameLst>
                                      </p:cBhvr>
                                      <p:to>
                                        <p:strVal val="visible"/>
                                      </p:to>
                                    </p:set>
                                    <p:animEffect transition="in" filter="wipe(left)">
                                      <p:cBhvr>
                                        <p:cTn id="51" dur="500"/>
                                        <p:tgtEl>
                                          <p:spTgt spid="7741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774177"/>
                                        </p:tgtEl>
                                        <p:attrNameLst>
                                          <p:attrName>style.visibility</p:attrName>
                                        </p:attrNameLst>
                                      </p:cBhvr>
                                      <p:to>
                                        <p:strVal val="visible"/>
                                      </p:to>
                                    </p:set>
                                    <p:animEffect transition="in" filter="wipe(left)">
                                      <p:cBhvr>
                                        <p:cTn id="56" dur="500"/>
                                        <p:tgtEl>
                                          <p:spTgt spid="77417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774178"/>
                                        </p:tgtEl>
                                        <p:attrNameLst>
                                          <p:attrName>style.visibility</p:attrName>
                                        </p:attrNameLst>
                                      </p:cBhvr>
                                      <p:to>
                                        <p:strVal val="visible"/>
                                      </p:to>
                                    </p:set>
                                    <p:animEffect transition="in" filter="wipe(left)">
                                      <p:cBhvr>
                                        <p:cTn id="61" dur="500"/>
                                        <p:tgtEl>
                                          <p:spTgt spid="77417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774185"/>
                                        </p:tgtEl>
                                        <p:attrNameLst>
                                          <p:attrName>style.visibility</p:attrName>
                                        </p:attrNameLst>
                                      </p:cBhvr>
                                      <p:to>
                                        <p:strVal val="visible"/>
                                      </p:to>
                                    </p:set>
                                    <p:animEffect transition="in" filter="wipe(left)">
                                      <p:cBhvr>
                                        <p:cTn id="66" dur="500"/>
                                        <p:tgtEl>
                                          <p:spTgt spid="77418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774186"/>
                                        </p:tgtEl>
                                        <p:attrNameLst>
                                          <p:attrName>style.visibility</p:attrName>
                                        </p:attrNameLst>
                                      </p:cBhvr>
                                      <p:to>
                                        <p:strVal val="visible"/>
                                      </p:to>
                                    </p:set>
                                    <p:animEffect transition="in" filter="wipe(left)">
                                      <p:cBhvr>
                                        <p:cTn id="71" dur="500"/>
                                        <p:tgtEl>
                                          <p:spTgt spid="77418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74153"/>
                                        </p:tgtEl>
                                        <p:attrNameLst>
                                          <p:attrName>style.visibility</p:attrName>
                                        </p:attrNameLst>
                                      </p:cBhvr>
                                      <p:to>
                                        <p:strVal val="visible"/>
                                      </p:to>
                                    </p:set>
                                    <p:animEffect transition="in" filter="wipe(left)">
                                      <p:cBhvr>
                                        <p:cTn id="76" dur="500"/>
                                        <p:tgtEl>
                                          <p:spTgt spid="77415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74154"/>
                                        </p:tgtEl>
                                        <p:attrNameLst>
                                          <p:attrName>style.visibility</p:attrName>
                                        </p:attrNameLst>
                                      </p:cBhvr>
                                      <p:to>
                                        <p:strVal val="visible"/>
                                      </p:to>
                                    </p:set>
                                    <p:animEffect transition="in" filter="wipe(left)">
                                      <p:cBhvr>
                                        <p:cTn id="81" dur="500"/>
                                        <p:tgtEl>
                                          <p:spTgt spid="77415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774173"/>
                                        </p:tgtEl>
                                        <p:attrNameLst>
                                          <p:attrName>style.visibility</p:attrName>
                                        </p:attrNameLst>
                                      </p:cBhvr>
                                      <p:to>
                                        <p:strVal val="visible"/>
                                      </p:to>
                                    </p:set>
                                    <p:animEffect transition="in" filter="wipe(left)">
                                      <p:cBhvr>
                                        <p:cTn id="86" dur="500"/>
                                        <p:tgtEl>
                                          <p:spTgt spid="77417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74174"/>
                                        </p:tgtEl>
                                        <p:attrNameLst>
                                          <p:attrName>style.visibility</p:attrName>
                                        </p:attrNameLst>
                                      </p:cBhvr>
                                      <p:to>
                                        <p:strVal val="visible"/>
                                      </p:to>
                                    </p:set>
                                    <p:animEffect transition="in" filter="wipe(left)">
                                      <p:cBhvr>
                                        <p:cTn id="91" dur="500"/>
                                        <p:tgtEl>
                                          <p:spTgt spid="7741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774181"/>
                                        </p:tgtEl>
                                        <p:attrNameLst>
                                          <p:attrName>style.visibility</p:attrName>
                                        </p:attrNameLst>
                                      </p:cBhvr>
                                      <p:to>
                                        <p:strVal val="visible"/>
                                      </p:to>
                                    </p:set>
                                    <p:animEffect transition="in" filter="wipe(left)">
                                      <p:cBhvr>
                                        <p:cTn id="96" dur="500"/>
                                        <p:tgtEl>
                                          <p:spTgt spid="77418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774182"/>
                                        </p:tgtEl>
                                        <p:attrNameLst>
                                          <p:attrName>style.visibility</p:attrName>
                                        </p:attrNameLst>
                                      </p:cBhvr>
                                      <p:to>
                                        <p:strVal val="visible"/>
                                      </p:to>
                                    </p:set>
                                    <p:animEffect transition="in" filter="wipe(left)">
                                      <p:cBhvr>
                                        <p:cTn id="101" dur="500"/>
                                        <p:tgtEl>
                                          <p:spTgt spid="77418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774187"/>
                                        </p:tgtEl>
                                        <p:attrNameLst>
                                          <p:attrName>style.visibility</p:attrName>
                                        </p:attrNameLst>
                                      </p:cBhvr>
                                      <p:to>
                                        <p:strVal val="visible"/>
                                      </p:to>
                                    </p:set>
                                    <p:animEffect transition="in" filter="wipe(left)">
                                      <p:cBhvr>
                                        <p:cTn id="106" dur="500"/>
                                        <p:tgtEl>
                                          <p:spTgt spid="77418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774188"/>
                                        </p:tgtEl>
                                        <p:attrNameLst>
                                          <p:attrName>style.visibility</p:attrName>
                                        </p:attrNameLst>
                                      </p:cBhvr>
                                      <p:to>
                                        <p:strVal val="visible"/>
                                      </p:to>
                                    </p:set>
                                    <p:animEffect transition="in" filter="wipe(left)">
                                      <p:cBhvr>
                                        <p:cTn id="111" dur="500"/>
                                        <p:tgtEl>
                                          <p:spTgt spid="77418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774157"/>
                                        </p:tgtEl>
                                        <p:attrNameLst>
                                          <p:attrName>style.visibility</p:attrName>
                                        </p:attrNameLst>
                                      </p:cBhvr>
                                      <p:to>
                                        <p:strVal val="visible"/>
                                      </p:to>
                                    </p:set>
                                    <p:animEffect transition="in" filter="wipe(left)">
                                      <p:cBhvr>
                                        <p:cTn id="116" dur="300"/>
                                        <p:tgtEl>
                                          <p:spTgt spid="77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6" grpId="0"/>
      <p:bldP spid="774149" grpId="0"/>
      <p:bldP spid="774153" grpId="0"/>
      <p:bldP spid="774157" grpId="0" animBg="1" autoUpdateAnimBg="0"/>
      <p:bldP spid="774177" grpId="0"/>
      <p:bldP spid="774178" grpId="0"/>
      <p:bldP spid="774181" grpId="0"/>
      <p:bldP spid="774182" grpId="0"/>
      <p:bldP spid="774185" grpId="0"/>
      <p:bldP spid="774186" grpId="0"/>
      <p:bldP spid="774187" grpId="0"/>
      <p:bldP spid="7741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838200"/>
            <a:ext cx="8153400" cy="5105400"/>
          </a:xfrm>
        </p:spPr>
        <p:txBody>
          <a:bodyPr/>
          <a:lstStyle/>
          <a:p>
            <a:r>
              <a:rPr lang="en-US" sz="2800" dirty="0" smtClean="0">
                <a:latin typeface="Arial Narrow" charset="0"/>
                <a:ea typeface="ＭＳ Ｐゴシック" charset="0"/>
                <a:cs typeface="ＭＳ Ｐゴシック" charset="0"/>
              </a:rPr>
              <a:t>Mid-term comprehensive exam</a:t>
            </a:r>
          </a:p>
          <a:p>
            <a:pPr lvl="1"/>
            <a:r>
              <a:rPr lang="en-US" sz="2400" dirty="0" smtClean="0">
                <a:latin typeface="Arial Narrow" charset="0"/>
                <a:ea typeface="ＭＳ Ｐゴシック" charset="0"/>
                <a:cs typeface="ＭＳ Ｐゴシック" charset="0"/>
              </a:rPr>
              <a:t>In class 9:30 – 10:50am, next Tuesday, Oct. 21</a:t>
            </a:r>
          </a:p>
          <a:p>
            <a:pPr lvl="1"/>
            <a:r>
              <a:rPr lang="en-US" sz="2400" dirty="0" smtClean="0">
                <a:latin typeface="Arial Narrow" charset="0"/>
                <a:ea typeface="ＭＳ Ｐゴシック" charset="0"/>
                <a:cs typeface="ＭＳ Ｐゴシック" charset="0"/>
              </a:rPr>
              <a:t>Covers CH 1.1 through what we finish </a:t>
            </a:r>
            <a:r>
              <a:rPr lang="en-US" sz="2400" dirty="0" smtClean="0">
                <a:latin typeface="Arial Narrow" charset="0"/>
                <a:ea typeface="ＭＳ Ｐゴシック" charset="0"/>
                <a:cs typeface="ＭＳ Ｐゴシック" charset="0"/>
              </a:rPr>
              <a:t>today </a:t>
            </a:r>
            <a:r>
              <a:rPr lang="en-US" sz="2400" smtClean="0">
                <a:latin typeface="Arial Narrow" charset="0"/>
                <a:ea typeface="ＭＳ Ｐゴシック" charset="0"/>
                <a:cs typeface="ＭＳ Ｐゴシック" charset="0"/>
              </a:rPr>
              <a:t>(CH10.2) </a:t>
            </a:r>
            <a:r>
              <a:rPr lang="en-US" sz="2400" dirty="0" smtClean="0">
                <a:latin typeface="Arial Narrow" charset="0"/>
                <a:ea typeface="ＭＳ Ｐゴシック" charset="0"/>
                <a:cs typeface="ＭＳ Ｐゴシック" charset="0"/>
              </a:rPr>
              <a:t>plus </a:t>
            </a:r>
            <a:r>
              <a:rPr lang="en-US" sz="2400" dirty="0" smtClean="0">
                <a:latin typeface="Arial Narrow" charset="0"/>
                <a:ea typeface="ＭＳ Ｐゴシック" charset="0"/>
                <a:cs typeface="ＭＳ Ｐゴシック" charset="0"/>
              </a:rPr>
              <a:t>the math refresher</a:t>
            </a:r>
          </a:p>
          <a:p>
            <a:pPr lvl="1" eaLnBrk="1" hangingPunct="1"/>
            <a:r>
              <a:rPr lang="en-US" sz="2400" dirty="0">
                <a:ea typeface="ＭＳ Ｐゴシック" pitchFamily="-84" charset="-128"/>
                <a:cs typeface="ＭＳ Ｐゴシック" pitchFamily="-84" charset="-128"/>
              </a:rPr>
              <a:t>Mixture of multiple choice and free response problems</a:t>
            </a:r>
          </a:p>
          <a:p>
            <a:pPr lvl="1" eaLnBrk="1" hangingPunct="1"/>
            <a:r>
              <a:rPr lang="en-US" sz="2400" dirty="0"/>
              <a:t>Bring your calculator but DO NOT input formula into it!</a:t>
            </a:r>
          </a:p>
          <a:p>
            <a:pPr lvl="2" eaLnBrk="1" hangingPunct="1"/>
            <a:r>
              <a:rPr lang="en-US" sz="2000" dirty="0"/>
              <a:t>Your phones or portable computers are NOT allowed as a replacement!</a:t>
            </a:r>
          </a:p>
          <a:p>
            <a:pPr lvl="1" eaLnBrk="1" hangingPunct="1"/>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r>
              <a:rPr lang="en-US" sz="2000" dirty="0">
                <a:sym typeface="Wingdings"/>
              </a:rPr>
              <a:t>None of the parts of the solutions of any problems</a:t>
            </a:r>
          </a:p>
          <a:p>
            <a:pPr lvl="2" eaLnBrk="1" hangingPunct="1"/>
            <a:r>
              <a:rPr lang="en-US" sz="2000" dirty="0">
                <a:sym typeface="Wingdings"/>
              </a:rPr>
              <a:t>No derived formulae, derivations of equations or word definitions!</a:t>
            </a:r>
          </a:p>
          <a:p>
            <a:pPr lvl="1"/>
            <a:r>
              <a:rPr lang="en-US" sz="2400" dirty="0" smtClean="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up)">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up)">
                                      <p:cBhvr>
                                        <p:cTn id="17" dur="500"/>
                                        <p:tgtEl>
                                          <p:spTgt spid="57347">
                                            <p:txEl>
                                              <p:pRg st="2" end="2"/>
                                            </p:txEl>
                                          </p:spTgt>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7347">
                                            <p:txEl>
                                              <p:pRg st="3" end="3"/>
                                            </p:txEl>
                                          </p:spTgt>
                                        </p:tgtEl>
                                        <p:attrNameLst>
                                          <p:attrName>style.visibility</p:attrName>
                                        </p:attrNameLst>
                                      </p:cBhvr>
                                      <p:to>
                                        <p:strVal val="visible"/>
                                      </p:to>
                                    </p:set>
                                    <p:animEffect transition="in" filter="wipe(up)">
                                      <p:cBhvr>
                                        <p:cTn id="21" dur="500"/>
                                        <p:tgtEl>
                                          <p:spTgt spid="57347">
                                            <p:txEl>
                                              <p:pRg st="3" end="3"/>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Effect transition="in" filter="wipe(up)">
                                      <p:cBhvr>
                                        <p:cTn id="25" dur="500"/>
                                        <p:tgtEl>
                                          <p:spTgt spid="57347">
                                            <p:txEl>
                                              <p:pRg st="4" end="4"/>
                                            </p:txEl>
                                          </p:spTgt>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57347">
                                            <p:txEl>
                                              <p:pRg st="5" end="5"/>
                                            </p:txEl>
                                          </p:spTgt>
                                        </p:tgtEl>
                                        <p:attrNameLst>
                                          <p:attrName>style.visibility</p:attrName>
                                        </p:attrNameLst>
                                      </p:cBhvr>
                                      <p:to>
                                        <p:strVal val="visible"/>
                                      </p:to>
                                    </p:set>
                                    <p:animEffect transition="in" filter="wipe(up)">
                                      <p:cBhvr>
                                        <p:cTn id="29" dur="500"/>
                                        <p:tgtEl>
                                          <p:spTgt spid="57347">
                                            <p:txEl>
                                              <p:pRg st="5" end="5"/>
                                            </p:txEl>
                                          </p:spTgt>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57347">
                                            <p:txEl>
                                              <p:pRg st="6" end="6"/>
                                            </p:txEl>
                                          </p:spTgt>
                                        </p:tgtEl>
                                        <p:attrNameLst>
                                          <p:attrName>style.visibility</p:attrName>
                                        </p:attrNameLst>
                                      </p:cBhvr>
                                      <p:to>
                                        <p:strVal val="visible"/>
                                      </p:to>
                                    </p:set>
                                    <p:animEffect transition="in" filter="wipe(up)">
                                      <p:cBhvr>
                                        <p:cTn id="33" dur="500"/>
                                        <p:tgtEl>
                                          <p:spTgt spid="57347">
                                            <p:txEl>
                                              <p:pRg st="6" end="6"/>
                                            </p:txEl>
                                          </p:spTgt>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7347">
                                            <p:txEl>
                                              <p:pRg st="7" end="7"/>
                                            </p:txEl>
                                          </p:spTgt>
                                        </p:tgtEl>
                                        <p:attrNameLst>
                                          <p:attrName>style.visibility</p:attrName>
                                        </p:attrNameLst>
                                      </p:cBhvr>
                                      <p:to>
                                        <p:strVal val="visible"/>
                                      </p:to>
                                    </p:set>
                                    <p:animEffect transition="in" filter="wipe(up)">
                                      <p:cBhvr>
                                        <p:cTn id="37" dur="500"/>
                                        <p:tgtEl>
                                          <p:spTgt spid="57347">
                                            <p:txEl>
                                              <p:pRg st="7" end="7"/>
                                            </p:txEl>
                                          </p:spTgt>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57347">
                                            <p:txEl>
                                              <p:pRg st="8" end="8"/>
                                            </p:txEl>
                                          </p:spTgt>
                                        </p:tgtEl>
                                        <p:attrNameLst>
                                          <p:attrName>style.visibility</p:attrName>
                                        </p:attrNameLst>
                                      </p:cBhvr>
                                      <p:to>
                                        <p:strVal val="visible"/>
                                      </p:to>
                                    </p:set>
                                    <p:animEffect transition="in" filter="wipe(up)">
                                      <p:cBhvr>
                                        <p:cTn id="41" dur="500"/>
                                        <p:tgtEl>
                                          <p:spTgt spid="57347">
                                            <p:txEl>
                                              <p:pRg st="8" end="8"/>
                                            </p:txEl>
                                          </p:spTgt>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57347">
                                            <p:txEl>
                                              <p:pRg st="9" end="9"/>
                                            </p:txEl>
                                          </p:spTgt>
                                        </p:tgtEl>
                                        <p:attrNameLst>
                                          <p:attrName>style.visibility</p:attrName>
                                        </p:attrNameLst>
                                      </p:cBhvr>
                                      <p:to>
                                        <p:strVal val="visible"/>
                                      </p:to>
                                    </p:set>
                                    <p:animEffect transition="in" filter="wipe(up)">
                                      <p:cBhvr>
                                        <p:cTn id="45" dur="500"/>
                                        <p:tgtEl>
                                          <p:spTgt spid="57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Thursday, Oct. 16, 2014</a:t>
            </a:r>
            <a:endParaRPr lang="en-US" altLang="ko-KR" smtClean="0">
              <a:ea typeface="굴림" charset="-127"/>
              <a:cs typeface="굴림" charset="-127"/>
            </a:endParaRPr>
          </a:p>
        </p:txBody>
      </p:sp>
      <p:sp>
        <p:nvSpPr>
          <p:cNvPr id="39939"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39940" name="Slide Number Placeholder 5"/>
          <p:cNvSpPr>
            <a:spLocks noGrp="1"/>
          </p:cNvSpPr>
          <p:nvPr>
            <p:ph type="sldNum" sz="quarter" idx="12"/>
          </p:nvPr>
        </p:nvSpPr>
        <p:spPr>
          <a:noFill/>
        </p:spPr>
        <p:txBody>
          <a:bodyPr/>
          <a:lstStyle/>
          <a:p>
            <a:fld id="{0445090F-ACA6-144F-83AF-E6C5C5C5F50A}" type="slidenum">
              <a:rPr lang="en-US"/>
              <a:pPr/>
              <a:t>20</a:t>
            </a:fld>
            <a:endParaRPr lang="en-US"/>
          </a:p>
        </p:txBody>
      </p:sp>
      <p:sp>
        <p:nvSpPr>
          <p:cNvPr id="39941" name="Rectangle 2"/>
          <p:cNvSpPr>
            <a:spLocks noGrp="1" noChangeArrowheads="1"/>
          </p:cNvSpPr>
          <p:nvPr>
            <p:ph type="title"/>
          </p:nvPr>
        </p:nvSpPr>
        <p:spPr>
          <a:xfrm>
            <a:off x="685800" y="76200"/>
            <a:ext cx="7772400" cy="685800"/>
          </a:xfrm>
        </p:spPr>
        <p:txBody>
          <a:bodyPr/>
          <a:lstStyle/>
          <a:p>
            <a:r>
              <a:rPr lang="en-US" altLang="ko-KR" sz="4000">
                <a:ea typeface="굴림" charset="-127"/>
                <a:cs typeface="굴림" charset="-127"/>
              </a:rPr>
              <a:t>Problem Solving Strategy</a:t>
            </a:r>
            <a:endParaRPr lang="en-US" sz="4000"/>
          </a:p>
        </p:txBody>
      </p:sp>
      <p:sp>
        <p:nvSpPr>
          <p:cNvPr id="859139" name="Rectangle 3"/>
          <p:cNvSpPr>
            <a:spLocks noGrp="1" noChangeArrowheads="1"/>
          </p:cNvSpPr>
          <p:nvPr>
            <p:ph type="body" idx="1"/>
          </p:nvPr>
        </p:nvSpPr>
        <p:spPr>
          <a:xfrm>
            <a:off x="381000" y="685800"/>
            <a:ext cx="8458200" cy="5562600"/>
          </a:xfrm>
        </p:spPr>
        <p:txBody>
          <a:bodyPr/>
          <a:lstStyle/>
          <a:p>
            <a:pPr algn="just">
              <a:lnSpc>
                <a:spcPct val="80000"/>
              </a:lnSpc>
              <a:spcAft>
                <a:spcPts val="600"/>
              </a:spcAft>
            </a:pPr>
            <a:r>
              <a:rPr lang="en-US" altLang="ko-KR" dirty="0">
                <a:ea typeface="굴림" charset="-127"/>
                <a:cs typeface="굴림" charset="-127"/>
              </a:rPr>
              <a:t>Visualize the problem by drawing a picture.</a:t>
            </a:r>
          </a:p>
          <a:p>
            <a:pPr algn="just">
              <a:lnSpc>
                <a:spcPct val="80000"/>
              </a:lnSpc>
              <a:spcAft>
                <a:spcPts val="600"/>
              </a:spcAft>
            </a:pPr>
            <a:r>
              <a:rPr lang="en-US" dirty="0"/>
              <a:t>Write down the values that are given for any of the five</a:t>
            </a:r>
            <a:r>
              <a:rPr lang="en-US" altLang="ko-KR" dirty="0">
                <a:ea typeface="굴림" charset="-127"/>
                <a:cs typeface="굴림" charset="-127"/>
              </a:rPr>
              <a:t> </a:t>
            </a:r>
            <a:r>
              <a:rPr lang="en-US" dirty="0"/>
              <a:t>kinematic variables</a:t>
            </a:r>
            <a:r>
              <a:rPr lang="en-US" altLang="ko-KR" dirty="0">
                <a:ea typeface="굴림" charset="-127"/>
                <a:cs typeface="굴림" charset="-127"/>
              </a:rPr>
              <a:t> and convert them to SI units.</a:t>
            </a:r>
          </a:p>
          <a:p>
            <a:pPr lvl="1" algn="just">
              <a:lnSpc>
                <a:spcPct val="80000"/>
              </a:lnSpc>
              <a:spcAft>
                <a:spcPts val="600"/>
              </a:spcAft>
            </a:pPr>
            <a:r>
              <a:rPr lang="en-US" dirty="0">
                <a:ea typeface="굴림" charset="-127"/>
                <a:cs typeface="굴림" charset="-127"/>
              </a:rPr>
              <a:t>Remember that the unit of the angle must be radians!!</a:t>
            </a:r>
            <a:endParaRPr lang="en-US" dirty="0"/>
          </a:p>
          <a:p>
            <a:pPr algn="just">
              <a:lnSpc>
                <a:spcPct val="80000"/>
              </a:lnSpc>
              <a:spcAft>
                <a:spcPts val="600"/>
              </a:spcAft>
            </a:pPr>
            <a:r>
              <a:rPr lang="en-US" dirty="0"/>
              <a:t>Verify that the information contains values for at least three</a:t>
            </a:r>
            <a:r>
              <a:rPr lang="en-US" altLang="ko-KR" dirty="0">
                <a:ea typeface="굴림" charset="-127"/>
                <a:cs typeface="굴림" charset="-127"/>
              </a:rPr>
              <a:t> </a:t>
            </a:r>
            <a:r>
              <a:rPr lang="en-US" dirty="0"/>
              <a:t>of the five kinematic variables.  Select the appropriate equation.</a:t>
            </a:r>
          </a:p>
          <a:p>
            <a:pPr algn="just">
              <a:lnSpc>
                <a:spcPct val="80000"/>
              </a:lnSpc>
              <a:spcAft>
                <a:spcPts val="600"/>
              </a:spcAft>
            </a:pPr>
            <a:r>
              <a:rPr lang="en-US" dirty="0"/>
              <a:t>When the motion is divided into segments, remember that</a:t>
            </a:r>
            <a:r>
              <a:rPr lang="en-US" altLang="ko-KR" dirty="0">
                <a:ea typeface="굴림" charset="-127"/>
                <a:cs typeface="굴림" charset="-127"/>
              </a:rPr>
              <a:t> </a:t>
            </a:r>
            <a:r>
              <a:rPr lang="en-US" dirty="0"/>
              <a:t>the final angular</a:t>
            </a:r>
            <a:r>
              <a:rPr lang="en-US" altLang="ko-KR" dirty="0">
                <a:ea typeface="굴림" charset="-127"/>
                <a:cs typeface="굴림" charset="-127"/>
              </a:rPr>
              <a:t> </a:t>
            </a:r>
            <a:r>
              <a:rPr lang="en-US" dirty="0"/>
              <a:t>velocity of one segment is the initial velocity </a:t>
            </a:r>
            <a:r>
              <a:rPr lang="en-US" altLang="ko-KR" dirty="0">
                <a:ea typeface="굴림" charset="-127"/>
                <a:cs typeface="굴림" charset="-127"/>
              </a:rPr>
              <a:t> </a:t>
            </a:r>
            <a:r>
              <a:rPr lang="en-US" dirty="0"/>
              <a:t>for the next.</a:t>
            </a:r>
            <a:endParaRPr lang="en-US" altLang="ko-KR" dirty="0">
              <a:ea typeface="굴림" charset="-127"/>
              <a:cs typeface="굴림" charset="-127"/>
            </a:endParaRPr>
          </a:p>
          <a:p>
            <a:pPr algn="just">
              <a:lnSpc>
                <a:spcPct val="80000"/>
              </a:lnSpc>
              <a:spcAft>
                <a:spcPts val="600"/>
              </a:spcAft>
            </a:pPr>
            <a:r>
              <a:rPr lang="en-US" dirty="0"/>
              <a:t>Keep in mind that there may be two possible answers to a kinematics problem.</a:t>
            </a:r>
          </a:p>
        </p:txBody>
      </p:sp>
    </p:spTree>
    <p:extLst>
      <p:ext uri="{BB962C8B-B14F-4D97-AF65-F5344CB8AC3E}">
        <p14:creationId xmlns:p14="http://schemas.microsoft.com/office/powerpoint/2010/main" val="700557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wipe(left)">
                                      <p:cBhvr>
                                        <p:cTn id="7" dur="500"/>
                                        <p:tgtEl>
                                          <p:spTgt spid="85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9139">
                                            <p:txEl>
                                              <p:pRg st="1" end="1"/>
                                            </p:txEl>
                                          </p:spTgt>
                                        </p:tgtEl>
                                        <p:attrNameLst>
                                          <p:attrName>style.visibility</p:attrName>
                                        </p:attrNameLst>
                                      </p:cBhvr>
                                      <p:to>
                                        <p:strVal val="visible"/>
                                      </p:to>
                                    </p:set>
                                    <p:animEffect transition="in" filter="wipe(left)">
                                      <p:cBhvr>
                                        <p:cTn id="12" dur="500"/>
                                        <p:tgtEl>
                                          <p:spTgt spid="85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9139">
                                            <p:txEl>
                                              <p:pRg st="2" end="2"/>
                                            </p:txEl>
                                          </p:spTgt>
                                        </p:tgtEl>
                                        <p:attrNameLst>
                                          <p:attrName>style.visibility</p:attrName>
                                        </p:attrNameLst>
                                      </p:cBhvr>
                                      <p:to>
                                        <p:strVal val="visible"/>
                                      </p:to>
                                    </p:set>
                                    <p:animEffect transition="in" filter="wipe(left)">
                                      <p:cBhvr>
                                        <p:cTn id="17" dur="500"/>
                                        <p:tgtEl>
                                          <p:spTgt spid="85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9139">
                                            <p:txEl>
                                              <p:pRg st="3" end="3"/>
                                            </p:txEl>
                                          </p:spTgt>
                                        </p:tgtEl>
                                        <p:attrNameLst>
                                          <p:attrName>style.visibility</p:attrName>
                                        </p:attrNameLst>
                                      </p:cBhvr>
                                      <p:to>
                                        <p:strVal val="visible"/>
                                      </p:to>
                                    </p:set>
                                    <p:animEffect transition="in" filter="wipe(left)">
                                      <p:cBhvr>
                                        <p:cTn id="22" dur="500"/>
                                        <p:tgtEl>
                                          <p:spTgt spid="85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59139">
                                            <p:txEl>
                                              <p:pRg st="4" end="4"/>
                                            </p:txEl>
                                          </p:spTgt>
                                        </p:tgtEl>
                                        <p:attrNameLst>
                                          <p:attrName>style.visibility</p:attrName>
                                        </p:attrNameLst>
                                      </p:cBhvr>
                                      <p:to>
                                        <p:strVal val="visible"/>
                                      </p:to>
                                    </p:set>
                                    <p:animEffect transition="in" filter="wipe(left)">
                                      <p:cBhvr>
                                        <p:cTn id="27" dur="500"/>
                                        <p:tgtEl>
                                          <p:spTgt spid="859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59139">
                                            <p:txEl>
                                              <p:pRg st="5" end="5"/>
                                            </p:txEl>
                                          </p:spTgt>
                                        </p:tgtEl>
                                        <p:attrNameLst>
                                          <p:attrName>style.visibility</p:attrName>
                                        </p:attrNameLst>
                                      </p:cBhvr>
                                      <p:to>
                                        <p:strVal val="visible"/>
                                      </p:to>
                                    </p:set>
                                    <p:animEffect transition="in" filter="wipe(left)">
                                      <p:cBhvr>
                                        <p:cTn id="32" dur="500"/>
                                        <p:tgtEl>
                                          <p:spTgt spid="85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Oct. 16, 2014</a:t>
            </a:r>
            <a:endParaRPr lang="en-US"/>
          </a:p>
        </p:txBody>
      </p:sp>
      <p:sp>
        <p:nvSpPr>
          <p:cNvPr id="12" name="Footer Placeholder 4"/>
          <p:cNvSpPr>
            <a:spLocks noGrp="1"/>
          </p:cNvSpPr>
          <p:nvPr>
            <p:ph type="ftr" sz="quarter" idx="11"/>
          </p:nvPr>
        </p:nvSpPr>
        <p:spPr/>
        <p:txBody>
          <a:bodyPr/>
          <a:lstStyle/>
          <a:p>
            <a:r>
              <a:rPr lang="nl-NL" smtClean="0"/>
              <a:t>PHYS 1443-004, Fall 2014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21</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smtClean="0"/>
              <a:t>Ex. </a:t>
            </a:r>
            <a:r>
              <a:rPr lang="en-US" sz="4000" dirty="0"/>
              <a:t>Rotational Kinematics</a:t>
            </a:r>
            <a:endParaRPr lang="en-US" dirty="0"/>
          </a:p>
        </p:txBody>
      </p:sp>
      <p:sp>
        <p:nvSpPr>
          <p:cNvPr id="372739" name="Text Box 3"/>
          <p:cNvSpPr txBox="1">
            <a:spLocks noChangeArrowheads="1"/>
          </p:cNvSpPr>
          <p:nvPr/>
        </p:nvSpPr>
        <p:spPr bwMode="auto">
          <a:xfrm>
            <a:off x="762000" y="762000"/>
            <a:ext cx="7620000" cy="121602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mc:AlternateContent xmlns:mc="http://schemas.openxmlformats.org/markup-compatibility/2006">
              <mc:Choice xmlns:v="urn:schemas-microsoft-com:vml" Requires="v">
                <p:oleObj spid="_x0000_s408746" name="Equation" r:id="rId3" imgW="431640" imgH="241200" progId="Equation.3">
                  <p:embed/>
                </p:oleObj>
              </mc:Choice>
              <mc:Fallback>
                <p:oleObj name="Equation" r:id="rId3" imgW="4316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1295400" cy="819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2741" name="Text Box 5"/>
          <p:cNvSpPr txBox="1">
            <a:spLocks noChangeArrowheads="1"/>
          </p:cNvSpPr>
          <p:nvPr/>
        </p:nvSpPr>
        <p:spPr bwMode="auto">
          <a:xfrm>
            <a:off x="533400" y="2133600"/>
            <a:ext cx="800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mc:AlternateContent xmlns:mc="http://schemas.openxmlformats.org/markup-compatibility/2006">
              <mc:Choice xmlns:v="urn:schemas-microsoft-com:vml" Requires="v">
                <p:oleObj spid="_x0000_s408747" name="Equation" r:id="rId5" imgW="317160" imgH="152280" progId="Equation.DSMT4">
                  <p:embed/>
                </p:oleObj>
              </mc:Choice>
              <mc:Fallback>
                <p:oleObj name="Equation" r:id="rId5" imgW="31716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44813"/>
                        <a:ext cx="1128713"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mc:AlternateContent xmlns:mc="http://schemas.openxmlformats.org/markup-compatibility/2006">
              <mc:Choice xmlns:v="urn:schemas-microsoft-com:vml" Requires="v">
                <p:oleObj spid="_x0000_s408748" name="Equation" r:id="rId7" imgW="1866600" imgH="393480" progId="Equation.3">
                  <p:embed/>
                </p:oleObj>
              </mc:Choice>
              <mc:Fallback>
                <p:oleObj name="Equation" r:id="rId7" imgW="18666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511550"/>
                        <a:ext cx="5029200" cy="1212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4" name="Object 8"/>
          <p:cNvGraphicFramePr>
            <a:graphicFrameLocks noChangeAspect="1"/>
          </p:cNvGraphicFramePr>
          <p:nvPr/>
        </p:nvGraphicFramePr>
        <p:xfrm>
          <a:off x="6096000" y="3810000"/>
          <a:ext cx="2509838" cy="627063"/>
        </p:xfrm>
        <a:graphic>
          <a:graphicData uri="http://schemas.openxmlformats.org/presentationml/2006/ole">
            <mc:AlternateContent xmlns:mc="http://schemas.openxmlformats.org/markup-compatibility/2006">
              <mc:Choice xmlns:v="urn:schemas-microsoft-com:vml" Requires="v">
                <p:oleObj spid="_x0000_s408749" name="Equation" r:id="rId9" imgW="647640" imgH="177480" progId="Equation.3">
                  <p:embed/>
                </p:oleObj>
              </mc:Choice>
              <mc:Fallback>
                <p:oleObj name="Equation" r:id="rId9" imgW="6476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810000"/>
                        <a:ext cx="2509838" cy="627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nvGraphicFramePr>
        <p:xfrm>
          <a:off x="762000" y="4656138"/>
          <a:ext cx="4264025" cy="1211262"/>
        </p:xfrm>
        <a:graphic>
          <a:graphicData uri="http://schemas.openxmlformats.org/presentationml/2006/ole">
            <mc:AlternateContent xmlns:mc="http://schemas.openxmlformats.org/markup-compatibility/2006">
              <mc:Choice xmlns:v="urn:schemas-microsoft-com:vml" Requires="v">
                <p:oleObj spid="_x0000_s408750" name="Equation" r:id="rId11" imgW="1307880" imgH="393480" progId="Equation.3">
                  <p:embed/>
                </p:oleObj>
              </mc:Choice>
              <mc:Fallback>
                <p:oleObj name="Equation" r:id="rId11" imgW="13078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656138"/>
                        <a:ext cx="4264025" cy="1211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mc:AlternateContent xmlns:mc="http://schemas.openxmlformats.org/markup-compatibility/2006">
              <mc:Choice xmlns:v="urn:schemas-microsoft-com:vml" Requires="v">
                <p:oleObj spid="_x0000_s408751" name="Equation" r:id="rId13" imgW="469800" imgH="393480" progId="Equation.DSMT4">
                  <p:embed/>
                </p:oleObj>
              </mc:Choice>
              <mc:Fallback>
                <p:oleObj name="Equation" r:id="rId13" imgW="46980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2590800"/>
                        <a:ext cx="1670050" cy="1154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7522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9"/>
                                        </p:tgtEl>
                                        <p:attrNameLst>
                                          <p:attrName>style.visibility</p:attrName>
                                        </p:attrNameLst>
                                      </p:cBhvr>
                                      <p:to>
                                        <p:strVal val="visible"/>
                                      </p:to>
                                    </p:set>
                                    <p:animEffect transition="in" filter="wipe(left)">
                                      <p:cBhvr>
                                        <p:cTn id="7" dur="300"/>
                                        <p:tgtEl>
                                          <p:spTgt spid="3727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2741"/>
                                        </p:tgtEl>
                                        <p:attrNameLst>
                                          <p:attrName>style.visibility</p:attrName>
                                        </p:attrNameLst>
                                      </p:cBhvr>
                                      <p:to>
                                        <p:strVal val="visible"/>
                                      </p:to>
                                    </p:set>
                                    <p:animEffect transition="in" filter="wipe(left)">
                                      <p:cBhvr>
                                        <p:cTn id="12" dur="500"/>
                                        <p:tgtEl>
                                          <p:spTgt spid="3727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2740"/>
                                        </p:tgtEl>
                                        <p:attrNameLst>
                                          <p:attrName>style.visibility</p:attrName>
                                        </p:attrNameLst>
                                      </p:cBhvr>
                                      <p:to>
                                        <p:strVal val="visible"/>
                                      </p:to>
                                    </p:set>
                                    <p:animEffect transition="in" filter="wipe(left)">
                                      <p:cBhvr>
                                        <p:cTn id="17" dur="500"/>
                                        <p:tgtEl>
                                          <p:spTgt spid="3727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2742"/>
                                        </p:tgtEl>
                                        <p:attrNameLst>
                                          <p:attrName>style.visibility</p:attrName>
                                        </p:attrNameLst>
                                      </p:cBhvr>
                                      <p:to>
                                        <p:strVal val="visible"/>
                                      </p:to>
                                    </p:set>
                                    <p:animEffect transition="in" filter="wipe(left)">
                                      <p:cBhvr>
                                        <p:cTn id="22" dur="500"/>
                                        <p:tgtEl>
                                          <p:spTgt spid="3727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2746"/>
                                        </p:tgtEl>
                                        <p:attrNameLst>
                                          <p:attrName>style.visibility</p:attrName>
                                        </p:attrNameLst>
                                      </p:cBhvr>
                                      <p:to>
                                        <p:strVal val="visible"/>
                                      </p:to>
                                    </p:set>
                                    <p:animEffect transition="in" filter="wipe(left)">
                                      <p:cBhvr>
                                        <p:cTn id="27" dur="500"/>
                                        <p:tgtEl>
                                          <p:spTgt spid="3727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2743"/>
                                        </p:tgtEl>
                                        <p:attrNameLst>
                                          <p:attrName>style.visibility</p:attrName>
                                        </p:attrNameLst>
                                      </p:cBhvr>
                                      <p:to>
                                        <p:strVal val="visible"/>
                                      </p:to>
                                    </p:set>
                                    <p:animEffect transition="in" filter="wipe(left)">
                                      <p:cBhvr>
                                        <p:cTn id="32" dur="500"/>
                                        <p:tgtEl>
                                          <p:spTgt spid="3727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2744"/>
                                        </p:tgtEl>
                                        <p:attrNameLst>
                                          <p:attrName>style.visibility</p:attrName>
                                        </p:attrNameLst>
                                      </p:cBhvr>
                                      <p:to>
                                        <p:strVal val="visible"/>
                                      </p:to>
                                    </p:set>
                                    <p:animEffect transition="in" filter="wipe(left)">
                                      <p:cBhvr>
                                        <p:cTn id="37" dur="500"/>
                                        <p:tgtEl>
                                          <p:spTgt spid="3727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2745"/>
                                        </p:tgtEl>
                                        <p:attrNameLst>
                                          <p:attrName>style.visibility</p:attrName>
                                        </p:attrNameLst>
                                      </p:cBhvr>
                                      <p:to>
                                        <p:strVal val="visible"/>
                                      </p:to>
                                    </p:set>
                                    <p:animEffect transition="in" filter="wipe(left)">
                                      <p:cBhvr>
                                        <p:cTn id="42" dur="500"/>
                                        <p:tgtEl>
                                          <p:spTgt spid="37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autoUpdateAnimBg="0"/>
      <p:bldP spid="37274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Oct. 16, 2014</a:t>
            </a:r>
            <a:endParaRPr lang="en-US"/>
          </a:p>
        </p:txBody>
      </p:sp>
      <p:sp>
        <p:nvSpPr>
          <p:cNvPr id="27" name="Footer Placeholder 4"/>
          <p:cNvSpPr>
            <a:spLocks noGrp="1"/>
          </p:cNvSpPr>
          <p:nvPr>
            <p:ph type="ftr" sz="quarter" idx="11"/>
          </p:nvPr>
        </p:nvSpPr>
        <p:spPr/>
        <p:txBody>
          <a:bodyPr/>
          <a:lstStyle/>
          <a:p>
            <a:r>
              <a:rPr lang="nl-NL" smtClean="0"/>
              <a:t>PHYS 1443-004, Fall 2014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22</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419600" cy="46166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mc:AlternateContent xmlns:mc="http://schemas.openxmlformats.org/markup-compatibility/2006">
              <mc:Choice xmlns:v="urn:schemas-microsoft-com:vml" Requires="v">
                <p:oleObj spid="_x0000_s410050" name="Equation" r:id="rId3" imgW="787320" imgH="241200" progId="Equation.3">
                  <p:embed/>
                </p:oleObj>
              </mc:Choice>
              <mc:Fallback>
                <p:oleObj name="Equation" r:id="rId3" imgW="7873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2133600" cy="6619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609600" y="2819400"/>
            <a:ext cx="7772400" cy="85090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Find the angle through which the wheel rotates between t=2.00s and t=3.00s.</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410051"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mc:AlternateContent xmlns:mc="http://schemas.openxmlformats.org/markup-compatibility/2006">
              <mc:Choice xmlns:v="urn:schemas-microsoft-com:vml" Requires="v">
                <p:oleObj spid="_x0000_s410052" name="Equation" r:id="rId7" imgW="2019240" imgH="177480" progId="Equation.3">
                  <p:embed/>
                </p:oleObj>
              </mc:Choice>
              <mc:Fallback>
                <p:oleObj name="Equation" r:id="rId7" imgW="2019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205038"/>
                        <a:ext cx="4343400"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410053"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mc:AlternateContent xmlns:mc="http://schemas.openxmlformats.org/markup-compatibility/2006">
              <mc:Choice xmlns:v="urn:schemas-microsoft-com:vml" Requires="v">
                <p:oleObj spid="_x0000_s410054"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0000" y="5638800"/>
                        <a:ext cx="736600" cy="434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mc:AlternateContent xmlns:mc="http://schemas.openxmlformats.org/markup-compatibility/2006">
              <mc:Choice xmlns:v="urn:schemas-microsoft-com:vml" Requires="v">
                <p:oleObj spid="_x0000_s410055" name="Equation" r:id="rId13" imgW="545760" imgH="228600" progId="Equation.3">
                  <p:embed/>
                </p:oleObj>
              </mc:Choice>
              <mc:Fallback>
                <p:oleObj name="Equation" r:id="rId13" imgW="54576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9925" y="5557838"/>
                        <a:ext cx="1209675"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mc:AlternateContent xmlns:mc="http://schemas.openxmlformats.org/markup-compatibility/2006">
              <mc:Choice xmlns:v="urn:schemas-microsoft-com:vml" Requires="v">
                <p:oleObj spid="_x0000_s410056" name="Equation" r:id="rId15" imgW="647640" imgH="177480" progId="Equation.3">
                  <p:embed/>
                </p:oleObj>
              </mc:Choice>
              <mc:Fallback>
                <p:oleObj name="Equation" r:id="rId15" imgW="64764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2300" y="5613400"/>
                        <a:ext cx="1435100" cy="434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mc:AlternateContent xmlns:mc="http://schemas.openxmlformats.org/markup-compatibility/2006">
              <mc:Choice xmlns:v="urn:schemas-microsoft-com:vml" Requires="v">
                <p:oleObj spid="_x0000_s410057"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5465763"/>
                        <a:ext cx="2895600" cy="858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410058"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mc:AlternateContent xmlns:mc="http://schemas.openxmlformats.org/markup-compatibility/2006">
              <mc:Choice xmlns:v="urn:schemas-microsoft-com:vml" Requires="v">
                <p:oleObj spid="_x0000_s410059" name="Equation" r:id="rId21" imgW="749160" imgH="393480" progId="Equation.3">
                  <p:embed/>
                </p:oleObj>
              </mc:Choice>
              <mc:Fallback>
                <p:oleObj name="Equation" r:id="rId21" imgW="7491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200" y="3581400"/>
                        <a:ext cx="2057400" cy="892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3776" name="Text Box 16"/>
          <p:cNvSpPr txBox="1">
            <a:spLocks noChangeArrowheads="1"/>
          </p:cNvSpPr>
          <p:nvPr/>
        </p:nvSpPr>
        <p:spPr bwMode="auto">
          <a:xfrm>
            <a:off x="457200" y="3810000"/>
            <a:ext cx="419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676400" cy="830997"/>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dirty="0">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mc:AlternateContent xmlns:mc="http://schemas.openxmlformats.org/markup-compatibility/2006">
              <mc:Choice xmlns:v="urn:schemas-microsoft-com:vml" Requires="v">
                <p:oleObj spid="_x0000_s410060" name="Equation" r:id="rId23" imgW="698400" imgH="177480" progId="Equation.DSMT4">
                  <p:embed/>
                </p:oleObj>
              </mc:Choice>
              <mc:Fallback>
                <p:oleObj name="Equation" r:id="rId23" imgW="698400" imgH="177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00363" y="4394200"/>
                        <a:ext cx="1308100"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mc:AlternateContent xmlns:mc="http://schemas.openxmlformats.org/markup-compatibility/2006">
              <mc:Choice xmlns:v="urn:schemas-microsoft-com:vml" Requires="v">
                <p:oleObj spid="_x0000_s410061" name="Equation" r:id="rId25" imgW="927000" imgH="393480" progId="Equation.DSMT4">
                  <p:embed/>
                </p:oleObj>
              </mc:Choice>
              <mc:Fallback>
                <p:oleObj name="Equation" r:id="rId25" imgW="927000" imgH="393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24338" y="4191000"/>
                        <a:ext cx="1736725" cy="742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mc:AlternateContent xmlns:mc="http://schemas.openxmlformats.org/markup-compatibility/2006">
              <mc:Choice xmlns:v="urn:schemas-microsoft-com:vml" Requires="v">
                <p:oleObj spid="_x0000_s410062" name="Equation" r:id="rId27" imgW="647640" imgH="177480" progId="Equation.DSMT4">
                  <p:embed/>
                </p:oleObj>
              </mc:Choice>
              <mc:Fallback>
                <p:oleObj name="Equation" r:id="rId27" imgW="6476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7738" y="4343400"/>
                        <a:ext cx="1287462" cy="334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mc:AlternateContent xmlns:mc="http://schemas.openxmlformats.org/markup-compatibility/2006">
              <mc:Choice xmlns:v="urn:schemas-microsoft-com:vml" Requires="v">
                <p:oleObj spid="_x0000_s410063" name="Equation" r:id="rId29" imgW="698400" imgH="177480" progId="Equation.DSMT4">
                  <p:embed/>
                </p:oleObj>
              </mc:Choice>
              <mc:Fallback>
                <p:oleObj name="Equation" r:id="rId29" imgW="69840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76550" y="5051425"/>
                        <a:ext cx="1238250"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mc:AlternateContent xmlns:mc="http://schemas.openxmlformats.org/markup-compatibility/2006">
              <mc:Choice xmlns:v="urn:schemas-microsoft-com:vml" Requires="v">
                <p:oleObj spid="_x0000_s410064" name="Equation" r:id="rId31" imgW="1079280" imgH="393480" progId="Equation.DSMT4">
                  <p:embed/>
                </p:oleObj>
              </mc:Choice>
              <mc:Fallback>
                <p:oleObj name="Equation" r:id="rId31" imgW="1079280" imgH="393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7675" y="4860925"/>
                        <a:ext cx="1914525" cy="701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mc:AlternateContent xmlns:mc="http://schemas.openxmlformats.org/markup-compatibility/2006">
              <mc:Choice xmlns:v="urn:schemas-microsoft-com:vml" Requires="v">
                <p:oleObj spid="_x0000_s410065" name="Equation" r:id="rId33" imgW="660240" imgH="177480" progId="Equation.DSMT4">
                  <p:embed/>
                </p:oleObj>
              </mc:Choice>
              <mc:Fallback>
                <p:oleObj name="Equation" r:id="rId33" imgW="660240" imgH="177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97613" y="5051425"/>
                        <a:ext cx="1398587"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4646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3763"/>
                                        </p:tgtEl>
                                        <p:attrNameLst>
                                          <p:attrName>style.visibility</p:attrName>
                                        </p:attrNameLst>
                                      </p:cBhvr>
                                      <p:to>
                                        <p:strVal val="visible"/>
                                      </p:to>
                                    </p:set>
                                    <p:animEffect transition="in" filter="wipe(left)">
                                      <p:cBhvr>
                                        <p:cTn id="7" dur="300"/>
                                        <p:tgtEl>
                                          <p:spTgt spid="3737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3765"/>
                                        </p:tgtEl>
                                        <p:attrNameLst>
                                          <p:attrName>style.visibility</p:attrName>
                                        </p:attrNameLst>
                                      </p:cBhvr>
                                      <p:to>
                                        <p:strVal val="visible"/>
                                      </p:to>
                                    </p:set>
                                    <p:animEffect transition="in" filter="wipe(left)">
                                      <p:cBhvr>
                                        <p:cTn id="12" dur="500"/>
                                        <p:tgtEl>
                                          <p:spTgt spid="3737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3764"/>
                                        </p:tgtEl>
                                        <p:attrNameLst>
                                          <p:attrName>style.visibility</p:attrName>
                                        </p:attrNameLst>
                                      </p:cBhvr>
                                      <p:to>
                                        <p:strVal val="visible"/>
                                      </p:to>
                                    </p:set>
                                    <p:animEffect transition="in" filter="wipe(left)">
                                      <p:cBhvr>
                                        <p:cTn id="17" dur="500"/>
                                        <p:tgtEl>
                                          <p:spTgt spid="3737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3768"/>
                                        </p:tgtEl>
                                        <p:attrNameLst>
                                          <p:attrName>style.visibility</p:attrName>
                                        </p:attrNameLst>
                                      </p:cBhvr>
                                      <p:to>
                                        <p:strVal val="visible"/>
                                      </p:to>
                                    </p:set>
                                    <p:animEffect transition="in" filter="wipe(left)">
                                      <p:cBhvr>
                                        <p:cTn id="22" dur="500"/>
                                        <p:tgtEl>
                                          <p:spTgt spid="373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3766"/>
                                        </p:tgtEl>
                                        <p:attrNameLst>
                                          <p:attrName>style.visibility</p:attrName>
                                        </p:attrNameLst>
                                      </p:cBhvr>
                                      <p:to>
                                        <p:strVal val="visible"/>
                                      </p:to>
                                    </p:set>
                                    <p:animEffect transition="in" filter="wipe(left)">
                                      <p:cBhvr>
                                        <p:cTn id="27" dur="300"/>
                                        <p:tgtEl>
                                          <p:spTgt spid="3737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3776"/>
                                        </p:tgtEl>
                                        <p:attrNameLst>
                                          <p:attrName>style.visibility</p:attrName>
                                        </p:attrNameLst>
                                      </p:cBhvr>
                                      <p:to>
                                        <p:strVal val="visible"/>
                                      </p:to>
                                    </p:set>
                                    <p:animEffect transition="in" filter="wipe(left)">
                                      <p:cBhvr>
                                        <p:cTn id="32" dur="500"/>
                                        <p:tgtEl>
                                          <p:spTgt spid="3737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3774"/>
                                        </p:tgtEl>
                                        <p:attrNameLst>
                                          <p:attrName>style.visibility</p:attrName>
                                        </p:attrNameLst>
                                      </p:cBhvr>
                                      <p:to>
                                        <p:strVal val="visible"/>
                                      </p:to>
                                    </p:set>
                                    <p:animEffect transition="in" filter="wipe(left)">
                                      <p:cBhvr>
                                        <p:cTn id="37" dur="500"/>
                                        <p:tgtEl>
                                          <p:spTgt spid="3737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3775"/>
                                        </p:tgtEl>
                                        <p:attrNameLst>
                                          <p:attrName>style.visibility</p:attrName>
                                        </p:attrNameLst>
                                      </p:cBhvr>
                                      <p:to>
                                        <p:strVal val="visible"/>
                                      </p:to>
                                    </p:set>
                                    <p:animEffect transition="in" filter="wipe(left)">
                                      <p:cBhvr>
                                        <p:cTn id="42" dur="500"/>
                                        <p:tgtEl>
                                          <p:spTgt spid="3737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73777"/>
                                        </p:tgtEl>
                                        <p:attrNameLst>
                                          <p:attrName>style.visibility</p:attrName>
                                        </p:attrNameLst>
                                      </p:cBhvr>
                                      <p:to>
                                        <p:strVal val="visible"/>
                                      </p:to>
                                    </p:set>
                                    <p:animEffect transition="in" filter="wipe(left)">
                                      <p:cBhvr>
                                        <p:cTn id="47" dur="500"/>
                                        <p:tgtEl>
                                          <p:spTgt spid="3737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3767"/>
                                        </p:tgtEl>
                                        <p:attrNameLst>
                                          <p:attrName>style.visibility</p:attrName>
                                        </p:attrNameLst>
                                      </p:cBhvr>
                                      <p:to>
                                        <p:strVal val="visible"/>
                                      </p:to>
                                    </p:set>
                                    <p:animEffect transition="in" filter="wipe(left)">
                                      <p:cBhvr>
                                        <p:cTn id="52" dur="500"/>
                                        <p:tgtEl>
                                          <p:spTgt spid="3737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3780"/>
                                        </p:tgtEl>
                                        <p:attrNameLst>
                                          <p:attrName>style.visibility</p:attrName>
                                        </p:attrNameLst>
                                      </p:cBhvr>
                                      <p:to>
                                        <p:strVal val="visible"/>
                                      </p:to>
                                    </p:set>
                                    <p:animEffect transition="in" filter="wipe(left)">
                                      <p:cBhvr>
                                        <p:cTn id="57" dur="500"/>
                                        <p:tgtEl>
                                          <p:spTgt spid="3737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73781"/>
                                        </p:tgtEl>
                                        <p:attrNameLst>
                                          <p:attrName>style.visibility</p:attrName>
                                        </p:attrNameLst>
                                      </p:cBhvr>
                                      <p:to>
                                        <p:strVal val="visible"/>
                                      </p:to>
                                    </p:set>
                                    <p:animEffect transition="in" filter="wipe(left)">
                                      <p:cBhvr>
                                        <p:cTn id="62" dur="500"/>
                                        <p:tgtEl>
                                          <p:spTgt spid="3737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3782"/>
                                        </p:tgtEl>
                                        <p:attrNameLst>
                                          <p:attrName>style.visibility</p:attrName>
                                        </p:attrNameLst>
                                      </p:cBhvr>
                                      <p:to>
                                        <p:strVal val="visible"/>
                                      </p:to>
                                    </p:set>
                                    <p:animEffect transition="in" filter="wipe(left)">
                                      <p:cBhvr>
                                        <p:cTn id="67" dur="500"/>
                                        <p:tgtEl>
                                          <p:spTgt spid="37378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3778"/>
                                        </p:tgtEl>
                                        <p:attrNameLst>
                                          <p:attrName>style.visibility</p:attrName>
                                        </p:attrNameLst>
                                      </p:cBhvr>
                                      <p:to>
                                        <p:strVal val="visible"/>
                                      </p:to>
                                    </p:set>
                                    <p:animEffect transition="in" filter="wipe(left)">
                                      <p:cBhvr>
                                        <p:cTn id="72" dur="500"/>
                                        <p:tgtEl>
                                          <p:spTgt spid="3737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3769"/>
                                        </p:tgtEl>
                                        <p:attrNameLst>
                                          <p:attrName>style.visibility</p:attrName>
                                        </p:attrNameLst>
                                      </p:cBhvr>
                                      <p:to>
                                        <p:strVal val="visible"/>
                                      </p:to>
                                    </p:set>
                                    <p:animEffect transition="in" filter="wipe(left)">
                                      <p:cBhvr>
                                        <p:cTn id="77" dur="500"/>
                                        <p:tgtEl>
                                          <p:spTgt spid="37376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3783"/>
                                        </p:tgtEl>
                                        <p:attrNameLst>
                                          <p:attrName>style.visibility</p:attrName>
                                        </p:attrNameLst>
                                      </p:cBhvr>
                                      <p:to>
                                        <p:strVal val="visible"/>
                                      </p:to>
                                    </p:set>
                                    <p:animEffect transition="in" filter="wipe(left)">
                                      <p:cBhvr>
                                        <p:cTn id="82" dur="500"/>
                                        <p:tgtEl>
                                          <p:spTgt spid="3737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73784"/>
                                        </p:tgtEl>
                                        <p:attrNameLst>
                                          <p:attrName>style.visibility</p:attrName>
                                        </p:attrNameLst>
                                      </p:cBhvr>
                                      <p:to>
                                        <p:strVal val="visible"/>
                                      </p:to>
                                    </p:set>
                                    <p:animEffect transition="in" filter="wipe(left)">
                                      <p:cBhvr>
                                        <p:cTn id="87" dur="500"/>
                                        <p:tgtEl>
                                          <p:spTgt spid="3737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3785"/>
                                        </p:tgtEl>
                                        <p:attrNameLst>
                                          <p:attrName>style.visibility</p:attrName>
                                        </p:attrNameLst>
                                      </p:cBhvr>
                                      <p:to>
                                        <p:strVal val="visible"/>
                                      </p:to>
                                    </p:set>
                                    <p:animEffect transition="in" filter="wipe(left)">
                                      <p:cBhvr>
                                        <p:cTn id="92" dur="500"/>
                                        <p:tgtEl>
                                          <p:spTgt spid="3737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73779"/>
                                        </p:tgtEl>
                                        <p:attrNameLst>
                                          <p:attrName>style.visibility</p:attrName>
                                        </p:attrNameLst>
                                      </p:cBhvr>
                                      <p:to>
                                        <p:strVal val="visible"/>
                                      </p:to>
                                    </p:set>
                                    <p:animEffect transition="in" filter="wipe(left)">
                                      <p:cBhvr>
                                        <p:cTn id="97" dur="500"/>
                                        <p:tgtEl>
                                          <p:spTgt spid="37377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3770"/>
                                        </p:tgtEl>
                                        <p:attrNameLst>
                                          <p:attrName>style.visibility</p:attrName>
                                        </p:attrNameLst>
                                      </p:cBhvr>
                                      <p:to>
                                        <p:strVal val="visible"/>
                                      </p:to>
                                    </p:set>
                                    <p:animEffect transition="in" filter="wipe(left)">
                                      <p:cBhvr>
                                        <p:cTn id="102" dur="500"/>
                                        <p:tgtEl>
                                          <p:spTgt spid="3737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73771"/>
                                        </p:tgtEl>
                                        <p:attrNameLst>
                                          <p:attrName>style.visibility</p:attrName>
                                        </p:attrNameLst>
                                      </p:cBhvr>
                                      <p:to>
                                        <p:strVal val="visible"/>
                                      </p:to>
                                    </p:set>
                                    <p:animEffect transition="in" filter="wipe(left)">
                                      <p:cBhvr>
                                        <p:cTn id="107" dur="500"/>
                                        <p:tgtEl>
                                          <p:spTgt spid="3737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3772"/>
                                        </p:tgtEl>
                                        <p:attrNameLst>
                                          <p:attrName>style.visibility</p:attrName>
                                        </p:attrNameLst>
                                      </p:cBhvr>
                                      <p:to>
                                        <p:strVal val="visible"/>
                                      </p:to>
                                    </p:set>
                                    <p:animEffect transition="in" filter="wipe(left)">
                                      <p:cBhvr>
                                        <p:cTn id="112" dur="500"/>
                                        <p:tgtEl>
                                          <p:spTgt spid="37377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3773"/>
                                        </p:tgtEl>
                                        <p:attrNameLst>
                                          <p:attrName>style.visibility</p:attrName>
                                        </p:attrNameLst>
                                      </p:cBhvr>
                                      <p:to>
                                        <p:strVal val="visible"/>
                                      </p:to>
                                    </p:set>
                                    <p:animEffect transition="in" filter="wipe(left)">
                                      <p:cBhvr>
                                        <p:cTn id="117" dur="500"/>
                                        <p:tgtEl>
                                          <p:spTgt spid="3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animBg="1" autoUpdateAnimBg="0"/>
      <p:bldP spid="373765" grpId="0" animBg="1" autoUpdateAnimBg="0"/>
      <p:bldP spid="373766" grpId="0" animBg="1" autoUpdateAnimBg="0"/>
      <p:bldP spid="373776" grpId="0" animBg="1" autoUpdateAnimBg="0"/>
      <p:bldP spid="373777" grpId="0" animBg="1" autoUpdateAnimBg="0"/>
      <p:bldP spid="373778" grpId="0" animBg="1" autoUpdateAnimBg="0"/>
      <p:bldP spid="37377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Oct. 16, 2014</a:t>
            </a:r>
            <a:endParaRPr lang="en-US"/>
          </a:p>
        </p:txBody>
      </p:sp>
      <p:sp>
        <p:nvSpPr>
          <p:cNvPr id="22" name="Footer Placeholder 4"/>
          <p:cNvSpPr>
            <a:spLocks noGrp="1"/>
          </p:cNvSpPr>
          <p:nvPr>
            <p:ph type="ftr" sz="quarter" idx="11"/>
          </p:nvPr>
        </p:nvSpPr>
        <p:spPr/>
        <p:txBody>
          <a:bodyPr/>
          <a:lstStyle/>
          <a:p>
            <a:r>
              <a:rPr lang="nl-NL" smtClean="0"/>
              <a:t>PHYS 1443-004, Fall 2014                            Dr. Jaehoon Yu</a:t>
            </a:r>
            <a:endParaRPr lang="en-US"/>
          </a:p>
        </p:txBody>
      </p:sp>
      <p:sp>
        <p:nvSpPr>
          <p:cNvPr id="23" name="Slide Number Placeholder 5"/>
          <p:cNvSpPr>
            <a:spLocks noGrp="1"/>
          </p:cNvSpPr>
          <p:nvPr>
            <p:ph type="sldNum" sz="quarter" idx="12"/>
          </p:nvPr>
        </p:nvSpPr>
        <p:spPr/>
        <p:txBody>
          <a:bodyPr/>
          <a:lstStyle/>
          <a:p>
            <a:fld id="{0B4BDD04-2894-3544-9A42-8E955BAAB76D}" type="slidenum">
              <a:rPr lang="en-US"/>
              <a:pPr/>
              <a:t>23</a:t>
            </a:fld>
            <a:endParaRPr lang="en-US"/>
          </a:p>
        </p:txBody>
      </p:sp>
      <p:pic>
        <p:nvPicPr>
          <p:cNvPr id="374786" name="Picture 2" descr="FG10_005"/>
          <p:cNvPicPr>
            <a:picLocks noChangeAspect="1" noChangeArrowheads="1"/>
          </p:cNvPicPr>
          <p:nvPr/>
        </p:nvPicPr>
        <p:blipFill>
          <a:blip r:embed="rId3"/>
          <a:srcRect/>
          <a:stretch>
            <a:fillRect/>
          </a:stretch>
        </p:blipFill>
        <p:spPr bwMode="auto">
          <a:xfrm>
            <a:off x="-76200" y="2455863"/>
            <a:ext cx="2743200" cy="2116137"/>
          </a:xfrm>
          <a:prstGeom prst="rect">
            <a:avLst/>
          </a:prstGeom>
          <a:noFill/>
        </p:spPr>
      </p:pic>
      <p:sp>
        <p:nvSpPr>
          <p:cNvPr id="374787" name="Rectangle 3"/>
          <p:cNvSpPr>
            <a:spLocks noGrp="1" noChangeArrowheads="1"/>
          </p:cNvSpPr>
          <p:nvPr>
            <p:ph type="title"/>
          </p:nvPr>
        </p:nvSpPr>
        <p:spPr>
          <a:xfrm>
            <a:off x="685800" y="152400"/>
            <a:ext cx="8153400" cy="609600"/>
          </a:xfrm>
        </p:spPr>
        <p:txBody>
          <a:bodyPr/>
          <a:lstStyle/>
          <a:p>
            <a:r>
              <a:rPr lang="en-US" sz="3200"/>
              <a:t>Relationship Between Angular and Linear Quantities</a:t>
            </a:r>
          </a:p>
        </p:txBody>
      </p:sp>
      <p:sp>
        <p:nvSpPr>
          <p:cNvPr id="374788" name="Text Box 4"/>
          <p:cNvSpPr txBox="1">
            <a:spLocks noChangeArrowheads="1"/>
          </p:cNvSpPr>
          <p:nvPr/>
        </p:nvSpPr>
        <p:spPr bwMode="auto">
          <a:xfrm>
            <a:off x="1447800" y="762000"/>
            <a:ext cx="5867400" cy="822325"/>
          </a:xfrm>
          <a:prstGeom prst="rect">
            <a:avLst/>
          </a:prstGeom>
          <a:solidFill>
            <a:srgbClr val="CCFFFF"/>
          </a:solidFill>
          <a:ln w="28575">
            <a:noFill/>
            <a:miter lim="800000"/>
            <a:headEnd/>
            <a:tailEnd/>
          </a:ln>
          <a:effectLst/>
        </p:spPr>
        <p:txBody>
          <a:bodyPr>
            <a:prstTxWarp prst="textNoShape">
              <a:avLst/>
            </a:prstTxWarp>
            <a:spAutoFit/>
          </a:bodyPr>
          <a:lstStyle/>
          <a:p>
            <a:pPr algn="ctr">
              <a:spcBef>
                <a:spcPct val="20000"/>
              </a:spcBef>
            </a:pPr>
            <a:r>
              <a:rPr lang="en-US">
                <a:solidFill>
                  <a:srgbClr val="800000"/>
                </a:solidFill>
                <a:latin typeface="Arial Narrow" charset="0"/>
              </a:rPr>
              <a:t>What do we know about a rigid object that rotates about a fixed axis of rotation?</a:t>
            </a:r>
          </a:p>
        </p:txBody>
      </p:sp>
      <p:sp>
        <p:nvSpPr>
          <p:cNvPr id="374789" name="Text Box 5"/>
          <p:cNvSpPr txBox="1">
            <a:spLocks noChangeArrowheads="1"/>
          </p:cNvSpPr>
          <p:nvPr/>
        </p:nvSpPr>
        <p:spPr bwMode="auto">
          <a:xfrm>
            <a:off x="2438400" y="2362200"/>
            <a:ext cx="5410200" cy="1077218"/>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When a point rotates, it has both the linear and angular  components in its motion.  </a:t>
            </a:r>
          </a:p>
          <a:p>
            <a:pPr algn="just">
              <a:spcBef>
                <a:spcPct val="20000"/>
              </a:spcBef>
            </a:pPr>
            <a:r>
              <a:rPr lang="en-US" sz="2000" dirty="0">
                <a:solidFill>
                  <a:schemeClr val="accent2"/>
                </a:solidFill>
                <a:latin typeface="Arial Narrow" charset="0"/>
              </a:rPr>
              <a:t>What is the linear component of the motion you see?</a:t>
            </a:r>
          </a:p>
        </p:txBody>
      </p:sp>
      <p:graphicFrame>
        <p:nvGraphicFramePr>
          <p:cNvPr id="374790" name="Object 6"/>
          <p:cNvGraphicFramePr>
            <a:graphicFrameLocks noChangeAspect="1"/>
          </p:cNvGraphicFramePr>
          <p:nvPr/>
        </p:nvGraphicFramePr>
        <p:xfrm>
          <a:off x="5892800" y="4632325"/>
          <a:ext cx="239713" cy="279400"/>
        </p:xfrm>
        <a:graphic>
          <a:graphicData uri="http://schemas.openxmlformats.org/presentationml/2006/ole">
            <mc:AlternateContent xmlns:mc="http://schemas.openxmlformats.org/markup-compatibility/2006">
              <mc:Choice xmlns:v="urn:schemas-microsoft-com:vml" Requires="v">
                <p:oleObj spid="_x0000_s410794" name="Equation" r:id="rId4" imgW="114120" imgH="139680" progId="Equation.DSMT4">
                  <p:embed/>
                </p:oleObj>
              </mc:Choice>
              <mc:Fallback>
                <p:oleObj name="Equation" r:id="rId4" imgW="11412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32325"/>
                        <a:ext cx="239713"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4791" name="Text Box 7"/>
          <p:cNvSpPr txBox="1">
            <a:spLocks noChangeArrowheads="1"/>
          </p:cNvSpPr>
          <p:nvPr/>
        </p:nvSpPr>
        <p:spPr bwMode="auto">
          <a:xfrm>
            <a:off x="1447800" y="1616075"/>
            <a:ext cx="5867400" cy="822325"/>
          </a:xfrm>
          <a:prstGeom prst="rect">
            <a:avLst/>
          </a:prstGeom>
          <a:solidFill>
            <a:srgbClr val="FFFF99"/>
          </a:solidFill>
          <a:ln w="952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Every particle (or masslet) in the object moves in a circle centered at the same axis of rotation.</a:t>
            </a:r>
            <a:endParaRPr lang="en-US">
              <a:solidFill>
                <a:srgbClr val="FF0000"/>
              </a:solidFill>
              <a:latin typeface="Monotype Corsiva" charset="0"/>
            </a:endParaRPr>
          </a:p>
        </p:txBody>
      </p:sp>
      <p:sp>
        <p:nvSpPr>
          <p:cNvPr id="374792" name="Text Box 8"/>
          <p:cNvSpPr txBox="1">
            <a:spLocks noChangeArrowheads="1"/>
          </p:cNvSpPr>
          <p:nvPr/>
        </p:nvSpPr>
        <p:spPr bwMode="auto">
          <a:xfrm>
            <a:off x="2438400" y="3429000"/>
            <a:ext cx="51816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FF0000"/>
                </a:solidFill>
                <a:latin typeface="Arial Narrow" charset="0"/>
              </a:rPr>
              <a:t>Linear velocity along the tangential direction.</a:t>
            </a:r>
          </a:p>
        </p:txBody>
      </p:sp>
      <p:sp>
        <p:nvSpPr>
          <p:cNvPr id="374793" name="Text Box 9"/>
          <p:cNvSpPr txBox="1">
            <a:spLocks noChangeArrowheads="1"/>
          </p:cNvSpPr>
          <p:nvPr/>
        </p:nvSpPr>
        <p:spPr bwMode="auto">
          <a:xfrm>
            <a:off x="2438400" y="3886200"/>
            <a:ext cx="5257800" cy="701675"/>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How do we related this linear component of the motion with angular component?</a:t>
            </a:r>
          </a:p>
        </p:txBody>
      </p:sp>
      <p:graphicFrame>
        <p:nvGraphicFramePr>
          <p:cNvPr id="374794" name="Object 10"/>
          <p:cNvGraphicFramePr>
            <a:graphicFrameLocks noChangeAspect="1"/>
          </p:cNvGraphicFramePr>
          <p:nvPr/>
        </p:nvGraphicFramePr>
        <p:xfrm>
          <a:off x="2170113" y="4605338"/>
          <a:ext cx="765175" cy="331787"/>
        </p:xfrm>
        <a:graphic>
          <a:graphicData uri="http://schemas.openxmlformats.org/presentationml/2006/ole">
            <mc:AlternateContent xmlns:mc="http://schemas.openxmlformats.org/markup-compatibility/2006">
              <mc:Choice xmlns:v="urn:schemas-microsoft-com:vml" Requires="v">
                <p:oleObj spid="_x0000_s410795" name="Equation" r:id="rId6" imgW="393480" imgH="177480" progId="Equation.DSMT4">
                  <p:embed/>
                </p:oleObj>
              </mc:Choice>
              <mc:Fallback>
                <p:oleObj name="Equation" r:id="rId6" imgW="39348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113" y="4605338"/>
                        <a:ext cx="765175" cy="331787"/>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374795" name="Text Box 11"/>
          <p:cNvSpPr txBox="1">
            <a:spLocks noChangeArrowheads="1"/>
          </p:cNvSpPr>
          <p:nvPr/>
        </p:nvSpPr>
        <p:spPr bwMode="auto">
          <a:xfrm>
            <a:off x="381000" y="45735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74796" name="Text Box 12"/>
          <p:cNvSpPr txBox="1">
            <a:spLocks noChangeArrowheads="1"/>
          </p:cNvSpPr>
          <p:nvPr/>
        </p:nvSpPr>
        <p:spPr bwMode="auto">
          <a:xfrm>
            <a:off x="2971800" y="45735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So the tangential speed </a:t>
            </a:r>
            <a:r>
              <a:rPr lang="en-US" sz="2000">
                <a:solidFill>
                  <a:srgbClr val="FF0000"/>
                </a:solidFill>
                <a:latin typeface="Monotype Corsiva" charset="0"/>
              </a:rPr>
              <a:t>v</a:t>
            </a:r>
            <a:r>
              <a:rPr lang="en-US" sz="2000" b="1" baseline="-25000">
                <a:solidFill>
                  <a:srgbClr val="FF0000"/>
                </a:solidFill>
                <a:latin typeface="Monotype Corsiva" charset="0"/>
              </a:rPr>
              <a:t> </a:t>
            </a:r>
            <a:r>
              <a:rPr lang="en-US" sz="2000">
                <a:solidFill>
                  <a:srgbClr val="FF0000"/>
                </a:solidFill>
                <a:latin typeface="Arial Narrow" charset="0"/>
              </a:rPr>
              <a:t>is</a:t>
            </a:r>
          </a:p>
        </p:txBody>
      </p:sp>
      <p:sp>
        <p:nvSpPr>
          <p:cNvPr id="374797" name="Text Box 13"/>
          <p:cNvSpPr txBox="1">
            <a:spLocks noChangeArrowheads="1"/>
          </p:cNvSpPr>
          <p:nvPr/>
        </p:nvSpPr>
        <p:spPr bwMode="auto">
          <a:xfrm>
            <a:off x="152400" y="5135563"/>
            <a:ext cx="3886200" cy="1015663"/>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374798" name="Text Box 14"/>
          <p:cNvSpPr txBox="1">
            <a:spLocks noChangeArrowheads="1"/>
          </p:cNvSpPr>
          <p:nvPr/>
        </p:nvSpPr>
        <p:spPr bwMode="auto">
          <a:xfrm>
            <a:off x="4114800" y="5135563"/>
            <a:ext cx="4953000" cy="10064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374799" name="Text Box 15"/>
          <p:cNvSpPr txBox="1">
            <a:spLocks noChangeArrowheads="1"/>
          </p:cNvSpPr>
          <p:nvPr/>
        </p:nvSpPr>
        <p:spPr bwMode="auto">
          <a:xfrm>
            <a:off x="4191000" y="6200775"/>
            <a:ext cx="38100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FF0000"/>
                </a:solidFill>
                <a:latin typeface="Arial Narrow" charset="0"/>
              </a:rPr>
              <a:t>The farther away the particle is from the center of rotation, the higher the tangential speed.</a:t>
            </a:r>
          </a:p>
        </p:txBody>
      </p:sp>
      <p:sp>
        <p:nvSpPr>
          <p:cNvPr id="374800" name="Text Box 16"/>
          <p:cNvSpPr txBox="1">
            <a:spLocks noChangeArrowheads="1"/>
          </p:cNvSpPr>
          <p:nvPr/>
        </p:nvSpPr>
        <p:spPr bwMode="auto">
          <a:xfrm>
            <a:off x="7848600" y="2784475"/>
            <a:ext cx="1143000" cy="1077218"/>
          </a:xfrm>
          <a:prstGeom prst="rect">
            <a:avLst/>
          </a:prstGeom>
          <a:solidFill>
            <a:srgbClr val="CCFFFF"/>
          </a:solidFill>
          <a:ln w="28575">
            <a:noFill/>
            <a:miter lim="800000"/>
            <a:headEnd/>
            <a:tailEnd/>
          </a:ln>
          <a:effectLst/>
        </p:spPr>
        <p:txBody>
          <a:bodyPr wrap="square">
            <a:prstTxWarp prst="textNoShape">
              <a:avLst/>
            </a:prstTxWarp>
            <a:spAutoFit/>
          </a:bodyPr>
          <a:lstStyle/>
          <a:p>
            <a:pPr algn="just">
              <a:spcBef>
                <a:spcPct val="20000"/>
              </a:spcBef>
            </a:pPr>
            <a:r>
              <a:rPr lang="en-US" sz="1600" dirty="0">
                <a:solidFill>
                  <a:schemeClr val="accent2"/>
                </a:solidFill>
                <a:latin typeface="Arial Narrow" charset="0"/>
              </a:rPr>
              <a:t>The direction of</a:t>
            </a:r>
            <a:r>
              <a:rPr lang="en-US" sz="1600" dirty="0" smtClean="0">
                <a:solidFill>
                  <a:schemeClr val="accent2"/>
                </a:solidFill>
                <a:latin typeface="Arial Narrow" charset="0"/>
              </a:rPr>
              <a:t> </a:t>
            </a:r>
            <a:r>
              <a:rPr lang="en-US" sz="1600" dirty="0" err="1" smtClean="0">
                <a:solidFill>
                  <a:schemeClr val="accent2"/>
                </a:solidFill>
                <a:latin typeface="Arial Narrow" charset="0"/>
              </a:rPr>
              <a:t>ω</a:t>
            </a:r>
            <a:r>
              <a:rPr lang="en-US" sz="1600" dirty="0" smtClean="0">
                <a:solidFill>
                  <a:schemeClr val="accent2"/>
                </a:solidFill>
                <a:latin typeface="Arial Narrow" charset="0"/>
              </a:rPr>
              <a:t> </a:t>
            </a:r>
            <a:r>
              <a:rPr lang="en-US" sz="1600" dirty="0">
                <a:solidFill>
                  <a:schemeClr val="accent2"/>
                </a:solidFill>
                <a:latin typeface="Arial Narrow" charset="0"/>
              </a:rPr>
              <a:t>follows</a:t>
            </a:r>
            <a:r>
              <a:rPr lang="en-US" sz="1600" dirty="0" smtClean="0">
                <a:solidFill>
                  <a:schemeClr val="accent2"/>
                </a:solidFill>
                <a:latin typeface="Arial Narrow" charset="0"/>
              </a:rPr>
              <a:t> the </a:t>
            </a:r>
            <a:r>
              <a:rPr lang="en-US" sz="1600" dirty="0">
                <a:solidFill>
                  <a:schemeClr val="accent2"/>
                </a:solidFill>
                <a:latin typeface="Arial Narrow" charset="0"/>
              </a:rPr>
              <a:t>right-hand rule.</a:t>
            </a:r>
          </a:p>
        </p:txBody>
      </p:sp>
      <p:graphicFrame>
        <p:nvGraphicFramePr>
          <p:cNvPr id="374801" name="Object 17"/>
          <p:cNvGraphicFramePr>
            <a:graphicFrameLocks noChangeAspect="1"/>
          </p:cNvGraphicFramePr>
          <p:nvPr/>
        </p:nvGraphicFramePr>
        <p:xfrm>
          <a:off x="6181725" y="4495800"/>
          <a:ext cx="461963" cy="552450"/>
        </p:xfrm>
        <a:graphic>
          <a:graphicData uri="http://schemas.openxmlformats.org/presentationml/2006/ole">
            <mc:AlternateContent xmlns:mc="http://schemas.openxmlformats.org/markup-compatibility/2006">
              <mc:Choice xmlns:v="urn:schemas-microsoft-com:vml" Requires="v">
                <p:oleObj spid="_x0000_s410796" name="Equation" r:id="rId8" imgW="317160" imgH="393480" progId="Equation.DSMT4">
                  <p:embed/>
                </p:oleObj>
              </mc:Choice>
              <mc:Fallback>
                <p:oleObj name="Equation" r:id="rId8" imgW="31716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1725" y="4495800"/>
                        <a:ext cx="461963"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2" name="Object 18"/>
          <p:cNvGraphicFramePr>
            <a:graphicFrameLocks noChangeAspect="1"/>
          </p:cNvGraphicFramePr>
          <p:nvPr/>
        </p:nvGraphicFramePr>
        <p:xfrm>
          <a:off x="6664325" y="4495800"/>
          <a:ext cx="889000" cy="552450"/>
        </p:xfrm>
        <a:graphic>
          <a:graphicData uri="http://schemas.openxmlformats.org/presentationml/2006/ole">
            <mc:AlternateContent xmlns:mc="http://schemas.openxmlformats.org/markup-compatibility/2006">
              <mc:Choice xmlns:v="urn:schemas-microsoft-com:vml" Requires="v">
                <p:oleObj spid="_x0000_s410797" name="Equation" r:id="rId10" imgW="609480" imgH="393480" progId="Equation.DSMT4">
                  <p:embed/>
                </p:oleObj>
              </mc:Choice>
              <mc:Fallback>
                <p:oleObj name="Equation" r:id="rId10" imgW="6094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325" y="4495800"/>
                        <a:ext cx="889000"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3" name="Object 19"/>
          <p:cNvGraphicFramePr>
            <a:graphicFrameLocks noChangeAspect="1"/>
          </p:cNvGraphicFramePr>
          <p:nvPr/>
        </p:nvGraphicFramePr>
        <p:xfrm>
          <a:off x="7543800" y="4495800"/>
          <a:ext cx="666750" cy="552450"/>
        </p:xfrm>
        <a:graphic>
          <a:graphicData uri="http://schemas.openxmlformats.org/presentationml/2006/ole">
            <mc:AlternateContent xmlns:mc="http://schemas.openxmlformats.org/markup-compatibility/2006">
              <mc:Choice xmlns:v="urn:schemas-microsoft-com:vml" Requires="v">
                <p:oleObj spid="_x0000_s410798" name="Equation" r:id="rId12" imgW="457200" imgH="393480" progId="Equation.DSMT4">
                  <p:embed/>
                </p:oleObj>
              </mc:Choice>
              <mc:Fallback>
                <p:oleObj name="Equation" r:id="rId12" imgW="45720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95800"/>
                        <a:ext cx="666750"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4" name="Object 20"/>
          <p:cNvGraphicFramePr>
            <a:graphicFrameLocks noChangeAspect="1"/>
          </p:cNvGraphicFramePr>
          <p:nvPr/>
        </p:nvGraphicFramePr>
        <p:xfrm>
          <a:off x="8229600" y="4605338"/>
          <a:ext cx="609600" cy="331787"/>
        </p:xfrm>
        <a:graphic>
          <a:graphicData uri="http://schemas.openxmlformats.org/presentationml/2006/ole">
            <mc:AlternateContent xmlns:mc="http://schemas.openxmlformats.org/markup-compatibility/2006">
              <mc:Choice xmlns:v="urn:schemas-microsoft-com:vml" Requires="v">
                <p:oleObj spid="_x0000_s410799" name="Equation" r:id="rId14" imgW="342720" imgH="139680" progId="Equation.DSMT4">
                  <p:embed/>
                </p:oleObj>
              </mc:Choice>
              <mc:Fallback>
                <p:oleObj name="Equation" r:id="rId14" imgW="34272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4605338"/>
                        <a:ext cx="609600" cy="3317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0811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4788"/>
                                        </p:tgtEl>
                                        <p:attrNameLst>
                                          <p:attrName>style.visibility</p:attrName>
                                        </p:attrNameLst>
                                      </p:cBhvr>
                                      <p:to>
                                        <p:strVal val="visible"/>
                                      </p:to>
                                    </p:set>
                                    <p:animEffect transition="in" filter="wipe(left)">
                                      <p:cBhvr>
                                        <p:cTn id="7" dur="500"/>
                                        <p:tgtEl>
                                          <p:spTgt spid="3747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4791"/>
                                        </p:tgtEl>
                                        <p:attrNameLst>
                                          <p:attrName>style.visibility</p:attrName>
                                        </p:attrNameLst>
                                      </p:cBhvr>
                                      <p:to>
                                        <p:strVal val="visible"/>
                                      </p:to>
                                    </p:set>
                                    <p:animEffect transition="in" filter="wipe(left)">
                                      <p:cBhvr>
                                        <p:cTn id="12" dur="500"/>
                                        <p:tgtEl>
                                          <p:spTgt spid="37479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4786"/>
                                        </p:tgtEl>
                                        <p:attrNameLst>
                                          <p:attrName>style.visibility</p:attrName>
                                        </p:attrNameLst>
                                      </p:cBhvr>
                                      <p:to>
                                        <p:strVal val="visible"/>
                                      </p:to>
                                    </p:set>
                                    <p:anim calcmode="lin" valueType="num">
                                      <p:cBhvr>
                                        <p:cTn id="17" dur="500" fill="hold"/>
                                        <p:tgtEl>
                                          <p:spTgt spid="374786"/>
                                        </p:tgtEl>
                                        <p:attrNameLst>
                                          <p:attrName>ppt_w</p:attrName>
                                        </p:attrNameLst>
                                      </p:cBhvr>
                                      <p:tavLst>
                                        <p:tav tm="0">
                                          <p:val>
                                            <p:fltVal val="0"/>
                                          </p:val>
                                        </p:tav>
                                        <p:tav tm="100000">
                                          <p:val>
                                            <p:strVal val="#ppt_w"/>
                                          </p:val>
                                        </p:tav>
                                      </p:tavLst>
                                    </p:anim>
                                    <p:anim calcmode="lin" valueType="num">
                                      <p:cBhvr>
                                        <p:cTn id="18" dur="500" fill="hold"/>
                                        <p:tgtEl>
                                          <p:spTgt spid="374786"/>
                                        </p:tgtEl>
                                        <p:attrNameLst>
                                          <p:attrName>ppt_h</p:attrName>
                                        </p:attrNameLst>
                                      </p:cBhvr>
                                      <p:tavLst>
                                        <p:tav tm="0">
                                          <p:val>
                                            <p:fltVal val="0"/>
                                          </p:val>
                                        </p:tav>
                                        <p:tav tm="100000">
                                          <p:val>
                                            <p:strVal val="#ppt_h"/>
                                          </p:val>
                                        </p:tav>
                                      </p:tavLst>
                                    </p:anim>
                                    <p:animEffect transition="in" filter="fade">
                                      <p:cBhvr>
                                        <p:cTn id="19" dur="500"/>
                                        <p:tgtEl>
                                          <p:spTgt spid="3747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4789">
                                            <p:txEl>
                                              <p:pRg st="0" end="0"/>
                                            </p:txEl>
                                          </p:spTgt>
                                        </p:tgtEl>
                                        <p:attrNameLst>
                                          <p:attrName>style.visibility</p:attrName>
                                        </p:attrNameLst>
                                      </p:cBhvr>
                                      <p:to>
                                        <p:strVal val="visible"/>
                                      </p:to>
                                    </p:set>
                                    <p:animEffect transition="in" filter="wipe(left)">
                                      <p:cBhvr>
                                        <p:cTn id="24" dur="500"/>
                                        <p:tgtEl>
                                          <p:spTgt spid="37478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4789">
                                            <p:txEl>
                                              <p:pRg st="1" end="1"/>
                                            </p:txEl>
                                          </p:spTgt>
                                        </p:tgtEl>
                                        <p:attrNameLst>
                                          <p:attrName>style.visibility</p:attrName>
                                        </p:attrNameLst>
                                      </p:cBhvr>
                                      <p:to>
                                        <p:strVal val="visible"/>
                                      </p:to>
                                    </p:set>
                                    <p:animEffect transition="in" filter="wipe(left)">
                                      <p:cBhvr>
                                        <p:cTn id="29" dur="500"/>
                                        <p:tgtEl>
                                          <p:spTgt spid="37478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4792"/>
                                        </p:tgtEl>
                                        <p:attrNameLst>
                                          <p:attrName>style.visibility</p:attrName>
                                        </p:attrNameLst>
                                      </p:cBhvr>
                                      <p:to>
                                        <p:strVal val="visible"/>
                                      </p:to>
                                    </p:set>
                                    <p:animEffect transition="in" filter="wipe(left)">
                                      <p:cBhvr>
                                        <p:cTn id="34" dur="500"/>
                                        <p:tgtEl>
                                          <p:spTgt spid="3747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4793">
                                            <p:txEl>
                                              <p:pRg st="0" end="0"/>
                                            </p:txEl>
                                          </p:spTgt>
                                        </p:tgtEl>
                                        <p:attrNameLst>
                                          <p:attrName>style.visibility</p:attrName>
                                        </p:attrNameLst>
                                      </p:cBhvr>
                                      <p:to>
                                        <p:strVal val="visible"/>
                                      </p:to>
                                    </p:set>
                                    <p:animEffect transition="in" filter="wipe(left)">
                                      <p:cBhvr>
                                        <p:cTn id="39" dur="500"/>
                                        <p:tgtEl>
                                          <p:spTgt spid="37479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4795">
                                            <p:txEl>
                                              <p:pRg st="0" end="0"/>
                                            </p:txEl>
                                          </p:spTgt>
                                        </p:tgtEl>
                                        <p:attrNameLst>
                                          <p:attrName>style.visibility</p:attrName>
                                        </p:attrNameLst>
                                      </p:cBhvr>
                                      <p:to>
                                        <p:strVal val="visible"/>
                                      </p:to>
                                    </p:set>
                                    <p:animEffect transition="in" filter="wipe(left)">
                                      <p:cBhvr>
                                        <p:cTn id="44" dur="500"/>
                                        <p:tgtEl>
                                          <p:spTgt spid="37479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74794"/>
                                        </p:tgtEl>
                                        <p:attrNameLst>
                                          <p:attrName>style.visibility</p:attrName>
                                        </p:attrNameLst>
                                      </p:cBhvr>
                                      <p:to>
                                        <p:strVal val="visible"/>
                                      </p:to>
                                    </p:set>
                                    <p:animEffect transition="in" filter="wipe(left)">
                                      <p:cBhvr>
                                        <p:cTn id="49" dur="500"/>
                                        <p:tgtEl>
                                          <p:spTgt spid="37479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74796">
                                            <p:txEl>
                                              <p:pRg st="0" end="0"/>
                                            </p:txEl>
                                          </p:spTgt>
                                        </p:tgtEl>
                                        <p:attrNameLst>
                                          <p:attrName>style.visibility</p:attrName>
                                        </p:attrNameLst>
                                      </p:cBhvr>
                                      <p:to>
                                        <p:strVal val="visible"/>
                                      </p:to>
                                    </p:set>
                                    <p:animEffect transition="in" filter="wipe(left)">
                                      <p:cBhvr>
                                        <p:cTn id="54" dur="500"/>
                                        <p:tgtEl>
                                          <p:spTgt spid="37479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74790"/>
                                        </p:tgtEl>
                                        <p:attrNameLst>
                                          <p:attrName>style.visibility</p:attrName>
                                        </p:attrNameLst>
                                      </p:cBhvr>
                                      <p:to>
                                        <p:strVal val="visible"/>
                                      </p:to>
                                    </p:set>
                                    <p:animEffect transition="in" filter="wipe(left)">
                                      <p:cBhvr>
                                        <p:cTn id="59" dur="500"/>
                                        <p:tgtEl>
                                          <p:spTgt spid="3747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4801"/>
                                        </p:tgtEl>
                                        <p:attrNameLst>
                                          <p:attrName>style.visibility</p:attrName>
                                        </p:attrNameLst>
                                      </p:cBhvr>
                                      <p:to>
                                        <p:strVal val="visible"/>
                                      </p:to>
                                    </p:set>
                                    <p:animEffect transition="in" filter="wipe(left)">
                                      <p:cBhvr>
                                        <p:cTn id="64" dur="500"/>
                                        <p:tgtEl>
                                          <p:spTgt spid="37480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4802"/>
                                        </p:tgtEl>
                                        <p:attrNameLst>
                                          <p:attrName>style.visibility</p:attrName>
                                        </p:attrNameLst>
                                      </p:cBhvr>
                                      <p:to>
                                        <p:strVal val="visible"/>
                                      </p:to>
                                    </p:set>
                                    <p:animEffect transition="in" filter="wipe(left)">
                                      <p:cBhvr>
                                        <p:cTn id="69" dur="500"/>
                                        <p:tgtEl>
                                          <p:spTgt spid="37480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374803"/>
                                        </p:tgtEl>
                                        <p:attrNameLst>
                                          <p:attrName>style.visibility</p:attrName>
                                        </p:attrNameLst>
                                      </p:cBhvr>
                                      <p:to>
                                        <p:strVal val="visible"/>
                                      </p:to>
                                    </p:set>
                                    <p:animEffect transition="in" filter="wipe(left)">
                                      <p:cBhvr>
                                        <p:cTn id="74" dur="500"/>
                                        <p:tgtEl>
                                          <p:spTgt spid="37480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74804"/>
                                        </p:tgtEl>
                                        <p:attrNameLst>
                                          <p:attrName>style.visibility</p:attrName>
                                        </p:attrNameLst>
                                      </p:cBhvr>
                                      <p:to>
                                        <p:strVal val="visible"/>
                                      </p:to>
                                    </p:set>
                                    <p:animEffect transition="in" filter="wipe(left)">
                                      <p:cBhvr>
                                        <p:cTn id="79" dur="500"/>
                                        <p:tgtEl>
                                          <p:spTgt spid="37480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4800"/>
                                        </p:tgtEl>
                                        <p:attrNameLst>
                                          <p:attrName>style.visibility</p:attrName>
                                        </p:attrNameLst>
                                      </p:cBhvr>
                                      <p:to>
                                        <p:strVal val="visible"/>
                                      </p:to>
                                    </p:set>
                                    <p:animEffect transition="in" filter="wipe(left)">
                                      <p:cBhvr>
                                        <p:cTn id="84" dur="500"/>
                                        <p:tgtEl>
                                          <p:spTgt spid="37480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74797">
                                            <p:txEl>
                                              <p:pRg st="0" end="0"/>
                                            </p:txEl>
                                          </p:spTgt>
                                        </p:tgtEl>
                                        <p:attrNameLst>
                                          <p:attrName>style.visibility</p:attrName>
                                        </p:attrNameLst>
                                      </p:cBhvr>
                                      <p:to>
                                        <p:strVal val="visible"/>
                                      </p:to>
                                    </p:set>
                                    <p:animEffect transition="in" filter="wipe(left)">
                                      <p:cBhvr>
                                        <p:cTn id="89" dur="500"/>
                                        <p:tgtEl>
                                          <p:spTgt spid="37479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74798"/>
                                        </p:tgtEl>
                                        <p:attrNameLst>
                                          <p:attrName>style.visibility</p:attrName>
                                        </p:attrNameLst>
                                      </p:cBhvr>
                                      <p:to>
                                        <p:strVal val="visible"/>
                                      </p:to>
                                    </p:set>
                                    <p:animEffect transition="in" filter="wipe(left)">
                                      <p:cBhvr>
                                        <p:cTn id="94" dur="300"/>
                                        <p:tgtEl>
                                          <p:spTgt spid="3747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74799"/>
                                        </p:tgtEl>
                                        <p:attrNameLst>
                                          <p:attrName>style.visibility</p:attrName>
                                        </p:attrNameLst>
                                      </p:cBhvr>
                                      <p:to>
                                        <p:strVal val="visible"/>
                                      </p:to>
                                    </p:set>
                                    <p:animEffect transition="in" filter="wipe(left)">
                                      <p:cBhvr>
                                        <p:cTn id="99" dur="300"/>
                                        <p:tgtEl>
                                          <p:spTgt spid="374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autoUpdateAnimBg="0"/>
      <p:bldP spid="374789" grpId="0" build="p" autoUpdateAnimBg="0"/>
      <p:bldP spid="374791" grpId="0" animBg="1" autoUpdateAnimBg="0"/>
      <p:bldP spid="374792" grpId="0" animBg="1" autoUpdateAnimBg="0"/>
      <p:bldP spid="374793" grpId="0" build="p" autoUpdateAnimBg="0"/>
      <p:bldP spid="374795" grpId="0" build="p" autoUpdateAnimBg="0"/>
      <p:bldP spid="374796" grpId="0" build="p" autoUpdateAnimBg="0"/>
      <p:bldP spid="374797" grpId="0" build="p" autoUpdateAnimBg="0"/>
      <p:bldP spid="374798" grpId="0" animBg="1" autoUpdateAnimBg="0"/>
      <p:bldP spid="374799" grpId="0" animBg="1" autoUpdateAnimBg="0"/>
      <p:bldP spid="37480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Thursday, Oct. 16, 2014</a:t>
            </a:r>
            <a:endParaRPr lang="en-US" altLang="ko-KR" smtClean="0">
              <a:ea typeface="굴림" charset="-127"/>
              <a:cs typeface="굴림" charset="-127"/>
            </a:endParaRPr>
          </a:p>
        </p:txBody>
      </p:sp>
      <p:sp>
        <p:nvSpPr>
          <p:cNvPr id="44035"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44036" name="Slide Number Placeholder 5"/>
          <p:cNvSpPr>
            <a:spLocks noGrp="1"/>
          </p:cNvSpPr>
          <p:nvPr>
            <p:ph type="sldNum" sz="quarter" idx="12"/>
          </p:nvPr>
        </p:nvSpPr>
        <p:spPr>
          <a:noFill/>
        </p:spPr>
        <p:txBody>
          <a:bodyPr/>
          <a:lstStyle/>
          <a:p>
            <a:fld id="{CDD628B9-B458-814F-9835-9A69E94D85F6}" type="slidenum">
              <a:rPr lang="en-US"/>
              <a:pPr/>
              <a:t>24</a:t>
            </a:fld>
            <a:endParaRPr lang="en-US"/>
          </a:p>
        </p:txBody>
      </p:sp>
      <p:pic>
        <p:nvPicPr>
          <p:cNvPr id="813058" name="Picture 2" descr="FG10_006"/>
          <p:cNvPicPr>
            <a:picLocks noChangeAspect="1" noChangeArrowheads="1"/>
          </p:cNvPicPr>
          <p:nvPr/>
        </p:nvPicPr>
        <p:blipFill>
          <a:blip r:embed="rId2"/>
          <a:srcRect/>
          <a:stretch>
            <a:fillRect/>
          </a:stretch>
        </p:blipFill>
        <p:spPr bwMode="auto">
          <a:xfrm>
            <a:off x="0" y="2286000"/>
            <a:ext cx="3429000" cy="2571750"/>
          </a:xfrm>
          <a:prstGeom prst="rect">
            <a:avLst/>
          </a:prstGeom>
          <a:noFill/>
          <a:ln w="9525">
            <a:noFill/>
            <a:miter lim="800000"/>
            <a:headEnd/>
            <a:tailEnd/>
          </a:ln>
        </p:spPr>
      </p:pic>
      <p:sp>
        <p:nvSpPr>
          <p:cNvPr id="44038" name="Rectangle 3"/>
          <p:cNvSpPr>
            <a:spLocks noGrp="1" noChangeArrowheads="1"/>
          </p:cNvSpPr>
          <p:nvPr>
            <p:ph type="title"/>
          </p:nvPr>
        </p:nvSpPr>
        <p:spPr>
          <a:xfrm>
            <a:off x="685800" y="152400"/>
            <a:ext cx="8153400" cy="609600"/>
          </a:xfrm>
        </p:spPr>
        <p:txBody>
          <a:bodyPr/>
          <a:lstStyle/>
          <a:p>
            <a:r>
              <a:rPr lang="en-US" sz="3600"/>
              <a:t>Is the lion faster than the horse?</a:t>
            </a:r>
          </a:p>
        </p:txBody>
      </p:sp>
      <p:sp>
        <p:nvSpPr>
          <p:cNvPr id="813060" name="Text Box 4"/>
          <p:cNvSpPr txBox="1">
            <a:spLocks noChangeArrowheads="1"/>
          </p:cNvSpPr>
          <p:nvPr/>
        </p:nvSpPr>
        <p:spPr bwMode="auto">
          <a:xfrm>
            <a:off x="381000" y="869950"/>
            <a:ext cx="8534400" cy="1200150"/>
          </a:xfrm>
          <a:prstGeom prst="rect">
            <a:avLst/>
          </a:prstGeom>
          <a:solidFill>
            <a:srgbClr val="CCFFFF"/>
          </a:solidFill>
          <a:ln w="28575">
            <a:noFill/>
            <a:miter lim="800000"/>
            <a:headEnd/>
            <a:tailEnd/>
          </a:ln>
        </p:spPr>
        <p:txBody>
          <a:bodyPr>
            <a:prstTxWarp prst="textNoShape">
              <a:avLst/>
            </a:prstTxWarp>
            <a:spAutoFit/>
          </a:bodyPr>
          <a:lstStyle/>
          <a:p>
            <a:pPr algn="just">
              <a:spcBef>
                <a:spcPct val="20000"/>
              </a:spcBef>
            </a:pPr>
            <a:r>
              <a:rPr lang="en-US" dirty="0">
                <a:solidFill>
                  <a:srgbClr val="800000"/>
                </a:solidFill>
                <a:latin typeface="Arial Narrow" charset="0"/>
              </a:rPr>
              <a:t>A rotating carousel has one child sitting on a horse near the outer edge and another child on a 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308324"/>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buFontTx/>
              <a:buAutoNum type="alphaLcParenBoth"/>
            </a:pPr>
            <a:r>
              <a:rPr lang="en-US" dirty="0">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dirty="0">
              <a:solidFill>
                <a:srgbClr val="FF0000"/>
              </a:solidFill>
              <a:latin typeface="Monotype Corsiva" charset="0"/>
            </a:endParaRPr>
          </a:p>
        </p:txBody>
      </p:sp>
      <p:sp>
        <p:nvSpPr>
          <p:cNvPr id="813062" name="Text Box 6"/>
          <p:cNvSpPr txBox="1">
            <a:spLocks noChangeArrowheads="1"/>
          </p:cNvSpPr>
          <p:nvPr/>
        </p:nvSpPr>
        <p:spPr bwMode="auto">
          <a:xfrm>
            <a:off x="609600" y="4953000"/>
            <a:ext cx="8153400" cy="1200328"/>
          </a:xfrm>
          <a:prstGeom prst="rect">
            <a:avLst/>
          </a:prstGeom>
          <a:solidFill>
            <a:srgbClr val="FFFF99"/>
          </a:solidFill>
          <a:ln w="9525">
            <a:noFill/>
            <a:miter lim="800000"/>
            <a:headEnd/>
            <a:tailEnd/>
          </a:ln>
        </p:spPr>
        <p:txBody>
          <a:bodyPr wrap="square">
            <a:prstTxWarp prst="textNoShape">
              <a:avLst/>
            </a:prstTxWarp>
            <a:spAutoFit/>
          </a:bodyPr>
          <a:lstStyle/>
          <a:p>
            <a:pPr marL="457200" indent="-457200" algn="just">
              <a:spcBef>
                <a:spcPct val="20000"/>
              </a:spcBef>
            </a:pPr>
            <a:r>
              <a:rPr lang="en-US" dirty="0">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extLst>
      <p:ext uri="{BB962C8B-B14F-4D97-AF65-F5344CB8AC3E}">
        <p14:creationId xmlns:p14="http://schemas.microsoft.com/office/powerpoint/2010/main" val="1029800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3060"/>
                                        </p:tgtEl>
                                        <p:attrNameLst>
                                          <p:attrName>style.visibility</p:attrName>
                                        </p:attrNameLst>
                                      </p:cBhvr>
                                      <p:to>
                                        <p:strVal val="visible"/>
                                      </p:to>
                                    </p:set>
                                    <p:animEffect transition="in" filter="wipe(left)">
                                      <p:cBhvr>
                                        <p:cTn id="7" dur="500"/>
                                        <p:tgtEl>
                                          <p:spTgt spid="8130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813058"/>
                                        </p:tgtEl>
                                        <p:attrNameLst>
                                          <p:attrName>style.visibility</p:attrName>
                                        </p:attrNameLst>
                                      </p:cBhvr>
                                      <p:to>
                                        <p:strVal val="visible"/>
                                      </p:to>
                                    </p:set>
                                    <p:anim calcmode="lin" valueType="num">
                                      <p:cBhvr>
                                        <p:cTn id="12" dur="500" fill="hold"/>
                                        <p:tgtEl>
                                          <p:spTgt spid="813058"/>
                                        </p:tgtEl>
                                        <p:attrNameLst>
                                          <p:attrName>ppt_w</p:attrName>
                                        </p:attrNameLst>
                                      </p:cBhvr>
                                      <p:tavLst>
                                        <p:tav tm="0">
                                          <p:val>
                                            <p:fltVal val="0"/>
                                          </p:val>
                                        </p:tav>
                                        <p:tav tm="100000">
                                          <p:val>
                                            <p:strVal val="#ppt_w"/>
                                          </p:val>
                                        </p:tav>
                                      </p:tavLst>
                                    </p:anim>
                                    <p:anim calcmode="lin" valueType="num">
                                      <p:cBhvr>
                                        <p:cTn id="13" dur="500" fill="hold"/>
                                        <p:tgtEl>
                                          <p:spTgt spid="813058"/>
                                        </p:tgtEl>
                                        <p:attrNameLst>
                                          <p:attrName>ppt_h</p:attrName>
                                        </p:attrNameLst>
                                      </p:cBhvr>
                                      <p:tavLst>
                                        <p:tav tm="0">
                                          <p:val>
                                            <p:fltVal val="0"/>
                                          </p:val>
                                        </p:tav>
                                        <p:tav tm="100000">
                                          <p:val>
                                            <p:strVal val="#ppt_h"/>
                                          </p:val>
                                        </p:tav>
                                      </p:tavLst>
                                    </p:anim>
                                    <p:animEffect transition="in" filter="fade">
                                      <p:cBhvr>
                                        <p:cTn id="14" dur="500"/>
                                        <p:tgtEl>
                                          <p:spTgt spid="813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3061"/>
                                        </p:tgtEl>
                                        <p:attrNameLst>
                                          <p:attrName>style.visibility</p:attrName>
                                        </p:attrNameLst>
                                      </p:cBhvr>
                                      <p:to>
                                        <p:strVal val="visible"/>
                                      </p:to>
                                    </p:set>
                                    <p:animEffect transition="in" filter="wipe(left)">
                                      <p:cBhvr>
                                        <p:cTn id="19" dur="500"/>
                                        <p:tgtEl>
                                          <p:spTgt spid="8130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3062"/>
                                        </p:tgtEl>
                                        <p:attrNameLst>
                                          <p:attrName>style.visibility</p:attrName>
                                        </p:attrNameLst>
                                      </p:cBhvr>
                                      <p:to>
                                        <p:strVal val="visible"/>
                                      </p:to>
                                    </p:set>
                                    <p:animEffect transition="in" filter="wipe(left)">
                                      <p:cBhvr>
                                        <p:cTn id="24"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0" grpId="0" animBg="1" autoUpdateAnimBg="0"/>
      <p:bldP spid="813061" grpId="0" animBg="1" autoUpdateAnimBg="0"/>
      <p:bldP spid="81306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Thursday, Oct. 16, 2014</a:t>
            </a:r>
            <a:endParaRPr lang="en-US"/>
          </a:p>
        </p:txBody>
      </p:sp>
      <p:sp>
        <p:nvSpPr>
          <p:cNvPr id="31" name="Footer Placeholder 4"/>
          <p:cNvSpPr>
            <a:spLocks noGrp="1"/>
          </p:cNvSpPr>
          <p:nvPr>
            <p:ph type="ftr" sz="quarter" idx="11"/>
          </p:nvPr>
        </p:nvSpPr>
        <p:spPr/>
        <p:txBody>
          <a:bodyPr/>
          <a:lstStyle/>
          <a:p>
            <a:r>
              <a:rPr lang="nl-NL" smtClean="0"/>
              <a:t>PHYS 1443-004, Fall 2014                            Dr. Jaehoon Yu</a:t>
            </a:r>
            <a:endParaRPr lang="en-US"/>
          </a:p>
        </p:txBody>
      </p:sp>
      <p:sp>
        <p:nvSpPr>
          <p:cNvPr id="32" name="Slide Number Placeholder 5"/>
          <p:cNvSpPr>
            <a:spLocks noGrp="1"/>
          </p:cNvSpPr>
          <p:nvPr>
            <p:ph type="sldNum" sz="quarter" idx="12"/>
          </p:nvPr>
        </p:nvSpPr>
        <p:spPr/>
        <p:txBody>
          <a:bodyPr/>
          <a:lstStyle/>
          <a:p>
            <a:fld id="{79E5D43C-13BF-5343-A123-22456A35D13F}" type="slidenum">
              <a:rPr lang="en-US"/>
              <a:pPr/>
              <a:t>25</a:t>
            </a:fld>
            <a:endParaRPr lang="en-US"/>
          </a:p>
        </p:txBody>
      </p:sp>
      <p:pic>
        <p:nvPicPr>
          <p:cNvPr id="376834" name="Picture 2" descr="FG10_007"/>
          <p:cNvPicPr>
            <a:picLocks noChangeAspect="1" noChangeArrowheads="1"/>
          </p:cNvPicPr>
          <p:nvPr/>
        </p:nvPicPr>
        <p:blipFill>
          <a:blip r:embed="rId3"/>
          <a:srcRect/>
          <a:stretch>
            <a:fillRect/>
          </a:stretch>
        </p:blipFill>
        <p:spPr bwMode="auto">
          <a:xfrm>
            <a:off x="-381000" y="533400"/>
            <a:ext cx="3505200" cy="2628900"/>
          </a:xfrm>
          <a:prstGeom prst="rect">
            <a:avLst/>
          </a:prstGeom>
          <a:noFill/>
        </p:spPr>
      </p:pic>
      <p:sp>
        <p:nvSpPr>
          <p:cNvPr id="376835" name="Rectangle 3"/>
          <p:cNvSpPr>
            <a:spLocks noGrp="1" noChangeArrowheads="1"/>
          </p:cNvSpPr>
          <p:nvPr>
            <p:ph type="title"/>
          </p:nvPr>
        </p:nvSpPr>
        <p:spPr>
          <a:xfrm>
            <a:off x="1676400" y="76200"/>
            <a:ext cx="7467600" cy="609600"/>
          </a:xfrm>
        </p:spPr>
        <p:txBody>
          <a:bodyPr/>
          <a:lstStyle/>
          <a:p>
            <a:r>
              <a:rPr lang="en-US" sz="3200"/>
              <a:t>How about the acceleration?</a:t>
            </a:r>
          </a:p>
        </p:txBody>
      </p:sp>
      <p:graphicFrame>
        <p:nvGraphicFramePr>
          <p:cNvPr id="376836" name="Object 4"/>
          <p:cNvGraphicFramePr>
            <a:graphicFrameLocks noChangeAspect="1"/>
          </p:cNvGraphicFramePr>
          <p:nvPr/>
        </p:nvGraphicFramePr>
        <p:xfrm>
          <a:off x="6015038" y="2228850"/>
          <a:ext cx="538162" cy="300038"/>
        </p:xfrm>
        <a:graphic>
          <a:graphicData uri="http://schemas.openxmlformats.org/presentationml/2006/ole">
            <mc:AlternateContent xmlns:mc="http://schemas.openxmlformats.org/markup-compatibility/2006">
              <mc:Choice xmlns:v="urn:schemas-microsoft-com:vml" Requires="v">
                <p:oleObj spid="_x0000_s412070" name="Equation" r:id="rId4" imgW="241200" imgH="139680" progId="Equation.DSMT4">
                  <p:embed/>
                </p:oleObj>
              </mc:Choice>
              <mc:Fallback>
                <p:oleObj name="Equation" r:id="rId4" imgW="24120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228850"/>
                        <a:ext cx="538162" cy="300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6837" name="Text Box 5"/>
          <p:cNvSpPr txBox="1">
            <a:spLocks noChangeArrowheads="1"/>
          </p:cNvSpPr>
          <p:nvPr/>
        </p:nvSpPr>
        <p:spPr bwMode="auto">
          <a:xfrm>
            <a:off x="7924800" y="1066800"/>
            <a:ext cx="685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Two</a:t>
            </a:r>
          </a:p>
        </p:txBody>
      </p:sp>
      <p:sp>
        <p:nvSpPr>
          <p:cNvPr id="376838" name="Text Box 6"/>
          <p:cNvSpPr txBox="1">
            <a:spLocks noChangeArrowheads="1"/>
          </p:cNvSpPr>
          <p:nvPr/>
        </p:nvSpPr>
        <p:spPr bwMode="auto">
          <a:xfrm>
            <a:off x="2514600" y="685800"/>
            <a:ext cx="6324600" cy="82232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How many different linear acceleration components do you see in a circular motion and what are they?</a:t>
            </a:r>
          </a:p>
        </p:txBody>
      </p:sp>
      <p:sp>
        <p:nvSpPr>
          <p:cNvPr id="376839" name="Text Box 7"/>
          <p:cNvSpPr txBox="1">
            <a:spLocks noChangeArrowheads="1"/>
          </p:cNvSpPr>
          <p:nvPr/>
        </p:nvSpPr>
        <p:spPr bwMode="auto">
          <a:xfrm>
            <a:off x="381000" y="5726113"/>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Total linear acceleration is</a:t>
            </a:r>
          </a:p>
        </p:txBody>
      </p:sp>
      <p:sp>
        <p:nvSpPr>
          <p:cNvPr id="376840" name="Text Box 8"/>
          <p:cNvSpPr txBox="1">
            <a:spLocks noChangeArrowheads="1"/>
          </p:cNvSpPr>
          <p:nvPr/>
        </p:nvSpPr>
        <p:spPr bwMode="auto">
          <a:xfrm>
            <a:off x="2743200" y="2133600"/>
            <a:ext cx="3352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1" name="Text Box 9"/>
          <p:cNvSpPr txBox="1">
            <a:spLocks noChangeArrowheads="1"/>
          </p:cNvSpPr>
          <p:nvPr/>
        </p:nvSpPr>
        <p:spPr bwMode="auto">
          <a:xfrm>
            <a:off x="381000" y="3271838"/>
            <a:ext cx="21336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relationship tell you?</a:t>
            </a:r>
          </a:p>
        </p:txBody>
      </p:sp>
      <p:sp>
        <p:nvSpPr>
          <p:cNvPr id="376842" name="Text Box 10"/>
          <p:cNvSpPr txBox="1">
            <a:spLocks noChangeArrowheads="1"/>
          </p:cNvSpPr>
          <p:nvPr/>
        </p:nvSpPr>
        <p:spPr bwMode="auto">
          <a:xfrm>
            <a:off x="2743200" y="3211513"/>
            <a:ext cx="5562600" cy="10064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376843" name="Text Box 11"/>
          <p:cNvSpPr txBox="1">
            <a:spLocks noChangeArrowheads="1"/>
          </p:cNvSpPr>
          <p:nvPr/>
        </p:nvSpPr>
        <p:spPr bwMode="auto">
          <a:xfrm>
            <a:off x="2667000" y="1600200"/>
            <a:ext cx="518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376844" name="Object 12"/>
          <p:cNvGraphicFramePr>
            <a:graphicFrameLocks noChangeAspect="1"/>
          </p:cNvGraphicFramePr>
          <p:nvPr/>
        </p:nvGraphicFramePr>
        <p:xfrm>
          <a:off x="5562600" y="2667000"/>
          <a:ext cx="249238" cy="360363"/>
        </p:xfrm>
        <a:graphic>
          <a:graphicData uri="http://schemas.openxmlformats.org/presentationml/2006/ole">
            <mc:AlternateContent xmlns:mc="http://schemas.openxmlformats.org/markup-compatibility/2006">
              <mc:Choice xmlns:v="urn:schemas-microsoft-com:vml" Requires="v">
                <p:oleObj spid="_x0000_s412071" name="Equation" r:id="rId6" imgW="152280" imgH="228600" progId="Equation.3">
                  <p:embed/>
                </p:oleObj>
              </mc:Choice>
              <mc:Fallback>
                <p:oleObj name="Equation" r:id="rId6" imgW="1522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67000"/>
                        <a:ext cx="249238"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6845" name="Text Box 13"/>
          <p:cNvSpPr txBox="1">
            <a:spLocks noChangeArrowheads="1"/>
          </p:cNvSpPr>
          <p:nvPr/>
        </p:nvSpPr>
        <p:spPr bwMode="auto">
          <a:xfrm>
            <a:off x="2743200" y="2514600"/>
            <a:ext cx="2971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6" name="Text Box 14"/>
          <p:cNvSpPr txBox="1">
            <a:spLocks noChangeArrowheads="1"/>
          </p:cNvSpPr>
          <p:nvPr/>
        </p:nvSpPr>
        <p:spPr bwMode="auto">
          <a:xfrm>
            <a:off x="457200" y="43545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376847" name="Object 15"/>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412072"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6848" name="Text Box 16"/>
          <p:cNvSpPr txBox="1">
            <a:spLocks noChangeArrowheads="1"/>
          </p:cNvSpPr>
          <p:nvPr/>
        </p:nvSpPr>
        <p:spPr bwMode="auto">
          <a:xfrm>
            <a:off x="304800" y="4948238"/>
            <a:ext cx="144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376849" name="Text Box 17"/>
          <p:cNvSpPr txBox="1">
            <a:spLocks noChangeArrowheads="1"/>
          </p:cNvSpPr>
          <p:nvPr/>
        </p:nvSpPr>
        <p:spPr bwMode="auto">
          <a:xfrm>
            <a:off x="1676400" y="4948238"/>
            <a:ext cx="70104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376850" name="Object 18"/>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412073"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1" name="Object 19"/>
          <p:cNvGraphicFramePr>
            <a:graphicFrameLocks noChangeAspect="1"/>
          </p:cNvGraphicFramePr>
          <p:nvPr/>
        </p:nvGraphicFramePr>
        <p:xfrm>
          <a:off x="5873750" y="2590800"/>
          <a:ext cx="498475" cy="552450"/>
        </p:xfrm>
        <a:graphic>
          <a:graphicData uri="http://schemas.openxmlformats.org/presentationml/2006/ole">
            <mc:AlternateContent xmlns:mc="http://schemas.openxmlformats.org/markup-compatibility/2006">
              <mc:Choice xmlns:v="urn:schemas-microsoft-com:vml" Requires="v">
                <p:oleObj spid="_x0000_s412074" name="Equation" r:id="rId12" imgW="342720" imgH="393480" progId="Equation.DSMT4">
                  <p:embed/>
                </p:oleObj>
              </mc:Choice>
              <mc:Fallback>
                <p:oleObj name="Equation" r:id="rId12" imgW="34272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3750" y="2590800"/>
                        <a:ext cx="498475"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2" name="Object 20"/>
          <p:cNvGraphicFramePr>
            <a:graphicFrameLocks noChangeAspect="1"/>
          </p:cNvGraphicFramePr>
          <p:nvPr/>
        </p:nvGraphicFramePr>
        <p:xfrm>
          <a:off x="6392863" y="2590800"/>
          <a:ext cx="906462" cy="552450"/>
        </p:xfrm>
        <a:graphic>
          <a:graphicData uri="http://schemas.openxmlformats.org/presentationml/2006/ole">
            <mc:AlternateContent xmlns:mc="http://schemas.openxmlformats.org/markup-compatibility/2006">
              <mc:Choice xmlns:v="urn:schemas-microsoft-com:vml" Requires="v">
                <p:oleObj spid="_x0000_s412075" name="Equation" r:id="rId14" imgW="622080" imgH="393480" progId="Equation.DSMT4">
                  <p:embed/>
                </p:oleObj>
              </mc:Choice>
              <mc:Fallback>
                <p:oleObj name="Equation" r:id="rId14" imgW="62208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2863" y="2590800"/>
                        <a:ext cx="906462"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3" name="Object 21"/>
          <p:cNvGraphicFramePr>
            <a:graphicFrameLocks noChangeAspect="1"/>
          </p:cNvGraphicFramePr>
          <p:nvPr/>
        </p:nvGraphicFramePr>
        <p:xfrm>
          <a:off x="7316788" y="2590800"/>
          <a:ext cx="684212" cy="552450"/>
        </p:xfrm>
        <a:graphic>
          <a:graphicData uri="http://schemas.openxmlformats.org/presentationml/2006/ole">
            <mc:AlternateContent xmlns:mc="http://schemas.openxmlformats.org/markup-compatibility/2006">
              <mc:Choice xmlns:v="urn:schemas-microsoft-com:vml" Requires="v">
                <p:oleObj spid="_x0000_s412076" name="Equation" r:id="rId16" imgW="469800" imgH="393480" progId="Equation.DSMT4">
                  <p:embed/>
                </p:oleObj>
              </mc:Choice>
              <mc:Fallback>
                <p:oleObj name="Equation" r:id="rId16" imgW="46980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6788" y="2590800"/>
                        <a:ext cx="684212"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4" name="Object 22"/>
          <p:cNvGraphicFramePr>
            <a:graphicFrameLocks noChangeAspect="1"/>
          </p:cNvGraphicFramePr>
          <p:nvPr/>
        </p:nvGraphicFramePr>
        <p:xfrm>
          <a:off x="8034338" y="2730500"/>
          <a:ext cx="500062" cy="273050"/>
        </p:xfrm>
        <a:graphic>
          <a:graphicData uri="http://schemas.openxmlformats.org/presentationml/2006/ole">
            <mc:AlternateContent xmlns:mc="http://schemas.openxmlformats.org/markup-compatibility/2006">
              <mc:Choice xmlns:v="urn:schemas-microsoft-com:vml" Requires="v">
                <p:oleObj spid="_x0000_s412077" name="Equation" r:id="rId18" imgW="342720" imgH="139680" progId="Equation.3">
                  <p:embed/>
                </p:oleObj>
              </mc:Choice>
              <mc:Fallback>
                <p:oleObj name="Equation" r:id="rId18" imgW="342720" imgH="1396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34338" y="2730500"/>
                        <a:ext cx="500062" cy="273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5" name="Object 23"/>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412078" name="Equation" r:id="rId20" imgW="330120" imgH="419040" progId="Equation.3">
                  <p:embed/>
                </p:oleObj>
              </mc:Choice>
              <mc:Fallback>
                <p:oleObj name="Equation" r:id="rId20" imgW="330120" imgH="419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6" name="Object 24"/>
          <p:cNvGraphicFramePr>
            <a:graphicFrameLocks noChangeAspect="1"/>
          </p:cNvGraphicFramePr>
          <p:nvPr/>
        </p:nvGraphicFramePr>
        <p:xfrm>
          <a:off x="5699125" y="4168775"/>
          <a:ext cx="1006475" cy="784225"/>
        </p:xfrm>
        <a:graphic>
          <a:graphicData uri="http://schemas.openxmlformats.org/presentationml/2006/ole">
            <mc:AlternateContent xmlns:mc="http://schemas.openxmlformats.org/markup-compatibility/2006">
              <mc:Choice xmlns:v="urn:schemas-microsoft-com:vml" Requires="v">
                <p:oleObj spid="_x0000_s412079" name="Equation" r:id="rId22" imgW="533160" imgH="431640" progId="Equation.3">
                  <p:embed/>
                </p:oleObj>
              </mc:Choice>
              <mc:Fallback>
                <p:oleObj name="Equation" r:id="rId22" imgW="533160" imgH="431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99125" y="4168775"/>
                        <a:ext cx="1006475" cy="784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7" name="Object 25"/>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412080" name="Equation" r:id="rId24" imgW="393480" imgH="203040" progId="Equation.3">
                  <p:embed/>
                </p:oleObj>
              </mc:Choice>
              <mc:Fallback>
                <p:oleObj name="Equation" r:id="rId24" imgW="393480" imgH="2030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8" name="Object 26"/>
          <p:cNvGraphicFramePr>
            <a:graphicFrameLocks noChangeAspect="1"/>
          </p:cNvGraphicFramePr>
          <p:nvPr/>
        </p:nvGraphicFramePr>
        <p:xfrm>
          <a:off x="3352800" y="5680075"/>
          <a:ext cx="1219200" cy="568325"/>
        </p:xfrm>
        <a:graphic>
          <a:graphicData uri="http://schemas.openxmlformats.org/presentationml/2006/ole">
            <mc:AlternateContent xmlns:mc="http://schemas.openxmlformats.org/markup-compatibility/2006">
              <mc:Choice xmlns:v="urn:schemas-microsoft-com:vml" Requires="v">
                <p:oleObj spid="_x0000_s412081" name="Equation" r:id="rId26" imgW="711000" imgH="291960" progId="Equation.3">
                  <p:embed/>
                </p:oleObj>
              </mc:Choice>
              <mc:Fallback>
                <p:oleObj name="Equation" r:id="rId26" imgW="711000" imgH="29196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52800" y="5680075"/>
                        <a:ext cx="1219200" cy="568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9" name="Object 27"/>
          <p:cNvGraphicFramePr>
            <a:graphicFrameLocks noChangeAspect="1"/>
          </p:cNvGraphicFramePr>
          <p:nvPr/>
        </p:nvGraphicFramePr>
        <p:xfrm>
          <a:off x="4572000" y="5667375"/>
          <a:ext cx="1897063" cy="581025"/>
        </p:xfrm>
        <a:graphic>
          <a:graphicData uri="http://schemas.openxmlformats.org/presentationml/2006/ole">
            <mc:AlternateContent xmlns:mc="http://schemas.openxmlformats.org/markup-compatibility/2006">
              <mc:Choice xmlns:v="urn:schemas-microsoft-com:vml" Requires="v">
                <p:oleObj spid="_x0000_s412082" name="Equation" r:id="rId28" imgW="1143000" imgH="304560" progId="Equation.3">
                  <p:embed/>
                </p:oleObj>
              </mc:Choice>
              <mc:Fallback>
                <p:oleObj name="Equation" r:id="rId28" imgW="1143000" imgH="30456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5667375"/>
                        <a:ext cx="1897063" cy="581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60" name="Object 28"/>
          <p:cNvGraphicFramePr>
            <a:graphicFrameLocks noChangeAspect="1"/>
          </p:cNvGraphicFramePr>
          <p:nvPr/>
        </p:nvGraphicFramePr>
        <p:xfrm>
          <a:off x="6491288" y="5715000"/>
          <a:ext cx="1509712" cy="509588"/>
        </p:xfrm>
        <a:graphic>
          <a:graphicData uri="http://schemas.openxmlformats.org/presentationml/2006/ole">
            <mc:AlternateContent xmlns:mc="http://schemas.openxmlformats.org/markup-compatibility/2006">
              <mc:Choice xmlns:v="urn:schemas-microsoft-com:vml" Requires="v">
                <p:oleObj spid="_x0000_s412083" name="Equation" r:id="rId30" imgW="825480" imgH="253800" progId="Equation.3">
                  <p:embed/>
                </p:oleObj>
              </mc:Choice>
              <mc:Fallback>
                <p:oleObj name="Equation" r:id="rId30" imgW="825480" imgH="2538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91288" y="5715000"/>
                        <a:ext cx="1509712" cy="509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61" name="Object 29"/>
          <p:cNvGraphicFramePr>
            <a:graphicFrameLocks noChangeAspect="1"/>
          </p:cNvGraphicFramePr>
          <p:nvPr/>
        </p:nvGraphicFramePr>
        <p:xfrm>
          <a:off x="6477000" y="2209800"/>
          <a:ext cx="481013" cy="300038"/>
        </p:xfrm>
        <a:graphic>
          <a:graphicData uri="http://schemas.openxmlformats.org/presentationml/2006/ole">
            <mc:AlternateContent xmlns:mc="http://schemas.openxmlformats.org/markup-compatibility/2006">
              <mc:Choice xmlns:v="urn:schemas-microsoft-com:vml" Requires="v">
                <p:oleObj spid="_x0000_s412084" name="Equation" r:id="rId32" imgW="215640" imgH="139680" progId="Equation.DSMT4">
                  <p:embed/>
                </p:oleObj>
              </mc:Choice>
              <mc:Fallback>
                <p:oleObj name="Equation" r:id="rId32" imgW="215640" imgH="1396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77000" y="2209800"/>
                        <a:ext cx="481013" cy="300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9677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376834"/>
                                        </p:tgtEl>
                                        <p:attrNameLst>
                                          <p:attrName>style.visibility</p:attrName>
                                        </p:attrNameLst>
                                      </p:cBhvr>
                                      <p:to>
                                        <p:strVal val="visible"/>
                                      </p:to>
                                    </p:set>
                                    <p:anim calcmode="lin" valueType="num">
                                      <p:cBhvr>
                                        <p:cTn id="7" dur="500" fill="hold"/>
                                        <p:tgtEl>
                                          <p:spTgt spid="376834"/>
                                        </p:tgtEl>
                                        <p:attrNameLst>
                                          <p:attrName>ppt_w</p:attrName>
                                        </p:attrNameLst>
                                      </p:cBhvr>
                                      <p:tavLst>
                                        <p:tav tm="0">
                                          <p:val>
                                            <p:fltVal val="0"/>
                                          </p:val>
                                        </p:tav>
                                        <p:tav tm="100000">
                                          <p:val>
                                            <p:strVal val="#ppt_w"/>
                                          </p:val>
                                        </p:tav>
                                      </p:tavLst>
                                    </p:anim>
                                    <p:anim calcmode="lin" valueType="num">
                                      <p:cBhvr>
                                        <p:cTn id="8" dur="500" fill="hold"/>
                                        <p:tgtEl>
                                          <p:spTgt spid="376834"/>
                                        </p:tgtEl>
                                        <p:attrNameLst>
                                          <p:attrName>ppt_h</p:attrName>
                                        </p:attrNameLst>
                                      </p:cBhvr>
                                      <p:tavLst>
                                        <p:tav tm="0">
                                          <p:val>
                                            <p:fltVal val="0"/>
                                          </p:val>
                                        </p:tav>
                                        <p:tav tm="100000">
                                          <p:val>
                                            <p:strVal val="#ppt_h"/>
                                          </p:val>
                                        </p:tav>
                                      </p:tavLst>
                                    </p:anim>
                                    <p:animEffect transition="in" filter="fade">
                                      <p:cBhvr>
                                        <p:cTn id="9" dur="500"/>
                                        <p:tgtEl>
                                          <p:spTgt spid="3768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376838">
                                            <p:txEl>
                                              <p:pRg st="0" end="0"/>
                                            </p:txEl>
                                          </p:spTgt>
                                        </p:tgtEl>
                                        <p:attrNameLst>
                                          <p:attrName>style.visibility</p:attrName>
                                        </p:attrNameLst>
                                      </p:cBhvr>
                                      <p:to>
                                        <p:strVal val="visible"/>
                                      </p:to>
                                    </p:set>
                                    <p:animEffect transition="in" filter="wipe(left)">
                                      <p:cBhvr>
                                        <p:cTn id="14" dur="500"/>
                                        <p:tgtEl>
                                          <p:spTgt spid="3768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6837"/>
                                        </p:tgtEl>
                                        <p:attrNameLst>
                                          <p:attrName>style.visibility</p:attrName>
                                        </p:attrNameLst>
                                      </p:cBhvr>
                                      <p:to>
                                        <p:strVal val="visible"/>
                                      </p:to>
                                    </p:set>
                                    <p:animEffect transition="in" filter="wipe(left)">
                                      <p:cBhvr>
                                        <p:cTn id="19" dur="500"/>
                                        <p:tgtEl>
                                          <p:spTgt spid="3768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6843"/>
                                        </p:tgtEl>
                                        <p:attrNameLst>
                                          <p:attrName>style.visibility</p:attrName>
                                        </p:attrNameLst>
                                      </p:cBhvr>
                                      <p:to>
                                        <p:strVal val="visible"/>
                                      </p:to>
                                    </p:set>
                                    <p:animEffect transition="in" filter="wipe(left)">
                                      <p:cBhvr>
                                        <p:cTn id="24" dur="500"/>
                                        <p:tgtEl>
                                          <p:spTgt spid="376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6840">
                                            <p:txEl>
                                              <p:pRg st="0" end="0"/>
                                            </p:txEl>
                                          </p:spTgt>
                                        </p:tgtEl>
                                        <p:attrNameLst>
                                          <p:attrName>style.visibility</p:attrName>
                                        </p:attrNameLst>
                                      </p:cBhvr>
                                      <p:to>
                                        <p:strVal val="visible"/>
                                      </p:to>
                                    </p:set>
                                    <p:animEffect transition="in" filter="wipe(left)">
                                      <p:cBhvr>
                                        <p:cTn id="29" dur="500"/>
                                        <p:tgtEl>
                                          <p:spTgt spid="37684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76836"/>
                                        </p:tgtEl>
                                        <p:attrNameLst>
                                          <p:attrName>style.visibility</p:attrName>
                                        </p:attrNameLst>
                                      </p:cBhvr>
                                      <p:to>
                                        <p:strVal val="visible"/>
                                      </p:to>
                                    </p:set>
                                    <p:animEffect transition="in" filter="wipe(left)">
                                      <p:cBhvr>
                                        <p:cTn id="34" dur="500"/>
                                        <p:tgtEl>
                                          <p:spTgt spid="3768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76861"/>
                                        </p:tgtEl>
                                        <p:attrNameLst>
                                          <p:attrName>style.visibility</p:attrName>
                                        </p:attrNameLst>
                                      </p:cBhvr>
                                      <p:to>
                                        <p:strVal val="visible"/>
                                      </p:to>
                                    </p:set>
                                    <p:animEffect transition="in" filter="wipe(left)">
                                      <p:cBhvr>
                                        <p:cTn id="39" dur="500"/>
                                        <p:tgtEl>
                                          <p:spTgt spid="3768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6845">
                                            <p:txEl>
                                              <p:pRg st="0" end="0"/>
                                            </p:txEl>
                                          </p:spTgt>
                                        </p:tgtEl>
                                        <p:attrNameLst>
                                          <p:attrName>style.visibility</p:attrName>
                                        </p:attrNameLst>
                                      </p:cBhvr>
                                      <p:to>
                                        <p:strVal val="visible"/>
                                      </p:to>
                                    </p:set>
                                    <p:animEffect transition="in" filter="wipe(left)">
                                      <p:cBhvr>
                                        <p:cTn id="44" dur="500"/>
                                        <p:tgtEl>
                                          <p:spTgt spid="37684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76844"/>
                                        </p:tgtEl>
                                        <p:attrNameLst>
                                          <p:attrName>style.visibility</p:attrName>
                                        </p:attrNameLst>
                                      </p:cBhvr>
                                      <p:to>
                                        <p:strVal val="visible"/>
                                      </p:to>
                                    </p:set>
                                    <p:animEffect transition="in" filter="wipe(left)">
                                      <p:cBhvr>
                                        <p:cTn id="49" dur="500"/>
                                        <p:tgtEl>
                                          <p:spTgt spid="3768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76851"/>
                                        </p:tgtEl>
                                        <p:attrNameLst>
                                          <p:attrName>style.visibility</p:attrName>
                                        </p:attrNameLst>
                                      </p:cBhvr>
                                      <p:to>
                                        <p:strVal val="visible"/>
                                      </p:to>
                                    </p:set>
                                    <p:animEffect transition="in" filter="wipe(left)">
                                      <p:cBhvr>
                                        <p:cTn id="54" dur="500"/>
                                        <p:tgtEl>
                                          <p:spTgt spid="37685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76852"/>
                                        </p:tgtEl>
                                        <p:attrNameLst>
                                          <p:attrName>style.visibility</p:attrName>
                                        </p:attrNameLst>
                                      </p:cBhvr>
                                      <p:to>
                                        <p:strVal val="visible"/>
                                      </p:to>
                                    </p:set>
                                    <p:animEffect transition="in" filter="wipe(left)">
                                      <p:cBhvr>
                                        <p:cTn id="59" dur="500"/>
                                        <p:tgtEl>
                                          <p:spTgt spid="3768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6853"/>
                                        </p:tgtEl>
                                        <p:attrNameLst>
                                          <p:attrName>style.visibility</p:attrName>
                                        </p:attrNameLst>
                                      </p:cBhvr>
                                      <p:to>
                                        <p:strVal val="visible"/>
                                      </p:to>
                                    </p:set>
                                    <p:animEffect transition="in" filter="wipe(left)">
                                      <p:cBhvr>
                                        <p:cTn id="64" dur="500"/>
                                        <p:tgtEl>
                                          <p:spTgt spid="3768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6854"/>
                                        </p:tgtEl>
                                        <p:attrNameLst>
                                          <p:attrName>style.visibility</p:attrName>
                                        </p:attrNameLst>
                                      </p:cBhvr>
                                      <p:to>
                                        <p:strVal val="visible"/>
                                      </p:to>
                                    </p:set>
                                    <p:animEffect transition="in" filter="wipe(left)">
                                      <p:cBhvr>
                                        <p:cTn id="69" dur="500"/>
                                        <p:tgtEl>
                                          <p:spTgt spid="3768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76841">
                                            <p:txEl>
                                              <p:pRg st="0" end="0"/>
                                            </p:txEl>
                                          </p:spTgt>
                                        </p:tgtEl>
                                        <p:attrNameLst>
                                          <p:attrName>style.visibility</p:attrName>
                                        </p:attrNameLst>
                                      </p:cBhvr>
                                      <p:to>
                                        <p:strVal val="visible"/>
                                      </p:to>
                                    </p:set>
                                    <p:animEffect transition="in" filter="wipe(left)">
                                      <p:cBhvr>
                                        <p:cTn id="74" dur="500"/>
                                        <p:tgtEl>
                                          <p:spTgt spid="37684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76842"/>
                                        </p:tgtEl>
                                        <p:attrNameLst>
                                          <p:attrName>style.visibility</p:attrName>
                                        </p:attrNameLst>
                                      </p:cBhvr>
                                      <p:to>
                                        <p:strVal val="visible"/>
                                      </p:to>
                                    </p:set>
                                    <p:animEffect transition="in" filter="wipe(left)">
                                      <p:cBhvr>
                                        <p:cTn id="79" dur="300"/>
                                        <p:tgtEl>
                                          <p:spTgt spid="3768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6846">
                                            <p:txEl>
                                              <p:pRg st="0" end="0"/>
                                            </p:txEl>
                                          </p:spTgt>
                                        </p:tgtEl>
                                        <p:attrNameLst>
                                          <p:attrName>style.visibility</p:attrName>
                                        </p:attrNameLst>
                                      </p:cBhvr>
                                      <p:to>
                                        <p:strVal val="visible"/>
                                      </p:to>
                                    </p:set>
                                    <p:animEffect transition="in" filter="wipe(left)">
                                      <p:cBhvr>
                                        <p:cTn id="84" dur="500"/>
                                        <p:tgtEl>
                                          <p:spTgt spid="37684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76847"/>
                                        </p:tgtEl>
                                        <p:attrNameLst>
                                          <p:attrName>style.visibility</p:attrName>
                                        </p:attrNameLst>
                                      </p:cBhvr>
                                      <p:to>
                                        <p:strVal val="visible"/>
                                      </p:to>
                                    </p:set>
                                    <p:animEffect transition="in" filter="wipe(left)">
                                      <p:cBhvr>
                                        <p:cTn id="89" dur="500"/>
                                        <p:tgtEl>
                                          <p:spTgt spid="37684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76855"/>
                                        </p:tgtEl>
                                        <p:attrNameLst>
                                          <p:attrName>style.visibility</p:attrName>
                                        </p:attrNameLst>
                                      </p:cBhvr>
                                      <p:to>
                                        <p:strVal val="visible"/>
                                      </p:to>
                                    </p:set>
                                    <p:animEffect transition="in" filter="wipe(left)">
                                      <p:cBhvr>
                                        <p:cTn id="94" dur="500"/>
                                        <p:tgtEl>
                                          <p:spTgt spid="37685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376856"/>
                                        </p:tgtEl>
                                        <p:attrNameLst>
                                          <p:attrName>style.visibility</p:attrName>
                                        </p:attrNameLst>
                                      </p:cBhvr>
                                      <p:to>
                                        <p:strVal val="visible"/>
                                      </p:to>
                                    </p:set>
                                    <p:animEffect transition="in" filter="wipe(left)">
                                      <p:cBhvr>
                                        <p:cTn id="99" dur="500"/>
                                        <p:tgtEl>
                                          <p:spTgt spid="3768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76857"/>
                                        </p:tgtEl>
                                        <p:attrNameLst>
                                          <p:attrName>style.visibility</p:attrName>
                                        </p:attrNameLst>
                                      </p:cBhvr>
                                      <p:to>
                                        <p:strVal val="visible"/>
                                      </p:to>
                                    </p:set>
                                    <p:animEffect transition="in" filter="wipe(left)">
                                      <p:cBhvr>
                                        <p:cTn id="104" dur="500"/>
                                        <p:tgtEl>
                                          <p:spTgt spid="37685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76848">
                                            <p:txEl>
                                              <p:pRg st="0" end="0"/>
                                            </p:txEl>
                                          </p:spTgt>
                                        </p:tgtEl>
                                        <p:attrNameLst>
                                          <p:attrName>style.visibility</p:attrName>
                                        </p:attrNameLst>
                                      </p:cBhvr>
                                      <p:to>
                                        <p:strVal val="visible"/>
                                      </p:to>
                                    </p:set>
                                    <p:animEffect transition="in" filter="wipe(left)">
                                      <p:cBhvr>
                                        <p:cTn id="109" dur="500"/>
                                        <p:tgtEl>
                                          <p:spTgt spid="37684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76849"/>
                                        </p:tgtEl>
                                        <p:attrNameLst>
                                          <p:attrName>style.visibility</p:attrName>
                                        </p:attrNameLst>
                                      </p:cBhvr>
                                      <p:to>
                                        <p:strVal val="visible"/>
                                      </p:to>
                                    </p:set>
                                    <p:animEffect transition="in" filter="wipe(left)">
                                      <p:cBhvr>
                                        <p:cTn id="114" dur="300"/>
                                        <p:tgtEl>
                                          <p:spTgt spid="37684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76839">
                                            <p:txEl>
                                              <p:pRg st="0" end="0"/>
                                            </p:txEl>
                                          </p:spTgt>
                                        </p:tgtEl>
                                        <p:attrNameLst>
                                          <p:attrName>style.visibility</p:attrName>
                                        </p:attrNameLst>
                                      </p:cBhvr>
                                      <p:to>
                                        <p:strVal val="visible"/>
                                      </p:to>
                                    </p:set>
                                    <p:animEffect transition="in" filter="wipe(left)">
                                      <p:cBhvr>
                                        <p:cTn id="119" dur="500"/>
                                        <p:tgtEl>
                                          <p:spTgt spid="37683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376850"/>
                                        </p:tgtEl>
                                        <p:attrNameLst>
                                          <p:attrName>style.visibility</p:attrName>
                                        </p:attrNameLst>
                                      </p:cBhvr>
                                      <p:to>
                                        <p:strVal val="visible"/>
                                      </p:to>
                                    </p:set>
                                    <p:animEffect transition="in" filter="wipe(left)">
                                      <p:cBhvr>
                                        <p:cTn id="124" dur="500"/>
                                        <p:tgtEl>
                                          <p:spTgt spid="37685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76858"/>
                                        </p:tgtEl>
                                        <p:attrNameLst>
                                          <p:attrName>style.visibility</p:attrName>
                                        </p:attrNameLst>
                                      </p:cBhvr>
                                      <p:to>
                                        <p:strVal val="visible"/>
                                      </p:to>
                                    </p:set>
                                    <p:animEffect transition="in" filter="wipe(left)">
                                      <p:cBhvr>
                                        <p:cTn id="129" dur="500"/>
                                        <p:tgtEl>
                                          <p:spTgt spid="37685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76859"/>
                                        </p:tgtEl>
                                        <p:attrNameLst>
                                          <p:attrName>style.visibility</p:attrName>
                                        </p:attrNameLst>
                                      </p:cBhvr>
                                      <p:to>
                                        <p:strVal val="visible"/>
                                      </p:to>
                                    </p:set>
                                    <p:animEffect transition="in" filter="wipe(left)">
                                      <p:cBhvr>
                                        <p:cTn id="134" dur="500"/>
                                        <p:tgtEl>
                                          <p:spTgt spid="37685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376860"/>
                                        </p:tgtEl>
                                        <p:attrNameLst>
                                          <p:attrName>style.visibility</p:attrName>
                                        </p:attrNameLst>
                                      </p:cBhvr>
                                      <p:to>
                                        <p:strVal val="visible"/>
                                      </p:to>
                                    </p:set>
                                    <p:animEffect transition="in" filter="wipe(left)">
                                      <p:cBhvr>
                                        <p:cTn id="139" dur="500"/>
                                        <p:tgtEl>
                                          <p:spTgt spid="376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animBg="1" autoUpdateAnimBg="0"/>
      <p:bldP spid="376838" grpId="0" build="p" autoUpdateAnimBg="0"/>
      <p:bldP spid="376839" grpId="0" build="p" autoUpdateAnimBg="0"/>
      <p:bldP spid="376840" grpId="0" build="p" autoUpdateAnimBg="0"/>
      <p:bldP spid="376841" grpId="0" build="p" autoUpdateAnimBg="0"/>
      <p:bldP spid="376842" grpId="0" animBg="1" autoUpdateAnimBg="0"/>
      <p:bldP spid="376843" grpId="0" animBg="1" autoUpdateAnimBg="0"/>
      <p:bldP spid="376845" grpId="0" build="p" autoUpdateAnimBg="0"/>
      <p:bldP spid="376846" grpId="0" build="p" autoUpdateAnimBg="0"/>
      <p:bldP spid="376848" grpId="0" build="p" autoUpdateAnimBg="0"/>
      <p:bldP spid="37684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Thursday, Oct. 16, 2014</a:t>
            </a:r>
            <a:endParaRPr lang="en-US"/>
          </a:p>
        </p:txBody>
      </p:sp>
      <p:sp>
        <p:nvSpPr>
          <p:cNvPr id="28" name="Footer Placeholder 4"/>
          <p:cNvSpPr>
            <a:spLocks noGrp="1"/>
          </p:cNvSpPr>
          <p:nvPr>
            <p:ph type="ftr" sz="quarter" idx="11"/>
          </p:nvPr>
        </p:nvSpPr>
        <p:spPr/>
        <p:txBody>
          <a:bodyPr/>
          <a:lstStyle/>
          <a:p>
            <a:r>
              <a:rPr lang="nl-NL" smtClean="0"/>
              <a:t>PHYS 1443-004, Fall 2014                            Dr. Jaehoon Yu</a:t>
            </a:r>
            <a:endParaRPr lang="en-US"/>
          </a:p>
        </p:txBody>
      </p:sp>
      <p:sp>
        <p:nvSpPr>
          <p:cNvPr id="29" name="Slide Number Placeholder 5"/>
          <p:cNvSpPr>
            <a:spLocks noGrp="1"/>
          </p:cNvSpPr>
          <p:nvPr>
            <p:ph type="sldNum" sz="quarter" idx="12"/>
          </p:nvPr>
        </p:nvSpPr>
        <p:spPr/>
        <p:txBody>
          <a:bodyPr/>
          <a:lstStyle/>
          <a:p>
            <a:fld id="{FE5C6B74-8188-EF45-9D58-E35BE6F9F954}" type="slidenum">
              <a:rPr lang="en-US"/>
              <a:pPr/>
              <a:t>26</a:t>
            </a:fld>
            <a:endParaRPr lang="en-US"/>
          </a:p>
        </p:txBody>
      </p:sp>
      <p:sp>
        <p:nvSpPr>
          <p:cNvPr id="377858" name="Rectangle 2"/>
          <p:cNvSpPr>
            <a:spLocks noGrp="1" noChangeArrowheads="1"/>
          </p:cNvSpPr>
          <p:nvPr>
            <p:ph type="title"/>
          </p:nvPr>
        </p:nvSpPr>
        <p:spPr>
          <a:xfrm>
            <a:off x="685800" y="152400"/>
            <a:ext cx="7772400" cy="609600"/>
          </a:xfrm>
        </p:spPr>
        <p:txBody>
          <a:bodyPr/>
          <a:lstStyle/>
          <a:p>
            <a:r>
              <a:rPr lang="en-US" sz="4000"/>
              <a:t>Example</a:t>
            </a:r>
            <a:endParaRPr lang="en-US"/>
          </a:p>
        </p:txBody>
      </p:sp>
      <p:sp>
        <p:nvSpPr>
          <p:cNvPr id="377859"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What is the linear speed of a child seated 1.2m from the center of a steadily rotating merry-go-around that makes one complete revolution in 4.0s? (b) What is her total linear acceleration?</a:t>
            </a:r>
          </a:p>
        </p:txBody>
      </p:sp>
      <p:sp>
        <p:nvSpPr>
          <p:cNvPr id="377860" name="Text Box 4"/>
          <p:cNvSpPr txBox="1">
            <a:spLocks noChangeArrowheads="1"/>
          </p:cNvSpPr>
          <p:nvPr/>
        </p:nvSpPr>
        <p:spPr bwMode="auto">
          <a:xfrm>
            <a:off x="381000" y="2133600"/>
            <a:ext cx="32766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First, figure out what the angular speed of the merry-go-around is.</a:t>
            </a:r>
          </a:p>
        </p:txBody>
      </p:sp>
      <p:graphicFrame>
        <p:nvGraphicFramePr>
          <p:cNvPr id="377861" name="Object 5"/>
          <p:cNvGraphicFramePr>
            <a:graphicFrameLocks noChangeAspect="1"/>
          </p:cNvGraphicFramePr>
          <p:nvPr/>
        </p:nvGraphicFramePr>
        <p:xfrm>
          <a:off x="1125538" y="3352800"/>
          <a:ext cx="322262" cy="412750"/>
        </p:xfrm>
        <a:graphic>
          <a:graphicData uri="http://schemas.openxmlformats.org/presentationml/2006/ole">
            <mc:AlternateContent xmlns:mc="http://schemas.openxmlformats.org/markup-compatibility/2006">
              <mc:Choice xmlns:v="urn:schemas-microsoft-com:vml" Requires="v">
                <p:oleObj spid="_x0000_s413150" name="Equation" r:id="rId3" imgW="114120" imgH="139680" progId="Equation.DSMT4">
                  <p:embed/>
                </p:oleObj>
              </mc:Choice>
              <mc:Fallback>
                <p:oleObj name="Equation" r:id="rId3" imgW="1141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3352800"/>
                        <a:ext cx="322262"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62" name="Object 6"/>
          <p:cNvGraphicFramePr>
            <a:graphicFrameLocks noChangeAspect="1"/>
          </p:cNvGraphicFramePr>
          <p:nvPr/>
        </p:nvGraphicFramePr>
        <p:xfrm>
          <a:off x="4114800" y="2362200"/>
          <a:ext cx="674688" cy="328613"/>
        </p:xfrm>
        <a:graphic>
          <a:graphicData uri="http://schemas.openxmlformats.org/presentationml/2006/ole">
            <mc:AlternateContent xmlns:mc="http://schemas.openxmlformats.org/markup-compatibility/2006">
              <mc:Choice xmlns:v="urn:schemas-microsoft-com:vml" Requires="v">
                <p:oleObj spid="_x0000_s413151" name="Equation" r:id="rId5" imgW="279360" imgH="139680" progId="Equation.DSMT4">
                  <p:embed/>
                </p:oleObj>
              </mc:Choice>
              <mc:Fallback>
                <p:oleObj name="Equation" r:id="rId5" imgW="27936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362200"/>
                        <a:ext cx="674688" cy="328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7863" name="Text Box 7"/>
          <p:cNvSpPr txBox="1">
            <a:spLocks noChangeArrowheads="1"/>
          </p:cNvSpPr>
          <p:nvPr/>
        </p:nvSpPr>
        <p:spPr bwMode="auto">
          <a:xfrm>
            <a:off x="381000" y="2879725"/>
            <a:ext cx="3352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formula for linear speed</a:t>
            </a:r>
          </a:p>
        </p:txBody>
      </p:sp>
      <p:sp>
        <p:nvSpPr>
          <p:cNvPr id="377864" name="Text Box 8"/>
          <p:cNvSpPr txBox="1">
            <a:spLocks noChangeArrowheads="1"/>
          </p:cNvSpPr>
          <p:nvPr/>
        </p:nvSpPr>
        <p:spPr bwMode="auto">
          <a:xfrm>
            <a:off x="381000" y="3886200"/>
            <a:ext cx="78486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Since the angular speed is constant, there is no angular acceleration.</a:t>
            </a:r>
          </a:p>
        </p:txBody>
      </p:sp>
      <p:sp>
        <p:nvSpPr>
          <p:cNvPr id="377865" name="Text Box 9"/>
          <p:cNvSpPr txBox="1">
            <a:spLocks noChangeArrowheads="1"/>
          </p:cNvSpPr>
          <p:nvPr/>
        </p:nvSpPr>
        <p:spPr bwMode="auto">
          <a:xfrm>
            <a:off x="381000" y="4479925"/>
            <a:ext cx="2590800" cy="3968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Tangential acceleration is</a:t>
            </a:r>
          </a:p>
        </p:txBody>
      </p:sp>
      <p:graphicFrame>
        <p:nvGraphicFramePr>
          <p:cNvPr id="377866" name="Object 10"/>
          <p:cNvGraphicFramePr>
            <a:graphicFrameLocks noChangeAspect="1"/>
          </p:cNvGraphicFramePr>
          <p:nvPr/>
        </p:nvGraphicFramePr>
        <p:xfrm>
          <a:off x="3276600" y="4267200"/>
          <a:ext cx="388938" cy="622300"/>
        </p:xfrm>
        <a:graphic>
          <a:graphicData uri="http://schemas.openxmlformats.org/presentationml/2006/ole">
            <mc:AlternateContent xmlns:mc="http://schemas.openxmlformats.org/markup-compatibility/2006">
              <mc:Choice xmlns:v="urn:schemas-microsoft-com:vml" Requires="v">
                <p:oleObj spid="_x0000_s413152" name="Equation" r:id="rId7" imgW="152280" imgH="228600" progId="Equation.DSMT4">
                  <p:embed/>
                </p:oleObj>
              </mc:Choice>
              <mc:Fallback>
                <p:oleObj name="Equation" r:id="rId7" imgW="152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267200"/>
                        <a:ext cx="38893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7867" name="Text Box 11"/>
          <p:cNvSpPr txBox="1">
            <a:spLocks noChangeArrowheads="1"/>
          </p:cNvSpPr>
          <p:nvPr/>
        </p:nvSpPr>
        <p:spPr bwMode="auto">
          <a:xfrm>
            <a:off x="381000" y="50292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Radial acceleration is</a:t>
            </a:r>
          </a:p>
        </p:txBody>
      </p:sp>
      <p:graphicFrame>
        <p:nvGraphicFramePr>
          <p:cNvPr id="377868" name="Object 12"/>
          <p:cNvGraphicFramePr>
            <a:graphicFrameLocks noChangeAspect="1"/>
          </p:cNvGraphicFramePr>
          <p:nvPr/>
        </p:nvGraphicFramePr>
        <p:xfrm>
          <a:off x="3200400" y="4865688"/>
          <a:ext cx="365125" cy="590550"/>
        </p:xfrm>
        <a:graphic>
          <a:graphicData uri="http://schemas.openxmlformats.org/presentationml/2006/ole">
            <mc:AlternateContent xmlns:mc="http://schemas.openxmlformats.org/markup-compatibility/2006">
              <mc:Choice xmlns:v="urn:schemas-microsoft-com:vml" Requires="v">
                <p:oleObj spid="_x0000_s413153" name="Equation" r:id="rId9" imgW="164880" imgH="228600" progId="Equation.DSMT4">
                  <p:embed/>
                </p:oleObj>
              </mc:Choice>
              <mc:Fallback>
                <p:oleObj name="Equation" r:id="rId9" imgW="164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4865688"/>
                        <a:ext cx="365125" cy="590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7869" name="Text Box 13"/>
          <p:cNvSpPr txBox="1">
            <a:spLocks noChangeArrowheads="1"/>
          </p:cNvSpPr>
          <p:nvPr/>
        </p:nvSpPr>
        <p:spPr bwMode="auto">
          <a:xfrm>
            <a:off x="457200" y="5486400"/>
            <a:ext cx="15240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Thus the total acceleration is</a:t>
            </a:r>
          </a:p>
        </p:txBody>
      </p:sp>
      <p:graphicFrame>
        <p:nvGraphicFramePr>
          <p:cNvPr id="377870" name="Object 14"/>
          <p:cNvGraphicFramePr>
            <a:graphicFrameLocks noChangeAspect="1"/>
          </p:cNvGraphicFramePr>
          <p:nvPr/>
        </p:nvGraphicFramePr>
        <p:xfrm>
          <a:off x="3124200" y="5659438"/>
          <a:ext cx="280988" cy="360362"/>
        </p:xfrm>
        <a:graphic>
          <a:graphicData uri="http://schemas.openxmlformats.org/presentationml/2006/ole">
            <mc:AlternateContent xmlns:mc="http://schemas.openxmlformats.org/markup-compatibility/2006">
              <mc:Choice xmlns:v="urn:schemas-microsoft-com:vml" Requires="v">
                <p:oleObj spid="_x0000_s413154" name="Equation" r:id="rId11" imgW="126720" imgH="139680" progId="Equation.DSMT4">
                  <p:embed/>
                </p:oleObj>
              </mc:Choice>
              <mc:Fallback>
                <p:oleObj name="Equation" r:id="rId11" imgW="1267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5659438"/>
                        <a:ext cx="280988" cy="360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1" name="Object 15"/>
          <p:cNvGraphicFramePr>
            <a:graphicFrameLocks noChangeAspect="1"/>
          </p:cNvGraphicFramePr>
          <p:nvPr/>
        </p:nvGraphicFramePr>
        <p:xfrm>
          <a:off x="1524000" y="3397250"/>
          <a:ext cx="968375" cy="412750"/>
        </p:xfrm>
        <a:graphic>
          <a:graphicData uri="http://schemas.openxmlformats.org/presentationml/2006/ole">
            <mc:AlternateContent xmlns:mc="http://schemas.openxmlformats.org/markup-compatibility/2006">
              <mc:Choice xmlns:v="urn:schemas-microsoft-com:vml" Requires="v">
                <p:oleObj spid="_x0000_s413155" name="Equation" r:id="rId13" imgW="342720" imgH="139680" progId="Equation.DSMT4">
                  <p:embed/>
                </p:oleObj>
              </mc:Choice>
              <mc:Fallback>
                <p:oleObj name="Equation" r:id="rId13" imgW="34272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397250"/>
                        <a:ext cx="968375"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2" name="Object 16"/>
          <p:cNvGraphicFramePr>
            <a:graphicFrameLocks noChangeAspect="1"/>
          </p:cNvGraphicFramePr>
          <p:nvPr/>
        </p:nvGraphicFramePr>
        <p:xfrm>
          <a:off x="2514600" y="3276600"/>
          <a:ext cx="4876800" cy="525463"/>
        </p:xfrm>
        <a:graphic>
          <a:graphicData uri="http://schemas.openxmlformats.org/presentationml/2006/ole">
            <mc:AlternateContent xmlns:mc="http://schemas.openxmlformats.org/markup-compatibility/2006">
              <mc:Choice xmlns:v="urn:schemas-microsoft-com:vml" Requires="v">
                <p:oleObj spid="_x0000_s413156" name="Equation" r:id="rId15" imgW="1726920" imgH="177480" progId="Equation.DSMT4">
                  <p:embed/>
                </p:oleObj>
              </mc:Choice>
              <mc:Fallback>
                <p:oleObj name="Equation" r:id="rId15" imgW="172692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3276600"/>
                        <a:ext cx="4876800" cy="525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3" name="Object 17"/>
          <p:cNvGraphicFramePr>
            <a:graphicFrameLocks noChangeAspect="1"/>
          </p:cNvGraphicFramePr>
          <p:nvPr/>
        </p:nvGraphicFramePr>
        <p:xfrm>
          <a:off x="3657600" y="4421188"/>
          <a:ext cx="842963" cy="379412"/>
        </p:xfrm>
        <a:graphic>
          <a:graphicData uri="http://schemas.openxmlformats.org/presentationml/2006/ole">
            <mc:AlternateContent xmlns:mc="http://schemas.openxmlformats.org/markup-compatibility/2006">
              <mc:Choice xmlns:v="urn:schemas-microsoft-com:vml" Requires="v">
                <p:oleObj spid="_x0000_s413157" name="Equation" r:id="rId17" imgW="330120" imgH="139680" progId="Equation.DSMT4">
                  <p:embed/>
                </p:oleObj>
              </mc:Choice>
              <mc:Fallback>
                <p:oleObj name="Equation" r:id="rId17" imgW="330120" imgH="1396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4421188"/>
                        <a:ext cx="842963"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4473575" y="4300538"/>
          <a:ext cx="4213225" cy="554037"/>
        </p:xfrm>
        <a:graphic>
          <a:graphicData uri="http://schemas.openxmlformats.org/presentationml/2006/ole">
            <mc:AlternateContent xmlns:mc="http://schemas.openxmlformats.org/markup-compatibility/2006">
              <mc:Choice xmlns:v="urn:schemas-microsoft-com:vml" Requires="v">
                <p:oleObj spid="_x0000_s413158" name="Equation" r:id="rId19" imgW="1650960" imgH="203040" progId="Equation.DSMT4">
                  <p:embed/>
                </p:oleObj>
              </mc:Choice>
              <mc:Fallback>
                <p:oleObj name="Equation" r:id="rId19" imgW="16509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3575" y="4300538"/>
                        <a:ext cx="4213225" cy="554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3597275" y="4876800"/>
          <a:ext cx="898525" cy="523875"/>
        </p:xfrm>
        <a:graphic>
          <a:graphicData uri="http://schemas.openxmlformats.org/presentationml/2006/ole">
            <mc:AlternateContent xmlns:mc="http://schemas.openxmlformats.org/markup-compatibility/2006">
              <mc:Choice xmlns:v="urn:schemas-microsoft-com:vml" Requires="v">
                <p:oleObj spid="_x0000_s413159" name="Equation" r:id="rId21" imgW="406080" imgH="203040" progId="Equation.DSMT4">
                  <p:embed/>
                </p:oleObj>
              </mc:Choice>
              <mc:Fallback>
                <p:oleObj name="Equation" r:id="rId21" imgW="40608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97275" y="4876800"/>
                        <a:ext cx="898525" cy="523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4481513" y="4800600"/>
          <a:ext cx="4357687" cy="720725"/>
        </p:xfrm>
        <a:graphic>
          <a:graphicData uri="http://schemas.openxmlformats.org/presentationml/2006/ole">
            <mc:AlternateContent xmlns:mc="http://schemas.openxmlformats.org/markup-compatibility/2006">
              <mc:Choice xmlns:v="urn:schemas-microsoft-com:vml" Requires="v">
                <p:oleObj spid="_x0000_s413160" name="Equation" r:id="rId23" imgW="1968480" imgH="279360" progId="Equation.DSMT4">
                  <p:embed/>
                </p:oleObj>
              </mc:Choice>
              <mc:Fallback>
                <p:oleObj name="Equation" r:id="rId23" imgW="19684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81513" y="4800600"/>
                        <a:ext cx="4357687"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3429000" y="5410200"/>
          <a:ext cx="1573213" cy="754063"/>
        </p:xfrm>
        <a:graphic>
          <a:graphicData uri="http://schemas.openxmlformats.org/presentationml/2006/ole">
            <mc:AlternateContent xmlns:mc="http://schemas.openxmlformats.org/markup-compatibility/2006">
              <mc:Choice xmlns:v="urn:schemas-microsoft-com:vml" Requires="v">
                <p:oleObj spid="_x0000_s413161" name="Equation" r:id="rId25" imgW="711000" imgH="291960" progId="Equation.DSMT4">
                  <p:embed/>
                </p:oleObj>
              </mc:Choice>
              <mc:Fallback>
                <p:oleObj name="Equation" r:id="rId25" imgW="711000" imgH="2919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5410200"/>
                        <a:ext cx="1573213" cy="754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8" name="Object 22"/>
          <p:cNvGraphicFramePr>
            <a:graphicFrameLocks noChangeAspect="1"/>
          </p:cNvGraphicFramePr>
          <p:nvPr/>
        </p:nvGraphicFramePr>
        <p:xfrm>
          <a:off x="4987925" y="5334000"/>
          <a:ext cx="3317875" cy="852488"/>
        </p:xfrm>
        <a:graphic>
          <a:graphicData uri="http://schemas.openxmlformats.org/presentationml/2006/ole">
            <mc:AlternateContent xmlns:mc="http://schemas.openxmlformats.org/markup-compatibility/2006">
              <mc:Choice xmlns:v="urn:schemas-microsoft-com:vml" Requires="v">
                <p:oleObj spid="_x0000_s413162" name="Equation" r:id="rId27" imgW="1498320" imgH="330120" progId="Equation.DSMT4">
                  <p:embed/>
                </p:oleObj>
              </mc:Choice>
              <mc:Fallback>
                <p:oleObj name="Equation" r:id="rId27" imgW="1498320" imgH="33012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87925" y="5334000"/>
                        <a:ext cx="3317875" cy="852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79" name="Object 23"/>
          <p:cNvGraphicFramePr>
            <a:graphicFrameLocks noChangeAspect="1"/>
          </p:cNvGraphicFramePr>
          <p:nvPr/>
        </p:nvGraphicFramePr>
        <p:xfrm>
          <a:off x="4686300" y="2057400"/>
          <a:ext cx="1104900" cy="925513"/>
        </p:xfrm>
        <a:graphic>
          <a:graphicData uri="http://schemas.openxmlformats.org/presentationml/2006/ole">
            <mc:AlternateContent xmlns:mc="http://schemas.openxmlformats.org/markup-compatibility/2006">
              <mc:Choice xmlns:v="urn:schemas-microsoft-com:vml" Requires="v">
                <p:oleObj spid="_x0000_s413163" name="Equation" r:id="rId29" imgW="457200" imgH="393480" progId="Equation.DSMT4">
                  <p:embed/>
                </p:oleObj>
              </mc:Choice>
              <mc:Fallback>
                <p:oleObj name="Equation" r:id="rId29" imgW="457200" imgH="393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86300" y="2057400"/>
                        <a:ext cx="1104900" cy="9255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6078538" y="2133600"/>
          <a:ext cx="550862" cy="417513"/>
        </p:xfrm>
        <a:graphic>
          <a:graphicData uri="http://schemas.openxmlformats.org/presentationml/2006/ole">
            <mc:AlternateContent xmlns:mc="http://schemas.openxmlformats.org/markup-compatibility/2006">
              <mc:Choice xmlns:v="urn:schemas-microsoft-com:vml" Requires="v">
                <p:oleObj spid="_x0000_s413164" name="Equation" r:id="rId31" imgW="228600" imgH="177480" progId="Equation.DSMT4">
                  <p:embed/>
                </p:oleObj>
              </mc:Choice>
              <mc:Fallback>
                <p:oleObj name="Equation" r:id="rId31" imgW="228600" imgH="177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78538" y="2133600"/>
                        <a:ext cx="550862" cy="4175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81" name="Object 25"/>
          <p:cNvGraphicFramePr>
            <a:graphicFrameLocks noChangeAspect="1"/>
          </p:cNvGraphicFramePr>
          <p:nvPr/>
        </p:nvGraphicFramePr>
        <p:xfrm>
          <a:off x="7137400" y="2286000"/>
          <a:ext cx="1473200" cy="419100"/>
        </p:xfrm>
        <a:graphic>
          <a:graphicData uri="http://schemas.openxmlformats.org/presentationml/2006/ole">
            <mc:AlternateContent xmlns:mc="http://schemas.openxmlformats.org/markup-compatibility/2006">
              <mc:Choice xmlns:v="urn:schemas-microsoft-com:vml" Requires="v">
                <p:oleObj spid="_x0000_s413165" name="Equation" r:id="rId33" imgW="609480" imgH="177480" progId="Equation.DSMT4">
                  <p:embed/>
                </p:oleObj>
              </mc:Choice>
              <mc:Fallback>
                <p:oleObj name="Equation" r:id="rId33" imgW="609480" imgH="177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37400" y="2286000"/>
                        <a:ext cx="1473200" cy="4191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7882" name="Object 26"/>
          <p:cNvGraphicFramePr>
            <a:graphicFrameLocks noChangeAspect="1"/>
          </p:cNvGraphicFramePr>
          <p:nvPr/>
        </p:nvGraphicFramePr>
        <p:xfrm>
          <a:off x="5715000" y="2046288"/>
          <a:ext cx="1503363" cy="925512"/>
        </p:xfrm>
        <a:graphic>
          <a:graphicData uri="http://schemas.openxmlformats.org/presentationml/2006/ole">
            <mc:AlternateContent xmlns:mc="http://schemas.openxmlformats.org/markup-compatibility/2006">
              <mc:Choice xmlns:v="urn:schemas-microsoft-com:vml" Requires="v">
                <p:oleObj spid="_x0000_s413166" name="Equation" r:id="rId35" imgW="622080" imgH="393480" progId="Equation.DSMT4">
                  <p:embed/>
                </p:oleObj>
              </mc:Choice>
              <mc:Fallback>
                <p:oleObj name="Equation" r:id="rId35" imgW="622080" imgH="3934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15000" y="2046288"/>
                        <a:ext cx="1503363" cy="925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74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7859"/>
                                        </p:tgtEl>
                                        <p:attrNameLst>
                                          <p:attrName>style.visibility</p:attrName>
                                        </p:attrNameLst>
                                      </p:cBhvr>
                                      <p:to>
                                        <p:strVal val="visible"/>
                                      </p:to>
                                    </p:set>
                                    <p:animEffect transition="in" filter="wipe(left)">
                                      <p:cBhvr>
                                        <p:cTn id="7" dur="300"/>
                                        <p:tgtEl>
                                          <p:spTgt spid="377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7860"/>
                                        </p:tgtEl>
                                        <p:attrNameLst>
                                          <p:attrName>style.visibility</p:attrName>
                                        </p:attrNameLst>
                                      </p:cBhvr>
                                      <p:to>
                                        <p:strVal val="visible"/>
                                      </p:to>
                                    </p:set>
                                    <p:animEffect transition="in" filter="wipe(left)">
                                      <p:cBhvr>
                                        <p:cTn id="12" dur="500"/>
                                        <p:tgtEl>
                                          <p:spTgt spid="377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7862"/>
                                        </p:tgtEl>
                                        <p:attrNameLst>
                                          <p:attrName>style.visibility</p:attrName>
                                        </p:attrNameLst>
                                      </p:cBhvr>
                                      <p:to>
                                        <p:strVal val="visible"/>
                                      </p:to>
                                    </p:set>
                                    <p:animEffect transition="in" filter="wipe(left)">
                                      <p:cBhvr>
                                        <p:cTn id="17" dur="500"/>
                                        <p:tgtEl>
                                          <p:spTgt spid="3778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7879"/>
                                        </p:tgtEl>
                                        <p:attrNameLst>
                                          <p:attrName>style.visibility</p:attrName>
                                        </p:attrNameLst>
                                      </p:cBhvr>
                                      <p:to>
                                        <p:strVal val="visible"/>
                                      </p:to>
                                    </p:set>
                                    <p:animEffect transition="in" filter="wipe(left)">
                                      <p:cBhvr>
                                        <p:cTn id="22" dur="500"/>
                                        <p:tgtEl>
                                          <p:spTgt spid="3778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7880"/>
                                        </p:tgtEl>
                                        <p:attrNameLst>
                                          <p:attrName>style.visibility</p:attrName>
                                        </p:attrNameLst>
                                      </p:cBhvr>
                                      <p:to>
                                        <p:strVal val="visible"/>
                                      </p:to>
                                    </p:set>
                                    <p:animEffect transition="in" filter="wipe(left)">
                                      <p:cBhvr>
                                        <p:cTn id="27" dur="500"/>
                                        <p:tgtEl>
                                          <p:spTgt spid="3778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7882"/>
                                        </p:tgtEl>
                                        <p:attrNameLst>
                                          <p:attrName>style.visibility</p:attrName>
                                        </p:attrNameLst>
                                      </p:cBhvr>
                                      <p:to>
                                        <p:strVal val="visible"/>
                                      </p:to>
                                    </p:set>
                                    <p:animEffect transition="in" filter="wipe(left)">
                                      <p:cBhvr>
                                        <p:cTn id="32" dur="500"/>
                                        <p:tgtEl>
                                          <p:spTgt spid="3778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7881"/>
                                        </p:tgtEl>
                                        <p:attrNameLst>
                                          <p:attrName>style.visibility</p:attrName>
                                        </p:attrNameLst>
                                      </p:cBhvr>
                                      <p:to>
                                        <p:strVal val="visible"/>
                                      </p:to>
                                    </p:set>
                                    <p:animEffect transition="in" filter="wipe(left)">
                                      <p:cBhvr>
                                        <p:cTn id="37" dur="500"/>
                                        <p:tgtEl>
                                          <p:spTgt spid="377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7863"/>
                                        </p:tgtEl>
                                        <p:attrNameLst>
                                          <p:attrName>style.visibility</p:attrName>
                                        </p:attrNameLst>
                                      </p:cBhvr>
                                      <p:to>
                                        <p:strVal val="visible"/>
                                      </p:to>
                                    </p:set>
                                    <p:animEffect transition="in" filter="wipe(left)">
                                      <p:cBhvr>
                                        <p:cTn id="42" dur="500"/>
                                        <p:tgtEl>
                                          <p:spTgt spid="3778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7861"/>
                                        </p:tgtEl>
                                        <p:attrNameLst>
                                          <p:attrName>style.visibility</p:attrName>
                                        </p:attrNameLst>
                                      </p:cBhvr>
                                      <p:to>
                                        <p:strVal val="visible"/>
                                      </p:to>
                                    </p:set>
                                    <p:animEffect transition="in" filter="wipe(left)">
                                      <p:cBhvr>
                                        <p:cTn id="47" dur="500"/>
                                        <p:tgtEl>
                                          <p:spTgt spid="3778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7871"/>
                                        </p:tgtEl>
                                        <p:attrNameLst>
                                          <p:attrName>style.visibility</p:attrName>
                                        </p:attrNameLst>
                                      </p:cBhvr>
                                      <p:to>
                                        <p:strVal val="visible"/>
                                      </p:to>
                                    </p:set>
                                    <p:animEffect transition="in" filter="wipe(left)">
                                      <p:cBhvr>
                                        <p:cTn id="52" dur="500"/>
                                        <p:tgtEl>
                                          <p:spTgt spid="3778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7872"/>
                                        </p:tgtEl>
                                        <p:attrNameLst>
                                          <p:attrName>style.visibility</p:attrName>
                                        </p:attrNameLst>
                                      </p:cBhvr>
                                      <p:to>
                                        <p:strVal val="visible"/>
                                      </p:to>
                                    </p:set>
                                    <p:animEffect transition="in" filter="wipe(left)">
                                      <p:cBhvr>
                                        <p:cTn id="57" dur="500"/>
                                        <p:tgtEl>
                                          <p:spTgt spid="3778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7864"/>
                                        </p:tgtEl>
                                        <p:attrNameLst>
                                          <p:attrName>style.visibility</p:attrName>
                                        </p:attrNameLst>
                                      </p:cBhvr>
                                      <p:to>
                                        <p:strVal val="visible"/>
                                      </p:to>
                                    </p:set>
                                    <p:animEffect transition="in" filter="wipe(left)">
                                      <p:cBhvr>
                                        <p:cTn id="62" dur="500"/>
                                        <p:tgtEl>
                                          <p:spTgt spid="3778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7865"/>
                                        </p:tgtEl>
                                        <p:attrNameLst>
                                          <p:attrName>style.visibility</p:attrName>
                                        </p:attrNameLst>
                                      </p:cBhvr>
                                      <p:to>
                                        <p:strVal val="visible"/>
                                      </p:to>
                                    </p:set>
                                    <p:animEffect transition="in" filter="wipe(left)">
                                      <p:cBhvr>
                                        <p:cTn id="67" dur="500"/>
                                        <p:tgtEl>
                                          <p:spTgt spid="3778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77866"/>
                                        </p:tgtEl>
                                        <p:attrNameLst>
                                          <p:attrName>style.visibility</p:attrName>
                                        </p:attrNameLst>
                                      </p:cBhvr>
                                      <p:to>
                                        <p:strVal val="visible"/>
                                      </p:to>
                                    </p:set>
                                    <p:animEffect transition="in" filter="wipe(left)">
                                      <p:cBhvr>
                                        <p:cTn id="72" dur="500"/>
                                        <p:tgtEl>
                                          <p:spTgt spid="3778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7873"/>
                                        </p:tgtEl>
                                        <p:attrNameLst>
                                          <p:attrName>style.visibility</p:attrName>
                                        </p:attrNameLst>
                                      </p:cBhvr>
                                      <p:to>
                                        <p:strVal val="visible"/>
                                      </p:to>
                                    </p:set>
                                    <p:animEffect transition="in" filter="wipe(left)">
                                      <p:cBhvr>
                                        <p:cTn id="77" dur="500"/>
                                        <p:tgtEl>
                                          <p:spTgt spid="37787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7874"/>
                                        </p:tgtEl>
                                        <p:attrNameLst>
                                          <p:attrName>style.visibility</p:attrName>
                                        </p:attrNameLst>
                                      </p:cBhvr>
                                      <p:to>
                                        <p:strVal val="visible"/>
                                      </p:to>
                                    </p:set>
                                    <p:animEffect transition="in" filter="wipe(left)">
                                      <p:cBhvr>
                                        <p:cTn id="82" dur="500"/>
                                        <p:tgtEl>
                                          <p:spTgt spid="37787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77867"/>
                                        </p:tgtEl>
                                        <p:attrNameLst>
                                          <p:attrName>style.visibility</p:attrName>
                                        </p:attrNameLst>
                                      </p:cBhvr>
                                      <p:to>
                                        <p:strVal val="visible"/>
                                      </p:to>
                                    </p:set>
                                    <p:animEffect transition="in" filter="wipe(left)">
                                      <p:cBhvr>
                                        <p:cTn id="87" dur="500"/>
                                        <p:tgtEl>
                                          <p:spTgt spid="37786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7868"/>
                                        </p:tgtEl>
                                        <p:attrNameLst>
                                          <p:attrName>style.visibility</p:attrName>
                                        </p:attrNameLst>
                                      </p:cBhvr>
                                      <p:to>
                                        <p:strVal val="visible"/>
                                      </p:to>
                                    </p:set>
                                    <p:animEffect transition="in" filter="wipe(left)">
                                      <p:cBhvr>
                                        <p:cTn id="92" dur="500"/>
                                        <p:tgtEl>
                                          <p:spTgt spid="37786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77875"/>
                                        </p:tgtEl>
                                        <p:attrNameLst>
                                          <p:attrName>style.visibility</p:attrName>
                                        </p:attrNameLst>
                                      </p:cBhvr>
                                      <p:to>
                                        <p:strVal val="visible"/>
                                      </p:to>
                                    </p:set>
                                    <p:animEffect transition="in" filter="wipe(left)">
                                      <p:cBhvr>
                                        <p:cTn id="97" dur="500"/>
                                        <p:tgtEl>
                                          <p:spTgt spid="37787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7876"/>
                                        </p:tgtEl>
                                        <p:attrNameLst>
                                          <p:attrName>style.visibility</p:attrName>
                                        </p:attrNameLst>
                                      </p:cBhvr>
                                      <p:to>
                                        <p:strVal val="visible"/>
                                      </p:to>
                                    </p:set>
                                    <p:animEffect transition="in" filter="wipe(left)">
                                      <p:cBhvr>
                                        <p:cTn id="102" dur="500"/>
                                        <p:tgtEl>
                                          <p:spTgt spid="37787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77869"/>
                                        </p:tgtEl>
                                        <p:attrNameLst>
                                          <p:attrName>style.visibility</p:attrName>
                                        </p:attrNameLst>
                                      </p:cBhvr>
                                      <p:to>
                                        <p:strVal val="visible"/>
                                      </p:to>
                                    </p:set>
                                    <p:animEffect transition="in" filter="wipe(left)">
                                      <p:cBhvr>
                                        <p:cTn id="107" dur="500"/>
                                        <p:tgtEl>
                                          <p:spTgt spid="37786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7870"/>
                                        </p:tgtEl>
                                        <p:attrNameLst>
                                          <p:attrName>style.visibility</p:attrName>
                                        </p:attrNameLst>
                                      </p:cBhvr>
                                      <p:to>
                                        <p:strVal val="visible"/>
                                      </p:to>
                                    </p:set>
                                    <p:animEffect transition="in" filter="wipe(left)">
                                      <p:cBhvr>
                                        <p:cTn id="112" dur="500"/>
                                        <p:tgtEl>
                                          <p:spTgt spid="37787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7877"/>
                                        </p:tgtEl>
                                        <p:attrNameLst>
                                          <p:attrName>style.visibility</p:attrName>
                                        </p:attrNameLst>
                                      </p:cBhvr>
                                      <p:to>
                                        <p:strVal val="visible"/>
                                      </p:to>
                                    </p:set>
                                    <p:animEffect transition="in" filter="wipe(left)">
                                      <p:cBhvr>
                                        <p:cTn id="117" dur="500"/>
                                        <p:tgtEl>
                                          <p:spTgt spid="37787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77878"/>
                                        </p:tgtEl>
                                        <p:attrNameLst>
                                          <p:attrName>style.visibility</p:attrName>
                                        </p:attrNameLst>
                                      </p:cBhvr>
                                      <p:to>
                                        <p:strVal val="visible"/>
                                      </p:to>
                                    </p:set>
                                    <p:animEffect transition="in" filter="wipe(left)">
                                      <p:cBhvr>
                                        <p:cTn id="122" dur="500"/>
                                        <p:tgtEl>
                                          <p:spTgt spid="37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animBg="1" autoUpdateAnimBg="0"/>
      <p:bldP spid="377860" grpId="0" animBg="1" autoUpdateAnimBg="0"/>
      <p:bldP spid="377863" grpId="0" animBg="1" autoUpdateAnimBg="0"/>
      <p:bldP spid="377864" grpId="0" animBg="1" autoUpdateAnimBg="0"/>
      <p:bldP spid="377865" grpId="0" animBg="1" autoUpdateAnimBg="0"/>
      <p:bldP spid="377867" grpId="0" animBg="1" autoUpdateAnimBg="0"/>
      <p:bldP spid="37786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Oct. 16, 2014</a:t>
            </a:r>
            <a:endParaRPr lang="en-US"/>
          </a:p>
        </p:txBody>
      </p:sp>
      <p:sp>
        <p:nvSpPr>
          <p:cNvPr id="15" name="Footer Placeholder 4"/>
          <p:cNvSpPr>
            <a:spLocks noGrp="1"/>
          </p:cNvSpPr>
          <p:nvPr>
            <p:ph type="ftr" sz="quarter" idx="11"/>
          </p:nvPr>
        </p:nvSpPr>
        <p:spPr/>
        <p:txBody>
          <a:bodyPr/>
          <a:lstStyle/>
          <a:p>
            <a:r>
              <a:rPr lang="nl-NL" smtClean="0"/>
              <a:t>PHYS 1443-004, Fall 2014                            Dr. Jaehoon Yu</a:t>
            </a:r>
            <a:endParaRPr lang="en-US"/>
          </a:p>
        </p:txBody>
      </p:sp>
      <p:sp>
        <p:nvSpPr>
          <p:cNvPr id="16" name="Slide Number Placeholder 5"/>
          <p:cNvSpPr>
            <a:spLocks noGrp="1"/>
          </p:cNvSpPr>
          <p:nvPr>
            <p:ph type="sldNum" sz="quarter" idx="12"/>
          </p:nvPr>
        </p:nvSpPr>
        <p:spPr/>
        <p:txBody>
          <a:bodyPr/>
          <a:lstStyle/>
          <a:p>
            <a:fld id="{DA9FD61F-80ED-F445-8645-28A45371BBD8}" type="slidenum">
              <a:rPr lang="en-US"/>
              <a:pPr/>
              <a:t>27</a:t>
            </a:fld>
            <a:endParaRPr lang="en-US"/>
          </a:p>
        </p:txBody>
      </p:sp>
      <p:sp>
        <p:nvSpPr>
          <p:cNvPr id="378882" name="Rectangle 2"/>
          <p:cNvSpPr>
            <a:spLocks noGrp="1" noChangeArrowheads="1"/>
          </p:cNvSpPr>
          <p:nvPr>
            <p:ph type="title"/>
          </p:nvPr>
        </p:nvSpPr>
        <p:spPr>
          <a:xfrm>
            <a:off x="685800" y="152400"/>
            <a:ext cx="7772400" cy="609600"/>
          </a:xfrm>
        </p:spPr>
        <p:txBody>
          <a:bodyPr/>
          <a:lstStyle/>
          <a:p>
            <a:r>
              <a:rPr lang="en-US" sz="4000"/>
              <a:t>Example for Rotational Motion</a:t>
            </a:r>
            <a:endParaRPr lang="en-US"/>
          </a:p>
        </p:txBody>
      </p:sp>
      <p:sp>
        <p:nvSpPr>
          <p:cNvPr id="378883" name="Text Box 3"/>
          <p:cNvSpPr txBox="1">
            <a:spLocks noChangeArrowheads="1"/>
          </p:cNvSpPr>
          <p:nvPr/>
        </p:nvSpPr>
        <p:spPr bwMode="auto">
          <a:xfrm>
            <a:off x="381000" y="762000"/>
            <a:ext cx="8305800" cy="2254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Audio information on compact discs are transmitted digitally through the readout system consisting of laser and lenses.   The digital information on the disc are stored by the pits and flat areas on the track.   Since the speed of readout system is constant, it reads out the same number of pits and flats in the same time interval.  In other words, the linear speed is the same no matter which track is played.  a) Assuming the linear speed is 1.3 m/s, find the angular speed of the disc in revolutions per minute when the inner most (r=23mm) and outer most tracks (r=58mm) are read.</a:t>
            </a:r>
          </a:p>
        </p:txBody>
      </p:sp>
      <p:sp>
        <p:nvSpPr>
          <p:cNvPr id="378884" name="Text Box 4"/>
          <p:cNvSpPr txBox="1">
            <a:spLocks noChangeArrowheads="1"/>
          </p:cNvSpPr>
          <p:nvPr/>
        </p:nvSpPr>
        <p:spPr bwMode="auto">
          <a:xfrm>
            <a:off x="457200" y="3200400"/>
            <a:ext cx="8229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relationship between angular and tangential speed</a:t>
            </a:r>
          </a:p>
        </p:txBody>
      </p:sp>
      <p:graphicFrame>
        <p:nvGraphicFramePr>
          <p:cNvPr id="378885" name="Object 5"/>
          <p:cNvGraphicFramePr>
            <a:graphicFrameLocks noChangeAspect="1"/>
          </p:cNvGraphicFramePr>
          <p:nvPr/>
        </p:nvGraphicFramePr>
        <p:xfrm>
          <a:off x="2133600" y="3657600"/>
          <a:ext cx="958850" cy="930275"/>
        </p:xfrm>
        <a:graphic>
          <a:graphicData uri="http://schemas.openxmlformats.org/presentationml/2006/ole">
            <mc:AlternateContent xmlns:mc="http://schemas.openxmlformats.org/markup-compatibility/2006">
              <mc:Choice xmlns:v="urn:schemas-microsoft-com:vml" Requires="v">
                <p:oleObj spid="_x0000_s413950" name="Equation" r:id="rId3" imgW="406080" imgH="393480" progId="Equation.3">
                  <p:embed/>
                </p:oleObj>
              </mc:Choice>
              <mc:Fallback>
                <p:oleObj name="Equation" r:id="rId3" imgW="4060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958850" cy="9302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6" name="Object 6"/>
          <p:cNvGraphicFramePr>
            <a:graphicFrameLocks noChangeAspect="1"/>
          </p:cNvGraphicFramePr>
          <p:nvPr/>
        </p:nvGraphicFramePr>
        <p:xfrm>
          <a:off x="3124200" y="3733800"/>
          <a:ext cx="4572000" cy="842963"/>
        </p:xfrm>
        <a:graphic>
          <a:graphicData uri="http://schemas.openxmlformats.org/presentationml/2006/ole">
            <mc:AlternateContent xmlns:mc="http://schemas.openxmlformats.org/markup-compatibility/2006">
              <mc:Choice xmlns:v="urn:schemas-microsoft-com:vml" Requires="v">
                <p:oleObj spid="_x0000_s413951" name="Equation" r:id="rId5" imgW="2133360" imgH="393480" progId="Equation.3">
                  <p:embed/>
                </p:oleObj>
              </mc:Choice>
              <mc:Fallback>
                <p:oleObj name="Equation" r:id="rId5" imgW="21333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0"/>
                        <a:ext cx="4572000" cy="842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7" name="Object 7"/>
          <p:cNvGraphicFramePr>
            <a:graphicFrameLocks noChangeAspect="1"/>
          </p:cNvGraphicFramePr>
          <p:nvPr/>
        </p:nvGraphicFramePr>
        <p:xfrm>
          <a:off x="4191000" y="4595813"/>
          <a:ext cx="1490663" cy="342900"/>
        </p:xfrm>
        <a:graphic>
          <a:graphicData uri="http://schemas.openxmlformats.org/presentationml/2006/ole">
            <mc:AlternateContent xmlns:mc="http://schemas.openxmlformats.org/markup-compatibility/2006">
              <mc:Choice xmlns:v="urn:schemas-microsoft-com:vml" Requires="v">
                <p:oleObj spid="_x0000_s413952" name="Equation" r:id="rId7" imgW="774360" imgH="177480" progId="Equation.DSMT4">
                  <p:embed/>
                </p:oleObj>
              </mc:Choice>
              <mc:Fallback>
                <p:oleObj name="Equation" r:id="rId7" imgW="7743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595813"/>
                        <a:ext cx="1490663" cy="342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8" name="Object 8"/>
          <p:cNvGraphicFramePr>
            <a:graphicFrameLocks noChangeAspect="1"/>
          </p:cNvGraphicFramePr>
          <p:nvPr/>
        </p:nvGraphicFramePr>
        <p:xfrm>
          <a:off x="1900238" y="5029200"/>
          <a:ext cx="4500562" cy="777875"/>
        </p:xfrm>
        <a:graphic>
          <a:graphicData uri="http://schemas.openxmlformats.org/presentationml/2006/ole">
            <mc:AlternateContent xmlns:mc="http://schemas.openxmlformats.org/markup-compatibility/2006">
              <mc:Choice xmlns:v="urn:schemas-microsoft-com:vml" Requires="v">
                <p:oleObj spid="_x0000_s413953" name="Equation" r:id="rId9" imgW="2273040" imgH="393480" progId="Equation.3">
                  <p:embed/>
                </p:oleObj>
              </mc:Choice>
              <mc:Fallback>
                <p:oleObj name="Equation" r:id="rId9" imgW="22730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238" y="5029200"/>
                        <a:ext cx="4500562" cy="77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89" name="Object 9"/>
          <p:cNvGraphicFramePr>
            <a:graphicFrameLocks noChangeAspect="1"/>
          </p:cNvGraphicFramePr>
          <p:nvPr/>
        </p:nvGraphicFramePr>
        <p:xfrm>
          <a:off x="4800600" y="5715000"/>
          <a:ext cx="2679700" cy="449263"/>
        </p:xfrm>
        <a:graphic>
          <a:graphicData uri="http://schemas.openxmlformats.org/presentationml/2006/ole">
            <mc:AlternateContent xmlns:mc="http://schemas.openxmlformats.org/markup-compatibility/2006">
              <mc:Choice xmlns:v="urn:schemas-microsoft-com:vml" Requires="v">
                <p:oleObj spid="_x0000_s413954" name="Equation" r:id="rId11" imgW="1206360" imgH="203040" progId="Equation.3">
                  <p:embed/>
                </p:oleObj>
              </mc:Choice>
              <mc:Fallback>
                <p:oleObj name="Equation" r:id="rId11" imgW="120636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715000"/>
                        <a:ext cx="2679700" cy="449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0" name="Object 10"/>
          <p:cNvGraphicFramePr>
            <a:graphicFrameLocks noChangeAspect="1"/>
          </p:cNvGraphicFramePr>
          <p:nvPr/>
        </p:nvGraphicFramePr>
        <p:xfrm>
          <a:off x="7423150" y="3205163"/>
          <a:ext cx="1111250" cy="498475"/>
        </p:xfrm>
        <a:graphic>
          <a:graphicData uri="http://schemas.openxmlformats.org/presentationml/2006/ole">
            <mc:AlternateContent xmlns:mc="http://schemas.openxmlformats.org/markup-compatibility/2006">
              <mc:Choice xmlns:v="urn:schemas-microsoft-com:vml" Requires="v">
                <p:oleObj spid="_x0000_s413955" name="Equation" r:id="rId13" imgW="444240" imgH="139680" progId="Equation.DSMT4">
                  <p:embed/>
                </p:oleObj>
              </mc:Choice>
              <mc:Fallback>
                <p:oleObj name="Equation" r:id="rId13" imgW="44424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3150" y="3205163"/>
                        <a:ext cx="1111250" cy="498475"/>
                      </a:xfrm>
                      <a:prstGeom prst="rect">
                        <a:avLst/>
                      </a:prstGeom>
                      <a:solidFill>
                        <a:srgbClr val="FFFF99"/>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1" name="Object 11"/>
          <p:cNvGraphicFramePr>
            <a:graphicFrameLocks noChangeAspect="1"/>
          </p:cNvGraphicFramePr>
          <p:nvPr/>
        </p:nvGraphicFramePr>
        <p:xfrm>
          <a:off x="381000" y="5168900"/>
          <a:ext cx="1295400" cy="393700"/>
        </p:xfrm>
        <a:graphic>
          <a:graphicData uri="http://schemas.openxmlformats.org/presentationml/2006/ole">
            <mc:AlternateContent xmlns:mc="http://schemas.openxmlformats.org/markup-compatibility/2006">
              <mc:Choice xmlns:v="urn:schemas-microsoft-com:vml" Requires="v">
                <p:oleObj spid="_x0000_s413956" name="Equation" r:id="rId15" imgW="634680" imgH="177480" progId="Equation.3">
                  <p:embed/>
                </p:oleObj>
              </mc:Choice>
              <mc:Fallback>
                <p:oleObj name="Equation" r:id="rId15" imgW="63468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5168900"/>
                        <a:ext cx="1295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2" name="Object 12"/>
          <p:cNvGraphicFramePr>
            <a:graphicFrameLocks noChangeAspect="1"/>
          </p:cNvGraphicFramePr>
          <p:nvPr/>
        </p:nvGraphicFramePr>
        <p:xfrm>
          <a:off x="381000" y="3886200"/>
          <a:ext cx="1447800" cy="393700"/>
        </p:xfrm>
        <a:graphic>
          <a:graphicData uri="http://schemas.openxmlformats.org/presentationml/2006/ole">
            <mc:AlternateContent xmlns:mc="http://schemas.openxmlformats.org/markup-compatibility/2006">
              <mc:Choice xmlns:v="urn:schemas-microsoft-com:vml" Requires="v">
                <p:oleObj spid="_x0000_s413957" name="Equation" r:id="rId17" imgW="634680" imgH="177480" progId="Equation.3">
                  <p:embed/>
                </p:oleObj>
              </mc:Choice>
              <mc:Fallback>
                <p:oleObj name="Equation" r:id="rId17" imgW="6346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3886200"/>
                        <a:ext cx="14478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8893" name="Object 13"/>
          <p:cNvGraphicFramePr>
            <a:graphicFrameLocks noChangeAspect="1"/>
          </p:cNvGraphicFramePr>
          <p:nvPr/>
        </p:nvGraphicFramePr>
        <p:xfrm>
          <a:off x="5705475" y="4572000"/>
          <a:ext cx="2295525" cy="392113"/>
        </p:xfrm>
        <a:graphic>
          <a:graphicData uri="http://schemas.openxmlformats.org/presentationml/2006/ole">
            <mc:AlternateContent xmlns:mc="http://schemas.openxmlformats.org/markup-compatibility/2006">
              <mc:Choice xmlns:v="urn:schemas-microsoft-com:vml" Requires="v">
                <p:oleObj spid="_x0000_s413958" name="Equation" r:id="rId19" imgW="1193760" imgH="203040" progId="Equation.DSMT4">
                  <p:embed/>
                </p:oleObj>
              </mc:Choice>
              <mc:Fallback>
                <p:oleObj name="Equation" r:id="rId19" imgW="1193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05475" y="4572000"/>
                        <a:ext cx="2295525" cy="392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222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83"/>
                                        </p:tgtEl>
                                        <p:attrNameLst>
                                          <p:attrName>style.visibility</p:attrName>
                                        </p:attrNameLst>
                                      </p:cBhvr>
                                      <p:to>
                                        <p:strVal val="visible"/>
                                      </p:to>
                                    </p:set>
                                    <p:animEffect transition="in" filter="wipe(left)">
                                      <p:cBhvr>
                                        <p:cTn id="7" dur="300"/>
                                        <p:tgtEl>
                                          <p:spTgt spid="3788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84"/>
                                        </p:tgtEl>
                                        <p:attrNameLst>
                                          <p:attrName>style.visibility</p:attrName>
                                        </p:attrNameLst>
                                      </p:cBhvr>
                                      <p:to>
                                        <p:strVal val="visible"/>
                                      </p:to>
                                    </p:set>
                                    <p:animEffect transition="in" filter="wipe(left)">
                                      <p:cBhvr>
                                        <p:cTn id="12" dur="500"/>
                                        <p:tgtEl>
                                          <p:spTgt spid="3788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8890"/>
                                        </p:tgtEl>
                                        <p:attrNameLst>
                                          <p:attrName>style.visibility</p:attrName>
                                        </p:attrNameLst>
                                      </p:cBhvr>
                                      <p:to>
                                        <p:strVal val="visible"/>
                                      </p:to>
                                    </p:set>
                                    <p:animEffect transition="in" filter="wipe(left)">
                                      <p:cBhvr>
                                        <p:cTn id="17" dur="500"/>
                                        <p:tgtEl>
                                          <p:spTgt spid="3788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8892"/>
                                        </p:tgtEl>
                                        <p:attrNameLst>
                                          <p:attrName>style.visibility</p:attrName>
                                        </p:attrNameLst>
                                      </p:cBhvr>
                                      <p:to>
                                        <p:strVal val="visible"/>
                                      </p:to>
                                    </p:set>
                                    <p:animEffect transition="in" filter="wipe(left)">
                                      <p:cBhvr>
                                        <p:cTn id="22" dur="500"/>
                                        <p:tgtEl>
                                          <p:spTgt spid="3788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8885"/>
                                        </p:tgtEl>
                                        <p:attrNameLst>
                                          <p:attrName>style.visibility</p:attrName>
                                        </p:attrNameLst>
                                      </p:cBhvr>
                                      <p:to>
                                        <p:strVal val="visible"/>
                                      </p:to>
                                    </p:set>
                                    <p:animEffect transition="in" filter="wipe(left)">
                                      <p:cBhvr>
                                        <p:cTn id="27" dur="500"/>
                                        <p:tgtEl>
                                          <p:spTgt spid="3788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8886"/>
                                        </p:tgtEl>
                                        <p:attrNameLst>
                                          <p:attrName>style.visibility</p:attrName>
                                        </p:attrNameLst>
                                      </p:cBhvr>
                                      <p:to>
                                        <p:strVal val="visible"/>
                                      </p:to>
                                    </p:set>
                                    <p:animEffect transition="in" filter="wipe(left)">
                                      <p:cBhvr>
                                        <p:cTn id="32" dur="500"/>
                                        <p:tgtEl>
                                          <p:spTgt spid="3788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8887"/>
                                        </p:tgtEl>
                                        <p:attrNameLst>
                                          <p:attrName>style.visibility</p:attrName>
                                        </p:attrNameLst>
                                      </p:cBhvr>
                                      <p:to>
                                        <p:strVal val="visible"/>
                                      </p:to>
                                    </p:set>
                                    <p:animEffect transition="in" filter="wipe(left)">
                                      <p:cBhvr>
                                        <p:cTn id="37" dur="500"/>
                                        <p:tgtEl>
                                          <p:spTgt spid="3788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8893"/>
                                        </p:tgtEl>
                                        <p:attrNameLst>
                                          <p:attrName>style.visibility</p:attrName>
                                        </p:attrNameLst>
                                      </p:cBhvr>
                                      <p:to>
                                        <p:strVal val="visible"/>
                                      </p:to>
                                    </p:set>
                                    <p:animEffect transition="in" filter="wipe(left)">
                                      <p:cBhvr>
                                        <p:cTn id="42" dur="500"/>
                                        <p:tgtEl>
                                          <p:spTgt spid="3788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8891"/>
                                        </p:tgtEl>
                                        <p:attrNameLst>
                                          <p:attrName>style.visibility</p:attrName>
                                        </p:attrNameLst>
                                      </p:cBhvr>
                                      <p:to>
                                        <p:strVal val="visible"/>
                                      </p:to>
                                    </p:set>
                                    <p:animEffect transition="in" filter="wipe(left)">
                                      <p:cBhvr>
                                        <p:cTn id="47" dur="500"/>
                                        <p:tgtEl>
                                          <p:spTgt spid="37889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8888"/>
                                        </p:tgtEl>
                                        <p:attrNameLst>
                                          <p:attrName>style.visibility</p:attrName>
                                        </p:attrNameLst>
                                      </p:cBhvr>
                                      <p:to>
                                        <p:strVal val="visible"/>
                                      </p:to>
                                    </p:set>
                                    <p:animEffect transition="in" filter="wipe(left)">
                                      <p:cBhvr>
                                        <p:cTn id="52" dur="500"/>
                                        <p:tgtEl>
                                          <p:spTgt spid="3788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8889"/>
                                        </p:tgtEl>
                                        <p:attrNameLst>
                                          <p:attrName>style.visibility</p:attrName>
                                        </p:attrNameLst>
                                      </p:cBhvr>
                                      <p:to>
                                        <p:strVal val="visible"/>
                                      </p:to>
                                    </p:set>
                                    <p:animEffect transition="in" filter="wipe(left)">
                                      <p:cBhvr>
                                        <p:cTn id="57" dur="500"/>
                                        <p:tgtEl>
                                          <p:spTgt spid="37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autoUpdateAnimBg="0"/>
      <p:bldP spid="37888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Oct. 16, 2014</a:t>
            </a:r>
            <a:endParaRPr lang="en-US"/>
          </a:p>
        </p:txBody>
      </p:sp>
      <p:sp>
        <p:nvSpPr>
          <p:cNvPr id="18" name="Footer Placeholder 4"/>
          <p:cNvSpPr>
            <a:spLocks noGrp="1"/>
          </p:cNvSpPr>
          <p:nvPr>
            <p:ph type="ftr" sz="quarter" idx="11"/>
          </p:nvPr>
        </p:nvSpPr>
        <p:spPr/>
        <p:txBody>
          <a:bodyPr/>
          <a:lstStyle/>
          <a:p>
            <a:r>
              <a:rPr lang="nl-NL" smtClean="0"/>
              <a:t>PHYS 1443-004, Fall 2014                            Dr. Jaehoon Yu</a:t>
            </a:r>
            <a:endParaRPr lang="en-US"/>
          </a:p>
        </p:txBody>
      </p:sp>
      <p:sp>
        <p:nvSpPr>
          <p:cNvPr id="19" name="Slide Number Placeholder 5"/>
          <p:cNvSpPr>
            <a:spLocks noGrp="1"/>
          </p:cNvSpPr>
          <p:nvPr>
            <p:ph type="sldNum" sz="quarter" idx="12"/>
          </p:nvPr>
        </p:nvSpPr>
        <p:spPr/>
        <p:txBody>
          <a:bodyPr/>
          <a:lstStyle/>
          <a:p>
            <a:fld id="{FF41E605-4FF9-F342-97AE-BF206174B445}" type="slidenum">
              <a:rPr lang="en-US"/>
              <a:pPr/>
              <a:t>28</a:t>
            </a:fld>
            <a:endParaRPr lang="en-US"/>
          </a:p>
        </p:txBody>
      </p:sp>
      <p:sp>
        <p:nvSpPr>
          <p:cNvPr id="379906" name="Text Box 2"/>
          <p:cNvSpPr txBox="1">
            <a:spLocks noChangeArrowheads="1"/>
          </p:cNvSpPr>
          <p:nvPr/>
        </p:nvSpPr>
        <p:spPr bwMode="auto">
          <a:xfrm>
            <a:off x="304800" y="228600"/>
            <a:ext cx="84582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b) The maximum playing time of a standard music CD is 74 minutes and 33 seconds.  How many revolutions does the disk make during that time?</a:t>
            </a:r>
          </a:p>
        </p:txBody>
      </p:sp>
      <p:sp>
        <p:nvSpPr>
          <p:cNvPr id="379907" name="Text Box 3"/>
          <p:cNvSpPr txBox="1">
            <a:spLocks noChangeArrowheads="1"/>
          </p:cNvSpPr>
          <p:nvPr/>
        </p:nvSpPr>
        <p:spPr bwMode="auto">
          <a:xfrm>
            <a:off x="304800" y="2743200"/>
            <a:ext cx="8686800" cy="46166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c) What is the total length of the track past through the readout mechanism?</a:t>
            </a:r>
          </a:p>
        </p:txBody>
      </p:sp>
      <p:graphicFrame>
        <p:nvGraphicFramePr>
          <p:cNvPr id="379908" name="Object 4"/>
          <p:cNvGraphicFramePr>
            <a:graphicFrameLocks noChangeAspect="1"/>
          </p:cNvGraphicFramePr>
          <p:nvPr/>
        </p:nvGraphicFramePr>
        <p:xfrm>
          <a:off x="1062038" y="1216025"/>
          <a:ext cx="530225" cy="598488"/>
        </p:xfrm>
        <a:graphic>
          <a:graphicData uri="http://schemas.openxmlformats.org/presentationml/2006/ole">
            <mc:AlternateContent xmlns:mc="http://schemas.openxmlformats.org/markup-compatibility/2006">
              <mc:Choice xmlns:v="urn:schemas-microsoft-com:vml" Requires="v">
                <p:oleObj spid="_x0000_s415058" name="Equation" r:id="rId3" imgW="152280" imgH="215640" progId="Equation.3">
                  <p:embed/>
                </p:oleObj>
              </mc:Choice>
              <mc:Fallback>
                <p:oleObj name="Equation" r:id="rId3" imgW="1522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216025"/>
                        <a:ext cx="530225" cy="598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09" name="Object 5"/>
          <p:cNvGraphicFramePr>
            <a:graphicFrameLocks noChangeAspect="1"/>
          </p:cNvGraphicFramePr>
          <p:nvPr/>
        </p:nvGraphicFramePr>
        <p:xfrm>
          <a:off x="1752600" y="3352800"/>
          <a:ext cx="571500" cy="571500"/>
        </p:xfrm>
        <a:graphic>
          <a:graphicData uri="http://schemas.openxmlformats.org/presentationml/2006/ole">
            <mc:AlternateContent xmlns:mc="http://schemas.openxmlformats.org/markup-compatibility/2006">
              <mc:Choice xmlns:v="urn:schemas-microsoft-com:vml" Requires="v">
                <p:oleObj spid="_x0000_s415059" name="Equation" r:id="rId5" imgW="88560" imgH="177480" progId="Equation.3">
                  <p:embed/>
                </p:oleObj>
              </mc:Choice>
              <mc:Fallback>
                <p:oleObj name="Equation" r:id="rId5" imgW="885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352800"/>
                        <a:ext cx="571500" cy="571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79910" name="Text Box 6"/>
          <p:cNvSpPr txBox="1">
            <a:spLocks noChangeArrowheads="1"/>
          </p:cNvSpPr>
          <p:nvPr/>
        </p:nvSpPr>
        <p:spPr bwMode="auto">
          <a:xfrm>
            <a:off x="381000" y="4114800"/>
            <a:ext cx="85344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d) What is the angular acceleration of the CD over the 4473s time interval, assuming constant </a:t>
            </a:r>
            <a:r>
              <a:rPr lang="en-US">
                <a:solidFill>
                  <a:srgbClr val="800000"/>
                </a:solidFill>
                <a:latin typeface="Symbol" charset="2"/>
              </a:rPr>
              <a:t>a</a:t>
            </a:r>
            <a:r>
              <a:rPr lang="en-US">
                <a:solidFill>
                  <a:srgbClr val="800000"/>
                </a:solidFill>
                <a:latin typeface="Arial Narrow" charset="0"/>
              </a:rPr>
              <a:t>?</a:t>
            </a:r>
          </a:p>
        </p:txBody>
      </p:sp>
      <p:graphicFrame>
        <p:nvGraphicFramePr>
          <p:cNvPr id="379911" name="Object 7"/>
          <p:cNvGraphicFramePr>
            <a:graphicFrameLocks noChangeAspect="1"/>
          </p:cNvGraphicFramePr>
          <p:nvPr/>
        </p:nvGraphicFramePr>
        <p:xfrm>
          <a:off x="903288" y="5486400"/>
          <a:ext cx="544512" cy="395288"/>
        </p:xfrm>
        <a:graphic>
          <a:graphicData uri="http://schemas.openxmlformats.org/presentationml/2006/ole">
            <mc:AlternateContent xmlns:mc="http://schemas.openxmlformats.org/markup-compatibility/2006">
              <mc:Choice xmlns:v="urn:schemas-microsoft-com:vml" Requires="v">
                <p:oleObj spid="_x0000_s415060"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288" y="5486400"/>
                        <a:ext cx="544512" cy="3952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2" name="Object 8"/>
          <p:cNvGraphicFramePr>
            <a:graphicFrameLocks noChangeAspect="1"/>
          </p:cNvGraphicFramePr>
          <p:nvPr/>
        </p:nvGraphicFramePr>
        <p:xfrm>
          <a:off x="1546225" y="1187450"/>
          <a:ext cx="1200150" cy="720725"/>
        </p:xfrm>
        <a:graphic>
          <a:graphicData uri="http://schemas.openxmlformats.org/presentationml/2006/ole">
            <mc:AlternateContent xmlns:mc="http://schemas.openxmlformats.org/markup-compatibility/2006">
              <mc:Choice xmlns:v="urn:schemas-microsoft-com:vml" Requires="v">
                <p:oleObj spid="_x0000_s415061" name="Equation" r:id="rId9" imgW="736560" imgH="419040" progId="Equation.3">
                  <p:embed/>
                </p:oleObj>
              </mc:Choice>
              <mc:Fallback>
                <p:oleObj name="Equation" r:id="rId9" imgW="73656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1187450"/>
                        <a:ext cx="1200150"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3" name="Object 9"/>
          <p:cNvGraphicFramePr>
            <a:graphicFrameLocks noChangeAspect="1"/>
          </p:cNvGraphicFramePr>
          <p:nvPr/>
        </p:nvGraphicFramePr>
        <p:xfrm>
          <a:off x="2895600" y="1187450"/>
          <a:ext cx="4083050" cy="720725"/>
        </p:xfrm>
        <a:graphic>
          <a:graphicData uri="http://schemas.openxmlformats.org/presentationml/2006/ole">
            <mc:AlternateContent xmlns:mc="http://schemas.openxmlformats.org/markup-compatibility/2006">
              <mc:Choice xmlns:v="urn:schemas-microsoft-com:vml" Requires="v">
                <p:oleObj spid="_x0000_s415062" name="Equation" r:id="rId11" imgW="2311200" imgH="393480" progId="Equation.3">
                  <p:embed/>
                </p:oleObj>
              </mc:Choice>
              <mc:Fallback>
                <p:oleObj name="Equation" r:id="rId11" imgW="23112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1187450"/>
                        <a:ext cx="4083050"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4" name="Object 10"/>
          <p:cNvGraphicFramePr>
            <a:graphicFrameLocks noChangeAspect="1"/>
          </p:cNvGraphicFramePr>
          <p:nvPr/>
        </p:nvGraphicFramePr>
        <p:xfrm>
          <a:off x="1068388" y="1905000"/>
          <a:ext cx="608012" cy="609600"/>
        </p:xfrm>
        <a:graphic>
          <a:graphicData uri="http://schemas.openxmlformats.org/presentationml/2006/ole">
            <mc:AlternateContent xmlns:mc="http://schemas.openxmlformats.org/markup-compatibility/2006">
              <mc:Choice xmlns:v="urn:schemas-microsoft-com:vml" Requires="v">
                <p:oleObj spid="_x0000_s415063" name="Equation" r:id="rId13" imgW="190440" imgH="241200" progId="Equation.3">
                  <p:embed/>
                </p:oleObj>
              </mc:Choice>
              <mc:Fallback>
                <p:oleObj name="Equation" r:id="rId13" imgW="19044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8388" y="1905000"/>
                        <a:ext cx="608012"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5" name="Object 11"/>
          <p:cNvGraphicFramePr>
            <a:graphicFrameLocks noChangeAspect="1"/>
          </p:cNvGraphicFramePr>
          <p:nvPr/>
        </p:nvGraphicFramePr>
        <p:xfrm>
          <a:off x="1590675" y="1858963"/>
          <a:ext cx="1152525" cy="590550"/>
        </p:xfrm>
        <a:graphic>
          <a:graphicData uri="http://schemas.openxmlformats.org/presentationml/2006/ole">
            <mc:AlternateContent xmlns:mc="http://schemas.openxmlformats.org/markup-compatibility/2006">
              <mc:Choice xmlns:v="urn:schemas-microsoft-com:vml" Requires="v">
                <p:oleObj spid="_x0000_s415064" name="Equation" r:id="rId15" imgW="596880" imgH="253800" progId="Equation.3">
                  <p:embed/>
                </p:oleObj>
              </mc:Choice>
              <mc:Fallback>
                <p:oleObj name="Equation" r:id="rId15" imgW="59688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0675" y="1858963"/>
                        <a:ext cx="1152525" cy="590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6" name="Object 12"/>
          <p:cNvGraphicFramePr>
            <a:graphicFrameLocks noChangeAspect="1"/>
          </p:cNvGraphicFramePr>
          <p:nvPr/>
        </p:nvGraphicFramePr>
        <p:xfrm>
          <a:off x="2865438" y="1763713"/>
          <a:ext cx="4830762" cy="720725"/>
        </p:xfrm>
        <a:graphic>
          <a:graphicData uri="http://schemas.openxmlformats.org/presentationml/2006/ole">
            <mc:AlternateContent xmlns:mc="http://schemas.openxmlformats.org/markup-compatibility/2006">
              <mc:Choice xmlns:v="urn:schemas-microsoft-com:vml" Requires="v">
                <p:oleObj spid="_x0000_s415065" name="Equation" r:id="rId17" imgW="2349360" imgH="393480" progId="Equation.3">
                  <p:embed/>
                </p:oleObj>
              </mc:Choice>
              <mc:Fallback>
                <p:oleObj name="Equation" r:id="rId17" imgW="234936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65438" y="1763713"/>
                        <a:ext cx="4830762"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7" name="Object 13"/>
          <p:cNvGraphicFramePr>
            <a:graphicFrameLocks noChangeAspect="1"/>
          </p:cNvGraphicFramePr>
          <p:nvPr/>
        </p:nvGraphicFramePr>
        <p:xfrm>
          <a:off x="2051050" y="3352800"/>
          <a:ext cx="1073150" cy="609600"/>
        </p:xfrm>
        <a:graphic>
          <a:graphicData uri="http://schemas.openxmlformats.org/presentationml/2006/ole">
            <mc:AlternateContent xmlns:mc="http://schemas.openxmlformats.org/markup-compatibility/2006">
              <mc:Choice xmlns:v="urn:schemas-microsoft-com:vml" Requires="v">
                <p:oleObj spid="_x0000_s415066" name="Equation" r:id="rId19" imgW="419040" imgH="228600" progId="Equation.3">
                  <p:embed/>
                </p:oleObj>
              </mc:Choice>
              <mc:Fallback>
                <p:oleObj name="Equation" r:id="rId19" imgW="4190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1050" y="3352800"/>
                        <a:ext cx="1073150"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8" name="Object 14"/>
          <p:cNvGraphicFramePr>
            <a:graphicFrameLocks noChangeAspect="1"/>
          </p:cNvGraphicFramePr>
          <p:nvPr/>
        </p:nvGraphicFramePr>
        <p:xfrm>
          <a:off x="3155950" y="3398838"/>
          <a:ext cx="3778250" cy="411162"/>
        </p:xfrm>
        <a:graphic>
          <a:graphicData uri="http://schemas.openxmlformats.org/presentationml/2006/ole">
            <mc:AlternateContent xmlns:mc="http://schemas.openxmlformats.org/markup-compatibility/2006">
              <mc:Choice xmlns:v="urn:schemas-microsoft-com:vml" Requires="v">
                <p:oleObj spid="_x0000_s415067" name="Equation" r:id="rId21" imgW="1854000" imgH="203040" progId="Equation.DSMT4">
                  <p:embed/>
                </p:oleObj>
              </mc:Choice>
              <mc:Fallback>
                <p:oleObj name="Equation" r:id="rId21" imgW="185400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5950" y="3398838"/>
                        <a:ext cx="3778250" cy="4111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19" name="Object 15"/>
          <p:cNvGraphicFramePr>
            <a:graphicFrameLocks noChangeAspect="1"/>
          </p:cNvGraphicFramePr>
          <p:nvPr/>
        </p:nvGraphicFramePr>
        <p:xfrm>
          <a:off x="1371600" y="5103813"/>
          <a:ext cx="1609725" cy="1068387"/>
        </p:xfrm>
        <a:graphic>
          <a:graphicData uri="http://schemas.openxmlformats.org/presentationml/2006/ole">
            <mc:AlternateContent xmlns:mc="http://schemas.openxmlformats.org/markup-compatibility/2006">
              <mc:Choice xmlns:v="urn:schemas-microsoft-com:vml" Requires="v">
                <p:oleObj spid="_x0000_s415068" name="Equation" r:id="rId23" imgW="723600" imgH="419040" progId="Equation.3">
                  <p:embed/>
                </p:oleObj>
              </mc:Choice>
              <mc:Fallback>
                <p:oleObj name="Equation" r:id="rId23" imgW="723600" imgH="4190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5103813"/>
                        <a:ext cx="1609725" cy="10683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9920" name="Object 16"/>
          <p:cNvGraphicFramePr>
            <a:graphicFrameLocks noChangeAspect="1"/>
          </p:cNvGraphicFramePr>
          <p:nvPr/>
        </p:nvGraphicFramePr>
        <p:xfrm>
          <a:off x="3044825" y="5149850"/>
          <a:ext cx="5718175" cy="946150"/>
        </p:xfrm>
        <a:graphic>
          <a:graphicData uri="http://schemas.openxmlformats.org/presentationml/2006/ole">
            <mc:AlternateContent xmlns:mc="http://schemas.openxmlformats.org/markup-compatibility/2006">
              <mc:Choice xmlns:v="urn:schemas-microsoft-com:vml" Requires="v">
                <p:oleObj spid="_x0000_s415069" name="Equation" r:id="rId25" imgW="2501640" imgH="419040" progId="Equation.DSMT4">
                  <p:embed/>
                </p:oleObj>
              </mc:Choice>
              <mc:Fallback>
                <p:oleObj name="Equation" r:id="rId25" imgW="2501640" imgH="419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44825" y="5149850"/>
                        <a:ext cx="5718175" cy="946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2026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9906"/>
                                        </p:tgtEl>
                                        <p:attrNameLst>
                                          <p:attrName>style.visibility</p:attrName>
                                        </p:attrNameLst>
                                      </p:cBhvr>
                                      <p:to>
                                        <p:strVal val="visible"/>
                                      </p:to>
                                    </p:set>
                                    <p:animEffect transition="in" filter="wipe(left)">
                                      <p:cBhvr>
                                        <p:cTn id="7" dur="300"/>
                                        <p:tgtEl>
                                          <p:spTgt spid="3799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79908"/>
                                        </p:tgtEl>
                                        <p:attrNameLst>
                                          <p:attrName>style.visibility</p:attrName>
                                        </p:attrNameLst>
                                      </p:cBhvr>
                                      <p:to>
                                        <p:strVal val="visible"/>
                                      </p:to>
                                    </p:set>
                                    <p:animEffect transition="in" filter="wipe(left)">
                                      <p:cBhvr>
                                        <p:cTn id="12" dur="500"/>
                                        <p:tgtEl>
                                          <p:spTgt spid="3799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9912"/>
                                        </p:tgtEl>
                                        <p:attrNameLst>
                                          <p:attrName>style.visibility</p:attrName>
                                        </p:attrNameLst>
                                      </p:cBhvr>
                                      <p:to>
                                        <p:strVal val="visible"/>
                                      </p:to>
                                    </p:set>
                                    <p:animEffect transition="in" filter="wipe(left)">
                                      <p:cBhvr>
                                        <p:cTn id="17" dur="500"/>
                                        <p:tgtEl>
                                          <p:spTgt spid="3799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9913"/>
                                        </p:tgtEl>
                                        <p:attrNameLst>
                                          <p:attrName>style.visibility</p:attrName>
                                        </p:attrNameLst>
                                      </p:cBhvr>
                                      <p:to>
                                        <p:strVal val="visible"/>
                                      </p:to>
                                    </p:set>
                                    <p:animEffect transition="in" filter="wipe(left)">
                                      <p:cBhvr>
                                        <p:cTn id="22" dur="500"/>
                                        <p:tgtEl>
                                          <p:spTgt spid="3799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9914"/>
                                        </p:tgtEl>
                                        <p:attrNameLst>
                                          <p:attrName>style.visibility</p:attrName>
                                        </p:attrNameLst>
                                      </p:cBhvr>
                                      <p:to>
                                        <p:strVal val="visible"/>
                                      </p:to>
                                    </p:set>
                                    <p:animEffect transition="in" filter="wipe(left)">
                                      <p:cBhvr>
                                        <p:cTn id="27" dur="500"/>
                                        <p:tgtEl>
                                          <p:spTgt spid="3799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9915"/>
                                        </p:tgtEl>
                                        <p:attrNameLst>
                                          <p:attrName>style.visibility</p:attrName>
                                        </p:attrNameLst>
                                      </p:cBhvr>
                                      <p:to>
                                        <p:strVal val="visible"/>
                                      </p:to>
                                    </p:set>
                                    <p:animEffect transition="in" filter="wipe(left)">
                                      <p:cBhvr>
                                        <p:cTn id="32" dur="500"/>
                                        <p:tgtEl>
                                          <p:spTgt spid="3799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9916"/>
                                        </p:tgtEl>
                                        <p:attrNameLst>
                                          <p:attrName>style.visibility</p:attrName>
                                        </p:attrNameLst>
                                      </p:cBhvr>
                                      <p:to>
                                        <p:strVal val="visible"/>
                                      </p:to>
                                    </p:set>
                                    <p:animEffect transition="in" filter="wipe(left)">
                                      <p:cBhvr>
                                        <p:cTn id="37" dur="500"/>
                                        <p:tgtEl>
                                          <p:spTgt spid="3799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9907"/>
                                        </p:tgtEl>
                                        <p:attrNameLst>
                                          <p:attrName>style.visibility</p:attrName>
                                        </p:attrNameLst>
                                      </p:cBhvr>
                                      <p:to>
                                        <p:strVal val="visible"/>
                                      </p:to>
                                    </p:set>
                                    <p:animEffect transition="in" filter="wipe(left)">
                                      <p:cBhvr>
                                        <p:cTn id="42" dur="300"/>
                                        <p:tgtEl>
                                          <p:spTgt spid="37990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9909"/>
                                        </p:tgtEl>
                                        <p:attrNameLst>
                                          <p:attrName>style.visibility</p:attrName>
                                        </p:attrNameLst>
                                      </p:cBhvr>
                                      <p:to>
                                        <p:strVal val="visible"/>
                                      </p:to>
                                    </p:set>
                                    <p:animEffect transition="in" filter="wipe(left)">
                                      <p:cBhvr>
                                        <p:cTn id="47" dur="500"/>
                                        <p:tgtEl>
                                          <p:spTgt spid="3799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9917"/>
                                        </p:tgtEl>
                                        <p:attrNameLst>
                                          <p:attrName>style.visibility</p:attrName>
                                        </p:attrNameLst>
                                      </p:cBhvr>
                                      <p:to>
                                        <p:strVal val="visible"/>
                                      </p:to>
                                    </p:set>
                                    <p:animEffect transition="in" filter="wipe(left)">
                                      <p:cBhvr>
                                        <p:cTn id="52" dur="500"/>
                                        <p:tgtEl>
                                          <p:spTgt spid="3799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9918"/>
                                        </p:tgtEl>
                                        <p:attrNameLst>
                                          <p:attrName>style.visibility</p:attrName>
                                        </p:attrNameLst>
                                      </p:cBhvr>
                                      <p:to>
                                        <p:strVal val="visible"/>
                                      </p:to>
                                    </p:set>
                                    <p:animEffect transition="in" filter="wipe(left)">
                                      <p:cBhvr>
                                        <p:cTn id="57" dur="500"/>
                                        <p:tgtEl>
                                          <p:spTgt spid="3799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9910"/>
                                        </p:tgtEl>
                                        <p:attrNameLst>
                                          <p:attrName>style.visibility</p:attrName>
                                        </p:attrNameLst>
                                      </p:cBhvr>
                                      <p:to>
                                        <p:strVal val="visible"/>
                                      </p:to>
                                    </p:set>
                                    <p:animEffect transition="in" filter="wipe(left)">
                                      <p:cBhvr>
                                        <p:cTn id="62" dur="300"/>
                                        <p:tgtEl>
                                          <p:spTgt spid="3799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9911"/>
                                        </p:tgtEl>
                                        <p:attrNameLst>
                                          <p:attrName>style.visibility</p:attrName>
                                        </p:attrNameLst>
                                      </p:cBhvr>
                                      <p:to>
                                        <p:strVal val="visible"/>
                                      </p:to>
                                    </p:set>
                                    <p:animEffect transition="in" filter="wipe(left)">
                                      <p:cBhvr>
                                        <p:cTn id="67" dur="500"/>
                                        <p:tgtEl>
                                          <p:spTgt spid="3799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79919"/>
                                        </p:tgtEl>
                                        <p:attrNameLst>
                                          <p:attrName>style.visibility</p:attrName>
                                        </p:attrNameLst>
                                      </p:cBhvr>
                                      <p:to>
                                        <p:strVal val="visible"/>
                                      </p:to>
                                    </p:set>
                                    <p:animEffect transition="in" filter="wipe(left)">
                                      <p:cBhvr>
                                        <p:cTn id="72" dur="500"/>
                                        <p:tgtEl>
                                          <p:spTgt spid="3799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9920"/>
                                        </p:tgtEl>
                                        <p:attrNameLst>
                                          <p:attrName>style.visibility</p:attrName>
                                        </p:attrNameLst>
                                      </p:cBhvr>
                                      <p:to>
                                        <p:strVal val="visible"/>
                                      </p:to>
                                    </p:set>
                                    <p:animEffect transition="in" filter="wipe(left)">
                                      <p:cBhvr>
                                        <p:cTn id="77" dur="500"/>
                                        <p:tgtEl>
                                          <p:spTgt spid="379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nimBg="1" autoUpdateAnimBg="0"/>
      <p:bldP spid="379907" grpId="0" animBg="1" autoUpdateAnimBg="0"/>
      <p:bldP spid="37991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37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38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855A844-3A6B-FB47-9615-FE90AEC0737A}"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33801" name="Rectangle 2"/>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Center of Mass</a:t>
            </a:r>
          </a:p>
        </p:txBody>
      </p:sp>
      <p:sp>
        <p:nvSpPr>
          <p:cNvPr id="360451" name="Text Box 3"/>
          <p:cNvSpPr txBox="1">
            <a:spLocks noChangeArrowheads="1"/>
          </p:cNvSpPr>
          <p:nvPr/>
        </p:nvSpPr>
        <p:spPr bwMode="auto">
          <a:xfrm>
            <a:off x="533400" y="685800"/>
            <a:ext cx="807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smtClean="0">
                <a:solidFill>
                  <a:schemeClr val="accent2"/>
                </a:solidFill>
                <a:latin typeface="Monotype Corsiva" charset="0"/>
              </a:rPr>
              <a:t>We’ve </a:t>
            </a:r>
            <a:r>
              <a:rPr lang="en-US" sz="2600" dirty="0">
                <a:solidFill>
                  <a:schemeClr val="accent2"/>
                </a:solidFill>
                <a:latin typeface="Monotype Corsiva" charset="0"/>
              </a:rPr>
              <a:t>been solving physical problems treating objects as </a:t>
            </a:r>
            <a:r>
              <a:rPr lang="en-US" sz="2600" dirty="0" err="1">
                <a:solidFill>
                  <a:schemeClr val="accent2"/>
                </a:solidFill>
                <a:latin typeface="Monotype Corsiva" charset="0"/>
              </a:rPr>
              <a:t>sizeless</a:t>
            </a:r>
            <a:r>
              <a:rPr lang="en-US" sz="2600" dirty="0">
                <a:solidFill>
                  <a:schemeClr val="accent2"/>
                </a:solidFill>
                <a:latin typeface="Monotype Corsiva" charset="0"/>
              </a:rPr>
              <a:t> points with masses, but in realistic situations objects have shapes with masses distributed throughout the body.    </a:t>
            </a:r>
          </a:p>
        </p:txBody>
      </p:sp>
      <p:sp>
        <p:nvSpPr>
          <p:cNvPr id="360452" name="Text Box 4"/>
          <p:cNvSpPr txBox="1">
            <a:spLocks noChangeArrowheads="1"/>
          </p:cNvSpPr>
          <p:nvPr/>
        </p:nvSpPr>
        <p:spPr bwMode="auto">
          <a:xfrm>
            <a:off x="685800" y="1938338"/>
            <a:ext cx="7391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Center of mass of a system is the average position of the </a:t>
            </a:r>
            <a:r>
              <a:rPr lang="en-US" sz="2000" dirty="0" smtClean="0">
                <a:solidFill>
                  <a:srgbClr val="FF0000"/>
                </a:solidFill>
                <a:latin typeface="Arial Narrow" charset="0"/>
              </a:rPr>
              <a:t>system’s </a:t>
            </a:r>
            <a:r>
              <a:rPr lang="en-US" sz="2000" dirty="0">
                <a:solidFill>
                  <a:srgbClr val="FF0000"/>
                </a:solidFill>
                <a:latin typeface="Arial Narrow" charset="0"/>
              </a:rPr>
              <a:t>mass and represents the motion of the system as if all the mass is on the point. </a:t>
            </a:r>
          </a:p>
        </p:txBody>
      </p:sp>
      <p:sp>
        <p:nvSpPr>
          <p:cNvPr id="360453" name="Text Box 5"/>
          <p:cNvSpPr txBox="1">
            <a:spLocks noChangeArrowheads="1"/>
          </p:cNvSpPr>
          <p:nvPr/>
        </p:nvSpPr>
        <p:spPr bwMode="auto">
          <a:xfrm>
            <a:off x="3124200" y="44196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Consider a massless rod with two balls attached at either end.</a:t>
            </a:r>
          </a:p>
        </p:txBody>
      </p:sp>
      <p:graphicFrame>
        <p:nvGraphicFramePr>
          <p:cNvPr id="360454" name="Object 2"/>
          <p:cNvGraphicFramePr>
            <a:graphicFrameLocks noChangeAspect="1"/>
          </p:cNvGraphicFramePr>
          <p:nvPr/>
        </p:nvGraphicFramePr>
        <p:xfrm>
          <a:off x="3962400" y="5627688"/>
          <a:ext cx="725488" cy="376237"/>
        </p:xfrm>
        <a:graphic>
          <a:graphicData uri="http://schemas.openxmlformats.org/presentationml/2006/ole">
            <mc:AlternateContent xmlns:mc="http://schemas.openxmlformats.org/markup-compatibility/2006">
              <mc:Choice xmlns:v="urn:schemas-microsoft-com:vml" Requires="v">
                <p:oleObj spid="_x0000_s343724" name="Equation" r:id="rId3" imgW="406080" imgH="228600" progId="Equation.DSMT4">
                  <p:embed/>
                </p:oleObj>
              </mc:Choice>
              <mc:Fallback>
                <p:oleObj name="Equation" r:id="rId3" imgW="4060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627688"/>
                        <a:ext cx="72548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0455" name="Text Box 7"/>
          <p:cNvSpPr txBox="1">
            <a:spLocks noChangeArrowheads="1"/>
          </p:cNvSpPr>
          <p:nvPr/>
        </p:nvSpPr>
        <p:spPr bwMode="auto">
          <a:xfrm>
            <a:off x="3810000" y="2743200"/>
            <a:ext cx="4648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rgbClr val="FF0000"/>
                </a:solidFill>
                <a:latin typeface="Monotype Corsiva" charset="0"/>
              </a:rPr>
              <a:t>The total external force exerted on the system of total mass M causes the center of mass to move at an acceleration given by                         as if all the mass of the system is concentrated on the center of mass.</a:t>
            </a:r>
          </a:p>
        </p:txBody>
      </p:sp>
      <p:graphicFrame>
        <p:nvGraphicFramePr>
          <p:cNvPr id="360456" name="Object 3"/>
          <p:cNvGraphicFramePr>
            <a:graphicFrameLocks noChangeAspect="1"/>
          </p:cNvGraphicFramePr>
          <p:nvPr>
            <p:extLst>
              <p:ext uri="{D42A27DB-BD31-4B8C-83A1-F6EECF244321}">
                <p14:modId xmlns:p14="http://schemas.microsoft.com/office/powerpoint/2010/main" val="2517164426"/>
              </p:ext>
            </p:extLst>
          </p:nvPr>
        </p:nvGraphicFramePr>
        <p:xfrm>
          <a:off x="6194425" y="3327400"/>
          <a:ext cx="1349375" cy="450850"/>
        </p:xfrm>
        <a:graphic>
          <a:graphicData uri="http://schemas.openxmlformats.org/presentationml/2006/ole">
            <mc:AlternateContent xmlns:mc="http://schemas.openxmlformats.org/markup-compatibility/2006">
              <mc:Choice xmlns:v="urn:schemas-microsoft-com:vml" Requires="v">
                <p:oleObj spid="_x0000_s343725" name="Equation" r:id="rId5" imgW="850900" imgH="304800" progId="Equation.DSMT4">
                  <p:embed/>
                </p:oleObj>
              </mc:Choice>
              <mc:Fallback>
                <p:oleObj name="Equation" r:id="rId5" imgW="8509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425" y="3327400"/>
                        <a:ext cx="1349375"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0457" name="Text Box 9"/>
          <p:cNvSpPr txBox="1">
            <a:spLocks noChangeArrowheads="1"/>
          </p:cNvSpPr>
          <p:nvPr/>
        </p:nvSpPr>
        <p:spPr bwMode="auto">
          <a:xfrm>
            <a:off x="685800" y="2819400"/>
            <a:ext cx="3048000" cy="14605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a:solidFill>
                  <a:srgbClr val="FF0000"/>
                </a:solidFill>
                <a:latin typeface="Arial Narrow" charset="0"/>
              </a:rPr>
              <a:t>What does above statement tell you concerning the forces being exerted on the system?</a:t>
            </a:r>
          </a:p>
        </p:txBody>
      </p:sp>
      <p:grpSp>
        <p:nvGrpSpPr>
          <p:cNvPr id="2" name="Group 10"/>
          <p:cNvGrpSpPr>
            <a:grpSpLocks/>
          </p:cNvGrpSpPr>
          <p:nvPr/>
        </p:nvGrpSpPr>
        <p:grpSpPr bwMode="auto">
          <a:xfrm>
            <a:off x="381000" y="4343400"/>
            <a:ext cx="2667000" cy="914400"/>
            <a:chOff x="240" y="2736"/>
            <a:chExt cx="1680" cy="576"/>
          </a:xfrm>
        </p:grpSpPr>
        <p:sp>
          <p:nvSpPr>
            <p:cNvPr id="33813" name="Line 11"/>
            <p:cNvSpPr>
              <a:spLocks noChangeShapeType="1"/>
            </p:cNvSpPr>
            <p:nvPr/>
          </p:nvSpPr>
          <p:spPr bwMode="auto">
            <a:xfrm>
              <a:off x="240" y="3024"/>
              <a:ext cx="168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3814" name="Group 12"/>
            <p:cNvGrpSpPr>
              <a:grpSpLocks/>
            </p:cNvGrpSpPr>
            <p:nvPr/>
          </p:nvGrpSpPr>
          <p:grpSpPr bwMode="auto">
            <a:xfrm>
              <a:off x="576" y="2880"/>
              <a:ext cx="1200" cy="288"/>
              <a:chOff x="336" y="2064"/>
              <a:chExt cx="1200" cy="288"/>
            </a:xfrm>
          </p:grpSpPr>
          <p:sp>
            <p:nvSpPr>
              <p:cNvPr id="360461" name="Oval 13"/>
              <p:cNvSpPr>
                <a:spLocks noChangeArrowheads="1"/>
              </p:cNvSpPr>
              <p:nvPr/>
            </p:nvSpPr>
            <p:spPr bwMode="auto">
              <a:xfrm>
                <a:off x="336" y="211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p>
            </p:txBody>
          </p:sp>
          <p:sp>
            <p:nvSpPr>
              <p:cNvPr id="33819" name="Oval 14"/>
              <p:cNvSpPr>
                <a:spLocks noChangeArrowheads="1"/>
              </p:cNvSpPr>
              <p:nvPr/>
            </p:nvSpPr>
            <p:spPr bwMode="auto">
              <a:xfrm>
                <a:off x="1248" y="206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00"/>
                    </a:solidFill>
                    <a:latin typeface="Monotype Corsiva" charset="0"/>
                  </a:rPr>
                  <a:t>m</a:t>
                </a:r>
                <a:r>
                  <a:rPr lang="en-US" baseline="-25000">
                    <a:solidFill>
                      <a:srgbClr val="FFFF00"/>
                    </a:solidFill>
                    <a:latin typeface="Monotype Corsiva" charset="0"/>
                  </a:rPr>
                  <a:t>2</a:t>
                </a:r>
              </a:p>
            </p:txBody>
          </p:sp>
          <p:cxnSp>
            <p:nvCxnSpPr>
              <p:cNvPr id="33820" name="AutoShape 15"/>
              <p:cNvCxnSpPr>
                <a:cxnSpLocks noChangeShapeType="1"/>
                <a:stCxn id="360461" idx="6"/>
                <a:endCxn id="33819" idx="2"/>
              </p:cNvCxnSpPr>
              <p:nvPr/>
            </p:nvCxnSpPr>
            <p:spPr bwMode="auto">
              <a:xfrm>
                <a:off x="528" y="2208"/>
                <a:ext cx="720" cy="0"/>
              </a:xfrm>
              <a:prstGeom prst="straightConnector1">
                <a:avLst/>
              </a:prstGeom>
              <a:noFill/>
              <a:ln w="19050">
                <a:solidFill>
                  <a:srgbClr val="FF3399"/>
                </a:solidFill>
                <a:round/>
                <a:headEnd/>
                <a:tailEnd/>
              </a:ln>
              <a:extLst>
                <a:ext uri="{909E8E84-426E-40dd-AFC4-6F175D3DCCD1}">
                  <a14:hiddenFill xmlns:a14="http://schemas.microsoft.com/office/drawing/2010/main">
                    <a:noFill/>
                  </a14:hiddenFill>
                </a:ext>
              </a:extLst>
            </p:spPr>
          </p:cxnSp>
        </p:grpSp>
        <p:sp>
          <p:nvSpPr>
            <p:cNvPr id="33815" name="Line 16"/>
            <p:cNvSpPr>
              <a:spLocks noChangeShapeType="1"/>
            </p:cNvSpPr>
            <p:nvPr/>
          </p:nvSpPr>
          <p:spPr bwMode="auto">
            <a:xfrm>
              <a:off x="240" y="2736"/>
              <a:ext cx="0" cy="528"/>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6" name="Text Box 17"/>
            <p:cNvSpPr txBox="1">
              <a:spLocks noChangeArrowheads="1"/>
            </p:cNvSpPr>
            <p:nvPr/>
          </p:nvSpPr>
          <p:spPr bwMode="auto">
            <a:xfrm>
              <a:off x="52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1</a:t>
              </a:r>
            </a:p>
          </p:txBody>
        </p:sp>
        <p:sp>
          <p:nvSpPr>
            <p:cNvPr id="33817" name="Text Box 18"/>
            <p:cNvSpPr txBox="1">
              <a:spLocks noChangeArrowheads="1"/>
            </p:cNvSpPr>
            <p:nvPr/>
          </p:nvSpPr>
          <p:spPr bwMode="auto">
            <a:xfrm>
              <a:off x="148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2</a:t>
              </a:r>
            </a:p>
          </p:txBody>
        </p:sp>
      </p:grpSp>
      <p:sp>
        <p:nvSpPr>
          <p:cNvPr id="360467" name="Text Box 19"/>
          <p:cNvSpPr txBox="1">
            <a:spLocks noChangeArrowheads="1"/>
          </p:cNvSpPr>
          <p:nvPr/>
        </p:nvSpPr>
        <p:spPr bwMode="auto">
          <a:xfrm>
            <a:off x="3276600" y="4724400"/>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The position of the center of mass of this system is the mass averaged position of the system</a:t>
            </a:r>
          </a:p>
        </p:txBody>
      </p:sp>
      <p:grpSp>
        <p:nvGrpSpPr>
          <p:cNvPr id="4" name="Group 20"/>
          <p:cNvGrpSpPr>
            <a:grpSpLocks/>
          </p:cNvGrpSpPr>
          <p:nvPr/>
        </p:nvGrpSpPr>
        <p:grpSpPr bwMode="auto">
          <a:xfrm>
            <a:off x="1771650" y="4800600"/>
            <a:ext cx="514350" cy="838200"/>
            <a:chOff x="1116" y="3024"/>
            <a:chExt cx="324" cy="528"/>
          </a:xfrm>
        </p:grpSpPr>
        <p:sp>
          <p:nvSpPr>
            <p:cNvPr id="33811" name="Line 21"/>
            <p:cNvSpPr>
              <a:spLocks noChangeShapeType="1"/>
            </p:cNvSpPr>
            <p:nvPr/>
          </p:nvSpPr>
          <p:spPr bwMode="auto">
            <a:xfrm>
              <a:off x="1296" y="3024"/>
              <a:ext cx="0" cy="336"/>
            </a:xfrm>
            <a:prstGeom prst="line">
              <a:avLst/>
            </a:prstGeom>
            <a:noFill/>
            <a:ln w="28575">
              <a:solidFill>
                <a:srgbClr val="FF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12" name="Text Box 22"/>
            <p:cNvSpPr txBox="1">
              <a:spLocks noChangeArrowheads="1"/>
            </p:cNvSpPr>
            <p:nvPr/>
          </p:nvSpPr>
          <p:spPr bwMode="auto">
            <a:xfrm>
              <a:off x="1116" y="3302"/>
              <a:ext cx="3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CM</a:t>
              </a:r>
              <a:endParaRPr lang="en-US">
                <a:latin typeface="Monotype Corsiva" charset="0"/>
              </a:endParaRPr>
            </a:p>
          </p:txBody>
        </p:sp>
      </p:grpSp>
      <p:sp>
        <p:nvSpPr>
          <p:cNvPr id="360471" name="Text Box 23"/>
          <p:cNvSpPr txBox="1">
            <a:spLocks noChangeArrowheads="1"/>
          </p:cNvSpPr>
          <p:nvPr/>
        </p:nvSpPr>
        <p:spPr bwMode="auto">
          <a:xfrm>
            <a:off x="6324600" y="5410200"/>
            <a:ext cx="2209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a:solidFill>
                  <a:srgbClr val="FF0000"/>
                </a:solidFill>
                <a:latin typeface="Arial Narrow" charset="0"/>
              </a:rPr>
              <a:t>CM is closer to the heavier object</a:t>
            </a:r>
          </a:p>
        </p:txBody>
      </p:sp>
      <p:graphicFrame>
        <p:nvGraphicFramePr>
          <p:cNvPr id="360472" name="Object 4"/>
          <p:cNvGraphicFramePr>
            <a:graphicFrameLocks noChangeAspect="1"/>
          </p:cNvGraphicFramePr>
          <p:nvPr/>
        </p:nvGraphicFramePr>
        <p:xfrm>
          <a:off x="4748213" y="5410200"/>
          <a:ext cx="1271587" cy="376238"/>
        </p:xfrm>
        <a:graphic>
          <a:graphicData uri="http://schemas.openxmlformats.org/presentationml/2006/ole">
            <mc:AlternateContent xmlns:mc="http://schemas.openxmlformats.org/markup-compatibility/2006">
              <mc:Choice xmlns:v="urn:schemas-microsoft-com:vml" Requires="v">
                <p:oleObj spid="_x0000_s343726" name="Equation" r:id="rId7" imgW="711000" imgH="228600" progId="Equation.DSMT4">
                  <p:embed/>
                </p:oleObj>
              </mc:Choice>
              <mc:Fallback>
                <p:oleObj name="Equation" r:id="rId7" imgW="711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5410200"/>
                        <a:ext cx="1271587"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0473" name="Object 5"/>
          <p:cNvGraphicFramePr>
            <a:graphicFrameLocks noChangeAspect="1"/>
          </p:cNvGraphicFramePr>
          <p:nvPr/>
        </p:nvGraphicFramePr>
        <p:xfrm>
          <a:off x="4724400" y="5486400"/>
          <a:ext cx="1362075" cy="711200"/>
        </p:xfrm>
        <a:graphic>
          <a:graphicData uri="http://schemas.openxmlformats.org/presentationml/2006/ole">
            <mc:AlternateContent xmlns:mc="http://schemas.openxmlformats.org/markup-compatibility/2006">
              <mc:Choice xmlns:v="urn:schemas-microsoft-com:vml" Requires="v">
                <p:oleObj spid="_x0000_s343727" name="Equation" r:id="rId9" imgW="761760" imgH="431640" progId="Equation.DSMT4">
                  <p:embed/>
                </p:oleObj>
              </mc:Choice>
              <mc:Fallback>
                <p:oleObj name="Equation" r:id="rId9" imgW="76176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5486400"/>
                        <a:ext cx="1362075"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314370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0451"/>
                                        </p:tgtEl>
                                        <p:attrNameLst>
                                          <p:attrName>style.visibility</p:attrName>
                                        </p:attrNameLst>
                                      </p:cBhvr>
                                      <p:to>
                                        <p:strVal val="visible"/>
                                      </p:to>
                                    </p:set>
                                    <p:animEffect transition="in" filter="wipe(left)">
                                      <p:cBhvr>
                                        <p:cTn id="7" dur="500"/>
                                        <p:tgtEl>
                                          <p:spTgt spid="360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0452"/>
                                        </p:tgtEl>
                                        <p:attrNameLst>
                                          <p:attrName>style.visibility</p:attrName>
                                        </p:attrNameLst>
                                      </p:cBhvr>
                                      <p:to>
                                        <p:strVal val="visible"/>
                                      </p:to>
                                    </p:set>
                                    <p:animEffect transition="in" filter="wipe(left)">
                                      <p:cBhvr>
                                        <p:cTn id="12" dur="500"/>
                                        <p:tgtEl>
                                          <p:spTgt spid="3604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0457"/>
                                        </p:tgtEl>
                                        <p:attrNameLst>
                                          <p:attrName>style.visibility</p:attrName>
                                        </p:attrNameLst>
                                      </p:cBhvr>
                                      <p:to>
                                        <p:strVal val="visible"/>
                                      </p:to>
                                    </p:set>
                                    <p:animEffect transition="in" filter="wipe(left)">
                                      <p:cBhvr>
                                        <p:cTn id="17" dur="500"/>
                                        <p:tgtEl>
                                          <p:spTgt spid="3604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0455"/>
                                        </p:tgtEl>
                                        <p:attrNameLst>
                                          <p:attrName>style.visibility</p:attrName>
                                        </p:attrNameLst>
                                      </p:cBhvr>
                                      <p:to>
                                        <p:strVal val="visible"/>
                                      </p:to>
                                    </p:set>
                                    <p:animEffect transition="in" filter="wipe(left)">
                                      <p:cBhvr>
                                        <p:cTn id="22" dur="500"/>
                                        <p:tgtEl>
                                          <p:spTgt spid="360455"/>
                                        </p:tgtEl>
                                      </p:cBhvr>
                                    </p:animEffect>
                                  </p:childTnLst>
                                </p:cTn>
                              </p:par>
                            </p:childTnLst>
                          </p:cTn>
                        </p:par>
                        <p:par>
                          <p:cTn id="23" fill="hold" nodeType="afterGroup">
                            <p:stCondLst>
                              <p:cond delay="2450"/>
                            </p:stCondLst>
                            <p:childTnLst>
                              <p:par>
                                <p:cTn id="24" presetID="22" presetClass="entr" presetSubtype="8" fill="hold" nodeType="afterEffect">
                                  <p:stCondLst>
                                    <p:cond delay="0"/>
                                  </p:stCondLst>
                                  <p:childTnLst>
                                    <p:set>
                                      <p:cBhvr>
                                        <p:cTn id="25" dur="1" fill="hold">
                                          <p:stCondLst>
                                            <p:cond delay="0"/>
                                          </p:stCondLst>
                                        </p:cTn>
                                        <p:tgtEl>
                                          <p:spTgt spid="360456"/>
                                        </p:tgtEl>
                                        <p:attrNameLst>
                                          <p:attrName>style.visibility</p:attrName>
                                        </p:attrNameLst>
                                      </p:cBhvr>
                                      <p:to>
                                        <p:strVal val="visible"/>
                                      </p:to>
                                    </p:set>
                                    <p:animEffect transition="in" filter="wipe(left)">
                                      <p:cBhvr>
                                        <p:cTn id="26" dur="500"/>
                                        <p:tgtEl>
                                          <p:spTgt spid="3604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60453"/>
                                        </p:tgtEl>
                                        <p:attrNameLst>
                                          <p:attrName>style.visibility</p:attrName>
                                        </p:attrNameLst>
                                      </p:cBhvr>
                                      <p:to>
                                        <p:strVal val="visible"/>
                                      </p:to>
                                    </p:set>
                                    <p:animEffect transition="in" filter="wipe(left)">
                                      <p:cBhvr>
                                        <p:cTn id="31" dur="500"/>
                                        <p:tgtEl>
                                          <p:spTgt spid="360453"/>
                                        </p:tgtEl>
                                      </p:cBhvr>
                                    </p:animEffect>
                                  </p:childTnLst>
                                </p:cTn>
                              </p:par>
                            </p:childTnLst>
                          </p:cTn>
                        </p:par>
                        <p:par>
                          <p:cTn id="32" fill="hold" nodeType="afterGroup">
                            <p:stCondLst>
                              <p:cond delay="1050"/>
                            </p:stCondLst>
                            <p:childTnLst>
                              <p:par>
                                <p:cTn id="33" presetID="22" presetClass="entr" presetSubtype="8" fill="hold" nodeType="afterEffect">
                                  <p:stCondLst>
                                    <p:cond delay="0"/>
                                  </p:stCondLst>
                                  <p:iterate type="wd">
                                    <p:tmPct val="10000"/>
                                  </p:iterate>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60467"/>
                                        </p:tgtEl>
                                        <p:attrNameLst>
                                          <p:attrName>style.visibility</p:attrName>
                                        </p:attrNameLst>
                                      </p:cBhvr>
                                      <p:to>
                                        <p:strVal val="visible"/>
                                      </p:to>
                                    </p:set>
                                    <p:animEffect transition="in" filter="wipe(left)">
                                      <p:cBhvr>
                                        <p:cTn id="40" dur="500"/>
                                        <p:tgtEl>
                                          <p:spTgt spid="36046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360454"/>
                                        </p:tgtEl>
                                        <p:attrNameLst>
                                          <p:attrName>style.visibility</p:attrName>
                                        </p:attrNameLst>
                                      </p:cBhvr>
                                      <p:to>
                                        <p:strVal val="visible"/>
                                      </p:to>
                                    </p:set>
                                    <p:animEffect transition="in" filter="wipe(left)">
                                      <p:cBhvr>
                                        <p:cTn id="45" dur="500"/>
                                        <p:tgtEl>
                                          <p:spTgt spid="36045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60472"/>
                                        </p:tgtEl>
                                        <p:attrNameLst>
                                          <p:attrName>style.visibility</p:attrName>
                                        </p:attrNameLst>
                                      </p:cBhvr>
                                      <p:to>
                                        <p:strVal val="visible"/>
                                      </p:to>
                                    </p:set>
                                    <p:animEffect transition="in" filter="wipe(left)">
                                      <p:cBhvr>
                                        <p:cTn id="50" dur="500"/>
                                        <p:tgtEl>
                                          <p:spTgt spid="36047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360473"/>
                                        </p:tgtEl>
                                        <p:attrNameLst>
                                          <p:attrName>style.visibility</p:attrName>
                                        </p:attrNameLst>
                                      </p:cBhvr>
                                      <p:to>
                                        <p:strVal val="visible"/>
                                      </p:to>
                                    </p:set>
                                    <p:animEffect transition="in" filter="wipe(left)">
                                      <p:cBhvr>
                                        <p:cTn id="55" dur="500"/>
                                        <p:tgtEl>
                                          <p:spTgt spid="36047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60471"/>
                                        </p:tgtEl>
                                        <p:attrNameLst>
                                          <p:attrName>style.visibility</p:attrName>
                                        </p:attrNameLst>
                                      </p:cBhvr>
                                      <p:to>
                                        <p:strVal val="visible"/>
                                      </p:to>
                                    </p:set>
                                    <p:animEffect transition="in" filter="wipe(left)">
                                      <p:cBhvr>
                                        <p:cTn id="60" dur="500"/>
                                        <p:tgtEl>
                                          <p:spTgt spid="36047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p:bldP spid="360452" grpId="0" animBg="1"/>
      <p:bldP spid="360453" grpId="0"/>
      <p:bldP spid="360455" grpId="0"/>
      <p:bldP spid="360457" grpId="0" animBg="1"/>
      <p:bldP spid="360467" grpId="0"/>
      <p:bldP spid="3604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5074328-0743-DA44-A5D3-C93807DBD9C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4821" name="Rectangle 2"/>
          <p:cNvSpPr>
            <a:spLocks noGrp="1" noChangeArrowheads="1"/>
          </p:cNvSpPr>
          <p:nvPr>
            <p:ph type="title"/>
          </p:nvPr>
        </p:nvSpPr>
        <p:spPr>
          <a:xfrm>
            <a:off x="533400" y="0"/>
            <a:ext cx="8610600" cy="1143000"/>
          </a:xfrm>
        </p:spPr>
        <p:txBody>
          <a:bodyPr/>
          <a:lstStyle/>
          <a:p>
            <a:r>
              <a:rPr lang="en-US">
                <a:latin typeface="Arial Narrow" charset="0"/>
                <a:ea typeface="ＭＳ Ｐゴシック" charset="0"/>
                <a:cs typeface="ＭＳ Ｐゴシック" charset="0"/>
              </a:rPr>
              <a:t>Motion of a Diver and the Center of Mass</a:t>
            </a:r>
          </a:p>
        </p:txBody>
      </p:sp>
      <p:pic>
        <p:nvPicPr>
          <p:cNvPr id="361475" name="Picture 3" descr="FG09_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1775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6" name="Text Box 4"/>
          <p:cNvSpPr txBox="1">
            <a:spLocks noChangeArrowheads="1"/>
          </p:cNvSpPr>
          <p:nvPr/>
        </p:nvSpPr>
        <p:spPr bwMode="auto">
          <a:xfrm>
            <a:off x="4800600" y="1600200"/>
            <a:ext cx="388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smtClean="0">
                <a:solidFill>
                  <a:srgbClr val="A50021"/>
                </a:solidFill>
                <a:latin typeface="Arial Narrow" charset="0"/>
              </a:rPr>
              <a:t>A diver </a:t>
            </a:r>
            <a:r>
              <a:rPr lang="en-US" dirty="0">
                <a:solidFill>
                  <a:srgbClr val="A50021"/>
                </a:solidFill>
                <a:latin typeface="Arial Narrow" charset="0"/>
              </a:rPr>
              <a:t>performs a simple dive.</a:t>
            </a:r>
          </a:p>
          <a:p>
            <a:pPr algn="just" eaLnBrk="1" hangingPunct="1"/>
            <a:r>
              <a:rPr lang="en-US" dirty="0">
                <a:solidFill>
                  <a:srgbClr val="A50021"/>
                </a:solidFill>
                <a:latin typeface="Arial Narrow" charset="0"/>
              </a:rPr>
              <a:t>The motion of the center of mass follows a parabola since it is a projectile motion.</a:t>
            </a:r>
          </a:p>
        </p:txBody>
      </p:sp>
      <p:sp>
        <p:nvSpPr>
          <p:cNvPr id="361477" name="Text Box 5"/>
          <p:cNvSpPr txBox="1">
            <a:spLocks noChangeArrowheads="1"/>
          </p:cNvSpPr>
          <p:nvPr/>
        </p:nvSpPr>
        <p:spPr bwMode="auto">
          <a:xfrm>
            <a:off x="4876800" y="3933825"/>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smtClean="0">
                <a:solidFill>
                  <a:srgbClr val="A50021"/>
                </a:solidFill>
                <a:latin typeface="Arial Narrow" charset="0"/>
              </a:rPr>
              <a:t>A diver </a:t>
            </a:r>
            <a:r>
              <a:rPr lang="en-US" dirty="0">
                <a:solidFill>
                  <a:srgbClr val="A50021"/>
                </a:solidFill>
                <a:latin typeface="Arial Narrow" charset="0"/>
              </a:rPr>
              <a:t>performs a complicated dive.</a:t>
            </a:r>
          </a:p>
          <a:p>
            <a:pPr algn="just" eaLnBrk="1" hangingPunct="1"/>
            <a:r>
              <a:rPr lang="en-US" dirty="0">
                <a:solidFill>
                  <a:srgbClr val="A50021"/>
                </a:solidFill>
                <a:latin typeface="Arial Narrow" charset="0"/>
              </a:rPr>
              <a:t>The motion of the center of mass still follows the same parabola since it still is a projectile motion.</a:t>
            </a:r>
          </a:p>
        </p:txBody>
      </p:sp>
      <p:sp>
        <p:nvSpPr>
          <p:cNvPr id="361478" name="Text Box 6"/>
          <p:cNvSpPr txBox="1">
            <a:spLocks noChangeArrowheads="1"/>
          </p:cNvSpPr>
          <p:nvPr/>
        </p:nvSpPr>
        <p:spPr bwMode="auto">
          <a:xfrm>
            <a:off x="4876800" y="5654675"/>
            <a:ext cx="4191000" cy="850900"/>
          </a:xfrm>
          <a:prstGeom prst="rect">
            <a:avLst/>
          </a:prstGeom>
          <a:solidFill>
            <a:srgbClr val="FFFF99"/>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b="1" dirty="0">
                <a:solidFill>
                  <a:srgbClr val="A50021"/>
                </a:solidFill>
                <a:latin typeface="Arial Narrow" charset="0"/>
              </a:rPr>
              <a:t>The motion of the center of mass of the diver is always the same. </a:t>
            </a:r>
          </a:p>
        </p:txBody>
      </p:sp>
    </p:spTree>
    <p:extLst>
      <p:ext uri="{BB962C8B-B14F-4D97-AF65-F5344CB8AC3E}">
        <p14:creationId xmlns:p14="http://schemas.microsoft.com/office/powerpoint/2010/main" val="30519305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361475"/>
                                        </p:tgtEl>
                                        <p:attrNameLst>
                                          <p:attrName>style.visibility</p:attrName>
                                        </p:attrNameLst>
                                      </p:cBhvr>
                                      <p:to>
                                        <p:strVal val="visible"/>
                                      </p:to>
                                    </p:set>
                                    <p:anim calcmode="lin" valueType="num">
                                      <p:cBhvr>
                                        <p:cTn id="7" dur="500" fill="hold"/>
                                        <p:tgtEl>
                                          <p:spTgt spid="361475"/>
                                        </p:tgtEl>
                                        <p:attrNameLst>
                                          <p:attrName>ppt_w</p:attrName>
                                        </p:attrNameLst>
                                      </p:cBhvr>
                                      <p:tavLst>
                                        <p:tav tm="0">
                                          <p:val>
                                            <p:fltVal val="0"/>
                                          </p:val>
                                        </p:tav>
                                        <p:tav tm="100000">
                                          <p:val>
                                            <p:strVal val="#ppt_w"/>
                                          </p:val>
                                        </p:tav>
                                      </p:tavLst>
                                    </p:anim>
                                    <p:anim calcmode="lin" valueType="num">
                                      <p:cBhvr>
                                        <p:cTn id="8" dur="500" fill="hold"/>
                                        <p:tgtEl>
                                          <p:spTgt spid="361475"/>
                                        </p:tgtEl>
                                        <p:attrNameLst>
                                          <p:attrName>ppt_h</p:attrName>
                                        </p:attrNameLst>
                                      </p:cBhvr>
                                      <p:tavLst>
                                        <p:tav tm="0">
                                          <p:val>
                                            <p:fltVal val="0"/>
                                          </p:val>
                                        </p:tav>
                                        <p:tav tm="100000">
                                          <p:val>
                                            <p:strVal val="#ppt_h"/>
                                          </p:val>
                                        </p:tav>
                                      </p:tavLst>
                                    </p:anim>
                                    <p:animEffect transition="in" filter="fade">
                                      <p:cBhvr>
                                        <p:cTn id="9" dur="500"/>
                                        <p:tgtEl>
                                          <p:spTgt spid="3614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361476"/>
                                        </p:tgtEl>
                                        <p:attrNameLst>
                                          <p:attrName>style.visibility</p:attrName>
                                        </p:attrNameLst>
                                      </p:cBhvr>
                                      <p:to>
                                        <p:strVal val="visible"/>
                                      </p:to>
                                    </p:set>
                                    <p:animEffect transition="in" filter="wipe(left)">
                                      <p:cBhvr>
                                        <p:cTn id="14" dur="500"/>
                                        <p:tgtEl>
                                          <p:spTgt spid="3614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61477"/>
                                        </p:tgtEl>
                                        <p:attrNameLst>
                                          <p:attrName>style.visibility</p:attrName>
                                        </p:attrNameLst>
                                      </p:cBhvr>
                                      <p:to>
                                        <p:strVal val="visible"/>
                                      </p:to>
                                    </p:set>
                                    <p:animEffect transition="in" filter="wipe(left)">
                                      <p:cBhvr>
                                        <p:cTn id="19" dur="500"/>
                                        <p:tgtEl>
                                          <p:spTgt spid="3614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61478"/>
                                        </p:tgtEl>
                                        <p:attrNameLst>
                                          <p:attrName>style.visibility</p:attrName>
                                        </p:attrNameLst>
                                      </p:cBhvr>
                                      <p:to>
                                        <p:strVal val="visible"/>
                                      </p:to>
                                    </p:set>
                                    <p:animEffect transition="in" filter="wipe(left)">
                                      <p:cBhvr>
                                        <p:cTn id="24" dur="500"/>
                                        <p:tgtEl>
                                          <p:spTgt spid="36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p:bldP spid="361477" grpId="0"/>
      <p:bldP spid="36147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B416F19-1233-0D4A-A61B-40C44AE26DB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362498" name="Picture 2" descr="FG09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01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Rectangle 3"/>
          <p:cNvSpPr>
            <a:spLocks noGrp="1" noChangeArrowheads="1"/>
          </p:cNvSpPr>
          <p:nvPr>
            <p:ph type="title"/>
          </p:nvPr>
        </p:nvSpPr>
        <p:spPr>
          <a:xfrm>
            <a:off x="685800" y="152400"/>
            <a:ext cx="7772400" cy="609600"/>
          </a:xfrm>
        </p:spPr>
        <p:txBody>
          <a:bodyPr/>
          <a:lstStyle/>
          <a:p>
            <a:r>
              <a:rPr lang="en-US" sz="4000" dirty="0" smtClean="0">
                <a:latin typeface="Arial Narrow" charset="0"/>
                <a:ea typeface="ＭＳ Ｐゴシック" charset="0"/>
                <a:cs typeface="ＭＳ Ｐゴシック" charset="0"/>
              </a:rPr>
              <a:t>Example for CM</a:t>
            </a:r>
            <a:endParaRPr lang="en-US" dirty="0">
              <a:latin typeface="Arial Narrow" charset="0"/>
              <a:ea typeface="ＭＳ Ｐゴシック" charset="0"/>
              <a:cs typeface="ＭＳ Ｐゴシック" charset="0"/>
            </a:endParaRPr>
          </a:p>
        </p:txBody>
      </p:sp>
      <p:sp>
        <p:nvSpPr>
          <p:cNvPr id="362500" name="Text Box 4"/>
          <p:cNvSpPr txBox="1">
            <a:spLocks noChangeArrowheads="1"/>
          </p:cNvSpPr>
          <p:nvPr/>
        </p:nvSpPr>
        <p:spPr bwMode="auto">
          <a:xfrm>
            <a:off x="457200" y="762000"/>
            <a:ext cx="8001000" cy="12160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800000"/>
                </a:solidFill>
                <a:latin typeface="Arial Narrow" charset="0"/>
              </a:rPr>
              <a:t>Thee people of roughly equivalent mass M on a lightweight (air-filled) banana boat sit along the x axis at positions x</a:t>
            </a:r>
            <a:r>
              <a:rPr lang="en-US" baseline="-25000" dirty="0">
                <a:solidFill>
                  <a:srgbClr val="800000"/>
                </a:solidFill>
                <a:latin typeface="Arial Narrow" charset="0"/>
              </a:rPr>
              <a:t>1</a:t>
            </a:r>
            <a:r>
              <a:rPr lang="en-US" dirty="0">
                <a:solidFill>
                  <a:srgbClr val="800000"/>
                </a:solidFill>
                <a:latin typeface="Arial Narrow" charset="0"/>
              </a:rPr>
              <a:t>=1.0m, x</a:t>
            </a:r>
            <a:r>
              <a:rPr lang="en-US" baseline="-25000" dirty="0">
                <a:solidFill>
                  <a:srgbClr val="800000"/>
                </a:solidFill>
                <a:latin typeface="Arial Narrow" charset="0"/>
              </a:rPr>
              <a:t>2</a:t>
            </a:r>
            <a:r>
              <a:rPr lang="en-US" dirty="0">
                <a:solidFill>
                  <a:srgbClr val="800000"/>
                </a:solidFill>
                <a:latin typeface="Arial Narrow" charset="0"/>
              </a:rPr>
              <a:t>=5.0m, and x</a:t>
            </a:r>
            <a:r>
              <a:rPr lang="en-US" baseline="-25000" dirty="0">
                <a:solidFill>
                  <a:srgbClr val="800000"/>
                </a:solidFill>
                <a:latin typeface="Arial Narrow" charset="0"/>
              </a:rPr>
              <a:t>3</a:t>
            </a:r>
            <a:r>
              <a:rPr lang="en-US" dirty="0">
                <a:solidFill>
                  <a:srgbClr val="800000"/>
                </a:solidFill>
                <a:latin typeface="Arial Narrow" charset="0"/>
              </a:rPr>
              <a:t>=6.0m.  Find the position of CM. </a:t>
            </a:r>
          </a:p>
        </p:txBody>
      </p:sp>
      <p:sp>
        <p:nvSpPr>
          <p:cNvPr id="362501" name="Text Box 5"/>
          <p:cNvSpPr txBox="1">
            <a:spLocks noChangeArrowheads="1"/>
          </p:cNvSpPr>
          <p:nvPr/>
        </p:nvSpPr>
        <p:spPr bwMode="auto">
          <a:xfrm>
            <a:off x="6553200" y="22098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a:t>
            </a:r>
          </a:p>
        </p:txBody>
      </p:sp>
      <p:graphicFrame>
        <p:nvGraphicFramePr>
          <p:cNvPr id="362502" name="Object 2"/>
          <p:cNvGraphicFramePr>
            <a:graphicFrameLocks noChangeAspect="1"/>
          </p:cNvGraphicFramePr>
          <p:nvPr/>
        </p:nvGraphicFramePr>
        <p:xfrm>
          <a:off x="6019800" y="3027363"/>
          <a:ext cx="2743200" cy="1854200"/>
        </p:xfrm>
        <a:graphic>
          <a:graphicData uri="http://schemas.openxmlformats.org/presentationml/2006/ole">
            <mc:AlternateContent xmlns:mc="http://schemas.openxmlformats.org/markup-compatibility/2006">
              <mc:Choice xmlns:v="urn:schemas-microsoft-com:vml" Requires="v">
                <p:oleObj spid="_x0000_s404820" name="Equation" r:id="rId4" imgW="901440" imgH="660240" progId="Equation.3">
                  <p:embed/>
                </p:oleObj>
              </mc:Choice>
              <mc:Fallback>
                <p:oleObj name="Equation" r:id="rId4" imgW="90144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27363"/>
                        <a:ext cx="2743200" cy="1854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3" name="Object 3"/>
          <p:cNvGraphicFramePr>
            <a:graphicFrameLocks noChangeAspect="1"/>
          </p:cNvGraphicFramePr>
          <p:nvPr/>
        </p:nvGraphicFramePr>
        <p:xfrm>
          <a:off x="1066800" y="4953000"/>
          <a:ext cx="1193800" cy="554038"/>
        </p:xfrm>
        <a:graphic>
          <a:graphicData uri="http://schemas.openxmlformats.org/presentationml/2006/ole">
            <mc:AlternateContent xmlns:mc="http://schemas.openxmlformats.org/markup-compatibility/2006">
              <mc:Choice xmlns:v="urn:schemas-microsoft-com:vml" Requires="v">
                <p:oleObj spid="_x0000_s404821" name="Equation" r:id="rId6" imgW="444240" imgH="177480" progId="Equation.DSMT4">
                  <p:embed/>
                </p:oleObj>
              </mc:Choice>
              <mc:Fallback>
                <p:oleObj name="Equation" r:id="rId6" imgW="4442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953000"/>
                        <a:ext cx="119380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4" name="Object 4"/>
          <p:cNvGraphicFramePr>
            <a:graphicFrameLocks noChangeAspect="1"/>
          </p:cNvGraphicFramePr>
          <p:nvPr/>
        </p:nvGraphicFramePr>
        <p:xfrm>
          <a:off x="5562600" y="4922838"/>
          <a:ext cx="1535113" cy="1173162"/>
        </p:xfrm>
        <a:graphic>
          <a:graphicData uri="http://schemas.openxmlformats.org/presentationml/2006/ole">
            <mc:AlternateContent xmlns:mc="http://schemas.openxmlformats.org/markup-compatibility/2006">
              <mc:Choice xmlns:v="urn:schemas-microsoft-com:vml" Requires="v">
                <p:oleObj spid="_x0000_s404822" name="Equation" r:id="rId8" imgW="596880" imgH="393480" progId="Equation.DSMT4">
                  <p:embed/>
                </p:oleObj>
              </mc:Choice>
              <mc:Fallback>
                <p:oleObj name="Equation" r:id="rId8" imgW="59688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922838"/>
                        <a:ext cx="1535113" cy="1173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5" name="Object 5"/>
          <p:cNvGraphicFramePr>
            <a:graphicFrameLocks noChangeAspect="1"/>
          </p:cNvGraphicFramePr>
          <p:nvPr/>
        </p:nvGraphicFramePr>
        <p:xfrm>
          <a:off x="644525" y="4953000"/>
          <a:ext cx="4841875" cy="1227138"/>
        </p:xfrm>
        <a:graphic>
          <a:graphicData uri="http://schemas.openxmlformats.org/presentationml/2006/ole">
            <mc:AlternateContent xmlns:mc="http://schemas.openxmlformats.org/markup-compatibility/2006">
              <mc:Choice xmlns:v="urn:schemas-microsoft-com:vml" Requires="v">
                <p:oleObj spid="_x0000_s404823" name="Equation" r:id="rId10" imgW="1803240" imgH="393480" progId="Equation.DSMT4">
                  <p:embed/>
                </p:oleObj>
              </mc:Choice>
              <mc:Fallback>
                <p:oleObj name="Equation" r:id="rId10" imgW="180324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525" y="4953000"/>
                        <a:ext cx="4841875" cy="1227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6" name="Object 6"/>
          <p:cNvGraphicFramePr>
            <a:graphicFrameLocks noChangeAspect="1"/>
          </p:cNvGraphicFramePr>
          <p:nvPr/>
        </p:nvGraphicFramePr>
        <p:xfrm>
          <a:off x="1924050" y="5638800"/>
          <a:ext cx="2114550" cy="514350"/>
        </p:xfrm>
        <a:graphic>
          <a:graphicData uri="http://schemas.openxmlformats.org/presentationml/2006/ole">
            <mc:AlternateContent xmlns:mc="http://schemas.openxmlformats.org/markup-compatibility/2006">
              <mc:Choice xmlns:v="urn:schemas-microsoft-com:vml" Requires="v">
                <p:oleObj spid="_x0000_s404824" name="Equation" r:id="rId12" imgW="787320" imgH="164880" progId="Equation.DSMT4">
                  <p:embed/>
                </p:oleObj>
              </mc:Choice>
              <mc:Fallback>
                <p:oleObj name="Equation" r:id="rId12" imgW="7873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4050" y="5638800"/>
                        <a:ext cx="2114550" cy="514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7" name="Object 7"/>
          <p:cNvGraphicFramePr>
            <a:graphicFrameLocks noChangeAspect="1"/>
          </p:cNvGraphicFramePr>
          <p:nvPr/>
        </p:nvGraphicFramePr>
        <p:xfrm>
          <a:off x="7140575" y="5262563"/>
          <a:ext cx="1470025" cy="604837"/>
        </p:xfrm>
        <a:graphic>
          <a:graphicData uri="http://schemas.openxmlformats.org/presentationml/2006/ole">
            <mc:AlternateContent xmlns:mc="http://schemas.openxmlformats.org/markup-compatibility/2006">
              <mc:Choice xmlns:v="urn:schemas-microsoft-com:vml" Requires="v">
                <p:oleObj spid="_x0000_s404825" name="Equation" r:id="rId14" imgW="571320" imgH="203040" progId="Equation.DSMT4">
                  <p:embed/>
                </p:oleObj>
              </mc:Choice>
              <mc:Fallback>
                <p:oleObj name="Equation" r:id="rId14" imgW="5713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0575" y="5262563"/>
                        <a:ext cx="1470025" cy="604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8" name="Object 8"/>
          <p:cNvGraphicFramePr>
            <a:graphicFrameLocks noChangeAspect="1"/>
          </p:cNvGraphicFramePr>
          <p:nvPr/>
        </p:nvGraphicFramePr>
        <p:xfrm>
          <a:off x="2286000" y="4953000"/>
          <a:ext cx="1466850" cy="554038"/>
        </p:xfrm>
        <a:graphic>
          <a:graphicData uri="http://schemas.openxmlformats.org/presentationml/2006/ole">
            <mc:AlternateContent xmlns:mc="http://schemas.openxmlformats.org/markup-compatibility/2006">
              <mc:Choice xmlns:v="urn:schemas-microsoft-com:vml" Requires="v">
                <p:oleObj spid="_x0000_s404826" name="Equation" r:id="rId16" imgW="545760" imgH="177480" progId="Equation.DSMT4">
                  <p:embed/>
                </p:oleObj>
              </mc:Choice>
              <mc:Fallback>
                <p:oleObj name="Equation" r:id="rId16" imgW="54576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953000"/>
                        <a:ext cx="14668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2509" name="Object 9"/>
          <p:cNvGraphicFramePr>
            <a:graphicFrameLocks noChangeAspect="1"/>
          </p:cNvGraphicFramePr>
          <p:nvPr/>
        </p:nvGraphicFramePr>
        <p:xfrm>
          <a:off x="3756025" y="4953000"/>
          <a:ext cx="1501775" cy="554038"/>
        </p:xfrm>
        <a:graphic>
          <a:graphicData uri="http://schemas.openxmlformats.org/presentationml/2006/ole">
            <mc:AlternateContent xmlns:mc="http://schemas.openxmlformats.org/markup-compatibility/2006">
              <mc:Choice xmlns:v="urn:schemas-microsoft-com:vml" Requires="v">
                <p:oleObj spid="_x0000_s404827" name="Equation" r:id="rId18" imgW="558720" imgH="177480" progId="Equation.DSMT4">
                  <p:embed/>
                </p:oleObj>
              </mc:Choice>
              <mc:Fallback>
                <p:oleObj name="Equation" r:id="rId18" imgW="55872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56025" y="4953000"/>
                        <a:ext cx="1501775"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34992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2500"/>
                                        </p:tgtEl>
                                        <p:attrNameLst>
                                          <p:attrName>style.visibility</p:attrName>
                                        </p:attrNameLst>
                                      </p:cBhvr>
                                      <p:to>
                                        <p:strVal val="visible"/>
                                      </p:to>
                                    </p:set>
                                    <p:animEffect transition="in" filter="wipe(left)">
                                      <p:cBhvr>
                                        <p:cTn id="7" dur="300"/>
                                        <p:tgtEl>
                                          <p:spTgt spid="362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362498"/>
                                        </p:tgtEl>
                                        <p:attrNameLst>
                                          <p:attrName>style.visibility</p:attrName>
                                        </p:attrNameLst>
                                      </p:cBhvr>
                                      <p:to>
                                        <p:strVal val="visible"/>
                                      </p:to>
                                    </p:set>
                                    <p:anim calcmode="lin" valueType="num">
                                      <p:cBhvr>
                                        <p:cTn id="12" dur="500" fill="hold"/>
                                        <p:tgtEl>
                                          <p:spTgt spid="362498"/>
                                        </p:tgtEl>
                                        <p:attrNameLst>
                                          <p:attrName>ppt_w</p:attrName>
                                        </p:attrNameLst>
                                      </p:cBhvr>
                                      <p:tavLst>
                                        <p:tav tm="0">
                                          <p:val>
                                            <p:fltVal val="0"/>
                                          </p:val>
                                        </p:tav>
                                        <p:tav tm="100000">
                                          <p:val>
                                            <p:strVal val="#ppt_w"/>
                                          </p:val>
                                        </p:tav>
                                      </p:tavLst>
                                    </p:anim>
                                    <p:anim calcmode="lin" valueType="num">
                                      <p:cBhvr>
                                        <p:cTn id="13" dur="500" fill="hold"/>
                                        <p:tgtEl>
                                          <p:spTgt spid="362498"/>
                                        </p:tgtEl>
                                        <p:attrNameLst>
                                          <p:attrName>ppt_h</p:attrName>
                                        </p:attrNameLst>
                                      </p:cBhvr>
                                      <p:tavLst>
                                        <p:tav tm="0">
                                          <p:val>
                                            <p:fltVal val="0"/>
                                          </p:val>
                                        </p:tav>
                                        <p:tav tm="100000">
                                          <p:val>
                                            <p:strVal val="#ppt_h"/>
                                          </p:val>
                                        </p:tav>
                                      </p:tavLst>
                                    </p:anim>
                                    <p:animEffect transition="in" filter="fade">
                                      <p:cBhvr>
                                        <p:cTn id="14" dur="500"/>
                                        <p:tgtEl>
                                          <p:spTgt spid="3624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62501">
                                            <p:txEl>
                                              <p:pRg st="0" end="0"/>
                                            </p:txEl>
                                          </p:spTgt>
                                        </p:tgtEl>
                                        <p:attrNameLst>
                                          <p:attrName>style.visibility</p:attrName>
                                        </p:attrNameLst>
                                      </p:cBhvr>
                                      <p:to>
                                        <p:strVal val="visible"/>
                                      </p:to>
                                    </p:set>
                                    <p:animEffect transition="in" filter="wipe(left)">
                                      <p:cBhvr>
                                        <p:cTn id="19" dur="500"/>
                                        <p:tgtEl>
                                          <p:spTgt spid="36250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362502"/>
                                        </p:tgtEl>
                                        <p:attrNameLst>
                                          <p:attrName>style.visibility</p:attrName>
                                        </p:attrNameLst>
                                      </p:cBhvr>
                                      <p:to>
                                        <p:strVal val="visible"/>
                                      </p:to>
                                    </p:set>
                                    <p:animEffect transition="in" filter="wipe(left)">
                                      <p:cBhvr>
                                        <p:cTn id="24" dur="500"/>
                                        <p:tgtEl>
                                          <p:spTgt spid="3625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62503"/>
                                        </p:tgtEl>
                                        <p:attrNameLst>
                                          <p:attrName>style.visibility</p:attrName>
                                        </p:attrNameLst>
                                      </p:cBhvr>
                                      <p:to>
                                        <p:strVal val="visible"/>
                                      </p:to>
                                    </p:set>
                                    <p:animEffect transition="in" filter="wipe(left)">
                                      <p:cBhvr>
                                        <p:cTn id="29" dur="500"/>
                                        <p:tgtEl>
                                          <p:spTgt spid="3625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62508"/>
                                        </p:tgtEl>
                                        <p:attrNameLst>
                                          <p:attrName>style.visibility</p:attrName>
                                        </p:attrNameLst>
                                      </p:cBhvr>
                                      <p:to>
                                        <p:strVal val="visible"/>
                                      </p:to>
                                    </p:set>
                                    <p:animEffect transition="in" filter="wipe(left)">
                                      <p:cBhvr>
                                        <p:cTn id="34" dur="500"/>
                                        <p:tgtEl>
                                          <p:spTgt spid="3625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62509"/>
                                        </p:tgtEl>
                                        <p:attrNameLst>
                                          <p:attrName>style.visibility</p:attrName>
                                        </p:attrNameLst>
                                      </p:cBhvr>
                                      <p:to>
                                        <p:strVal val="visible"/>
                                      </p:to>
                                    </p:set>
                                    <p:animEffect transition="in" filter="wipe(left)">
                                      <p:cBhvr>
                                        <p:cTn id="39" dur="500"/>
                                        <p:tgtEl>
                                          <p:spTgt spid="3625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62505"/>
                                        </p:tgtEl>
                                        <p:attrNameLst>
                                          <p:attrName>style.visibility</p:attrName>
                                        </p:attrNameLst>
                                      </p:cBhvr>
                                      <p:to>
                                        <p:strVal val="visible"/>
                                      </p:to>
                                    </p:set>
                                    <p:animEffect transition="in" filter="wipe(left)">
                                      <p:cBhvr>
                                        <p:cTn id="44" dur="500"/>
                                        <p:tgtEl>
                                          <p:spTgt spid="3625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62506"/>
                                        </p:tgtEl>
                                        <p:attrNameLst>
                                          <p:attrName>style.visibility</p:attrName>
                                        </p:attrNameLst>
                                      </p:cBhvr>
                                      <p:to>
                                        <p:strVal val="visible"/>
                                      </p:to>
                                    </p:set>
                                    <p:animEffect transition="in" filter="wipe(left)">
                                      <p:cBhvr>
                                        <p:cTn id="49" dur="500"/>
                                        <p:tgtEl>
                                          <p:spTgt spid="36250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62504"/>
                                        </p:tgtEl>
                                        <p:attrNameLst>
                                          <p:attrName>style.visibility</p:attrName>
                                        </p:attrNameLst>
                                      </p:cBhvr>
                                      <p:to>
                                        <p:strVal val="visible"/>
                                      </p:to>
                                    </p:set>
                                    <p:animEffect transition="in" filter="wipe(left)">
                                      <p:cBhvr>
                                        <p:cTn id="54" dur="500"/>
                                        <p:tgtEl>
                                          <p:spTgt spid="36250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62507"/>
                                        </p:tgtEl>
                                        <p:attrNameLst>
                                          <p:attrName>style.visibility</p:attrName>
                                        </p:attrNameLst>
                                      </p:cBhvr>
                                      <p:to>
                                        <p:strVal val="visible"/>
                                      </p:to>
                                    </p:set>
                                    <p:animEffect transition="in" filter="wipe(left)">
                                      <p:cBhvr>
                                        <p:cTn id="59" dur="500"/>
                                        <p:tgtEl>
                                          <p:spTgt spid="36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animBg="1" autoUpdateAnimBg="0"/>
      <p:bldP spid="36250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6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6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C42D1-9C99-4C46-915D-9A7150369B1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36885"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for </a:t>
            </a:r>
            <a:r>
              <a:rPr lang="en-US" sz="4000" dirty="0">
                <a:latin typeface="Arial Narrow" charset="0"/>
                <a:ea typeface="ＭＳ Ｐゴシック" charset="0"/>
                <a:cs typeface="ＭＳ Ｐゴシック" charset="0"/>
              </a:rPr>
              <a:t>Center of Mass in 2-D</a:t>
            </a:r>
            <a:endParaRPr lang="en-US" dirty="0">
              <a:latin typeface="Arial Narrow" charset="0"/>
              <a:ea typeface="ＭＳ Ｐゴシック" charset="0"/>
              <a:cs typeface="ＭＳ Ｐゴシック" charset="0"/>
            </a:endParaRPr>
          </a:p>
        </p:txBody>
      </p:sp>
      <p:sp>
        <p:nvSpPr>
          <p:cNvPr id="364547" name="Text Box 3"/>
          <p:cNvSpPr txBox="1">
            <a:spLocks noChangeArrowheads="1"/>
          </p:cNvSpPr>
          <p:nvPr/>
        </p:nvSpPr>
        <p:spPr bwMode="auto">
          <a:xfrm>
            <a:off x="685800" y="762000"/>
            <a:ext cx="7772400" cy="850900"/>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800000"/>
                </a:solidFill>
                <a:latin typeface="Arial Narrow" charset="0"/>
              </a:rPr>
              <a:t>A system consists of three particles as shown in the figure.  Find the position of the center of mass of this system.</a:t>
            </a:r>
          </a:p>
        </p:txBody>
      </p:sp>
      <p:sp>
        <p:nvSpPr>
          <p:cNvPr id="364548" name="Text Box 4"/>
          <p:cNvSpPr txBox="1">
            <a:spLocks noChangeArrowheads="1"/>
          </p:cNvSpPr>
          <p:nvPr/>
        </p:nvSpPr>
        <p:spPr bwMode="auto">
          <a:xfrm>
            <a:off x="4038600" y="17526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 for each position vector component</a:t>
            </a:r>
          </a:p>
        </p:txBody>
      </p:sp>
      <p:graphicFrame>
        <p:nvGraphicFramePr>
          <p:cNvPr id="364549" name="Object 2"/>
          <p:cNvGraphicFramePr>
            <a:graphicFrameLocks noChangeAspect="1"/>
          </p:cNvGraphicFramePr>
          <p:nvPr/>
        </p:nvGraphicFramePr>
        <p:xfrm>
          <a:off x="4267200" y="2646363"/>
          <a:ext cx="1609725" cy="1087437"/>
        </p:xfrm>
        <a:graphic>
          <a:graphicData uri="http://schemas.openxmlformats.org/presentationml/2006/ole">
            <mc:AlternateContent xmlns:mc="http://schemas.openxmlformats.org/markup-compatibility/2006">
              <mc:Choice xmlns:v="urn:schemas-microsoft-com:vml" Requires="v">
                <p:oleObj spid="_x0000_s406180" name="Equation" r:id="rId3" imgW="901440" imgH="660240" progId="Equation.3">
                  <p:embed/>
                </p:oleObj>
              </mc:Choice>
              <mc:Fallback>
                <p:oleObj name="Equation" r:id="rId3" imgW="90144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646363"/>
                        <a:ext cx="1609725"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0" name="Text Box 6"/>
          <p:cNvSpPr txBox="1">
            <a:spLocks noChangeArrowheads="1"/>
          </p:cNvSpPr>
          <p:nvPr/>
        </p:nvSpPr>
        <p:spPr bwMode="auto">
          <a:xfrm>
            <a:off x="3200400" y="4114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One obtains</a:t>
            </a:r>
          </a:p>
        </p:txBody>
      </p:sp>
      <p:graphicFrame>
        <p:nvGraphicFramePr>
          <p:cNvPr id="364551" name="Object 3"/>
          <p:cNvGraphicFramePr>
            <a:graphicFrameLocks noChangeAspect="1"/>
          </p:cNvGraphicFramePr>
          <p:nvPr/>
        </p:nvGraphicFramePr>
        <p:xfrm>
          <a:off x="693738" y="4862513"/>
          <a:ext cx="496887" cy="425450"/>
        </p:xfrm>
        <a:graphic>
          <a:graphicData uri="http://schemas.openxmlformats.org/presentationml/2006/ole">
            <mc:AlternateContent xmlns:mc="http://schemas.openxmlformats.org/markup-compatibility/2006">
              <mc:Choice xmlns:v="urn:schemas-microsoft-com:vml" Requires="v">
                <p:oleObj spid="_x0000_s406181"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4862513"/>
                        <a:ext cx="496887" cy="425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2" name="Object 4"/>
          <p:cNvGraphicFramePr>
            <a:graphicFrameLocks noChangeAspect="1"/>
          </p:cNvGraphicFramePr>
          <p:nvPr>
            <p:extLst>
              <p:ext uri="{D42A27DB-BD31-4B8C-83A1-F6EECF244321}">
                <p14:modId xmlns:p14="http://schemas.microsoft.com/office/powerpoint/2010/main" val="1790465371"/>
              </p:ext>
            </p:extLst>
          </p:nvPr>
        </p:nvGraphicFramePr>
        <p:xfrm>
          <a:off x="4572000" y="4114800"/>
          <a:ext cx="433388" cy="454025"/>
        </p:xfrm>
        <a:graphic>
          <a:graphicData uri="http://schemas.openxmlformats.org/presentationml/2006/ole">
            <mc:AlternateContent xmlns:mc="http://schemas.openxmlformats.org/markup-compatibility/2006">
              <mc:Choice xmlns:v="urn:schemas-microsoft-com:vml" Requires="v">
                <p:oleObj spid="_x0000_s406182" name="Equation" r:id="rId7" imgW="266700" imgH="241300" progId="Equation.DSMT4">
                  <p:embed/>
                </p:oleObj>
              </mc:Choice>
              <mc:Fallback>
                <p:oleObj name="Equation" r:id="rId7" imgW="266700" imgH="241300" progId="Equation.DSMT4">
                  <p:embed/>
                  <p:pic>
                    <p:nvPicPr>
                      <p:cNvPr id="0" name=""/>
                      <p:cNvPicPr>
                        <a:picLocks noChangeAspect="1" noChangeArrowheads="1"/>
                      </p:cNvPicPr>
                      <p:nvPr/>
                    </p:nvPicPr>
                    <p:blipFill>
                      <a:blip r:embed="rId8"/>
                      <a:srcRect/>
                      <a:stretch>
                        <a:fillRect/>
                      </a:stretch>
                    </p:blipFill>
                    <p:spPr bwMode="auto">
                      <a:xfrm>
                        <a:off x="4572000" y="4114800"/>
                        <a:ext cx="433388"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3" name="Text Box 9"/>
          <p:cNvSpPr txBox="1">
            <a:spLocks noChangeArrowheads="1"/>
          </p:cNvSpPr>
          <p:nvPr/>
        </p:nvSpPr>
        <p:spPr bwMode="auto">
          <a:xfrm>
            <a:off x="56388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If</a:t>
            </a:r>
          </a:p>
        </p:txBody>
      </p:sp>
      <p:graphicFrame>
        <p:nvGraphicFramePr>
          <p:cNvPr id="364554" name="Object 5"/>
          <p:cNvGraphicFramePr>
            <a:graphicFrameLocks noChangeAspect="1"/>
          </p:cNvGraphicFramePr>
          <p:nvPr/>
        </p:nvGraphicFramePr>
        <p:xfrm>
          <a:off x="6019800" y="4953000"/>
          <a:ext cx="2514600" cy="398463"/>
        </p:xfrm>
        <a:graphic>
          <a:graphicData uri="http://schemas.openxmlformats.org/presentationml/2006/ole">
            <mc:AlternateContent xmlns:mc="http://schemas.openxmlformats.org/markup-compatibility/2006">
              <mc:Choice xmlns:v="urn:schemas-microsoft-com:vml" Requires="v">
                <p:oleObj spid="_x0000_s406183" name="Equation" r:id="rId9" imgW="1485720" imgH="228600" progId="Equation.3">
                  <p:embed/>
                </p:oleObj>
              </mc:Choice>
              <mc:Fallback>
                <p:oleObj name="Equation" r:id="rId9" imgW="14857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4953000"/>
                        <a:ext cx="2514600"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5" name="Object 6"/>
          <p:cNvGraphicFramePr>
            <a:graphicFrameLocks noChangeAspect="1"/>
          </p:cNvGraphicFramePr>
          <p:nvPr>
            <p:extLst>
              <p:ext uri="{D42A27DB-BD31-4B8C-83A1-F6EECF244321}">
                <p14:modId xmlns:p14="http://schemas.microsoft.com/office/powerpoint/2010/main" val="523966437"/>
              </p:ext>
            </p:extLst>
          </p:nvPr>
        </p:nvGraphicFramePr>
        <p:xfrm>
          <a:off x="5651500" y="5475288"/>
          <a:ext cx="2870200" cy="850900"/>
        </p:xfrm>
        <a:graphic>
          <a:graphicData uri="http://schemas.openxmlformats.org/presentationml/2006/ole">
            <mc:AlternateContent xmlns:mc="http://schemas.openxmlformats.org/markup-compatibility/2006">
              <mc:Choice xmlns:v="urn:schemas-microsoft-com:vml" Requires="v">
                <p:oleObj spid="_x0000_s406184" name="Equation" r:id="rId11" imgW="1524000" imgH="457200" progId="Equation.DSMT4">
                  <p:embed/>
                </p:oleObj>
              </mc:Choice>
              <mc:Fallback>
                <p:oleObj name="Equation" r:id="rId11" imgW="1524000" imgH="457200" progId="Equation.DSMT4">
                  <p:embed/>
                  <p:pic>
                    <p:nvPicPr>
                      <p:cNvPr id="0" name=""/>
                      <p:cNvPicPr>
                        <a:picLocks noChangeAspect="1" noChangeArrowheads="1"/>
                      </p:cNvPicPr>
                      <p:nvPr/>
                    </p:nvPicPr>
                    <p:blipFill>
                      <a:blip r:embed="rId12"/>
                      <a:srcRect/>
                      <a:stretch>
                        <a:fillRect/>
                      </a:stretch>
                    </p:blipFill>
                    <p:spPr bwMode="auto">
                      <a:xfrm>
                        <a:off x="5651500" y="5475288"/>
                        <a:ext cx="2870200"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76200" y="1676400"/>
            <a:ext cx="3505200" cy="2743200"/>
            <a:chOff x="48" y="1056"/>
            <a:chExt cx="2208" cy="1728"/>
          </a:xfrm>
        </p:grpSpPr>
        <p:sp>
          <p:nvSpPr>
            <p:cNvPr id="36891" name="Rectangle 13" descr="Large grid"/>
            <p:cNvSpPr>
              <a:spLocks noChangeArrowheads="1"/>
            </p:cNvSpPr>
            <p:nvPr/>
          </p:nvSpPr>
          <p:spPr bwMode="auto">
            <a:xfrm>
              <a:off x="432" y="1056"/>
              <a:ext cx="1824" cy="1440"/>
            </a:xfrm>
            <a:prstGeom prst="rect">
              <a:avLst/>
            </a:prstGeom>
            <a:pattFill prst="lgGrid">
              <a:fgClr>
                <a:schemeClr val="accent1"/>
              </a:fgClr>
              <a:bgClr>
                <a:schemeClr val="bg1"/>
              </a:bgClr>
            </a:pattFill>
            <a:ln w="9525">
              <a:solidFill>
                <a:schemeClr val="tx1"/>
              </a:solidFill>
              <a:miter lim="800000"/>
              <a:headEnd/>
              <a:tailEnd/>
            </a:ln>
          </p:spPr>
          <p:txBody>
            <a:bodyPr wrap="none" anchor="ctr"/>
            <a:lstStyle/>
            <a:p>
              <a:endParaRPr lang="en-US"/>
            </a:p>
          </p:txBody>
        </p:sp>
        <p:grpSp>
          <p:nvGrpSpPr>
            <p:cNvPr id="36892" name="Group 14"/>
            <p:cNvGrpSpPr>
              <a:grpSpLocks/>
            </p:cNvGrpSpPr>
            <p:nvPr/>
          </p:nvGrpSpPr>
          <p:grpSpPr bwMode="auto">
            <a:xfrm>
              <a:off x="48" y="1344"/>
              <a:ext cx="823" cy="269"/>
              <a:chOff x="48" y="1344"/>
              <a:chExt cx="823" cy="269"/>
            </a:xfrm>
          </p:grpSpPr>
          <p:grpSp>
            <p:nvGrpSpPr>
              <p:cNvPr id="36909" name="Group 15"/>
              <p:cNvGrpSpPr>
                <a:grpSpLocks/>
              </p:cNvGrpSpPr>
              <p:nvPr/>
            </p:nvGrpSpPr>
            <p:grpSpPr bwMode="auto">
              <a:xfrm>
                <a:off x="48" y="1344"/>
                <a:ext cx="487" cy="269"/>
                <a:chOff x="48" y="1344"/>
                <a:chExt cx="487" cy="269"/>
              </a:xfrm>
            </p:grpSpPr>
            <p:sp>
              <p:nvSpPr>
                <p:cNvPr id="364560" name="Oval 16"/>
                <p:cNvSpPr>
                  <a:spLocks noChangeArrowheads="1"/>
                </p:cNvSpPr>
                <p:nvPr/>
              </p:nvSpPr>
              <p:spPr bwMode="auto">
                <a:xfrm>
                  <a:off x="336" y="139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defRPr/>
                  </a:pPr>
                  <a:endParaRPr lang="en-US">
                    <a:latin typeface="Monotype Corsiva" charset="0"/>
                    <a:ea typeface="+mn-ea"/>
                    <a:cs typeface="+mn-cs"/>
                  </a:endParaRPr>
                </a:p>
              </p:txBody>
            </p:sp>
            <p:sp>
              <p:nvSpPr>
                <p:cNvPr id="36912" name="Text Box 17"/>
                <p:cNvSpPr txBox="1">
                  <a:spLocks noChangeArrowheads="1"/>
                </p:cNvSpPr>
                <p:nvPr/>
              </p:nvSpPr>
              <p:spPr bwMode="auto">
                <a:xfrm>
                  <a:off x="288" y="138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1</a:t>
                  </a:r>
                </a:p>
              </p:txBody>
            </p:sp>
            <p:sp>
              <p:nvSpPr>
                <p:cNvPr id="36913" name="Text Box 18"/>
                <p:cNvSpPr txBox="1">
                  <a:spLocks noChangeArrowheads="1"/>
                </p:cNvSpPr>
                <p:nvPr/>
              </p:nvSpPr>
              <p:spPr bwMode="auto">
                <a:xfrm>
                  <a:off x="48" y="1344"/>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y=2</a:t>
                  </a:r>
                  <a:endParaRPr lang="en-US" sz="1800" baseline="-25000">
                    <a:solidFill>
                      <a:schemeClr val="accent2"/>
                    </a:solidFill>
                    <a:latin typeface="Monotype Corsiva" charset="0"/>
                  </a:endParaRPr>
                </a:p>
              </p:txBody>
            </p:sp>
          </p:grpSp>
          <p:sp>
            <p:nvSpPr>
              <p:cNvPr id="36910" name="Text Box 19"/>
              <p:cNvSpPr txBox="1">
                <a:spLocks noChangeArrowheads="1"/>
              </p:cNvSpPr>
              <p:nvPr/>
            </p:nvSpPr>
            <p:spPr bwMode="auto">
              <a:xfrm>
                <a:off x="528" y="1353"/>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(0,2)</a:t>
                </a:r>
                <a:endParaRPr lang="en-US" sz="1800" baseline="-25000">
                  <a:solidFill>
                    <a:srgbClr val="FF0000"/>
                  </a:solidFill>
                  <a:latin typeface="Monotype Corsiva" charset="0"/>
                </a:endParaRPr>
              </a:p>
            </p:txBody>
          </p:sp>
        </p:grpSp>
        <p:grpSp>
          <p:nvGrpSpPr>
            <p:cNvPr id="36893" name="Group 20"/>
            <p:cNvGrpSpPr>
              <a:grpSpLocks/>
            </p:cNvGrpSpPr>
            <p:nvPr/>
          </p:nvGrpSpPr>
          <p:grpSpPr bwMode="auto">
            <a:xfrm>
              <a:off x="816" y="2169"/>
              <a:ext cx="384" cy="615"/>
              <a:chOff x="816" y="2169"/>
              <a:chExt cx="384" cy="615"/>
            </a:xfrm>
          </p:grpSpPr>
          <p:grpSp>
            <p:nvGrpSpPr>
              <p:cNvPr id="36904" name="Group 21"/>
              <p:cNvGrpSpPr>
                <a:grpSpLocks/>
              </p:cNvGrpSpPr>
              <p:nvPr/>
            </p:nvGrpSpPr>
            <p:grpSpPr bwMode="auto">
              <a:xfrm>
                <a:off x="816" y="2361"/>
                <a:ext cx="314" cy="423"/>
                <a:chOff x="816" y="2361"/>
                <a:chExt cx="314" cy="423"/>
              </a:xfrm>
            </p:grpSpPr>
            <p:sp>
              <p:nvSpPr>
                <p:cNvPr id="36906" name="Oval 22"/>
                <p:cNvSpPr>
                  <a:spLocks noChangeArrowheads="1"/>
                </p:cNvSpPr>
                <p:nvPr/>
              </p:nvSpPr>
              <p:spPr bwMode="auto">
                <a:xfrm>
                  <a:off x="912" y="2400"/>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7" name="Text Box 23"/>
                <p:cNvSpPr txBox="1">
                  <a:spLocks noChangeArrowheads="1"/>
                </p:cNvSpPr>
                <p:nvPr/>
              </p:nvSpPr>
              <p:spPr bwMode="auto">
                <a:xfrm>
                  <a:off x="864"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2</a:t>
                  </a:r>
                </a:p>
              </p:txBody>
            </p:sp>
            <p:sp>
              <p:nvSpPr>
                <p:cNvPr id="36908" name="Text Box 24"/>
                <p:cNvSpPr txBox="1">
                  <a:spLocks noChangeArrowheads="1"/>
                </p:cNvSpPr>
                <p:nvPr/>
              </p:nvSpPr>
              <p:spPr bwMode="auto">
                <a:xfrm>
                  <a:off x="816" y="2553"/>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x=1</a:t>
                  </a:r>
                  <a:endParaRPr lang="en-US" sz="1800" baseline="-25000">
                    <a:solidFill>
                      <a:schemeClr val="accent2"/>
                    </a:solidFill>
                    <a:latin typeface="Monotype Corsiva" charset="0"/>
                  </a:endParaRPr>
                </a:p>
              </p:txBody>
            </p:sp>
          </p:grpSp>
          <p:sp>
            <p:nvSpPr>
              <p:cNvPr id="36905" name="Text Box 25"/>
              <p:cNvSpPr txBox="1">
                <a:spLocks noChangeArrowheads="1"/>
              </p:cNvSpPr>
              <p:nvPr/>
            </p:nvSpPr>
            <p:spPr bwMode="auto">
              <a:xfrm>
                <a:off x="857" y="2169"/>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(1,0)</a:t>
                </a:r>
                <a:endParaRPr lang="en-US" sz="1800" baseline="-25000">
                  <a:solidFill>
                    <a:srgbClr val="FF0000"/>
                  </a:solidFill>
                  <a:latin typeface="Monotype Corsiva" charset="0"/>
                </a:endParaRPr>
              </a:p>
            </p:txBody>
          </p:sp>
        </p:grpSp>
        <p:grpSp>
          <p:nvGrpSpPr>
            <p:cNvPr id="36894" name="Group 26"/>
            <p:cNvGrpSpPr>
              <a:grpSpLocks/>
            </p:cNvGrpSpPr>
            <p:nvPr/>
          </p:nvGrpSpPr>
          <p:grpSpPr bwMode="auto">
            <a:xfrm>
              <a:off x="1440" y="2160"/>
              <a:ext cx="343" cy="615"/>
              <a:chOff x="1440" y="2160"/>
              <a:chExt cx="343" cy="615"/>
            </a:xfrm>
          </p:grpSpPr>
          <p:grpSp>
            <p:nvGrpSpPr>
              <p:cNvPr id="36899" name="Group 27"/>
              <p:cNvGrpSpPr>
                <a:grpSpLocks/>
              </p:cNvGrpSpPr>
              <p:nvPr/>
            </p:nvGrpSpPr>
            <p:grpSpPr bwMode="auto">
              <a:xfrm>
                <a:off x="1462" y="2361"/>
                <a:ext cx="314" cy="414"/>
                <a:chOff x="1462" y="2361"/>
                <a:chExt cx="314" cy="414"/>
              </a:xfrm>
            </p:grpSpPr>
            <p:sp>
              <p:nvSpPr>
                <p:cNvPr id="36901" name="Oval 28"/>
                <p:cNvSpPr>
                  <a:spLocks noChangeArrowheads="1"/>
                </p:cNvSpPr>
                <p:nvPr/>
              </p:nvSpPr>
              <p:spPr bwMode="auto">
                <a:xfrm>
                  <a:off x="1536" y="2400"/>
                  <a:ext cx="192" cy="192"/>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2" name="Text Box 29"/>
                <p:cNvSpPr txBox="1">
                  <a:spLocks noChangeArrowheads="1"/>
                </p:cNvSpPr>
                <p:nvPr/>
              </p:nvSpPr>
              <p:spPr bwMode="auto">
                <a:xfrm>
                  <a:off x="1488"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3</a:t>
                  </a:r>
                </a:p>
              </p:txBody>
            </p:sp>
            <p:sp>
              <p:nvSpPr>
                <p:cNvPr id="36903" name="Text Box 30"/>
                <p:cNvSpPr txBox="1">
                  <a:spLocks noChangeArrowheads="1"/>
                </p:cNvSpPr>
                <p:nvPr/>
              </p:nvSpPr>
              <p:spPr bwMode="auto">
                <a:xfrm>
                  <a:off x="1462" y="2544"/>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x=2</a:t>
                  </a:r>
                  <a:endParaRPr lang="en-US" sz="1800" baseline="-25000">
                    <a:solidFill>
                      <a:schemeClr val="accent2"/>
                    </a:solidFill>
                    <a:latin typeface="Monotype Corsiva" charset="0"/>
                  </a:endParaRPr>
                </a:p>
              </p:txBody>
            </p:sp>
          </p:grpSp>
          <p:sp>
            <p:nvSpPr>
              <p:cNvPr id="36900" name="Text Box 31"/>
              <p:cNvSpPr txBox="1">
                <a:spLocks noChangeArrowheads="1"/>
              </p:cNvSpPr>
              <p:nvPr/>
            </p:nvSpPr>
            <p:spPr bwMode="auto">
              <a:xfrm>
                <a:off x="1440" y="2160"/>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(2,0)</a:t>
                </a:r>
                <a:endParaRPr lang="en-US" sz="1800" baseline="-25000">
                  <a:solidFill>
                    <a:srgbClr val="FF0000"/>
                  </a:solidFill>
                  <a:latin typeface="Monotype Corsiva" charset="0"/>
                </a:endParaRPr>
              </a:p>
            </p:txBody>
          </p:sp>
        </p:grpSp>
        <p:grpSp>
          <p:nvGrpSpPr>
            <p:cNvPr id="36895" name="Group 32"/>
            <p:cNvGrpSpPr>
              <a:grpSpLocks/>
            </p:cNvGrpSpPr>
            <p:nvPr/>
          </p:nvGrpSpPr>
          <p:grpSpPr bwMode="auto">
            <a:xfrm>
              <a:off x="384" y="1776"/>
              <a:ext cx="718" cy="720"/>
              <a:chOff x="384" y="1776"/>
              <a:chExt cx="718" cy="720"/>
            </a:xfrm>
          </p:grpSpPr>
          <p:sp>
            <p:nvSpPr>
              <p:cNvPr id="36896" name="Line 33"/>
              <p:cNvSpPr>
                <a:spLocks noChangeShapeType="1"/>
              </p:cNvSpPr>
              <p:nvPr/>
            </p:nvSpPr>
            <p:spPr bwMode="auto">
              <a:xfrm flipV="1">
                <a:off x="432" y="1968"/>
                <a:ext cx="288"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7" name="Text Box 34"/>
              <p:cNvSpPr txBox="1">
                <a:spLocks noChangeArrowheads="1"/>
              </p:cNvSpPr>
              <p:nvPr/>
            </p:nvSpPr>
            <p:spPr bwMode="auto">
              <a:xfrm>
                <a:off x="555" y="1776"/>
                <a:ext cx="5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(0.75,1)</a:t>
                </a:r>
                <a:endParaRPr lang="en-US">
                  <a:latin typeface="Monotype Corsiva" charset="0"/>
                </a:endParaRPr>
              </a:p>
            </p:txBody>
          </p:sp>
          <p:sp>
            <p:nvSpPr>
              <p:cNvPr id="36898" name="Text Box 35"/>
              <p:cNvSpPr txBox="1">
                <a:spLocks noChangeArrowheads="1"/>
              </p:cNvSpPr>
              <p:nvPr/>
            </p:nvSpPr>
            <p:spPr bwMode="auto">
              <a:xfrm>
                <a:off x="384" y="1948"/>
                <a:ext cx="2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r</a:t>
                </a:r>
                <a:r>
                  <a:rPr lang="en-US" sz="2000" baseline="-25000">
                    <a:solidFill>
                      <a:srgbClr val="FF0000"/>
                    </a:solidFill>
                    <a:latin typeface="Arial Narrow" charset="0"/>
                  </a:rPr>
                  <a:t>CM</a:t>
                </a:r>
                <a:endParaRPr lang="en-US" sz="2000">
                  <a:solidFill>
                    <a:srgbClr val="FF0000"/>
                  </a:solidFill>
                  <a:latin typeface="Arial Narrow" charset="0"/>
                </a:endParaRPr>
              </a:p>
            </p:txBody>
          </p:sp>
        </p:grpSp>
      </p:grpSp>
      <p:graphicFrame>
        <p:nvGraphicFramePr>
          <p:cNvPr id="364580" name="Object 7"/>
          <p:cNvGraphicFramePr>
            <a:graphicFrameLocks noChangeAspect="1"/>
          </p:cNvGraphicFramePr>
          <p:nvPr/>
        </p:nvGraphicFramePr>
        <p:xfrm>
          <a:off x="6096000" y="2646363"/>
          <a:ext cx="1655763" cy="1087437"/>
        </p:xfrm>
        <a:graphic>
          <a:graphicData uri="http://schemas.openxmlformats.org/presentationml/2006/ole">
            <mc:AlternateContent xmlns:mc="http://schemas.openxmlformats.org/markup-compatibility/2006">
              <mc:Choice xmlns:v="urn:schemas-microsoft-com:vml" Requires="v">
                <p:oleObj spid="_x0000_s406185" name="Equation" r:id="rId13" imgW="927000" imgH="660240" progId="Equation.3">
                  <p:embed/>
                </p:oleObj>
              </mc:Choice>
              <mc:Fallback>
                <p:oleObj name="Equation" r:id="rId13" imgW="927000" imgH="660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646363"/>
                        <a:ext cx="1655763"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1" name="Object 8"/>
          <p:cNvGraphicFramePr>
            <a:graphicFrameLocks noChangeAspect="1"/>
          </p:cNvGraphicFramePr>
          <p:nvPr/>
        </p:nvGraphicFramePr>
        <p:xfrm>
          <a:off x="1143000" y="4648200"/>
          <a:ext cx="819150" cy="854075"/>
        </p:xfrm>
        <a:graphic>
          <a:graphicData uri="http://schemas.openxmlformats.org/presentationml/2006/ole">
            <mc:AlternateContent xmlns:mc="http://schemas.openxmlformats.org/markup-compatibility/2006">
              <mc:Choice xmlns:v="urn:schemas-microsoft-com:vml" Requires="v">
                <p:oleObj spid="_x0000_s406186" name="Equation" r:id="rId15" imgW="634680" imgH="660240" progId="Equation.3">
                  <p:embed/>
                </p:oleObj>
              </mc:Choice>
              <mc:Fallback>
                <p:oleObj name="Equation" r:id="rId15" imgW="634680" imgH="660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4648200"/>
                        <a:ext cx="819150"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2" name="Object 9"/>
          <p:cNvGraphicFramePr>
            <a:graphicFrameLocks noChangeAspect="1"/>
          </p:cNvGraphicFramePr>
          <p:nvPr/>
        </p:nvGraphicFramePr>
        <p:xfrm>
          <a:off x="1905000" y="4795838"/>
          <a:ext cx="1687513" cy="558800"/>
        </p:xfrm>
        <a:graphic>
          <a:graphicData uri="http://schemas.openxmlformats.org/presentationml/2006/ole">
            <mc:AlternateContent xmlns:mc="http://schemas.openxmlformats.org/markup-compatibility/2006">
              <mc:Choice xmlns:v="urn:schemas-microsoft-com:vml" Requires="v">
                <p:oleObj spid="_x0000_s406187" name="Equation" r:id="rId17" imgW="1307880" imgH="431640" progId="Equation.3">
                  <p:embed/>
                </p:oleObj>
              </mc:Choice>
              <mc:Fallback>
                <p:oleObj name="Equation" r:id="rId17" imgW="13078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4795838"/>
                        <a:ext cx="1687513"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3" name="Object 10"/>
          <p:cNvGraphicFramePr>
            <a:graphicFrameLocks noChangeAspect="1"/>
          </p:cNvGraphicFramePr>
          <p:nvPr/>
        </p:nvGraphicFramePr>
        <p:xfrm>
          <a:off x="3581400" y="4795838"/>
          <a:ext cx="1230313" cy="560387"/>
        </p:xfrm>
        <a:graphic>
          <a:graphicData uri="http://schemas.openxmlformats.org/presentationml/2006/ole">
            <mc:AlternateContent xmlns:mc="http://schemas.openxmlformats.org/markup-compatibility/2006">
              <mc:Choice xmlns:v="urn:schemas-microsoft-com:vml" Requires="v">
                <p:oleObj spid="_x0000_s406188" name="Equation" r:id="rId19" imgW="952200" imgH="431640" progId="Equation.3">
                  <p:embed/>
                </p:oleObj>
              </mc:Choice>
              <mc:Fallback>
                <p:oleObj name="Equation" r:id="rId19" imgW="95220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4795838"/>
                        <a:ext cx="1230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4" name="Object 11"/>
          <p:cNvGraphicFramePr>
            <a:graphicFrameLocks noChangeAspect="1"/>
          </p:cNvGraphicFramePr>
          <p:nvPr/>
        </p:nvGraphicFramePr>
        <p:xfrm>
          <a:off x="676275" y="5778500"/>
          <a:ext cx="512763" cy="420688"/>
        </p:xfrm>
        <a:graphic>
          <a:graphicData uri="http://schemas.openxmlformats.org/presentationml/2006/ole">
            <mc:AlternateContent xmlns:mc="http://schemas.openxmlformats.org/markup-compatibility/2006">
              <mc:Choice xmlns:v="urn:schemas-microsoft-com:vml" Requires="v">
                <p:oleObj spid="_x0000_s406189" name="Equation" r:id="rId21" imgW="279360" imgH="228600" progId="Equation.3">
                  <p:embed/>
                </p:oleObj>
              </mc:Choice>
              <mc:Fallback>
                <p:oleObj name="Equation" r:id="rId21" imgW="27936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6275" y="5778500"/>
                        <a:ext cx="512763" cy="420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5" name="Object 12"/>
          <p:cNvGraphicFramePr>
            <a:graphicFrameLocks noChangeAspect="1"/>
          </p:cNvGraphicFramePr>
          <p:nvPr/>
        </p:nvGraphicFramePr>
        <p:xfrm>
          <a:off x="1143000" y="5562600"/>
          <a:ext cx="836613" cy="854075"/>
        </p:xfrm>
        <a:graphic>
          <a:graphicData uri="http://schemas.openxmlformats.org/presentationml/2006/ole">
            <mc:AlternateContent xmlns:mc="http://schemas.openxmlformats.org/markup-compatibility/2006">
              <mc:Choice xmlns:v="urn:schemas-microsoft-com:vml" Requires="v">
                <p:oleObj spid="_x0000_s406190" name="Equation" r:id="rId23" imgW="647640" imgH="660240" progId="Equation.3">
                  <p:embed/>
                </p:oleObj>
              </mc:Choice>
              <mc:Fallback>
                <p:oleObj name="Equation" r:id="rId23" imgW="647640" imgH="660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 y="5562600"/>
                        <a:ext cx="836613"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6" name="Object 13"/>
          <p:cNvGraphicFramePr>
            <a:graphicFrameLocks noChangeAspect="1"/>
          </p:cNvGraphicFramePr>
          <p:nvPr/>
        </p:nvGraphicFramePr>
        <p:xfrm>
          <a:off x="1981200" y="5710238"/>
          <a:ext cx="1738313" cy="560387"/>
        </p:xfrm>
        <a:graphic>
          <a:graphicData uri="http://schemas.openxmlformats.org/presentationml/2006/ole">
            <mc:AlternateContent xmlns:mc="http://schemas.openxmlformats.org/markup-compatibility/2006">
              <mc:Choice xmlns:v="urn:schemas-microsoft-com:vml" Requires="v">
                <p:oleObj spid="_x0000_s406191" name="Equation" r:id="rId25" imgW="1346040" imgH="431640" progId="Equation.3">
                  <p:embed/>
                </p:oleObj>
              </mc:Choice>
              <mc:Fallback>
                <p:oleObj name="Equation" r:id="rId25" imgW="134604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1200" y="5710238"/>
                        <a:ext cx="1738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7" name="Object 14"/>
          <p:cNvGraphicFramePr>
            <a:graphicFrameLocks noChangeAspect="1"/>
          </p:cNvGraphicFramePr>
          <p:nvPr/>
        </p:nvGraphicFramePr>
        <p:xfrm>
          <a:off x="3724275" y="5710238"/>
          <a:ext cx="1228725" cy="560387"/>
        </p:xfrm>
        <a:graphic>
          <a:graphicData uri="http://schemas.openxmlformats.org/presentationml/2006/ole">
            <mc:AlternateContent xmlns:mc="http://schemas.openxmlformats.org/markup-compatibility/2006">
              <mc:Choice xmlns:v="urn:schemas-microsoft-com:vml" Requires="v">
                <p:oleObj spid="_x0000_s406192" name="Equation" r:id="rId27" imgW="952200" imgH="431640" progId="Equation.3">
                  <p:embed/>
                </p:oleObj>
              </mc:Choice>
              <mc:Fallback>
                <p:oleObj name="Equation" r:id="rId27" imgW="952200" imgH="431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24275" y="5710238"/>
                        <a:ext cx="1228725"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8" name="Object 15"/>
          <p:cNvGraphicFramePr>
            <a:graphicFrameLocks noChangeAspect="1"/>
          </p:cNvGraphicFramePr>
          <p:nvPr>
            <p:extLst>
              <p:ext uri="{D42A27DB-BD31-4B8C-83A1-F6EECF244321}">
                <p14:modId xmlns:p14="http://schemas.microsoft.com/office/powerpoint/2010/main" val="2463617974"/>
              </p:ext>
            </p:extLst>
          </p:nvPr>
        </p:nvGraphicFramePr>
        <p:xfrm>
          <a:off x="5038725" y="4103688"/>
          <a:ext cx="823913" cy="525462"/>
        </p:xfrm>
        <a:graphic>
          <a:graphicData uri="http://schemas.openxmlformats.org/presentationml/2006/ole">
            <mc:AlternateContent xmlns:mc="http://schemas.openxmlformats.org/markup-compatibility/2006">
              <mc:Choice xmlns:v="urn:schemas-microsoft-com:vml" Requires="v">
                <p:oleObj spid="_x0000_s406193" name="Equation" r:id="rId29" imgW="508000" imgH="279400" progId="Equation.DSMT4">
                  <p:embed/>
                </p:oleObj>
              </mc:Choice>
              <mc:Fallback>
                <p:oleObj name="Equation" r:id="rId29" imgW="508000" imgH="279400" progId="Equation.DSMT4">
                  <p:embed/>
                  <p:pic>
                    <p:nvPicPr>
                      <p:cNvPr id="0" name=""/>
                      <p:cNvPicPr>
                        <a:picLocks noChangeAspect="1" noChangeArrowheads="1"/>
                      </p:cNvPicPr>
                      <p:nvPr/>
                    </p:nvPicPr>
                    <p:blipFill>
                      <a:blip r:embed="rId30"/>
                      <a:srcRect/>
                      <a:stretch>
                        <a:fillRect/>
                      </a:stretch>
                    </p:blipFill>
                    <p:spPr bwMode="auto">
                      <a:xfrm>
                        <a:off x="5038725" y="4103688"/>
                        <a:ext cx="823913"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9" name="Object 16"/>
          <p:cNvGraphicFramePr>
            <a:graphicFrameLocks noChangeAspect="1"/>
          </p:cNvGraphicFramePr>
          <p:nvPr>
            <p:extLst>
              <p:ext uri="{D42A27DB-BD31-4B8C-83A1-F6EECF244321}">
                <p14:modId xmlns:p14="http://schemas.microsoft.com/office/powerpoint/2010/main" val="2061712108"/>
              </p:ext>
            </p:extLst>
          </p:nvPr>
        </p:nvGraphicFramePr>
        <p:xfrm>
          <a:off x="6521450" y="3849688"/>
          <a:ext cx="2249488" cy="982662"/>
        </p:xfrm>
        <a:graphic>
          <a:graphicData uri="http://schemas.openxmlformats.org/presentationml/2006/ole">
            <mc:AlternateContent xmlns:mc="http://schemas.openxmlformats.org/markup-compatibility/2006">
              <mc:Choice xmlns:v="urn:schemas-microsoft-com:vml" Requires="v">
                <p:oleObj spid="_x0000_s406194" name="Equation" r:id="rId31" imgW="1384300" imgH="520700" progId="Equation.DSMT4">
                  <p:embed/>
                </p:oleObj>
              </mc:Choice>
              <mc:Fallback>
                <p:oleObj name="Equation" r:id="rId31" imgW="1384300" imgH="520700" progId="Equation.DSMT4">
                  <p:embed/>
                  <p:pic>
                    <p:nvPicPr>
                      <p:cNvPr id="0" name=""/>
                      <p:cNvPicPr>
                        <a:picLocks noChangeAspect="1" noChangeArrowheads="1"/>
                      </p:cNvPicPr>
                      <p:nvPr/>
                    </p:nvPicPr>
                    <p:blipFill>
                      <a:blip r:embed="rId32"/>
                      <a:srcRect/>
                      <a:stretch>
                        <a:fillRect/>
                      </a:stretch>
                    </p:blipFill>
                    <p:spPr bwMode="auto">
                      <a:xfrm>
                        <a:off x="6521450" y="3849688"/>
                        <a:ext cx="2249488" cy="982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90" name="Object 17"/>
          <p:cNvGraphicFramePr>
            <a:graphicFrameLocks noChangeAspect="1"/>
          </p:cNvGraphicFramePr>
          <p:nvPr>
            <p:extLst>
              <p:ext uri="{D42A27DB-BD31-4B8C-83A1-F6EECF244321}">
                <p14:modId xmlns:p14="http://schemas.microsoft.com/office/powerpoint/2010/main" val="3203899241"/>
              </p:ext>
            </p:extLst>
          </p:nvPr>
        </p:nvGraphicFramePr>
        <p:xfrm>
          <a:off x="5800725" y="4103688"/>
          <a:ext cx="739775" cy="525462"/>
        </p:xfrm>
        <a:graphic>
          <a:graphicData uri="http://schemas.openxmlformats.org/presentationml/2006/ole">
            <mc:AlternateContent xmlns:mc="http://schemas.openxmlformats.org/markup-compatibility/2006">
              <mc:Choice xmlns:v="urn:schemas-microsoft-com:vml" Requires="v">
                <p:oleObj spid="_x0000_s406195" name="Equation" r:id="rId33" imgW="457200" imgH="279400" progId="Equation.DSMT4">
                  <p:embed/>
                </p:oleObj>
              </mc:Choice>
              <mc:Fallback>
                <p:oleObj name="Equation" r:id="rId33" imgW="457200" imgH="279400" progId="Equation.DSMT4">
                  <p:embed/>
                  <p:pic>
                    <p:nvPicPr>
                      <p:cNvPr id="0" name=""/>
                      <p:cNvPicPr>
                        <a:picLocks noChangeAspect="1" noChangeArrowheads="1"/>
                      </p:cNvPicPr>
                      <p:nvPr/>
                    </p:nvPicPr>
                    <p:blipFill>
                      <a:blip r:embed="rId34"/>
                      <a:srcRect/>
                      <a:stretch>
                        <a:fillRect/>
                      </a:stretch>
                    </p:blipFill>
                    <p:spPr bwMode="auto">
                      <a:xfrm>
                        <a:off x="5800725" y="4103688"/>
                        <a:ext cx="739775"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543679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4547"/>
                                        </p:tgtEl>
                                        <p:attrNameLst>
                                          <p:attrName>style.visibility</p:attrName>
                                        </p:attrNameLst>
                                      </p:cBhvr>
                                      <p:to>
                                        <p:strVal val="visible"/>
                                      </p:to>
                                    </p:set>
                                    <p:animEffect transition="in" filter="wipe(left)">
                                      <p:cBhvr>
                                        <p:cTn id="7" dur="500"/>
                                        <p:tgtEl>
                                          <p:spTgt spid="364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64548"/>
                                        </p:tgtEl>
                                        <p:attrNameLst>
                                          <p:attrName>style.visibility</p:attrName>
                                        </p:attrNameLst>
                                      </p:cBhvr>
                                      <p:to>
                                        <p:strVal val="visible"/>
                                      </p:to>
                                    </p:set>
                                    <p:animEffect transition="in" filter="wipe(left)">
                                      <p:cBhvr>
                                        <p:cTn id="19" dur="500"/>
                                        <p:tgtEl>
                                          <p:spTgt spid="3645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364549"/>
                                        </p:tgtEl>
                                        <p:attrNameLst>
                                          <p:attrName>style.visibility</p:attrName>
                                        </p:attrNameLst>
                                      </p:cBhvr>
                                      <p:to>
                                        <p:strVal val="visible"/>
                                      </p:to>
                                    </p:set>
                                    <p:animEffect transition="in" filter="wipe(left)">
                                      <p:cBhvr>
                                        <p:cTn id="24" dur="500"/>
                                        <p:tgtEl>
                                          <p:spTgt spid="3645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64580"/>
                                        </p:tgtEl>
                                        <p:attrNameLst>
                                          <p:attrName>style.visibility</p:attrName>
                                        </p:attrNameLst>
                                      </p:cBhvr>
                                      <p:to>
                                        <p:strVal val="visible"/>
                                      </p:to>
                                    </p:set>
                                    <p:animEffect transition="in" filter="wipe(left)">
                                      <p:cBhvr>
                                        <p:cTn id="29" dur="500"/>
                                        <p:tgtEl>
                                          <p:spTgt spid="3645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64551"/>
                                        </p:tgtEl>
                                        <p:attrNameLst>
                                          <p:attrName>style.visibility</p:attrName>
                                        </p:attrNameLst>
                                      </p:cBhvr>
                                      <p:to>
                                        <p:strVal val="visible"/>
                                      </p:to>
                                    </p:set>
                                    <p:animEffect transition="in" filter="wipe(left)">
                                      <p:cBhvr>
                                        <p:cTn id="34" dur="500"/>
                                        <p:tgtEl>
                                          <p:spTgt spid="3645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64581"/>
                                        </p:tgtEl>
                                        <p:attrNameLst>
                                          <p:attrName>style.visibility</p:attrName>
                                        </p:attrNameLst>
                                      </p:cBhvr>
                                      <p:to>
                                        <p:strVal val="visible"/>
                                      </p:to>
                                    </p:set>
                                    <p:animEffect transition="in" filter="wipe(left)">
                                      <p:cBhvr>
                                        <p:cTn id="39" dur="500"/>
                                        <p:tgtEl>
                                          <p:spTgt spid="3645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64582"/>
                                        </p:tgtEl>
                                        <p:attrNameLst>
                                          <p:attrName>style.visibility</p:attrName>
                                        </p:attrNameLst>
                                      </p:cBhvr>
                                      <p:to>
                                        <p:strVal val="visible"/>
                                      </p:to>
                                    </p:set>
                                    <p:animEffect transition="in" filter="wipe(left)">
                                      <p:cBhvr>
                                        <p:cTn id="44" dur="500"/>
                                        <p:tgtEl>
                                          <p:spTgt spid="3645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64583"/>
                                        </p:tgtEl>
                                        <p:attrNameLst>
                                          <p:attrName>style.visibility</p:attrName>
                                        </p:attrNameLst>
                                      </p:cBhvr>
                                      <p:to>
                                        <p:strVal val="visible"/>
                                      </p:to>
                                    </p:set>
                                    <p:animEffect transition="in" filter="wipe(left)">
                                      <p:cBhvr>
                                        <p:cTn id="49" dur="500"/>
                                        <p:tgtEl>
                                          <p:spTgt spid="36458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64584"/>
                                        </p:tgtEl>
                                        <p:attrNameLst>
                                          <p:attrName>style.visibility</p:attrName>
                                        </p:attrNameLst>
                                      </p:cBhvr>
                                      <p:to>
                                        <p:strVal val="visible"/>
                                      </p:to>
                                    </p:set>
                                    <p:animEffect transition="in" filter="wipe(left)">
                                      <p:cBhvr>
                                        <p:cTn id="54" dur="500"/>
                                        <p:tgtEl>
                                          <p:spTgt spid="3645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64585"/>
                                        </p:tgtEl>
                                        <p:attrNameLst>
                                          <p:attrName>style.visibility</p:attrName>
                                        </p:attrNameLst>
                                      </p:cBhvr>
                                      <p:to>
                                        <p:strVal val="visible"/>
                                      </p:to>
                                    </p:set>
                                    <p:animEffect transition="in" filter="wipe(left)">
                                      <p:cBhvr>
                                        <p:cTn id="59" dur="500"/>
                                        <p:tgtEl>
                                          <p:spTgt spid="36458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64586"/>
                                        </p:tgtEl>
                                        <p:attrNameLst>
                                          <p:attrName>style.visibility</p:attrName>
                                        </p:attrNameLst>
                                      </p:cBhvr>
                                      <p:to>
                                        <p:strVal val="visible"/>
                                      </p:to>
                                    </p:set>
                                    <p:animEffect transition="in" filter="wipe(left)">
                                      <p:cBhvr>
                                        <p:cTn id="64" dur="500"/>
                                        <p:tgtEl>
                                          <p:spTgt spid="36458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64587"/>
                                        </p:tgtEl>
                                        <p:attrNameLst>
                                          <p:attrName>style.visibility</p:attrName>
                                        </p:attrNameLst>
                                      </p:cBhvr>
                                      <p:to>
                                        <p:strVal val="visible"/>
                                      </p:to>
                                    </p:set>
                                    <p:animEffect transition="in" filter="wipe(left)">
                                      <p:cBhvr>
                                        <p:cTn id="69" dur="500"/>
                                        <p:tgtEl>
                                          <p:spTgt spid="36458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64550">
                                            <p:txEl>
                                              <p:pRg st="0" end="0"/>
                                            </p:txEl>
                                          </p:spTgt>
                                        </p:tgtEl>
                                        <p:attrNameLst>
                                          <p:attrName>style.visibility</p:attrName>
                                        </p:attrNameLst>
                                      </p:cBhvr>
                                      <p:to>
                                        <p:strVal val="visible"/>
                                      </p:to>
                                    </p:set>
                                    <p:animEffect transition="in" filter="wipe(left)">
                                      <p:cBhvr>
                                        <p:cTn id="74" dur="500"/>
                                        <p:tgtEl>
                                          <p:spTgt spid="364550">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64552"/>
                                        </p:tgtEl>
                                        <p:attrNameLst>
                                          <p:attrName>style.visibility</p:attrName>
                                        </p:attrNameLst>
                                      </p:cBhvr>
                                      <p:to>
                                        <p:strVal val="visible"/>
                                      </p:to>
                                    </p:set>
                                    <p:animEffect transition="in" filter="wipe(left)">
                                      <p:cBhvr>
                                        <p:cTn id="79" dur="500"/>
                                        <p:tgtEl>
                                          <p:spTgt spid="36455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64588"/>
                                        </p:tgtEl>
                                        <p:attrNameLst>
                                          <p:attrName>style.visibility</p:attrName>
                                        </p:attrNameLst>
                                      </p:cBhvr>
                                      <p:to>
                                        <p:strVal val="visible"/>
                                      </p:to>
                                    </p:set>
                                    <p:animEffect transition="in" filter="wipe(left)">
                                      <p:cBhvr>
                                        <p:cTn id="84" dur="500"/>
                                        <p:tgtEl>
                                          <p:spTgt spid="36458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64590"/>
                                        </p:tgtEl>
                                        <p:attrNameLst>
                                          <p:attrName>style.visibility</p:attrName>
                                        </p:attrNameLst>
                                      </p:cBhvr>
                                      <p:to>
                                        <p:strVal val="visible"/>
                                      </p:to>
                                    </p:set>
                                    <p:animEffect transition="in" filter="wipe(left)">
                                      <p:cBhvr>
                                        <p:cTn id="89" dur="500"/>
                                        <p:tgtEl>
                                          <p:spTgt spid="36459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64589"/>
                                        </p:tgtEl>
                                        <p:attrNameLst>
                                          <p:attrName>style.visibility</p:attrName>
                                        </p:attrNameLst>
                                      </p:cBhvr>
                                      <p:to>
                                        <p:strVal val="visible"/>
                                      </p:to>
                                    </p:set>
                                    <p:animEffect transition="in" filter="wipe(left)">
                                      <p:cBhvr>
                                        <p:cTn id="94" dur="500"/>
                                        <p:tgtEl>
                                          <p:spTgt spid="36458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64553">
                                            <p:txEl>
                                              <p:pRg st="0" end="0"/>
                                            </p:txEl>
                                          </p:spTgt>
                                        </p:tgtEl>
                                        <p:attrNameLst>
                                          <p:attrName>style.visibility</p:attrName>
                                        </p:attrNameLst>
                                      </p:cBhvr>
                                      <p:to>
                                        <p:strVal val="visible"/>
                                      </p:to>
                                    </p:set>
                                    <p:animEffect transition="in" filter="wipe(left)">
                                      <p:cBhvr>
                                        <p:cTn id="99" dur="500"/>
                                        <p:tgtEl>
                                          <p:spTgt spid="364553">
                                            <p:txEl>
                                              <p:pRg st="0" end="0"/>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64554"/>
                                        </p:tgtEl>
                                        <p:attrNameLst>
                                          <p:attrName>style.visibility</p:attrName>
                                        </p:attrNameLst>
                                      </p:cBhvr>
                                      <p:to>
                                        <p:strVal val="visible"/>
                                      </p:to>
                                    </p:set>
                                    <p:animEffect transition="in" filter="wipe(left)">
                                      <p:cBhvr>
                                        <p:cTn id="104" dur="500"/>
                                        <p:tgtEl>
                                          <p:spTgt spid="36455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364555"/>
                                        </p:tgtEl>
                                        <p:attrNameLst>
                                          <p:attrName>style.visibility</p:attrName>
                                        </p:attrNameLst>
                                      </p:cBhvr>
                                      <p:to>
                                        <p:strVal val="visible"/>
                                      </p:to>
                                    </p:set>
                                    <p:animEffect transition="in" filter="wipe(left)">
                                      <p:cBhvr>
                                        <p:cTn id="109" dur="500"/>
                                        <p:tgtEl>
                                          <p:spTgt spid="36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nimBg="1"/>
      <p:bldP spid="364548" grpId="0"/>
      <p:bldP spid="364550" grpId="0" build="p" autoUpdateAnimBg="0"/>
      <p:bldP spid="36455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3892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89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F4B765-6B50-3047-8BB7-3CA7F9B2EC9B}"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803843" name="Picture 3" descr="F0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9600"/>
            <a:ext cx="5715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3844" name="Object 2"/>
          <p:cNvGraphicFramePr>
            <a:graphicFrameLocks noChangeAspect="1"/>
          </p:cNvGraphicFramePr>
          <p:nvPr/>
        </p:nvGraphicFramePr>
        <p:xfrm>
          <a:off x="1600200" y="3290888"/>
          <a:ext cx="801688" cy="411162"/>
        </p:xfrm>
        <a:graphic>
          <a:graphicData uri="http://schemas.openxmlformats.org/presentationml/2006/ole">
            <mc:AlternateContent xmlns:mc="http://schemas.openxmlformats.org/markup-compatibility/2006">
              <mc:Choice xmlns:v="urn:schemas-microsoft-com:vml" Requires="v">
                <p:oleObj spid="_x0000_s384561" name="Equation" r:id="rId5" imgW="444240" imgH="228600" progId="Equation.DSMT4">
                  <p:embed/>
                </p:oleObj>
              </mc:Choice>
              <mc:Fallback>
                <p:oleObj name="Equation" r:id="rId5" imgW="4442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90888"/>
                        <a:ext cx="80168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45" name="Object 3"/>
          <p:cNvGraphicFramePr>
            <a:graphicFrameLocks noChangeAspect="1"/>
          </p:cNvGraphicFramePr>
          <p:nvPr/>
        </p:nvGraphicFramePr>
        <p:xfrm>
          <a:off x="1371600" y="4191000"/>
          <a:ext cx="871538" cy="561975"/>
        </p:xfrm>
        <a:graphic>
          <a:graphicData uri="http://schemas.openxmlformats.org/presentationml/2006/ole">
            <mc:AlternateContent xmlns:mc="http://schemas.openxmlformats.org/markup-compatibility/2006">
              <mc:Choice xmlns:v="urn:schemas-microsoft-com:vml" Requires="v">
                <p:oleObj spid="_x0000_s384562" name="Equation" r:id="rId7" imgW="355320" imgH="228600" progId="Equation.DSMT4">
                  <p:embed/>
                </p:oleObj>
              </mc:Choice>
              <mc:Fallback>
                <p:oleObj name="Equation" r:id="rId7" imgW="3553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91000"/>
                        <a:ext cx="87153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46" name="AutoShape 6"/>
          <p:cNvSpPr>
            <a:spLocks noChangeArrowheads="1"/>
          </p:cNvSpPr>
          <p:nvPr/>
        </p:nvSpPr>
        <p:spPr bwMode="auto">
          <a:xfrm>
            <a:off x="762000" y="43434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38925" name="Rectangle 7"/>
          <p:cNvSpPr>
            <a:spLocks noGrp="1" noChangeArrowheads="1"/>
          </p:cNvSpPr>
          <p:nvPr>
            <p:ph type="title"/>
          </p:nvPr>
        </p:nvSpPr>
        <p:spPr>
          <a:xfrm>
            <a:off x="685800" y="0"/>
            <a:ext cx="7772400" cy="685800"/>
          </a:xfrm>
        </p:spPr>
        <p:txBody>
          <a:bodyPr/>
          <a:lstStyle/>
          <a:p>
            <a:r>
              <a:rPr lang="en-US" altLang="ko-KR" sz="4000" dirty="0">
                <a:latin typeface="Arial Narrow" charset="0"/>
                <a:ea typeface="굴림" charset="0"/>
                <a:cs typeface="굴림" charset="0"/>
              </a:rPr>
              <a:t>Velocity of </a:t>
            </a:r>
            <a:r>
              <a:rPr lang="en-US" altLang="ko-KR" sz="4000" dirty="0" smtClean="0">
                <a:latin typeface="Arial Narrow" charset="0"/>
                <a:ea typeface="굴림" charset="0"/>
                <a:cs typeface="굴림" charset="0"/>
              </a:rPr>
              <a:t>the Center </a:t>
            </a:r>
            <a:r>
              <a:rPr lang="en-US" altLang="ko-KR" sz="4000" dirty="0">
                <a:latin typeface="Arial Narrow" charset="0"/>
                <a:ea typeface="굴림" charset="0"/>
                <a:cs typeface="굴림" charset="0"/>
              </a:rPr>
              <a:t>of Mass</a:t>
            </a:r>
            <a:endParaRPr lang="en-US" sz="4000" dirty="0">
              <a:latin typeface="Arial Narrow" charset="0"/>
              <a:ea typeface="ＭＳ Ｐゴシック" charset="0"/>
              <a:cs typeface="ＭＳ Ｐゴシック" charset="0"/>
            </a:endParaRPr>
          </a:p>
        </p:txBody>
      </p:sp>
      <p:sp>
        <p:nvSpPr>
          <p:cNvPr id="803848" name="Text Box 8"/>
          <p:cNvSpPr txBox="1">
            <a:spLocks noChangeArrowheads="1"/>
          </p:cNvSpPr>
          <p:nvPr/>
        </p:nvSpPr>
        <p:spPr bwMode="auto">
          <a:xfrm>
            <a:off x="838200" y="51816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In an isolated system, the total linear momentum does not change,</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therefore the velocity of the center of mass does not change.</a:t>
            </a:r>
          </a:p>
        </p:txBody>
      </p:sp>
      <p:graphicFrame>
        <p:nvGraphicFramePr>
          <p:cNvPr id="803849" name="Object 4"/>
          <p:cNvGraphicFramePr>
            <a:graphicFrameLocks noChangeAspect="1"/>
          </p:cNvGraphicFramePr>
          <p:nvPr/>
        </p:nvGraphicFramePr>
        <p:xfrm>
          <a:off x="2443163" y="3108325"/>
          <a:ext cx="1671637" cy="777875"/>
        </p:xfrm>
        <a:graphic>
          <a:graphicData uri="http://schemas.openxmlformats.org/presentationml/2006/ole">
            <mc:AlternateContent xmlns:mc="http://schemas.openxmlformats.org/markup-compatibility/2006">
              <mc:Choice xmlns:v="urn:schemas-microsoft-com:vml" Requires="v">
                <p:oleObj spid="_x0000_s384563" name="Equation" r:id="rId9" imgW="927000" imgH="431640" progId="Equation.DSMT4">
                  <p:embed/>
                </p:oleObj>
              </mc:Choice>
              <mc:Fallback>
                <p:oleObj name="Equation" r:id="rId9" imgW="9270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163" y="3108325"/>
                        <a:ext cx="16716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0" name="Object 5"/>
          <p:cNvGraphicFramePr>
            <a:graphicFrameLocks noChangeAspect="1"/>
          </p:cNvGraphicFramePr>
          <p:nvPr/>
        </p:nvGraphicFramePr>
        <p:xfrm>
          <a:off x="2209800" y="3962400"/>
          <a:ext cx="1150938" cy="965200"/>
        </p:xfrm>
        <a:graphic>
          <a:graphicData uri="http://schemas.openxmlformats.org/presentationml/2006/ole">
            <mc:AlternateContent xmlns:mc="http://schemas.openxmlformats.org/markup-compatibility/2006">
              <mc:Choice xmlns:v="urn:schemas-microsoft-com:vml" Requires="v">
                <p:oleObj spid="_x0000_s384564" name="Equation" r:id="rId11" imgW="469800" imgH="393480" progId="Equation.DSMT4">
                  <p:embed/>
                </p:oleObj>
              </mc:Choice>
              <mc:Fallback>
                <p:oleObj name="Equation" r:id="rId11" imgW="46980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962400"/>
                        <a:ext cx="11509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1" name="Object 6"/>
          <p:cNvGraphicFramePr>
            <a:graphicFrameLocks noChangeAspect="1"/>
          </p:cNvGraphicFramePr>
          <p:nvPr/>
        </p:nvGraphicFramePr>
        <p:xfrm>
          <a:off x="3321050" y="3962400"/>
          <a:ext cx="3765550" cy="1058863"/>
        </p:xfrm>
        <a:graphic>
          <a:graphicData uri="http://schemas.openxmlformats.org/presentationml/2006/ole">
            <mc:AlternateContent xmlns:mc="http://schemas.openxmlformats.org/markup-compatibility/2006">
              <mc:Choice xmlns:v="urn:schemas-microsoft-com:vml" Requires="v">
                <p:oleObj spid="_x0000_s384565" name="Equation" r:id="rId13" imgW="1536480" imgH="431640" progId="Equation.DSMT4">
                  <p:embed/>
                </p:oleObj>
              </mc:Choice>
              <mc:Fallback>
                <p:oleObj name="Equation" r:id="rId13" imgW="153648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1050" y="3962400"/>
                        <a:ext cx="37655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2" name="Object 7"/>
          <p:cNvGraphicFramePr>
            <a:graphicFrameLocks noChangeAspect="1"/>
          </p:cNvGraphicFramePr>
          <p:nvPr/>
        </p:nvGraphicFramePr>
        <p:xfrm>
          <a:off x="7034213" y="3962400"/>
          <a:ext cx="1804987" cy="1058863"/>
        </p:xfrm>
        <a:graphic>
          <a:graphicData uri="http://schemas.openxmlformats.org/presentationml/2006/ole">
            <mc:AlternateContent xmlns:mc="http://schemas.openxmlformats.org/markup-compatibility/2006">
              <mc:Choice xmlns:v="urn:schemas-microsoft-com:vml" Requires="v">
                <p:oleObj spid="_x0000_s384566" name="Equation" r:id="rId15" imgW="736560" imgH="431640" progId="Equation.DSMT4">
                  <p:embed/>
                </p:oleObj>
              </mc:Choice>
              <mc:Fallback>
                <p:oleObj name="Equation" r:id="rId15" imgW="7365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4213" y="3962400"/>
                        <a:ext cx="1804987"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53" name="Oval 13"/>
          <p:cNvSpPr>
            <a:spLocks noChangeArrowheads="1"/>
          </p:cNvSpPr>
          <p:nvPr/>
        </p:nvSpPr>
        <p:spPr bwMode="auto">
          <a:xfrm>
            <a:off x="38100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4" name="Oval 14"/>
          <p:cNvSpPr>
            <a:spLocks noChangeArrowheads="1"/>
          </p:cNvSpPr>
          <p:nvPr/>
        </p:nvSpPr>
        <p:spPr bwMode="auto">
          <a:xfrm>
            <a:off x="56388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5" name="Oval 15"/>
          <p:cNvSpPr>
            <a:spLocks noChangeArrowheads="1"/>
          </p:cNvSpPr>
          <p:nvPr/>
        </p:nvSpPr>
        <p:spPr bwMode="auto">
          <a:xfrm>
            <a:off x="70104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03856" name="Oval 16"/>
          <p:cNvSpPr>
            <a:spLocks noChangeArrowheads="1"/>
          </p:cNvSpPr>
          <p:nvPr/>
        </p:nvSpPr>
        <p:spPr bwMode="auto">
          <a:xfrm>
            <a:off x="80010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1610206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03843"/>
                                        </p:tgtEl>
                                        <p:attrNameLst>
                                          <p:attrName>style.visibility</p:attrName>
                                        </p:attrNameLst>
                                      </p:cBhvr>
                                      <p:to>
                                        <p:strVal val="visible"/>
                                      </p:to>
                                    </p:set>
                                    <p:animEffect transition="in" filter="barn(inVertical)">
                                      <p:cBhvr>
                                        <p:cTn id="7" dur="500"/>
                                        <p:tgtEl>
                                          <p:spTgt spid="803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3844"/>
                                        </p:tgtEl>
                                        <p:attrNameLst>
                                          <p:attrName>style.visibility</p:attrName>
                                        </p:attrNameLst>
                                      </p:cBhvr>
                                      <p:to>
                                        <p:strVal val="visible"/>
                                      </p:to>
                                    </p:set>
                                    <p:animEffect transition="in" filter="wipe(left)">
                                      <p:cBhvr>
                                        <p:cTn id="12" dur="500"/>
                                        <p:tgtEl>
                                          <p:spTgt spid="803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3849"/>
                                        </p:tgtEl>
                                        <p:attrNameLst>
                                          <p:attrName>style.visibility</p:attrName>
                                        </p:attrNameLst>
                                      </p:cBhvr>
                                      <p:to>
                                        <p:strVal val="visible"/>
                                      </p:to>
                                    </p:set>
                                    <p:animEffect transition="in" filter="wipe(left)">
                                      <p:cBhvr>
                                        <p:cTn id="17" dur="500"/>
                                        <p:tgtEl>
                                          <p:spTgt spid="8038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3846"/>
                                        </p:tgtEl>
                                        <p:attrNameLst>
                                          <p:attrName>style.visibility</p:attrName>
                                        </p:attrNameLst>
                                      </p:cBhvr>
                                      <p:to>
                                        <p:strVal val="visible"/>
                                      </p:to>
                                    </p:set>
                                    <p:animEffect transition="in" filter="wipe(left)">
                                      <p:cBhvr>
                                        <p:cTn id="22" dur="500"/>
                                        <p:tgtEl>
                                          <p:spTgt spid="803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3845"/>
                                        </p:tgtEl>
                                        <p:attrNameLst>
                                          <p:attrName>style.visibility</p:attrName>
                                        </p:attrNameLst>
                                      </p:cBhvr>
                                      <p:to>
                                        <p:strVal val="visible"/>
                                      </p:to>
                                    </p:set>
                                    <p:animEffect transition="in" filter="wipe(left)">
                                      <p:cBhvr>
                                        <p:cTn id="27" dur="500"/>
                                        <p:tgtEl>
                                          <p:spTgt spid="8038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3850"/>
                                        </p:tgtEl>
                                        <p:attrNameLst>
                                          <p:attrName>style.visibility</p:attrName>
                                        </p:attrNameLst>
                                      </p:cBhvr>
                                      <p:to>
                                        <p:strVal val="visible"/>
                                      </p:to>
                                    </p:set>
                                    <p:animEffect transition="in" filter="wipe(left)">
                                      <p:cBhvr>
                                        <p:cTn id="32" dur="500"/>
                                        <p:tgtEl>
                                          <p:spTgt spid="8038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03851"/>
                                        </p:tgtEl>
                                        <p:attrNameLst>
                                          <p:attrName>style.visibility</p:attrName>
                                        </p:attrNameLst>
                                      </p:cBhvr>
                                      <p:to>
                                        <p:strVal val="visible"/>
                                      </p:to>
                                    </p:set>
                                    <p:animEffect transition="in" filter="wipe(left)">
                                      <p:cBhvr>
                                        <p:cTn id="37" dur="500"/>
                                        <p:tgtEl>
                                          <p:spTgt spid="8038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03853"/>
                                        </p:tgtEl>
                                        <p:attrNameLst>
                                          <p:attrName>style.visibility</p:attrName>
                                        </p:attrNameLst>
                                      </p:cBhvr>
                                      <p:to>
                                        <p:strVal val="visible"/>
                                      </p:to>
                                    </p:set>
                                    <p:anim calcmode="lin" valueType="num">
                                      <p:cBhvr>
                                        <p:cTn id="42" dur="500" fill="hold"/>
                                        <p:tgtEl>
                                          <p:spTgt spid="803853"/>
                                        </p:tgtEl>
                                        <p:attrNameLst>
                                          <p:attrName>ppt_w</p:attrName>
                                        </p:attrNameLst>
                                      </p:cBhvr>
                                      <p:tavLst>
                                        <p:tav tm="0">
                                          <p:val>
                                            <p:fltVal val="0"/>
                                          </p:val>
                                        </p:tav>
                                        <p:tav tm="100000">
                                          <p:val>
                                            <p:strVal val="#ppt_w"/>
                                          </p:val>
                                        </p:tav>
                                      </p:tavLst>
                                    </p:anim>
                                    <p:anim calcmode="lin" valueType="num">
                                      <p:cBhvr>
                                        <p:cTn id="43" dur="500" fill="hold"/>
                                        <p:tgtEl>
                                          <p:spTgt spid="803853"/>
                                        </p:tgtEl>
                                        <p:attrNameLst>
                                          <p:attrName>ppt_h</p:attrName>
                                        </p:attrNameLst>
                                      </p:cBhvr>
                                      <p:tavLst>
                                        <p:tav tm="0">
                                          <p:val>
                                            <p:fltVal val="0"/>
                                          </p:val>
                                        </p:tav>
                                        <p:tav tm="100000">
                                          <p:val>
                                            <p:strVal val="#ppt_h"/>
                                          </p:val>
                                        </p:tav>
                                      </p:tavLst>
                                    </p:anim>
                                    <p:animEffect transition="in" filter="fade">
                                      <p:cBhvr>
                                        <p:cTn id="44" dur="500"/>
                                        <p:tgtEl>
                                          <p:spTgt spid="803853"/>
                                        </p:tgtEl>
                                      </p:cBhvr>
                                    </p:animEffect>
                                  </p:childTnLst>
                                </p:cTn>
                              </p:par>
                            </p:childTnLst>
                          </p:cTn>
                        </p:par>
                        <p:par>
                          <p:cTn id="45" fill="hold" nodeType="afterGroup">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803854"/>
                                        </p:tgtEl>
                                        <p:attrNameLst>
                                          <p:attrName>style.visibility</p:attrName>
                                        </p:attrNameLst>
                                      </p:cBhvr>
                                      <p:to>
                                        <p:strVal val="visible"/>
                                      </p:to>
                                    </p:set>
                                    <p:anim calcmode="lin" valueType="num">
                                      <p:cBhvr>
                                        <p:cTn id="48" dur="500" fill="hold"/>
                                        <p:tgtEl>
                                          <p:spTgt spid="803854"/>
                                        </p:tgtEl>
                                        <p:attrNameLst>
                                          <p:attrName>ppt_w</p:attrName>
                                        </p:attrNameLst>
                                      </p:cBhvr>
                                      <p:tavLst>
                                        <p:tav tm="0">
                                          <p:val>
                                            <p:fltVal val="0"/>
                                          </p:val>
                                        </p:tav>
                                        <p:tav tm="100000">
                                          <p:val>
                                            <p:strVal val="#ppt_w"/>
                                          </p:val>
                                        </p:tav>
                                      </p:tavLst>
                                    </p:anim>
                                    <p:anim calcmode="lin" valueType="num">
                                      <p:cBhvr>
                                        <p:cTn id="49" dur="500" fill="hold"/>
                                        <p:tgtEl>
                                          <p:spTgt spid="803854"/>
                                        </p:tgtEl>
                                        <p:attrNameLst>
                                          <p:attrName>ppt_h</p:attrName>
                                        </p:attrNameLst>
                                      </p:cBhvr>
                                      <p:tavLst>
                                        <p:tav tm="0">
                                          <p:val>
                                            <p:fltVal val="0"/>
                                          </p:val>
                                        </p:tav>
                                        <p:tav tm="100000">
                                          <p:val>
                                            <p:strVal val="#ppt_h"/>
                                          </p:val>
                                        </p:tav>
                                      </p:tavLst>
                                    </p:anim>
                                    <p:animEffect transition="in" filter="fade">
                                      <p:cBhvr>
                                        <p:cTn id="50" dur="500"/>
                                        <p:tgtEl>
                                          <p:spTgt spid="80385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03852"/>
                                        </p:tgtEl>
                                        <p:attrNameLst>
                                          <p:attrName>style.visibility</p:attrName>
                                        </p:attrNameLst>
                                      </p:cBhvr>
                                      <p:to>
                                        <p:strVal val="visible"/>
                                      </p:to>
                                    </p:set>
                                    <p:animEffect transition="in" filter="wipe(left)">
                                      <p:cBhvr>
                                        <p:cTn id="55" dur="500"/>
                                        <p:tgtEl>
                                          <p:spTgt spid="80385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803848"/>
                                        </p:tgtEl>
                                        <p:attrNameLst>
                                          <p:attrName>style.visibility</p:attrName>
                                        </p:attrNameLst>
                                      </p:cBhvr>
                                      <p:to>
                                        <p:strVal val="visible"/>
                                      </p:to>
                                    </p:set>
                                    <p:animEffect transition="in" filter="wipe(left)">
                                      <p:cBhvr>
                                        <p:cTn id="60" dur="500"/>
                                        <p:tgtEl>
                                          <p:spTgt spid="80384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03855"/>
                                        </p:tgtEl>
                                        <p:attrNameLst>
                                          <p:attrName>style.visibility</p:attrName>
                                        </p:attrNameLst>
                                      </p:cBhvr>
                                      <p:to>
                                        <p:strVal val="visible"/>
                                      </p:to>
                                    </p:set>
                                    <p:anim calcmode="lin" valueType="num">
                                      <p:cBhvr>
                                        <p:cTn id="65" dur="500" fill="hold"/>
                                        <p:tgtEl>
                                          <p:spTgt spid="803855"/>
                                        </p:tgtEl>
                                        <p:attrNameLst>
                                          <p:attrName>ppt_w</p:attrName>
                                        </p:attrNameLst>
                                      </p:cBhvr>
                                      <p:tavLst>
                                        <p:tav tm="0">
                                          <p:val>
                                            <p:fltVal val="0"/>
                                          </p:val>
                                        </p:tav>
                                        <p:tav tm="100000">
                                          <p:val>
                                            <p:strVal val="#ppt_w"/>
                                          </p:val>
                                        </p:tav>
                                      </p:tavLst>
                                    </p:anim>
                                    <p:anim calcmode="lin" valueType="num">
                                      <p:cBhvr>
                                        <p:cTn id="66" dur="500" fill="hold"/>
                                        <p:tgtEl>
                                          <p:spTgt spid="803855"/>
                                        </p:tgtEl>
                                        <p:attrNameLst>
                                          <p:attrName>ppt_h</p:attrName>
                                        </p:attrNameLst>
                                      </p:cBhvr>
                                      <p:tavLst>
                                        <p:tav tm="0">
                                          <p:val>
                                            <p:fltVal val="0"/>
                                          </p:val>
                                        </p:tav>
                                        <p:tav tm="100000">
                                          <p:val>
                                            <p:strVal val="#ppt_h"/>
                                          </p:val>
                                        </p:tav>
                                      </p:tavLst>
                                    </p:anim>
                                    <p:animEffect transition="in" filter="fade">
                                      <p:cBhvr>
                                        <p:cTn id="67" dur="500"/>
                                        <p:tgtEl>
                                          <p:spTgt spid="803855"/>
                                        </p:tgtEl>
                                      </p:cBhvr>
                                    </p:animEffect>
                                  </p:childTnLst>
                                </p:cTn>
                              </p:par>
                            </p:childTnLst>
                          </p:cTn>
                        </p:par>
                        <p:par>
                          <p:cTn id="68" fill="hold" nodeType="afterGroup">
                            <p:stCondLst>
                              <p:cond delay="500"/>
                            </p:stCondLst>
                            <p:childTnLst>
                              <p:par>
                                <p:cTn id="69" presetID="53" presetClass="entr" presetSubtype="0" fill="hold" grpId="0" nodeType="afterEffect">
                                  <p:stCondLst>
                                    <p:cond delay="0"/>
                                  </p:stCondLst>
                                  <p:childTnLst>
                                    <p:set>
                                      <p:cBhvr>
                                        <p:cTn id="70" dur="1" fill="hold">
                                          <p:stCondLst>
                                            <p:cond delay="0"/>
                                          </p:stCondLst>
                                        </p:cTn>
                                        <p:tgtEl>
                                          <p:spTgt spid="803856"/>
                                        </p:tgtEl>
                                        <p:attrNameLst>
                                          <p:attrName>style.visibility</p:attrName>
                                        </p:attrNameLst>
                                      </p:cBhvr>
                                      <p:to>
                                        <p:strVal val="visible"/>
                                      </p:to>
                                    </p:set>
                                    <p:anim calcmode="lin" valueType="num">
                                      <p:cBhvr>
                                        <p:cTn id="71" dur="500" fill="hold"/>
                                        <p:tgtEl>
                                          <p:spTgt spid="803856"/>
                                        </p:tgtEl>
                                        <p:attrNameLst>
                                          <p:attrName>ppt_w</p:attrName>
                                        </p:attrNameLst>
                                      </p:cBhvr>
                                      <p:tavLst>
                                        <p:tav tm="0">
                                          <p:val>
                                            <p:fltVal val="0"/>
                                          </p:val>
                                        </p:tav>
                                        <p:tav tm="100000">
                                          <p:val>
                                            <p:strVal val="#ppt_w"/>
                                          </p:val>
                                        </p:tav>
                                      </p:tavLst>
                                    </p:anim>
                                    <p:anim calcmode="lin" valueType="num">
                                      <p:cBhvr>
                                        <p:cTn id="72" dur="500" fill="hold"/>
                                        <p:tgtEl>
                                          <p:spTgt spid="803856"/>
                                        </p:tgtEl>
                                        <p:attrNameLst>
                                          <p:attrName>ppt_h</p:attrName>
                                        </p:attrNameLst>
                                      </p:cBhvr>
                                      <p:tavLst>
                                        <p:tav tm="0">
                                          <p:val>
                                            <p:fltVal val="0"/>
                                          </p:val>
                                        </p:tav>
                                        <p:tav tm="100000">
                                          <p:val>
                                            <p:strVal val="#ppt_h"/>
                                          </p:val>
                                        </p:tav>
                                      </p:tavLst>
                                    </p:anim>
                                    <p:animEffect transition="in" filter="fade">
                                      <p:cBhvr>
                                        <p:cTn id="73" dur="500"/>
                                        <p:tgtEl>
                                          <p:spTgt spid="803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6" grpId="0" animBg="1"/>
      <p:bldP spid="803848" grpId="0"/>
      <p:bldP spid="803853" grpId="0" animBg="1"/>
      <p:bldP spid="803854" grpId="0" animBg="1"/>
      <p:bldP spid="803855" grpId="0" animBg="1"/>
      <p:bldP spid="8038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altLang="ko-KR" sz="1400">
              <a:solidFill>
                <a:srgbClr val="FF0066"/>
              </a:solidFill>
              <a:latin typeface="Arial Narrow" charset="0"/>
              <a:ea typeface="굴림" charset="0"/>
              <a:cs typeface="굴림" charset="0"/>
            </a:endParaRPr>
          </a:p>
        </p:txBody>
      </p:sp>
      <p:sp>
        <p:nvSpPr>
          <p:cNvPr id="4097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09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0550B4-9ED0-8F45-ACFE-980CE988432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809986" name="Text Box 2"/>
          <p:cNvSpPr txBox="1">
            <a:spLocks noChangeArrowheads="1"/>
          </p:cNvSpPr>
          <p:nvPr/>
        </p:nvSpPr>
        <p:spPr bwMode="auto">
          <a:xfrm>
            <a:off x="288925" y="685800"/>
            <a:ext cx="42068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push off against each other 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ice where friction is negligible.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One is a 54-kg woman and one is a 88-kg man.  The woman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moves away with a </a:t>
            </a:r>
            <a:r>
              <a:rPr lang="en-US" sz="2000" dirty="0" smtClean="0">
                <a:solidFill>
                  <a:schemeClr val="accent2"/>
                </a:solidFill>
                <a:latin typeface="Arial Narrow" charset="0"/>
                <a:ea typeface="굴림" charset="0"/>
                <a:cs typeface="굴림" charset="0"/>
              </a:rPr>
              <a:t>velocity </a:t>
            </a:r>
            <a:r>
              <a:rPr lang="en-US" sz="2000" dirty="0">
                <a:solidFill>
                  <a:schemeClr val="accent2"/>
                </a:solidFill>
                <a:latin typeface="Arial Narrow" charset="0"/>
                <a:ea typeface="굴림" charset="0"/>
                <a:cs typeface="굴림" charset="0"/>
              </a:rPr>
              <a:t>of +2.5 m/s.  </a:t>
            </a:r>
            <a:r>
              <a:rPr lang="en-US" sz="2000" dirty="0" smtClean="0">
                <a:solidFill>
                  <a:schemeClr val="accent2"/>
                </a:solidFill>
                <a:latin typeface="Arial Narrow" charset="0"/>
                <a:ea typeface="굴림" charset="0"/>
                <a:cs typeface="굴림" charset="0"/>
              </a:rPr>
              <a:t>Man’s velocity?</a:t>
            </a:r>
          </a:p>
        </p:txBody>
      </p:sp>
      <p:pic>
        <p:nvPicPr>
          <p:cNvPr id="809987" name="Picture 3"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Rectangle 4"/>
          <p:cNvSpPr>
            <a:spLocks noGrp="1" noChangeArrowheads="1"/>
          </p:cNvSpPr>
          <p:nvPr>
            <p:ph type="title"/>
          </p:nvPr>
        </p:nvSpPr>
        <p:spPr>
          <a:xfrm>
            <a:off x="381000" y="0"/>
            <a:ext cx="8458200" cy="762000"/>
          </a:xfrm>
        </p:spPr>
        <p:txBody>
          <a:bodyPr/>
          <a:lstStyle/>
          <a:p>
            <a:r>
              <a:rPr lang="en-US" altLang="ko-KR" dirty="0">
                <a:latin typeface="Arial Narrow" charset="0"/>
                <a:ea typeface="굴림" charset="0"/>
                <a:cs typeface="굴림" charset="0"/>
              </a:rPr>
              <a:t>Another Look at the Ice Skater Problem</a:t>
            </a:r>
            <a:endParaRPr lang="en-US" dirty="0">
              <a:latin typeface="Arial Narrow" charset="0"/>
              <a:ea typeface="ＭＳ Ｐゴシック" charset="0"/>
              <a:cs typeface="ＭＳ Ｐゴシック" charset="0"/>
            </a:endParaRPr>
          </a:p>
        </p:txBody>
      </p:sp>
      <p:graphicFrame>
        <p:nvGraphicFramePr>
          <p:cNvPr id="810000" name="Object 2"/>
          <p:cNvGraphicFramePr>
            <a:graphicFrameLocks noChangeAspect="1"/>
          </p:cNvGraphicFramePr>
          <p:nvPr/>
        </p:nvGraphicFramePr>
        <p:xfrm>
          <a:off x="533400" y="2338388"/>
          <a:ext cx="1439863" cy="481012"/>
        </p:xfrm>
        <a:graphic>
          <a:graphicData uri="http://schemas.openxmlformats.org/presentationml/2006/ole">
            <mc:AlternateContent xmlns:mc="http://schemas.openxmlformats.org/markup-compatibility/2006">
              <mc:Choice xmlns:v="urn:schemas-microsoft-com:vml" Requires="v">
                <p:oleObj spid="_x0000_s385957" name="Equation" r:id="rId5" imgW="685800" imgH="228600" progId="Equation.DSMT4">
                  <p:embed/>
                </p:oleObj>
              </mc:Choice>
              <mc:Fallback>
                <p:oleObj name="Equation" r:id="rId5" imgW="685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38388"/>
                        <a:ext cx="1439863"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1" name="Object 3"/>
          <p:cNvGraphicFramePr>
            <a:graphicFrameLocks noChangeAspect="1"/>
          </p:cNvGraphicFramePr>
          <p:nvPr/>
        </p:nvGraphicFramePr>
        <p:xfrm>
          <a:off x="546100" y="3987800"/>
          <a:ext cx="1892300" cy="508000"/>
        </p:xfrm>
        <a:graphic>
          <a:graphicData uri="http://schemas.openxmlformats.org/presentationml/2006/ole">
            <mc:AlternateContent xmlns:mc="http://schemas.openxmlformats.org/markup-compatibility/2006">
              <mc:Choice xmlns:v="urn:schemas-microsoft-com:vml" Requires="v">
                <p:oleObj spid="_x0000_s385958" name="Equation" r:id="rId7" imgW="901440" imgH="241200" progId="Equation.DSMT4">
                  <p:embed/>
                </p:oleObj>
              </mc:Choice>
              <mc:Fallback>
                <p:oleObj name="Equation" r:id="rId7" imgW="90144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3987800"/>
                        <a:ext cx="18923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2" name="Object 4"/>
          <p:cNvGraphicFramePr>
            <a:graphicFrameLocks noChangeAspect="1"/>
          </p:cNvGraphicFramePr>
          <p:nvPr/>
        </p:nvGraphicFramePr>
        <p:xfrm>
          <a:off x="533400" y="3100388"/>
          <a:ext cx="827088" cy="481012"/>
        </p:xfrm>
        <a:graphic>
          <a:graphicData uri="http://schemas.openxmlformats.org/presentationml/2006/ole">
            <mc:AlternateContent xmlns:mc="http://schemas.openxmlformats.org/markup-compatibility/2006">
              <mc:Choice xmlns:v="urn:schemas-microsoft-com:vml" Requires="v">
                <p:oleObj spid="_x0000_s385959" name="Equation" r:id="rId9" imgW="393480" imgH="228600" progId="Equation.DSMT4">
                  <p:embed/>
                </p:oleObj>
              </mc:Choice>
              <mc:Fallback>
                <p:oleObj name="Equation" r:id="rId9" imgW="393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00388"/>
                        <a:ext cx="827088"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3" name="Object 5"/>
          <p:cNvGraphicFramePr>
            <a:graphicFrameLocks noChangeAspect="1"/>
          </p:cNvGraphicFramePr>
          <p:nvPr/>
        </p:nvGraphicFramePr>
        <p:xfrm>
          <a:off x="381000" y="4724400"/>
          <a:ext cx="827088" cy="508000"/>
        </p:xfrm>
        <a:graphic>
          <a:graphicData uri="http://schemas.openxmlformats.org/presentationml/2006/ole">
            <mc:AlternateContent xmlns:mc="http://schemas.openxmlformats.org/markup-compatibility/2006">
              <mc:Choice xmlns:v="urn:schemas-microsoft-com:vml" Requires="v">
                <p:oleObj spid="_x0000_s385960" name="Equation" r:id="rId11" imgW="393480" imgH="241200" progId="Equation.DSMT4">
                  <p:embed/>
                </p:oleObj>
              </mc:Choice>
              <mc:Fallback>
                <p:oleObj name="Equation" r:id="rId11" imgW="3934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724400"/>
                        <a:ext cx="8270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4" name="Object 6"/>
          <p:cNvGraphicFramePr>
            <a:graphicFrameLocks noChangeAspect="1"/>
          </p:cNvGraphicFramePr>
          <p:nvPr/>
        </p:nvGraphicFramePr>
        <p:xfrm>
          <a:off x="2725738" y="2338388"/>
          <a:ext cx="1465262" cy="481012"/>
        </p:xfrm>
        <a:graphic>
          <a:graphicData uri="http://schemas.openxmlformats.org/presentationml/2006/ole">
            <mc:AlternateContent xmlns:mc="http://schemas.openxmlformats.org/markup-compatibility/2006">
              <mc:Choice xmlns:v="urn:schemas-microsoft-com:vml" Requires="v">
                <p:oleObj spid="_x0000_s385961" name="Equation" r:id="rId13" imgW="698400" imgH="228600" progId="Equation.DSMT4">
                  <p:embed/>
                </p:oleObj>
              </mc:Choice>
              <mc:Fallback>
                <p:oleObj name="Equation" r:id="rId13" imgW="6984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738" y="2338388"/>
                        <a:ext cx="1465262"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5" name="Object 7"/>
          <p:cNvGraphicFramePr>
            <a:graphicFrameLocks noChangeAspect="1"/>
          </p:cNvGraphicFramePr>
          <p:nvPr/>
        </p:nvGraphicFramePr>
        <p:xfrm>
          <a:off x="1312863" y="2900363"/>
          <a:ext cx="1811337" cy="909637"/>
        </p:xfrm>
        <a:graphic>
          <a:graphicData uri="http://schemas.openxmlformats.org/presentationml/2006/ole">
            <mc:AlternateContent xmlns:mc="http://schemas.openxmlformats.org/markup-compatibility/2006">
              <mc:Choice xmlns:v="urn:schemas-microsoft-com:vml" Requires="v">
                <p:oleObj spid="_x0000_s385962" name="Equation" r:id="rId15" imgW="863280" imgH="431640" progId="Equation.DSMT4">
                  <p:embed/>
                </p:oleObj>
              </mc:Choice>
              <mc:Fallback>
                <p:oleObj name="Equation" r:id="rId15" imgW="8632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2863" y="2900363"/>
                        <a:ext cx="18113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6" name="Object 8"/>
          <p:cNvGraphicFramePr>
            <a:graphicFrameLocks noChangeAspect="1"/>
          </p:cNvGraphicFramePr>
          <p:nvPr/>
        </p:nvGraphicFramePr>
        <p:xfrm>
          <a:off x="3124200" y="3124200"/>
          <a:ext cx="266700" cy="374650"/>
        </p:xfrm>
        <a:graphic>
          <a:graphicData uri="http://schemas.openxmlformats.org/presentationml/2006/ole">
            <mc:AlternateContent xmlns:mc="http://schemas.openxmlformats.org/markup-compatibility/2006">
              <mc:Choice xmlns:v="urn:schemas-microsoft-com:vml" Requires="v">
                <p:oleObj spid="_x0000_s385963" name="Equation" r:id="rId17" imgW="126720" imgH="177480" progId="Equation.DSMT4">
                  <p:embed/>
                </p:oleObj>
              </mc:Choice>
              <mc:Fallback>
                <p:oleObj name="Equation" r:id="rId17" imgW="126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312420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7" name="Object 9"/>
          <p:cNvGraphicFramePr>
            <a:graphicFrameLocks noChangeAspect="1"/>
          </p:cNvGraphicFramePr>
          <p:nvPr/>
        </p:nvGraphicFramePr>
        <p:xfrm>
          <a:off x="2779713" y="3987800"/>
          <a:ext cx="1944687" cy="508000"/>
        </p:xfrm>
        <a:graphic>
          <a:graphicData uri="http://schemas.openxmlformats.org/presentationml/2006/ole">
            <mc:AlternateContent xmlns:mc="http://schemas.openxmlformats.org/markup-compatibility/2006">
              <mc:Choice xmlns:v="urn:schemas-microsoft-com:vml" Requires="v">
                <p:oleObj spid="_x0000_s385964" name="Equation" r:id="rId19" imgW="927000" imgH="241200" progId="Equation.DSMT4">
                  <p:embed/>
                </p:oleObj>
              </mc:Choice>
              <mc:Fallback>
                <p:oleObj name="Equation" r:id="rId19" imgW="92700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9713" y="3987800"/>
                        <a:ext cx="19446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8" name="Object 10"/>
          <p:cNvGraphicFramePr>
            <a:graphicFrameLocks noChangeAspect="1"/>
          </p:cNvGraphicFramePr>
          <p:nvPr/>
        </p:nvGraphicFramePr>
        <p:xfrm>
          <a:off x="1295400" y="4495800"/>
          <a:ext cx="1839913" cy="962025"/>
        </p:xfrm>
        <a:graphic>
          <a:graphicData uri="http://schemas.openxmlformats.org/presentationml/2006/ole">
            <mc:AlternateContent xmlns:mc="http://schemas.openxmlformats.org/markup-compatibility/2006">
              <mc:Choice xmlns:v="urn:schemas-microsoft-com:vml" Requires="v">
                <p:oleObj spid="_x0000_s385965" name="Equation" r:id="rId21" imgW="876240" imgH="457200" progId="Equation.DSMT4">
                  <p:embed/>
                </p:oleObj>
              </mc:Choice>
              <mc:Fallback>
                <p:oleObj name="Equation" r:id="rId21" imgW="876240" imgH="457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400" y="4495800"/>
                        <a:ext cx="183991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9" name="Object 11"/>
          <p:cNvGraphicFramePr>
            <a:graphicFrameLocks noChangeAspect="1"/>
          </p:cNvGraphicFramePr>
          <p:nvPr/>
        </p:nvGraphicFramePr>
        <p:xfrm>
          <a:off x="546100" y="5410200"/>
          <a:ext cx="5943600" cy="882650"/>
        </p:xfrm>
        <a:graphic>
          <a:graphicData uri="http://schemas.openxmlformats.org/presentationml/2006/ole">
            <mc:AlternateContent xmlns:mc="http://schemas.openxmlformats.org/markup-compatibility/2006">
              <mc:Choice xmlns:v="urn:schemas-microsoft-com:vml" Requires="v">
                <p:oleObj spid="_x0000_s385966" name="Equation" r:id="rId23" imgW="2831760" imgH="419040" progId="Equation.DSMT4">
                  <p:embed/>
                </p:oleObj>
              </mc:Choice>
              <mc:Fallback>
                <p:oleObj name="Equation" r:id="rId23" imgW="2831760" imgH="419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100" y="5410200"/>
                        <a:ext cx="59436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4540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09986"/>
                                        </p:tgtEl>
                                        <p:attrNameLst>
                                          <p:attrName>style.visibility</p:attrName>
                                        </p:attrNameLst>
                                      </p:cBhvr>
                                      <p:to>
                                        <p:strVal val="visible"/>
                                      </p:to>
                                    </p:set>
                                    <p:animEffect transition="in" filter="wipe(left)">
                                      <p:cBhvr>
                                        <p:cTn id="7" dur="500"/>
                                        <p:tgtEl>
                                          <p:spTgt spid="80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809987"/>
                                        </p:tgtEl>
                                        <p:attrNameLst>
                                          <p:attrName>style.visibility</p:attrName>
                                        </p:attrNameLst>
                                      </p:cBhvr>
                                      <p:to>
                                        <p:strVal val="visible"/>
                                      </p:to>
                                    </p:set>
                                    <p:anim calcmode="lin" valueType="num">
                                      <p:cBhvr>
                                        <p:cTn id="12" dur="500" fill="hold"/>
                                        <p:tgtEl>
                                          <p:spTgt spid="809987"/>
                                        </p:tgtEl>
                                        <p:attrNameLst>
                                          <p:attrName>ppt_w</p:attrName>
                                        </p:attrNameLst>
                                      </p:cBhvr>
                                      <p:tavLst>
                                        <p:tav tm="0">
                                          <p:val>
                                            <p:fltVal val="0"/>
                                          </p:val>
                                        </p:tav>
                                        <p:tav tm="100000">
                                          <p:val>
                                            <p:strVal val="#ppt_w"/>
                                          </p:val>
                                        </p:tav>
                                      </p:tavLst>
                                    </p:anim>
                                    <p:anim calcmode="lin" valueType="num">
                                      <p:cBhvr>
                                        <p:cTn id="13" dur="500" fill="hold"/>
                                        <p:tgtEl>
                                          <p:spTgt spid="809987"/>
                                        </p:tgtEl>
                                        <p:attrNameLst>
                                          <p:attrName>ppt_h</p:attrName>
                                        </p:attrNameLst>
                                      </p:cBhvr>
                                      <p:tavLst>
                                        <p:tav tm="0">
                                          <p:val>
                                            <p:fltVal val="0"/>
                                          </p:val>
                                        </p:tav>
                                        <p:tav tm="100000">
                                          <p:val>
                                            <p:strVal val="#ppt_h"/>
                                          </p:val>
                                        </p:tav>
                                      </p:tavLst>
                                    </p:anim>
                                    <p:animEffect transition="in" filter="fade">
                                      <p:cBhvr>
                                        <p:cTn id="14" dur="500"/>
                                        <p:tgtEl>
                                          <p:spTgt spid="8099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10000"/>
                                        </p:tgtEl>
                                        <p:attrNameLst>
                                          <p:attrName>style.visibility</p:attrName>
                                        </p:attrNameLst>
                                      </p:cBhvr>
                                      <p:to>
                                        <p:strVal val="visible"/>
                                      </p:to>
                                    </p:set>
                                    <p:animEffect transition="in" filter="wipe(left)">
                                      <p:cBhvr>
                                        <p:cTn id="19" dur="500"/>
                                        <p:tgtEl>
                                          <p:spTgt spid="8100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10004"/>
                                        </p:tgtEl>
                                        <p:attrNameLst>
                                          <p:attrName>style.visibility</p:attrName>
                                        </p:attrNameLst>
                                      </p:cBhvr>
                                      <p:to>
                                        <p:strVal val="visible"/>
                                      </p:to>
                                    </p:set>
                                    <p:animEffect transition="in" filter="wipe(left)">
                                      <p:cBhvr>
                                        <p:cTn id="24" dur="500"/>
                                        <p:tgtEl>
                                          <p:spTgt spid="8100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810002"/>
                                        </p:tgtEl>
                                        <p:attrNameLst>
                                          <p:attrName>style.visibility</p:attrName>
                                        </p:attrNameLst>
                                      </p:cBhvr>
                                      <p:to>
                                        <p:strVal val="visible"/>
                                      </p:to>
                                    </p:set>
                                    <p:animEffect transition="in" filter="wipe(left)">
                                      <p:cBhvr>
                                        <p:cTn id="29" dur="500"/>
                                        <p:tgtEl>
                                          <p:spTgt spid="8100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10005"/>
                                        </p:tgtEl>
                                        <p:attrNameLst>
                                          <p:attrName>style.visibility</p:attrName>
                                        </p:attrNameLst>
                                      </p:cBhvr>
                                      <p:to>
                                        <p:strVal val="visible"/>
                                      </p:to>
                                    </p:set>
                                    <p:animEffect transition="in" filter="wipe(left)">
                                      <p:cBhvr>
                                        <p:cTn id="34" dur="500"/>
                                        <p:tgtEl>
                                          <p:spTgt spid="8100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810006"/>
                                        </p:tgtEl>
                                        <p:attrNameLst>
                                          <p:attrName>style.visibility</p:attrName>
                                        </p:attrNameLst>
                                      </p:cBhvr>
                                      <p:to>
                                        <p:strVal val="visible"/>
                                      </p:to>
                                    </p:set>
                                    <p:animEffect transition="in" filter="wipe(left)">
                                      <p:cBhvr>
                                        <p:cTn id="39" dur="500"/>
                                        <p:tgtEl>
                                          <p:spTgt spid="81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810001"/>
                                        </p:tgtEl>
                                        <p:attrNameLst>
                                          <p:attrName>style.visibility</p:attrName>
                                        </p:attrNameLst>
                                      </p:cBhvr>
                                      <p:to>
                                        <p:strVal val="visible"/>
                                      </p:to>
                                    </p:set>
                                    <p:animEffect transition="in" filter="wipe(left)">
                                      <p:cBhvr>
                                        <p:cTn id="44" dur="500"/>
                                        <p:tgtEl>
                                          <p:spTgt spid="81000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810007"/>
                                        </p:tgtEl>
                                        <p:attrNameLst>
                                          <p:attrName>style.visibility</p:attrName>
                                        </p:attrNameLst>
                                      </p:cBhvr>
                                      <p:to>
                                        <p:strVal val="visible"/>
                                      </p:to>
                                    </p:set>
                                    <p:animEffect transition="in" filter="wipe(left)">
                                      <p:cBhvr>
                                        <p:cTn id="49" dur="500"/>
                                        <p:tgtEl>
                                          <p:spTgt spid="81000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810003"/>
                                        </p:tgtEl>
                                        <p:attrNameLst>
                                          <p:attrName>style.visibility</p:attrName>
                                        </p:attrNameLst>
                                      </p:cBhvr>
                                      <p:to>
                                        <p:strVal val="visible"/>
                                      </p:to>
                                    </p:set>
                                    <p:animEffect transition="in" filter="wipe(left)">
                                      <p:cBhvr>
                                        <p:cTn id="54" dur="500"/>
                                        <p:tgtEl>
                                          <p:spTgt spid="81000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810008"/>
                                        </p:tgtEl>
                                        <p:attrNameLst>
                                          <p:attrName>style.visibility</p:attrName>
                                        </p:attrNameLst>
                                      </p:cBhvr>
                                      <p:to>
                                        <p:strVal val="visible"/>
                                      </p:to>
                                    </p:set>
                                    <p:animEffect transition="in" filter="wipe(left)">
                                      <p:cBhvr>
                                        <p:cTn id="59" dur="500"/>
                                        <p:tgtEl>
                                          <p:spTgt spid="81000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810009"/>
                                        </p:tgtEl>
                                        <p:attrNameLst>
                                          <p:attrName>style.visibility</p:attrName>
                                        </p:attrNameLst>
                                      </p:cBhvr>
                                      <p:to>
                                        <p:strVal val="visible"/>
                                      </p:to>
                                    </p:set>
                                    <p:animEffect transition="in" filter="wipe(left)">
                                      <p:cBhvr>
                                        <p:cTn id="64" dur="500"/>
                                        <p:tgtEl>
                                          <p:spTgt spid="81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16, 2014</a:t>
            </a:r>
            <a:endParaRPr lang="en-US" sz="1400">
              <a:solidFill>
                <a:srgbClr val="FF0066"/>
              </a:solidFill>
              <a:latin typeface="Arial Narrow" charset="0"/>
            </a:endParaRPr>
          </a:p>
        </p:txBody>
      </p:sp>
      <p:sp>
        <p:nvSpPr>
          <p:cNvPr id="379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7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51740C-0D77-F44C-9454-65404E8C787A}"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384002" name="Rectangle 2"/>
          <p:cNvSpPr>
            <a:spLocks noChangeArrowheads="1"/>
          </p:cNvSpPr>
          <p:nvPr/>
        </p:nvSpPr>
        <p:spPr bwMode="auto">
          <a:xfrm>
            <a:off x="685800" y="1752600"/>
            <a:ext cx="4038600" cy="1066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7910" name="Rectangle 3"/>
          <p:cNvSpPr>
            <a:spLocks noGrp="1" noChangeArrowheads="1"/>
          </p:cNvSpPr>
          <p:nvPr>
            <p:ph type="title"/>
          </p:nvPr>
        </p:nvSpPr>
        <p:spPr>
          <a:xfrm>
            <a:off x="685800" y="228600"/>
            <a:ext cx="7772400" cy="533400"/>
          </a:xfrm>
        </p:spPr>
        <p:txBody>
          <a:bodyPr/>
          <a:lstStyle/>
          <a:p>
            <a:r>
              <a:rPr lang="en-US" sz="3600" dirty="0">
                <a:latin typeface="Arial Narrow" charset="0"/>
                <a:ea typeface="ＭＳ Ｐゴシック" charset="0"/>
                <a:cs typeface="ＭＳ Ｐゴシック" charset="0"/>
              </a:rPr>
              <a:t>Center of Mass of a Rigid Object</a:t>
            </a:r>
          </a:p>
        </p:txBody>
      </p:sp>
      <p:sp>
        <p:nvSpPr>
          <p:cNvPr id="384004" name="Text Box 4"/>
          <p:cNvSpPr txBox="1">
            <a:spLocks noChangeArrowheads="1"/>
          </p:cNvSpPr>
          <p:nvPr/>
        </p:nvSpPr>
        <p:spPr bwMode="auto">
          <a:xfrm>
            <a:off x="685800" y="838200"/>
            <a:ext cx="7696200" cy="8509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a:solidFill>
                  <a:srgbClr val="FF0000"/>
                </a:solidFill>
                <a:latin typeface="Arial Narrow" charset="0"/>
              </a:rPr>
              <a:t>The formula for CM can be extended to a system of many particles or</a:t>
            </a:r>
            <a:r>
              <a:rPr lang="en-US">
                <a:latin typeface="Arial Narrow" charset="0"/>
              </a:rPr>
              <a:t> </a:t>
            </a:r>
            <a:r>
              <a:rPr lang="en-US">
                <a:solidFill>
                  <a:srgbClr val="FF0000"/>
                </a:solidFill>
                <a:latin typeface="Arial Narrow" charset="0"/>
              </a:rPr>
              <a:t>a Rigid Object </a:t>
            </a:r>
          </a:p>
        </p:txBody>
      </p:sp>
      <p:sp>
        <p:nvSpPr>
          <p:cNvPr id="384005" name="Text Box 5"/>
          <p:cNvSpPr txBox="1">
            <a:spLocks noChangeArrowheads="1"/>
          </p:cNvSpPr>
          <p:nvPr/>
        </p:nvSpPr>
        <p:spPr bwMode="auto">
          <a:xfrm>
            <a:off x="1828800" y="4403725"/>
            <a:ext cx="3429000" cy="17684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1800" dirty="0">
                <a:solidFill>
                  <a:srgbClr val="FF0000"/>
                </a:solidFill>
                <a:latin typeface="Arial Narrow" charset="0"/>
              </a:rPr>
              <a:t>A rigid body – an object with shape and size with mass spread throughout the body, ordinary objects – can be considered as a group of particles with mass </a:t>
            </a:r>
            <a:r>
              <a:rPr lang="en-US" sz="1800" dirty="0">
                <a:solidFill>
                  <a:srgbClr val="FF0000"/>
                </a:solidFill>
                <a:latin typeface="Monotype Corsiva" charset="0"/>
              </a:rPr>
              <a:t>m</a:t>
            </a:r>
            <a:r>
              <a:rPr lang="en-US" sz="1800" baseline="-25000" dirty="0">
                <a:solidFill>
                  <a:srgbClr val="FF0000"/>
                </a:solidFill>
                <a:latin typeface="Monotype Corsiva" charset="0"/>
              </a:rPr>
              <a:t>i</a:t>
            </a:r>
            <a:r>
              <a:rPr lang="en-US" sz="1800" dirty="0">
                <a:solidFill>
                  <a:srgbClr val="FF0000"/>
                </a:solidFill>
                <a:latin typeface="Arial Narrow" charset="0"/>
              </a:rPr>
              <a:t> densely spread throughout the given shape of the object</a:t>
            </a:r>
          </a:p>
        </p:txBody>
      </p:sp>
      <p:graphicFrame>
        <p:nvGraphicFramePr>
          <p:cNvPr id="384006" name="Object 2"/>
          <p:cNvGraphicFramePr>
            <a:graphicFrameLocks noChangeAspect="1"/>
          </p:cNvGraphicFramePr>
          <p:nvPr/>
        </p:nvGraphicFramePr>
        <p:xfrm>
          <a:off x="725488" y="2062163"/>
          <a:ext cx="615950" cy="376237"/>
        </p:xfrm>
        <a:graphic>
          <a:graphicData uri="http://schemas.openxmlformats.org/presentationml/2006/ole">
            <mc:AlternateContent xmlns:mc="http://schemas.openxmlformats.org/markup-compatibility/2006">
              <mc:Choice xmlns:v="urn:schemas-microsoft-com:vml" Requires="v">
                <p:oleObj spid="_x0000_s407204" name="Equation" r:id="rId3" imgW="393480" imgH="228600" progId="Equation.DSMT4">
                  <p:embed/>
                </p:oleObj>
              </mc:Choice>
              <mc:Fallback>
                <p:oleObj name="Equation" r:id="rId3" imgW="3934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8" y="2062163"/>
                        <a:ext cx="615950"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07" name="Object 3"/>
          <p:cNvGraphicFramePr>
            <a:graphicFrameLocks noChangeAspect="1"/>
          </p:cNvGraphicFramePr>
          <p:nvPr/>
        </p:nvGraphicFramePr>
        <p:xfrm>
          <a:off x="4881563" y="1752600"/>
          <a:ext cx="1657350" cy="1087438"/>
        </p:xfrm>
        <a:graphic>
          <a:graphicData uri="http://schemas.openxmlformats.org/presentationml/2006/ole">
            <mc:AlternateContent xmlns:mc="http://schemas.openxmlformats.org/markup-compatibility/2006">
              <mc:Choice xmlns:v="urn:schemas-microsoft-com:vml" Requires="v">
                <p:oleObj spid="_x0000_s407205" name="Equation" r:id="rId5" imgW="927000" imgH="660240" progId="Equation.3">
                  <p:embed/>
                </p:oleObj>
              </mc:Choice>
              <mc:Fallback>
                <p:oleObj name="Equation" r:id="rId5" imgW="9270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563" y="1752600"/>
                        <a:ext cx="1657350" cy="1087438"/>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4008" name="Text Box 8"/>
          <p:cNvSpPr txBox="1">
            <a:spLocks noChangeArrowheads="1"/>
          </p:cNvSpPr>
          <p:nvPr/>
        </p:nvSpPr>
        <p:spPr bwMode="auto">
          <a:xfrm>
            <a:off x="685800" y="2971800"/>
            <a:ext cx="2590800" cy="10350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rgbClr val="FF0000"/>
                </a:solidFill>
                <a:latin typeface="Arial Narrow" charset="0"/>
              </a:rPr>
              <a:t>The position vector of the center of mass of a many particle system is </a:t>
            </a:r>
          </a:p>
        </p:txBody>
      </p:sp>
      <p:graphicFrame>
        <p:nvGraphicFramePr>
          <p:cNvPr id="384009" name="Object 4"/>
          <p:cNvGraphicFramePr>
            <a:graphicFrameLocks noChangeAspect="1"/>
          </p:cNvGraphicFramePr>
          <p:nvPr>
            <p:extLst>
              <p:ext uri="{D42A27DB-BD31-4B8C-83A1-F6EECF244321}">
                <p14:modId xmlns:p14="http://schemas.microsoft.com/office/powerpoint/2010/main" val="2317238763"/>
              </p:ext>
            </p:extLst>
          </p:nvPr>
        </p:nvGraphicFramePr>
        <p:xfrm>
          <a:off x="3429000" y="2962275"/>
          <a:ext cx="468313" cy="401638"/>
        </p:xfrm>
        <a:graphic>
          <a:graphicData uri="http://schemas.openxmlformats.org/presentationml/2006/ole">
            <mc:AlternateContent xmlns:mc="http://schemas.openxmlformats.org/markup-compatibility/2006">
              <mc:Choice xmlns:v="urn:schemas-microsoft-com:vml" Requires="v">
                <p:oleObj spid="_x0000_s407206" name="Equation" r:id="rId7" imgW="266700" imgH="241300" progId="Equation.DSMT4">
                  <p:embed/>
                </p:oleObj>
              </mc:Choice>
              <mc:Fallback>
                <p:oleObj name="Equation" r:id="rId7" imgW="266700" imgH="241300" progId="Equation.DSMT4">
                  <p:embed/>
                  <p:pic>
                    <p:nvPicPr>
                      <p:cNvPr id="0" name=""/>
                      <p:cNvPicPr>
                        <a:picLocks noChangeAspect="1" noChangeArrowheads="1"/>
                      </p:cNvPicPr>
                      <p:nvPr/>
                    </p:nvPicPr>
                    <p:blipFill>
                      <a:blip r:embed="rId8"/>
                      <a:srcRect/>
                      <a:stretch>
                        <a:fillRect/>
                      </a:stretch>
                    </p:blipFill>
                    <p:spPr bwMode="auto">
                      <a:xfrm>
                        <a:off x="3429000" y="2962275"/>
                        <a:ext cx="468313" cy="401638"/>
                      </a:xfrm>
                      <a:prstGeom prst="rect">
                        <a:avLst/>
                      </a:prstGeom>
                      <a:solidFill>
                        <a:srgbClr val="FFFF99"/>
                      </a:solidFill>
                      <a:ln>
                        <a:noFill/>
                      </a:ln>
                      <a:effectLst/>
                      <a:extLs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10" name="Object 5"/>
          <p:cNvGraphicFramePr>
            <a:graphicFrameLocks noChangeAspect="1"/>
          </p:cNvGraphicFramePr>
          <p:nvPr/>
        </p:nvGraphicFramePr>
        <p:xfrm>
          <a:off x="5410200" y="4191000"/>
          <a:ext cx="1524000" cy="628650"/>
        </p:xfrm>
        <a:graphic>
          <a:graphicData uri="http://schemas.openxmlformats.org/presentationml/2006/ole">
            <mc:AlternateContent xmlns:mc="http://schemas.openxmlformats.org/markup-compatibility/2006">
              <mc:Choice xmlns:v="urn:schemas-microsoft-com:vml" Requires="v">
                <p:oleObj spid="_x0000_s407207" name="Equation" r:id="rId9" imgW="1002960" imgH="520560" progId="Equation.3">
                  <p:embed/>
                </p:oleObj>
              </mc:Choice>
              <mc:Fallback>
                <p:oleObj name="Equation" r:id="rId9" imgW="1002960" imgH="5205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191000"/>
                        <a:ext cx="1524000" cy="628650"/>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11" name="Object 6"/>
          <p:cNvGraphicFramePr>
            <a:graphicFrameLocks noChangeAspect="1"/>
          </p:cNvGraphicFramePr>
          <p:nvPr/>
        </p:nvGraphicFramePr>
        <p:xfrm>
          <a:off x="5410200" y="5164138"/>
          <a:ext cx="481013" cy="357187"/>
        </p:xfrm>
        <a:graphic>
          <a:graphicData uri="http://schemas.openxmlformats.org/presentationml/2006/ole">
            <mc:AlternateContent xmlns:mc="http://schemas.openxmlformats.org/markup-compatibility/2006">
              <mc:Choice xmlns:v="urn:schemas-microsoft-com:vml" Requires="v">
                <p:oleObj spid="_x0000_s407208" name="Equation" r:id="rId11" imgW="266400" imgH="228600" progId="Equation.3">
                  <p:embed/>
                </p:oleObj>
              </mc:Choice>
              <mc:Fallback>
                <p:oleObj name="Equation" r:id="rId11" imgW="2664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64138"/>
                        <a:ext cx="481013"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12" name="Object 7"/>
          <p:cNvGraphicFramePr>
            <a:graphicFrameLocks noChangeAspect="1"/>
          </p:cNvGraphicFramePr>
          <p:nvPr>
            <p:extLst>
              <p:ext uri="{D42A27DB-BD31-4B8C-83A1-F6EECF244321}">
                <p14:modId xmlns:p14="http://schemas.microsoft.com/office/powerpoint/2010/main" val="1993997682"/>
              </p:ext>
            </p:extLst>
          </p:nvPr>
        </p:nvGraphicFramePr>
        <p:xfrm>
          <a:off x="5845175" y="5768975"/>
          <a:ext cx="1798638" cy="752475"/>
        </p:xfrm>
        <a:graphic>
          <a:graphicData uri="http://schemas.openxmlformats.org/presentationml/2006/ole">
            <mc:AlternateContent xmlns:mc="http://schemas.openxmlformats.org/markup-compatibility/2006">
              <mc:Choice xmlns:v="urn:schemas-microsoft-com:vml" Requires="v">
                <p:oleObj spid="_x0000_s407209" name="Equation" r:id="rId13" imgW="1003300" imgH="419100" progId="Equation.DSMT4">
                  <p:embed/>
                </p:oleObj>
              </mc:Choice>
              <mc:Fallback>
                <p:oleObj name="Equation" r:id="rId13" imgW="1003300" imgH="419100" progId="Equation.DSMT4">
                  <p:embed/>
                  <p:pic>
                    <p:nvPicPr>
                      <p:cNvPr id="0" name=""/>
                      <p:cNvPicPr>
                        <a:picLocks noChangeAspect="1" noChangeArrowheads="1"/>
                      </p:cNvPicPr>
                      <p:nvPr/>
                    </p:nvPicPr>
                    <p:blipFill>
                      <a:blip r:embed="rId14"/>
                      <a:srcRect/>
                      <a:stretch>
                        <a:fillRect/>
                      </a:stretch>
                    </p:blipFill>
                    <p:spPr bwMode="auto">
                      <a:xfrm>
                        <a:off x="5845175" y="5768975"/>
                        <a:ext cx="1798638" cy="752475"/>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4013" name="Freeform 13"/>
          <p:cNvSpPr>
            <a:spLocks/>
          </p:cNvSpPr>
          <p:nvPr/>
        </p:nvSpPr>
        <p:spPr bwMode="auto">
          <a:xfrm>
            <a:off x="533400" y="4506913"/>
            <a:ext cx="942975" cy="979487"/>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14"/>
          <p:cNvGrpSpPr>
            <a:grpSpLocks/>
          </p:cNvGrpSpPr>
          <p:nvPr/>
        </p:nvGrpSpPr>
        <p:grpSpPr bwMode="auto">
          <a:xfrm>
            <a:off x="914400" y="4567238"/>
            <a:ext cx="646113" cy="338137"/>
            <a:chOff x="576" y="2877"/>
            <a:chExt cx="407" cy="213"/>
          </a:xfrm>
        </p:grpSpPr>
        <p:sp>
          <p:nvSpPr>
            <p:cNvPr id="37925" name="AutoShape 15"/>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lstStyle/>
            <a:p>
              <a:endParaRPr lang="en-US"/>
            </a:p>
          </p:txBody>
        </p:sp>
        <p:sp>
          <p:nvSpPr>
            <p:cNvPr id="37926" name="Text Box 16"/>
            <p:cNvSpPr txBox="1">
              <a:spLocks noChangeArrowheads="1"/>
            </p:cNvSpPr>
            <p:nvPr/>
          </p:nvSpPr>
          <p:spPr bwMode="auto">
            <a:xfrm>
              <a:off x="618" y="2877"/>
              <a:ext cx="3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FFFF99"/>
                  </a:solidFill>
                  <a:latin typeface="Monotype Corsiva" charset="0"/>
                </a:rPr>
                <a:t>Δm</a:t>
              </a:r>
              <a:r>
                <a:rPr lang="en-US" sz="1600" baseline="-25000">
                  <a:solidFill>
                    <a:srgbClr val="FFFF99"/>
                  </a:solidFill>
                  <a:latin typeface="Monotype Corsiva" charset="0"/>
                </a:rPr>
                <a:t>i</a:t>
              </a:r>
              <a:endParaRPr lang="en-US" sz="1600">
                <a:solidFill>
                  <a:srgbClr val="FFFF99"/>
                </a:solidFill>
                <a:latin typeface="Monotype Corsiva" charset="0"/>
              </a:endParaRPr>
            </a:p>
          </p:txBody>
        </p:sp>
      </p:grpSp>
      <p:grpSp>
        <p:nvGrpSpPr>
          <p:cNvPr id="3" name="Group 17"/>
          <p:cNvGrpSpPr>
            <a:grpSpLocks/>
          </p:cNvGrpSpPr>
          <p:nvPr/>
        </p:nvGrpSpPr>
        <p:grpSpPr bwMode="auto">
          <a:xfrm>
            <a:off x="152400" y="4343400"/>
            <a:ext cx="1524000" cy="1524000"/>
            <a:chOff x="96" y="3120"/>
            <a:chExt cx="960" cy="960"/>
          </a:xfrm>
        </p:grpSpPr>
        <p:sp>
          <p:nvSpPr>
            <p:cNvPr id="37923" name="Line 18"/>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924" name="Line 19"/>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0"/>
          <p:cNvGrpSpPr>
            <a:grpSpLocks/>
          </p:cNvGrpSpPr>
          <p:nvPr/>
        </p:nvGrpSpPr>
        <p:grpSpPr bwMode="auto">
          <a:xfrm>
            <a:off x="304800" y="4724400"/>
            <a:ext cx="685800" cy="990600"/>
            <a:chOff x="192" y="2976"/>
            <a:chExt cx="432" cy="624"/>
          </a:xfrm>
        </p:grpSpPr>
        <p:sp>
          <p:nvSpPr>
            <p:cNvPr id="37921" name="Line 21"/>
            <p:cNvSpPr>
              <a:spLocks noChangeShapeType="1"/>
            </p:cNvSpPr>
            <p:nvPr/>
          </p:nvSpPr>
          <p:spPr bwMode="auto">
            <a:xfrm flipV="1">
              <a:off x="192" y="2976"/>
              <a:ext cx="432" cy="624"/>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2" name="Text Box 22"/>
            <p:cNvSpPr txBox="1">
              <a:spLocks noChangeArrowheads="1"/>
            </p:cNvSpPr>
            <p:nvPr/>
          </p:nvSpPr>
          <p:spPr bwMode="auto">
            <a:xfrm>
              <a:off x="240" y="307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grpSp>
      <p:grpSp>
        <p:nvGrpSpPr>
          <p:cNvPr id="5" name="Group 23"/>
          <p:cNvGrpSpPr>
            <a:grpSpLocks/>
          </p:cNvGrpSpPr>
          <p:nvPr/>
        </p:nvGrpSpPr>
        <p:grpSpPr bwMode="auto">
          <a:xfrm>
            <a:off x="304800" y="4953000"/>
            <a:ext cx="869950" cy="762000"/>
            <a:chOff x="192" y="3120"/>
            <a:chExt cx="548" cy="480"/>
          </a:xfrm>
        </p:grpSpPr>
        <p:sp>
          <p:nvSpPr>
            <p:cNvPr id="37919" name="Line 24"/>
            <p:cNvSpPr>
              <a:spLocks noChangeShapeType="1"/>
            </p:cNvSpPr>
            <p:nvPr/>
          </p:nvSpPr>
          <p:spPr bwMode="auto">
            <a:xfrm flipV="1">
              <a:off x="192" y="3120"/>
              <a:ext cx="528"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0" name="Text Box 25"/>
            <p:cNvSpPr txBox="1">
              <a:spLocks noChangeArrowheads="1"/>
            </p:cNvSpPr>
            <p:nvPr/>
          </p:nvSpPr>
          <p:spPr bwMode="auto">
            <a:xfrm>
              <a:off x="435" y="3264"/>
              <a:ext cx="3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r</a:t>
              </a:r>
              <a:r>
                <a:rPr lang="en-US" sz="2000" baseline="-25000">
                  <a:solidFill>
                    <a:srgbClr val="FF0000"/>
                  </a:solidFill>
                  <a:latin typeface="Monotype Corsiva" charset="0"/>
                </a:rPr>
                <a:t>CM</a:t>
              </a:r>
              <a:endParaRPr lang="en-US" sz="2000">
                <a:solidFill>
                  <a:srgbClr val="FF0000"/>
                </a:solidFill>
                <a:latin typeface="Monotype Corsiva" charset="0"/>
              </a:endParaRPr>
            </a:p>
          </p:txBody>
        </p:sp>
      </p:grpSp>
      <p:graphicFrame>
        <p:nvGraphicFramePr>
          <p:cNvPr id="384026" name="Object 8"/>
          <p:cNvGraphicFramePr>
            <a:graphicFrameLocks noChangeAspect="1"/>
          </p:cNvGraphicFramePr>
          <p:nvPr/>
        </p:nvGraphicFramePr>
        <p:xfrm>
          <a:off x="6696075" y="1752600"/>
          <a:ext cx="1609725" cy="1087438"/>
        </p:xfrm>
        <a:graphic>
          <a:graphicData uri="http://schemas.openxmlformats.org/presentationml/2006/ole">
            <mc:AlternateContent xmlns:mc="http://schemas.openxmlformats.org/markup-compatibility/2006">
              <mc:Choice xmlns:v="urn:schemas-microsoft-com:vml" Requires="v">
                <p:oleObj spid="_x0000_s407210" name="Equation" r:id="rId15" imgW="901440" imgH="660240" progId="Equation.3">
                  <p:embed/>
                </p:oleObj>
              </mc:Choice>
              <mc:Fallback>
                <p:oleObj name="Equation" r:id="rId15" imgW="901440" imgH="660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6075" y="1752600"/>
                        <a:ext cx="1609725" cy="1087438"/>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27" name="Object 9"/>
          <p:cNvGraphicFramePr>
            <a:graphicFrameLocks noChangeAspect="1"/>
          </p:cNvGraphicFramePr>
          <p:nvPr>
            <p:extLst>
              <p:ext uri="{D42A27DB-BD31-4B8C-83A1-F6EECF244321}">
                <p14:modId xmlns:p14="http://schemas.microsoft.com/office/powerpoint/2010/main" val="236900856"/>
              </p:ext>
            </p:extLst>
          </p:nvPr>
        </p:nvGraphicFramePr>
        <p:xfrm>
          <a:off x="3908425" y="2963863"/>
          <a:ext cx="2366963" cy="398462"/>
        </p:xfrm>
        <a:graphic>
          <a:graphicData uri="http://schemas.openxmlformats.org/presentationml/2006/ole">
            <mc:AlternateContent xmlns:mc="http://schemas.openxmlformats.org/markup-compatibility/2006">
              <mc:Choice xmlns:v="urn:schemas-microsoft-com:vml" Requires="v">
                <p:oleObj spid="_x0000_s407211" name="Equation" r:id="rId17" imgW="1346200" imgH="279400" progId="Equation.DSMT4">
                  <p:embed/>
                </p:oleObj>
              </mc:Choice>
              <mc:Fallback>
                <p:oleObj name="Equation" r:id="rId17" imgW="1346200" imgH="279400" progId="Equation.DSMT4">
                  <p:embed/>
                  <p:pic>
                    <p:nvPicPr>
                      <p:cNvPr id="0" name=""/>
                      <p:cNvPicPr>
                        <a:picLocks noChangeAspect="1" noChangeArrowheads="1"/>
                      </p:cNvPicPr>
                      <p:nvPr/>
                    </p:nvPicPr>
                    <p:blipFill>
                      <a:blip r:embed="rId18"/>
                      <a:srcRect/>
                      <a:stretch>
                        <a:fillRect/>
                      </a:stretch>
                    </p:blipFill>
                    <p:spPr bwMode="auto">
                      <a:xfrm>
                        <a:off x="3908425" y="2963863"/>
                        <a:ext cx="2366963" cy="398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28" name="Object 10"/>
          <p:cNvGraphicFramePr>
            <a:graphicFrameLocks noChangeAspect="1"/>
          </p:cNvGraphicFramePr>
          <p:nvPr>
            <p:extLst>
              <p:ext uri="{D42A27DB-BD31-4B8C-83A1-F6EECF244321}">
                <p14:modId xmlns:p14="http://schemas.microsoft.com/office/powerpoint/2010/main" val="320495143"/>
              </p:ext>
            </p:extLst>
          </p:nvPr>
        </p:nvGraphicFramePr>
        <p:xfrm>
          <a:off x="6310313" y="2897188"/>
          <a:ext cx="2520950" cy="774700"/>
        </p:xfrm>
        <a:graphic>
          <a:graphicData uri="http://schemas.openxmlformats.org/presentationml/2006/ole">
            <mc:AlternateContent xmlns:mc="http://schemas.openxmlformats.org/markup-compatibility/2006">
              <mc:Choice xmlns:v="urn:schemas-microsoft-com:vml" Requires="v">
                <p:oleObj spid="_x0000_s407212" name="Equation" r:id="rId19" imgW="1993900" imgH="698500" progId="Equation.DSMT4">
                  <p:embed/>
                </p:oleObj>
              </mc:Choice>
              <mc:Fallback>
                <p:oleObj name="Equation" r:id="rId19" imgW="1993900" imgH="698500" progId="Equation.DSMT4">
                  <p:embed/>
                  <p:pic>
                    <p:nvPicPr>
                      <p:cNvPr id="0" name=""/>
                      <p:cNvPicPr>
                        <a:picLocks noChangeAspect="1" noChangeArrowheads="1"/>
                      </p:cNvPicPr>
                      <p:nvPr/>
                    </p:nvPicPr>
                    <p:blipFill>
                      <a:blip r:embed="rId20"/>
                      <a:srcRect/>
                      <a:stretch>
                        <a:fillRect/>
                      </a:stretch>
                    </p:blipFill>
                    <p:spPr bwMode="auto">
                      <a:xfrm>
                        <a:off x="6310313" y="2897188"/>
                        <a:ext cx="252095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29" name="Object 11"/>
          <p:cNvGraphicFramePr>
            <a:graphicFrameLocks noChangeAspect="1"/>
          </p:cNvGraphicFramePr>
          <p:nvPr>
            <p:extLst>
              <p:ext uri="{D42A27DB-BD31-4B8C-83A1-F6EECF244321}">
                <p14:modId xmlns:p14="http://schemas.microsoft.com/office/powerpoint/2010/main" val="208790502"/>
              </p:ext>
            </p:extLst>
          </p:nvPr>
        </p:nvGraphicFramePr>
        <p:xfrm>
          <a:off x="3527425" y="3463925"/>
          <a:ext cx="1704975" cy="801688"/>
        </p:xfrm>
        <a:graphic>
          <a:graphicData uri="http://schemas.openxmlformats.org/presentationml/2006/ole">
            <mc:AlternateContent xmlns:mc="http://schemas.openxmlformats.org/markup-compatibility/2006">
              <mc:Choice xmlns:v="urn:schemas-microsoft-com:vml" Requires="v">
                <p:oleObj spid="_x0000_s407213" name="Equation" r:id="rId21" imgW="889000" imgH="558800" progId="Equation.DSMT4">
                  <p:embed/>
                </p:oleObj>
              </mc:Choice>
              <mc:Fallback>
                <p:oleObj name="Equation" r:id="rId21" imgW="889000" imgH="558800" progId="Equation.DSMT4">
                  <p:embed/>
                  <p:pic>
                    <p:nvPicPr>
                      <p:cNvPr id="0" name=""/>
                      <p:cNvPicPr>
                        <a:picLocks noChangeAspect="1" noChangeArrowheads="1"/>
                      </p:cNvPicPr>
                      <p:nvPr/>
                    </p:nvPicPr>
                    <p:blipFill>
                      <a:blip r:embed="rId22"/>
                      <a:srcRect/>
                      <a:stretch>
                        <a:fillRect/>
                      </a:stretch>
                    </p:blipFill>
                    <p:spPr bwMode="auto">
                      <a:xfrm>
                        <a:off x="3527425" y="3463925"/>
                        <a:ext cx="1704975" cy="801688"/>
                      </a:xfrm>
                      <a:prstGeom prst="rect">
                        <a:avLst/>
                      </a:prstGeom>
                      <a:solidFill>
                        <a:srgbClr val="FFFFCC"/>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0" name="Object 12"/>
          <p:cNvGraphicFramePr>
            <a:graphicFrameLocks noChangeAspect="1"/>
          </p:cNvGraphicFramePr>
          <p:nvPr/>
        </p:nvGraphicFramePr>
        <p:xfrm>
          <a:off x="5867400" y="4953000"/>
          <a:ext cx="1565275" cy="685800"/>
        </p:xfrm>
        <a:graphic>
          <a:graphicData uri="http://schemas.openxmlformats.org/presentationml/2006/ole">
            <mc:AlternateContent xmlns:mc="http://schemas.openxmlformats.org/markup-compatibility/2006">
              <mc:Choice xmlns:v="urn:schemas-microsoft-com:vml" Requires="v">
                <p:oleObj spid="_x0000_s407214" name="Equation" r:id="rId23" imgW="1028520" imgH="520560" progId="Equation.3">
                  <p:embed/>
                </p:oleObj>
              </mc:Choice>
              <mc:Fallback>
                <p:oleObj name="Equation" r:id="rId23" imgW="1028520" imgH="5205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67400" y="4953000"/>
                        <a:ext cx="15652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1" name="Object 13"/>
          <p:cNvGraphicFramePr>
            <a:graphicFrameLocks noChangeAspect="1"/>
          </p:cNvGraphicFramePr>
          <p:nvPr/>
        </p:nvGraphicFramePr>
        <p:xfrm>
          <a:off x="7391400" y="5105400"/>
          <a:ext cx="1081088" cy="519113"/>
        </p:xfrm>
        <a:graphic>
          <a:graphicData uri="http://schemas.openxmlformats.org/presentationml/2006/ole">
            <mc:AlternateContent xmlns:mc="http://schemas.openxmlformats.org/markup-compatibility/2006">
              <mc:Choice xmlns:v="urn:schemas-microsoft-com:vml" Requires="v">
                <p:oleObj spid="_x0000_s407215" name="Equation" r:id="rId25" imgW="711000" imgH="393480" progId="Equation.3">
                  <p:embed/>
                </p:oleObj>
              </mc:Choice>
              <mc:Fallback>
                <p:oleObj name="Equation" r:id="rId25" imgW="711000" imgH="393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91400" y="5105400"/>
                        <a:ext cx="1081088"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2" name="Object 14"/>
          <p:cNvGraphicFramePr>
            <a:graphicFrameLocks noChangeAspect="1"/>
          </p:cNvGraphicFramePr>
          <p:nvPr/>
        </p:nvGraphicFramePr>
        <p:xfrm>
          <a:off x="1433513" y="1905000"/>
          <a:ext cx="2203450" cy="377825"/>
        </p:xfrm>
        <a:graphic>
          <a:graphicData uri="http://schemas.openxmlformats.org/presentationml/2006/ole">
            <mc:AlternateContent xmlns:mc="http://schemas.openxmlformats.org/markup-compatibility/2006">
              <mc:Choice xmlns:v="urn:schemas-microsoft-com:vml" Requires="v">
                <p:oleObj spid="_x0000_s407216" name="Equation" r:id="rId27" imgW="1409400" imgH="228600" progId="Equation.DSMT4">
                  <p:embed/>
                </p:oleObj>
              </mc:Choice>
              <mc:Fallback>
                <p:oleObj name="Equation" r:id="rId27" imgW="14094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33513" y="1905000"/>
                        <a:ext cx="220345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3" name="Object 15"/>
          <p:cNvGraphicFramePr>
            <a:graphicFrameLocks noChangeAspect="1"/>
          </p:cNvGraphicFramePr>
          <p:nvPr/>
        </p:nvGraphicFramePr>
        <p:xfrm>
          <a:off x="3816350" y="1752600"/>
          <a:ext cx="755650" cy="565150"/>
        </p:xfrm>
        <a:graphic>
          <a:graphicData uri="http://schemas.openxmlformats.org/presentationml/2006/ole">
            <mc:AlternateContent xmlns:mc="http://schemas.openxmlformats.org/markup-compatibility/2006">
              <mc:Choice xmlns:v="urn:schemas-microsoft-com:vml" Requires="v">
                <p:oleObj spid="_x0000_s407217" name="Equation" r:id="rId29" imgW="482400" imgH="342720" progId="Equation.DSMT4">
                  <p:embed/>
                </p:oleObj>
              </mc:Choice>
              <mc:Fallback>
                <p:oleObj name="Equation" r:id="rId29" imgW="482400" imgH="34272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16350" y="1752600"/>
                        <a:ext cx="755650"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4" name="Object 16"/>
          <p:cNvGraphicFramePr>
            <a:graphicFrameLocks noChangeAspect="1"/>
          </p:cNvGraphicFramePr>
          <p:nvPr/>
        </p:nvGraphicFramePr>
        <p:xfrm>
          <a:off x="3813175" y="1981200"/>
          <a:ext cx="835025" cy="877888"/>
        </p:xfrm>
        <a:graphic>
          <a:graphicData uri="http://schemas.openxmlformats.org/presentationml/2006/ole">
            <mc:AlternateContent xmlns:mc="http://schemas.openxmlformats.org/markup-compatibility/2006">
              <mc:Choice xmlns:v="urn:schemas-microsoft-com:vml" Requires="v">
                <p:oleObj spid="_x0000_s407218" name="Equation" r:id="rId31" imgW="533160" imgH="533160" progId="Equation.DSMT4">
                  <p:embed/>
                </p:oleObj>
              </mc:Choice>
              <mc:Fallback>
                <p:oleObj name="Equation" r:id="rId31" imgW="533160" imgH="53316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13175" y="1981200"/>
                        <a:ext cx="8350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35" name="Object 17"/>
          <p:cNvGraphicFramePr>
            <a:graphicFrameLocks noChangeAspect="1"/>
          </p:cNvGraphicFramePr>
          <p:nvPr/>
        </p:nvGraphicFramePr>
        <p:xfrm>
          <a:off x="1295400" y="1955800"/>
          <a:ext cx="2582863" cy="711200"/>
        </p:xfrm>
        <a:graphic>
          <a:graphicData uri="http://schemas.openxmlformats.org/presentationml/2006/ole">
            <mc:AlternateContent xmlns:mc="http://schemas.openxmlformats.org/markup-compatibility/2006">
              <mc:Choice xmlns:v="urn:schemas-microsoft-com:vml" Requires="v">
                <p:oleObj spid="_x0000_s407219" name="Equation" r:id="rId33" imgW="1650960" imgH="431640" progId="Equation.DSMT4">
                  <p:embed/>
                </p:oleObj>
              </mc:Choice>
              <mc:Fallback>
                <p:oleObj name="Equation" r:id="rId33" imgW="1650960" imgH="4316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95400" y="1955800"/>
                        <a:ext cx="2582863"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665442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4"/>
                                        </p:tgtEl>
                                        <p:attrNameLst>
                                          <p:attrName>style.visibility</p:attrName>
                                        </p:attrNameLst>
                                      </p:cBhvr>
                                      <p:to>
                                        <p:strVal val="visible"/>
                                      </p:to>
                                    </p:set>
                                    <p:animEffect transition="in" filter="wipe(left)">
                                      <p:cBhvr>
                                        <p:cTn id="7" dur="500"/>
                                        <p:tgtEl>
                                          <p:spTgt spid="384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4006"/>
                                        </p:tgtEl>
                                        <p:attrNameLst>
                                          <p:attrName>style.visibility</p:attrName>
                                        </p:attrNameLst>
                                      </p:cBhvr>
                                      <p:to>
                                        <p:strVal val="visible"/>
                                      </p:to>
                                    </p:set>
                                    <p:animEffect transition="in" filter="wipe(left)">
                                      <p:cBhvr>
                                        <p:cTn id="12" dur="500"/>
                                        <p:tgtEl>
                                          <p:spTgt spid="3840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4032"/>
                                        </p:tgtEl>
                                        <p:attrNameLst>
                                          <p:attrName>style.visibility</p:attrName>
                                        </p:attrNameLst>
                                      </p:cBhvr>
                                      <p:to>
                                        <p:strVal val="visible"/>
                                      </p:to>
                                    </p:set>
                                    <p:animEffect transition="in" filter="wipe(left)">
                                      <p:cBhvr>
                                        <p:cTn id="17" dur="500"/>
                                        <p:tgtEl>
                                          <p:spTgt spid="3840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84035"/>
                                        </p:tgtEl>
                                        <p:attrNameLst>
                                          <p:attrName>style.visibility</p:attrName>
                                        </p:attrNameLst>
                                      </p:cBhvr>
                                      <p:to>
                                        <p:strVal val="visible"/>
                                      </p:to>
                                    </p:set>
                                    <p:animEffect transition="in" filter="wipe(left)">
                                      <p:cBhvr>
                                        <p:cTn id="22" dur="500"/>
                                        <p:tgtEl>
                                          <p:spTgt spid="3840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4033"/>
                                        </p:tgtEl>
                                        <p:attrNameLst>
                                          <p:attrName>style.visibility</p:attrName>
                                        </p:attrNameLst>
                                      </p:cBhvr>
                                      <p:to>
                                        <p:strVal val="visible"/>
                                      </p:to>
                                    </p:set>
                                    <p:animEffect transition="in" filter="wipe(left)">
                                      <p:cBhvr>
                                        <p:cTn id="27" dur="500"/>
                                        <p:tgtEl>
                                          <p:spTgt spid="3840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4034"/>
                                        </p:tgtEl>
                                        <p:attrNameLst>
                                          <p:attrName>style.visibility</p:attrName>
                                        </p:attrNameLst>
                                      </p:cBhvr>
                                      <p:to>
                                        <p:strVal val="visible"/>
                                      </p:to>
                                    </p:set>
                                    <p:animEffect transition="in" filter="wipe(left)">
                                      <p:cBhvr>
                                        <p:cTn id="32" dur="500"/>
                                        <p:tgtEl>
                                          <p:spTgt spid="3840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iterate type="wd">
                                    <p:tmPct val="10000"/>
                                  </p:iterate>
                                  <p:childTnLst>
                                    <p:set>
                                      <p:cBhvr>
                                        <p:cTn id="36" dur="1" fill="hold">
                                          <p:stCondLst>
                                            <p:cond delay="0"/>
                                          </p:stCondLst>
                                        </p:cTn>
                                        <p:tgtEl>
                                          <p:spTgt spid="384002"/>
                                        </p:tgtEl>
                                        <p:attrNameLst>
                                          <p:attrName>style.visibility</p:attrName>
                                        </p:attrNameLst>
                                      </p:cBhvr>
                                      <p:to>
                                        <p:strVal val="visible"/>
                                      </p:to>
                                    </p:set>
                                    <p:anim calcmode="lin" valueType="num">
                                      <p:cBhvr>
                                        <p:cTn id="37" dur="500" fill="hold"/>
                                        <p:tgtEl>
                                          <p:spTgt spid="384002"/>
                                        </p:tgtEl>
                                        <p:attrNameLst>
                                          <p:attrName>ppt_w</p:attrName>
                                        </p:attrNameLst>
                                      </p:cBhvr>
                                      <p:tavLst>
                                        <p:tav tm="0">
                                          <p:val>
                                            <p:fltVal val="0"/>
                                          </p:val>
                                        </p:tav>
                                        <p:tav tm="100000">
                                          <p:val>
                                            <p:strVal val="#ppt_w"/>
                                          </p:val>
                                        </p:tav>
                                      </p:tavLst>
                                    </p:anim>
                                    <p:anim calcmode="lin" valueType="num">
                                      <p:cBhvr>
                                        <p:cTn id="38" dur="500" fill="hold"/>
                                        <p:tgtEl>
                                          <p:spTgt spid="384002"/>
                                        </p:tgtEl>
                                        <p:attrNameLst>
                                          <p:attrName>ppt_h</p:attrName>
                                        </p:attrNameLst>
                                      </p:cBhvr>
                                      <p:tavLst>
                                        <p:tav tm="0">
                                          <p:val>
                                            <p:fltVal val="0"/>
                                          </p:val>
                                        </p:tav>
                                        <p:tav tm="100000">
                                          <p:val>
                                            <p:strVal val="#ppt_h"/>
                                          </p:val>
                                        </p:tav>
                                      </p:tavLst>
                                    </p:anim>
                                    <p:animEffect transition="in" filter="fade">
                                      <p:cBhvr>
                                        <p:cTn id="39" dur="500"/>
                                        <p:tgtEl>
                                          <p:spTgt spid="3840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84007"/>
                                        </p:tgtEl>
                                        <p:attrNameLst>
                                          <p:attrName>style.visibility</p:attrName>
                                        </p:attrNameLst>
                                      </p:cBhvr>
                                      <p:to>
                                        <p:strVal val="visible"/>
                                      </p:to>
                                    </p:set>
                                    <p:animEffect transition="in" filter="wipe(left)">
                                      <p:cBhvr>
                                        <p:cTn id="44" dur="500"/>
                                        <p:tgtEl>
                                          <p:spTgt spid="38400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84026"/>
                                        </p:tgtEl>
                                        <p:attrNameLst>
                                          <p:attrName>style.visibility</p:attrName>
                                        </p:attrNameLst>
                                      </p:cBhvr>
                                      <p:to>
                                        <p:strVal val="visible"/>
                                      </p:to>
                                    </p:set>
                                    <p:animEffect transition="in" filter="wipe(left)">
                                      <p:cBhvr>
                                        <p:cTn id="49" dur="500"/>
                                        <p:tgtEl>
                                          <p:spTgt spid="384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4008"/>
                                        </p:tgtEl>
                                        <p:attrNameLst>
                                          <p:attrName>style.visibility</p:attrName>
                                        </p:attrNameLst>
                                      </p:cBhvr>
                                      <p:to>
                                        <p:strVal val="visible"/>
                                      </p:to>
                                    </p:set>
                                    <p:animEffect transition="in" filter="wipe(left)">
                                      <p:cBhvr>
                                        <p:cTn id="54" dur="500"/>
                                        <p:tgtEl>
                                          <p:spTgt spid="3840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84009"/>
                                        </p:tgtEl>
                                        <p:attrNameLst>
                                          <p:attrName>style.visibility</p:attrName>
                                        </p:attrNameLst>
                                      </p:cBhvr>
                                      <p:to>
                                        <p:strVal val="visible"/>
                                      </p:to>
                                    </p:set>
                                    <p:animEffect transition="in" filter="wipe(left)">
                                      <p:cBhvr>
                                        <p:cTn id="59" dur="500"/>
                                        <p:tgtEl>
                                          <p:spTgt spid="38400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84027"/>
                                        </p:tgtEl>
                                        <p:attrNameLst>
                                          <p:attrName>style.visibility</p:attrName>
                                        </p:attrNameLst>
                                      </p:cBhvr>
                                      <p:to>
                                        <p:strVal val="visible"/>
                                      </p:to>
                                    </p:set>
                                    <p:animEffect transition="in" filter="wipe(left)">
                                      <p:cBhvr>
                                        <p:cTn id="64" dur="500"/>
                                        <p:tgtEl>
                                          <p:spTgt spid="3840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84028"/>
                                        </p:tgtEl>
                                        <p:attrNameLst>
                                          <p:attrName>style.visibility</p:attrName>
                                        </p:attrNameLst>
                                      </p:cBhvr>
                                      <p:to>
                                        <p:strVal val="visible"/>
                                      </p:to>
                                    </p:set>
                                    <p:animEffect transition="in" filter="wipe(left)">
                                      <p:cBhvr>
                                        <p:cTn id="69" dur="500"/>
                                        <p:tgtEl>
                                          <p:spTgt spid="38402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384029"/>
                                        </p:tgtEl>
                                        <p:attrNameLst>
                                          <p:attrName>style.visibility</p:attrName>
                                        </p:attrNameLst>
                                      </p:cBhvr>
                                      <p:to>
                                        <p:strVal val="visible"/>
                                      </p:to>
                                    </p:set>
                                    <p:animEffect transition="in" filter="wipe(left)">
                                      <p:cBhvr>
                                        <p:cTn id="74" dur="500"/>
                                        <p:tgtEl>
                                          <p:spTgt spid="38402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84005"/>
                                        </p:tgtEl>
                                        <p:attrNameLst>
                                          <p:attrName>style.visibility</p:attrName>
                                        </p:attrNameLst>
                                      </p:cBhvr>
                                      <p:to>
                                        <p:strVal val="visible"/>
                                      </p:to>
                                    </p:set>
                                    <p:animEffect transition="in" filter="wipe(left)">
                                      <p:cBhvr>
                                        <p:cTn id="79" dur="300"/>
                                        <p:tgtEl>
                                          <p:spTgt spid="38400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
                                        </p:tgtEl>
                                        <p:attrNameLst>
                                          <p:attrName>style.visibility</p:attrName>
                                        </p:attrNameLst>
                                      </p:cBhvr>
                                      <p:to>
                                        <p:strVal val="visible"/>
                                      </p:to>
                                    </p:set>
                                    <p:animEffect transition="in" filter="wipe(left)">
                                      <p:cBhvr>
                                        <p:cTn id="84" dur="500"/>
                                        <p:tgtEl>
                                          <p:spTgt spid="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3" presetClass="entr" presetSubtype="16" fill="hold" grpId="0" nodeType="clickEffect">
                                  <p:stCondLst>
                                    <p:cond delay="0"/>
                                  </p:stCondLst>
                                  <p:iterate type="wd">
                                    <p:tmPct val="10000"/>
                                  </p:iterate>
                                  <p:childTnLst>
                                    <p:set>
                                      <p:cBhvr>
                                        <p:cTn id="88" dur="1" fill="hold">
                                          <p:stCondLst>
                                            <p:cond delay="0"/>
                                          </p:stCondLst>
                                        </p:cTn>
                                        <p:tgtEl>
                                          <p:spTgt spid="384013"/>
                                        </p:tgtEl>
                                        <p:attrNameLst>
                                          <p:attrName>style.visibility</p:attrName>
                                        </p:attrNameLst>
                                      </p:cBhvr>
                                      <p:to>
                                        <p:strVal val="visible"/>
                                      </p:to>
                                    </p:set>
                                    <p:anim calcmode="lin" valueType="num">
                                      <p:cBhvr>
                                        <p:cTn id="89" dur="500" fill="hold"/>
                                        <p:tgtEl>
                                          <p:spTgt spid="384013"/>
                                        </p:tgtEl>
                                        <p:attrNameLst>
                                          <p:attrName>ppt_w</p:attrName>
                                        </p:attrNameLst>
                                      </p:cBhvr>
                                      <p:tavLst>
                                        <p:tav tm="0">
                                          <p:val>
                                            <p:fltVal val="0"/>
                                          </p:val>
                                        </p:tav>
                                        <p:tav tm="100000">
                                          <p:val>
                                            <p:strVal val="#ppt_w"/>
                                          </p:val>
                                        </p:tav>
                                      </p:tavLst>
                                    </p:anim>
                                    <p:anim calcmode="lin" valueType="num">
                                      <p:cBhvr>
                                        <p:cTn id="90" dur="500" fill="hold"/>
                                        <p:tgtEl>
                                          <p:spTgt spid="384013"/>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2"/>
                                        </p:tgtEl>
                                        <p:attrNameLst>
                                          <p:attrName>style.visibility</p:attrName>
                                        </p:attrNameLst>
                                      </p:cBhvr>
                                      <p:to>
                                        <p:strVal val="visible"/>
                                      </p:to>
                                    </p:set>
                                    <p:animEffect transition="in" filter="wipe(left)">
                                      <p:cBhvr>
                                        <p:cTn id="95" dur="500"/>
                                        <p:tgtEl>
                                          <p:spTgt spid="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4"/>
                                        </p:tgtEl>
                                        <p:attrNameLst>
                                          <p:attrName>style.visibility</p:attrName>
                                        </p:attrNameLst>
                                      </p:cBhvr>
                                      <p:to>
                                        <p:strVal val="visible"/>
                                      </p:to>
                                    </p:set>
                                    <p:animEffect transition="in" filter="wipe(left)">
                                      <p:cBhvr>
                                        <p:cTn id="100" dur="500"/>
                                        <p:tgtEl>
                                          <p:spTgt spid="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5"/>
                                        </p:tgtEl>
                                        <p:attrNameLst>
                                          <p:attrName>style.visibility</p:attrName>
                                        </p:attrNameLst>
                                      </p:cBhvr>
                                      <p:to>
                                        <p:strVal val="visible"/>
                                      </p:to>
                                    </p:set>
                                    <p:animEffect transition="in" filter="wipe(left)">
                                      <p:cBhvr>
                                        <p:cTn id="105" dur="500"/>
                                        <p:tgtEl>
                                          <p:spTgt spid="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384010"/>
                                        </p:tgtEl>
                                        <p:attrNameLst>
                                          <p:attrName>style.visibility</p:attrName>
                                        </p:attrNameLst>
                                      </p:cBhvr>
                                      <p:to>
                                        <p:strVal val="visible"/>
                                      </p:to>
                                    </p:set>
                                    <p:animEffect transition="in" filter="wipe(left)">
                                      <p:cBhvr>
                                        <p:cTn id="110" dur="500"/>
                                        <p:tgtEl>
                                          <p:spTgt spid="3840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384011"/>
                                        </p:tgtEl>
                                        <p:attrNameLst>
                                          <p:attrName>style.visibility</p:attrName>
                                        </p:attrNameLst>
                                      </p:cBhvr>
                                      <p:to>
                                        <p:strVal val="visible"/>
                                      </p:to>
                                    </p:set>
                                    <p:animEffect transition="in" filter="wipe(left)">
                                      <p:cBhvr>
                                        <p:cTn id="115" dur="500"/>
                                        <p:tgtEl>
                                          <p:spTgt spid="38401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iterate type="wd">
                                    <p:tmPct val="10000"/>
                                  </p:iterate>
                                  <p:childTnLst>
                                    <p:set>
                                      <p:cBhvr>
                                        <p:cTn id="119" dur="1" fill="hold">
                                          <p:stCondLst>
                                            <p:cond delay="0"/>
                                          </p:stCondLst>
                                        </p:cTn>
                                        <p:tgtEl>
                                          <p:spTgt spid="384030"/>
                                        </p:tgtEl>
                                        <p:attrNameLst>
                                          <p:attrName>style.visibility</p:attrName>
                                        </p:attrNameLst>
                                      </p:cBhvr>
                                      <p:to>
                                        <p:strVal val="visible"/>
                                      </p:to>
                                    </p:set>
                                    <p:animEffect transition="in" filter="wipe(left)">
                                      <p:cBhvr>
                                        <p:cTn id="120" dur="500"/>
                                        <p:tgtEl>
                                          <p:spTgt spid="38403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384031"/>
                                        </p:tgtEl>
                                        <p:attrNameLst>
                                          <p:attrName>style.visibility</p:attrName>
                                        </p:attrNameLst>
                                      </p:cBhvr>
                                      <p:to>
                                        <p:strVal val="visible"/>
                                      </p:to>
                                    </p:set>
                                    <p:animEffect transition="in" filter="wipe(left)">
                                      <p:cBhvr>
                                        <p:cTn id="125" dur="500"/>
                                        <p:tgtEl>
                                          <p:spTgt spid="384031"/>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384012"/>
                                        </p:tgtEl>
                                        <p:attrNameLst>
                                          <p:attrName>style.visibility</p:attrName>
                                        </p:attrNameLst>
                                      </p:cBhvr>
                                      <p:to>
                                        <p:strVal val="visible"/>
                                      </p:to>
                                    </p:set>
                                    <p:animEffect transition="in" filter="wipe(left)">
                                      <p:cBhvr>
                                        <p:cTn id="130" dur="500"/>
                                        <p:tgtEl>
                                          <p:spTgt spid="384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animBg="1"/>
      <p:bldP spid="384004" grpId="0" animBg="1" autoUpdateAnimBg="0"/>
      <p:bldP spid="384005" grpId="0" animBg="1" autoUpdateAnimBg="0"/>
      <p:bldP spid="384008" grpId="0" animBg="1" autoUpdateAnimBg="0"/>
      <p:bldP spid="38401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34931</TotalTime>
  <Words>3109</Words>
  <Application>Microsoft Macintosh PowerPoint</Application>
  <PresentationFormat>On-screen Show (4:3)</PresentationFormat>
  <Paragraphs>307</Paragraphs>
  <Slides>28</Slides>
  <Notes>7</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1443 – Section 004 Lecture #16</vt:lpstr>
      <vt:lpstr>Announcements</vt:lpstr>
      <vt:lpstr>Center of Mass</vt:lpstr>
      <vt:lpstr>Motion of a Diver and the Center of Mass</vt:lpstr>
      <vt:lpstr>Example for CM</vt:lpstr>
      <vt:lpstr>Example for Center of Mass in 2-D</vt:lpstr>
      <vt:lpstr>Velocity of the Center of Mass</vt:lpstr>
      <vt:lpstr>Another Look at the Ice Skater Problem</vt:lpstr>
      <vt:lpstr>Center of Mass of a Rigid Object</vt:lpstr>
      <vt:lpstr>Example: CM of a thin rod</vt:lpstr>
      <vt:lpstr>Center of Mass and Center of Gravity</vt:lpstr>
      <vt:lpstr>Motion of a Group of Particles</vt:lpstr>
      <vt:lpstr>Rotational Motion and Angular Displacement</vt:lpstr>
      <vt:lpstr>SI Unit of the Angular Displacement</vt:lpstr>
      <vt:lpstr>Unit of the Angular Displacement</vt:lpstr>
      <vt:lpstr>Example</vt:lpstr>
      <vt:lpstr>Ex. Adjacent Synchronous Satellites</vt:lpstr>
      <vt:lpstr>Ex.  A Total Eclipse of the Sun</vt:lpstr>
      <vt:lpstr>Angular Displacement, Velocity, and Acceleration</vt:lpstr>
      <vt:lpstr>Problem Solving Strategy</vt:lpstr>
      <vt:lpstr>Ex. Rotational Kinematics</vt:lpstr>
      <vt:lpstr>Example for Rotational Kinematics cnt’d</vt:lpstr>
      <vt:lpstr>Relationship Between Angular and Linear Quantities</vt:lpstr>
      <vt:lpstr>Is the lion faster than the horse?</vt:lpstr>
      <vt:lpstr>How about the acceleration?</vt:lpstr>
      <vt:lpstr>Example</vt:lpstr>
      <vt:lpstr>Example for Rotational Motion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928</cp:revision>
  <dcterms:created xsi:type="dcterms:W3CDTF">2012-06-05T17:02:23Z</dcterms:created>
  <dcterms:modified xsi:type="dcterms:W3CDTF">2014-10-16T14:21:40Z</dcterms:modified>
</cp:coreProperties>
</file>