
<file path=[Content_Types].xml><?xml version="1.0" encoding="utf-8"?>
<Types xmlns="http://schemas.openxmlformats.org/package/2006/content-types">
  <Default Extension="xml" ContentType="application/xml"/>
  <Default Extension="wmf" ContentType="image/x-wmf"/>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embeddings/oleObject1.bin" ContentType="application/vnd.openxmlformats-officedocument.oleObject"/>
  <Override PartName="/ppt/embeddings/oleObject2.bin" ContentType="application/vnd.openxmlformats-officedocument.oleObject"/>
  <Override PartName="/ppt/embeddings/oleObject3.bin" ContentType="application/vnd.openxmlformats-officedocument.oleObject"/>
  <Override PartName="/ppt/embeddings/oleObject4.bin" ContentType="application/vnd.openxmlformats-officedocument.oleObject"/>
  <Override PartName="/ppt/embeddings/oleObject5.bin" ContentType="application/vnd.openxmlformats-officedocument.oleObject"/>
  <Override PartName="/ppt/embeddings/oleObject6.bin" ContentType="application/vnd.openxmlformats-officedocument.oleObject"/>
  <Override PartName="/ppt/embeddings/oleObject7.bin" ContentType="application/vnd.openxmlformats-officedocument.oleObject"/>
  <Override PartName="/ppt/embeddings/oleObject8.bin" ContentType="application/vnd.openxmlformats-officedocument.oleObject"/>
  <Override PartName="/ppt/embeddings/oleObject9.bin" ContentType="application/vnd.openxmlformats-officedocument.oleObject"/>
  <Override PartName="/ppt/embeddings/oleObject10.bin" ContentType="application/vnd.openxmlformats-officedocument.oleObject"/>
  <Override PartName="/ppt/embeddings/oleObject11.bin" ContentType="application/vnd.openxmlformats-officedocument.oleObject"/>
  <Override PartName="/ppt/embeddings/oleObject12.bin" ContentType="application/vnd.openxmlformats-officedocument.oleObject"/>
  <Override PartName="/ppt/embeddings/oleObject13.bin" ContentType="application/vnd.openxmlformats-officedocument.oleObject"/>
  <Override PartName="/ppt/embeddings/oleObject14.bin" ContentType="application/vnd.openxmlformats-officedocument.oleObject"/>
  <Override PartName="/ppt/embeddings/oleObject15.bin" ContentType="application/vnd.openxmlformats-officedocument.oleObject"/>
  <Override PartName="/ppt/embeddings/oleObject16.bin" ContentType="application/vnd.openxmlformats-officedocument.oleObject"/>
  <Override PartName="/ppt/embeddings/oleObject17.bin" ContentType="application/vnd.openxmlformats-officedocument.oleObject"/>
  <Override PartName="/ppt/embeddings/oleObject18.bin" ContentType="application/vnd.openxmlformats-officedocument.oleObject"/>
  <Override PartName="/ppt/embeddings/oleObject19.bin" ContentType="application/vnd.openxmlformats-officedocument.oleObject"/>
  <Override PartName="/ppt/embeddings/oleObject20.bin" ContentType="application/vnd.openxmlformats-officedocument.oleObject"/>
  <Override PartName="/ppt/embeddings/oleObject21.bin" ContentType="application/vnd.openxmlformats-officedocument.oleObject"/>
  <Override PartName="/ppt/embeddings/oleObject22.bin" ContentType="application/vnd.openxmlformats-officedocument.oleObject"/>
  <Override PartName="/ppt/embeddings/oleObject23.bin" ContentType="application/vnd.openxmlformats-officedocument.oleObject"/>
  <Override PartName="/ppt/embeddings/oleObject24.bin" ContentType="application/vnd.openxmlformats-officedocument.oleObject"/>
  <Override PartName="/ppt/embeddings/oleObject25.bin" ContentType="application/vnd.openxmlformats-officedocument.oleObject"/>
  <Override PartName="/ppt/embeddings/oleObject26.bin" ContentType="application/vnd.openxmlformats-officedocument.oleObject"/>
  <Override PartName="/ppt/embeddings/oleObject27.bin" ContentType="application/vnd.openxmlformats-officedocument.oleObject"/>
  <Override PartName="/ppt/embeddings/oleObject28.bin" ContentType="application/vnd.openxmlformats-officedocument.oleObject"/>
  <Override PartName="/ppt/embeddings/oleObject29.bin" ContentType="application/vnd.openxmlformats-officedocument.oleObject"/>
  <Override PartName="/ppt/embeddings/oleObject30.bin" ContentType="application/vnd.openxmlformats-officedocument.oleObject"/>
  <Override PartName="/ppt/embeddings/oleObject31.bin" ContentType="application/vnd.openxmlformats-officedocument.oleObject"/>
  <Override PartName="/ppt/embeddings/oleObject32.bin" ContentType="application/vnd.openxmlformats-officedocument.oleObject"/>
  <Override PartName="/ppt/embeddings/oleObject33.bin" ContentType="application/vnd.openxmlformats-officedocument.oleObject"/>
  <Override PartName="/ppt/embeddings/oleObject34.bin" ContentType="application/vnd.openxmlformats-officedocument.oleObject"/>
  <Override PartName="/ppt/embeddings/oleObject35.bin" ContentType="application/vnd.openxmlformats-officedocument.oleObject"/>
  <Override PartName="/ppt/embeddings/oleObject36.bin" ContentType="application/vnd.openxmlformats-officedocument.oleObject"/>
  <Override PartName="/ppt/embeddings/oleObject37.bin" ContentType="application/vnd.openxmlformats-officedocument.oleObject"/>
  <Override PartName="/ppt/embeddings/oleObject38.bin" ContentType="application/vnd.openxmlformats-officedocument.oleObject"/>
  <Override PartName="/ppt/embeddings/oleObject39.bin" ContentType="application/vnd.openxmlformats-officedocument.oleObject"/>
  <Override PartName="/ppt/embeddings/oleObject40.bin" ContentType="application/vnd.openxmlformats-officedocument.oleObject"/>
  <Override PartName="/ppt/embeddings/oleObject41.bin" ContentType="application/vnd.openxmlformats-officedocument.oleObject"/>
  <Override PartName="/ppt/embeddings/oleObject42.bin" ContentType="application/vnd.openxmlformats-officedocument.oleObject"/>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handoutMasterIdLst>
    <p:handoutMasterId r:id="rId10"/>
  </p:handoutMasterIdLst>
  <p:sldIdLst>
    <p:sldId id="256" r:id="rId2"/>
    <p:sldId id="690" r:id="rId3"/>
    <p:sldId id="767" r:id="rId4"/>
    <p:sldId id="782" r:id="rId5"/>
    <p:sldId id="769" r:id="rId6"/>
    <p:sldId id="786" r:id="rId7"/>
    <p:sldId id="771" r:id="rId8"/>
  </p:sldIdLst>
  <p:sldSz cx="9144000" cy="6858000" type="screen4x3"/>
  <p:notesSz cx="6877050" cy="9163050"/>
  <p:defaultTextStyle>
    <a:defPPr>
      <a:defRPr lang="en-US"/>
    </a:defPPr>
    <a:lvl1pPr algn="l" rtl="0" fontAlgn="base">
      <a:spcBef>
        <a:spcPct val="0"/>
      </a:spcBef>
      <a:spcAft>
        <a:spcPct val="0"/>
      </a:spcAft>
      <a:defRPr sz="2400" kern="1200">
        <a:solidFill>
          <a:schemeClr val="tx1"/>
        </a:solidFill>
        <a:latin typeface="Times New Roman" pitchFamily="-84" charset="0"/>
        <a:ea typeface="+mn-ea"/>
        <a:cs typeface="+mn-cs"/>
      </a:defRPr>
    </a:lvl1pPr>
    <a:lvl2pPr marL="457200" algn="l" rtl="0" fontAlgn="base">
      <a:spcBef>
        <a:spcPct val="0"/>
      </a:spcBef>
      <a:spcAft>
        <a:spcPct val="0"/>
      </a:spcAft>
      <a:defRPr sz="2400" kern="1200">
        <a:solidFill>
          <a:schemeClr val="tx1"/>
        </a:solidFill>
        <a:latin typeface="Times New Roman" pitchFamily="-84" charset="0"/>
        <a:ea typeface="+mn-ea"/>
        <a:cs typeface="+mn-cs"/>
      </a:defRPr>
    </a:lvl2pPr>
    <a:lvl3pPr marL="914400" algn="l" rtl="0" fontAlgn="base">
      <a:spcBef>
        <a:spcPct val="0"/>
      </a:spcBef>
      <a:spcAft>
        <a:spcPct val="0"/>
      </a:spcAft>
      <a:defRPr sz="2400" kern="1200">
        <a:solidFill>
          <a:schemeClr val="tx1"/>
        </a:solidFill>
        <a:latin typeface="Times New Roman" pitchFamily="-84" charset="0"/>
        <a:ea typeface="+mn-ea"/>
        <a:cs typeface="+mn-cs"/>
      </a:defRPr>
    </a:lvl3pPr>
    <a:lvl4pPr marL="1371600" algn="l" rtl="0" fontAlgn="base">
      <a:spcBef>
        <a:spcPct val="0"/>
      </a:spcBef>
      <a:spcAft>
        <a:spcPct val="0"/>
      </a:spcAft>
      <a:defRPr sz="2400" kern="1200">
        <a:solidFill>
          <a:schemeClr val="tx1"/>
        </a:solidFill>
        <a:latin typeface="Times New Roman" pitchFamily="-84" charset="0"/>
        <a:ea typeface="+mn-ea"/>
        <a:cs typeface="+mn-cs"/>
      </a:defRPr>
    </a:lvl4pPr>
    <a:lvl5pPr marL="1828800" algn="l" rtl="0" fontAlgn="base">
      <a:spcBef>
        <a:spcPct val="0"/>
      </a:spcBef>
      <a:spcAft>
        <a:spcPct val="0"/>
      </a:spcAft>
      <a:defRPr sz="2400" kern="1200">
        <a:solidFill>
          <a:schemeClr val="tx1"/>
        </a:solidFill>
        <a:latin typeface="Times New Roman" pitchFamily="-84" charset="0"/>
        <a:ea typeface="+mn-ea"/>
        <a:cs typeface="+mn-cs"/>
      </a:defRPr>
    </a:lvl5pPr>
    <a:lvl6pPr marL="2286000" algn="l" defTabSz="457200" rtl="0" eaLnBrk="1" latinLnBrk="0" hangingPunct="1">
      <a:defRPr sz="2400" kern="1200">
        <a:solidFill>
          <a:schemeClr val="tx1"/>
        </a:solidFill>
        <a:latin typeface="Times New Roman" pitchFamily="-84" charset="0"/>
        <a:ea typeface="+mn-ea"/>
        <a:cs typeface="+mn-cs"/>
      </a:defRPr>
    </a:lvl6pPr>
    <a:lvl7pPr marL="2743200" algn="l" defTabSz="457200" rtl="0" eaLnBrk="1" latinLnBrk="0" hangingPunct="1">
      <a:defRPr sz="2400" kern="1200">
        <a:solidFill>
          <a:schemeClr val="tx1"/>
        </a:solidFill>
        <a:latin typeface="Times New Roman" pitchFamily="-84" charset="0"/>
        <a:ea typeface="+mn-ea"/>
        <a:cs typeface="+mn-cs"/>
      </a:defRPr>
    </a:lvl7pPr>
    <a:lvl8pPr marL="3200400" algn="l" defTabSz="457200" rtl="0" eaLnBrk="1" latinLnBrk="0" hangingPunct="1">
      <a:defRPr sz="2400" kern="1200">
        <a:solidFill>
          <a:schemeClr val="tx1"/>
        </a:solidFill>
        <a:latin typeface="Times New Roman" pitchFamily="-84" charset="0"/>
        <a:ea typeface="+mn-ea"/>
        <a:cs typeface="+mn-cs"/>
      </a:defRPr>
    </a:lvl8pPr>
    <a:lvl9pPr marL="3657600" algn="l" defTabSz="457200" rtl="0" eaLnBrk="1" latinLnBrk="0" hangingPunct="1">
      <a:defRPr sz="2400" kern="1200">
        <a:solidFill>
          <a:schemeClr val="tx1"/>
        </a:solidFill>
        <a:latin typeface="Times New Roman" pitchFamily="-8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0033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CC"/>
    <a:srgbClr val="FFFFCC"/>
    <a:srgbClr val="CC6600"/>
    <a:srgbClr val="FF0066"/>
    <a:srgbClr val="CC00CC"/>
    <a:srgbClr val="003300"/>
    <a:srgbClr val="660066"/>
    <a:srgbClr val="A500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p:cViewPr varScale="1">
        <p:scale>
          <a:sx n="91" d="100"/>
          <a:sy n="91" d="100"/>
        </p:scale>
        <p:origin x="-128" y="-19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4458"/>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interSettings" Target="printerSettings/printerSettings1.bin"/><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notesMaster" Target="notesMasters/notesMaster1.xml"/><Relationship Id="rId10"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1" Type="http://schemas.openxmlformats.org/officeDocument/2006/relationships/image" Target="../media/image12.wmf"/><Relationship Id="rId12" Type="http://schemas.openxmlformats.org/officeDocument/2006/relationships/image" Target="../media/image13.wmf"/><Relationship Id="rId13" Type="http://schemas.openxmlformats.org/officeDocument/2006/relationships/image" Target="../media/image14.wmf"/><Relationship Id="rId14" Type="http://schemas.openxmlformats.org/officeDocument/2006/relationships/image" Target="../media/image15.emf"/><Relationship Id="rId15" Type="http://schemas.openxmlformats.org/officeDocument/2006/relationships/image" Target="../media/image16.emf"/><Relationship Id="rId16" Type="http://schemas.openxmlformats.org/officeDocument/2006/relationships/image" Target="../media/image17.wmf"/><Relationship Id="rId1" Type="http://schemas.openxmlformats.org/officeDocument/2006/relationships/image" Target="../media/image2.emf"/><Relationship Id="rId2" Type="http://schemas.openxmlformats.org/officeDocument/2006/relationships/image" Target="../media/image3.emf"/><Relationship Id="rId3" Type="http://schemas.openxmlformats.org/officeDocument/2006/relationships/image" Target="../media/image4.emf"/><Relationship Id="rId4" Type="http://schemas.openxmlformats.org/officeDocument/2006/relationships/image" Target="../media/image5.emf"/><Relationship Id="rId5" Type="http://schemas.openxmlformats.org/officeDocument/2006/relationships/image" Target="../media/image6.emf"/><Relationship Id="rId6" Type="http://schemas.openxmlformats.org/officeDocument/2006/relationships/image" Target="../media/image7.wmf"/><Relationship Id="rId7" Type="http://schemas.openxmlformats.org/officeDocument/2006/relationships/image" Target="../media/image8.wmf"/><Relationship Id="rId8" Type="http://schemas.openxmlformats.org/officeDocument/2006/relationships/image" Target="../media/image9.emf"/><Relationship Id="rId9" Type="http://schemas.openxmlformats.org/officeDocument/2006/relationships/image" Target="../media/image10.emf"/><Relationship Id="rId10" Type="http://schemas.openxmlformats.org/officeDocument/2006/relationships/image" Target="../media/image11.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20.wmf"/><Relationship Id="rId4" Type="http://schemas.openxmlformats.org/officeDocument/2006/relationships/image" Target="../media/image21.wmf"/><Relationship Id="rId5" Type="http://schemas.openxmlformats.org/officeDocument/2006/relationships/image" Target="../media/image22.wmf"/><Relationship Id="rId1" Type="http://schemas.openxmlformats.org/officeDocument/2006/relationships/image" Target="../media/image18.emf"/><Relationship Id="rId2" Type="http://schemas.openxmlformats.org/officeDocument/2006/relationships/image" Target="../media/image19.e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25.emf"/><Relationship Id="rId4" Type="http://schemas.openxmlformats.org/officeDocument/2006/relationships/image" Target="../media/image26.emf"/><Relationship Id="rId1" Type="http://schemas.openxmlformats.org/officeDocument/2006/relationships/image" Target="../media/image23.emf"/><Relationship Id="rId2" Type="http://schemas.openxmlformats.org/officeDocument/2006/relationships/image" Target="../media/image24.e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29.wmf"/><Relationship Id="rId4" Type="http://schemas.openxmlformats.org/officeDocument/2006/relationships/image" Target="../media/image30.emf"/><Relationship Id="rId5" Type="http://schemas.openxmlformats.org/officeDocument/2006/relationships/image" Target="../media/image31.emf"/><Relationship Id="rId6" Type="http://schemas.openxmlformats.org/officeDocument/2006/relationships/image" Target="../media/image32.emf"/><Relationship Id="rId7" Type="http://schemas.openxmlformats.org/officeDocument/2006/relationships/image" Target="../media/image33.emf"/><Relationship Id="rId8" Type="http://schemas.openxmlformats.org/officeDocument/2006/relationships/image" Target="../media/image34.wmf"/><Relationship Id="rId9" Type="http://schemas.openxmlformats.org/officeDocument/2006/relationships/image" Target="../media/image35.wmf"/><Relationship Id="rId10" Type="http://schemas.openxmlformats.org/officeDocument/2006/relationships/image" Target="../media/image36.wmf"/><Relationship Id="rId1" Type="http://schemas.openxmlformats.org/officeDocument/2006/relationships/image" Target="../media/image27.wmf"/><Relationship Id="rId2" Type="http://schemas.openxmlformats.org/officeDocument/2006/relationships/image" Target="../media/image28.e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39.emf"/><Relationship Id="rId4" Type="http://schemas.openxmlformats.org/officeDocument/2006/relationships/image" Target="../media/image40.emf"/><Relationship Id="rId5" Type="http://schemas.openxmlformats.org/officeDocument/2006/relationships/image" Target="../media/image41.emf"/><Relationship Id="rId6" Type="http://schemas.openxmlformats.org/officeDocument/2006/relationships/image" Target="../media/image42.emf"/><Relationship Id="rId7" Type="http://schemas.openxmlformats.org/officeDocument/2006/relationships/image" Target="../media/image43.emf"/><Relationship Id="rId1" Type="http://schemas.openxmlformats.org/officeDocument/2006/relationships/image" Target="../media/image37.emf"/><Relationship Id="rId2" Type="http://schemas.openxmlformats.org/officeDocument/2006/relationships/image" Target="../media/image38.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atin typeface="Times New Roman" charset="0"/>
              </a:defRPr>
            </a:lvl1pPr>
          </a:lstStyle>
          <a:p>
            <a:pPr>
              <a:defRPr/>
            </a:pPr>
            <a:endParaRPr lang="en-US"/>
          </a:p>
        </p:txBody>
      </p:sp>
      <p:sp>
        <p:nvSpPr>
          <p:cNvPr id="33795" name="Rectangle 3"/>
          <p:cNvSpPr>
            <a:spLocks noGrp="1" noChangeArrowheads="1"/>
          </p:cNvSpPr>
          <p:nvPr>
            <p:ph type="dt" sz="quarter"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atin typeface="Times New Roman" charset="0"/>
              </a:defRPr>
            </a:lvl1pPr>
          </a:lstStyle>
          <a:p>
            <a:pPr>
              <a:defRPr/>
            </a:pPr>
            <a:endParaRPr lang="en-US"/>
          </a:p>
        </p:txBody>
      </p:sp>
      <p:sp>
        <p:nvSpPr>
          <p:cNvPr id="33796" name="Rectangle 4"/>
          <p:cNvSpPr>
            <a:spLocks noGrp="1" noChangeArrowheads="1"/>
          </p:cNvSpPr>
          <p:nvPr>
            <p:ph type="ftr" sz="quarter" idx="2"/>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atin typeface="Times New Roman" charset="0"/>
              </a:defRPr>
            </a:lvl1pPr>
          </a:lstStyle>
          <a:p>
            <a:pPr>
              <a:defRPr/>
            </a:pPr>
            <a:endParaRPr lang="en-US"/>
          </a:p>
        </p:txBody>
      </p:sp>
      <p:sp>
        <p:nvSpPr>
          <p:cNvPr id="33797" name="Rectangle 5"/>
          <p:cNvSpPr>
            <a:spLocks noGrp="1" noChangeArrowheads="1"/>
          </p:cNvSpPr>
          <p:nvPr>
            <p:ph type="sldNum" sz="quarter" idx="3"/>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atin typeface="Times New Roman" charset="0"/>
              </a:defRPr>
            </a:lvl1pPr>
          </a:lstStyle>
          <a:p>
            <a:pPr>
              <a:defRPr/>
            </a:pPr>
            <a:fld id="{383069AB-0B70-3E4B-9CBA-A7E1F3E0FC3E}" type="slidenum">
              <a:rPr lang="en-US"/>
              <a:pPr>
                <a:defRPr/>
              </a:pPr>
              <a:t>‹#›</a:t>
            </a:fld>
            <a:endParaRPr lang="en-US"/>
          </a:p>
        </p:txBody>
      </p:sp>
    </p:spTree>
    <p:extLst>
      <p:ext uri="{BB962C8B-B14F-4D97-AF65-F5344CB8AC3E}">
        <p14:creationId xmlns:p14="http://schemas.microsoft.com/office/powerpoint/2010/main" val="68258708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atin typeface="Times New Roman" charset="0"/>
              </a:defRPr>
            </a:lvl1pPr>
          </a:lstStyle>
          <a:p>
            <a:pPr>
              <a:defRPr/>
            </a:pPr>
            <a:endParaRPr lang="en-US"/>
          </a:p>
        </p:txBody>
      </p:sp>
      <p:sp>
        <p:nvSpPr>
          <p:cNvPr id="6147" name="Rectangle 3"/>
          <p:cNvSpPr>
            <a:spLocks noGrp="1" noChangeArrowheads="1"/>
          </p:cNvSpPr>
          <p:nvPr>
            <p:ph type="dt"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atin typeface="Times New Roman" charset="0"/>
              </a:defRPr>
            </a:lvl1pPr>
          </a:lstStyle>
          <a:p>
            <a:pPr>
              <a:defRPr/>
            </a:pPr>
            <a:endParaRPr lang="en-US"/>
          </a:p>
        </p:txBody>
      </p:sp>
      <p:sp>
        <p:nvSpPr>
          <p:cNvPr id="17412" name="Rectangle 4"/>
          <p:cNvSpPr>
            <a:spLocks noGrp="1" noRot="1" noChangeAspect="1" noChangeArrowheads="1" noTextEdit="1"/>
          </p:cNvSpPr>
          <p:nvPr>
            <p:ph type="sldImg" idx="2"/>
          </p:nvPr>
        </p:nvSpPr>
        <p:spPr bwMode="auto">
          <a:xfrm>
            <a:off x="1149350" y="687388"/>
            <a:ext cx="4579938" cy="3435350"/>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917575" y="4352925"/>
            <a:ext cx="5041900" cy="412273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150" name="Rectangle 6"/>
          <p:cNvSpPr>
            <a:spLocks noGrp="1" noChangeArrowheads="1"/>
          </p:cNvSpPr>
          <p:nvPr>
            <p:ph type="ftr" sz="quarter" idx="4"/>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atin typeface="Times New Roman" charset="0"/>
              </a:defRPr>
            </a:lvl1pPr>
          </a:lstStyle>
          <a:p>
            <a:pPr>
              <a:defRPr/>
            </a:pPr>
            <a:endParaRPr lang="en-US"/>
          </a:p>
        </p:txBody>
      </p:sp>
      <p:sp>
        <p:nvSpPr>
          <p:cNvPr id="6151" name="Rectangle 7"/>
          <p:cNvSpPr>
            <a:spLocks noGrp="1" noChangeArrowheads="1"/>
          </p:cNvSpPr>
          <p:nvPr>
            <p:ph type="sldNum" sz="quarter" idx="5"/>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atin typeface="Times New Roman" charset="0"/>
              </a:defRPr>
            </a:lvl1pPr>
          </a:lstStyle>
          <a:p>
            <a:pPr>
              <a:defRPr/>
            </a:pPr>
            <a:fld id="{1E34483E-5B5B-BD45-A08D-10B8C52212D4}" type="slidenum">
              <a:rPr lang="en-US"/>
              <a:pPr>
                <a:defRPr/>
              </a:pPr>
              <a:t>‹#›</a:t>
            </a:fld>
            <a:endParaRPr lang="en-US"/>
          </a:p>
        </p:txBody>
      </p:sp>
    </p:spTree>
    <p:extLst>
      <p:ext uri="{BB962C8B-B14F-4D97-AF65-F5344CB8AC3E}">
        <p14:creationId xmlns:p14="http://schemas.microsoft.com/office/powerpoint/2010/main" val="2144073191"/>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New Roman" pitchFamily="18" charset="0"/>
        <a:ea typeface="ＭＳ Ｐゴシック" pitchFamily="-1" charset="-128"/>
        <a:cs typeface="ＭＳ Ｐゴシック" pitchFamily="-1" charset="-128"/>
      </a:defRPr>
    </a:lvl1pPr>
    <a:lvl2pPr marL="4572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7" descr="UTA_color_seal"/>
          <p:cNvPicPr>
            <a:picLocks noChangeAspect="1" noChangeArrowheads="1"/>
          </p:cNvPicPr>
          <p:nvPr/>
        </p:nvPicPr>
        <p:blipFill>
          <a:blip r:embed="rId2"/>
          <a:srcRect/>
          <a:stretch>
            <a:fillRect/>
          </a:stretch>
        </p:blipFill>
        <p:spPr bwMode="auto">
          <a:xfrm>
            <a:off x="3124200" y="6253163"/>
            <a:ext cx="457200" cy="452437"/>
          </a:xfrm>
          <a:prstGeom prst="rect">
            <a:avLst/>
          </a:prstGeom>
          <a:noFill/>
          <a:ln w="9525">
            <a:noFill/>
            <a:miter lim="800000"/>
            <a:headEnd/>
            <a:tailEnd/>
          </a:ln>
        </p:spPr>
      </p:pic>
      <p:sp>
        <p:nvSpPr>
          <p:cNvPr id="3074" name="Rectangle 2"/>
          <p:cNvSpPr>
            <a:spLocks noGrp="1" noChangeArrowheads="1"/>
          </p:cNvSpPr>
          <p:nvPr>
            <p:ph type="ctrTitle"/>
          </p:nvPr>
        </p:nvSpPr>
        <p:spPr>
          <a:xfrm>
            <a:off x="685800" y="1219200"/>
            <a:ext cx="7772400" cy="1143000"/>
          </a:xfrm>
        </p:spPr>
        <p:txBody>
          <a:bodyPr/>
          <a:lstStyle>
            <a:lvl1pPr>
              <a:defRPr/>
            </a:lvl1pPr>
          </a:lstStyle>
          <a:p>
            <a:r>
              <a:rPr lang="en-US"/>
              <a:t>Click to edit Master</a:t>
            </a:r>
          </a:p>
        </p:txBody>
      </p:sp>
      <p:sp>
        <p:nvSpPr>
          <p:cNvPr id="3075" name="Rectangle 3"/>
          <p:cNvSpPr>
            <a:spLocks noGrp="1" noChangeArrowheads="1"/>
          </p:cNvSpPr>
          <p:nvPr>
            <p:ph type="subTitle" idx="1"/>
          </p:nvPr>
        </p:nvSpPr>
        <p:spPr>
          <a:xfrm>
            <a:off x="1371600" y="2971800"/>
            <a:ext cx="6400800" cy="2590800"/>
          </a:xfrm>
        </p:spPr>
        <p:txBody>
          <a:bodyPr/>
          <a:lstStyle>
            <a:lvl1pPr marL="0" indent="0" algn="ctr">
              <a:defRPr/>
            </a:lvl1pPr>
          </a:lstStyle>
          <a:p>
            <a:r>
              <a:rPr lang="en-US"/>
              <a:t>Click to edit Master subtitle style</a:t>
            </a:r>
          </a:p>
        </p:txBody>
      </p:sp>
      <p:sp>
        <p:nvSpPr>
          <p:cNvPr id="5" name="Rectangle 4"/>
          <p:cNvSpPr>
            <a:spLocks noGrp="1" noChangeArrowheads="1"/>
          </p:cNvSpPr>
          <p:nvPr>
            <p:ph type="dt" sz="half" idx="10"/>
          </p:nvPr>
        </p:nvSpPr>
        <p:spPr/>
        <p:txBody>
          <a:bodyPr/>
          <a:lstStyle>
            <a:lvl1pPr>
              <a:defRPr/>
            </a:lvl1pPr>
          </a:lstStyle>
          <a:p>
            <a:pPr>
              <a:defRPr/>
            </a:pPr>
            <a:r>
              <a:rPr lang="en-US" smtClean="0"/>
              <a:t>Tuesday, Oct. 28,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nl-NL" smtClean="0"/>
              <a:t>PHYS 1443-004, Fall 2014                            Dr. Jaehoon Yu</a:t>
            </a:r>
            <a:endParaRPr lang="en-US"/>
          </a:p>
        </p:txBody>
      </p:sp>
      <p:sp>
        <p:nvSpPr>
          <p:cNvPr id="7" name="Rectangle 6"/>
          <p:cNvSpPr>
            <a:spLocks noGrp="1" noChangeArrowheads="1"/>
          </p:cNvSpPr>
          <p:nvPr>
            <p:ph type="sldNum" sz="quarter" idx="12"/>
          </p:nvPr>
        </p:nvSpPr>
        <p:spPr/>
        <p:txBody>
          <a:bodyPr/>
          <a:lstStyle>
            <a:lvl1pPr>
              <a:defRPr/>
            </a:lvl1pPr>
          </a:lstStyle>
          <a:p>
            <a:pPr>
              <a:defRPr/>
            </a:pPr>
            <a:fld id="{3DD774B2-BEFC-0F4C-8EFB-A9A3D81A594A}"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Tuesday, Oct. 28, 2014</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nl-NL" smtClean="0"/>
              <a:t>PHYS 1443-004, Fall 2014                            Dr. Jaehoon Yu</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128B57A-27A1-3D4C-A6D4-801C028D8806}"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Tuesday, Oct. 28, 2014</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nl-NL" smtClean="0"/>
              <a:t>PHYS 1443-004, Fall 2014                            Dr. Jaehoon Yu</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6959B54-6614-314D-82E3-D63DF83F53D7}"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85800" y="609600"/>
            <a:ext cx="77724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6858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6858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Tuesday, Oct. 28, 2014</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nl-NL" smtClean="0"/>
              <a:t>PHYS 1443-004, Fall 2014                            Dr. Jaehoon Yu</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633D2C0A-C00C-6D49-85C5-A00CF6C3B057}"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Tuesday, Oct. 28, 2014</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nl-NL" smtClean="0"/>
              <a:t>PHYS 1443-004, Fall 2014                            Dr. Jaehoon Yu</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23D45CD-16A2-224C-B70A-0D1B04896262}"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Tuesday, Oct. 28, 2014</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nl-NL" smtClean="0"/>
              <a:t>PHYS 1443-004, Fall 2014                            Dr. Jaehoon Yu</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23CED5A-781C-B54B-9DCC-46150F17B7DA}"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Tuesday, Oct. 28, 2014</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nl-NL" smtClean="0"/>
              <a:t>PHYS 1443-004, Fall 2014                            Dr. Jaehoon Yu</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5000C52-892A-734C-9735-DFA415D8DA4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Tuesday, Oct. 28, 2014</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nl-NL" smtClean="0"/>
              <a:t>PHYS 1443-004, Fall 2014                            Dr. Jaehoon Yu</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D8608EF3-45E5-0542-9CB7-247C5541AE2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Tuesday, Oct. 28, 2014</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nl-NL" smtClean="0"/>
              <a:t>PHYS 1443-004, Fall 2014                            Dr. Jaehoon Yu</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892F9CF5-C078-EB47-929F-B0A3FA3F9506}"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Tuesday, Oct. 28, 2014</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nl-NL" smtClean="0"/>
              <a:t>PHYS 1443-004, Fall 2014                            Dr. Jaehoon Yu</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8DCCF901-3B1D-5D4E-8AD7-5D66FB4A0B10}"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Tuesday, Oct. 28, 2014</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nl-NL" smtClean="0"/>
              <a:t>PHYS 1443-004, Fall 2014                            Dr. Jaehoon Yu</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2B26439-A107-B54D-9685-245DFB0AD8D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Tuesday, Oct. 28, 2014</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nl-NL" smtClean="0"/>
              <a:t>PHYS 1443-004, Fall 2014                            Dr. Jaehoon Yu</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42880F3-5039-AD40-B51A-C61F35823AB5}"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FF0066"/>
                </a:solidFill>
                <a:latin typeface="+mn-lt"/>
              </a:defRPr>
            </a:lvl1pPr>
          </a:lstStyle>
          <a:p>
            <a:pPr>
              <a:defRPr/>
            </a:pPr>
            <a:r>
              <a:rPr lang="en-US" smtClean="0"/>
              <a:t>Tuesday, Oct. 28, 2014</a:t>
            </a: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rgbClr val="003300"/>
                </a:solidFill>
                <a:latin typeface="+mn-lt"/>
              </a:defRPr>
            </a:lvl1pPr>
          </a:lstStyle>
          <a:p>
            <a:pPr>
              <a:defRPr/>
            </a:pPr>
            <a:r>
              <a:rPr lang="nl-NL" smtClean="0"/>
              <a:t>PHYS 1443-004, Fall 2014                            Dr. Jaehoon Yu</a:t>
            </a: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a:solidFill>
                  <a:srgbClr val="A50021"/>
                </a:solidFill>
                <a:latin typeface="Arial Narrow" charset="0"/>
              </a:defRPr>
            </a:lvl1pPr>
          </a:lstStyle>
          <a:p>
            <a:pPr>
              <a:defRPr/>
            </a:pPr>
            <a:fld id="{940792B5-4286-5042-9E96-9D0E8EB76CF0}" type="slidenum">
              <a:rPr lang="en-US"/>
              <a:pPr>
                <a:defRPr/>
              </a:pPr>
              <a:t>‹#›</a:t>
            </a:fld>
            <a:endParaRPr lang="en-US"/>
          </a:p>
        </p:txBody>
      </p:sp>
      <p:pic>
        <p:nvPicPr>
          <p:cNvPr id="1031" name="Picture 7" descr="UTA_color_seal"/>
          <p:cNvPicPr>
            <a:picLocks noChangeAspect="1" noChangeArrowheads="1"/>
          </p:cNvPicPr>
          <p:nvPr/>
        </p:nvPicPr>
        <p:blipFill>
          <a:blip r:embed="rId14"/>
          <a:srcRect/>
          <a:stretch>
            <a:fillRect/>
          </a:stretch>
        </p:blipFill>
        <p:spPr bwMode="auto">
          <a:xfrm>
            <a:off x="3124200" y="6253163"/>
            <a:ext cx="457200" cy="45243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19"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 id="2147483717" r:id="rId12"/>
  </p:sldLayoutIdLst>
  <p:timing>
    <p:tnLst>
      <p:par>
        <p:cTn xmlns:p14="http://schemas.microsoft.com/office/powerpoint/2010/main" id="1" dur="indefinite" restart="never" nodeType="tmRoot"/>
      </p:par>
    </p:tnLst>
  </p:timing>
  <p:hf hdr="0"/>
  <p:txStyles>
    <p:titleStyle>
      <a:lvl1pPr algn="ctr" rtl="0" eaLnBrk="0" fontAlgn="base" hangingPunct="0">
        <a:spcBef>
          <a:spcPct val="0"/>
        </a:spcBef>
        <a:spcAft>
          <a:spcPct val="0"/>
        </a:spcAft>
        <a:defRPr sz="4400">
          <a:solidFill>
            <a:srgbClr val="A50021"/>
          </a:solidFill>
          <a:latin typeface="+mj-lt"/>
          <a:ea typeface="ＭＳ Ｐゴシック" pitchFamily="-1" charset="-128"/>
          <a:cs typeface="ＭＳ Ｐゴシック" pitchFamily="-1" charset="-128"/>
        </a:defRPr>
      </a:lvl1pPr>
      <a:lvl2pPr algn="ctr" rtl="0" eaLnBrk="0" fontAlgn="base" hangingPunct="0">
        <a:spcBef>
          <a:spcPct val="0"/>
        </a:spcBef>
        <a:spcAft>
          <a:spcPct val="0"/>
        </a:spcAft>
        <a:defRPr sz="4400">
          <a:solidFill>
            <a:srgbClr val="A50021"/>
          </a:solidFill>
          <a:latin typeface="Arial Narrow" pitchFamily="34" charset="0"/>
          <a:ea typeface="ＭＳ Ｐゴシック" pitchFamily="-1" charset="-128"/>
          <a:cs typeface="ＭＳ Ｐゴシック" pitchFamily="-1" charset="-128"/>
        </a:defRPr>
      </a:lvl2pPr>
      <a:lvl3pPr algn="ctr" rtl="0" eaLnBrk="0" fontAlgn="base" hangingPunct="0">
        <a:spcBef>
          <a:spcPct val="0"/>
        </a:spcBef>
        <a:spcAft>
          <a:spcPct val="0"/>
        </a:spcAft>
        <a:defRPr sz="4400">
          <a:solidFill>
            <a:srgbClr val="A50021"/>
          </a:solidFill>
          <a:latin typeface="Arial Narrow" pitchFamily="34" charset="0"/>
          <a:ea typeface="ＭＳ Ｐゴシック" pitchFamily="-1" charset="-128"/>
          <a:cs typeface="ＭＳ Ｐゴシック" pitchFamily="-1" charset="-128"/>
        </a:defRPr>
      </a:lvl3pPr>
      <a:lvl4pPr algn="ctr" rtl="0" eaLnBrk="0" fontAlgn="base" hangingPunct="0">
        <a:spcBef>
          <a:spcPct val="0"/>
        </a:spcBef>
        <a:spcAft>
          <a:spcPct val="0"/>
        </a:spcAft>
        <a:defRPr sz="4400">
          <a:solidFill>
            <a:srgbClr val="A50021"/>
          </a:solidFill>
          <a:latin typeface="Arial Narrow" pitchFamily="34" charset="0"/>
          <a:ea typeface="ＭＳ Ｐゴシック" pitchFamily="-1" charset="-128"/>
          <a:cs typeface="ＭＳ Ｐゴシック" pitchFamily="-1" charset="-128"/>
        </a:defRPr>
      </a:lvl4pPr>
      <a:lvl5pPr algn="ctr" rtl="0" eaLnBrk="0" fontAlgn="base" hangingPunct="0">
        <a:spcBef>
          <a:spcPct val="0"/>
        </a:spcBef>
        <a:spcAft>
          <a:spcPct val="0"/>
        </a:spcAft>
        <a:defRPr sz="4400">
          <a:solidFill>
            <a:srgbClr val="A50021"/>
          </a:solidFill>
          <a:latin typeface="Arial Narrow" pitchFamily="34" charset="0"/>
          <a:ea typeface="ＭＳ Ｐゴシック" pitchFamily="-1" charset="-128"/>
          <a:cs typeface="ＭＳ Ｐゴシック" pitchFamily="-1" charset="-128"/>
        </a:defRPr>
      </a:lvl5pPr>
      <a:lvl6pPr marL="457200" algn="ctr" rtl="0" fontAlgn="base">
        <a:spcBef>
          <a:spcPct val="0"/>
        </a:spcBef>
        <a:spcAft>
          <a:spcPct val="0"/>
        </a:spcAft>
        <a:defRPr sz="4400">
          <a:solidFill>
            <a:srgbClr val="A50021"/>
          </a:solidFill>
          <a:latin typeface="Arial Narrow" pitchFamily="34" charset="0"/>
        </a:defRPr>
      </a:lvl6pPr>
      <a:lvl7pPr marL="914400" algn="ctr" rtl="0" fontAlgn="base">
        <a:spcBef>
          <a:spcPct val="0"/>
        </a:spcBef>
        <a:spcAft>
          <a:spcPct val="0"/>
        </a:spcAft>
        <a:defRPr sz="4400">
          <a:solidFill>
            <a:srgbClr val="A50021"/>
          </a:solidFill>
          <a:latin typeface="Arial Narrow" pitchFamily="34" charset="0"/>
        </a:defRPr>
      </a:lvl7pPr>
      <a:lvl8pPr marL="1371600" algn="ctr" rtl="0" fontAlgn="base">
        <a:spcBef>
          <a:spcPct val="0"/>
        </a:spcBef>
        <a:spcAft>
          <a:spcPct val="0"/>
        </a:spcAft>
        <a:defRPr sz="4400">
          <a:solidFill>
            <a:srgbClr val="A50021"/>
          </a:solidFill>
          <a:latin typeface="Arial Narrow" pitchFamily="34" charset="0"/>
        </a:defRPr>
      </a:lvl8pPr>
      <a:lvl9pPr marL="1828800" algn="ctr" rtl="0" fontAlgn="base">
        <a:spcBef>
          <a:spcPct val="0"/>
        </a:spcBef>
        <a:spcAft>
          <a:spcPct val="0"/>
        </a:spcAft>
        <a:defRPr sz="4400">
          <a:solidFill>
            <a:srgbClr val="A50021"/>
          </a:solidFill>
          <a:latin typeface="Arial Narrow" pitchFamily="34" charset="0"/>
        </a:defRPr>
      </a:lvl9pPr>
    </p:titleStyle>
    <p:bodyStyle>
      <a:lvl1pPr marL="342900" indent="-342900" algn="l" rtl="0" eaLnBrk="0" fontAlgn="base" hangingPunct="0">
        <a:spcBef>
          <a:spcPct val="20000"/>
        </a:spcBef>
        <a:spcAft>
          <a:spcPct val="0"/>
        </a:spcAft>
        <a:buChar char="•"/>
        <a:defRPr sz="3200">
          <a:solidFill>
            <a:schemeClr val="accent2"/>
          </a:solidFill>
          <a:latin typeface="+mn-lt"/>
          <a:ea typeface="ＭＳ Ｐゴシック" pitchFamily="-1" charset="-128"/>
          <a:cs typeface="ＭＳ Ｐゴシック" pitchFamily="-1" charset="-128"/>
        </a:defRPr>
      </a:lvl1pPr>
      <a:lvl2pPr marL="742950" indent="-285750" algn="l" rtl="0" eaLnBrk="0" fontAlgn="base" hangingPunct="0">
        <a:spcBef>
          <a:spcPct val="20000"/>
        </a:spcBef>
        <a:spcAft>
          <a:spcPct val="0"/>
        </a:spcAft>
        <a:buChar char="–"/>
        <a:defRPr sz="2800">
          <a:solidFill>
            <a:srgbClr val="660066"/>
          </a:solidFill>
          <a:latin typeface="+mn-lt"/>
          <a:ea typeface="ＭＳ Ｐゴシック" charset="-128"/>
        </a:defRPr>
      </a:lvl2pPr>
      <a:lvl3pPr marL="1143000" indent="-228600" algn="l" rtl="0" eaLnBrk="0" fontAlgn="base" hangingPunct="0">
        <a:spcBef>
          <a:spcPct val="20000"/>
        </a:spcBef>
        <a:spcAft>
          <a:spcPct val="0"/>
        </a:spcAft>
        <a:buChar char="•"/>
        <a:defRPr sz="2400">
          <a:solidFill>
            <a:srgbClr val="003300"/>
          </a:solidFill>
          <a:latin typeface="+mn-lt"/>
          <a:ea typeface="ＭＳ Ｐゴシック" charset="-128"/>
        </a:defRPr>
      </a:lvl3pPr>
      <a:lvl4pPr marL="1600200" indent="-228600" algn="l" rtl="0" eaLnBrk="0" fontAlgn="base" hangingPunct="0">
        <a:spcBef>
          <a:spcPct val="20000"/>
        </a:spcBef>
        <a:spcAft>
          <a:spcPct val="0"/>
        </a:spcAft>
        <a:buChar char="–"/>
        <a:defRPr sz="2000">
          <a:solidFill>
            <a:srgbClr val="CC00CC"/>
          </a:solidFill>
          <a:latin typeface="+mn-lt"/>
          <a:ea typeface="ＭＳ Ｐゴシック" charset="-128"/>
        </a:defRPr>
      </a:lvl4pPr>
      <a:lvl5pPr marL="2057400" indent="-228600" algn="l" rtl="0" eaLnBrk="0" fontAlgn="base" hangingPunct="0">
        <a:spcBef>
          <a:spcPct val="20000"/>
        </a:spcBef>
        <a:spcAft>
          <a:spcPct val="0"/>
        </a:spcAft>
        <a:buChar char="»"/>
        <a:defRPr sz="2000">
          <a:solidFill>
            <a:srgbClr val="FF0066"/>
          </a:solidFill>
          <a:latin typeface="+mn-lt"/>
          <a:ea typeface="ＭＳ Ｐゴシック" charset="-128"/>
        </a:defRPr>
      </a:lvl5pPr>
      <a:lvl6pPr marL="2514600" indent="-228600" algn="l" rtl="0" fontAlgn="base">
        <a:spcBef>
          <a:spcPct val="20000"/>
        </a:spcBef>
        <a:spcAft>
          <a:spcPct val="0"/>
        </a:spcAft>
        <a:buChar char="»"/>
        <a:defRPr sz="2000">
          <a:solidFill>
            <a:srgbClr val="FF0066"/>
          </a:solidFill>
          <a:latin typeface="+mn-lt"/>
        </a:defRPr>
      </a:lvl6pPr>
      <a:lvl7pPr marL="2971800" indent="-228600" algn="l" rtl="0" fontAlgn="base">
        <a:spcBef>
          <a:spcPct val="20000"/>
        </a:spcBef>
        <a:spcAft>
          <a:spcPct val="0"/>
        </a:spcAft>
        <a:buChar char="»"/>
        <a:defRPr sz="2000">
          <a:solidFill>
            <a:srgbClr val="FF0066"/>
          </a:solidFill>
          <a:latin typeface="+mn-lt"/>
        </a:defRPr>
      </a:lvl7pPr>
      <a:lvl8pPr marL="3429000" indent="-228600" algn="l" rtl="0" fontAlgn="base">
        <a:spcBef>
          <a:spcPct val="20000"/>
        </a:spcBef>
        <a:spcAft>
          <a:spcPct val="0"/>
        </a:spcAft>
        <a:buChar char="»"/>
        <a:defRPr sz="2000">
          <a:solidFill>
            <a:srgbClr val="FF0066"/>
          </a:solidFill>
          <a:latin typeface="+mn-lt"/>
        </a:defRPr>
      </a:lvl8pPr>
      <a:lvl9pPr marL="3886200" indent="-228600" algn="l" rtl="0" fontAlgn="base">
        <a:spcBef>
          <a:spcPct val="20000"/>
        </a:spcBef>
        <a:spcAft>
          <a:spcPct val="0"/>
        </a:spcAft>
        <a:buChar char="»"/>
        <a:defRPr sz="2000">
          <a:solidFill>
            <a:srgbClr val="FF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0" Type="http://schemas.openxmlformats.org/officeDocument/2006/relationships/image" Target="../media/image10.emf"/><Relationship Id="rId21" Type="http://schemas.openxmlformats.org/officeDocument/2006/relationships/oleObject" Target="../embeddings/oleObject10.bin"/><Relationship Id="rId22" Type="http://schemas.openxmlformats.org/officeDocument/2006/relationships/image" Target="../media/image11.wmf"/><Relationship Id="rId23" Type="http://schemas.openxmlformats.org/officeDocument/2006/relationships/oleObject" Target="../embeddings/oleObject11.bin"/><Relationship Id="rId24" Type="http://schemas.openxmlformats.org/officeDocument/2006/relationships/image" Target="../media/image12.wmf"/><Relationship Id="rId25" Type="http://schemas.openxmlformats.org/officeDocument/2006/relationships/oleObject" Target="../embeddings/oleObject12.bin"/><Relationship Id="rId26" Type="http://schemas.openxmlformats.org/officeDocument/2006/relationships/image" Target="../media/image13.wmf"/><Relationship Id="rId27" Type="http://schemas.openxmlformats.org/officeDocument/2006/relationships/oleObject" Target="../embeddings/oleObject13.bin"/><Relationship Id="rId28" Type="http://schemas.openxmlformats.org/officeDocument/2006/relationships/image" Target="../media/image14.wmf"/><Relationship Id="rId29" Type="http://schemas.openxmlformats.org/officeDocument/2006/relationships/oleObject" Target="../embeddings/oleObject14.bin"/><Relationship Id="rId1" Type="http://schemas.openxmlformats.org/officeDocument/2006/relationships/vmlDrawing" Target="../drawings/vmlDrawing1.vml"/><Relationship Id="rId2" Type="http://schemas.openxmlformats.org/officeDocument/2006/relationships/slideLayout" Target="../slideLayouts/slideLayout2.xml"/><Relationship Id="rId3" Type="http://schemas.openxmlformats.org/officeDocument/2006/relationships/oleObject" Target="../embeddings/oleObject1.bin"/><Relationship Id="rId4" Type="http://schemas.openxmlformats.org/officeDocument/2006/relationships/image" Target="../media/image2.emf"/><Relationship Id="rId5" Type="http://schemas.openxmlformats.org/officeDocument/2006/relationships/oleObject" Target="../embeddings/oleObject2.bin"/><Relationship Id="rId30" Type="http://schemas.openxmlformats.org/officeDocument/2006/relationships/image" Target="../media/image15.emf"/><Relationship Id="rId31" Type="http://schemas.openxmlformats.org/officeDocument/2006/relationships/oleObject" Target="../embeddings/oleObject15.bin"/><Relationship Id="rId32" Type="http://schemas.openxmlformats.org/officeDocument/2006/relationships/image" Target="../media/image16.emf"/><Relationship Id="rId9" Type="http://schemas.openxmlformats.org/officeDocument/2006/relationships/oleObject" Target="../embeddings/oleObject4.bin"/><Relationship Id="rId6" Type="http://schemas.openxmlformats.org/officeDocument/2006/relationships/image" Target="../media/image3.emf"/><Relationship Id="rId7" Type="http://schemas.openxmlformats.org/officeDocument/2006/relationships/oleObject" Target="../embeddings/oleObject3.bin"/><Relationship Id="rId8" Type="http://schemas.openxmlformats.org/officeDocument/2006/relationships/image" Target="../media/image4.emf"/><Relationship Id="rId33" Type="http://schemas.openxmlformats.org/officeDocument/2006/relationships/oleObject" Target="../embeddings/oleObject16.bin"/><Relationship Id="rId34" Type="http://schemas.openxmlformats.org/officeDocument/2006/relationships/image" Target="../media/image17.wmf"/><Relationship Id="rId10" Type="http://schemas.openxmlformats.org/officeDocument/2006/relationships/image" Target="../media/image5.emf"/><Relationship Id="rId11" Type="http://schemas.openxmlformats.org/officeDocument/2006/relationships/oleObject" Target="../embeddings/oleObject5.bin"/><Relationship Id="rId12" Type="http://schemas.openxmlformats.org/officeDocument/2006/relationships/image" Target="../media/image6.emf"/><Relationship Id="rId13" Type="http://schemas.openxmlformats.org/officeDocument/2006/relationships/oleObject" Target="../embeddings/oleObject6.bin"/><Relationship Id="rId14" Type="http://schemas.openxmlformats.org/officeDocument/2006/relationships/image" Target="../media/image7.wmf"/><Relationship Id="rId15" Type="http://schemas.openxmlformats.org/officeDocument/2006/relationships/oleObject" Target="../embeddings/oleObject7.bin"/><Relationship Id="rId16" Type="http://schemas.openxmlformats.org/officeDocument/2006/relationships/image" Target="../media/image8.wmf"/><Relationship Id="rId17" Type="http://schemas.openxmlformats.org/officeDocument/2006/relationships/oleObject" Target="../embeddings/oleObject8.bin"/><Relationship Id="rId18" Type="http://schemas.openxmlformats.org/officeDocument/2006/relationships/image" Target="../media/image9.emf"/><Relationship Id="rId19" Type="http://schemas.openxmlformats.org/officeDocument/2006/relationships/oleObject" Target="../embeddings/oleObject9.bin"/></Relationships>
</file>

<file path=ppt/slides/_rels/slide4.xml.rels><?xml version="1.0" encoding="UTF-8" standalone="yes"?>
<Relationships xmlns="http://schemas.openxmlformats.org/package/2006/relationships"><Relationship Id="rId11" Type="http://schemas.openxmlformats.org/officeDocument/2006/relationships/oleObject" Target="../embeddings/oleObject21.bin"/><Relationship Id="rId12" Type="http://schemas.openxmlformats.org/officeDocument/2006/relationships/image" Target="../media/image22.wmf"/><Relationship Id="rId1" Type="http://schemas.openxmlformats.org/officeDocument/2006/relationships/vmlDrawing" Target="../drawings/vmlDrawing2.vml"/><Relationship Id="rId2" Type="http://schemas.openxmlformats.org/officeDocument/2006/relationships/slideLayout" Target="../slideLayouts/slideLayout2.xml"/><Relationship Id="rId3" Type="http://schemas.openxmlformats.org/officeDocument/2006/relationships/oleObject" Target="../embeddings/oleObject17.bin"/><Relationship Id="rId4" Type="http://schemas.openxmlformats.org/officeDocument/2006/relationships/image" Target="../media/image18.emf"/><Relationship Id="rId5" Type="http://schemas.openxmlformats.org/officeDocument/2006/relationships/oleObject" Target="../embeddings/oleObject18.bin"/><Relationship Id="rId6" Type="http://schemas.openxmlformats.org/officeDocument/2006/relationships/image" Target="../media/image19.emf"/><Relationship Id="rId7" Type="http://schemas.openxmlformats.org/officeDocument/2006/relationships/oleObject" Target="../embeddings/oleObject19.bin"/><Relationship Id="rId8" Type="http://schemas.openxmlformats.org/officeDocument/2006/relationships/image" Target="../media/image20.wmf"/><Relationship Id="rId9" Type="http://schemas.openxmlformats.org/officeDocument/2006/relationships/oleObject" Target="../embeddings/oleObject20.bin"/><Relationship Id="rId10" Type="http://schemas.openxmlformats.org/officeDocument/2006/relationships/image" Target="../media/image21.wmf"/></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22.bin"/><Relationship Id="rId4" Type="http://schemas.openxmlformats.org/officeDocument/2006/relationships/image" Target="../media/image23.emf"/><Relationship Id="rId5" Type="http://schemas.openxmlformats.org/officeDocument/2006/relationships/oleObject" Target="../embeddings/oleObject23.bin"/><Relationship Id="rId6" Type="http://schemas.openxmlformats.org/officeDocument/2006/relationships/image" Target="../media/image24.emf"/><Relationship Id="rId7" Type="http://schemas.openxmlformats.org/officeDocument/2006/relationships/oleObject" Target="../embeddings/oleObject24.bin"/><Relationship Id="rId8" Type="http://schemas.openxmlformats.org/officeDocument/2006/relationships/image" Target="../media/image25.emf"/><Relationship Id="rId9" Type="http://schemas.openxmlformats.org/officeDocument/2006/relationships/oleObject" Target="../embeddings/oleObject25.bin"/><Relationship Id="rId10" Type="http://schemas.openxmlformats.org/officeDocument/2006/relationships/image" Target="../media/image26.emf"/><Relationship Id="rId1" Type="http://schemas.openxmlformats.org/officeDocument/2006/relationships/vmlDrawing" Target="../drawings/vmlDrawing3.vml"/><Relationship Id="rId2"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9" Type="http://schemas.openxmlformats.org/officeDocument/2006/relationships/oleObject" Target="../embeddings/oleObject29.bin"/><Relationship Id="rId20" Type="http://schemas.openxmlformats.org/officeDocument/2006/relationships/image" Target="../media/image35.wmf"/><Relationship Id="rId21" Type="http://schemas.openxmlformats.org/officeDocument/2006/relationships/oleObject" Target="../embeddings/oleObject35.bin"/><Relationship Id="rId22" Type="http://schemas.openxmlformats.org/officeDocument/2006/relationships/image" Target="../media/image36.wmf"/><Relationship Id="rId10" Type="http://schemas.openxmlformats.org/officeDocument/2006/relationships/image" Target="../media/image30.emf"/><Relationship Id="rId11" Type="http://schemas.openxmlformats.org/officeDocument/2006/relationships/oleObject" Target="../embeddings/oleObject30.bin"/><Relationship Id="rId12" Type="http://schemas.openxmlformats.org/officeDocument/2006/relationships/image" Target="../media/image31.emf"/><Relationship Id="rId13" Type="http://schemas.openxmlformats.org/officeDocument/2006/relationships/oleObject" Target="../embeddings/oleObject31.bin"/><Relationship Id="rId14" Type="http://schemas.openxmlformats.org/officeDocument/2006/relationships/image" Target="../media/image32.emf"/><Relationship Id="rId15" Type="http://schemas.openxmlformats.org/officeDocument/2006/relationships/oleObject" Target="../embeddings/oleObject32.bin"/><Relationship Id="rId16" Type="http://schemas.openxmlformats.org/officeDocument/2006/relationships/image" Target="../media/image33.emf"/><Relationship Id="rId17" Type="http://schemas.openxmlformats.org/officeDocument/2006/relationships/oleObject" Target="../embeddings/oleObject33.bin"/><Relationship Id="rId18" Type="http://schemas.openxmlformats.org/officeDocument/2006/relationships/image" Target="../media/image34.wmf"/><Relationship Id="rId19" Type="http://schemas.openxmlformats.org/officeDocument/2006/relationships/oleObject" Target="../embeddings/oleObject34.bin"/><Relationship Id="rId1" Type="http://schemas.openxmlformats.org/officeDocument/2006/relationships/vmlDrawing" Target="../drawings/vmlDrawing4.vml"/><Relationship Id="rId2" Type="http://schemas.openxmlformats.org/officeDocument/2006/relationships/slideLayout" Target="../slideLayouts/slideLayout2.xml"/><Relationship Id="rId3" Type="http://schemas.openxmlformats.org/officeDocument/2006/relationships/oleObject" Target="../embeddings/oleObject26.bin"/><Relationship Id="rId4" Type="http://schemas.openxmlformats.org/officeDocument/2006/relationships/image" Target="../media/image27.wmf"/><Relationship Id="rId5" Type="http://schemas.openxmlformats.org/officeDocument/2006/relationships/oleObject" Target="../embeddings/oleObject27.bin"/><Relationship Id="rId6" Type="http://schemas.openxmlformats.org/officeDocument/2006/relationships/image" Target="../media/image28.emf"/><Relationship Id="rId7" Type="http://schemas.openxmlformats.org/officeDocument/2006/relationships/oleObject" Target="../embeddings/oleObject28.bin"/><Relationship Id="rId8" Type="http://schemas.openxmlformats.org/officeDocument/2006/relationships/image" Target="../media/image29.wmf"/></Relationships>
</file>

<file path=ppt/slides/_rels/slide7.xml.rels><?xml version="1.0" encoding="UTF-8" standalone="yes"?>
<Relationships xmlns="http://schemas.openxmlformats.org/package/2006/relationships"><Relationship Id="rId11" Type="http://schemas.openxmlformats.org/officeDocument/2006/relationships/oleObject" Target="../embeddings/oleObject40.bin"/><Relationship Id="rId12" Type="http://schemas.openxmlformats.org/officeDocument/2006/relationships/image" Target="../media/image41.emf"/><Relationship Id="rId13" Type="http://schemas.openxmlformats.org/officeDocument/2006/relationships/oleObject" Target="../embeddings/oleObject41.bin"/><Relationship Id="rId14" Type="http://schemas.openxmlformats.org/officeDocument/2006/relationships/image" Target="../media/image42.emf"/><Relationship Id="rId15" Type="http://schemas.openxmlformats.org/officeDocument/2006/relationships/oleObject" Target="../embeddings/oleObject42.bin"/><Relationship Id="rId16" Type="http://schemas.openxmlformats.org/officeDocument/2006/relationships/image" Target="../media/image43.emf"/><Relationship Id="rId1" Type="http://schemas.openxmlformats.org/officeDocument/2006/relationships/vmlDrawing" Target="../drawings/vmlDrawing5.vml"/><Relationship Id="rId2" Type="http://schemas.openxmlformats.org/officeDocument/2006/relationships/slideLayout" Target="../slideLayouts/slideLayout2.xml"/><Relationship Id="rId3" Type="http://schemas.openxmlformats.org/officeDocument/2006/relationships/oleObject" Target="../embeddings/oleObject36.bin"/><Relationship Id="rId4" Type="http://schemas.openxmlformats.org/officeDocument/2006/relationships/image" Target="../media/image37.emf"/><Relationship Id="rId5" Type="http://schemas.openxmlformats.org/officeDocument/2006/relationships/oleObject" Target="../embeddings/oleObject37.bin"/><Relationship Id="rId6" Type="http://schemas.openxmlformats.org/officeDocument/2006/relationships/image" Target="../media/image38.emf"/><Relationship Id="rId7" Type="http://schemas.openxmlformats.org/officeDocument/2006/relationships/oleObject" Target="../embeddings/oleObject38.bin"/><Relationship Id="rId8" Type="http://schemas.openxmlformats.org/officeDocument/2006/relationships/image" Target="../media/image39.emf"/><Relationship Id="rId9" Type="http://schemas.openxmlformats.org/officeDocument/2006/relationships/oleObject" Target="../embeddings/oleObject39.bin"/><Relationship Id="rId10" Type="http://schemas.openxmlformats.org/officeDocument/2006/relationships/image" Target="../media/image40.emf"/></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Rectangle 4"/>
          <p:cNvSpPr>
            <a:spLocks noGrp="1" noChangeArrowheads="1"/>
          </p:cNvSpPr>
          <p:nvPr>
            <p:ph type="dt" sz="quarter" idx="10"/>
          </p:nvPr>
        </p:nvSpPr>
        <p:spPr/>
        <p:txBody>
          <a:bodyPr/>
          <a:lstStyle/>
          <a:p>
            <a:pPr>
              <a:defRPr/>
            </a:pPr>
            <a:r>
              <a:rPr lang="en-US" smtClean="0"/>
              <a:t>Tuesday, Oct. 28, 2014</a:t>
            </a:r>
            <a:endParaRPr lang="en-US"/>
          </a:p>
        </p:txBody>
      </p:sp>
      <p:sp>
        <p:nvSpPr>
          <p:cNvPr id="7" name="Rectangle 5"/>
          <p:cNvSpPr>
            <a:spLocks noGrp="1" noChangeArrowheads="1"/>
          </p:cNvSpPr>
          <p:nvPr>
            <p:ph type="ftr" sz="quarter" idx="11"/>
          </p:nvPr>
        </p:nvSpPr>
        <p:spPr/>
        <p:txBody>
          <a:bodyPr/>
          <a:lstStyle/>
          <a:p>
            <a:pPr>
              <a:defRPr/>
            </a:pPr>
            <a:r>
              <a:rPr lang="nl-NL" smtClean="0"/>
              <a:t>PHYS 1443-004, Fall 2014                            Dr. Jaehoon Yu</a:t>
            </a:r>
            <a:endParaRPr lang="en-US"/>
          </a:p>
        </p:txBody>
      </p:sp>
      <p:sp>
        <p:nvSpPr>
          <p:cNvPr id="18436" name="Rectangle 6"/>
          <p:cNvSpPr>
            <a:spLocks noGrp="1" noChangeArrowheads="1"/>
          </p:cNvSpPr>
          <p:nvPr>
            <p:ph type="sldNum" sz="quarter" idx="12"/>
          </p:nvPr>
        </p:nvSpPr>
        <p:spPr>
          <a:noFill/>
        </p:spPr>
        <p:txBody>
          <a:bodyPr/>
          <a:lstStyle/>
          <a:p>
            <a:fld id="{395A3770-54C9-3149-A664-D038CC3CB949}" type="slidenum">
              <a:rPr lang="en-US">
                <a:latin typeface="Arial Narrow" pitchFamily="-84" charset="0"/>
              </a:rPr>
              <a:pPr/>
              <a:t>1</a:t>
            </a:fld>
            <a:endParaRPr lang="en-US">
              <a:latin typeface="Arial Narrow" pitchFamily="-84" charset="0"/>
            </a:endParaRPr>
          </a:p>
        </p:txBody>
      </p:sp>
      <p:sp>
        <p:nvSpPr>
          <p:cNvPr id="18437" name="Rectangle 2"/>
          <p:cNvSpPr>
            <a:spLocks noGrp="1" noChangeArrowheads="1"/>
          </p:cNvSpPr>
          <p:nvPr>
            <p:ph type="ctrTitle"/>
          </p:nvPr>
        </p:nvSpPr>
        <p:spPr>
          <a:xfrm>
            <a:off x="685800" y="449263"/>
            <a:ext cx="7772400" cy="838200"/>
          </a:xfrm>
        </p:spPr>
        <p:txBody>
          <a:bodyPr/>
          <a:lstStyle/>
          <a:p>
            <a:pPr eaLnBrk="1" hangingPunct="1"/>
            <a:r>
              <a:rPr lang="en-US" dirty="0">
                <a:ea typeface="ＭＳ Ｐゴシック" pitchFamily="-84" charset="-128"/>
                <a:cs typeface="ＭＳ Ｐゴシック" pitchFamily="-84" charset="-128"/>
              </a:rPr>
              <a:t>PHYS 1443 – Section </a:t>
            </a:r>
            <a:r>
              <a:rPr lang="en-US" dirty="0" smtClean="0">
                <a:ea typeface="ＭＳ Ｐゴシック" pitchFamily="-84" charset="-128"/>
                <a:cs typeface="ＭＳ Ｐゴシック" pitchFamily="-84" charset="-128"/>
              </a:rPr>
              <a:t>004</a:t>
            </a:r>
            <a:r>
              <a:rPr lang="en-US" dirty="0">
                <a:ea typeface="ＭＳ Ｐゴシック" pitchFamily="-84" charset="-128"/>
                <a:cs typeface="ＭＳ Ｐゴシック" pitchFamily="-84" charset="-128"/>
              </a:rPr>
              <a:t/>
            </a:r>
            <a:br>
              <a:rPr lang="en-US" dirty="0">
                <a:ea typeface="ＭＳ Ｐゴシック" pitchFamily="-84" charset="-128"/>
                <a:cs typeface="ＭＳ Ｐゴシック" pitchFamily="-84" charset="-128"/>
              </a:rPr>
            </a:br>
            <a:r>
              <a:rPr lang="en-US" dirty="0">
                <a:ea typeface="ＭＳ Ｐゴシック" pitchFamily="-84" charset="-128"/>
                <a:cs typeface="ＭＳ Ｐゴシック" pitchFamily="-84" charset="-128"/>
              </a:rPr>
              <a:t>Lecture </a:t>
            </a:r>
            <a:r>
              <a:rPr lang="en-US" dirty="0" smtClean="0">
                <a:ea typeface="ＭＳ Ｐゴシック" pitchFamily="-84" charset="-128"/>
                <a:cs typeface="ＭＳ Ｐゴシック" pitchFamily="-84" charset="-128"/>
              </a:rPr>
              <a:t>#18</a:t>
            </a:r>
            <a:endParaRPr lang="en-US" dirty="0">
              <a:ea typeface="ＭＳ Ｐゴシック" pitchFamily="-84" charset="-128"/>
              <a:cs typeface="ＭＳ Ｐゴシック" pitchFamily="-84" charset="-128"/>
            </a:endParaRPr>
          </a:p>
        </p:txBody>
      </p:sp>
      <p:sp>
        <p:nvSpPr>
          <p:cNvPr id="18438" name="Text Box 4"/>
          <p:cNvSpPr txBox="1">
            <a:spLocks noChangeArrowheads="1"/>
          </p:cNvSpPr>
          <p:nvPr/>
        </p:nvSpPr>
        <p:spPr bwMode="auto">
          <a:xfrm>
            <a:off x="3035897" y="1447800"/>
            <a:ext cx="2764232" cy="830997"/>
          </a:xfrm>
          <a:prstGeom prst="rect">
            <a:avLst/>
          </a:prstGeom>
          <a:noFill/>
          <a:ln w="9525">
            <a:noFill/>
            <a:miter lim="800000"/>
            <a:headEnd/>
            <a:tailEnd/>
          </a:ln>
        </p:spPr>
        <p:txBody>
          <a:bodyPr wrap="none">
            <a:prstTxWarp prst="textNoShape">
              <a:avLst/>
            </a:prstTxWarp>
            <a:spAutoFit/>
          </a:bodyPr>
          <a:lstStyle/>
          <a:p>
            <a:pPr algn="ctr"/>
            <a:r>
              <a:rPr lang="en-US" dirty="0" smtClean="0">
                <a:solidFill>
                  <a:schemeClr val="accent2"/>
                </a:solidFill>
                <a:latin typeface="Monotype Corsiva" pitchFamily="-84" charset="0"/>
              </a:rPr>
              <a:t>Tuesday</a:t>
            </a:r>
            <a:r>
              <a:rPr lang="en-US" dirty="0">
                <a:solidFill>
                  <a:schemeClr val="accent2"/>
                </a:solidFill>
                <a:latin typeface="Monotype Corsiva" pitchFamily="-84" charset="0"/>
              </a:rPr>
              <a:t>, </a:t>
            </a:r>
            <a:r>
              <a:rPr lang="en-US" dirty="0" smtClean="0">
                <a:solidFill>
                  <a:schemeClr val="accent2"/>
                </a:solidFill>
                <a:latin typeface="Monotype Corsiva" pitchFamily="-84" charset="0"/>
              </a:rPr>
              <a:t>Oct. 28, 2014</a:t>
            </a:r>
            <a:endParaRPr lang="en-US" dirty="0">
              <a:solidFill>
                <a:schemeClr val="accent2"/>
              </a:solidFill>
              <a:latin typeface="Monotype Corsiva" pitchFamily="-84" charset="0"/>
            </a:endParaRPr>
          </a:p>
          <a:p>
            <a:pPr algn="ctr"/>
            <a:r>
              <a:rPr lang="en-US" dirty="0">
                <a:solidFill>
                  <a:schemeClr val="accent2"/>
                </a:solidFill>
                <a:latin typeface="Monotype Corsiva" pitchFamily="-84" charset="0"/>
              </a:rPr>
              <a:t>Dr. </a:t>
            </a:r>
            <a:r>
              <a:rPr lang="en-US" b="1" dirty="0">
                <a:solidFill>
                  <a:srgbClr val="FF0066"/>
                </a:solidFill>
                <a:latin typeface="Monotype Corsiva" pitchFamily="-84" charset="0"/>
              </a:rPr>
              <a:t>Jae</a:t>
            </a:r>
            <a:r>
              <a:rPr lang="en-US" dirty="0">
                <a:solidFill>
                  <a:schemeClr val="accent2"/>
                </a:solidFill>
                <a:latin typeface="Monotype Corsiva" pitchFamily="-84" charset="0"/>
              </a:rPr>
              <a:t>hoon </a:t>
            </a:r>
            <a:r>
              <a:rPr lang="en-US" b="1" dirty="0">
                <a:solidFill>
                  <a:srgbClr val="FF0066"/>
                </a:solidFill>
                <a:latin typeface="Monotype Corsiva" pitchFamily="-84" charset="0"/>
              </a:rPr>
              <a:t>Yu</a:t>
            </a:r>
          </a:p>
        </p:txBody>
      </p:sp>
      <p:sp>
        <p:nvSpPr>
          <p:cNvPr id="9" name="Rectangle 10"/>
          <p:cNvSpPr>
            <a:spLocks noChangeArrowheads="1"/>
          </p:cNvSpPr>
          <p:nvPr/>
        </p:nvSpPr>
        <p:spPr bwMode="auto">
          <a:xfrm>
            <a:off x="914400" y="2362200"/>
            <a:ext cx="7696200" cy="3505200"/>
          </a:xfrm>
          <a:prstGeom prst="rect">
            <a:avLst/>
          </a:prstGeom>
          <a:noFill/>
          <a:ln w="9525">
            <a:noFill/>
            <a:miter lim="800000"/>
            <a:headEnd/>
            <a:tailEnd/>
          </a:ln>
        </p:spPr>
        <p:txBody>
          <a:bodyPr>
            <a:prstTxWarp prst="textNoShape">
              <a:avLst/>
            </a:prstTxWarp>
          </a:bodyPr>
          <a:lstStyle/>
          <a:p>
            <a:pPr marL="609600" indent="-609600" eaLnBrk="0" hangingPunct="0">
              <a:spcBef>
                <a:spcPct val="20000"/>
              </a:spcBef>
              <a:buFontTx/>
              <a:buChar char="•"/>
            </a:pPr>
            <a:r>
              <a:rPr lang="en-US" sz="3200" dirty="0" smtClean="0">
                <a:solidFill>
                  <a:srgbClr val="0000FF"/>
                </a:solidFill>
                <a:latin typeface="Arial Narrow" charset="0"/>
              </a:rPr>
              <a:t>Torque </a:t>
            </a:r>
            <a:r>
              <a:rPr lang="en-US" sz="3200" dirty="0">
                <a:solidFill>
                  <a:srgbClr val="0000FF"/>
                </a:solidFill>
                <a:latin typeface="Arial Narrow" charset="0"/>
              </a:rPr>
              <a:t>and Angular Acceleration</a:t>
            </a:r>
          </a:p>
          <a:p>
            <a:pPr marL="609600" indent="-609600" eaLnBrk="0" hangingPunct="0">
              <a:spcBef>
                <a:spcPct val="20000"/>
              </a:spcBef>
              <a:buFontTx/>
              <a:buChar char="•"/>
            </a:pPr>
            <a:r>
              <a:rPr lang="en-US" sz="3200" dirty="0">
                <a:solidFill>
                  <a:srgbClr val="0000FF"/>
                </a:solidFill>
                <a:latin typeface="Arial Narrow" charset="0"/>
              </a:rPr>
              <a:t>Rolling Motion and Rotational Kinetic </a:t>
            </a:r>
            <a:r>
              <a:rPr lang="en-US" sz="3200" dirty="0" smtClean="0">
                <a:solidFill>
                  <a:srgbClr val="0000FF"/>
                </a:solidFill>
                <a:latin typeface="Arial Narrow" charset="0"/>
              </a:rPr>
              <a:t>Energy</a:t>
            </a:r>
          </a:p>
          <a:p>
            <a:pPr marL="609600" indent="-609600" eaLnBrk="0" hangingPunct="0">
              <a:spcBef>
                <a:spcPct val="20000"/>
              </a:spcBef>
              <a:buFontTx/>
              <a:buChar char="•"/>
            </a:pPr>
            <a:r>
              <a:rPr lang="en-US" sz="3200" dirty="0" smtClean="0">
                <a:solidFill>
                  <a:srgbClr val="0000FF"/>
                </a:solidFill>
                <a:latin typeface="Arial Narrow" charset="0"/>
                <a:ea typeface="굴림" charset="0"/>
                <a:cs typeface="굴림" charset="0"/>
              </a:rPr>
              <a:t>Work</a:t>
            </a:r>
            <a:r>
              <a:rPr lang="en-US" sz="3200" dirty="0">
                <a:solidFill>
                  <a:srgbClr val="0000FF"/>
                </a:solidFill>
                <a:latin typeface="Arial Narrow" charset="0"/>
                <a:ea typeface="굴림" charset="0"/>
                <a:cs typeface="굴림" charset="0"/>
              </a:rPr>
              <a:t>, Power and Energy in </a:t>
            </a:r>
            <a:r>
              <a:rPr lang="en-US" sz="3200" dirty="0" smtClean="0">
                <a:solidFill>
                  <a:srgbClr val="0000FF"/>
                </a:solidFill>
                <a:latin typeface="Arial Narrow" charset="0"/>
                <a:ea typeface="굴림" charset="0"/>
                <a:cs typeface="굴림" charset="0"/>
              </a:rPr>
              <a:t>Rotation</a:t>
            </a:r>
          </a:p>
          <a:p>
            <a:pPr marL="609600" indent="-609600" eaLnBrk="0" hangingPunct="0">
              <a:spcBef>
                <a:spcPct val="20000"/>
              </a:spcBef>
              <a:buFontTx/>
              <a:buChar char="•"/>
            </a:pPr>
            <a:r>
              <a:rPr lang="en-US" sz="3200" dirty="0" smtClean="0">
                <a:solidFill>
                  <a:srgbClr val="0000FF"/>
                </a:solidFill>
                <a:latin typeface="Arial Narrow" charset="0"/>
                <a:ea typeface="굴림" charset="0"/>
                <a:cs typeface="굴림" charset="0"/>
              </a:rPr>
              <a:t>Angular Momentum</a:t>
            </a:r>
          </a:p>
          <a:p>
            <a:pPr marL="609600" indent="-609600" eaLnBrk="0" hangingPunct="0">
              <a:spcBef>
                <a:spcPct val="20000"/>
              </a:spcBef>
              <a:buFontTx/>
              <a:buChar char="•"/>
            </a:pPr>
            <a:r>
              <a:rPr lang="en-US" sz="3200" dirty="0" smtClean="0">
                <a:solidFill>
                  <a:srgbClr val="0000FF"/>
                </a:solidFill>
                <a:latin typeface="Arial Narrow" charset="0"/>
                <a:ea typeface="굴림" charset="0"/>
                <a:cs typeface="굴림" charset="0"/>
              </a:rPr>
              <a:t>Angular </a:t>
            </a:r>
            <a:r>
              <a:rPr lang="en-US" sz="3200" dirty="0">
                <a:solidFill>
                  <a:srgbClr val="0000FF"/>
                </a:solidFill>
                <a:latin typeface="Arial Narrow" charset="0"/>
                <a:ea typeface="굴림" charset="0"/>
                <a:cs typeface="굴림" charset="0"/>
              </a:rPr>
              <a:t>Momentum </a:t>
            </a:r>
            <a:r>
              <a:rPr lang="en-US" sz="3200" dirty="0" smtClean="0">
                <a:solidFill>
                  <a:srgbClr val="0000FF"/>
                </a:solidFill>
                <a:latin typeface="Arial Narrow" charset="0"/>
                <a:ea typeface="굴림" charset="0"/>
                <a:cs typeface="굴림" charset="0"/>
              </a:rPr>
              <a:t>Conservation</a:t>
            </a:r>
          </a:p>
          <a:p>
            <a:pPr marL="609600" indent="-609600" eaLnBrk="0" hangingPunct="0">
              <a:spcBef>
                <a:spcPct val="20000"/>
              </a:spcBef>
              <a:buFontTx/>
              <a:buChar char="•"/>
            </a:pPr>
            <a:r>
              <a:rPr lang="en-US" sz="3200" dirty="0" smtClean="0">
                <a:solidFill>
                  <a:srgbClr val="0000FF"/>
                </a:solidFill>
                <a:latin typeface="Arial Narrow" charset="0"/>
                <a:ea typeface="굴림" charset="0"/>
                <a:cs typeface="굴림" charset="0"/>
              </a:rPr>
              <a:t>Similarities </a:t>
            </a:r>
            <a:r>
              <a:rPr lang="en-US" sz="3200" dirty="0">
                <a:solidFill>
                  <a:srgbClr val="0000FF"/>
                </a:solidFill>
                <a:latin typeface="Arial Narrow" charset="0"/>
                <a:ea typeface="굴림" charset="0"/>
                <a:cs typeface="굴림" charset="0"/>
              </a:rPr>
              <a:t>Between Linear and Rotational Quantities</a:t>
            </a:r>
          </a:p>
          <a:p>
            <a:pPr marL="609600" indent="-609600" eaLnBrk="0" hangingPunct="0">
              <a:spcBef>
                <a:spcPct val="20000"/>
              </a:spcBef>
              <a:buFontTx/>
              <a:buChar char="•"/>
            </a:pPr>
            <a:endParaRPr lang="en-US" sz="3200" dirty="0">
              <a:solidFill>
                <a:srgbClr val="2D2DB9"/>
              </a:solidFill>
              <a:latin typeface="Arial Narrow" charset="0"/>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wipe(left)">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wipe(left)">
                                      <p:cBhvr>
                                        <p:cTn id="12" dur="500"/>
                                        <p:tgtEl>
                                          <p:spTgt spid="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9">
                                            <p:txEl>
                                              <p:pRg st="2" end="2"/>
                                            </p:txEl>
                                          </p:spTgt>
                                        </p:tgtEl>
                                        <p:attrNameLst>
                                          <p:attrName>style.visibility</p:attrName>
                                        </p:attrNameLst>
                                      </p:cBhvr>
                                      <p:to>
                                        <p:strVal val="visible"/>
                                      </p:to>
                                    </p:set>
                                    <p:animEffect transition="in" filter="wipe(left)">
                                      <p:cBhvr>
                                        <p:cTn id="17" dur="500"/>
                                        <p:tgtEl>
                                          <p:spTgt spid="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9">
                                            <p:txEl>
                                              <p:pRg st="3" end="3"/>
                                            </p:txEl>
                                          </p:spTgt>
                                        </p:tgtEl>
                                        <p:attrNameLst>
                                          <p:attrName>style.visibility</p:attrName>
                                        </p:attrNameLst>
                                      </p:cBhvr>
                                      <p:to>
                                        <p:strVal val="visible"/>
                                      </p:to>
                                    </p:set>
                                    <p:animEffect transition="in" filter="wipe(left)">
                                      <p:cBhvr>
                                        <p:cTn id="22" dur="500"/>
                                        <p:tgtEl>
                                          <p:spTgt spid="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9">
                                            <p:txEl>
                                              <p:pRg st="4" end="4"/>
                                            </p:txEl>
                                          </p:spTgt>
                                        </p:tgtEl>
                                        <p:attrNameLst>
                                          <p:attrName>style.visibility</p:attrName>
                                        </p:attrNameLst>
                                      </p:cBhvr>
                                      <p:to>
                                        <p:strVal val="visible"/>
                                      </p:to>
                                    </p:set>
                                    <p:animEffect transition="in" filter="wipe(left)">
                                      <p:cBhvr>
                                        <p:cTn id="27" dur="500"/>
                                        <p:tgtEl>
                                          <p:spTgt spid="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9">
                                            <p:txEl>
                                              <p:pRg st="5" end="5"/>
                                            </p:txEl>
                                          </p:spTgt>
                                        </p:tgtEl>
                                        <p:attrNameLst>
                                          <p:attrName>style.visibility</p:attrName>
                                        </p:attrNameLst>
                                      </p:cBhvr>
                                      <p:to>
                                        <p:strVal val="visible"/>
                                      </p:to>
                                    </p:set>
                                    <p:animEffect transition="in" filter="wipe(left)">
                                      <p:cBhvr>
                                        <p:cTn id="32" dur="500"/>
                                        <p:tgtEl>
                                          <p:spTgt spid="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400" smtClean="0">
                <a:solidFill>
                  <a:srgbClr val="FF0066"/>
                </a:solidFill>
                <a:latin typeface="Arial Narrow" charset="0"/>
              </a:rPr>
              <a:t>Tuesday, Oct. 28, 2014</a:t>
            </a:r>
            <a:endParaRPr lang="en-US" sz="1400">
              <a:solidFill>
                <a:srgbClr val="FF0066"/>
              </a:solidFill>
              <a:latin typeface="Arial Narrow" charset="0"/>
            </a:endParaRPr>
          </a:p>
        </p:txBody>
      </p:sp>
      <p:sp>
        <p:nvSpPr>
          <p:cNvPr id="19459" name="Rectangle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D4A0C77C-EEB6-0D4E-BB05-1E3973546505}" type="slidenum">
              <a:rPr lang="en-US" sz="1400">
                <a:solidFill>
                  <a:srgbClr val="A50021"/>
                </a:solidFill>
                <a:latin typeface="Arial Narrow" charset="0"/>
              </a:rPr>
              <a:pPr eaLnBrk="1" hangingPunct="1"/>
              <a:t>2</a:t>
            </a:fld>
            <a:endParaRPr lang="en-US" sz="1400">
              <a:solidFill>
                <a:srgbClr val="A50021"/>
              </a:solidFill>
              <a:latin typeface="Arial Narrow" charset="0"/>
            </a:endParaRPr>
          </a:p>
        </p:txBody>
      </p:sp>
      <p:sp>
        <p:nvSpPr>
          <p:cNvPr id="19460" name="Rectangle 2"/>
          <p:cNvSpPr>
            <a:spLocks noGrp="1" noChangeArrowheads="1"/>
          </p:cNvSpPr>
          <p:nvPr>
            <p:ph type="title"/>
          </p:nvPr>
        </p:nvSpPr>
        <p:spPr>
          <a:xfrm>
            <a:off x="457200" y="76200"/>
            <a:ext cx="8229600" cy="609600"/>
          </a:xfrm>
        </p:spPr>
        <p:txBody>
          <a:bodyPr/>
          <a:lstStyle/>
          <a:p>
            <a:r>
              <a:rPr lang="en-US" altLang="ko-KR" sz="4000">
                <a:latin typeface="Arial Narrow" charset="0"/>
                <a:ea typeface="ＭＳ Ｐゴシック" charset="0"/>
                <a:cs typeface="Gulim" charset="0"/>
              </a:rPr>
              <a:t>Announcements</a:t>
            </a:r>
            <a:endParaRPr lang="en-US" sz="4000">
              <a:latin typeface="Arial Narrow" charset="0"/>
              <a:ea typeface="ＭＳ Ｐゴシック" charset="0"/>
              <a:cs typeface="ＭＳ Ｐゴシック" charset="0"/>
            </a:endParaRPr>
          </a:p>
        </p:txBody>
      </p:sp>
      <p:sp>
        <p:nvSpPr>
          <p:cNvPr id="57347" name="Rectangle 3"/>
          <p:cNvSpPr>
            <a:spLocks noGrp="1" noChangeArrowheads="1"/>
          </p:cNvSpPr>
          <p:nvPr>
            <p:ph type="body" idx="1"/>
          </p:nvPr>
        </p:nvSpPr>
        <p:spPr>
          <a:xfrm>
            <a:off x="457200" y="609600"/>
            <a:ext cx="8229600" cy="5562600"/>
          </a:xfrm>
        </p:spPr>
        <p:txBody>
          <a:bodyPr/>
          <a:lstStyle/>
          <a:p>
            <a:r>
              <a:rPr lang="en-US" sz="2400" dirty="0" smtClean="0">
                <a:latin typeface="Arial Narrow" charset="0"/>
                <a:ea typeface="ＭＳ Ｐゴシック" charset="0"/>
                <a:cs typeface="ＭＳ Ｐゴシック" charset="0"/>
              </a:rPr>
              <a:t>Mid-term exam results</a:t>
            </a:r>
          </a:p>
          <a:p>
            <a:pPr lvl="1"/>
            <a:r>
              <a:rPr lang="en-US" sz="2000" dirty="0" smtClean="0">
                <a:latin typeface="Arial Narrow" charset="0"/>
                <a:ea typeface="ＭＳ Ｐゴシック" charset="0"/>
                <a:cs typeface="ＭＳ Ｐゴシック" charset="0"/>
              </a:rPr>
              <a:t>Class average: 57.7/105</a:t>
            </a:r>
          </a:p>
          <a:p>
            <a:pPr lvl="2"/>
            <a:r>
              <a:rPr lang="en-US" sz="1800" dirty="0" smtClean="0">
                <a:latin typeface="Arial Narrow" charset="0"/>
                <a:ea typeface="ＭＳ Ｐゴシック" charset="0"/>
                <a:cs typeface="ＭＳ Ｐゴシック" charset="0"/>
              </a:rPr>
              <a:t>Equivalent to 55/100</a:t>
            </a:r>
          </a:p>
          <a:p>
            <a:pPr lvl="2"/>
            <a:r>
              <a:rPr lang="en-US" sz="1800" dirty="0" smtClean="0">
                <a:latin typeface="Arial Narrow" charset="0"/>
                <a:ea typeface="ＭＳ Ｐゴシック" charset="0"/>
                <a:cs typeface="ＭＳ Ｐゴシック" charset="0"/>
              </a:rPr>
              <a:t>Previous exam: 69.5/100</a:t>
            </a:r>
          </a:p>
          <a:p>
            <a:pPr lvl="1"/>
            <a:r>
              <a:rPr lang="en-US" sz="2000" dirty="0" smtClean="0">
                <a:latin typeface="Arial Narrow" charset="0"/>
                <a:ea typeface="ＭＳ Ｐゴシック" charset="0"/>
                <a:cs typeface="ＭＳ Ｐゴシック" charset="0"/>
              </a:rPr>
              <a:t>Top score: 99/105</a:t>
            </a:r>
          </a:p>
          <a:p>
            <a:r>
              <a:rPr lang="en-US" sz="2400" dirty="0" smtClean="0">
                <a:latin typeface="Arial Narrow" charset="0"/>
                <a:ea typeface="ＭＳ Ｐゴシック" charset="0"/>
                <a:cs typeface="ＭＳ Ｐゴシック" charset="0"/>
              </a:rPr>
              <a:t>Grading scheme</a:t>
            </a:r>
          </a:p>
          <a:p>
            <a:pPr lvl="1"/>
            <a:r>
              <a:rPr lang="en-US" sz="2000" dirty="0" smtClean="0">
                <a:latin typeface="Arial Narrow" charset="0"/>
                <a:ea typeface="ＭＳ Ｐゴシック" charset="0"/>
                <a:cs typeface="ＭＳ Ｐゴシック" charset="0"/>
              </a:rPr>
              <a:t>Homework: 25%</a:t>
            </a:r>
          </a:p>
          <a:p>
            <a:pPr lvl="1"/>
            <a:r>
              <a:rPr lang="en-US" sz="2000" dirty="0" smtClean="0">
                <a:latin typeface="Arial Narrow" charset="0"/>
                <a:ea typeface="ＭＳ Ｐゴシック" charset="0"/>
                <a:cs typeface="ＭＳ Ｐゴシック" charset="0"/>
              </a:rPr>
              <a:t>Midterm and Final non-comprehensive exams: 19% each</a:t>
            </a:r>
          </a:p>
          <a:p>
            <a:pPr lvl="1"/>
            <a:r>
              <a:rPr lang="en-US" sz="2000" dirty="0" smtClean="0">
                <a:latin typeface="Arial Narrow" charset="0"/>
                <a:ea typeface="ＭＳ Ｐゴシック" charset="0"/>
                <a:cs typeface="ＭＳ Ｐゴシック" charset="0"/>
              </a:rPr>
              <a:t>One better of non comprehensive exam: 12%</a:t>
            </a:r>
          </a:p>
          <a:p>
            <a:pPr lvl="1"/>
            <a:r>
              <a:rPr lang="en-US" sz="2000" dirty="0" smtClean="0">
                <a:latin typeface="Arial Narrow" charset="0"/>
                <a:ea typeface="ＭＳ Ｐゴシック" charset="0"/>
                <a:cs typeface="ＭＳ Ｐゴシック" charset="0"/>
              </a:rPr>
              <a:t>Lab: 15%</a:t>
            </a:r>
          </a:p>
          <a:p>
            <a:pPr lvl="1"/>
            <a:r>
              <a:rPr lang="en-US" sz="2000" dirty="0" smtClean="0">
                <a:latin typeface="Arial Narrow" charset="0"/>
                <a:ea typeface="ＭＳ Ｐゴシック" charset="0"/>
                <a:cs typeface="ＭＳ Ｐゴシック" charset="0"/>
              </a:rPr>
              <a:t>Pop quizzes: 10%</a:t>
            </a:r>
          </a:p>
          <a:p>
            <a:pPr lvl="1"/>
            <a:r>
              <a:rPr lang="en-US" sz="2000" dirty="0" smtClean="0">
                <a:latin typeface="Arial Narrow" charset="0"/>
                <a:ea typeface="ＭＳ Ｐゴシック" charset="0"/>
                <a:cs typeface="ＭＳ Ｐゴシック" charset="0"/>
              </a:rPr>
              <a:t>Extra credit: 10% </a:t>
            </a:r>
          </a:p>
          <a:p>
            <a:r>
              <a:rPr lang="en-US" sz="2400" dirty="0" smtClean="0">
                <a:latin typeface="Arial Narrow" charset="0"/>
                <a:ea typeface="ＭＳ Ｐゴシック" charset="0"/>
                <a:cs typeface="ＭＳ Ｐゴシック" charset="0"/>
              </a:rPr>
              <a:t>Mid-term grade discussion today</a:t>
            </a:r>
          </a:p>
          <a:p>
            <a:r>
              <a:rPr lang="en-US" sz="2400" dirty="0" smtClean="0">
                <a:latin typeface="Arial Narrow" charset="0"/>
                <a:ea typeface="ＭＳ Ｐゴシック" charset="0"/>
                <a:cs typeface="ＭＳ Ｐゴシック" charset="0"/>
              </a:rPr>
              <a:t>Quiz coming this Thursday, Oct. 30; covers from CH10.2 to today’s</a:t>
            </a:r>
          </a:p>
          <a:p>
            <a:pPr lvl="1"/>
            <a:r>
              <a:rPr lang="en-US" sz="2000" dirty="0" smtClean="0">
                <a:latin typeface="Arial Narrow" charset="0"/>
                <a:ea typeface="ＭＳ Ｐゴシック" charset="0"/>
                <a:cs typeface="ＭＳ Ｐゴシック" charset="0"/>
              </a:rPr>
              <a:t>Prepare your own formula sheet</a:t>
            </a:r>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nl-NL" sz="1400" smtClean="0">
                <a:solidFill>
                  <a:srgbClr val="003300"/>
                </a:solidFill>
                <a:latin typeface="Arial Narrow" charset="0"/>
              </a:rPr>
              <a:t>PHYS 1443-004, Fall 2014                            Dr. Jaehoon Yu</a:t>
            </a:r>
            <a:endParaRPr lang="en-US" sz="1400">
              <a:solidFill>
                <a:srgbClr val="003300"/>
              </a:solidFill>
              <a:latin typeface="Arial Narrow" charset="0"/>
            </a:endParaRPr>
          </a:p>
        </p:txBody>
      </p:sp>
    </p:spTree>
    <p:extLst>
      <p:ext uri="{BB962C8B-B14F-4D97-AF65-F5344CB8AC3E}">
        <p14:creationId xmlns:p14="http://schemas.microsoft.com/office/powerpoint/2010/main" val="330215263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7347">
                                            <p:txEl>
                                              <p:pRg st="0" end="0"/>
                                            </p:txEl>
                                          </p:spTgt>
                                        </p:tgtEl>
                                        <p:attrNameLst>
                                          <p:attrName>style.visibility</p:attrName>
                                        </p:attrNameLst>
                                      </p:cBhvr>
                                      <p:to>
                                        <p:strVal val="visible"/>
                                      </p:to>
                                    </p:set>
                                    <p:animEffect transition="in" filter="wipe(left)">
                                      <p:cBhvr>
                                        <p:cTn id="7" dur="500"/>
                                        <p:tgtEl>
                                          <p:spTgt spid="5734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7347">
                                            <p:txEl>
                                              <p:pRg st="1" end="1"/>
                                            </p:txEl>
                                          </p:spTgt>
                                        </p:tgtEl>
                                        <p:attrNameLst>
                                          <p:attrName>style.visibility</p:attrName>
                                        </p:attrNameLst>
                                      </p:cBhvr>
                                      <p:to>
                                        <p:strVal val="visible"/>
                                      </p:to>
                                    </p:set>
                                    <p:animEffect transition="in" filter="wipe(left)">
                                      <p:cBhvr>
                                        <p:cTn id="12" dur="500"/>
                                        <p:tgtEl>
                                          <p:spTgt spid="5734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7347">
                                            <p:txEl>
                                              <p:pRg st="2" end="2"/>
                                            </p:txEl>
                                          </p:spTgt>
                                        </p:tgtEl>
                                        <p:attrNameLst>
                                          <p:attrName>style.visibility</p:attrName>
                                        </p:attrNameLst>
                                      </p:cBhvr>
                                      <p:to>
                                        <p:strVal val="visible"/>
                                      </p:to>
                                    </p:set>
                                    <p:animEffect transition="in" filter="wipe(left)">
                                      <p:cBhvr>
                                        <p:cTn id="17" dur="500"/>
                                        <p:tgtEl>
                                          <p:spTgt spid="5734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7347">
                                            <p:txEl>
                                              <p:pRg st="3" end="3"/>
                                            </p:txEl>
                                          </p:spTgt>
                                        </p:tgtEl>
                                        <p:attrNameLst>
                                          <p:attrName>style.visibility</p:attrName>
                                        </p:attrNameLst>
                                      </p:cBhvr>
                                      <p:to>
                                        <p:strVal val="visible"/>
                                      </p:to>
                                    </p:set>
                                    <p:animEffect transition="in" filter="wipe(left)">
                                      <p:cBhvr>
                                        <p:cTn id="22" dur="500"/>
                                        <p:tgtEl>
                                          <p:spTgt spid="5734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57347">
                                            <p:txEl>
                                              <p:pRg st="4" end="4"/>
                                            </p:txEl>
                                          </p:spTgt>
                                        </p:tgtEl>
                                        <p:attrNameLst>
                                          <p:attrName>style.visibility</p:attrName>
                                        </p:attrNameLst>
                                      </p:cBhvr>
                                      <p:to>
                                        <p:strVal val="visible"/>
                                      </p:to>
                                    </p:set>
                                    <p:animEffect transition="in" filter="wipe(left)">
                                      <p:cBhvr>
                                        <p:cTn id="27" dur="500"/>
                                        <p:tgtEl>
                                          <p:spTgt spid="5734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57347">
                                            <p:txEl>
                                              <p:pRg st="5" end="5"/>
                                            </p:txEl>
                                          </p:spTgt>
                                        </p:tgtEl>
                                        <p:attrNameLst>
                                          <p:attrName>style.visibility</p:attrName>
                                        </p:attrNameLst>
                                      </p:cBhvr>
                                      <p:to>
                                        <p:strVal val="visible"/>
                                      </p:to>
                                    </p:set>
                                    <p:animEffect transition="in" filter="wipe(left)">
                                      <p:cBhvr>
                                        <p:cTn id="32" dur="500"/>
                                        <p:tgtEl>
                                          <p:spTgt spid="57347">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57347">
                                            <p:txEl>
                                              <p:pRg st="6" end="6"/>
                                            </p:txEl>
                                          </p:spTgt>
                                        </p:tgtEl>
                                        <p:attrNameLst>
                                          <p:attrName>style.visibility</p:attrName>
                                        </p:attrNameLst>
                                      </p:cBhvr>
                                      <p:to>
                                        <p:strVal val="visible"/>
                                      </p:to>
                                    </p:set>
                                    <p:animEffect transition="in" filter="wipe(left)">
                                      <p:cBhvr>
                                        <p:cTn id="37" dur="500"/>
                                        <p:tgtEl>
                                          <p:spTgt spid="57347">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57347">
                                            <p:txEl>
                                              <p:pRg st="7" end="7"/>
                                            </p:txEl>
                                          </p:spTgt>
                                        </p:tgtEl>
                                        <p:attrNameLst>
                                          <p:attrName>style.visibility</p:attrName>
                                        </p:attrNameLst>
                                      </p:cBhvr>
                                      <p:to>
                                        <p:strVal val="visible"/>
                                      </p:to>
                                    </p:set>
                                    <p:animEffect transition="in" filter="wipe(left)">
                                      <p:cBhvr>
                                        <p:cTn id="42" dur="500"/>
                                        <p:tgtEl>
                                          <p:spTgt spid="57347">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57347">
                                            <p:txEl>
                                              <p:pRg st="8" end="8"/>
                                            </p:txEl>
                                          </p:spTgt>
                                        </p:tgtEl>
                                        <p:attrNameLst>
                                          <p:attrName>style.visibility</p:attrName>
                                        </p:attrNameLst>
                                      </p:cBhvr>
                                      <p:to>
                                        <p:strVal val="visible"/>
                                      </p:to>
                                    </p:set>
                                    <p:animEffect transition="in" filter="wipe(left)">
                                      <p:cBhvr>
                                        <p:cTn id="47" dur="500"/>
                                        <p:tgtEl>
                                          <p:spTgt spid="57347">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57347">
                                            <p:txEl>
                                              <p:pRg st="9" end="9"/>
                                            </p:txEl>
                                          </p:spTgt>
                                        </p:tgtEl>
                                        <p:attrNameLst>
                                          <p:attrName>style.visibility</p:attrName>
                                        </p:attrNameLst>
                                      </p:cBhvr>
                                      <p:to>
                                        <p:strVal val="visible"/>
                                      </p:to>
                                    </p:set>
                                    <p:animEffect transition="in" filter="wipe(left)">
                                      <p:cBhvr>
                                        <p:cTn id="52" dur="500"/>
                                        <p:tgtEl>
                                          <p:spTgt spid="57347">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0" nodeType="clickEffect">
                                  <p:stCondLst>
                                    <p:cond delay="0"/>
                                  </p:stCondLst>
                                  <p:childTnLst>
                                    <p:set>
                                      <p:cBhvr>
                                        <p:cTn id="56" dur="1" fill="hold">
                                          <p:stCondLst>
                                            <p:cond delay="0"/>
                                          </p:stCondLst>
                                        </p:cTn>
                                        <p:tgtEl>
                                          <p:spTgt spid="57347">
                                            <p:txEl>
                                              <p:pRg st="10" end="10"/>
                                            </p:txEl>
                                          </p:spTgt>
                                        </p:tgtEl>
                                        <p:attrNameLst>
                                          <p:attrName>style.visibility</p:attrName>
                                        </p:attrNameLst>
                                      </p:cBhvr>
                                      <p:to>
                                        <p:strVal val="visible"/>
                                      </p:to>
                                    </p:set>
                                    <p:animEffect transition="in" filter="wipe(left)">
                                      <p:cBhvr>
                                        <p:cTn id="57" dur="500"/>
                                        <p:tgtEl>
                                          <p:spTgt spid="57347">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grpId="0" nodeType="clickEffect">
                                  <p:stCondLst>
                                    <p:cond delay="0"/>
                                  </p:stCondLst>
                                  <p:childTnLst>
                                    <p:set>
                                      <p:cBhvr>
                                        <p:cTn id="61" dur="1" fill="hold">
                                          <p:stCondLst>
                                            <p:cond delay="0"/>
                                          </p:stCondLst>
                                        </p:cTn>
                                        <p:tgtEl>
                                          <p:spTgt spid="57347">
                                            <p:txEl>
                                              <p:pRg st="11" end="11"/>
                                            </p:txEl>
                                          </p:spTgt>
                                        </p:tgtEl>
                                        <p:attrNameLst>
                                          <p:attrName>style.visibility</p:attrName>
                                        </p:attrNameLst>
                                      </p:cBhvr>
                                      <p:to>
                                        <p:strVal val="visible"/>
                                      </p:to>
                                    </p:set>
                                    <p:animEffect transition="in" filter="wipe(left)">
                                      <p:cBhvr>
                                        <p:cTn id="62" dur="500"/>
                                        <p:tgtEl>
                                          <p:spTgt spid="57347">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grpId="0" nodeType="clickEffect">
                                  <p:stCondLst>
                                    <p:cond delay="0"/>
                                  </p:stCondLst>
                                  <p:childTnLst>
                                    <p:set>
                                      <p:cBhvr>
                                        <p:cTn id="66" dur="1" fill="hold">
                                          <p:stCondLst>
                                            <p:cond delay="0"/>
                                          </p:stCondLst>
                                        </p:cTn>
                                        <p:tgtEl>
                                          <p:spTgt spid="57347">
                                            <p:txEl>
                                              <p:pRg st="12" end="12"/>
                                            </p:txEl>
                                          </p:spTgt>
                                        </p:tgtEl>
                                        <p:attrNameLst>
                                          <p:attrName>style.visibility</p:attrName>
                                        </p:attrNameLst>
                                      </p:cBhvr>
                                      <p:to>
                                        <p:strVal val="visible"/>
                                      </p:to>
                                    </p:set>
                                    <p:animEffect transition="in" filter="wipe(left)">
                                      <p:cBhvr>
                                        <p:cTn id="67" dur="500"/>
                                        <p:tgtEl>
                                          <p:spTgt spid="57347">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grpId="0" nodeType="clickEffect">
                                  <p:stCondLst>
                                    <p:cond delay="0"/>
                                  </p:stCondLst>
                                  <p:childTnLst>
                                    <p:set>
                                      <p:cBhvr>
                                        <p:cTn id="71" dur="1" fill="hold">
                                          <p:stCondLst>
                                            <p:cond delay="0"/>
                                          </p:stCondLst>
                                        </p:cTn>
                                        <p:tgtEl>
                                          <p:spTgt spid="57347">
                                            <p:txEl>
                                              <p:pRg st="13" end="13"/>
                                            </p:txEl>
                                          </p:spTgt>
                                        </p:tgtEl>
                                        <p:attrNameLst>
                                          <p:attrName>style.visibility</p:attrName>
                                        </p:attrNameLst>
                                      </p:cBhvr>
                                      <p:to>
                                        <p:strVal val="visible"/>
                                      </p:to>
                                    </p:set>
                                    <p:animEffect transition="in" filter="wipe(left)">
                                      <p:cBhvr>
                                        <p:cTn id="72" dur="500"/>
                                        <p:tgtEl>
                                          <p:spTgt spid="57347">
                                            <p:txEl>
                                              <p:pRg st="13" end="13"/>
                                            </p:txEl>
                                          </p:spTgt>
                                        </p:tgtEl>
                                      </p:cBhvr>
                                    </p:animEffect>
                                  </p:childTnLst>
                                </p:cTn>
                              </p:par>
                              <p:par>
                                <p:cTn id="73" presetID="22" presetClass="entr" presetSubtype="8" fill="hold" grpId="0" nodeType="withEffect">
                                  <p:stCondLst>
                                    <p:cond delay="0"/>
                                  </p:stCondLst>
                                  <p:childTnLst>
                                    <p:set>
                                      <p:cBhvr>
                                        <p:cTn id="74" dur="1" fill="hold">
                                          <p:stCondLst>
                                            <p:cond delay="0"/>
                                          </p:stCondLst>
                                        </p:cTn>
                                        <p:tgtEl>
                                          <p:spTgt spid="57347">
                                            <p:txEl>
                                              <p:pRg st="14" end="14"/>
                                            </p:txEl>
                                          </p:spTgt>
                                        </p:tgtEl>
                                        <p:attrNameLst>
                                          <p:attrName>style.visibility</p:attrName>
                                        </p:attrNameLst>
                                      </p:cBhvr>
                                      <p:to>
                                        <p:strVal val="visible"/>
                                      </p:to>
                                    </p:set>
                                    <p:animEffect transition="in" filter="wipe(left)">
                                      <p:cBhvr>
                                        <p:cTn id="75" dur="500"/>
                                        <p:tgtEl>
                                          <p:spTgt spid="57347">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7" grpId="0" build="p"/>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810" name="Date Placeholder 3"/>
          <p:cNvSpPr>
            <a:spLocks noGrp="1"/>
          </p:cNvSpPr>
          <p:nvPr>
            <p:ph type="dt" sz="quarter" idx="10"/>
          </p:nvPr>
        </p:nvSpPr>
        <p:spPr>
          <a:noFill/>
        </p:spPr>
        <p:txBody>
          <a:bodyPr/>
          <a:lstStyle/>
          <a:p>
            <a:r>
              <a:rPr lang="en-US" smtClean="0"/>
              <a:t>Tuesday, Oct. 28, 2014</a:t>
            </a:r>
            <a:endParaRPr lang="en-US" altLang="ko-KR">
              <a:ea typeface="굴림" charset="-127"/>
              <a:cs typeface="굴림" charset="-127"/>
            </a:endParaRPr>
          </a:p>
        </p:txBody>
      </p:sp>
      <p:sp>
        <p:nvSpPr>
          <p:cNvPr id="33811" name="Footer Placeholder 4"/>
          <p:cNvSpPr>
            <a:spLocks noGrp="1"/>
          </p:cNvSpPr>
          <p:nvPr>
            <p:ph type="ftr" sz="quarter" idx="11"/>
          </p:nvPr>
        </p:nvSpPr>
        <p:spPr>
          <a:noFill/>
        </p:spPr>
        <p:txBody>
          <a:bodyPr/>
          <a:lstStyle/>
          <a:p>
            <a:r>
              <a:rPr lang="nl-NL" smtClean="0"/>
              <a:t>PHYS 1443-004, Fall 2014                            Dr. Jaehoon Yu</a:t>
            </a:r>
            <a:endParaRPr lang="en-US"/>
          </a:p>
        </p:txBody>
      </p:sp>
      <p:sp>
        <p:nvSpPr>
          <p:cNvPr id="33812" name="Slide Number Placeholder 5"/>
          <p:cNvSpPr>
            <a:spLocks noGrp="1"/>
          </p:cNvSpPr>
          <p:nvPr>
            <p:ph type="sldNum" sz="quarter" idx="12"/>
          </p:nvPr>
        </p:nvSpPr>
        <p:spPr>
          <a:noFill/>
        </p:spPr>
        <p:txBody>
          <a:bodyPr/>
          <a:lstStyle/>
          <a:p>
            <a:fld id="{EC2F78FF-8296-FB44-A8D2-1477E21CD97E}" type="slidenum">
              <a:rPr lang="en-US"/>
              <a:pPr/>
              <a:t>3</a:t>
            </a:fld>
            <a:endParaRPr lang="en-US"/>
          </a:p>
        </p:txBody>
      </p:sp>
      <p:sp>
        <p:nvSpPr>
          <p:cNvPr id="33813" name="Rectangle 2"/>
          <p:cNvSpPr>
            <a:spLocks noGrp="1" noChangeArrowheads="1"/>
          </p:cNvSpPr>
          <p:nvPr>
            <p:ph type="title"/>
          </p:nvPr>
        </p:nvSpPr>
        <p:spPr>
          <a:xfrm>
            <a:off x="685800" y="152400"/>
            <a:ext cx="8153400" cy="609600"/>
          </a:xfrm>
        </p:spPr>
        <p:txBody>
          <a:bodyPr/>
          <a:lstStyle/>
          <a:p>
            <a:r>
              <a:rPr lang="en-US"/>
              <a:t>Torque &amp; Angular Acceleration</a:t>
            </a:r>
          </a:p>
        </p:txBody>
      </p:sp>
      <p:sp>
        <p:nvSpPr>
          <p:cNvPr id="1004547" name="Text Box 3"/>
          <p:cNvSpPr txBox="1">
            <a:spLocks noChangeArrowheads="1"/>
          </p:cNvSpPr>
          <p:nvPr/>
        </p:nvSpPr>
        <p:spPr bwMode="auto">
          <a:xfrm>
            <a:off x="2286000" y="762000"/>
            <a:ext cx="6934200" cy="400110"/>
          </a:xfrm>
          <a:prstGeom prst="rect">
            <a:avLst/>
          </a:prstGeom>
          <a:noFill/>
          <a:ln w="28575">
            <a:noFill/>
            <a:miter lim="800000"/>
            <a:headEnd/>
            <a:tailEnd/>
          </a:ln>
        </p:spPr>
        <p:txBody>
          <a:bodyPr wrap="square">
            <a:prstTxWarp prst="textNoShape">
              <a:avLst/>
            </a:prstTxWarp>
            <a:spAutoFit/>
          </a:bodyPr>
          <a:lstStyle/>
          <a:p>
            <a:pPr>
              <a:spcBef>
                <a:spcPct val="20000"/>
              </a:spcBef>
            </a:pPr>
            <a:r>
              <a:rPr lang="en-US" sz="2000" dirty="0">
                <a:solidFill>
                  <a:schemeClr val="accent2"/>
                </a:solidFill>
                <a:latin typeface="Arial Narrow" charset="0"/>
              </a:rPr>
              <a:t>Let’s consider a point object with mass </a:t>
            </a:r>
            <a:r>
              <a:rPr lang="en-US" sz="2000" dirty="0">
                <a:solidFill>
                  <a:schemeClr val="accent2"/>
                </a:solidFill>
                <a:latin typeface="Monotype Corsiva" charset="0"/>
              </a:rPr>
              <a:t>m</a:t>
            </a:r>
            <a:r>
              <a:rPr lang="en-US" sz="2000" dirty="0">
                <a:solidFill>
                  <a:schemeClr val="accent2"/>
                </a:solidFill>
                <a:latin typeface="Arial Narrow" charset="0"/>
              </a:rPr>
              <a:t> rotating on a </a:t>
            </a:r>
            <a:r>
              <a:rPr lang="en-US" sz="2000" dirty="0" smtClean="0">
                <a:solidFill>
                  <a:schemeClr val="accent2"/>
                </a:solidFill>
                <a:latin typeface="Arial Narrow" charset="0"/>
              </a:rPr>
              <a:t>horizontal circle</a:t>
            </a:r>
            <a:r>
              <a:rPr lang="en-US" sz="2000" dirty="0">
                <a:solidFill>
                  <a:schemeClr val="accent2"/>
                </a:solidFill>
                <a:latin typeface="Arial Narrow" charset="0"/>
              </a:rPr>
              <a:t>.</a:t>
            </a:r>
          </a:p>
        </p:txBody>
      </p:sp>
      <p:sp>
        <p:nvSpPr>
          <p:cNvPr id="1004548" name="Text Box 4"/>
          <p:cNvSpPr txBox="1">
            <a:spLocks noChangeArrowheads="1"/>
          </p:cNvSpPr>
          <p:nvPr/>
        </p:nvSpPr>
        <p:spPr bwMode="auto">
          <a:xfrm>
            <a:off x="152400" y="3429000"/>
            <a:ext cx="2286000" cy="396875"/>
          </a:xfrm>
          <a:prstGeom prst="rect">
            <a:avLst/>
          </a:prstGeom>
          <a:solidFill>
            <a:srgbClr val="CCFFFF"/>
          </a:solidFill>
          <a:ln w="9525">
            <a:noFill/>
            <a:miter lim="800000"/>
            <a:headEnd/>
            <a:tailEnd/>
          </a:ln>
        </p:spPr>
        <p:txBody>
          <a:bodyPr>
            <a:prstTxWarp prst="textNoShape">
              <a:avLst/>
            </a:prstTxWarp>
            <a:spAutoFit/>
          </a:bodyPr>
          <a:lstStyle/>
          <a:p>
            <a:r>
              <a:rPr lang="en-US" sz="2000">
                <a:solidFill>
                  <a:srgbClr val="FF0000"/>
                </a:solidFill>
                <a:latin typeface="Arial Narrow" charset="0"/>
              </a:rPr>
              <a:t>What does this mean?</a:t>
            </a:r>
          </a:p>
        </p:txBody>
      </p:sp>
      <p:sp>
        <p:nvSpPr>
          <p:cNvPr id="1004549" name="Text Box 5"/>
          <p:cNvSpPr txBox="1">
            <a:spLocks noChangeArrowheads="1"/>
          </p:cNvSpPr>
          <p:nvPr/>
        </p:nvSpPr>
        <p:spPr bwMode="auto">
          <a:xfrm>
            <a:off x="2590800" y="1676400"/>
            <a:ext cx="4495800" cy="396875"/>
          </a:xfrm>
          <a:prstGeom prst="rect">
            <a:avLst/>
          </a:prstGeom>
          <a:noFill/>
          <a:ln w="9525">
            <a:noFill/>
            <a:miter lim="800000"/>
            <a:headEnd/>
            <a:tailEnd/>
          </a:ln>
        </p:spPr>
        <p:txBody>
          <a:bodyPr>
            <a:prstTxWarp prst="textNoShape">
              <a:avLst/>
            </a:prstTxWarp>
            <a:spAutoFit/>
          </a:bodyPr>
          <a:lstStyle/>
          <a:p>
            <a:r>
              <a:rPr lang="en-US" sz="2000">
                <a:solidFill>
                  <a:schemeClr val="accent2"/>
                </a:solidFill>
                <a:latin typeface="Arial Narrow" charset="0"/>
              </a:rPr>
              <a:t>The tangential force </a:t>
            </a:r>
            <a:r>
              <a:rPr lang="en-US" sz="2000" b="1">
                <a:solidFill>
                  <a:schemeClr val="accent2"/>
                </a:solidFill>
                <a:latin typeface="Monotype Corsiva" charset="0"/>
              </a:rPr>
              <a:t>F</a:t>
            </a:r>
            <a:r>
              <a:rPr lang="en-US" sz="2000" b="1" baseline="-25000">
                <a:solidFill>
                  <a:schemeClr val="accent2"/>
                </a:solidFill>
                <a:latin typeface="Monotype Corsiva" charset="0"/>
              </a:rPr>
              <a:t>t</a:t>
            </a:r>
            <a:r>
              <a:rPr lang="en-US" sz="2000">
                <a:solidFill>
                  <a:schemeClr val="accent2"/>
                </a:solidFill>
                <a:latin typeface="Arial Narrow" charset="0"/>
              </a:rPr>
              <a:t> and the radial force </a:t>
            </a:r>
            <a:r>
              <a:rPr lang="en-US" sz="2000" b="1">
                <a:solidFill>
                  <a:schemeClr val="accent2"/>
                </a:solidFill>
                <a:latin typeface="Monotype Corsiva" charset="0"/>
              </a:rPr>
              <a:t>F</a:t>
            </a:r>
            <a:r>
              <a:rPr lang="en-US" sz="2000" b="1" baseline="-25000">
                <a:solidFill>
                  <a:schemeClr val="accent2"/>
                </a:solidFill>
                <a:latin typeface="Monotype Corsiva" charset="0"/>
              </a:rPr>
              <a:t>r</a:t>
            </a:r>
          </a:p>
        </p:txBody>
      </p:sp>
      <p:sp>
        <p:nvSpPr>
          <p:cNvPr id="1004550" name="Text Box 6"/>
          <p:cNvSpPr txBox="1">
            <a:spLocks noChangeArrowheads="1"/>
          </p:cNvSpPr>
          <p:nvPr/>
        </p:nvSpPr>
        <p:spPr bwMode="auto">
          <a:xfrm>
            <a:off x="2590800" y="2062163"/>
            <a:ext cx="2971800" cy="396875"/>
          </a:xfrm>
          <a:prstGeom prst="rect">
            <a:avLst/>
          </a:prstGeom>
          <a:noFill/>
          <a:ln w="9525">
            <a:noFill/>
            <a:miter lim="800000"/>
            <a:headEnd/>
            <a:tailEnd/>
          </a:ln>
        </p:spPr>
        <p:txBody>
          <a:bodyPr>
            <a:prstTxWarp prst="textNoShape">
              <a:avLst/>
            </a:prstTxWarp>
            <a:spAutoFit/>
          </a:bodyPr>
          <a:lstStyle/>
          <a:p>
            <a:r>
              <a:rPr lang="en-US" sz="2000">
                <a:solidFill>
                  <a:schemeClr val="accent2"/>
                </a:solidFill>
                <a:latin typeface="Arial Narrow" charset="0"/>
              </a:rPr>
              <a:t>The tangential force </a:t>
            </a:r>
            <a:r>
              <a:rPr lang="en-US" sz="2000" b="1">
                <a:solidFill>
                  <a:schemeClr val="accent2"/>
                </a:solidFill>
                <a:latin typeface="Monotype Corsiva" charset="0"/>
              </a:rPr>
              <a:t>F</a:t>
            </a:r>
            <a:r>
              <a:rPr lang="en-US" sz="2000" b="1" baseline="-25000">
                <a:solidFill>
                  <a:schemeClr val="accent2"/>
                </a:solidFill>
                <a:latin typeface="Monotype Corsiva" charset="0"/>
              </a:rPr>
              <a:t>t</a:t>
            </a:r>
            <a:r>
              <a:rPr lang="en-US" sz="2000">
                <a:solidFill>
                  <a:schemeClr val="accent2"/>
                </a:solidFill>
                <a:latin typeface="Arial Narrow" charset="0"/>
              </a:rPr>
              <a:t> is</a:t>
            </a:r>
          </a:p>
        </p:txBody>
      </p:sp>
      <p:sp>
        <p:nvSpPr>
          <p:cNvPr id="1004551" name="Text Box 7"/>
          <p:cNvSpPr txBox="1">
            <a:spLocks noChangeArrowheads="1"/>
          </p:cNvSpPr>
          <p:nvPr/>
        </p:nvSpPr>
        <p:spPr bwMode="auto">
          <a:xfrm>
            <a:off x="1371600" y="2971800"/>
            <a:ext cx="4505325" cy="396875"/>
          </a:xfrm>
          <a:prstGeom prst="rect">
            <a:avLst/>
          </a:prstGeom>
          <a:solidFill>
            <a:srgbClr val="CCFFFF"/>
          </a:solidFill>
          <a:ln w="9525">
            <a:noFill/>
            <a:miter lim="800000"/>
            <a:headEnd/>
            <a:tailEnd/>
          </a:ln>
        </p:spPr>
        <p:txBody>
          <a:bodyPr>
            <a:prstTxWarp prst="textNoShape">
              <a:avLst/>
            </a:prstTxWarp>
            <a:spAutoFit/>
          </a:bodyPr>
          <a:lstStyle/>
          <a:p>
            <a:r>
              <a:rPr lang="en-US" sz="2000">
                <a:solidFill>
                  <a:schemeClr val="accent2"/>
                </a:solidFill>
                <a:latin typeface="Arial Narrow" charset="0"/>
              </a:rPr>
              <a:t>What do you see from the above relationship?</a:t>
            </a:r>
          </a:p>
        </p:txBody>
      </p:sp>
      <p:sp>
        <p:nvSpPr>
          <p:cNvPr id="1004552" name="Oval 8"/>
          <p:cNvSpPr>
            <a:spLocks noChangeArrowheads="1"/>
          </p:cNvSpPr>
          <p:nvPr/>
        </p:nvSpPr>
        <p:spPr bwMode="auto">
          <a:xfrm>
            <a:off x="685800" y="1328738"/>
            <a:ext cx="1371600" cy="1295400"/>
          </a:xfrm>
          <a:prstGeom prst="ellipse">
            <a:avLst/>
          </a:prstGeom>
          <a:noFill/>
          <a:ln w="28575">
            <a:solidFill>
              <a:srgbClr val="FF0000"/>
            </a:solidFill>
            <a:prstDash val="dash"/>
            <a:round/>
            <a:headEnd/>
            <a:tailEnd/>
          </a:ln>
        </p:spPr>
        <p:txBody>
          <a:bodyPr wrap="none" anchor="ctr">
            <a:prstTxWarp prst="textNoShape">
              <a:avLst/>
            </a:prstTxWarp>
          </a:bodyPr>
          <a:lstStyle/>
          <a:p>
            <a:endParaRPr lang="en-US"/>
          </a:p>
        </p:txBody>
      </p:sp>
      <p:grpSp>
        <p:nvGrpSpPr>
          <p:cNvPr id="2" name="Group 9"/>
          <p:cNvGrpSpPr>
            <a:grpSpLocks/>
          </p:cNvGrpSpPr>
          <p:nvPr/>
        </p:nvGrpSpPr>
        <p:grpSpPr bwMode="auto">
          <a:xfrm>
            <a:off x="1355725" y="1214438"/>
            <a:ext cx="798513" cy="723900"/>
            <a:chOff x="854" y="840"/>
            <a:chExt cx="503" cy="456"/>
          </a:xfrm>
        </p:grpSpPr>
        <p:sp>
          <p:nvSpPr>
            <p:cNvPr id="33850" name="Line 10"/>
            <p:cNvSpPr>
              <a:spLocks noChangeShapeType="1"/>
            </p:cNvSpPr>
            <p:nvPr/>
          </p:nvSpPr>
          <p:spPr bwMode="auto">
            <a:xfrm flipV="1">
              <a:off x="864" y="1008"/>
              <a:ext cx="288" cy="288"/>
            </a:xfrm>
            <a:prstGeom prst="line">
              <a:avLst/>
            </a:prstGeom>
            <a:noFill/>
            <a:ln w="28575">
              <a:solidFill>
                <a:schemeClr val="accent2"/>
              </a:solidFill>
              <a:round/>
              <a:headEnd/>
              <a:tailEnd type="oval" w="med" len="med"/>
            </a:ln>
          </p:spPr>
          <p:txBody>
            <a:bodyPr>
              <a:prstTxWarp prst="textNoShape">
                <a:avLst/>
              </a:prstTxWarp>
            </a:bodyPr>
            <a:lstStyle/>
            <a:p>
              <a:endParaRPr lang="en-US"/>
            </a:p>
          </p:txBody>
        </p:sp>
        <p:sp>
          <p:nvSpPr>
            <p:cNvPr id="33851" name="Text Box 11"/>
            <p:cNvSpPr txBox="1">
              <a:spLocks noChangeArrowheads="1"/>
            </p:cNvSpPr>
            <p:nvPr/>
          </p:nvSpPr>
          <p:spPr bwMode="auto">
            <a:xfrm>
              <a:off x="1142" y="840"/>
              <a:ext cx="215"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Monotype Corsiva" charset="0"/>
                </a:rPr>
                <a:t>m</a:t>
              </a:r>
            </a:p>
          </p:txBody>
        </p:sp>
        <p:sp>
          <p:nvSpPr>
            <p:cNvPr id="33852" name="Text Box 12"/>
            <p:cNvSpPr txBox="1">
              <a:spLocks noChangeArrowheads="1"/>
            </p:cNvSpPr>
            <p:nvPr/>
          </p:nvSpPr>
          <p:spPr bwMode="auto">
            <a:xfrm>
              <a:off x="854" y="967"/>
              <a:ext cx="160"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r</a:t>
              </a:r>
            </a:p>
          </p:txBody>
        </p:sp>
      </p:grpSp>
      <p:grpSp>
        <p:nvGrpSpPr>
          <p:cNvPr id="3" name="Group 13"/>
          <p:cNvGrpSpPr>
            <a:grpSpLocks/>
          </p:cNvGrpSpPr>
          <p:nvPr/>
        </p:nvGrpSpPr>
        <p:grpSpPr bwMode="auto">
          <a:xfrm>
            <a:off x="1295400" y="914400"/>
            <a:ext cx="612775" cy="566738"/>
            <a:chOff x="816" y="843"/>
            <a:chExt cx="386" cy="357"/>
          </a:xfrm>
        </p:grpSpPr>
        <p:sp>
          <p:nvSpPr>
            <p:cNvPr id="33848" name="Line 14"/>
            <p:cNvSpPr>
              <a:spLocks noChangeShapeType="1"/>
            </p:cNvSpPr>
            <p:nvPr/>
          </p:nvSpPr>
          <p:spPr bwMode="auto">
            <a:xfrm flipH="1" flipV="1">
              <a:off x="816" y="912"/>
              <a:ext cx="336" cy="288"/>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33849" name="Rectangle 15"/>
            <p:cNvSpPr>
              <a:spLocks noChangeArrowheads="1"/>
            </p:cNvSpPr>
            <p:nvPr/>
          </p:nvSpPr>
          <p:spPr bwMode="auto">
            <a:xfrm>
              <a:off x="960" y="843"/>
              <a:ext cx="242" cy="250"/>
            </a:xfrm>
            <a:prstGeom prst="rect">
              <a:avLst/>
            </a:prstGeom>
            <a:noFill/>
            <a:ln w="9525">
              <a:noFill/>
              <a:miter lim="800000"/>
              <a:headEnd/>
              <a:tailEnd/>
            </a:ln>
          </p:spPr>
          <p:txBody>
            <a:bodyPr wrap="none">
              <a:prstTxWarp prst="textNoShape">
                <a:avLst/>
              </a:prstTxWarp>
              <a:spAutoFit/>
            </a:bodyPr>
            <a:lstStyle/>
            <a:p>
              <a:r>
                <a:rPr lang="en-US" sz="2000" b="1">
                  <a:solidFill>
                    <a:schemeClr val="accent2"/>
                  </a:solidFill>
                  <a:latin typeface="Monotype Corsiva" charset="0"/>
                </a:rPr>
                <a:t>F</a:t>
              </a:r>
              <a:r>
                <a:rPr lang="en-US" sz="2000" b="1" baseline="-25000">
                  <a:solidFill>
                    <a:schemeClr val="accent2"/>
                  </a:solidFill>
                  <a:latin typeface="Monotype Corsiva" charset="0"/>
                </a:rPr>
                <a:t>t</a:t>
              </a:r>
              <a:endParaRPr lang="en-US" sz="2000" b="1">
                <a:solidFill>
                  <a:schemeClr val="accent2"/>
                </a:solidFill>
                <a:latin typeface="Monotype Corsiva" charset="0"/>
              </a:endParaRPr>
            </a:p>
          </p:txBody>
        </p:sp>
      </p:grpSp>
      <p:grpSp>
        <p:nvGrpSpPr>
          <p:cNvPr id="4" name="Group 16"/>
          <p:cNvGrpSpPr>
            <a:grpSpLocks/>
          </p:cNvGrpSpPr>
          <p:nvPr/>
        </p:nvGrpSpPr>
        <p:grpSpPr bwMode="auto">
          <a:xfrm>
            <a:off x="1524000" y="1481138"/>
            <a:ext cx="457200" cy="473075"/>
            <a:chOff x="960" y="1200"/>
            <a:chExt cx="288" cy="298"/>
          </a:xfrm>
        </p:grpSpPr>
        <p:sp>
          <p:nvSpPr>
            <p:cNvPr id="33846" name="Rectangle 17"/>
            <p:cNvSpPr>
              <a:spLocks noChangeArrowheads="1"/>
            </p:cNvSpPr>
            <p:nvPr/>
          </p:nvSpPr>
          <p:spPr bwMode="auto">
            <a:xfrm>
              <a:off x="1008" y="1248"/>
              <a:ext cx="240" cy="250"/>
            </a:xfrm>
            <a:prstGeom prst="rect">
              <a:avLst/>
            </a:prstGeom>
            <a:noFill/>
            <a:ln w="9525">
              <a:noFill/>
              <a:miter lim="800000"/>
              <a:headEnd/>
              <a:tailEnd/>
            </a:ln>
          </p:spPr>
          <p:txBody>
            <a:bodyPr wrap="none">
              <a:prstTxWarp prst="textNoShape">
                <a:avLst/>
              </a:prstTxWarp>
              <a:spAutoFit/>
            </a:bodyPr>
            <a:lstStyle/>
            <a:p>
              <a:r>
                <a:rPr lang="en-US" sz="2000" b="1">
                  <a:solidFill>
                    <a:srgbClr val="FF0000"/>
                  </a:solidFill>
                  <a:latin typeface="Monotype Corsiva" charset="0"/>
                </a:rPr>
                <a:t>F</a:t>
              </a:r>
              <a:r>
                <a:rPr lang="en-US" sz="2000" b="1" baseline="-25000">
                  <a:solidFill>
                    <a:srgbClr val="FF0000"/>
                  </a:solidFill>
                  <a:latin typeface="Monotype Corsiva" charset="0"/>
                </a:rPr>
                <a:t>r</a:t>
              </a:r>
              <a:endParaRPr lang="en-US" sz="2000" b="1">
                <a:solidFill>
                  <a:srgbClr val="FF0000"/>
                </a:solidFill>
                <a:latin typeface="Monotype Corsiva" charset="0"/>
              </a:endParaRPr>
            </a:p>
          </p:txBody>
        </p:sp>
        <p:sp>
          <p:nvSpPr>
            <p:cNvPr id="33847" name="Line 18"/>
            <p:cNvSpPr>
              <a:spLocks noChangeShapeType="1"/>
            </p:cNvSpPr>
            <p:nvPr/>
          </p:nvSpPr>
          <p:spPr bwMode="auto">
            <a:xfrm flipH="1">
              <a:off x="960" y="1200"/>
              <a:ext cx="192" cy="192"/>
            </a:xfrm>
            <a:prstGeom prst="line">
              <a:avLst/>
            </a:prstGeom>
            <a:noFill/>
            <a:ln w="28575">
              <a:solidFill>
                <a:srgbClr val="FF0000"/>
              </a:solidFill>
              <a:round/>
              <a:headEnd/>
              <a:tailEnd type="triangle" w="med" len="med"/>
            </a:ln>
          </p:spPr>
          <p:txBody>
            <a:bodyPr>
              <a:prstTxWarp prst="textNoShape">
                <a:avLst/>
              </a:prstTxWarp>
            </a:bodyPr>
            <a:lstStyle/>
            <a:p>
              <a:endParaRPr lang="en-US"/>
            </a:p>
          </p:txBody>
        </p:sp>
      </p:grpSp>
      <p:sp>
        <p:nvSpPr>
          <p:cNvPr id="1004563" name="Text Box 19"/>
          <p:cNvSpPr txBox="1">
            <a:spLocks noChangeArrowheads="1"/>
          </p:cNvSpPr>
          <p:nvPr/>
        </p:nvSpPr>
        <p:spPr bwMode="auto">
          <a:xfrm>
            <a:off x="2590800" y="1219200"/>
            <a:ext cx="3886200" cy="396875"/>
          </a:xfrm>
          <a:prstGeom prst="rect">
            <a:avLst/>
          </a:prstGeom>
          <a:solidFill>
            <a:srgbClr val="CCFFFF"/>
          </a:solidFill>
          <a:ln w="28575">
            <a:noFill/>
            <a:miter lim="800000"/>
            <a:headEnd/>
            <a:tailEnd/>
          </a:ln>
        </p:spPr>
        <p:txBody>
          <a:bodyPr>
            <a:prstTxWarp prst="textNoShape">
              <a:avLst/>
            </a:prstTxWarp>
            <a:spAutoFit/>
          </a:bodyPr>
          <a:lstStyle/>
          <a:p>
            <a:pPr>
              <a:spcBef>
                <a:spcPct val="20000"/>
              </a:spcBef>
            </a:pPr>
            <a:r>
              <a:rPr lang="en-US" sz="2000">
                <a:solidFill>
                  <a:schemeClr val="accent2"/>
                </a:solidFill>
                <a:latin typeface="Arial Narrow" charset="0"/>
              </a:rPr>
              <a:t>What forces do you see in this motion?</a:t>
            </a:r>
          </a:p>
        </p:txBody>
      </p:sp>
      <p:graphicFrame>
        <p:nvGraphicFramePr>
          <p:cNvPr id="1004564" name="Object 2"/>
          <p:cNvGraphicFramePr>
            <a:graphicFrameLocks noChangeAspect="1"/>
          </p:cNvGraphicFramePr>
          <p:nvPr/>
        </p:nvGraphicFramePr>
        <p:xfrm>
          <a:off x="5856288" y="2044700"/>
          <a:ext cx="1033462" cy="500063"/>
        </p:xfrm>
        <a:graphic>
          <a:graphicData uri="http://schemas.openxmlformats.org/presentationml/2006/ole">
            <mc:AlternateContent xmlns:mc="http://schemas.openxmlformats.org/markup-compatibility/2006">
              <mc:Choice xmlns:v="urn:schemas-microsoft-com:vml" Requires="v">
                <p:oleObj spid="_x0000_s472740" name="Equation" r:id="rId3" imgW="558800" imgH="241300" progId="Equation.DSMT4">
                  <p:embed/>
                </p:oleObj>
              </mc:Choice>
              <mc:Fallback>
                <p:oleObj name="Equation" r:id="rId3" imgW="558800" imgH="24130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856288" y="2044700"/>
                        <a:ext cx="1033462" cy="500063"/>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sp>
        <p:nvSpPr>
          <p:cNvPr id="1004565" name="Text Box 21"/>
          <p:cNvSpPr txBox="1">
            <a:spLocks noChangeArrowheads="1"/>
          </p:cNvSpPr>
          <p:nvPr/>
        </p:nvSpPr>
        <p:spPr bwMode="auto">
          <a:xfrm>
            <a:off x="1981200" y="2514600"/>
            <a:ext cx="3810000" cy="396875"/>
          </a:xfrm>
          <a:prstGeom prst="rect">
            <a:avLst/>
          </a:prstGeom>
          <a:noFill/>
          <a:ln w="9525">
            <a:noFill/>
            <a:miter lim="800000"/>
            <a:headEnd/>
            <a:tailEnd/>
          </a:ln>
        </p:spPr>
        <p:txBody>
          <a:bodyPr>
            <a:prstTxWarp prst="textNoShape">
              <a:avLst/>
            </a:prstTxWarp>
            <a:spAutoFit/>
          </a:bodyPr>
          <a:lstStyle/>
          <a:p>
            <a:r>
              <a:rPr lang="en-US" sz="2000">
                <a:solidFill>
                  <a:schemeClr val="accent2"/>
                </a:solidFill>
                <a:latin typeface="Arial Narrow" charset="0"/>
              </a:rPr>
              <a:t>The torque due to tangential force </a:t>
            </a:r>
            <a:r>
              <a:rPr lang="en-US" sz="2000" b="1">
                <a:solidFill>
                  <a:schemeClr val="accent2"/>
                </a:solidFill>
                <a:latin typeface="Monotype Corsiva" charset="0"/>
              </a:rPr>
              <a:t>F</a:t>
            </a:r>
            <a:r>
              <a:rPr lang="en-US" sz="2000" b="1" baseline="-25000">
                <a:solidFill>
                  <a:schemeClr val="accent2"/>
                </a:solidFill>
                <a:latin typeface="Monotype Corsiva" charset="0"/>
              </a:rPr>
              <a:t>t</a:t>
            </a:r>
            <a:r>
              <a:rPr lang="en-US" sz="2000">
                <a:solidFill>
                  <a:schemeClr val="accent2"/>
                </a:solidFill>
                <a:latin typeface="Arial Narrow" charset="0"/>
              </a:rPr>
              <a:t> is</a:t>
            </a:r>
          </a:p>
        </p:txBody>
      </p:sp>
      <p:graphicFrame>
        <p:nvGraphicFramePr>
          <p:cNvPr id="1004566" name="Object 3"/>
          <p:cNvGraphicFramePr>
            <a:graphicFrameLocks noChangeAspect="1"/>
          </p:cNvGraphicFramePr>
          <p:nvPr/>
        </p:nvGraphicFramePr>
        <p:xfrm>
          <a:off x="5867400" y="2476500"/>
          <a:ext cx="871538" cy="503238"/>
        </p:xfrm>
        <a:graphic>
          <a:graphicData uri="http://schemas.openxmlformats.org/presentationml/2006/ole">
            <mc:AlternateContent xmlns:mc="http://schemas.openxmlformats.org/markup-compatibility/2006">
              <mc:Choice xmlns:v="urn:schemas-microsoft-com:vml" Requires="v">
                <p:oleObj spid="_x0000_s472741" name="Equation" r:id="rId5" imgW="469900" imgH="241300" progId="Equation.DSMT4">
                  <p:embed/>
                </p:oleObj>
              </mc:Choice>
              <mc:Fallback>
                <p:oleObj name="Equation" r:id="rId5" imgW="469900" imgH="24130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867400" y="2476500"/>
                        <a:ext cx="871538" cy="503238"/>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1004567" name="Object 4"/>
          <p:cNvGraphicFramePr>
            <a:graphicFrameLocks noChangeAspect="1"/>
          </p:cNvGraphicFramePr>
          <p:nvPr/>
        </p:nvGraphicFramePr>
        <p:xfrm>
          <a:off x="6311900" y="2911475"/>
          <a:ext cx="939800" cy="423863"/>
        </p:xfrm>
        <a:graphic>
          <a:graphicData uri="http://schemas.openxmlformats.org/presentationml/2006/ole">
            <mc:AlternateContent xmlns:mc="http://schemas.openxmlformats.org/markup-compatibility/2006">
              <mc:Choice xmlns:v="urn:schemas-microsoft-com:vml" Requires="v">
                <p:oleObj spid="_x0000_s472742" name="Equation" r:id="rId7" imgW="457200" imgH="165100" progId="Equation.DSMT4">
                  <p:embed/>
                </p:oleObj>
              </mc:Choice>
              <mc:Fallback>
                <p:oleObj name="Equation" r:id="rId7" imgW="457200" imgH="165100" progId="Equation.DSMT4">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311900" y="2911475"/>
                        <a:ext cx="939800" cy="423863"/>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sp>
        <p:nvSpPr>
          <p:cNvPr id="1004568" name="Text Box 24"/>
          <p:cNvSpPr txBox="1">
            <a:spLocks noChangeArrowheads="1"/>
          </p:cNvSpPr>
          <p:nvPr/>
        </p:nvSpPr>
        <p:spPr bwMode="auto">
          <a:xfrm>
            <a:off x="2514600" y="3429000"/>
            <a:ext cx="6324600" cy="369332"/>
          </a:xfrm>
          <a:prstGeom prst="rect">
            <a:avLst/>
          </a:prstGeom>
          <a:solidFill>
            <a:srgbClr val="FFFF99"/>
          </a:solidFill>
          <a:ln w="9525">
            <a:noFill/>
            <a:miter lim="800000"/>
            <a:headEnd/>
            <a:tailEnd/>
          </a:ln>
        </p:spPr>
        <p:txBody>
          <a:bodyPr wrap="square">
            <a:prstTxWarp prst="textNoShape">
              <a:avLst/>
            </a:prstTxWarp>
            <a:spAutoFit/>
          </a:bodyPr>
          <a:lstStyle/>
          <a:p>
            <a:r>
              <a:rPr lang="en-US" sz="1800" dirty="0" smtClean="0">
                <a:solidFill>
                  <a:srgbClr val="FF0000"/>
                </a:solidFill>
                <a:latin typeface="Arial Narrow" charset="0"/>
              </a:rPr>
              <a:t>The torque </a:t>
            </a:r>
            <a:r>
              <a:rPr lang="en-US" sz="1800" dirty="0">
                <a:solidFill>
                  <a:srgbClr val="FF0000"/>
                </a:solidFill>
                <a:latin typeface="Arial Narrow" charset="0"/>
              </a:rPr>
              <a:t>acting on a particle is proportional to the angular acceleration.</a:t>
            </a:r>
          </a:p>
        </p:txBody>
      </p:sp>
      <p:sp>
        <p:nvSpPr>
          <p:cNvPr id="1004569" name="Text Box 25"/>
          <p:cNvSpPr txBox="1">
            <a:spLocks noChangeArrowheads="1"/>
          </p:cNvSpPr>
          <p:nvPr/>
        </p:nvSpPr>
        <p:spPr bwMode="auto">
          <a:xfrm>
            <a:off x="152400" y="3886200"/>
            <a:ext cx="4343400" cy="396875"/>
          </a:xfrm>
          <a:prstGeom prst="rect">
            <a:avLst/>
          </a:prstGeom>
          <a:solidFill>
            <a:srgbClr val="CCFFFF"/>
          </a:solidFill>
          <a:ln w="9525">
            <a:noFill/>
            <a:miter lim="800000"/>
            <a:headEnd/>
            <a:tailEnd/>
          </a:ln>
        </p:spPr>
        <p:txBody>
          <a:bodyPr>
            <a:prstTxWarp prst="textNoShape">
              <a:avLst/>
            </a:prstTxWarp>
            <a:spAutoFit/>
          </a:bodyPr>
          <a:lstStyle/>
          <a:p>
            <a:r>
              <a:rPr lang="en-US" sz="2000">
                <a:solidFill>
                  <a:schemeClr val="accent2"/>
                </a:solidFill>
                <a:latin typeface="Arial Narrow" charset="0"/>
              </a:rPr>
              <a:t>What law do you see from this relationship?</a:t>
            </a:r>
          </a:p>
        </p:txBody>
      </p:sp>
      <p:sp>
        <p:nvSpPr>
          <p:cNvPr id="1004570" name="Text Box 26"/>
          <p:cNvSpPr txBox="1">
            <a:spLocks noChangeArrowheads="1"/>
          </p:cNvSpPr>
          <p:nvPr/>
        </p:nvSpPr>
        <p:spPr bwMode="auto">
          <a:xfrm>
            <a:off x="4572000" y="3900488"/>
            <a:ext cx="4343400" cy="366712"/>
          </a:xfrm>
          <a:prstGeom prst="rect">
            <a:avLst/>
          </a:prstGeom>
          <a:solidFill>
            <a:srgbClr val="FFFF99"/>
          </a:solidFill>
          <a:ln w="9525">
            <a:noFill/>
            <a:miter lim="800000"/>
            <a:headEnd/>
            <a:tailEnd/>
          </a:ln>
        </p:spPr>
        <p:txBody>
          <a:bodyPr>
            <a:prstTxWarp prst="textNoShape">
              <a:avLst/>
            </a:prstTxWarp>
            <a:spAutoFit/>
          </a:bodyPr>
          <a:lstStyle/>
          <a:p>
            <a:r>
              <a:rPr lang="en-US" sz="1800">
                <a:solidFill>
                  <a:srgbClr val="FF0000"/>
                </a:solidFill>
                <a:latin typeface="Arial Narrow" charset="0"/>
              </a:rPr>
              <a:t>Analogs to Newton’s 2</a:t>
            </a:r>
            <a:r>
              <a:rPr lang="en-US" sz="1800" baseline="30000">
                <a:solidFill>
                  <a:srgbClr val="FF0000"/>
                </a:solidFill>
                <a:latin typeface="Arial Narrow" charset="0"/>
              </a:rPr>
              <a:t>nd</a:t>
            </a:r>
            <a:r>
              <a:rPr lang="en-US" sz="1800">
                <a:solidFill>
                  <a:srgbClr val="FF0000"/>
                </a:solidFill>
                <a:latin typeface="Arial Narrow" charset="0"/>
              </a:rPr>
              <a:t> law of motion in rotation.</a:t>
            </a:r>
          </a:p>
        </p:txBody>
      </p:sp>
      <p:sp>
        <p:nvSpPr>
          <p:cNvPr id="1004571" name="Text Box 27"/>
          <p:cNvSpPr txBox="1">
            <a:spLocks noChangeArrowheads="1"/>
          </p:cNvSpPr>
          <p:nvPr/>
        </p:nvSpPr>
        <p:spPr bwMode="auto">
          <a:xfrm>
            <a:off x="152400" y="4327525"/>
            <a:ext cx="2667000" cy="396875"/>
          </a:xfrm>
          <a:prstGeom prst="rect">
            <a:avLst/>
          </a:prstGeom>
          <a:solidFill>
            <a:srgbClr val="CCFFFF"/>
          </a:solidFill>
          <a:ln w="9525">
            <a:noFill/>
            <a:miter lim="800000"/>
            <a:headEnd/>
            <a:tailEnd/>
          </a:ln>
        </p:spPr>
        <p:txBody>
          <a:bodyPr>
            <a:prstTxWarp prst="textNoShape">
              <a:avLst/>
            </a:prstTxWarp>
            <a:spAutoFit/>
          </a:bodyPr>
          <a:lstStyle/>
          <a:p>
            <a:r>
              <a:rPr lang="en-US" sz="2000">
                <a:solidFill>
                  <a:schemeClr val="accent2"/>
                </a:solidFill>
                <a:latin typeface="Arial Narrow" charset="0"/>
              </a:rPr>
              <a:t>How about a rigid object?</a:t>
            </a:r>
          </a:p>
        </p:txBody>
      </p:sp>
      <p:grpSp>
        <p:nvGrpSpPr>
          <p:cNvPr id="5" name="Group 28"/>
          <p:cNvGrpSpPr>
            <a:grpSpLocks/>
          </p:cNvGrpSpPr>
          <p:nvPr/>
        </p:nvGrpSpPr>
        <p:grpSpPr bwMode="auto">
          <a:xfrm>
            <a:off x="457200" y="4633913"/>
            <a:ext cx="1779588" cy="1706562"/>
            <a:chOff x="288" y="2919"/>
            <a:chExt cx="1121" cy="1075"/>
          </a:xfrm>
        </p:grpSpPr>
        <p:sp>
          <p:nvSpPr>
            <p:cNvPr id="33835" name="Freeform 29"/>
            <p:cNvSpPr>
              <a:spLocks/>
            </p:cNvSpPr>
            <p:nvPr/>
          </p:nvSpPr>
          <p:spPr bwMode="auto">
            <a:xfrm>
              <a:off x="288" y="3134"/>
              <a:ext cx="1104" cy="802"/>
            </a:xfrm>
            <a:custGeom>
              <a:avLst/>
              <a:gdLst>
                <a:gd name="T0" fmla="*/ 21 w 1152"/>
                <a:gd name="T1" fmla="*/ 83 h 1038"/>
                <a:gd name="T2" fmla="*/ 56 w 1152"/>
                <a:gd name="T3" fmla="*/ 73 h 1038"/>
                <a:gd name="T4" fmla="*/ 81 w 1152"/>
                <a:gd name="T5" fmla="*/ 62 h 1038"/>
                <a:gd name="T6" fmla="*/ 97 w 1152"/>
                <a:gd name="T7" fmla="*/ 53 h 1038"/>
                <a:gd name="T8" fmla="*/ 173 w 1152"/>
                <a:gd name="T9" fmla="*/ 28 h 1038"/>
                <a:gd name="T10" fmla="*/ 315 w 1152"/>
                <a:gd name="T11" fmla="*/ 19 h 1038"/>
                <a:gd name="T12" fmla="*/ 357 w 1152"/>
                <a:gd name="T13" fmla="*/ 17 h 1038"/>
                <a:gd name="T14" fmla="*/ 408 w 1152"/>
                <a:gd name="T15" fmla="*/ 13 h 1038"/>
                <a:gd name="T16" fmla="*/ 504 w 1152"/>
                <a:gd name="T17" fmla="*/ 5 h 1038"/>
                <a:gd name="T18" fmla="*/ 577 w 1152"/>
                <a:gd name="T19" fmla="*/ 2 h 1038"/>
                <a:gd name="T20" fmla="*/ 679 w 1152"/>
                <a:gd name="T21" fmla="*/ 5 h 1038"/>
                <a:gd name="T22" fmla="*/ 683 w 1152"/>
                <a:gd name="T23" fmla="*/ 7 h 1038"/>
                <a:gd name="T24" fmla="*/ 714 w 1152"/>
                <a:gd name="T25" fmla="*/ 12 h 1038"/>
                <a:gd name="T26" fmla="*/ 735 w 1152"/>
                <a:gd name="T27" fmla="*/ 16 h 1038"/>
                <a:gd name="T28" fmla="*/ 745 w 1152"/>
                <a:gd name="T29" fmla="*/ 18 h 1038"/>
                <a:gd name="T30" fmla="*/ 771 w 1152"/>
                <a:gd name="T31" fmla="*/ 28 h 1038"/>
                <a:gd name="T32" fmla="*/ 786 w 1152"/>
                <a:gd name="T33" fmla="*/ 40 h 1038"/>
                <a:gd name="T34" fmla="*/ 780 w 1152"/>
                <a:gd name="T35" fmla="*/ 58 h 1038"/>
                <a:gd name="T36" fmla="*/ 698 w 1152"/>
                <a:gd name="T37" fmla="*/ 80 h 1038"/>
                <a:gd name="T38" fmla="*/ 562 w 1152"/>
                <a:gd name="T39" fmla="*/ 93 h 1038"/>
                <a:gd name="T40" fmla="*/ 511 w 1152"/>
                <a:gd name="T41" fmla="*/ 95 h 1038"/>
                <a:gd name="T42" fmla="*/ 290 w 1152"/>
                <a:gd name="T43" fmla="*/ 98 h 1038"/>
                <a:gd name="T44" fmla="*/ 31 w 1152"/>
                <a:gd name="T45" fmla="*/ 100 h 1038"/>
                <a:gd name="T46" fmla="*/ 0 w 1152"/>
                <a:gd name="T47" fmla="*/ 94 h 1038"/>
                <a:gd name="T48" fmla="*/ 35 w 1152"/>
                <a:gd name="T49" fmla="*/ 84 h 1038"/>
                <a:gd name="T50" fmla="*/ 41 w 1152"/>
                <a:gd name="T51" fmla="*/ 78 h 1038"/>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152"/>
                <a:gd name="T79" fmla="*/ 0 h 1038"/>
                <a:gd name="T80" fmla="*/ 1152 w 1152"/>
                <a:gd name="T81" fmla="*/ 1038 h 1038"/>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152" h="1038">
                  <a:moveTo>
                    <a:pt x="30" y="843"/>
                  </a:moveTo>
                  <a:cubicBezTo>
                    <a:pt x="47" y="800"/>
                    <a:pt x="52" y="783"/>
                    <a:pt x="82" y="746"/>
                  </a:cubicBezTo>
                  <a:cubicBezTo>
                    <a:pt x="88" y="694"/>
                    <a:pt x="91" y="675"/>
                    <a:pt x="119" y="634"/>
                  </a:cubicBezTo>
                  <a:cubicBezTo>
                    <a:pt x="125" y="601"/>
                    <a:pt x="137" y="569"/>
                    <a:pt x="142" y="536"/>
                  </a:cubicBezTo>
                  <a:cubicBezTo>
                    <a:pt x="158" y="433"/>
                    <a:pt x="134" y="313"/>
                    <a:pt x="254" y="275"/>
                  </a:cubicBezTo>
                  <a:cubicBezTo>
                    <a:pt x="315" y="228"/>
                    <a:pt x="390" y="212"/>
                    <a:pt x="463" y="192"/>
                  </a:cubicBezTo>
                  <a:cubicBezTo>
                    <a:pt x="540" y="142"/>
                    <a:pt x="417" y="218"/>
                    <a:pt x="523" y="170"/>
                  </a:cubicBezTo>
                  <a:cubicBezTo>
                    <a:pt x="639" y="118"/>
                    <a:pt x="515" y="154"/>
                    <a:pt x="598" y="132"/>
                  </a:cubicBezTo>
                  <a:cubicBezTo>
                    <a:pt x="642" y="105"/>
                    <a:pt x="690" y="74"/>
                    <a:pt x="740" y="58"/>
                  </a:cubicBezTo>
                  <a:cubicBezTo>
                    <a:pt x="774" y="36"/>
                    <a:pt x="808" y="34"/>
                    <a:pt x="845" y="20"/>
                  </a:cubicBezTo>
                  <a:cubicBezTo>
                    <a:pt x="901" y="24"/>
                    <a:pt x="962" y="0"/>
                    <a:pt x="995" y="50"/>
                  </a:cubicBezTo>
                  <a:cubicBezTo>
                    <a:pt x="999" y="57"/>
                    <a:pt x="997" y="67"/>
                    <a:pt x="1002" y="73"/>
                  </a:cubicBezTo>
                  <a:cubicBezTo>
                    <a:pt x="1015" y="90"/>
                    <a:pt x="1035" y="100"/>
                    <a:pt x="1047" y="118"/>
                  </a:cubicBezTo>
                  <a:cubicBezTo>
                    <a:pt x="1057" y="133"/>
                    <a:pt x="1067" y="147"/>
                    <a:pt x="1077" y="162"/>
                  </a:cubicBezTo>
                  <a:cubicBezTo>
                    <a:pt x="1082" y="170"/>
                    <a:pt x="1092" y="185"/>
                    <a:pt x="1092" y="185"/>
                  </a:cubicBezTo>
                  <a:cubicBezTo>
                    <a:pt x="1103" y="219"/>
                    <a:pt x="1111" y="243"/>
                    <a:pt x="1129" y="275"/>
                  </a:cubicBezTo>
                  <a:cubicBezTo>
                    <a:pt x="1135" y="320"/>
                    <a:pt x="1142" y="364"/>
                    <a:pt x="1152" y="409"/>
                  </a:cubicBezTo>
                  <a:cubicBezTo>
                    <a:pt x="1149" y="469"/>
                    <a:pt x="1151" y="529"/>
                    <a:pt x="1144" y="589"/>
                  </a:cubicBezTo>
                  <a:cubicBezTo>
                    <a:pt x="1136" y="658"/>
                    <a:pt x="1082" y="775"/>
                    <a:pt x="1024" y="813"/>
                  </a:cubicBezTo>
                  <a:cubicBezTo>
                    <a:pt x="968" y="905"/>
                    <a:pt x="916" y="912"/>
                    <a:pt x="823" y="940"/>
                  </a:cubicBezTo>
                  <a:cubicBezTo>
                    <a:pt x="797" y="948"/>
                    <a:pt x="774" y="964"/>
                    <a:pt x="748" y="970"/>
                  </a:cubicBezTo>
                  <a:cubicBezTo>
                    <a:pt x="641" y="996"/>
                    <a:pt x="535" y="1001"/>
                    <a:pt x="426" y="1008"/>
                  </a:cubicBezTo>
                  <a:cubicBezTo>
                    <a:pt x="295" y="1038"/>
                    <a:pt x="180" y="1027"/>
                    <a:pt x="45" y="1023"/>
                  </a:cubicBezTo>
                  <a:cubicBezTo>
                    <a:pt x="28" y="998"/>
                    <a:pt x="9" y="992"/>
                    <a:pt x="0" y="963"/>
                  </a:cubicBezTo>
                  <a:cubicBezTo>
                    <a:pt x="7" y="896"/>
                    <a:pt x="3" y="892"/>
                    <a:pt x="52" y="858"/>
                  </a:cubicBezTo>
                  <a:cubicBezTo>
                    <a:pt x="55" y="838"/>
                    <a:pt x="60" y="798"/>
                    <a:pt x="60" y="798"/>
                  </a:cubicBezTo>
                </a:path>
              </a:pathLst>
            </a:custGeom>
            <a:solidFill>
              <a:srgbClr val="FFFF99"/>
            </a:solidFill>
            <a:ln w="9525">
              <a:noFill/>
              <a:round/>
              <a:headEnd/>
              <a:tailEnd/>
            </a:ln>
          </p:spPr>
          <p:txBody>
            <a:bodyPr>
              <a:prstTxWarp prst="textNoShape">
                <a:avLst/>
              </a:prstTxWarp>
            </a:bodyPr>
            <a:lstStyle/>
            <a:p>
              <a:endParaRPr lang="en-US"/>
            </a:p>
          </p:txBody>
        </p:sp>
        <p:sp>
          <p:nvSpPr>
            <p:cNvPr id="33836" name="Line 30"/>
            <p:cNvSpPr>
              <a:spLocks noChangeShapeType="1"/>
            </p:cNvSpPr>
            <p:nvPr/>
          </p:nvSpPr>
          <p:spPr bwMode="auto">
            <a:xfrm>
              <a:off x="384" y="3792"/>
              <a:ext cx="1008" cy="0"/>
            </a:xfrm>
            <a:prstGeom prst="line">
              <a:avLst/>
            </a:prstGeom>
            <a:noFill/>
            <a:ln w="28575">
              <a:solidFill>
                <a:schemeClr val="accent2"/>
              </a:solidFill>
              <a:round/>
              <a:headEnd/>
              <a:tailEnd/>
            </a:ln>
          </p:spPr>
          <p:txBody>
            <a:bodyPr>
              <a:prstTxWarp prst="textNoShape">
                <a:avLst/>
              </a:prstTxWarp>
            </a:bodyPr>
            <a:lstStyle/>
            <a:p>
              <a:endParaRPr lang="en-US"/>
            </a:p>
          </p:txBody>
        </p:sp>
        <p:sp>
          <p:nvSpPr>
            <p:cNvPr id="33837" name="Line 31"/>
            <p:cNvSpPr>
              <a:spLocks noChangeShapeType="1"/>
            </p:cNvSpPr>
            <p:nvPr/>
          </p:nvSpPr>
          <p:spPr bwMode="auto">
            <a:xfrm rot="-5400000">
              <a:off x="192" y="3552"/>
              <a:ext cx="864" cy="0"/>
            </a:xfrm>
            <a:prstGeom prst="line">
              <a:avLst/>
            </a:prstGeom>
            <a:noFill/>
            <a:ln w="28575">
              <a:solidFill>
                <a:schemeClr val="accent2"/>
              </a:solidFill>
              <a:round/>
              <a:headEnd/>
              <a:tailEnd/>
            </a:ln>
          </p:spPr>
          <p:txBody>
            <a:bodyPr>
              <a:prstTxWarp prst="textNoShape">
                <a:avLst/>
              </a:prstTxWarp>
            </a:bodyPr>
            <a:lstStyle/>
            <a:p>
              <a:endParaRPr lang="en-US"/>
            </a:p>
          </p:txBody>
        </p:sp>
        <p:sp>
          <p:nvSpPr>
            <p:cNvPr id="33838" name="Arc 32"/>
            <p:cNvSpPr>
              <a:spLocks/>
            </p:cNvSpPr>
            <p:nvPr/>
          </p:nvSpPr>
          <p:spPr bwMode="auto">
            <a:xfrm>
              <a:off x="624" y="3216"/>
              <a:ext cx="624"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8575">
              <a:solidFill>
                <a:srgbClr val="FF0000"/>
              </a:solidFill>
              <a:prstDash val="sysDot"/>
              <a:round/>
              <a:headEnd/>
              <a:tailEnd/>
            </a:ln>
          </p:spPr>
          <p:txBody>
            <a:bodyPr wrap="none" anchor="ctr">
              <a:prstTxWarp prst="textNoShape">
                <a:avLst/>
              </a:prstTxWarp>
            </a:bodyPr>
            <a:lstStyle/>
            <a:p>
              <a:endParaRPr lang="en-US"/>
            </a:p>
          </p:txBody>
        </p:sp>
        <p:sp>
          <p:nvSpPr>
            <p:cNvPr id="33839" name="Rectangle 33"/>
            <p:cNvSpPr>
              <a:spLocks noChangeArrowheads="1"/>
            </p:cNvSpPr>
            <p:nvPr/>
          </p:nvSpPr>
          <p:spPr bwMode="auto">
            <a:xfrm rot="-2778631">
              <a:off x="960" y="3312"/>
              <a:ext cx="96" cy="96"/>
            </a:xfrm>
            <a:prstGeom prst="rect">
              <a:avLst/>
            </a:prstGeom>
            <a:solidFill>
              <a:schemeClr val="folHlink"/>
            </a:solidFill>
            <a:ln w="9525">
              <a:noFill/>
              <a:miter lim="800000"/>
              <a:headEnd/>
              <a:tailEnd/>
            </a:ln>
          </p:spPr>
          <p:txBody>
            <a:bodyPr wrap="none" anchor="ctr">
              <a:prstTxWarp prst="textNoShape">
                <a:avLst/>
              </a:prstTxWarp>
            </a:bodyPr>
            <a:lstStyle/>
            <a:p>
              <a:endParaRPr lang="en-US"/>
            </a:p>
          </p:txBody>
        </p:sp>
        <p:sp>
          <p:nvSpPr>
            <p:cNvPr id="33840" name="Line 34"/>
            <p:cNvSpPr>
              <a:spLocks noChangeShapeType="1"/>
            </p:cNvSpPr>
            <p:nvPr/>
          </p:nvSpPr>
          <p:spPr bwMode="auto">
            <a:xfrm flipV="1">
              <a:off x="624" y="3360"/>
              <a:ext cx="384" cy="432"/>
            </a:xfrm>
            <a:prstGeom prst="line">
              <a:avLst/>
            </a:prstGeom>
            <a:noFill/>
            <a:ln w="28575">
              <a:solidFill>
                <a:schemeClr val="accent2"/>
              </a:solidFill>
              <a:round/>
              <a:headEnd/>
              <a:tailEnd/>
            </a:ln>
          </p:spPr>
          <p:txBody>
            <a:bodyPr>
              <a:prstTxWarp prst="textNoShape">
                <a:avLst/>
              </a:prstTxWarp>
            </a:bodyPr>
            <a:lstStyle/>
            <a:p>
              <a:endParaRPr lang="en-US"/>
            </a:p>
          </p:txBody>
        </p:sp>
        <p:sp>
          <p:nvSpPr>
            <p:cNvPr id="33841" name="Text Box 35"/>
            <p:cNvSpPr txBox="1">
              <a:spLocks noChangeArrowheads="1"/>
            </p:cNvSpPr>
            <p:nvPr/>
          </p:nvSpPr>
          <p:spPr bwMode="auto">
            <a:xfrm>
              <a:off x="662" y="3408"/>
              <a:ext cx="160"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r</a:t>
              </a:r>
            </a:p>
          </p:txBody>
        </p:sp>
        <p:sp>
          <p:nvSpPr>
            <p:cNvPr id="33842" name="Line 36"/>
            <p:cNvSpPr>
              <a:spLocks noChangeShapeType="1"/>
            </p:cNvSpPr>
            <p:nvPr/>
          </p:nvSpPr>
          <p:spPr bwMode="auto">
            <a:xfrm flipH="1" flipV="1">
              <a:off x="672" y="3120"/>
              <a:ext cx="336" cy="240"/>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33843" name="Text Box 37"/>
            <p:cNvSpPr txBox="1">
              <a:spLocks noChangeArrowheads="1"/>
            </p:cNvSpPr>
            <p:nvPr/>
          </p:nvSpPr>
          <p:spPr bwMode="auto">
            <a:xfrm>
              <a:off x="504" y="2919"/>
              <a:ext cx="345" cy="252"/>
            </a:xfrm>
            <a:prstGeom prst="rect">
              <a:avLst/>
            </a:prstGeom>
            <a:noFill/>
            <a:ln w="9525">
              <a:noFill/>
              <a:miter lim="800000"/>
              <a:headEnd/>
              <a:tailEnd/>
            </a:ln>
          </p:spPr>
          <p:txBody>
            <a:bodyPr wrap="none">
              <a:prstTxWarp prst="textNoShape">
                <a:avLst/>
              </a:prstTxWarp>
              <a:spAutoFit/>
            </a:bodyPr>
            <a:lstStyle/>
            <a:p>
              <a:r>
                <a:rPr lang="en-US" sz="2000" dirty="0" err="1" smtClean="0">
                  <a:solidFill>
                    <a:schemeClr val="accent2"/>
                  </a:solidFill>
                  <a:latin typeface="Symbol" charset="2"/>
                </a:rPr>
                <a:t>δ</a:t>
              </a:r>
              <a:r>
                <a:rPr lang="en-US" sz="2000" b="1" dirty="0" err="1" smtClean="0">
                  <a:solidFill>
                    <a:schemeClr val="accent2"/>
                  </a:solidFill>
                  <a:latin typeface="Monotype Corsiva" charset="0"/>
                </a:rPr>
                <a:t>F</a:t>
              </a:r>
              <a:r>
                <a:rPr lang="en-US" sz="2000" b="1" baseline="-25000" dirty="0" err="1" smtClean="0">
                  <a:solidFill>
                    <a:schemeClr val="accent2"/>
                  </a:solidFill>
                  <a:latin typeface="Monotype Corsiva" charset="0"/>
                </a:rPr>
                <a:t>t</a:t>
              </a:r>
              <a:endParaRPr lang="en-US" sz="2000" b="1" baseline="-25000" dirty="0">
                <a:solidFill>
                  <a:schemeClr val="accent2"/>
                </a:solidFill>
                <a:latin typeface="Monotype Corsiva" charset="0"/>
              </a:endParaRPr>
            </a:p>
          </p:txBody>
        </p:sp>
        <p:sp>
          <p:nvSpPr>
            <p:cNvPr id="33844" name="Text Box 38"/>
            <p:cNvSpPr txBox="1">
              <a:spLocks noChangeArrowheads="1"/>
            </p:cNvSpPr>
            <p:nvPr/>
          </p:nvSpPr>
          <p:spPr bwMode="auto">
            <a:xfrm>
              <a:off x="1008" y="3149"/>
              <a:ext cx="401" cy="252"/>
            </a:xfrm>
            <a:prstGeom prst="rect">
              <a:avLst/>
            </a:prstGeom>
            <a:noFill/>
            <a:ln w="9525">
              <a:noFill/>
              <a:miter lim="800000"/>
              <a:headEnd/>
              <a:tailEnd/>
            </a:ln>
          </p:spPr>
          <p:txBody>
            <a:bodyPr wrap="none">
              <a:prstTxWarp prst="textNoShape">
                <a:avLst/>
              </a:prstTxWarp>
              <a:spAutoFit/>
            </a:bodyPr>
            <a:lstStyle/>
            <a:p>
              <a:r>
                <a:rPr lang="en-US" sz="2000" dirty="0" err="1" smtClean="0">
                  <a:solidFill>
                    <a:schemeClr val="accent2"/>
                  </a:solidFill>
                  <a:latin typeface="Monotype Corsiva" charset="0"/>
                </a:rPr>
                <a:t>δm</a:t>
              </a:r>
              <a:endParaRPr lang="en-US" sz="2000" baseline="-25000" dirty="0">
                <a:solidFill>
                  <a:schemeClr val="accent2"/>
                </a:solidFill>
                <a:latin typeface="Monotype Corsiva" charset="0"/>
              </a:endParaRPr>
            </a:p>
          </p:txBody>
        </p:sp>
        <p:sp>
          <p:nvSpPr>
            <p:cNvPr id="33845" name="Text Box 39"/>
            <p:cNvSpPr txBox="1">
              <a:spLocks noChangeArrowheads="1"/>
            </p:cNvSpPr>
            <p:nvPr/>
          </p:nvSpPr>
          <p:spPr bwMode="auto">
            <a:xfrm>
              <a:off x="432" y="3744"/>
              <a:ext cx="218"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O</a:t>
              </a:r>
            </a:p>
          </p:txBody>
        </p:sp>
      </p:grpSp>
      <p:sp>
        <p:nvSpPr>
          <p:cNvPr id="1004584" name="Text Box 40"/>
          <p:cNvSpPr txBox="1">
            <a:spLocks noChangeArrowheads="1"/>
          </p:cNvSpPr>
          <p:nvPr/>
        </p:nvSpPr>
        <p:spPr bwMode="auto">
          <a:xfrm>
            <a:off x="2895600" y="4419600"/>
            <a:ext cx="3581400" cy="396875"/>
          </a:xfrm>
          <a:prstGeom prst="rect">
            <a:avLst/>
          </a:prstGeom>
          <a:noFill/>
          <a:ln w="9525">
            <a:noFill/>
            <a:miter lim="800000"/>
            <a:headEnd/>
            <a:tailEnd/>
          </a:ln>
        </p:spPr>
        <p:txBody>
          <a:bodyPr>
            <a:prstTxWarp prst="textNoShape">
              <a:avLst/>
            </a:prstTxWarp>
            <a:spAutoFit/>
          </a:bodyPr>
          <a:lstStyle/>
          <a:p>
            <a:r>
              <a:rPr lang="en-US" sz="2000">
                <a:solidFill>
                  <a:schemeClr val="accent2"/>
                </a:solidFill>
                <a:latin typeface="Arial Narrow" charset="0"/>
              </a:rPr>
              <a:t>The external tangential force δ</a:t>
            </a:r>
            <a:r>
              <a:rPr lang="en-US" sz="2000" b="1">
                <a:solidFill>
                  <a:schemeClr val="accent2"/>
                </a:solidFill>
                <a:latin typeface="Monotype Corsiva" charset="0"/>
              </a:rPr>
              <a:t>F</a:t>
            </a:r>
            <a:r>
              <a:rPr lang="en-US" sz="2000" b="1" baseline="-25000">
                <a:solidFill>
                  <a:schemeClr val="accent2"/>
                </a:solidFill>
                <a:latin typeface="Monotype Corsiva" charset="0"/>
              </a:rPr>
              <a:t>t</a:t>
            </a:r>
            <a:r>
              <a:rPr lang="en-US" sz="2000">
                <a:solidFill>
                  <a:schemeClr val="accent2"/>
                </a:solidFill>
                <a:latin typeface="Arial Narrow" charset="0"/>
              </a:rPr>
              <a:t> is</a:t>
            </a:r>
          </a:p>
        </p:txBody>
      </p:sp>
      <p:graphicFrame>
        <p:nvGraphicFramePr>
          <p:cNvPr id="1004585" name="Object 5"/>
          <p:cNvGraphicFramePr>
            <a:graphicFrameLocks noChangeAspect="1"/>
          </p:cNvGraphicFramePr>
          <p:nvPr/>
        </p:nvGraphicFramePr>
        <p:xfrm>
          <a:off x="6313488" y="4410075"/>
          <a:ext cx="642937" cy="406400"/>
        </p:xfrm>
        <a:graphic>
          <a:graphicData uri="http://schemas.openxmlformats.org/presentationml/2006/ole">
            <mc:AlternateContent xmlns:mc="http://schemas.openxmlformats.org/markup-compatibility/2006">
              <mc:Choice xmlns:v="urn:schemas-microsoft-com:vml" Requires="v">
                <p:oleObj spid="_x0000_s472743" name="Equation" r:id="rId9" imgW="381000" imgH="241300" progId="Equation.DSMT4">
                  <p:embed/>
                </p:oleObj>
              </mc:Choice>
              <mc:Fallback>
                <p:oleObj name="Equation" r:id="rId9" imgW="381000" imgH="241300" progId="Equation.DSMT4">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313488" y="4410075"/>
                        <a:ext cx="642937" cy="40640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1004586" name="Object 6"/>
          <p:cNvGraphicFramePr>
            <a:graphicFrameLocks noChangeAspect="1"/>
          </p:cNvGraphicFramePr>
          <p:nvPr/>
        </p:nvGraphicFramePr>
        <p:xfrm>
          <a:off x="4279900" y="5227638"/>
          <a:ext cx="1968500" cy="500062"/>
        </p:xfrm>
        <a:graphic>
          <a:graphicData uri="http://schemas.openxmlformats.org/presentationml/2006/ole">
            <mc:AlternateContent xmlns:mc="http://schemas.openxmlformats.org/markup-compatibility/2006">
              <mc:Choice xmlns:v="urn:schemas-microsoft-com:vml" Requires="v">
                <p:oleObj spid="_x0000_s472744" name="Equation" r:id="rId11" imgW="1409700" imgH="317500" progId="Equation.DSMT4">
                  <p:embed/>
                </p:oleObj>
              </mc:Choice>
              <mc:Fallback>
                <p:oleObj name="Equation" r:id="rId11" imgW="1409700" imgH="317500" progId="Equation.DSMT4">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279900" y="5227638"/>
                        <a:ext cx="1968500" cy="500062"/>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sp>
        <p:nvSpPr>
          <p:cNvPr id="1004587" name="Text Box 43"/>
          <p:cNvSpPr txBox="1">
            <a:spLocks noChangeArrowheads="1"/>
          </p:cNvSpPr>
          <p:nvPr/>
        </p:nvSpPr>
        <p:spPr bwMode="auto">
          <a:xfrm>
            <a:off x="2362200" y="4876800"/>
            <a:ext cx="3810000" cy="396875"/>
          </a:xfrm>
          <a:prstGeom prst="rect">
            <a:avLst/>
          </a:prstGeom>
          <a:noFill/>
          <a:ln w="9525">
            <a:noFill/>
            <a:miter lim="800000"/>
            <a:headEnd/>
            <a:tailEnd/>
          </a:ln>
        </p:spPr>
        <p:txBody>
          <a:bodyPr>
            <a:prstTxWarp prst="textNoShape">
              <a:avLst/>
            </a:prstTxWarp>
            <a:spAutoFit/>
          </a:bodyPr>
          <a:lstStyle/>
          <a:p>
            <a:r>
              <a:rPr lang="en-US" sz="2000">
                <a:solidFill>
                  <a:schemeClr val="accent2"/>
                </a:solidFill>
                <a:latin typeface="Arial Narrow" charset="0"/>
              </a:rPr>
              <a:t>The torque due to tangential force </a:t>
            </a:r>
            <a:r>
              <a:rPr lang="en-US" sz="2000" b="1">
                <a:solidFill>
                  <a:schemeClr val="accent2"/>
                </a:solidFill>
                <a:latin typeface="Monotype Corsiva" charset="0"/>
              </a:rPr>
              <a:t>F</a:t>
            </a:r>
            <a:r>
              <a:rPr lang="en-US" sz="2000" b="1" baseline="-25000">
                <a:solidFill>
                  <a:schemeClr val="accent2"/>
                </a:solidFill>
                <a:latin typeface="Monotype Corsiva" charset="0"/>
              </a:rPr>
              <a:t>t</a:t>
            </a:r>
            <a:r>
              <a:rPr lang="en-US" sz="2000">
                <a:solidFill>
                  <a:schemeClr val="accent2"/>
                </a:solidFill>
                <a:latin typeface="Arial Narrow" charset="0"/>
              </a:rPr>
              <a:t> is</a:t>
            </a:r>
          </a:p>
        </p:txBody>
      </p:sp>
      <p:sp>
        <p:nvSpPr>
          <p:cNvPr id="1004588" name="Text Box 44"/>
          <p:cNvSpPr txBox="1">
            <a:spLocks noChangeArrowheads="1"/>
          </p:cNvSpPr>
          <p:nvPr/>
        </p:nvSpPr>
        <p:spPr bwMode="auto">
          <a:xfrm>
            <a:off x="2362200" y="5241925"/>
            <a:ext cx="1905000" cy="396875"/>
          </a:xfrm>
          <a:prstGeom prst="rect">
            <a:avLst/>
          </a:prstGeom>
          <a:noFill/>
          <a:ln w="9525">
            <a:noFill/>
            <a:miter lim="800000"/>
            <a:headEnd/>
            <a:tailEnd/>
          </a:ln>
        </p:spPr>
        <p:txBody>
          <a:bodyPr>
            <a:prstTxWarp prst="textNoShape">
              <a:avLst/>
            </a:prstTxWarp>
            <a:spAutoFit/>
          </a:bodyPr>
          <a:lstStyle/>
          <a:p>
            <a:r>
              <a:rPr lang="en-US" sz="2000">
                <a:solidFill>
                  <a:schemeClr val="accent2"/>
                </a:solidFill>
                <a:latin typeface="Arial Narrow" charset="0"/>
              </a:rPr>
              <a:t>The total torque is</a:t>
            </a:r>
          </a:p>
        </p:txBody>
      </p:sp>
      <p:graphicFrame>
        <p:nvGraphicFramePr>
          <p:cNvPr id="1004589" name="Object 7"/>
          <p:cNvGraphicFramePr>
            <a:graphicFrameLocks noChangeAspect="1"/>
          </p:cNvGraphicFramePr>
          <p:nvPr/>
        </p:nvGraphicFramePr>
        <p:xfrm>
          <a:off x="6410325" y="4926013"/>
          <a:ext cx="498475" cy="277812"/>
        </p:xfrm>
        <a:graphic>
          <a:graphicData uri="http://schemas.openxmlformats.org/presentationml/2006/ole">
            <mc:AlternateContent xmlns:mc="http://schemas.openxmlformats.org/markup-compatibility/2006">
              <mc:Choice xmlns:v="urn:schemas-microsoft-com:vml" Requires="v">
                <p:oleObj spid="_x0000_s472745" name="Equation" r:id="rId13" imgW="317160" imgH="177480" progId="Equation.DSMT4">
                  <p:embed/>
                </p:oleObj>
              </mc:Choice>
              <mc:Fallback>
                <p:oleObj name="Equation" r:id="rId13" imgW="317160" imgH="177480" progId="Equation.DSMT4">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410325" y="4926013"/>
                        <a:ext cx="498475" cy="277812"/>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sp>
        <p:nvSpPr>
          <p:cNvPr id="1004590" name="Text Box 46"/>
          <p:cNvSpPr txBox="1">
            <a:spLocks noChangeArrowheads="1"/>
          </p:cNvSpPr>
          <p:nvPr/>
        </p:nvSpPr>
        <p:spPr bwMode="auto">
          <a:xfrm>
            <a:off x="2286000" y="5775325"/>
            <a:ext cx="2895600" cy="701675"/>
          </a:xfrm>
          <a:prstGeom prst="rect">
            <a:avLst/>
          </a:prstGeom>
          <a:solidFill>
            <a:srgbClr val="CCFFFF"/>
          </a:solidFill>
          <a:ln w="9525">
            <a:noFill/>
            <a:miter lim="800000"/>
            <a:headEnd/>
            <a:tailEnd/>
          </a:ln>
        </p:spPr>
        <p:txBody>
          <a:bodyPr>
            <a:prstTxWarp prst="textNoShape">
              <a:avLst/>
            </a:prstTxWarp>
            <a:spAutoFit/>
          </a:bodyPr>
          <a:lstStyle/>
          <a:p>
            <a:r>
              <a:rPr lang="en-US" sz="2000">
                <a:solidFill>
                  <a:schemeClr val="accent2"/>
                </a:solidFill>
                <a:latin typeface="Arial Narrow" charset="0"/>
              </a:rPr>
              <a:t>What is the contribution due to radial force and why?</a:t>
            </a:r>
          </a:p>
        </p:txBody>
      </p:sp>
      <p:sp>
        <p:nvSpPr>
          <p:cNvPr id="1004591" name="Text Box 47"/>
          <p:cNvSpPr txBox="1">
            <a:spLocks noChangeArrowheads="1"/>
          </p:cNvSpPr>
          <p:nvPr/>
        </p:nvSpPr>
        <p:spPr bwMode="auto">
          <a:xfrm>
            <a:off x="5410200" y="5791200"/>
            <a:ext cx="3200400" cy="730250"/>
          </a:xfrm>
          <a:prstGeom prst="rect">
            <a:avLst/>
          </a:prstGeom>
          <a:solidFill>
            <a:srgbClr val="FFFF99"/>
          </a:solidFill>
          <a:ln w="9525">
            <a:noFill/>
            <a:miter lim="800000"/>
            <a:headEnd/>
            <a:tailEnd/>
          </a:ln>
        </p:spPr>
        <p:txBody>
          <a:bodyPr>
            <a:prstTxWarp prst="textNoShape">
              <a:avLst/>
            </a:prstTxWarp>
            <a:spAutoFit/>
          </a:bodyPr>
          <a:lstStyle/>
          <a:p>
            <a:r>
              <a:rPr lang="en-US" sz="1400">
                <a:solidFill>
                  <a:srgbClr val="FF0000"/>
                </a:solidFill>
                <a:latin typeface="Arial Narrow" charset="0"/>
              </a:rPr>
              <a:t>Contribution from radial force is 0, because its line of action passes through the pivoting point, making the moment arm 0.</a:t>
            </a:r>
          </a:p>
        </p:txBody>
      </p:sp>
      <p:graphicFrame>
        <p:nvGraphicFramePr>
          <p:cNvPr id="1004592" name="Object 8"/>
          <p:cNvGraphicFramePr>
            <a:graphicFrameLocks noChangeAspect="1"/>
          </p:cNvGraphicFramePr>
          <p:nvPr/>
        </p:nvGraphicFramePr>
        <p:xfrm>
          <a:off x="6918325" y="2166938"/>
          <a:ext cx="820738" cy="288925"/>
        </p:xfrm>
        <a:graphic>
          <a:graphicData uri="http://schemas.openxmlformats.org/presentationml/2006/ole">
            <mc:AlternateContent xmlns:mc="http://schemas.openxmlformats.org/markup-compatibility/2006">
              <mc:Choice xmlns:v="urn:schemas-microsoft-com:vml" Requires="v">
                <p:oleObj spid="_x0000_s472746" name="Equation" r:id="rId15" imgW="444240" imgH="139680" progId="Equation.DSMT4">
                  <p:embed/>
                </p:oleObj>
              </mc:Choice>
              <mc:Fallback>
                <p:oleObj name="Equation" r:id="rId15" imgW="444240" imgH="139680" progId="Equation.DSMT4">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6918325" y="2166938"/>
                        <a:ext cx="820738" cy="288925"/>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1004593" name="Object 9"/>
          <p:cNvGraphicFramePr>
            <a:graphicFrameLocks noChangeAspect="1"/>
          </p:cNvGraphicFramePr>
          <p:nvPr/>
        </p:nvGraphicFramePr>
        <p:xfrm>
          <a:off x="6705600" y="2476500"/>
          <a:ext cx="850900" cy="503238"/>
        </p:xfrm>
        <a:graphic>
          <a:graphicData uri="http://schemas.openxmlformats.org/presentationml/2006/ole">
            <mc:AlternateContent xmlns:mc="http://schemas.openxmlformats.org/markup-compatibility/2006">
              <mc:Choice xmlns:v="urn:schemas-microsoft-com:vml" Requires="v">
                <p:oleObj spid="_x0000_s472747" name="Equation" r:id="rId17" imgW="457200" imgH="241300" progId="Equation.DSMT4">
                  <p:embed/>
                </p:oleObj>
              </mc:Choice>
              <mc:Fallback>
                <p:oleObj name="Equation" r:id="rId17" imgW="457200" imgH="241300" progId="Equation.DSMT4">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6705600" y="2476500"/>
                        <a:ext cx="850900" cy="503238"/>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1004594" name="Object 10"/>
          <p:cNvGraphicFramePr>
            <a:graphicFrameLocks noChangeAspect="1"/>
          </p:cNvGraphicFramePr>
          <p:nvPr/>
        </p:nvGraphicFramePr>
        <p:xfrm>
          <a:off x="7543800" y="2471738"/>
          <a:ext cx="944563" cy="447675"/>
        </p:xfrm>
        <a:graphic>
          <a:graphicData uri="http://schemas.openxmlformats.org/presentationml/2006/ole">
            <mc:AlternateContent xmlns:mc="http://schemas.openxmlformats.org/markup-compatibility/2006">
              <mc:Choice xmlns:v="urn:schemas-microsoft-com:vml" Requires="v">
                <p:oleObj spid="_x0000_s472748" name="Equation" r:id="rId19" imgW="508000" imgH="215900" progId="Equation.DSMT4">
                  <p:embed/>
                </p:oleObj>
              </mc:Choice>
              <mc:Fallback>
                <p:oleObj name="Equation" r:id="rId19" imgW="508000" imgH="215900" progId="Equation.DSMT4">
                  <p:embed/>
                  <p:pic>
                    <p:nvPicPr>
                      <p:cNvPr id="0" name=""/>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7543800" y="2471738"/>
                        <a:ext cx="944563" cy="447675"/>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1004595" name="Object 11"/>
          <p:cNvGraphicFramePr>
            <a:graphicFrameLocks noChangeAspect="1"/>
          </p:cNvGraphicFramePr>
          <p:nvPr/>
        </p:nvGraphicFramePr>
        <p:xfrm>
          <a:off x="8442325" y="2555875"/>
          <a:ext cx="638175" cy="369888"/>
        </p:xfrm>
        <a:graphic>
          <a:graphicData uri="http://schemas.openxmlformats.org/presentationml/2006/ole">
            <mc:AlternateContent xmlns:mc="http://schemas.openxmlformats.org/markup-compatibility/2006">
              <mc:Choice xmlns:v="urn:schemas-microsoft-com:vml" Requires="v">
                <p:oleObj spid="_x0000_s472749" name="Equation" r:id="rId21" imgW="342720" imgH="177480" progId="Equation.DSMT4">
                  <p:embed/>
                </p:oleObj>
              </mc:Choice>
              <mc:Fallback>
                <p:oleObj name="Equation" r:id="rId21" imgW="342720" imgH="177480" progId="Equation.DSMT4">
                  <p:embed/>
                  <p:pic>
                    <p:nvPicPr>
                      <p:cNvPr id="0" name=""/>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8442325" y="2555875"/>
                        <a:ext cx="638175" cy="369888"/>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1004596" name="Object 12"/>
          <p:cNvGraphicFramePr>
            <a:graphicFrameLocks noChangeAspect="1"/>
          </p:cNvGraphicFramePr>
          <p:nvPr/>
        </p:nvGraphicFramePr>
        <p:xfrm>
          <a:off x="6970713" y="4419600"/>
          <a:ext cx="812800" cy="385763"/>
        </p:xfrm>
        <a:graphic>
          <a:graphicData uri="http://schemas.openxmlformats.org/presentationml/2006/ole">
            <mc:AlternateContent xmlns:mc="http://schemas.openxmlformats.org/markup-compatibility/2006">
              <mc:Choice xmlns:v="urn:schemas-microsoft-com:vml" Requires="v">
                <p:oleObj spid="_x0000_s472750" name="Equation" r:id="rId23" imgW="482400" imgH="228600" progId="Equation.DSMT4">
                  <p:embed/>
                </p:oleObj>
              </mc:Choice>
              <mc:Fallback>
                <p:oleObj name="Equation" r:id="rId23" imgW="482400" imgH="228600" progId="Equation.DSMT4">
                  <p:embed/>
                  <p:pic>
                    <p:nvPicPr>
                      <p:cNvPr id="0" name=""/>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6970713" y="4419600"/>
                        <a:ext cx="812800" cy="385763"/>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1004597" name="Object 13"/>
          <p:cNvGraphicFramePr>
            <a:graphicFrameLocks noChangeAspect="1"/>
          </p:cNvGraphicFramePr>
          <p:nvPr/>
        </p:nvGraphicFramePr>
        <p:xfrm>
          <a:off x="7761288" y="4419600"/>
          <a:ext cx="708025" cy="300038"/>
        </p:xfrm>
        <a:graphic>
          <a:graphicData uri="http://schemas.openxmlformats.org/presentationml/2006/ole">
            <mc:AlternateContent xmlns:mc="http://schemas.openxmlformats.org/markup-compatibility/2006">
              <mc:Choice xmlns:v="urn:schemas-microsoft-com:vml" Requires="v">
                <p:oleObj spid="_x0000_s472751" name="Equation" r:id="rId25" imgW="419040" imgH="177480" progId="Equation.DSMT4">
                  <p:embed/>
                </p:oleObj>
              </mc:Choice>
              <mc:Fallback>
                <p:oleObj name="Equation" r:id="rId25" imgW="419040" imgH="177480" progId="Equation.DSMT4">
                  <p:embed/>
                  <p:pic>
                    <p:nvPicPr>
                      <p:cNvPr id="0" name=""/>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7761288" y="4419600"/>
                        <a:ext cx="708025" cy="300038"/>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1004598" name="Object 14"/>
          <p:cNvGraphicFramePr>
            <a:graphicFrameLocks noChangeAspect="1"/>
          </p:cNvGraphicFramePr>
          <p:nvPr/>
        </p:nvGraphicFramePr>
        <p:xfrm>
          <a:off x="6853238" y="4899025"/>
          <a:ext cx="701675" cy="358775"/>
        </p:xfrm>
        <a:graphic>
          <a:graphicData uri="http://schemas.openxmlformats.org/presentationml/2006/ole">
            <mc:AlternateContent xmlns:mc="http://schemas.openxmlformats.org/markup-compatibility/2006">
              <mc:Choice xmlns:v="urn:schemas-microsoft-com:vml" Requires="v">
                <p:oleObj spid="_x0000_s472752" name="Equation" r:id="rId27" imgW="444240" imgH="228600" progId="Equation.DSMT4">
                  <p:embed/>
                </p:oleObj>
              </mc:Choice>
              <mc:Fallback>
                <p:oleObj name="Equation" r:id="rId27" imgW="444240" imgH="228600" progId="Equation.DSMT4">
                  <p:embed/>
                  <p:pic>
                    <p:nvPicPr>
                      <p:cNvPr id="0" name=""/>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6853238" y="4899025"/>
                        <a:ext cx="701675" cy="358775"/>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1004599" name="Object 15"/>
          <p:cNvGraphicFramePr>
            <a:graphicFrameLocks noChangeAspect="1"/>
          </p:cNvGraphicFramePr>
          <p:nvPr/>
        </p:nvGraphicFramePr>
        <p:xfrm>
          <a:off x="7513638" y="4827588"/>
          <a:ext cx="919162" cy="458787"/>
        </p:xfrm>
        <a:graphic>
          <a:graphicData uri="http://schemas.openxmlformats.org/presentationml/2006/ole">
            <mc:AlternateContent xmlns:mc="http://schemas.openxmlformats.org/markup-compatibility/2006">
              <mc:Choice xmlns:v="urn:schemas-microsoft-com:vml" Requires="v">
                <p:oleObj spid="_x0000_s472753" name="Equation" r:id="rId29" imgW="584200" imgH="292100" progId="Equation.DSMT4">
                  <p:embed/>
                </p:oleObj>
              </mc:Choice>
              <mc:Fallback>
                <p:oleObj name="Equation" r:id="rId29" imgW="584200" imgH="292100" progId="Equation.DSMT4">
                  <p:embed/>
                  <p:pic>
                    <p:nvPicPr>
                      <p:cNvPr id="0" name=""/>
                      <p:cNvPicPr>
                        <a:picLocks noChangeAspect="1" noChangeArrowheads="1"/>
                      </p:cNvPicPr>
                      <p:nvPr/>
                    </p:nvPicPr>
                    <p:blipFill>
                      <a:blip r:embed="rId30">
                        <a:extLst>
                          <a:ext uri="{28A0092B-C50C-407E-A947-70E740481C1C}">
                            <a14:useLocalDpi xmlns:a14="http://schemas.microsoft.com/office/drawing/2010/main" val="0"/>
                          </a:ext>
                        </a:extLst>
                      </a:blip>
                      <a:srcRect/>
                      <a:stretch>
                        <a:fillRect/>
                      </a:stretch>
                    </p:blipFill>
                    <p:spPr bwMode="auto">
                      <a:xfrm>
                        <a:off x="7513638" y="4827588"/>
                        <a:ext cx="919162" cy="458787"/>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1004600" name="Object 16"/>
          <p:cNvGraphicFramePr>
            <a:graphicFrameLocks noChangeAspect="1"/>
          </p:cNvGraphicFramePr>
          <p:nvPr/>
        </p:nvGraphicFramePr>
        <p:xfrm>
          <a:off x="6238875" y="5257800"/>
          <a:ext cx="2447925" cy="498475"/>
        </p:xfrm>
        <a:graphic>
          <a:graphicData uri="http://schemas.openxmlformats.org/presentationml/2006/ole">
            <mc:AlternateContent xmlns:mc="http://schemas.openxmlformats.org/markup-compatibility/2006">
              <mc:Choice xmlns:v="urn:schemas-microsoft-com:vml" Requires="v">
                <p:oleObj spid="_x0000_s472754" name="Equation" r:id="rId31" imgW="1752600" imgH="317500" progId="Equation.DSMT4">
                  <p:embed/>
                </p:oleObj>
              </mc:Choice>
              <mc:Fallback>
                <p:oleObj name="Equation" r:id="rId31" imgW="1752600" imgH="317500" progId="Equation.DSMT4">
                  <p:embed/>
                  <p:pic>
                    <p:nvPicPr>
                      <p:cNvPr id="0" name=""/>
                      <p:cNvPicPr>
                        <a:picLocks noChangeAspect="1" noChangeArrowheads="1"/>
                      </p:cNvPicPr>
                      <p:nvPr/>
                    </p:nvPicPr>
                    <p:blipFill>
                      <a:blip r:embed="rId32">
                        <a:extLst>
                          <a:ext uri="{28A0092B-C50C-407E-A947-70E740481C1C}">
                            <a14:useLocalDpi xmlns:a14="http://schemas.microsoft.com/office/drawing/2010/main" val="0"/>
                          </a:ext>
                        </a:extLst>
                      </a:blip>
                      <a:srcRect/>
                      <a:stretch>
                        <a:fillRect/>
                      </a:stretch>
                    </p:blipFill>
                    <p:spPr bwMode="auto">
                      <a:xfrm>
                        <a:off x="6238875" y="5257800"/>
                        <a:ext cx="2447925" cy="498475"/>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1004601" name="Object 17"/>
          <p:cNvGraphicFramePr>
            <a:graphicFrameLocks noChangeAspect="1"/>
          </p:cNvGraphicFramePr>
          <p:nvPr/>
        </p:nvGraphicFramePr>
        <p:xfrm>
          <a:off x="8689975" y="5334000"/>
          <a:ext cx="301625" cy="277813"/>
        </p:xfrm>
        <a:graphic>
          <a:graphicData uri="http://schemas.openxmlformats.org/presentationml/2006/ole">
            <mc:AlternateContent xmlns:mc="http://schemas.openxmlformats.org/markup-compatibility/2006">
              <mc:Choice xmlns:v="urn:schemas-microsoft-com:vml" Requires="v">
                <p:oleObj spid="_x0000_s472755" name="Equation" r:id="rId33" imgW="215640" imgH="177480" progId="Equation.DSMT4">
                  <p:embed/>
                </p:oleObj>
              </mc:Choice>
              <mc:Fallback>
                <p:oleObj name="Equation" r:id="rId33" imgW="215640" imgH="177480" progId="Equation.DSMT4">
                  <p:embed/>
                  <p:pic>
                    <p:nvPicPr>
                      <p:cNvPr id="0" name=""/>
                      <p:cNvPicPr>
                        <a:picLocks noChangeAspect="1" noChangeArrowheads="1"/>
                      </p:cNvPicPr>
                      <p:nvPr/>
                    </p:nvPicPr>
                    <p:blipFill>
                      <a:blip r:embed="rId34">
                        <a:extLst>
                          <a:ext uri="{28A0092B-C50C-407E-A947-70E740481C1C}">
                            <a14:useLocalDpi xmlns:a14="http://schemas.microsoft.com/office/drawing/2010/main" val="0"/>
                          </a:ext>
                        </a:extLst>
                      </a:blip>
                      <a:srcRect/>
                      <a:stretch>
                        <a:fillRect/>
                      </a:stretch>
                    </p:blipFill>
                    <p:spPr bwMode="auto">
                      <a:xfrm>
                        <a:off x="8689975" y="5334000"/>
                        <a:ext cx="301625" cy="277813"/>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89443510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1004547">
                                            <p:txEl>
                                              <p:pRg st="0" end="0"/>
                                            </p:txEl>
                                          </p:spTgt>
                                        </p:tgtEl>
                                        <p:attrNameLst>
                                          <p:attrName>style.visibility</p:attrName>
                                        </p:attrNameLst>
                                      </p:cBhvr>
                                      <p:to>
                                        <p:strVal val="visible"/>
                                      </p:to>
                                    </p:set>
                                    <p:animEffect transition="in" filter="wipe(left)">
                                      <p:cBhvr>
                                        <p:cTn id="7" dur="500"/>
                                        <p:tgtEl>
                                          <p:spTgt spid="100454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3" presetClass="entr" presetSubtype="16" fill="hold" grpId="0" nodeType="clickEffect">
                                  <p:stCondLst>
                                    <p:cond delay="0"/>
                                  </p:stCondLst>
                                  <p:iterate type="wd">
                                    <p:tmPct val="10000"/>
                                  </p:iterate>
                                  <p:childTnLst>
                                    <p:set>
                                      <p:cBhvr>
                                        <p:cTn id="11" dur="1" fill="hold">
                                          <p:stCondLst>
                                            <p:cond delay="0"/>
                                          </p:stCondLst>
                                        </p:cTn>
                                        <p:tgtEl>
                                          <p:spTgt spid="1004552"/>
                                        </p:tgtEl>
                                        <p:attrNameLst>
                                          <p:attrName>style.visibility</p:attrName>
                                        </p:attrNameLst>
                                      </p:cBhvr>
                                      <p:to>
                                        <p:strVal val="visible"/>
                                      </p:to>
                                    </p:set>
                                    <p:anim calcmode="lin" valueType="num">
                                      <p:cBhvr>
                                        <p:cTn id="12" dur="500" fill="hold"/>
                                        <p:tgtEl>
                                          <p:spTgt spid="1004552"/>
                                        </p:tgtEl>
                                        <p:attrNameLst>
                                          <p:attrName>ppt_w</p:attrName>
                                        </p:attrNameLst>
                                      </p:cBhvr>
                                      <p:tavLst>
                                        <p:tav tm="0">
                                          <p:val>
                                            <p:fltVal val="0"/>
                                          </p:val>
                                        </p:tav>
                                        <p:tav tm="100000">
                                          <p:val>
                                            <p:strVal val="#ppt_w"/>
                                          </p:val>
                                        </p:tav>
                                      </p:tavLst>
                                    </p:anim>
                                    <p:anim calcmode="lin" valueType="num">
                                      <p:cBhvr>
                                        <p:cTn id="13" dur="500" fill="hold"/>
                                        <p:tgtEl>
                                          <p:spTgt spid="1004552"/>
                                        </p:tgtEl>
                                        <p:attrNameLst>
                                          <p:attrName>ppt_h</p:attrName>
                                        </p:attrNameLst>
                                      </p:cBhvr>
                                      <p:tavLst>
                                        <p:tav tm="0">
                                          <p:val>
                                            <p:fltVal val="0"/>
                                          </p:val>
                                        </p:tav>
                                        <p:tav tm="100000">
                                          <p:val>
                                            <p:strVal val="#ppt_h"/>
                                          </p:val>
                                        </p:tav>
                                      </p:tavLst>
                                    </p:anim>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nodeType="clickEffect">
                                  <p:stCondLst>
                                    <p:cond delay="0"/>
                                  </p:stCondLst>
                                  <p:iterate type="wd">
                                    <p:tmPct val="10000"/>
                                  </p:iterate>
                                  <p:childTnLst>
                                    <p:set>
                                      <p:cBhvr>
                                        <p:cTn id="17" dur="1" fill="hold">
                                          <p:stCondLst>
                                            <p:cond delay="0"/>
                                          </p:stCondLst>
                                        </p:cTn>
                                        <p:tgtEl>
                                          <p:spTgt spid="2"/>
                                        </p:tgtEl>
                                        <p:attrNameLst>
                                          <p:attrName>style.visibility</p:attrName>
                                        </p:attrNameLst>
                                      </p:cBhvr>
                                      <p:to>
                                        <p:strVal val="visible"/>
                                      </p:to>
                                    </p:set>
                                    <p:animEffect transition="in" filter="wipe(left)">
                                      <p:cBhvr>
                                        <p:cTn id="18" dur="500"/>
                                        <p:tgtEl>
                                          <p:spTgt spid="2"/>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grpId="0" nodeType="clickEffect">
                                  <p:stCondLst>
                                    <p:cond delay="0"/>
                                  </p:stCondLst>
                                  <p:iterate type="wd">
                                    <p:tmPct val="10000"/>
                                  </p:iterate>
                                  <p:childTnLst>
                                    <p:set>
                                      <p:cBhvr>
                                        <p:cTn id="22" dur="1" fill="hold">
                                          <p:stCondLst>
                                            <p:cond delay="0"/>
                                          </p:stCondLst>
                                        </p:cTn>
                                        <p:tgtEl>
                                          <p:spTgt spid="1004563"/>
                                        </p:tgtEl>
                                        <p:attrNameLst>
                                          <p:attrName>style.visibility</p:attrName>
                                        </p:attrNameLst>
                                      </p:cBhvr>
                                      <p:to>
                                        <p:strVal val="visible"/>
                                      </p:to>
                                    </p:set>
                                    <p:animEffect transition="in" filter="wipe(left)">
                                      <p:cBhvr>
                                        <p:cTn id="23" dur="500"/>
                                        <p:tgtEl>
                                          <p:spTgt spid="1004563"/>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nodeType="clickEffect">
                                  <p:stCondLst>
                                    <p:cond delay="0"/>
                                  </p:stCondLst>
                                  <p:iterate type="wd">
                                    <p:tmPct val="10000"/>
                                  </p:iterate>
                                  <p:childTnLst>
                                    <p:set>
                                      <p:cBhvr>
                                        <p:cTn id="27" dur="1" fill="hold">
                                          <p:stCondLst>
                                            <p:cond delay="0"/>
                                          </p:stCondLst>
                                        </p:cTn>
                                        <p:tgtEl>
                                          <p:spTgt spid="3"/>
                                        </p:tgtEl>
                                        <p:attrNameLst>
                                          <p:attrName>style.visibility</p:attrName>
                                        </p:attrNameLst>
                                      </p:cBhvr>
                                      <p:to>
                                        <p:strVal val="visible"/>
                                      </p:to>
                                    </p:set>
                                    <p:animEffect transition="in" filter="wipe(down)">
                                      <p:cBhvr>
                                        <p:cTn id="28" dur="500"/>
                                        <p:tgtEl>
                                          <p:spTgt spid="3"/>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1" fill="hold" nodeType="clickEffect">
                                  <p:stCondLst>
                                    <p:cond delay="0"/>
                                  </p:stCondLst>
                                  <p:iterate type="wd">
                                    <p:tmPct val="10000"/>
                                  </p:iterate>
                                  <p:childTnLst>
                                    <p:set>
                                      <p:cBhvr>
                                        <p:cTn id="32" dur="1" fill="hold">
                                          <p:stCondLst>
                                            <p:cond delay="0"/>
                                          </p:stCondLst>
                                        </p:cTn>
                                        <p:tgtEl>
                                          <p:spTgt spid="4"/>
                                        </p:tgtEl>
                                        <p:attrNameLst>
                                          <p:attrName>style.visibility</p:attrName>
                                        </p:attrNameLst>
                                      </p:cBhvr>
                                      <p:to>
                                        <p:strVal val="visible"/>
                                      </p:to>
                                    </p:set>
                                    <p:animEffect transition="in" filter="wipe(up)">
                                      <p:cBhvr>
                                        <p:cTn id="33" dur="500"/>
                                        <p:tgtEl>
                                          <p:spTgt spid="4"/>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8" fill="hold" grpId="0" nodeType="clickEffect">
                                  <p:stCondLst>
                                    <p:cond delay="0"/>
                                  </p:stCondLst>
                                  <p:iterate type="wd">
                                    <p:tmPct val="10000"/>
                                  </p:iterate>
                                  <p:childTnLst>
                                    <p:set>
                                      <p:cBhvr>
                                        <p:cTn id="37" dur="1" fill="hold">
                                          <p:stCondLst>
                                            <p:cond delay="0"/>
                                          </p:stCondLst>
                                        </p:cTn>
                                        <p:tgtEl>
                                          <p:spTgt spid="1004549">
                                            <p:txEl>
                                              <p:pRg st="0" end="0"/>
                                            </p:txEl>
                                          </p:spTgt>
                                        </p:tgtEl>
                                        <p:attrNameLst>
                                          <p:attrName>style.visibility</p:attrName>
                                        </p:attrNameLst>
                                      </p:cBhvr>
                                      <p:to>
                                        <p:strVal val="visible"/>
                                      </p:to>
                                    </p:set>
                                    <p:animEffect transition="in" filter="wipe(left)">
                                      <p:cBhvr>
                                        <p:cTn id="38" dur="500"/>
                                        <p:tgtEl>
                                          <p:spTgt spid="1004549">
                                            <p:txEl>
                                              <p:pRg st="0" end="0"/>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8" fill="hold" grpId="0" nodeType="clickEffect">
                                  <p:stCondLst>
                                    <p:cond delay="0"/>
                                  </p:stCondLst>
                                  <p:iterate type="wd">
                                    <p:tmPct val="10000"/>
                                  </p:iterate>
                                  <p:childTnLst>
                                    <p:set>
                                      <p:cBhvr>
                                        <p:cTn id="42" dur="1" fill="hold">
                                          <p:stCondLst>
                                            <p:cond delay="0"/>
                                          </p:stCondLst>
                                        </p:cTn>
                                        <p:tgtEl>
                                          <p:spTgt spid="1004550">
                                            <p:txEl>
                                              <p:pRg st="0" end="0"/>
                                            </p:txEl>
                                          </p:spTgt>
                                        </p:tgtEl>
                                        <p:attrNameLst>
                                          <p:attrName>style.visibility</p:attrName>
                                        </p:attrNameLst>
                                      </p:cBhvr>
                                      <p:to>
                                        <p:strVal val="visible"/>
                                      </p:to>
                                    </p:set>
                                    <p:animEffect transition="in" filter="wipe(left)">
                                      <p:cBhvr>
                                        <p:cTn id="43" dur="500"/>
                                        <p:tgtEl>
                                          <p:spTgt spid="1004550">
                                            <p:txEl>
                                              <p:pRg st="0" end="0"/>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8" fill="hold" nodeType="clickEffect">
                                  <p:stCondLst>
                                    <p:cond delay="0"/>
                                  </p:stCondLst>
                                  <p:iterate type="wd">
                                    <p:tmPct val="10000"/>
                                  </p:iterate>
                                  <p:childTnLst>
                                    <p:set>
                                      <p:cBhvr>
                                        <p:cTn id="47" dur="1" fill="hold">
                                          <p:stCondLst>
                                            <p:cond delay="0"/>
                                          </p:stCondLst>
                                        </p:cTn>
                                        <p:tgtEl>
                                          <p:spTgt spid="1004564"/>
                                        </p:tgtEl>
                                        <p:attrNameLst>
                                          <p:attrName>style.visibility</p:attrName>
                                        </p:attrNameLst>
                                      </p:cBhvr>
                                      <p:to>
                                        <p:strVal val="visible"/>
                                      </p:to>
                                    </p:set>
                                    <p:animEffect transition="in" filter="wipe(left)">
                                      <p:cBhvr>
                                        <p:cTn id="48" dur="500"/>
                                        <p:tgtEl>
                                          <p:spTgt spid="1004564"/>
                                        </p:tgtEl>
                                      </p:cBhvr>
                                    </p:animEffect>
                                  </p:childTnLst>
                                </p:cTn>
                              </p:par>
                            </p:childTnLst>
                          </p:cTn>
                        </p:par>
                      </p:childTnLst>
                    </p:cTn>
                  </p:par>
                  <p:par>
                    <p:cTn id="49" fill="hold">
                      <p:stCondLst>
                        <p:cond delay="indefinite"/>
                      </p:stCondLst>
                      <p:childTnLst>
                        <p:par>
                          <p:cTn id="50" fill="hold">
                            <p:stCondLst>
                              <p:cond delay="0"/>
                            </p:stCondLst>
                            <p:childTnLst>
                              <p:par>
                                <p:cTn id="51" presetID="22" presetClass="entr" presetSubtype="8" fill="hold" nodeType="clickEffect">
                                  <p:stCondLst>
                                    <p:cond delay="0"/>
                                  </p:stCondLst>
                                  <p:iterate type="wd">
                                    <p:tmPct val="10000"/>
                                  </p:iterate>
                                  <p:childTnLst>
                                    <p:set>
                                      <p:cBhvr>
                                        <p:cTn id="52" dur="1" fill="hold">
                                          <p:stCondLst>
                                            <p:cond delay="0"/>
                                          </p:stCondLst>
                                        </p:cTn>
                                        <p:tgtEl>
                                          <p:spTgt spid="1004592"/>
                                        </p:tgtEl>
                                        <p:attrNameLst>
                                          <p:attrName>style.visibility</p:attrName>
                                        </p:attrNameLst>
                                      </p:cBhvr>
                                      <p:to>
                                        <p:strVal val="visible"/>
                                      </p:to>
                                    </p:set>
                                    <p:animEffect transition="in" filter="wipe(left)">
                                      <p:cBhvr>
                                        <p:cTn id="53" dur="500"/>
                                        <p:tgtEl>
                                          <p:spTgt spid="1004592"/>
                                        </p:tgtEl>
                                      </p:cBhvr>
                                    </p:animEffect>
                                  </p:childTnLst>
                                </p:cTn>
                              </p:par>
                            </p:childTnLst>
                          </p:cTn>
                        </p:par>
                      </p:childTnLst>
                    </p:cTn>
                  </p:par>
                  <p:par>
                    <p:cTn id="54" fill="hold">
                      <p:stCondLst>
                        <p:cond delay="indefinite"/>
                      </p:stCondLst>
                      <p:childTnLst>
                        <p:par>
                          <p:cTn id="55" fill="hold">
                            <p:stCondLst>
                              <p:cond delay="0"/>
                            </p:stCondLst>
                            <p:childTnLst>
                              <p:par>
                                <p:cTn id="56" presetID="22" presetClass="entr" presetSubtype="8" fill="hold" grpId="0" nodeType="clickEffect">
                                  <p:stCondLst>
                                    <p:cond delay="0"/>
                                  </p:stCondLst>
                                  <p:iterate type="wd">
                                    <p:tmPct val="10000"/>
                                  </p:iterate>
                                  <p:childTnLst>
                                    <p:set>
                                      <p:cBhvr>
                                        <p:cTn id="57" dur="1" fill="hold">
                                          <p:stCondLst>
                                            <p:cond delay="0"/>
                                          </p:stCondLst>
                                        </p:cTn>
                                        <p:tgtEl>
                                          <p:spTgt spid="1004565">
                                            <p:txEl>
                                              <p:pRg st="0" end="0"/>
                                            </p:txEl>
                                          </p:spTgt>
                                        </p:tgtEl>
                                        <p:attrNameLst>
                                          <p:attrName>style.visibility</p:attrName>
                                        </p:attrNameLst>
                                      </p:cBhvr>
                                      <p:to>
                                        <p:strVal val="visible"/>
                                      </p:to>
                                    </p:set>
                                    <p:animEffect transition="in" filter="wipe(left)">
                                      <p:cBhvr>
                                        <p:cTn id="58" dur="500"/>
                                        <p:tgtEl>
                                          <p:spTgt spid="1004565">
                                            <p:txEl>
                                              <p:pRg st="0" end="0"/>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22" presetClass="entr" presetSubtype="8" fill="hold" nodeType="clickEffect">
                                  <p:stCondLst>
                                    <p:cond delay="0"/>
                                  </p:stCondLst>
                                  <p:iterate type="wd">
                                    <p:tmPct val="10000"/>
                                  </p:iterate>
                                  <p:childTnLst>
                                    <p:set>
                                      <p:cBhvr>
                                        <p:cTn id="62" dur="1" fill="hold">
                                          <p:stCondLst>
                                            <p:cond delay="0"/>
                                          </p:stCondLst>
                                        </p:cTn>
                                        <p:tgtEl>
                                          <p:spTgt spid="1004566"/>
                                        </p:tgtEl>
                                        <p:attrNameLst>
                                          <p:attrName>style.visibility</p:attrName>
                                        </p:attrNameLst>
                                      </p:cBhvr>
                                      <p:to>
                                        <p:strVal val="visible"/>
                                      </p:to>
                                    </p:set>
                                    <p:animEffect transition="in" filter="wipe(left)">
                                      <p:cBhvr>
                                        <p:cTn id="63" dur="500"/>
                                        <p:tgtEl>
                                          <p:spTgt spid="1004566"/>
                                        </p:tgtEl>
                                      </p:cBhvr>
                                    </p:animEffect>
                                  </p:childTnLst>
                                </p:cTn>
                              </p:par>
                            </p:childTnLst>
                          </p:cTn>
                        </p:par>
                      </p:childTnLst>
                    </p:cTn>
                  </p:par>
                  <p:par>
                    <p:cTn id="64" fill="hold">
                      <p:stCondLst>
                        <p:cond delay="indefinite"/>
                      </p:stCondLst>
                      <p:childTnLst>
                        <p:par>
                          <p:cTn id="65" fill="hold">
                            <p:stCondLst>
                              <p:cond delay="0"/>
                            </p:stCondLst>
                            <p:childTnLst>
                              <p:par>
                                <p:cTn id="66" presetID="22" presetClass="entr" presetSubtype="8" fill="hold" nodeType="clickEffect">
                                  <p:stCondLst>
                                    <p:cond delay="0"/>
                                  </p:stCondLst>
                                  <p:iterate type="wd">
                                    <p:tmPct val="10000"/>
                                  </p:iterate>
                                  <p:childTnLst>
                                    <p:set>
                                      <p:cBhvr>
                                        <p:cTn id="67" dur="1" fill="hold">
                                          <p:stCondLst>
                                            <p:cond delay="0"/>
                                          </p:stCondLst>
                                        </p:cTn>
                                        <p:tgtEl>
                                          <p:spTgt spid="1004593"/>
                                        </p:tgtEl>
                                        <p:attrNameLst>
                                          <p:attrName>style.visibility</p:attrName>
                                        </p:attrNameLst>
                                      </p:cBhvr>
                                      <p:to>
                                        <p:strVal val="visible"/>
                                      </p:to>
                                    </p:set>
                                    <p:animEffect transition="in" filter="wipe(left)">
                                      <p:cBhvr>
                                        <p:cTn id="68" dur="500"/>
                                        <p:tgtEl>
                                          <p:spTgt spid="1004593"/>
                                        </p:tgtEl>
                                      </p:cBhvr>
                                    </p:animEffect>
                                  </p:childTnLst>
                                </p:cTn>
                              </p:par>
                            </p:childTnLst>
                          </p:cTn>
                        </p:par>
                      </p:childTnLst>
                    </p:cTn>
                  </p:par>
                  <p:par>
                    <p:cTn id="69" fill="hold">
                      <p:stCondLst>
                        <p:cond delay="indefinite"/>
                      </p:stCondLst>
                      <p:childTnLst>
                        <p:par>
                          <p:cTn id="70" fill="hold">
                            <p:stCondLst>
                              <p:cond delay="0"/>
                            </p:stCondLst>
                            <p:childTnLst>
                              <p:par>
                                <p:cTn id="71" presetID="22" presetClass="entr" presetSubtype="8" fill="hold" nodeType="clickEffect">
                                  <p:stCondLst>
                                    <p:cond delay="0"/>
                                  </p:stCondLst>
                                  <p:iterate type="wd">
                                    <p:tmPct val="10000"/>
                                  </p:iterate>
                                  <p:childTnLst>
                                    <p:set>
                                      <p:cBhvr>
                                        <p:cTn id="72" dur="1" fill="hold">
                                          <p:stCondLst>
                                            <p:cond delay="0"/>
                                          </p:stCondLst>
                                        </p:cTn>
                                        <p:tgtEl>
                                          <p:spTgt spid="1004594"/>
                                        </p:tgtEl>
                                        <p:attrNameLst>
                                          <p:attrName>style.visibility</p:attrName>
                                        </p:attrNameLst>
                                      </p:cBhvr>
                                      <p:to>
                                        <p:strVal val="visible"/>
                                      </p:to>
                                    </p:set>
                                    <p:animEffect transition="in" filter="wipe(left)">
                                      <p:cBhvr>
                                        <p:cTn id="73" dur="500"/>
                                        <p:tgtEl>
                                          <p:spTgt spid="1004594"/>
                                        </p:tgtEl>
                                      </p:cBhvr>
                                    </p:animEffect>
                                  </p:childTnLst>
                                </p:cTn>
                              </p:par>
                            </p:childTnLst>
                          </p:cTn>
                        </p:par>
                      </p:childTnLst>
                    </p:cTn>
                  </p:par>
                  <p:par>
                    <p:cTn id="74" fill="hold">
                      <p:stCondLst>
                        <p:cond delay="indefinite"/>
                      </p:stCondLst>
                      <p:childTnLst>
                        <p:par>
                          <p:cTn id="75" fill="hold">
                            <p:stCondLst>
                              <p:cond delay="0"/>
                            </p:stCondLst>
                            <p:childTnLst>
                              <p:par>
                                <p:cTn id="76" presetID="22" presetClass="entr" presetSubtype="8" fill="hold" nodeType="clickEffect">
                                  <p:stCondLst>
                                    <p:cond delay="0"/>
                                  </p:stCondLst>
                                  <p:childTnLst>
                                    <p:set>
                                      <p:cBhvr>
                                        <p:cTn id="77" dur="1" fill="hold">
                                          <p:stCondLst>
                                            <p:cond delay="0"/>
                                          </p:stCondLst>
                                        </p:cTn>
                                        <p:tgtEl>
                                          <p:spTgt spid="1004595"/>
                                        </p:tgtEl>
                                        <p:attrNameLst>
                                          <p:attrName>style.visibility</p:attrName>
                                        </p:attrNameLst>
                                      </p:cBhvr>
                                      <p:to>
                                        <p:strVal val="visible"/>
                                      </p:to>
                                    </p:set>
                                    <p:animEffect transition="in" filter="wipe(left)">
                                      <p:cBhvr>
                                        <p:cTn id="78" dur="500"/>
                                        <p:tgtEl>
                                          <p:spTgt spid="1004595"/>
                                        </p:tgtEl>
                                      </p:cBhvr>
                                    </p:animEffect>
                                  </p:childTnLst>
                                </p:cTn>
                              </p:par>
                            </p:childTnLst>
                          </p:cTn>
                        </p:par>
                      </p:childTnLst>
                    </p:cTn>
                  </p:par>
                  <p:par>
                    <p:cTn id="79" fill="hold">
                      <p:stCondLst>
                        <p:cond delay="indefinite"/>
                      </p:stCondLst>
                      <p:childTnLst>
                        <p:par>
                          <p:cTn id="80" fill="hold">
                            <p:stCondLst>
                              <p:cond delay="0"/>
                            </p:stCondLst>
                            <p:childTnLst>
                              <p:par>
                                <p:cTn id="81" presetID="22" presetClass="entr" presetSubtype="8" fill="hold" grpId="0" nodeType="clickEffect">
                                  <p:stCondLst>
                                    <p:cond delay="0"/>
                                  </p:stCondLst>
                                  <p:iterate type="wd">
                                    <p:tmPct val="10000"/>
                                  </p:iterate>
                                  <p:childTnLst>
                                    <p:set>
                                      <p:cBhvr>
                                        <p:cTn id="82" dur="1" fill="hold">
                                          <p:stCondLst>
                                            <p:cond delay="0"/>
                                          </p:stCondLst>
                                        </p:cTn>
                                        <p:tgtEl>
                                          <p:spTgt spid="1004551"/>
                                        </p:tgtEl>
                                        <p:attrNameLst>
                                          <p:attrName>style.visibility</p:attrName>
                                        </p:attrNameLst>
                                      </p:cBhvr>
                                      <p:to>
                                        <p:strVal val="visible"/>
                                      </p:to>
                                    </p:set>
                                    <p:animEffect transition="in" filter="wipe(left)">
                                      <p:cBhvr>
                                        <p:cTn id="83" dur="500"/>
                                        <p:tgtEl>
                                          <p:spTgt spid="1004551"/>
                                        </p:tgtEl>
                                      </p:cBhvr>
                                    </p:animEffect>
                                  </p:childTnLst>
                                </p:cTn>
                              </p:par>
                            </p:childTnLst>
                          </p:cTn>
                        </p:par>
                      </p:childTnLst>
                    </p:cTn>
                  </p:par>
                  <p:par>
                    <p:cTn id="84" fill="hold">
                      <p:stCondLst>
                        <p:cond delay="indefinite"/>
                      </p:stCondLst>
                      <p:childTnLst>
                        <p:par>
                          <p:cTn id="85" fill="hold">
                            <p:stCondLst>
                              <p:cond delay="0"/>
                            </p:stCondLst>
                            <p:childTnLst>
                              <p:par>
                                <p:cTn id="86" presetID="22" presetClass="entr" presetSubtype="8" fill="hold" nodeType="clickEffect">
                                  <p:stCondLst>
                                    <p:cond delay="0"/>
                                  </p:stCondLst>
                                  <p:iterate type="wd">
                                    <p:tmPct val="10000"/>
                                  </p:iterate>
                                  <p:childTnLst>
                                    <p:set>
                                      <p:cBhvr>
                                        <p:cTn id="87" dur="1" fill="hold">
                                          <p:stCondLst>
                                            <p:cond delay="0"/>
                                          </p:stCondLst>
                                        </p:cTn>
                                        <p:tgtEl>
                                          <p:spTgt spid="1004567"/>
                                        </p:tgtEl>
                                        <p:attrNameLst>
                                          <p:attrName>style.visibility</p:attrName>
                                        </p:attrNameLst>
                                      </p:cBhvr>
                                      <p:to>
                                        <p:strVal val="visible"/>
                                      </p:to>
                                    </p:set>
                                    <p:animEffect transition="in" filter="wipe(left)">
                                      <p:cBhvr>
                                        <p:cTn id="88" dur="500"/>
                                        <p:tgtEl>
                                          <p:spTgt spid="1004567"/>
                                        </p:tgtEl>
                                      </p:cBhvr>
                                    </p:animEffect>
                                  </p:childTnLst>
                                </p:cTn>
                              </p:par>
                            </p:childTnLst>
                          </p:cTn>
                        </p:par>
                      </p:childTnLst>
                    </p:cTn>
                  </p:par>
                  <p:par>
                    <p:cTn id="89" fill="hold">
                      <p:stCondLst>
                        <p:cond delay="indefinite"/>
                      </p:stCondLst>
                      <p:childTnLst>
                        <p:par>
                          <p:cTn id="90" fill="hold">
                            <p:stCondLst>
                              <p:cond delay="0"/>
                            </p:stCondLst>
                            <p:childTnLst>
                              <p:par>
                                <p:cTn id="91" presetID="22" presetClass="entr" presetSubtype="8" fill="hold" grpId="0" nodeType="clickEffect">
                                  <p:stCondLst>
                                    <p:cond delay="0"/>
                                  </p:stCondLst>
                                  <p:iterate type="wd">
                                    <p:tmPct val="10000"/>
                                  </p:iterate>
                                  <p:childTnLst>
                                    <p:set>
                                      <p:cBhvr>
                                        <p:cTn id="92" dur="1" fill="hold">
                                          <p:stCondLst>
                                            <p:cond delay="0"/>
                                          </p:stCondLst>
                                        </p:cTn>
                                        <p:tgtEl>
                                          <p:spTgt spid="1004548"/>
                                        </p:tgtEl>
                                        <p:attrNameLst>
                                          <p:attrName>style.visibility</p:attrName>
                                        </p:attrNameLst>
                                      </p:cBhvr>
                                      <p:to>
                                        <p:strVal val="visible"/>
                                      </p:to>
                                    </p:set>
                                    <p:animEffect transition="in" filter="wipe(left)">
                                      <p:cBhvr>
                                        <p:cTn id="93" dur="500"/>
                                        <p:tgtEl>
                                          <p:spTgt spid="1004548"/>
                                        </p:tgtEl>
                                      </p:cBhvr>
                                    </p:animEffect>
                                  </p:childTnLst>
                                </p:cTn>
                              </p:par>
                            </p:childTnLst>
                          </p:cTn>
                        </p:par>
                      </p:childTnLst>
                    </p:cTn>
                  </p:par>
                  <p:par>
                    <p:cTn id="94" fill="hold">
                      <p:stCondLst>
                        <p:cond delay="indefinite"/>
                      </p:stCondLst>
                      <p:childTnLst>
                        <p:par>
                          <p:cTn id="95" fill="hold">
                            <p:stCondLst>
                              <p:cond delay="0"/>
                            </p:stCondLst>
                            <p:childTnLst>
                              <p:par>
                                <p:cTn id="96" presetID="22" presetClass="entr" presetSubtype="8" fill="hold" grpId="0" nodeType="clickEffect">
                                  <p:stCondLst>
                                    <p:cond delay="0"/>
                                  </p:stCondLst>
                                  <p:iterate type="wd">
                                    <p:tmPct val="10000"/>
                                  </p:iterate>
                                  <p:childTnLst>
                                    <p:set>
                                      <p:cBhvr>
                                        <p:cTn id="97" dur="1" fill="hold">
                                          <p:stCondLst>
                                            <p:cond delay="0"/>
                                          </p:stCondLst>
                                        </p:cTn>
                                        <p:tgtEl>
                                          <p:spTgt spid="1004568"/>
                                        </p:tgtEl>
                                        <p:attrNameLst>
                                          <p:attrName>style.visibility</p:attrName>
                                        </p:attrNameLst>
                                      </p:cBhvr>
                                      <p:to>
                                        <p:strVal val="visible"/>
                                      </p:to>
                                    </p:set>
                                    <p:animEffect transition="in" filter="wipe(left)">
                                      <p:cBhvr>
                                        <p:cTn id="98" dur="500"/>
                                        <p:tgtEl>
                                          <p:spTgt spid="1004568"/>
                                        </p:tgtEl>
                                      </p:cBhvr>
                                    </p:animEffect>
                                  </p:childTnLst>
                                </p:cTn>
                              </p:par>
                            </p:childTnLst>
                          </p:cTn>
                        </p:par>
                      </p:childTnLst>
                    </p:cTn>
                  </p:par>
                  <p:par>
                    <p:cTn id="99" fill="hold">
                      <p:stCondLst>
                        <p:cond delay="indefinite"/>
                      </p:stCondLst>
                      <p:childTnLst>
                        <p:par>
                          <p:cTn id="100" fill="hold">
                            <p:stCondLst>
                              <p:cond delay="0"/>
                            </p:stCondLst>
                            <p:childTnLst>
                              <p:par>
                                <p:cTn id="101" presetID="22" presetClass="entr" presetSubtype="8" fill="hold" grpId="0" nodeType="clickEffect">
                                  <p:stCondLst>
                                    <p:cond delay="0"/>
                                  </p:stCondLst>
                                  <p:iterate type="wd">
                                    <p:tmPct val="10000"/>
                                  </p:iterate>
                                  <p:childTnLst>
                                    <p:set>
                                      <p:cBhvr>
                                        <p:cTn id="102" dur="1" fill="hold">
                                          <p:stCondLst>
                                            <p:cond delay="0"/>
                                          </p:stCondLst>
                                        </p:cTn>
                                        <p:tgtEl>
                                          <p:spTgt spid="1004569"/>
                                        </p:tgtEl>
                                        <p:attrNameLst>
                                          <p:attrName>style.visibility</p:attrName>
                                        </p:attrNameLst>
                                      </p:cBhvr>
                                      <p:to>
                                        <p:strVal val="visible"/>
                                      </p:to>
                                    </p:set>
                                    <p:animEffect transition="in" filter="wipe(left)">
                                      <p:cBhvr>
                                        <p:cTn id="103" dur="500"/>
                                        <p:tgtEl>
                                          <p:spTgt spid="1004569"/>
                                        </p:tgtEl>
                                      </p:cBhvr>
                                    </p:animEffect>
                                  </p:childTnLst>
                                </p:cTn>
                              </p:par>
                            </p:childTnLst>
                          </p:cTn>
                        </p:par>
                      </p:childTnLst>
                    </p:cTn>
                  </p:par>
                  <p:par>
                    <p:cTn id="104" fill="hold">
                      <p:stCondLst>
                        <p:cond delay="indefinite"/>
                      </p:stCondLst>
                      <p:childTnLst>
                        <p:par>
                          <p:cTn id="105" fill="hold">
                            <p:stCondLst>
                              <p:cond delay="0"/>
                            </p:stCondLst>
                            <p:childTnLst>
                              <p:par>
                                <p:cTn id="106" presetID="22" presetClass="entr" presetSubtype="8" fill="hold" grpId="0" nodeType="clickEffect">
                                  <p:stCondLst>
                                    <p:cond delay="0"/>
                                  </p:stCondLst>
                                  <p:iterate type="wd">
                                    <p:tmPct val="10000"/>
                                  </p:iterate>
                                  <p:childTnLst>
                                    <p:set>
                                      <p:cBhvr>
                                        <p:cTn id="107" dur="1" fill="hold">
                                          <p:stCondLst>
                                            <p:cond delay="0"/>
                                          </p:stCondLst>
                                        </p:cTn>
                                        <p:tgtEl>
                                          <p:spTgt spid="1004570"/>
                                        </p:tgtEl>
                                        <p:attrNameLst>
                                          <p:attrName>style.visibility</p:attrName>
                                        </p:attrNameLst>
                                      </p:cBhvr>
                                      <p:to>
                                        <p:strVal val="visible"/>
                                      </p:to>
                                    </p:set>
                                    <p:animEffect transition="in" filter="wipe(left)">
                                      <p:cBhvr>
                                        <p:cTn id="108" dur="500"/>
                                        <p:tgtEl>
                                          <p:spTgt spid="1004570"/>
                                        </p:tgtEl>
                                      </p:cBhvr>
                                    </p:animEffect>
                                  </p:childTnLst>
                                </p:cTn>
                              </p:par>
                            </p:childTnLst>
                          </p:cTn>
                        </p:par>
                      </p:childTnLst>
                    </p:cTn>
                  </p:par>
                  <p:par>
                    <p:cTn id="109" fill="hold">
                      <p:stCondLst>
                        <p:cond delay="indefinite"/>
                      </p:stCondLst>
                      <p:childTnLst>
                        <p:par>
                          <p:cTn id="110" fill="hold">
                            <p:stCondLst>
                              <p:cond delay="0"/>
                            </p:stCondLst>
                            <p:childTnLst>
                              <p:par>
                                <p:cTn id="111" presetID="22" presetClass="entr" presetSubtype="8" fill="hold" grpId="0" nodeType="clickEffect">
                                  <p:stCondLst>
                                    <p:cond delay="0"/>
                                  </p:stCondLst>
                                  <p:iterate type="wd">
                                    <p:tmPct val="10000"/>
                                  </p:iterate>
                                  <p:childTnLst>
                                    <p:set>
                                      <p:cBhvr>
                                        <p:cTn id="112" dur="1" fill="hold">
                                          <p:stCondLst>
                                            <p:cond delay="0"/>
                                          </p:stCondLst>
                                        </p:cTn>
                                        <p:tgtEl>
                                          <p:spTgt spid="1004571"/>
                                        </p:tgtEl>
                                        <p:attrNameLst>
                                          <p:attrName>style.visibility</p:attrName>
                                        </p:attrNameLst>
                                      </p:cBhvr>
                                      <p:to>
                                        <p:strVal val="visible"/>
                                      </p:to>
                                    </p:set>
                                    <p:animEffect transition="in" filter="wipe(left)">
                                      <p:cBhvr>
                                        <p:cTn id="113" dur="500"/>
                                        <p:tgtEl>
                                          <p:spTgt spid="1004571"/>
                                        </p:tgtEl>
                                      </p:cBhvr>
                                    </p:animEffect>
                                  </p:childTnLst>
                                </p:cTn>
                              </p:par>
                            </p:childTnLst>
                          </p:cTn>
                        </p:par>
                      </p:childTnLst>
                    </p:cTn>
                  </p:par>
                  <p:par>
                    <p:cTn id="114" fill="hold">
                      <p:stCondLst>
                        <p:cond delay="indefinite"/>
                      </p:stCondLst>
                      <p:childTnLst>
                        <p:par>
                          <p:cTn id="115" fill="hold">
                            <p:stCondLst>
                              <p:cond delay="0"/>
                            </p:stCondLst>
                            <p:childTnLst>
                              <p:par>
                                <p:cTn id="116" presetID="23" presetClass="entr" presetSubtype="16" fill="hold" nodeType="clickEffect">
                                  <p:stCondLst>
                                    <p:cond delay="0"/>
                                  </p:stCondLst>
                                  <p:iterate type="wd">
                                    <p:tmPct val="10000"/>
                                  </p:iterate>
                                  <p:childTnLst>
                                    <p:set>
                                      <p:cBhvr>
                                        <p:cTn id="117" dur="1" fill="hold">
                                          <p:stCondLst>
                                            <p:cond delay="0"/>
                                          </p:stCondLst>
                                        </p:cTn>
                                        <p:tgtEl>
                                          <p:spTgt spid="5"/>
                                        </p:tgtEl>
                                        <p:attrNameLst>
                                          <p:attrName>style.visibility</p:attrName>
                                        </p:attrNameLst>
                                      </p:cBhvr>
                                      <p:to>
                                        <p:strVal val="visible"/>
                                      </p:to>
                                    </p:set>
                                    <p:anim calcmode="lin" valueType="num">
                                      <p:cBhvr>
                                        <p:cTn id="118" dur="500" fill="hold"/>
                                        <p:tgtEl>
                                          <p:spTgt spid="5"/>
                                        </p:tgtEl>
                                        <p:attrNameLst>
                                          <p:attrName>ppt_w</p:attrName>
                                        </p:attrNameLst>
                                      </p:cBhvr>
                                      <p:tavLst>
                                        <p:tav tm="0">
                                          <p:val>
                                            <p:fltVal val="0"/>
                                          </p:val>
                                        </p:tav>
                                        <p:tav tm="100000">
                                          <p:val>
                                            <p:strVal val="#ppt_w"/>
                                          </p:val>
                                        </p:tav>
                                      </p:tavLst>
                                    </p:anim>
                                    <p:anim calcmode="lin" valueType="num">
                                      <p:cBhvr>
                                        <p:cTn id="119" dur="500" fill="hold"/>
                                        <p:tgtEl>
                                          <p:spTgt spid="5"/>
                                        </p:tgtEl>
                                        <p:attrNameLst>
                                          <p:attrName>ppt_h</p:attrName>
                                        </p:attrNameLst>
                                      </p:cBhvr>
                                      <p:tavLst>
                                        <p:tav tm="0">
                                          <p:val>
                                            <p:fltVal val="0"/>
                                          </p:val>
                                        </p:tav>
                                        <p:tav tm="100000">
                                          <p:val>
                                            <p:strVal val="#ppt_h"/>
                                          </p:val>
                                        </p:tav>
                                      </p:tavLst>
                                    </p:anim>
                                  </p:childTnLst>
                                </p:cTn>
                              </p:par>
                            </p:childTnLst>
                          </p:cTn>
                        </p:par>
                      </p:childTnLst>
                    </p:cTn>
                  </p:par>
                  <p:par>
                    <p:cTn id="120" fill="hold">
                      <p:stCondLst>
                        <p:cond delay="indefinite"/>
                      </p:stCondLst>
                      <p:childTnLst>
                        <p:par>
                          <p:cTn id="121" fill="hold">
                            <p:stCondLst>
                              <p:cond delay="0"/>
                            </p:stCondLst>
                            <p:childTnLst>
                              <p:par>
                                <p:cTn id="122" presetID="22" presetClass="entr" presetSubtype="8" fill="hold" grpId="0" nodeType="clickEffect">
                                  <p:stCondLst>
                                    <p:cond delay="0"/>
                                  </p:stCondLst>
                                  <p:iterate type="wd">
                                    <p:tmPct val="10000"/>
                                  </p:iterate>
                                  <p:childTnLst>
                                    <p:set>
                                      <p:cBhvr>
                                        <p:cTn id="123" dur="1" fill="hold">
                                          <p:stCondLst>
                                            <p:cond delay="0"/>
                                          </p:stCondLst>
                                        </p:cTn>
                                        <p:tgtEl>
                                          <p:spTgt spid="1004584">
                                            <p:txEl>
                                              <p:pRg st="0" end="0"/>
                                            </p:txEl>
                                          </p:spTgt>
                                        </p:tgtEl>
                                        <p:attrNameLst>
                                          <p:attrName>style.visibility</p:attrName>
                                        </p:attrNameLst>
                                      </p:cBhvr>
                                      <p:to>
                                        <p:strVal val="visible"/>
                                      </p:to>
                                    </p:set>
                                    <p:animEffect transition="in" filter="wipe(left)">
                                      <p:cBhvr>
                                        <p:cTn id="124" dur="500"/>
                                        <p:tgtEl>
                                          <p:spTgt spid="1004584">
                                            <p:txEl>
                                              <p:pRg st="0" end="0"/>
                                            </p:txEl>
                                          </p:spTgt>
                                        </p:tgtEl>
                                      </p:cBhvr>
                                    </p:animEffect>
                                  </p:childTnLst>
                                </p:cTn>
                              </p:par>
                            </p:childTnLst>
                          </p:cTn>
                        </p:par>
                      </p:childTnLst>
                    </p:cTn>
                  </p:par>
                  <p:par>
                    <p:cTn id="125" fill="hold">
                      <p:stCondLst>
                        <p:cond delay="indefinite"/>
                      </p:stCondLst>
                      <p:childTnLst>
                        <p:par>
                          <p:cTn id="126" fill="hold">
                            <p:stCondLst>
                              <p:cond delay="0"/>
                            </p:stCondLst>
                            <p:childTnLst>
                              <p:par>
                                <p:cTn id="127" presetID="22" presetClass="entr" presetSubtype="8" fill="hold" nodeType="clickEffect">
                                  <p:stCondLst>
                                    <p:cond delay="0"/>
                                  </p:stCondLst>
                                  <p:iterate type="wd">
                                    <p:tmPct val="10000"/>
                                  </p:iterate>
                                  <p:childTnLst>
                                    <p:set>
                                      <p:cBhvr>
                                        <p:cTn id="128" dur="1" fill="hold">
                                          <p:stCondLst>
                                            <p:cond delay="0"/>
                                          </p:stCondLst>
                                        </p:cTn>
                                        <p:tgtEl>
                                          <p:spTgt spid="1004585"/>
                                        </p:tgtEl>
                                        <p:attrNameLst>
                                          <p:attrName>style.visibility</p:attrName>
                                        </p:attrNameLst>
                                      </p:cBhvr>
                                      <p:to>
                                        <p:strVal val="visible"/>
                                      </p:to>
                                    </p:set>
                                    <p:animEffect transition="in" filter="wipe(left)">
                                      <p:cBhvr>
                                        <p:cTn id="129" dur="500"/>
                                        <p:tgtEl>
                                          <p:spTgt spid="1004585"/>
                                        </p:tgtEl>
                                      </p:cBhvr>
                                    </p:animEffect>
                                  </p:childTnLst>
                                </p:cTn>
                              </p:par>
                            </p:childTnLst>
                          </p:cTn>
                        </p:par>
                      </p:childTnLst>
                    </p:cTn>
                  </p:par>
                  <p:par>
                    <p:cTn id="130" fill="hold">
                      <p:stCondLst>
                        <p:cond delay="indefinite"/>
                      </p:stCondLst>
                      <p:childTnLst>
                        <p:par>
                          <p:cTn id="131" fill="hold">
                            <p:stCondLst>
                              <p:cond delay="0"/>
                            </p:stCondLst>
                            <p:childTnLst>
                              <p:par>
                                <p:cTn id="132" presetID="22" presetClass="entr" presetSubtype="8" fill="hold" nodeType="clickEffect">
                                  <p:stCondLst>
                                    <p:cond delay="0"/>
                                  </p:stCondLst>
                                  <p:iterate type="wd">
                                    <p:tmPct val="10000"/>
                                  </p:iterate>
                                  <p:childTnLst>
                                    <p:set>
                                      <p:cBhvr>
                                        <p:cTn id="133" dur="1" fill="hold">
                                          <p:stCondLst>
                                            <p:cond delay="0"/>
                                          </p:stCondLst>
                                        </p:cTn>
                                        <p:tgtEl>
                                          <p:spTgt spid="1004596"/>
                                        </p:tgtEl>
                                        <p:attrNameLst>
                                          <p:attrName>style.visibility</p:attrName>
                                        </p:attrNameLst>
                                      </p:cBhvr>
                                      <p:to>
                                        <p:strVal val="visible"/>
                                      </p:to>
                                    </p:set>
                                    <p:animEffect transition="in" filter="wipe(left)">
                                      <p:cBhvr>
                                        <p:cTn id="134" dur="500"/>
                                        <p:tgtEl>
                                          <p:spTgt spid="1004596"/>
                                        </p:tgtEl>
                                      </p:cBhvr>
                                    </p:animEffect>
                                  </p:childTnLst>
                                </p:cTn>
                              </p:par>
                            </p:childTnLst>
                          </p:cTn>
                        </p:par>
                      </p:childTnLst>
                    </p:cTn>
                  </p:par>
                  <p:par>
                    <p:cTn id="135" fill="hold">
                      <p:stCondLst>
                        <p:cond delay="indefinite"/>
                      </p:stCondLst>
                      <p:childTnLst>
                        <p:par>
                          <p:cTn id="136" fill="hold">
                            <p:stCondLst>
                              <p:cond delay="0"/>
                            </p:stCondLst>
                            <p:childTnLst>
                              <p:par>
                                <p:cTn id="137" presetID="22" presetClass="entr" presetSubtype="8" fill="hold" nodeType="clickEffect">
                                  <p:stCondLst>
                                    <p:cond delay="0"/>
                                  </p:stCondLst>
                                  <p:iterate type="wd">
                                    <p:tmPct val="10000"/>
                                  </p:iterate>
                                  <p:childTnLst>
                                    <p:set>
                                      <p:cBhvr>
                                        <p:cTn id="138" dur="1" fill="hold">
                                          <p:stCondLst>
                                            <p:cond delay="0"/>
                                          </p:stCondLst>
                                        </p:cTn>
                                        <p:tgtEl>
                                          <p:spTgt spid="1004597"/>
                                        </p:tgtEl>
                                        <p:attrNameLst>
                                          <p:attrName>style.visibility</p:attrName>
                                        </p:attrNameLst>
                                      </p:cBhvr>
                                      <p:to>
                                        <p:strVal val="visible"/>
                                      </p:to>
                                    </p:set>
                                    <p:animEffect transition="in" filter="wipe(left)">
                                      <p:cBhvr>
                                        <p:cTn id="139" dur="500"/>
                                        <p:tgtEl>
                                          <p:spTgt spid="1004597"/>
                                        </p:tgtEl>
                                      </p:cBhvr>
                                    </p:animEffect>
                                  </p:childTnLst>
                                </p:cTn>
                              </p:par>
                            </p:childTnLst>
                          </p:cTn>
                        </p:par>
                      </p:childTnLst>
                    </p:cTn>
                  </p:par>
                  <p:par>
                    <p:cTn id="140" fill="hold">
                      <p:stCondLst>
                        <p:cond delay="indefinite"/>
                      </p:stCondLst>
                      <p:childTnLst>
                        <p:par>
                          <p:cTn id="141" fill="hold">
                            <p:stCondLst>
                              <p:cond delay="0"/>
                            </p:stCondLst>
                            <p:childTnLst>
                              <p:par>
                                <p:cTn id="142" presetID="22" presetClass="entr" presetSubtype="8" fill="hold" grpId="0" nodeType="clickEffect">
                                  <p:stCondLst>
                                    <p:cond delay="0"/>
                                  </p:stCondLst>
                                  <p:iterate type="wd">
                                    <p:tmPct val="10000"/>
                                  </p:iterate>
                                  <p:childTnLst>
                                    <p:set>
                                      <p:cBhvr>
                                        <p:cTn id="143" dur="1" fill="hold">
                                          <p:stCondLst>
                                            <p:cond delay="0"/>
                                          </p:stCondLst>
                                        </p:cTn>
                                        <p:tgtEl>
                                          <p:spTgt spid="1004587">
                                            <p:txEl>
                                              <p:pRg st="0" end="0"/>
                                            </p:txEl>
                                          </p:spTgt>
                                        </p:tgtEl>
                                        <p:attrNameLst>
                                          <p:attrName>style.visibility</p:attrName>
                                        </p:attrNameLst>
                                      </p:cBhvr>
                                      <p:to>
                                        <p:strVal val="visible"/>
                                      </p:to>
                                    </p:set>
                                    <p:animEffect transition="in" filter="wipe(left)">
                                      <p:cBhvr>
                                        <p:cTn id="144" dur="500"/>
                                        <p:tgtEl>
                                          <p:spTgt spid="1004587">
                                            <p:txEl>
                                              <p:pRg st="0" end="0"/>
                                            </p:txEl>
                                          </p:spTgt>
                                        </p:tgtEl>
                                      </p:cBhvr>
                                    </p:animEffect>
                                  </p:childTnLst>
                                </p:cTn>
                              </p:par>
                            </p:childTnLst>
                          </p:cTn>
                        </p:par>
                      </p:childTnLst>
                    </p:cTn>
                  </p:par>
                  <p:par>
                    <p:cTn id="145" fill="hold">
                      <p:stCondLst>
                        <p:cond delay="indefinite"/>
                      </p:stCondLst>
                      <p:childTnLst>
                        <p:par>
                          <p:cTn id="146" fill="hold">
                            <p:stCondLst>
                              <p:cond delay="0"/>
                            </p:stCondLst>
                            <p:childTnLst>
                              <p:par>
                                <p:cTn id="147" presetID="22" presetClass="entr" presetSubtype="8" fill="hold" nodeType="clickEffect">
                                  <p:stCondLst>
                                    <p:cond delay="0"/>
                                  </p:stCondLst>
                                  <p:iterate type="wd">
                                    <p:tmPct val="10000"/>
                                  </p:iterate>
                                  <p:childTnLst>
                                    <p:set>
                                      <p:cBhvr>
                                        <p:cTn id="148" dur="1" fill="hold">
                                          <p:stCondLst>
                                            <p:cond delay="0"/>
                                          </p:stCondLst>
                                        </p:cTn>
                                        <p:tgtEl>
                                          <p:spTgt spid="1004589"/>
                                        </p:tgtEl>
                                        <p:attrNameLst>
                                          <p:attrName>style.visibility</p:attrName>
                                        </p:attrNameLst>
                                      </p:cBhvr>
                                      <p:to>
                                        <p:strVal val="visible"/>
                                      </p:to>
                                    </p:set>
                                    <p:animEffect transition="in" filter="wipe(left)">
                                      <p:cBhvr>
                                        <p:cTn id="149" dur="500"/>
                                        <p:tgtEl>
                                          <p:spTgt spid="1004589"/>
                                        </p:tgtEl>
                                      </p:cBhvr>
                                    </p:animEffect>
                                  </p:childTnLst>
                                </p:cTn>
                              </p:par>
                            </p:childTnLst>
                          </p:cTn>
                        </p:par>
                      </p:childTnLst>
                    </p:cTn>
                  </p:par>
                  <p:par>
                    <p:cTn id="150" fill="hold">
                      <p:stCondLst>
                        <p:cond delay="indefinite"/>
                      </p:stCondLst>
                      <p:childTnLst>
                        <p:par>
                          <p:cTn id="151" fill="hold">
                            <p:stCondLst>
                              <p:cond delay="0"/>
                            </p:stCondLst>
                            <p:childTnLst>
                              <p:par>
                                <p:cTn id="152" presetID="22" presetClass="entr" presetSubtype="8" fill="hold" nodeType="clickEffect">
                                  <p:stCondLst>
                                    <p:cond delay="0"/>
                                  </p:stCondLst>
                                  <p:iterate type="wd">
                                    <p:tmPct val="10000"/>
                                  </p:iterate>
                                  <p:childTnLst>
                                    <p:set>
                                      <p:cBhvr>
                                        <p:cTn id="153" dur="1" fill="hold">
                                          <p:stCondLst>
                                            <p:cond delay="0"/>
                                          </p:stCondLst>
                                        </p:cTn>
                                        <p:tgtEl>
                                          <p:spTgt spid="1004598"/>
                                        </p:tgtEl>
                                        <p:attrNameLst>
                                          <p:attrName>style.visibility</p:attrName>
                                        </p:attrNameLst>
                                      </p:cBhvr>
                                      <p:to>
                                        <p:strVal val="visible"/>
                                      </p:to>
                                    </p:set>
                                    <p:animEffect transition="in" filter="wipe(left)">
                                      <p:cBhvr>
                                        <p:cTn id="154" dur="500"/>
                                        <p:tgtEl>
                                          <p:spTgt spid="1004598"/>
                                        </p:tgtEl>
                                      </p:cBhvr>
                                    </p:animEffect>
                                  </p:childTnLst>
                                </p:cTn>
                              </p:par>
                            </p:childTnLst>
                          </p:cTn>
                        </p:par>
                      </p:childTnLst>
                    </p:cTn>
                  </p:par>
                  <p:par>
                    <p:cTn id="155" fill="hold">
                      <p:stCondLst>
                        <p:cond delay="indefinite"/>
                      </p:stCondLst>
                      <p:childTnLst>
                        <p:par>
                          <p:cTn id="156" fill="hold">
                            <p:stCondLst>
                              <p:cond delay="0"/>
                            </p:stCondLst>
                            <p:childTnLst>
                              <p:par>
                                <p:cTn id="157" presetID="22" presetClass="entr" presetSubtype="8" fill="hold" nodeType="clickEffect">
                                  <p:stCondLst>
                                    <p:cond delay="0"/>
                                  </p:stCondLst>
                                  <p:iterate type="wd">
                                    <p:tmPct val="10000"/>
                                  </p:iterate>
                                  <p:childTnLst>
                                    <p:set>
                                      <p:cBhvr>
                                        <p:cTn id="158" dur="1" fill="hold">
                                          <p:stCondLst>
                                            <p:cond delay="0"/>
                                          </p:stCondLst>
                                        </p:cTn>
                                        <p:tgtEl>
                                          <p:spTgt spid="1004599"/>
                                        </p:tgtEl>
                                        <p:attrNameLst>
                                          <p:attrName>style.visibility</p:attrName>
                                        </p:attrNameLst>
                                      </p:cBhvr>
                                      <p:to>
                                        <p:strVal val="visible"/>
                                      </p:to>
                                    </p:set>
                                    <p:animEffect transition="in" filter="wipe(left)">
                                      <p:cBhvr>
                                        <p:cTn id="159" dur="500"/>
                                        <p:tgtEl>
                                          <p:spTgt spid="1004599"/>
                                        </p:tgtEl>
                                      </p:cBhvr>
                                    </p:animEffect>
                                  </p:childTnLst>
                                </p:cTn>
                              </p:par>
                            </p:childTnLst>
                          </p:cTn>
                        </p:par>
                      </p:childTnLst>
                    </p:cTn>
                  </p:par>
                  <p:par>
                    <p:cTn id="160" fill="hold">
                      <p:stCondLst>
                        <p:cond delay="indefinite"/>
                      </p:stCondLst>
                      <p:childTnLst>
                        <p:par>
                          <p:cTn id="161" fill="hold">
                            <p:stCondLst>
                              <p:cond delay="0"/>
                            </p:stCondLst>
                            <p:childTnLst>
                              <p:par>
                                <p:cTn id="162" presetID="22" presetClass="entr" presetSubtype="8" fill="hold" grpId="0" nodeType="clickEffect">
                                  <p:stCondLst>
                                    <p:cond delay="0"/>
                                  </p:stCondLst>
                                  <p:iterate type="wd">
                                    <p:tmPct val="10000"/>
                                  </p:iterate>
                                  <p:childTnLst>
                                    <p:set>
                                      <p:cBhvr>
                                        <p:cTn id="163" dur="1" fill="hold">
                                          <p:stCondLst>
                                            <p:cond delay="0"/>
                                          </p:stCondLst>
                                        </p:cTn>
                                        <p:tgtEl>
                                          <p:spTgt spid="1004588">
                                            <p:txEl>
                                              <p:pRg st="0" end="0"/>
                                            </p:txEl>
                                          </p:spTgt>
                                        </p:tgtEl>
                                        <p:attrNameLst>
                                          <p:attrName>style.visibility</p:attrName>
                                        </p:attrNameLst>
                                      </p:cBhvr>
                                      <p:to>
                                        <p:strVal val="visible"/>
                                      </p:to>
                                    </p:set>
                                    <p:animEffect transition="in" filter="wipe(left)">
                                      <p:cBhvr>
                                        <p:cTn id="164" dur="500"/>
                                        <p:tgtEl>
                                          <p:spTgt spid="1004588">
                                            <p:txEl>
                                              <p:pRg st="0" end="0"/>
                                            </p:txEl>
                                          </p:spTgt>
                                        </p:tgtEl>
                                      </p:cBhvr>
                                    </p:animEffect>
                                  </p:childTnLst>
                                </p:cTn>
                              </p:par>
                            </p:childTnLst>
                          </p:cTn>
                        </p:par>
                      </p:childTnLst>
                    </p:cTn>
                  </p:par>
                  <p:par>
                    <p:cTn id="165" fill="hold">
                      <p:stCondLst>
                        <p:cond delay="indefinite"/>
                      </p:stCondLst>
                      <p:childTnLst>
                        <p:par>
                          <p:cTn id="166" fill="hold">
                            <p:stCondLst>
                              <p:cond delay="0"/>
                            </p:stCondLst>
                            <p:childTnLst>
                              <p:par>
                                <p:cTn id="167" presetID="22" presetClass="entr" presetSubtype="8" fill="hold" nodeType="clickEffect">
                                  <p:stCondLst>
                                    <p:cond delay="0"/>
                                  </p:stCondLst>
                                  <p:iterate type="wd">
                                    <p:tmPct val="10000"/>
                                  </p:iterate>
                                  <p:childTnLst>
                                    <p:set>
                                      <p:cBhvr>
                                        <p:cTn id="168" dur="1" fill="hold">
                                          <p:stCondLst>
                                            <p:cond delay="0"/>
                                          </p:stCondLst>
                                        </p:cTn>
                                        <p:tgtEl>
                                          <p:spTgt spid="1004586"/>
                                        </p:tgtEl>
                                        <p:attrNameLst>
                                          <p:attrName>style.visibility</p:attrName>
                                        </p:attrNameLst>
                                      </p:cBhvr>
                                      <p:to>
                                        <p:strVal val="visible"/>
                                      </p:to>
                                    </p:set>
                                    <p:animEffect transition="in" filter="wipe(left)">
                                      <p:cBhvr>
                                        <p:cTn id="169" dur="500"/>
                                        <p:tgtEl>
                                          <p:spTgt spid="1004586"/>
                                        </p:tgtEl>
                                      </p:cBhvr>
                                    </p:animEffect>
                                  </p:childTnLst>
                                </p:cTn>
                              </p:par>
                            </p:childTnLst>
                          </p:cTn>
                        </p:par>
                      </p:childTnLst>
                    </p:cTn>
                  </p:par>
                  <p:par>
                    <p:cTn id="170" fill="hold">
                      <p:stCondLst>
                        <p:cond delay="indefinite"/>
                      </p:stCondLst>
                      <p:childTnLst>
                        <p:par>
                          <p:cTn id="171" fill="hold">
                            <p:stCondLst>
                              <p:cond delay="0"/>
                            </p:stCondLst>
                            <p:childTnLst>
                              <p:par>
                                <p:cTn id="172" presetID="22" presetClass="entr" presetSubtype="8" fill="hold" nodeType="clickEffect">
                                  <p:stCondLst>
                                    <p:cond delay="0"/>
                                  </p:stCondLst>
                                  <p:iterate type="wd">
                                    <p:tmPct val="10000"/>
                                  </p:iterate>
                                  <p:childTnLst>
                                    <p:set>
                                      <p:cBhvr>
                                        <p:cTn id="173" dur="1" fill="hold">
                                          <p:stCondLst>
                                            <p:cond delay="0"/>
                                          </p:stCondLst>
                                        </p:cTn>
                                        <p:tgtEl>
                                          <p:spTgt spid="1004600"/>
                                        </p:tgtEl>
                                        <p:attrNameLst>
                                          <p:attrName>style.visibility</p:attrName>
                                        </p:attrNameLst>
                                      </p:cBhvr>
                                      <p:to>
                                        <p:strVal val="visible"/>
                                      </p:to>
                                    </p:set>
                                    <p:animEffect transition="in" filter="wipe(left)">
                                      <p:cBhvr>
                                        <p:cTn id="174" dur="500"/>
                                        <p:tgtEl>
                                          <p:spTgt spid="1004600"/>
                                        </p:tgtEl>
                                      </p:cBhvr>
                                    </p:animEffect>
                                  </p:childTnLst>
                                </p:cTn>
                              </p:par>
                            </p:childTnLst>
                          </p:cTn>
                        </p:par>
                      </p:childTnLst>
                    </p:cTn>
                  </p:par>
                  <p:par>
                    <p:cTn id="175" fill="hold">
                      <p:stCondLst>
                        <p:cond delay="indefinite"/>
                      </p:stCondLst>
                      <p:childTnLst>
                        <p:par>
                          <p:cTn id="176" fill="hold">
                            <p:stCondLst>
                              <p:cond delay="0"/>
                            </p:stCondLst>
                            <p:childTnLst>
                              <p:par>
                                <p:cTn id="177" presetID="22" presetClass="entr" presetSubtype="8" fill="hold" nodeType="clickEffect">
                                  <p:stCondLst>
                                    <p:cond delay="0"/>
                                  </p:stCondLst>
                                  <p:iterate type="wd">
                                    <p:tmPct val="10000"/>
                                  </p:iterate>
                                  <p:childTnLst>
                                    <p:set>
                                      <p:cBhvr>
                                        <p:cTn id="178" dur="1" fill="hold">
                                          <p:stCondLst>
                                            <p:cond delay="0"/>
                                          </p:stCondLst>
                                        </p:cTn>
                                        <p:tgtEl>
                                          <p:spTgt spid="1004601"/>
                                        </p:tgtEl>
                                        <p:attrNameLst>
                                          <p:attrName>style.visibility</p:attrName>
                                        </p:attrNameLst>
                                      </p:cBhvr>
                                      <p:to>
                                        <p:strVal val="visible"/>
                                      </p:to>
                                    </p:set>
                                    <p:animEffect transition="in" filter="wipe(left)">
                                      <p:cBhvr>
                                        <p:cTn id="179" dur="500"/>
                                        <p:tgtEl>
                                          <p:spTgt spid="1004601"/>
                                        </p:tgtEl>
                                      </p:cBhvr>
                                    </p:animEffect>
                                  </p:childTnLst>
                                </p:cTn>
                              </p:par>
                            </p:childTnLst>
                          </p:cTn>
                        </p:par>
                      </p:childTnLst>
                    </p:cTn>
                  </p:par>
                  <p:par>
                    <p:cTn id="180" fill="hold">
                      <p:stCondLst>
                        <p:cond delay="indefinite"/>
                      </p:stCondLst>
                      <p:childTnLst>
                        <p:par>
                          <p:cTn id="181" fill="hold">
                            <p:stCondLst>
                              <p:cond delay="0"/>
                            </p:stCondLst>
                            <p:childTnLst>
                              <p:par>
                                <p:cTn id="182" presetID="22" presetClass="entr" presetSubtype="8" fill="hold" grpId="0" nodeType="clickEffect">
                                  <p:stCondLst>
                                    <p:cond delay="0"/>
                                  </p:stCondLst>
                                  <p:iterate type="wd">
                                    <p:tmPct val="10000"/>
                                  </p:iterate>
                                  <p:childTnLst>
                                    <p:set>
                                      <p:cBhvr>
                                        <p:cTn id="183" dur="1" fill="hold">
                                          <p:stCondLst>
                                            <p:cond delay="0"/>
                                          </p:stCondLst>
                                        </p:cTn>
                                        <p:tgtEl>
                                          <p:spTgt spid="1004590"/>
                                        </p:tgtEl>
                                        <p:attrNameLst>
                                          <p:attrName>style.visibility</p:attrName>
                                        </p:attrNameLst>
                                      </p:cBhvr>
                                      <p:to>
                                        <p:strVal val="visible"/>
                                      </p:to>
                                    </p:set>
                                    <p:animEffect transition="in" filter="wipe(left)">
                                      <p:cBhvr>
                                        <p:cTn id="184" dur="500"/>
                                        <p:tgtEl>
                                          <p:spTgt spid="1004590"/>
                                        </p:tgtEl>
                                      </p:cBhvr>
                                    </p:animEffect>
                                  </p:childTnLst>
                                </p:cTn>
                              </p:par>
                            </p:childTnLst>
                          </p:cTn>
                        </p:par>
                      </p:childTnLst>
                    </p:cTn>
                  </p:par>
                  <p:par>
                    <p:cTn id="185" fill="hold">
                      <p:stCondLst>
                        <p:cond delay="indefinite"/>
                      </p:stCondLst>
                      <p:childTnLst>
                        <p:par>
                          <p:cTn id="186" fill="hold">
                            <p:stCondLst>
                              <p:cond delay="0"/>
                            </p:stCondLst>
                            <p:childTnLst>
                              <p:par>
                                <p:cTn id="187" presetID="22" presetClass="entr" presetSubtype="8" fill="hold" grpId="0" nodeType="clickEffect">
                                  <p:stCondLst>
                                    <p:cond delay="0"/>
                                  </p:stCondLst>
                                  <p:iterate type="wd">
                                    <p:tmPct val="10000"/>
                                  </p:iterate>
                                  <p:childTnLst>
                                    <p:set>
                                      <p:cBhvr>
                                        <p:cTn id="188" dur="1" fill="hold">
                                          <p:stCondLst>
                                            <p:cond delay="0"/>
                                          </p:stCondLst>
                                        </p:cTn>
                                        <p:tgtEl>
                                          <p:spTgt spid="1004591"/>
                                        </p:tgtEl>
                                        <p:attrNameLst>
                                          <p:attrName>style.visibility</p:attrName>
                                        </p:attrNameLst>
                                      </p:cBhvr>
                                      <p:to>
                                        <p:strVal val="visible"/>
                                      </p:to>
                                    </p:set>
                                    <p:animEffect transition="in" filter="wipe(left)">
                                      <p:cBhvr>
                                        <p:cTn id="189" dur="500"/>
                                        <p:tgtEl>
                                          <p:spTgt spid="10045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4547" grpId="0" build="p" autoUpdateAnimBg="0"/>
      <p:bldP spid="1004548" grpId="0" animBg="1" autoUpdateAnimBg="0"/>
      <p:bldP spid="1004549" grpId="0" build="p" autoUpdateAnimBg="0"/>
      <p:bldP spid="1004550" grpId="0" build="p" autoUpdateAnimBg="0"/>
      <p:bldP spid="1004551" grpId="0" animBg="1" autoUpdateAnimBg="0"/>
      <p:bldP spid="1004552" grpId="0" animBg="1"/>
      <p:bldP spid="1004563" grpId="0" animBg="1" autoUpdateAnimBg="0"/>
      <p:bldP spid="1004565" grpId="0" build="p" autoUpdateAnimBg="0"/>
      <p:bldP spid="1004568" grpId="0" animBg="1" autoUpdateAnimBg="0"/>
      <p:bldP spid="1004569" grpId="0" animBg="1" autoUpdateAnimBg="0"/>
      <p:bldP spid="1004570" grpId="0" animBg="1" autoUpdateAnimBg="0"/>
      <p:bldP spid="1004571" grpId="0" animBg="1" autoUpdateAnimBg="0"/>
      <p:bldP spid="1004584" grpId="0" build="p" autoUpdateAnimBg="0"/>
      <p:bldP spid="1004587" grpId="0" build="p" autoUpdateAnimBg="0"/>
      <p:bldP spid="1004588" grpId="0" build="p" autoUpdateAnimBg="0"/>
      <p:bldP spid="1004590" grpId="0" animBg="1" autoUpdateAnimBg="0"/>
      <p:bldP spid="1004591" grpId="0" animBg="1"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3"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400" smtClean="0">
                <a:solidFill>
                  <a:srgbClr val="FF0066"/>
                </a:solidFill>
                <a:latin typeface="Arial Narrow" charset="0"/>
              </a:rPr>
              <a:t>Tuesday, Oct. 28, 2014</a:t>
            </a:r>
            <a:endParaRPr lang="en-US" altLang="ko-KR" sz="1400">
              <a:solidFill>
                <a:srgbClr val="FF0066"/>
              </a:solidFill>
              <a:latin typeface="Arial Narrow" charset="0"/>
              <a:ea typeface="굴림" charset="0"/>
              <a:cs typeface="굴림" charset="0"/>
            </a:endParaRPr>
          </a:p>
        </p:txBody>
      </p:sp>
      <p:sp>
        <p:nvSpPr>
          <p:cNvPr id="1843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nl-NL" sz="1400" smtClean="0">
                <a:solidFill>
                  <a:srgbClr val="003300"/>
                </a:solidFill>
                <a:latin typeface="Arial Narrow" charset="0"/>
              </a:rPr>
              <a:t>PHYS 1443-004, Fall 2014                            Dr. Jaehoon Yu</a:t>
            </a:r>
            <a:endParaRPr lang="en-US" sz="1400">
              <a:solidFill>
                <a:srgbClr val="003300"/>
              </a:solidFill>
              <a:latin typeface="Arial Narrow" charset="0"/>
            </a:endParaRPr>
          </a:p>
        </p:txBody>
      </p:sp>
      <p:sp>
        <p:nvSpPr>
          <p:cNvPr id="1843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DE0EC362-EADE-3E43-AFB1-8052011FBE78}" type="slidenum">
              <a:rPr lang="en-US" sz="1400">
                <a:solidFill>
                  <a:srgbClr val="A50021"/>
                </a:solidFill>
                <a:latin typeface="Arial Narrow" charset="0"/>
              </a:rPr>
              <a:pPr eaLnBrk="1" hangingPunct="1"/>
              <a:t>4</a:t>
            </a:fld>
            <a:endParaRPr lang="en-US" sz="1400">
              <a:solidFill>
                <a:srgbClr val="A50021"/>
              </a:solidFill>
              <a:latin typeface="Arial Narrow" charset="0"/>
            </a:endParaRPr>
          </a:p>
        </p:txBody>
      </p:sp>
      <p:sp>
        <p:nvSpPr>
          <p:cNvPr id="18436" name="Rectangle 2"/>
          <p:cNvSpPr>
            <a:spLocks noGrp="1" noChangeArrowheads="1"/>
          </p:cNvSpPr>
          <p:nvPr>
            <p:ph type="title"/>
          </p:nvPr>
        </p:nvSpPr>
        <p:spPr>
          <a:xfrm>
            <a:off x="685800" y="152400"/>
            <a:ext cx="8153400" cy="609600"/>
          </a:xfrm>
        </p:spPr>
        <p:txBody>
          <a:bodyPr/>
          <a:lstStyle/>
          <a:p>
            <a:r>
              <a:rPr lang="en-US">
                <a:latin typeface="Arial Narrow" charset="0"/>
                <a:ea typeface="ＭＳ Ｐゴシック" charset="0"/>
                <a:cs typeface="ＭＳ Ｐゴシック" charset="0"/>
              </a:rPr>
              <a:t>Rolling Motion of a Rigid Body</a:t>
            </a:r>
          </a:p>
        </p:txBody>
      </p:sp>
      <p:sp>
        <p:nvSpPr>
          <p:cNvPr id="818179" name="Text Box 3"/>
          <p:cNvSpPr txBox="1">
            <a:spLocks noChangeArrowheads="1"/>
          </p:cNvSpPr>
          <p:nvPr/>
        </p:nvSpPr>
        <p:spPr bwMode="auto">
          <a:xfrm>
            <a:off x="304800" y="914400"/>
            <a:ext cx="3048000" cy="457200"/>
          </a:xfrm>
          <a:prstGeom prst="rect">
            <a:avLst/>
          </a:prstGeom>
          <a:solidFill>
            <a:srgbClr val="CCFFFF"/>
          </a:solidFill>
          <a:ln>
            <a:noFill/>
          </a:ln>
          <a:extLs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a:solidFill>
                  <a:schemeClr val="accent2"/>
                </a:solidFill>
                <a:latin typeface="Arial Narrow" charset="0"/>
              </a:rPr>
              <a:t>What is a rolling motion?</a:t>
            </a:r>
          </a:p>
        </p:txBody>
      </p:sp>
      <p:sp>
        <p:nvSpPr>
          <p:cNvPr id="818180" name="Text Box 4"/>
          <p:cNvSpPr txBox="1">
            <a:spLocks noChangeArrowheads="1"/>
          </p:cNvSpPr>
          <p:nvPr/>
        </p:nvSpPr>
        <p:spPr bwMode="auto">
          <a:xfrm>
            <a:off x="228600" y="2209800"/>
            <a:ext cx="30480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000" dirty="0">
                <a:solidFill>
                  <a:schemeClr val="accent2"/>
                </a:solidFill>
                <a:latin typeface="Arial Narrow" charset="0"/>
              </a:rPr>
              <a:t>To simplify the discussion, </a:t>
            </a:r>
            <a:r>
              <a:rPr lang="en-US" sz="2000" dirty="0" smtClean="0">
                <a:solidFill>
                  <a:schemeClr val="accent2"/>
                </a:solidFill>
                <a:latin typeface="Arial Narrow" charset="0"/>
              </a:rPr>
              <a:t>let’</a:t>
            </a:r>
            <a:r>
              <a:rPr lang="en-US" altLang="ja-JP" sz="2000" dirty="0" smtClean="0">
                <a:solidFill>
                  <a:schemeClr val="accent2"/>
                </a:solidFill>
                <a:latin typeface="Arial Narrow" charset="0"/>
              </a:rPr>
              <a:t>s </a:t>
            </a:r>
            <a:r>
              <a:rPr lang="en-US" altLang="ja-JP" sz="2000" dirty="0">
                <a:solidFill>
                  <a:schemeClr val="accent2"/>
                </a:solidFill>
                <a:latin typeface="Arial Narrow" charset="0"/>
              </a:rPr>
              <a:t>make a few assumptions</a:t>
            </a:r>
            <a:endParaRPr lang="en-US" sz="2000" dirty="0">
              <a:solidFill>
                <a:schemeClr val="accent2"/>
              </a:solidFill>
              <a:latin typeface="Arial Narrow" charset="0"/>
            </a:endParaRPr>
          </a:p>
        </p:txBody>
      </p:sp>
      <p:sp>
        <p:nvSpPr>
          <p:cNvPr id="818181" name="Text Box 5"/>
          <p:cNvSpPr txBox="1">
            <a:spLocks noChangeArrowheads="1"/>
          </p:cNvSpPr>
          <p:nvPr/>
        </p:nvSpPr>
        <p:spPr bwMode="auto">
          <a:xfrm>
            <a:off x="304800" y="3429000"/>
            <a:ext cx="7391400" cy="457200"/>
          </a:xfrm>
          <a:prstGeom prst="rect">
            <a:avLst/>
          </a:prstGeom>
          <a:solidFill>
            <a:srgbClr val="FFFF99"/>
          </a:solidFill>
          <a:ln>
            <a:noFill/>
          </a:ln>
          <a:extLst>
            <a:ext uri="{91240B29-F687-4f45-9708-019B960494DF}">
              <a14:hiddenLine xmlns:a14="http://schemas.microsoft.com/office/drawing/2010/main" w="2857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just" eaLnBrk="1" hangingPunct="1">
              <a:spcBef>
                <a:spcPct val="20000"/>
              </a:spcBef>
            </a:pPr>
            <a:r>
              <a:rPr lang="en-US" dirty="0" smtClean="0">
                <a:solidFill>
                  <a:srgbClr val="FF0000"/>
                </a:solidFill>
                <a:latin typeface="Arial Narrow" charset="0"/>
              </a:rPr>
              <a:t>Let’</a:t>
            </a:r>
            <a:r>
              <a:rPr lang="en-US" altLang="ja-JP" dirty="0" smtClean="0">
                <a:solidFill>
                  <a:srgbClr val="FF0000"/>
                </a:solidFill>
                <a:latin typeface="Arial Narrow" charset="0"/>
              </a:rPr>
              <a:t>s </a:t>
            </a:r>
            <a:r>
              <a:rPr lang="en-US" altLang="ja-JP" dirty="0">
                <a:solidFill>
                  <a:srgbClr val="FF0000"/>
                </a:solidFill>
                <a:latin typeface="Arial Narrow" charset="0"/>
              </a:rPr>
              <a:t>consider a cylinder rolling on a flat surface, without slipping.</a:t>
            </a:r>
            <a:r>
              <a:rPr lang="en-US" altLang="ja-JP" dirty="0">
                <a:latin typeface="Arial Narrow" charset="0"/>
              </a:rPr>
              <a:t> </a:t>
            </a:r>
            <a:endParaRPr lang="en-US" dirty="0">
              <a:latin typeface="Arial Narrow" charset="0"/>
            </a:endParaRPr>
          </a:p>
        </p:txBody>
      </p:sp>
      <p:sp>
        <p:nvSpPr>
          <p:cNvPr id="818182" name="Text Box 6"/>
          <p:cNvSpPr txBox="1">
            <a:spLocks noChangeArrowheads="1"/>
          </p:cNvSpPr>
          <p:nvPr/>
        </p:nvSpPr>
        <p:spPr bwMode="auto">
          <a:xfrm>
            <a:off x="3429000" y="838200"/>
            <a:ext cx="54102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dirty="0">
                <a:solidFill>
                  <a:srgbClr val="FF0000"/>
                </a:solidFill>
                <a:latin typeface="Arial Narrow" charset="0"/>
              </a:rPr>
              <a:t>A more generalized case of a motion where the rotational axis moves together with an object</a:t>
            </a:r>
          </a:p>
        </p:txBody>
      </p:sp>
      <p:sp>
        <p:nvSpPr>
          <p:cNvPr id="818183" name="Text Box 7"/>
          <p:cNvSpPr txBox="1">
            <a:spLocks noChangeArrowheads="1"/>
          </p:cNvSpPr>
          <p:nvPr/>
        </p:nvSpPr>
        <p:spPr bwMode="auto">
          <a:xfrm>
            <a:off x="2667000" y="3962400"/>
            <a:ext cx="5410200" cy="396875"/>
          </a:xfrm>
          <a:prstGeom prst="rect">
            <a:avLst/>
          </a:prstGeom>
          <a:solidFill>
            <a:srgbClr val="CCFFFF"/>
          </a:solidFill>
          <a:ln>
            <a:noFill/>
          </a:ln>
          <a:extLst>
            <a:ext uri="{91240B29-F687-4f45-9708-019B960494DF}">
              <a14:hiddenLine xmlns:a14="http://schemas.microsoft.com/office/drawing/2010/main" w="2857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just" eaLnBrk="1" hangingPunct="1">
              <a:spcBef>
                <a:spcPct val="20000"/>
              </a:spcBef>
            </a:pPr>
            <a:r>
              <a:rPr lang="en-US" sz="2000" dirty="0">
                <a:solidFill>
                  <a:schemeClr val="accent2"/>
                </a:solidFill>
                <a:latin typeface="Arial Narrow" charset="0"/>
              </a:rPr>
              <a:t>Under what condition does this </a:t>
            </a:r>
            <a:r>
              <a:rPr lang="ja-JP" altLang="en-US" sz="2000" dirty="0">
                <a:solidFill>
                  <a:schemeClr val="accent2"/>
                </a:solidFill>
                <a:latin typeface="Arial Narrow" charset="0"/>
              </a:rPr>
              <a:t>“</a:t>
            </a:r>
            <a:r>
              <a:rPr lang="en-US" altLang="ja-JP" sz="2000" dirty="0">
                <a:solidFill>
                  <a:schemeClr val="accent2"/>
                </a:solidFill>
                <a:latin typeface="Arial Narrow" charset="0"/>
              </a:rPr>
              <a:t>Pure Rolling</a:t>
            </a:r>
            <a:r>
              <a:rPr lang="ja-JP" altLang="en-US" sz="2000" dirty="0">
                <a:solidFill>
                  <a:schemeClr val="accent2"/>
                </a:solidFill>
                <a:latin typeface="Arial Narrow" charset="0"/>
              </a:rPr>
              <a:t>”</a:t>
            </a:r>
            <a:r>
              <a:rPr lang="en-US" altLang="ja-JP" sz="2000" dirty="0">
                <a:solidFill>
                  <a:schemeClr val="accent2"/>
                </a:solidFill>
                <a:latin typeface="Arial Narrow" charset="0"/>
              </a:rPr>
              <a:t> happen?</a:t>
            </a:r>
            <a:endParaRPr lang="en-US" sz="2000" dirty="0">
              <a:solidFill>
                <a:schemeClr val="accent2"/>
              </a:solidFill>
              <a:latin typeface="Arial Narrow" charset="0"/>
            </a:endParaRPr>
          </a:p>
        </p:txBody>
      </p:sp>
      <p:sp>
        <p:nvSpPr>
          <p:cNvPr id="818184" name="Text Box 8"/>
          <p:cNvSpPr txBox="1">
            <a:spLocks noChangeArrowheads="1"/>
          </p:cNvSpPr>
          <p:nvPr/>
        </p:nvSpPr>
        <p:spPr bwMode="auto">
          <a:xfrm>
            <a:off x="2667000" y="4419600"/>
            <a:ext cx="5410200" cy="396875"/>
          </a:xfrm>
          <a:prstGeom prst="rect">
            <a:avLst/>
          </a:prstGeom>
          <a:solidFill>
            <a:srgbClr val="FFFF99"/>
          </a:solidFill>
          <a:ln>
            <a:noFill/>
          </a:ln>
          <a:extLs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000">
                <a:solidFill>
                  <a:srgbClr val="FF0000"/>
                </a:solidFill>
                <a:latin typeface="Arial Narrow" charset="0"/>
              </a:rPr>
              <a:t>The total linear distance the CM of the cylinder moved is</a:t>
            </a:r>
          </a:p>
        </p:txBody>
      </p:sp>
      <p:sp>
        <p:nvSpPr>
          <p:cNvPr id="818185" name="Text Box 9"/>
          <p:cNvSpPr txBox="1">
            <a:spLocks noChangeArrowheads="1"/>
          </p:cNvSpPr>
          <p:nvPr/>
        </p:nvSpPr>
        <p:spPr bwMode="auto">
          <a:xfrm>
            <a:off x="3352800" y="4953000"/>
            <a:ext cx="1981200" cy="701675"/>
          </a:xfrm>
          <a:prstGeom prst="rect">
            <a:avLst/>
          </a:prstGeom>
          <a:solidFill>
            <a:srgbClr val="FFFF99"/>
          </a:solidFill>
          <a:ln>
            <a:noFill/>
          </a:ln>
          <a:extLs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000">
                <a:solidFill>
                  <a:srgbClr val="FF0000"/>
                </a:solidFill>
                <a:latin typeface="Arial Narrow" charset="0"/>
              </a:rPr>
              <a:t>Thus the linear speed of the CM is</a:t>
            </a:r>
          </a:p>
        </p:txBody>
      </p:sp>
      <p:sp>
        <p:nvSpPr>
          <p:cNvPr id="818186" name="Text Box 10"/>
          <p:cNvSpPr txBox="1">
            <a:spLocks noChangeArrowheads="1"/>
          </p:cNvSpPr>
          <p:nvPr/>
        </p:nvSpPr>
        <p:spPr bwMode="auto">
          <a:xfrm>
            <a:off x="3429000" y="1752600"/>
            <a:ext cx="4876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a:solidFill>
                  <a:srgbClr val="FF0000"/>
                </a:solidFill>
                <a:latin typeface="Arial Narrow" charset="0"/>
              </a:rPr>
              <a:t>A rotational motion about a moving axis</a:t>
            </a:r>
          </a:p>
        </p:txBody>
      </p:sp>
      <p:sp>
        <p:nvSpPr>
          <p:cNvPr id="818187" name="Text Box 11"/>
          <p:cNvSpPr txBox="1">
            <a:spLocks noChangeArrowheads="1"/>
          </p:cNvSpPr>
          <p:nvPr/>
        </p:nvSpPr>
        <p:spPr bwMode="auto">
          <a:xfrm>
            <a:off x="3429000" y="2209800"/>
            <a:ext cx="4343400" cy="1077218"/>
          </a:xfrm>
          <a:prstGeom prst="rect">
            <a:avLst/>
          </a:prstGeom>
          <a:solidFill>
            <a:srgbClr val="FFFFCC"/>
          </a:solidFill>
          <a:ln>
            <a:noFill/>
          </a:ln>
          <a:extLst>
            <a:ext uri="{91240B29-F687-4f45-9708-019B960494DF}">
              <a14:hiddenLine xmlns:a14="http://schemas.microsoft.com/office/drawing/2010/main" w="28575">
                <a:solidFill>
                  <a:srgbClr val="000000"/>
                </a:solidFill>
                <a:miter lim="800000"/>
                <a:headEnd/>
                <a:tailEnd/>
              </a14:hiddenLine>
            </a:ext>
          </a:extLst>
        </p:spPr>
        <p:txBody>
          <a:bodyPr wrap="square">
            <a:spAutoFit/>
          </a:bodyPr>
          <a:lstStyle>
            <a:lvl1pPr marL="457200" indent="-457200"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just" eaLnBrk="1" hangingPunct="1">
              <a:spcBef>
                <a:spcPct val="20000"/>
              </a:spcBef>
              <a:buFontTx/>
              <a:buAutoNum type="arabicPeriod"/>
            </a:pPr>
            <a:r>
              <a:rPr lang="en-US" sz="2000">
                <a:solidFill>
                  <a:srgbClr val="FF0000"/>
                </a:solidFill>
                <a:latin typeface="Arial Narrow" charset="0"/>
              </a:rPr>
              <a:t>Limit our discussion on very symmetric objects, such as cylinders, spheres, etc</a:t>
            </a:r>
          </a:p>
          <a:p>
            <a:pPr algn="just" eaLnBrk="1" hangingPunct="1">
              <a:spcBef>
                <a:spcPct val="20000"/>
              </a:spcBef>
              <a:buFontTx/>
              <a:buAutoNum type="arabicPeriod"/>
            </a:pPr>
            <a:r>
              <a:rPr lang="en-US" sz="2000">
                <a:solidFill>
                  <a:srgbClr val="FF0000"/>
                </a:solidFill>
                <a:latin typeface="Arial Narrow" charset="0"/>
              </a:rPr>
              <a:t>The object rolls on a flat surface</a:t>
            </a:r>
          </a:p>
        </p:txBody>
      </p:sp>
      <p:sp>
        <p:nvSpPr>
          <p:cNvPr id="818188" name="Line 12"/>
          <p:cNvSpPr>
            <a:spLocks noChangeShapeType="1"/>
          </p:cNvSpPr>
          <p:nvPr/>
        </p:nvSpPr>
        <p:spPr bwMode="auto">
          <a:xfrm>
            <a:off x="381000" y="5638800"/>
            <a:ext cx="2667000" cy="0"/>
          </a:xfrm>
          <a:prstGeom prst="line">
            <a:avLst/>
          </a:prstGeom>
          <a:noFill/>
          <a:ln w="28575">
            <a:solidFill>
              <a:schemeClr val="accent2"/>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2" name="Group 13"/>
          <p:cNvGrpSpPr>
            <a:grpSpLocks/>
          </p:cNvGrpSpPr>
          <p:nvPr/>
        </p:nvGrpSpPr>
        <p:grpSpPr bwMode="auto">
          <a:xfrm>
            <a:off x="457200" y="4648200"/>
            <a:ext cx="1103313" cy="1009650"/>
            <a:chOff x="288" y="2928"/>
            <a:chExt cx="695" cy="636"/>
          </a:xfrm>
        </p:grpSpPr>
        <p:grpSp>
          <p:nvGrpSpPr>
            <p:cNvPr id="18461" name="Group 14"/>
            <p:cNvGrpSpPr>
              <a:grpSpLocks/>
            </p:cNvGrpSpPr>
            <p:nvPr/>
          </p:nvGrpSpPr>
          <p:grpSpPr bwMode="auto">
            <a:xfrm>
              <a:off x="288" y="2928"/>
              <a:ext cx="672" cy="636"/>
              <a:chOff x="288" y="2928"/>
              <a:chExt cx="672" cy="636"/>
            </a:xfrm>
          </p:grpSpPr>
          <p:sp>
            <p:nvSpPr>
              <p:cNvPr id="18463" name="Oval 15"/>
              <p:cNvSpPr>
                <a:spLocks noChangeArrowheads="1"/>
              </p:cNvSpPr>
              <p:nvPr/>
            </p:nvSpPr>
            <p:spPr bwMode="auto">
              <a:xfrm>
                <a:off x="288" y="2928"/>
                <a:ext cx="624" cy="624"/>
              </a:xfrm>
              <a:prstGeom prst="ellipse">
                <a:avLst/>
              </a:prstGeom>
              <a:solidFill>
                <a:srgbClr val="CC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lgn="ctr"/>
                <a:endParaRPr lang="en-US">
                  <a:latin typeface="Monotype Corsiva" charset="0"/>
                </a:endParaRPr>
              </a:p>
            </p:txBody>
          </p:sp>
          <p:sp>
            <p:nvSpPr>
              <p:cNvPr id="18464" name="Line 16"/>
              <p:cNvSpPr>
                <a:spLocks noChangeShapeType="1"/>
              </p:cNvSpPr>
              <p:nvPr/>
            </p:nvSpPr>
            <p:spPr bwMode="auto">
              <a:xfrm>
                <a:off x="624" y="3264"/>
                <a:ext cx="0" cy="288"/>
              </a:xfrm>
              <a:prstGeom prst="line">
                <a:avLst/>
              </a:prstGeom>
              <a:noFill/>
              <a:ln w="28575">
                <a:solidFill>
                  <a:schemeClr val="accent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65" name="Line 17"/>
              <p:cNvSpPr>
                <a:spLocks noChangeShapeType="1"/>
              </p:cNvSpPr>
              <p:nvPr/>
            </p:nvSpPr>
            <p:spPr bwMode="auto">
              <a:xfrm>
                <a:off x="624" y="3264"/>
                <a:ext cx="240" cy="96"/>
              </a:xfrm>
              <a:prstGeom prst="line">
                <a:avLst/>
              </a:prstGeom>
              <a:noFill/>
              <a:ln w="28575">
                <a:solidFill>
                  <a:schemeClr val="accent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66" name="Arc 18"/>
              <p:cNvSpPr>
                <a:spLocks/>
              </p:cNvSpPr>
              <p:nvPr/>
            </p:nvSpPr>
            <p:spPr bwMode="auto">
              <a:xfrm flipV="1">
                <a:off x="624" y="3360"/>
                <a:ext cx="240"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8467" name="Line 19"/>
              <p:cNvSpPr>
                <a:spLocks noChangeShapeType="1"/>
              </p:cNvSpPr>
              <p:nvPr/>
            </p:nvSpPr>
            <p:spPr bwMode="auto">
              <a:xfrm>
                <a:off x="624" y="3552"/>
                <a:ext cx="336" cy="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68" name="Arc 20"/>
              <p:cNvSpPr>
                <a:spLocks/>
              </p:cNvSpPr>
              <p:nvPr/>
            </p:nvSpPr>
            <p:spPr bwMode="auto">
              <a:xfrm flipV="1">
                <a:off x="624" y="3312"/>
                <a:ext cx="96"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8469" name="Text Box 21"/>
              <p:cNvSpPr txBox="1">
                <a:spLocks noChangeArrowheads="1"/>
              </p:cNvSpPr>
              <p:nvPr/>
            </p:nvSpPr>
            <p:spPr bwMode="auto">
              <a:xfrm>
                <a:off x="432" y="3264"/>
                <a:ext cx="212"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2000">
                    <a:solidFill>
                      <a:schemeClr val="accent2"/>
                    </a:solidFill>
                    <a:latin typeface="Monotype Corsiva" charset="0"/>
                  </a:rPr>
                  <a:t>R</a:t>
                </a:r>
              </a:p>
            </p:txBody>
          </p:sp>
          <p:sp>
            <p:nvSpPr>
              <p:cNvPr id="18470" name="Text Box 22"/>
              <p:cNvSpPr txBox="1">
                <a:spLocks noChangeArrowheads="1"/>
              </p:cNvSpPr>
              <p:nvPr/>
            </p:nvSpPr>
            <p:spPr bwMode="auto">
              <a:xfrm>
                <a:off x="624" y="3312"/>
                <a:ext cx="200" cy="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2000">
                    <a:solidFill>
                      <a:srgbClr val="FF0000"/>
                    </a:solidFill>
                    <a:latin typeface="Symbol" charset="0"/>
                  </a:rPr>
                  <a:t>θ</a:t>
                </a:r>
              </a:p>
            </p:txBody>
          </p:sp>
        </p:grpSp>
        <p:sp>
          <p:nvSpPr>
            <p:cNvPr id="18462" name="Text Box 23"/>
            <p:cNvSpPr txBox="1">
              <a:spLocks noChangeArrowheads="1"/>
            </p:cNvSpPr>
            <p:nvPr/>
          </p:nvSpPr>
          <p:spPr bwMode="auto">
            <a:xfrm>
              <a:off x="816" y="3312"/>
              <a:ext cx="167"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2000">
                  <a:solidFill>
                    <a:srgbClr val="FF0000"/>
                  </a:solidFill>
                  <a:latin typeface="Monotype Corsiva" charset="0"/>
                </a:rPr>
                <a:t>s</a:t>
              </a:r>
            </a:p>
          </p:txBody>
        </p:sp>
      </p:grpSp>
      <p:sp>
        <p:nvSpPr>
          <p:cNvPr id="818200" name="Oval 24"/>
          <p:cNvSpPr>
            <a:spLocks noChangeArrowheads="1"/>
          </p:cNvSpPr>
          <p:nvPr/>
        </p:nvSpPr>
        <p:spPr bwMode="auto">
          <a:xfrm>
            <a:off x="1066800" y="4648200"/>
            <a:ext cx="990600" cy="990600"/>
          </a:xfrm>
          <a:prstGeom prst="ellipse">
            <a:avLst/>
          </a:prstGeom>
          <a:noFill/>
          <a:ln w="9525">
            <a:solidFill>
              <a:srgbClr val="FF0000"/>
            </a:solidFill>
            <a:prstDash val="dash"/>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en-US">
              <a:latin typeface="Monotype Corsiva" charset="0"/>
            </a:endParaRPr>
          </a:p>
        </p:txBody>
      </p:sp>
      <p:grpSp>
        <p:nvGrpSpPr>
          <p:cNvPr id="4" name="Group 25"/>
          <p:cNvGrpSpPr>
            <a:grpSpLocks/>
          </p:cNvGrpSpPr>
          <p:nvPr/>
        </p:nvGrpSpPr>
        <p:grpSpPr bwMode="auto">
          <a:xfrm>
            <a:off x="914400" y="5638800"/>
            <a:ext cx="887413" cy="552450"/>
            <a:chOff x="576" y="3552"/>
            <a:chExt cx="559" cy="348"/>
          </a:xfrm>
        </p:grpSpPr>
        <p:grpSp>
          <p:nvGrpSpPr>
            <p:cNvPr id="18456" name="Group 26"/>
            <p:cNvGrpSpPr>
              <a:grpSpLocks/>
            </p:cNvGrpSpPr>
            <p:nvPr/>
          </p:nvGrpSpPr>
          <p:grpSpPr bwMode="auto">
            <a:xfrm>
              <a:off x="624" y="3552"/>
              <a:ext cx="336" cy="192"/>
              <a:chOff x="624" y="3552"/>
              <a:chExt cx="336" cy="192"/>
            </a:xfrm>
          </p:grpSpPr>
          <p:sp>
            <p:nvSpPr>
              <p:cNvPr id="18458" name="Line 27"/>
              <p:cNvSpPr>
                <a:spLocks noChangeShapeType="1"/>
              </p:cNvSpPr>
              <p:nvPr/>
            </p:nvSpPr>
            <p:spPr bwMode="auto">
              <a:xfrm>
                <a:off x="624" y="3552"/>
                <a:ext cx="0" cy="192"/>
              </a:xfrm>
              <a:prstGeom prst="line">
                <a:avLst/>
              </a:prstGeom>
              <a:noFill/>
              <a:ln w="9525">
                <a:solidFill>
                  <a:schemeClr val="accent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59" name="Line 28"/>
              <p:cNvSpPr>
                <a:spLocks noChangeShapeType="1"/>
              </p:cNvSpPr>
              <p:nvPr/>
            </p:nvSpPr>
            <p:spPr bwMode="auto">
              <a:xfrm>
                <a:off x="960" y="3552"/>
                <a:ext cx="0" cy="192"/>
              </a:xfrm>
              <a:prstGeom prst="line">
                <a:avLst/>
              </a:prstGeom>
              <a:noFill/>
              <a:ln w="9525">
                <a:solidFill>
                  <a:schemeClr val="accent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60" name="Line 29"/>
              <p:cNvSpPr>
                <a:spLocks noChangeShapeType="1"/>
              </p:cNvSpPr>
              <p:nvPr/>
            </p:nvSpPr>
            <p:spPr bwMode="auto">
              <a:xfrm>
                <a:off x="624" y="3648"/>
                <a:ext cx="336" cy="0"/>
              </a:xfrm>
              <a:prstGeom prst="line">
                <a:avLst/>
              </a:prstGeom>
              <a:noFill/>
              <a:ln w="9525">
                <a:solidFill>
                  <a:schemeClr val="accent2"/>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grpSp>
        <p:sp>
          <p:nvSpPr>
            <p:cNvPr id="18457" name="Text Box 30"/>
            <p:cNvSpPr txBox="1">
              <a:spLocks noChangeArrowheads="1"/>
            </p:cNvSpPr>
            <p:nvPr/>
          </p:nvSpPr>
          <p:spPr bwMode="auto">
            <a:xfrm>
              <a:off x="576" y="3648"/>
              <a:ext cx="559" cy="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2000">
                  <a:solidFill>
                    <a:srgbClr val="FF0000"/>
                  </a:solidFill>
                  <a:latin typeface="Monotype Corsiva" charset="0"/>
                </a:rPr>
                <a:t>s=Rθ</a:t>
              </a:r>
            </a:p>
          </p:txBody>
        </p:sp>
      </p:grpSp>
      <p:graphicFrame>
        <p:nvGraphicFramePr>
          <p:cNvPr id="818207" name="Object 2"/>
          <p:cNvGraphicFramePr>
            <a:graphicFrameLocks noChangeAspect="1"/>
          </p:cNvGraphicFramePr>
          <p:nvPr/>
        </p:nvGraphicFramePr>
        <p:xfrm>
          <a:off x="8104188" y="4470400"/>
          <a:ext cx="354012" cy="254000"/>
        </p:xfrm>
        <a:graphic>
          <a:graphicData uri="http://schemas.openxmlformats.org/presentationml/2006/ole">
            <mc:AlternateContent xmlns:mc="http://schemas.openxmlformats.org/markup-compatibility/2006">
              <mc:Choice xmlns:v="urn:schemas-microsoft-com:vml" Requires="v">
                <p:oleObj spid="_x0000_s1538" name="Equation" r:id="rId3" imgW="228600" imgH="127000" progId="Equation.DSMT4">
                  <p:embed/>
                </p:oleObj>
              </mc:Choice>
              <mc:Fallback>
                <p:oleObj name="Equation" r:id="rId3" imgW="228600" imgH="12700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104188" y="4470400"/>
                        <a:ext cx="354012" cy="25400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pic>
                </p:oleObj>
              </mc:Fallback>
            </mc:AlternateContent>
          </a:graphicData>
        </a:graphic>
      </p:graphicFrame>
      <p:graphicFrame>
        <p:nvGraphicFramePr>
          <p:cNvPr id="818208" name="Object 3"/>
          <p:cNvGraphicFramePr>
            <a:graphicFrameLocks noChangeAspect="1"/>
          </p:cNvGraphicFramePr>
          <p:nvPr/>
        </p:nvGraphicFramePr>
        <p:xfrm>
          <a:off x="5540375" y="4851400"/>
          <a:ext cx="1058863" cy="838200"/>
        </p:xfrm>
        <a:graphic>
          <a:graphicData uri="http://schemas.openxmlformats.org/presentationml/2006/ole">
            <mc:AlternateContent xmlns:mc="http://schemas.openxmlformats.org/markup-compatibility/2006">
              <mc:Choice xmlns:v="urn:schemas-microsoft-com:vml" Requires="v">
                <p:oleObj spid="_x0000_s1539" name="Equation" r:id="rId5" imgW="609600" imgH="419100" progId="Equation.DSMT4">
                  <p:embed/>
                </p:oleObj>
              </mc:Choice>
              <mc:Fallback>
                <p:oleObj name="Equation" r:id="rId5" imgW="609600" imgH="41910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540375" y="4851400"/>
                        <a:ext cx="1058863" cy="83820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pic>
                </p:oleObj>
              </mc:Fallback>
            </mc:AlternateContent>
          </a:graphicData>
        </a:graphic>
      </p:graphicFrame>
      <p:sp>
        <p:nvSpPr>
          <p:cNvPr id="818209" name="Text Box 33"/>
          <p:cNvSpPr txBox="1">
            <a:spLocks noChangeArrowheads="1"/>
          </p:cNvSpPr>
          <p:nvPr/>
        </p:nvSpPr>
        <p:spPr bwMode="auto">
          <a:xfrm>
            <a:off x="4267200" y="5791200"/>
            <a:ext cx="4038600" cy="396875"/>
          </a:xfrm>
          <a:prstGeom prst="rect">
            <a:avLst/>
          </a:prstGeom>
          <a:solidFill>
            <a:srgbClr val="FFFF99"/>
          </a:solidFill>
          <a:ln>
            <a:noFill/>
          </a:ln>
          <a:extLst>
            <a:ext uri="{91240B29-F687-4f45-9708-019B960494DF}">
              <a14:hiddenLine xmlns:a14="http://schemas.microsoft.com/office/drawing/2010/main" w="2857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000" dirty="0">
                <a:solidFill>
                  <a:schemeClr val="accent2"/>
                </a:solidFill>
                <a:latin typeface="Arial Narrow" charset="0"/>
              </a:rPr>
              <a:t>The condition for a </a:t>
            </a:r>
            <a:r>
              <a:rPr lang="ja-JP" altLang="en-US" sz="2000" dirty="0">
                <a:solidFill>
                  <a:schemeClr val="accent2"/>
                </a:solidFill>
                <a:latin typeface="Arial Narrow" charset="0"/>
              </a:rPr>
              <a:t>“</a:t>
            </a:r>
            <a:r>
              <a:rPr lang="en-US" altLang="ja-JP" sz="2000" dirty="0">
                <a:solidFill>
                  <a:schemeClr val="accent2"/>
                </a:solidFill>
                <a:latin typeface="Arial Narrow" charset="0"/>
              </a:rPr>
              <a:t>Pure Rolling motion</a:t>
            </a:r>
            <a:r>
              <a:rPr lang="ja-JP" altLang="en-US" sz="2000" dirty="0">
                <a:solidFill>
                  <a:schemeClr val="accent2"/>
                </a:solidFill>
                <a:latin typeface="Arial Narrow" charset="0"/>
              </a:rPr>
              <a:t>”</a:t>
            </a:r>
            <a:endParaRPr lang="en-US" sz="2000" dirty="0">
              <a:solidFill>
                <a:schemeClr val="accent2"/>
              </a:solidFill>
              <a:latin typeface="Arial Narrow" charset="0"/>
            </a:endParaRPr>
          </a:p>
        </p:txBody>
      </p:sp>
      <p:graphicFrame>
        <p:nvGraphicFramePr>
          <p:cNvPr id="818210" name="Object 4"/>
          <p:cNvGraphicFramePr>
            <a:graphicFrameLocks noChangeAspect="1"/>
          </p:cNvGraphicFramePr>
          <p:nvPr/>
        </p:nvGraphicFramePr>
        <p:xfrm>
          <a:off x="6542088" y="4876800"/>
          <a:ext cx="882650" cy="787400"/>
        </p:xfrm>
        <a:graphic>
          <a:graphicData uri="http://schemas.openxmlformats.org/presentationml/2006/ole">
            <mc:AlternateContent xmlns:mc="http://schemas.openxmlformats.org/markup-compatibility/2006">
              <mc:Choice xmlns:v="urn:schemas-microsoft-com:vml" Requires="v">
                <p:oleObj spid="_x0000_s1540" name="Equation" r:id="rId7" imgW="507780" imgH="393529" progId="Equation.DSMT4">
                  <p:embed/>
                </p:oleObj>
              </mc:Choice>
              <mc:Fallback>
                <p:oleObj name="Equation" r:id="rId7" imgW="507780" imgH="393529" progId="Equation.DSMT4">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542088" y="4876800"/>
                        <a:ext cx="882650" cy="78740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pic>
                </p:oleObj>
              </mc:Fallback>
            </mc:AlternateContent>
          </a:graphicData>
        </a:graphic>
      </p:graphicFrame>
      <p:graphicFrame>
        <p:nvGraphicFramePr>
          <p:cNvPr id="818211" name="Object 5"/>
          <p:cNvGraphicFramePr>
            <a:graphicFrameLocks noChangeAspect="1"/>
          </p:cNvGraphicFramePr>
          <p:nvPr/>
        </p:nvGraphicFramePr>
        <p:xfrm>
          <a:off x="7415213" y="5130800"/>
          <a:ext cx="661987" cy="355600"/>
        </p:xfrm>
        <a:graphic>
          <a:graphicData uri="http://schemas.openxmlformats.org/presentationml/2006/ole">
            <mc:AlternateContent xmlns:mc="http://schemas.openxmlformats.org/markup-compatibility/2006">
              <mc:Choice xmlns:v="urn:schemas-microsoft-com:vml" Requires="v">
                <p:oleObj spid="_x0000_s1541" name="Equation" r:id="rId9" imgW="380670" imgH="177646" progId="Equation.3">
                  <p:embed/>
                </p:oleObj>
              </mc:Choice>
              <mc:Fallback>
                <p:oleObj name="Equation" r:id="rId9" imgW="380670" imgH="177646"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415213" y="5130800"/>
                        <a:ext cx="661987" cy="35560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pic>
                </p:oleObj>
              </mc:Fallback>
            </mc:AlternateContent>
          </a:graphicData>
        </a:graphic>
      </p:graphicFrame>
      <p:graphicFrame>
        <p:nvGraphicFramePr>
          <p:cNvPr id="818212" name="Object 6"/>
          <p:cNvGraphicFramePr>
            <a:graphicFrameLocks noChangeAspect="1"/>
          </p:cNvGraphicFramePr>
          <p:nvPr/>
        </p:nvGraphicFramePr>
        <p:xfrm>
          <a:off x="8458200" y="4419600"/>
          <a:ext cx="354013" cy="355600"/>
        </p:xfrm>
        <a:graphic>
          <a:graphicData uri="http://schemas.openxmlformats.org/presentationml/2006/ole">
            <mc:AlternateContent xmlns:mc="http://schemas.openxmlformats.org/markup-compatibility/2006">
              <mc:Choice xmlns:v="urn:schemas-microsoft-com:vml" Requires="v">
                <p:oleObj spid="_x0000_s1542" name="Equation" r:id="rId11" imgW="228402" imgH="177646" progId="Equation.DSMT4">
                  <p:embed/>
                </p:oleObj>
              </mc:Choice>
              <mc:Fallback>
                <p:oleObj name="Equation" r:id="rId11" imgW="228402" imgH="177646" progId="Equation.DSMT4">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8458200" y="4419600"/>
                        <a:ext cx="354013" cy="35560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pic>
                </p:oleObj>
              </mc:Fallback>
            </mc:AlternateContent>
          </a:graphicData>
        </a:graphic>
      </p:graphicFrame>
    </p:spTree>
    <p:extLst>
      <p:ext uri="{BB962C8B-B14F-4D97-AF65-F5344CB8AC3E}">
        <p14:creationId xmlns:p14="http://schemas.microsoft.com/office/powerpoint/2010/main" val="19655167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818179"/>
                                        </p:tgtEl>
                                        <p:attrNameLst>
                                          <p:attrName>style.visibility</p:attrName>
                                        </p:attrNameLst>
                                      </p:cBhvr>
                                      <p:to>
                                        <p:strVal val="visible"/>
                                      </p:to>
                                    </p:set>
                                    <p:animEffect transition="in" filter="wipe(left)">
                                      <p:cBhvr>
                                        <p:cTn id="7" dur="500"/>
                                        <p:tgtEl>
                                          <p:spTgt spid="81817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818182">
                                            <p:txEl>
                                              <p:pRg st="0" end="0"/>
                                            </p:txEl>
                                          </p:spTgt>
                                        </p:tgtEl>
                                        <p:attrNameLst>
                                          <p:attrName>style.visibility</p:attrName>
                                        </p:attrNameLst>
                                      </p:cBhvr>
                                      <p:to>
                                        <p:strVal val="visible"/>
                                      </p:to>
                                    </p:set>
                                    <p:animEffect transition="in" filter="wipe(left)">
                                      <p:cBhvr>
                                        <p:cTn id="12" dur="500"/>
                                        <p:tgtEl>
                                          <p:spTgt spid="818182">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818186">
                                            <p:txEl>
                                              <p:pRg st="0" end="0"/>
                                            </p:txEl>
                                          </p:spTgt>
                                        </p:tgtEl>
                                        <p:attrNameLst>
                                          <p:attrName>style.visibility</p:attrName>
                                        </p:attrNameLst>
                                      </p:cBhvr>
                                      <p:to>
                                        <p:strVal val="visible"/>
                                      </p:to>
                                    </p:set>
                                    <p:animEffect transition="in" filter="wipe(left)">
                                      <p:cBhvr>
                                        <p:cTn id="17" dur="500"/>
                                        <p:tgtEl>
                                          <p:spTgt spid="818186">
                                            <p:txEl>
                                              <p:pRg st="0" end="0"/>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818180">
                                            <p:txEl>
                                              <p:pRg st="0" end="0"/>
                                            </p:txEl>
                                          </p:spTgt>
                                        </p:tgtEl>
                                        <p:attrNameLst>
                                          <p:attrName>style.visibility</p:attrName>
                                        </p:attrNameLst>
                                      </p:cBhvr>
                                      <p:to>
                                        <p:strVal val="visible"/>
                                      </p:to>
                                    </p:set>
                                    <p:animEffect transition="in" filter="wipe(left)">
                                      <p:cBhvr>
                                        <p:cTn id="22" dur="500"/>
                                        <p:tgtEl>
                                          <p:spTgt spid="818180">
                                            <p:txEl>
                                              <p:pRg st="0" end="0"/>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818187"/>
                                        </p:tgtEl>
                                        <p:attrNameLst>
                                          <p:attrName>style.visibility</p:attrName>
                                        </p:attrNameLst>
                                      </p:cBhvr>
                                      <p:to>
                                        <p:strVal val="visible"/>
                                      </p:to>
                                    </p:set>
                                    <p:animEffect transition="in" filter="wipe(left)">
                                      <p:cBhvr>
                                        <p:cTn id="27" dur="500"/>
                                        <p:tgtEl>
                                          <p:spTgt spid="818187"/>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818181"/>
                                        </p:tgtEl>
                                        <p:attrNameLst>
                                          <p:attrName>style.visibility</p:attrName>
                                        </p:attrNameLst>
                                      </p:cBhvr>
                                      <p:to>
                                        <p:strVal val="visible"/>
                                      </p:to>
                                    </p:set>
                                    <p:animEffect transition="in" filter="wipe(left)">
                                      <p:cBhvr>
                                        <p:cTn id="32" dur="500"/>
                                        <p:tgtEl>
                                          <p:spTgt spid="818181"/>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grpId="0" nodeType="clickEffect">
                                  <p:stCondLst>
                                    <p:cond delay="0"/>
                                  </p:stCondLst>
                                  <p:iterate type="wd">
                                    <p:tmPct val="10000"/>
                                  </p:iterate>
                                  <p:childTnLst>
                                    <p:set>
                                      <p:cBhvr>
                                        <p:cTn id="36" dur="1" fill="hold">
                                          <p:stCondLst>
                                            <p:cond delay="0"/>
                                          </p:stCondLst>
                                        </p:cTn>
                                        <p:tgtEl>
                                          <p:spTgt spid="818188"/>
                                        </p:tgtEl>
                                        <p:attrNameLst>
                                          <p:attrName>style.visibility</p:attrName>
                                        </p:attrNameLst>
                                      </p:cBhvr>
                                      <p:to>
                                        <p:strVal val="visible"/>
                                      </p:to>
                                    </p:set>
                                    <p:animEffect transition="in" filter="wipe(left)">
                                      <p:cBhvr>
                                        <p:cTn id="37" dur="500"/>
                                        <p:tgtEl>
                                          <p:spTgt spid="818188"/>
                                        </p:tgtEl>
                                      </p:cBhvr>
                                    </p:animEffect>
                                  </p:childTnLst>
                                </p:cTn>
                              </p:par>
                            </p:childTnLst>
                          </p:cTn>
                        </p:par>
                        <p:par>
                          <p:cTn id="38" fill="hold" nodeType="afterGroup">
                            <p:stCondLst>
                              <p:cond delay="500"/>
                            </p:stCondLst>
                            <p:childTnLst>
                              <p:par>
                                <p:cTn id="39" presetID="22" presetClass="entr" presetSubtype="8" fill="hold" nodeType="afterEffect">
                                  <p:stCondLst>
                                    <p:cond delay="0"/>
                                  </p:stCondLst>
                                  <p:iterate type="wd">
                                    <p:tmPct val="10000"/>
                                  </p:iterate>
                                  <p:childTnLst>
                                    <p:set>
                                      <p:cBhvr>
                                        <p:cTn id="40" dur="1" fill="hold">
                                          <p:stCondLst>
                                            <p:cond delay="0"/>
                                          </p:stCondLst>
                                        </p:cTn>
                                        <p:tgtEl>
                                          <p:spTgt spid="2"/>
                                        </p:tgtEl>
                                        <p:attrNameLst>
                                          <p:attrName>style.visibility</p:attrName>
                                        </p:attrNameLst>
                                      </p:cBhvr>
                                      <p:to>
                                        <p:strVal val="visible"/>
                                      </p:to>
                                    </p:set>
                                    <p:animEffect transition="in" filter="wipe(left)">
                                      <p:cBhvr>
                                        <p:cTn id="41" dur="500"/>
                                        <p:tgtEl>
                                          <p:spTgt spid="2"/>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22" presetClass="entr" presetSubtype="8" fill="hold" grpId="0" nodeType="clickEffect">
                                  <p:stCondLst>
                                    <p:cond delay="0"/>
                                  </p:stCondLst>
                                  <p:iterate type="wd">
                                    <p:tmPct val="10000"/>
                                  </p:iterate>
                                  <p:childTnLst>
                                    <p:set>
                                      <p:cBhvr>
                                        <p:cTn id="45" dur="1" fill="hold">
                                          <p:stCondLst>
                                            <p:cond delay="0"/>
                                          </p:stCondLst>
                                        </p:cTn>
                                        <p:tgtEl>
                                          <p:spTgt spid="818200"/>
                                        </p:tgtEl>
                                        <p:attrNameLst>
                                          <p:attrName>style.visibility</p:attrName>
                                        </p:attrNameLst>
                                      </p:cBhvr>
                                      <p:to>
                                        <p:strVal val="visible"/>
                                      </p:to>
                                    </p:set>
                                    <p:animEffect transition="in" filter="wipe(left)">
                                      <p:cBhvr>
                                        <p:cTn id="46" dur="500"/>
                                        <p:tgtEl>
                                          <p:spTgt spid="818200"/>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22" presetClass="entr" presetSubtype="8" fill="hold" grpId="0" nodeType="clickEffect">
                                  <p:stCondLst>
                                    <p:cond delay="0"/>
                                  </p:stCondLst>
                                  <p:iterate type="wd">
                                    <p:tmPct val="10000"/>
                                  </p:iterate>
                                  <p:childTnLst>
                                    <p:set>
                                      <p:cBhvr>
                                        <p:cTn id="50" dur="1" fill="hold">
                                          <p:stCondLst>
                                            <p:cond delay="0"/>
                                          </p:stCondLst>
                                        </p:cTn>
                                        <p:tgtEl>
                                          <p:spTgt spid="818183"/>
                                        </p:tgtEl>
                                        <p:attrNameLst>
                                          <p:attrName>style.visibility</p:attrName>
                                        </p:attrNameLst>
                                      </p:cBhvr>
                                      <p:to>
                                        <p:strVal val="visible"/>
                                      </p:to>
                                    </p:set>
                                    <p:animEffect transition="in" filter="wipe(left)">
                                      <p:cBhvr>
                                        <p:cTn id="51" dur="500"/>
                                        <p:tgtEl>
                                          <p:spTgt spid="818183"/>
                                        </p:tgtEl>
                                      </p:cBhvr>
                                    </p:animEffect>
                                  </p:childTnLst>
                                </p:cTn>
                              </p:par>
                            </p:childTnLst>
                          </p:cTn>
                        </p:par>
                      </p:childTnLst>
                    </p:cTn>
                  </p:par>
                  <p:par>
                    <p:cTn id="52" fill="hold" nodeType="clickPar">
                      <p:stCondLst>
                        <p:cond delay="indefinite"/>
                      </p:stCondLst>
                      <p:childTnLst>
                        <p:par>
                          <p:cTn id="53" fill="hold" nodeType="withGroup">
                            <p:stCondLst>
                              <p:cond delay="0"/>
                            </p:stCondLst>
                            <p:childTnLst>
                              <p:par>
                                <p:cTn id="54" presetID="22" presetClass="entr" presetSubtype="8" fill="hold" grpId="0" nodeType="clickEffect">
                                  <p:stCondLst>
                                    <p:cond delay="0"/>
                                  </p:stCondLst>
                                  <p:iterate type="wd">
                                    <p:tmPct val="10000"/>
                                  </p:iterate>
                                  <p:childTnLst>
                                    <p:set>
                                      <p:cBhvr>
                                        <p:cTn id="55" dur="1" fill="hold">
                                          <p:stCondLst>
                                            <p:cond delay="0"/>
                                          </p:stCondLst>
                                        </p:cTn>
                                        <p:tgtEl>
                                          <p:spTgt spid="818184"/>
                                        </p:tgtEl>
                                        <p:attrNameLst>
                                          <p:attrName>style.visibility</p:attrName>
                                        </p:attrNameLst>
                                      </p:cBhvr>
                                      <p:to>
                                        <p:strVal val="visible"/>
                                      </p:to>
                                    </p:set>
                                    <p:animEffect transition="in" filter="wipe(left)">
                                      <p:cBhvr>
                                        <p:cTn id="56" dur="500"/>
                                        <p:tgtEl>
                                          <p:spTgt spid="818184"/>
                                        </p:tgtEl>
                                      </p:cBhvr>
                                    </p:animEffect>
                                  </p:childTnLst>
                                </p:cTn>
                              </p:par>
                            </p:childTnLst>
                          </p:cTn>
                        </p:par>
                      </p:childTnLst>
                    </p:cTn>
                  </p:par>
                  <p:par>
                    <p:cTn id="57" fill="hold" nodeType="clickPar">
                      <p:stCondLst>
                        <p:cond delay="indefinite"/>
                      </p:stCondLst>
                      <p:childTnLst>
                        <p:par>
                          <p:cTn id="58" fill="hold" nodeType="withGroup">
                            <p:stCondLst>
                              <p:cond delay="0"/>
                            </p:stCondLst>
                            <p:childTnLst>
                              <p:par>
                                <p:cTn id="59" presetID="22" presetClass="entr" presetSubtype="8" fill="hold" nodeType="clickEffect">
                                  <p:stCondLst>
                                    <p:cond delay="0"/>
                                  </p:stCondLst>
                                  <p:iterate type="wd">
                                    <p:tmPct val="10000"/>
                                  </p:iterate>
                                  <p:childTnLst>
                                    <p:set>
                                      <p:cBhvr>
                                        <p:cTn id="60" dur="1" fill="hold">
                                          <p:stCondLst>
                                            <p:cond delay="0"/>
                                          </p:stCondLst>
                                        </p:cTn>
                                        <p:tgtEl>
                                          <p:spTgt spid="818207"/>
                                        </p:tgtEl>
                                        <p:attrNameLst>
                                          <p:attrName>style.visibility</p:attrName>
                                        </p:attrNameLst>
                                      </p:cBhvr>
                                      <p:to>
                                        <p:strVal val="visible"/>
                                      </p:to>
                                    </p:set>
                                    <p:animEffect transition="in" filter="wipe(left)">
                                      <p:cBhvr>
                                        <p:cTn id="61" dur="500"/>
                                        <p:tgtEl>
                                          <p:spTgt spid="818207"/>
                                        </p:tgtEl>
                                      </p:cBhvr>
                                    </p:animEffect>
                                  </p:childTnLst>
                                </p:cTn>
                              </p:par>
                            </p:childTnLst>
                          </p:cTn>
                        </p:par>
                      </p:childTnLst>
                    </p:cTn>
                  </p:par>
                  <p:par>
                    <p:cTn id="62" fill="hold" nodeType="clickPar">
                      <p:stCondLst>
                        <p:cond delay="indefinite"/>
                      </p:stCondLst>
                      <p:childTnLst>
                        <p:par>
                          <p:cTn id="63" fill="hold" nodeType="withGroup">
                            <p:stCondLst>
                              <p:cond delay="0"/>
                            </p:stCondLst>
                            <p:childTnLst>
                              <p:par>
                                <p:cTn id="64" presetID="22" presetClass="entr" presetSubtype="8" fill="hold" nodeType="clickEffect">
                                  <p:stCondLst>
                                    <p:cond delay="0"/>
                                  </p:stCondLst>
                                  <p:iterate type="wd">
                                    <p:tmPct val="10000"/>
                                  </p:iterate>
                                  <p:childTnLst>
                                    <p:set>
                                      <p:cBhvr>
                                        <p:cTn id="65" dur="1" fill="hold">
                                          <p:stCondLst>
                                            <p:cond delay="0"/>
                                          </p:stCondLst>
                                        </p:cTn>
                                        <p:tgtEl>
                                          <p:spTgt spid="818212"/>
                                        </p:tgtEl>
                                        <p:attrNameLst>
                                          <p:attrName>style.visibility</p:attrName>
                                        </p:attrNameLst>
                                      </p:cBhvr>
                                      <p:to>
                                        <p:strVal val="visible"/>
                                      </p:to>
                                    </p:set>
                                    <p:animEffect transition="in" filter="wipe(left)">
                                      <p:cBhvr>
                                        <p:cTn id="66" dur="500"/>
                                        <p:tgtEl>
                                          <p:spTgt spid="818212"/>
                                        </p:tgtEl>
                                      </p:cBhvr>
                                    </p:animEffect>
                                  </p:childTnLst>
                                </p:cTn>
                              </p:par>
                            </p:childTnLst>
                          </p:cTn>
                        </p:par>
                      </p:childTnLst>
                    </p:cTn>
                  </p:par>
                  <p:par>
                    <p:cTn id="67" fill="hold" nodeType="clickPar">
                      <p:stCondLst>
                        <p:cond delay="indefinite"/>
                      </p:stCondLst>
                      <p:childTnLst>
                        <p:par>
                          <p:cTn id="68" fill="hold" nodeType="withGroup">
                            <p:stCondLst>
                              <p:cond delay="0"/>
                            </p:stCondLst>
                            <p:childTnLst>
                              <p:par>
                                <p:cTn id="69" presetID="22" presetClass="entr" presetSubtype="8" fill="hold" nodeType="clickEffect">
                                  <p:stCondLst>
                                    <p:cond delay="0"/>
                                  </p:stCondLst>
                                  <p:iterate type="wd">
                                    <p:tmPct val="10000"/>
                                  </p:iterate>
                                  <p:childTnLst>
                                    <p:set>
                                      <p:cBhvr>
                                        <p:cTn id="70" dur="1" fill="hold">
                                          <p:stCondLst>
                                            <p:cond delay="0"/>
                                          </p:stCondLst>
                                        </p:cTn>
                                        <p:tgtEl>
                                          <p:spTgt spid="4"/>
                                        </p:tgtEl>
                                        <p:attrNameLst>
                                          <p:attrName>style.visibility</p:attrName>
                                        </p:attrNameLst>
                                      </p:cBhvr>
                                      <p:to>
                                        <p:strVal val="visible"/>
                                      </p:to>
                                    </p:set>
                                    <p:animEffect transition="in" filter="wipe(left)">
                                      <p:cBhvr>
                                        <p:cTn id="71" dur="500"/>
                                        <p:tgtEl>
                                          <p:spTgt spid="4"/>
                                        </p:tgtEl>
                                      </p:cBhvr>
                                    </p:animEffect>
                                  </p:childTnLst>
                                </p:cTn>
                              </p:par>
                            </p:childTnLst>
                          </p:cTn>
                        </p:par>
                      </p:childTnLst>
                    </p:cTn>
                  </p:par>
                  <p:par>
                    <p:cTn id="72" fill="hold" nodeType="clickPar">
                      <p:stCondLst>
                        <p:cond delay="indefinite"/>
                      </p:stCondLst>
                      <p:childTnLst>
                        <p:par>
                          <p:cTn id="73" fill="hold" nodeType="withGroup">
                            <p:stCondLst>
                              <p:cond delay="0"/>
                            </p:stCondLst>
                            <p:childTnLst>
                              <p:par>
                                <p:cTn id="74" presetID="22" presetClass="entr" presetSubtype="8" fill="hold" grpId="0" nodeType="clickEffect">
                                  <p:stCondLst>
                                    <p:cond delay="0"/>
                                  </p:stCondLst>
                                  <p:iterate type="wd">
                                    <p:tmPct val="10000"/>
                                  </p:iterate>
                                  <p:childTnLst>
                                    <p:set>
                                      <p:cBhvr>
                                        <p:cTn id="75" dur="1" fill="hold">
                                          <p:stCondLst>
                                            <p:cond delay="0"/>
                                          </p:stCondLst>
                                        </p:cTn>
                                        <p:tgtEl>
                                          <p:spTgt spid="818185"/>
                                        </p:tgtEl>
                                        <p:attrNameLst>
                                          <p:attrName>style.visibility</p:attrName>
                                        </p:attrNameLst>
                                      </p:cBhvr>
                                      <p:to>
                                        <p:strVal val="visible"/>
                                      </p:to>
                                    </p:set>
                                    <p:animEffect transition="in" filter="wipe(left)">
                                      <p:cBhvr>
                                        <p:cTn id="76" dur="500"/>
                                        <p:tgtEl>
                                          <p:spTgt spid="818185"/>
                                        </p:tgtEl>
                                      </p:cBhvr>
                                    </p:animEffect>
                                  </p:childTnLst>
                                </p:cTn>
                              </p:par>
                            </p:childTnLst>
                          </p:cTn>
                        </p:par>
                      </p:childTnLst>
                    </p:cTn>
                  </p:par>
                  <p:par>
                    <p:cTn id="77" fill="hold" nodeType="clickPar">
                      <p:stCondLst>
                        <p:cond delay="indefinite"/>
                      </p:stCondLst>
                      <p:childTnLst>
                        <p:par>
                          <p:cTn id="78" fill="hold" nodeType="withGroup">
                            <p:stCondLst>
                              <p:cond delay="0"/>
                            </p:stCondLst>
                            <p:childTnLst>
                              <p:par>
                                <p:cTn id="79" presetID="22" presetClass="entr" presetSubtype="8" fill="hold" nodeType="clickEffect">
                                  <p:stCondLst>
                                    <p:cond delay="0"/>
                                  </p:stCondLst>
                                  <p:iterate type="wd">
                                    <p:tmPct val="10000"/>
                                  </p:iterate>
                                  <p:childTnLst>
                                    <p:set>
                                      <p:cBhvr>
                                        <p:cTn id="80" dur="1" fill="hold">
                                          <p:stCondLst>
                                            <p:cond delay="0"/>
                                          </p:stCondLst>
                                        </p:cTn>
                                        <p:tgtEl>
                                          <p:spTgt spid="818208"/>
                                        </p:tgtEl>
                                        <p:attrNameLst>
                                          <p:attrName>style.visibility</p:attrName>
                                        </p:attrNameLst>
                                      </p:cBhvr>
                                      <p:to>
                                        <p:strVal val="visible"/>
                                      </p:to>
                                    </p:set>
                                    <p:animEffect transition="in" filter="wipe(left)">
                                      <p:cBhvr>
                                        <p:cTn id="81" dur="500"/>
                                        <p:tgtEl>
                                          <p:spTgt spid="818208"/>
                                        </p:tgtEl>
                                      </p:cBhvr>
                                    </p:animEffect>
                                  </p:childTnLst>
                                </p:cTn>
                              </p:par>
                            </p:childTnLst>
                          </p:cTn>
                        </p:par>
                      </p:childTnLst>
                    </p:cTn>
                  </p:par>
                  <p:par>
                    <p:cTn id="82" fill="hold" nodeType="clickPar">
                      <p:stCondLst>
                        <p:cond delay="indefinite"/>
                      </p:stCondLst>
                      <p:childTnLst>
                        <p:par>
                          <p:cTn id="83" fill="hold" nodeType="withGroup">
                            <p:stCondLst>
                              <p:cond delay="0"/>
                            </p:stCondLst>
                            <p:childTnLst>
                              <p:par>
                                <p:cTn id="84" presetID="22" presetClass="entr" presetSubtype="8" fill="hold" nodeType="clickEffect">
                                  <p:stCondLst>
                                    <p:cond delay="0"/>
                                  </p:stCondLst>
                                  <p:iterate type="wd">
                                    <p:tmPct val="10000"/>
                                  </p:iterate>
                                  <p:childTnLst>
                                    <p:set>
                                      <p:cBhvr>
                                        <p:cTn id="85" dur="1" fill="hold">
                                          <p:stCondLst>
                                            <p:cond delay="0"/>
                                          </p:stCondLst>
                                        </p:cTn>
                                        <p:tgtEl>
                                          <p:spTgt spid="818210"/>
                                        </p:tgtEl>
                                        <p:attrNameLst>
                                          <p:attrName>style.visibility</p:attrName>
                                        </p:attrNameLst>
                                      </p:cBhvr>
                                      <p:to>
                                        <p:strVal val="visible"/>
                                      </p:to>
                                    </p:set>
                                    <p:animEffect transition="in" filter="wipe(left)">
                                      <p:cBhvr>
                                        <p:cTn id="86" dur="500"/>
                                        <p:tgtEl>
                                          <p:spTgt spid="818210"/>
                                        </p:tgtEl>
                                      </p:cBhvr>
                                    </p:animEffect>
                                  </p:childTnLst>
                                </p:cTn>
                              </p:par>
                            </p:childTnLst>
                          </p:cTn>
                        </p:par>
                      </p:childTnLst>
                    </p:cTn>
                  </p:par>
                  <p:par>
                    <p:cTn id="87" fill="hold" nodeType="clickPar">
                      <p:stCondLst>
                        <p:cond delay="indefinite"/>
                      </p:stCondLst>
                      <p:childTnLst>
                        <p:par>
                          <p:cTn id="88" fill="hold" nodeType="withGroup">
                            <p:stCondLst>
                              <p:cond delay="0"/>
                            </p:stCondLst>
                            <p:childTnLst>
                              <p:par>
                                <p:cTn id="89" presetID="22" presetClass="entr" presetSubtype="8" fill="hold" nodeType="clickEffect">
                                  <p:stCondLst>
                                    <p:cond delay="0"/>
                                  </p:stCondLst>
                                  <p:iterate type="wd">
                                    <p:tmPct val="10000"/>
                                  </p:iterate>
                                  <p:childTnLst>
                                    <p:set>
                                      <p:cBhvr>
                                        <p:cTn id="90" dur="1" fill="hold">
                                          <p:stCondLst>
                                            <p:cond delay="0"/>
                                          </p:stCondLst>
                                        </p:cTn>
                                        <p:tgtEl>
                                          <p:spTgt spid="818211"/>
                                        </p:tgtEl>
                                        <p:attrNameLst>
                                          <p:attrName>style.visibility</p:attrName>
                                        </p:attrNameLst>
                                      </p:cBhvr>
                                      <p:to>
                                        <p:strVal val="visible"/>
                                      </p:to>
                                    </p:set>
                                    <p:animEffect transition="in" filter="wipe(left)">
                                      <p:cBhvr>
                                        <p:cTn id="91" dur="500"/>
                                        <p:tgtEl>
                                          <p:spTgt spid="818211"/>
                                        </p:tgtEl>
                                      </p:cBhvr>
                                    </p:animEffect>
                                  </p:childTnLst>
                                </p:cTn>
                              </p:par>
                            </p:childTnLst>
                          </p:cTn>
                        </p:par>
                      </p:childTnLst>
                    </p:cTn>
                  </p:par>
                  <p:par>
                    <p:cTn id="92" fill="hold" nodeType="clickPar">
                      <p:stCondLst>
                        <p:cond delay="indefinite"/>
                      </p:stCondLst>
                      <p:childTnLst>
                        <p:par>
                          <p:cTn id="93" fill="hold" nodeType="withGroup">
                            <p:stCondLst>
                              <p:cond delay="0"/>
                            </p:stCondLst>
                            <p:childTnLst>
                              <p:par>
                                <p:cTn id="94" presetID="22" presetClass="entr" presetSubtype="8" fill="hold" grpId="0" nodeType="clickEffect">
                                  <p:stCondLst>
                                    <p:cond delay="0"/>
                                  </p:stCondLst>
                                  <p:iterate type="wd">
                                    <p:tmPct val="10000"/>
                                  </p:iterate>
                                  <p:childTnLst>
                                    <p:set>
                                      <p:cBhvr>
                                        <p:cTn id="95" dur="1" fill="hold">
                                          <p:stCondLst>
                                            <p:cond delay="0"/>
                                          </p:stCondLst>
                                        </p:cTn>
                                        <p:tgtEl>
                                          <p:spTgt spid="818209"/>
                                        </p:tgtEl>
                                        <p:attrNameLst>
                                          <p:attrName>style.visibility</p:attrName>
                                        </p:attrNameLst>
                                      </p:cBhvr>
                                      <p:to>
                                        <p:strVal val="visible"/>
                                      </p:to>
                                    </p:set>
                                    <p:animEffect transition="in" filter="wipe(left)">
                                      <p:cBhvr>
                                        <p:cTn id="96" dur="500"/>
                                        <p:tgtEl>
                                          <p:spTgt spid="8182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8179" grpId="0" animBg="1" autoUpdateAnimBg="0"/>
      <p:bldP spid="818180" grpId="0" build="p" autoUpdateAnimBg="0"/>
      <p:bldP spid="818181" grpId="0" animBg="1" autoUpdateAnimBg="0"/>
      <p:bldP spid="818182" grpId="0" build="p" autoUpdateAnimBg="0"/>
      <p:bldP spid="818183" grpId="0" animBg="1" autoUpdateAnimBg="0"/>
      <p:bldP spid="818184" grpId="0" animBg="1" autoUpdateAnimBg="0"/>
      <p:bldP spid="818185" grpId="0" animBg="1" autoUpdateAnimBg="0"/>
      <p:bldP spid="818186" grpId="0" build="p" autoUpdateAnimBg="0"/>
      <p:bldP spid="818187" grpId="0" animBg="1" autoUpdateAnimBg="0"/>
      <p:bldP spid="818188" grpId="0" animBg="1"/>
      <p:bldP spid="818200" grpId="0" animBg="1" autoUpdateAnimBg="0"/>
      <p:bldP spid="818209" grpId="0" animBg="1"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182" name="Date Placeholder 3"/>
          <p:cNvSpPr>
            <a:spLocks noGrp="1"/>
          </p:cNvSpPr>
          <p:nvPr>
            <p:ph type="dt" sz="quarter" idx="10"/>
          </p:nvPr>
        </p:nvSpPr>
        <p:spPr>
          <a:noFill/>
        </p:spPr>
        <p:txBody>
          <a:bodyPr/>
          <a:lstStyle/>
          <a:p>
            <a:r>
              <a:rPr lang="en-US" smtClean="0"/>
              <a:t>Tuesday, Oct. 28, 2014</a:t>
            </a:r>
            <a:endParaRPr lang="en-US"/>
          </a:p>
        </p:txBody>
      </p:sp>
      <p:sp>
        <p:nvSpPr>
          <p:cNvPr id="50183" name="Footer Placeholder 4"/>
          <p:cNvSpPr>
            <a:spLocks noGrp="1"/>
          </p:cNvSpPr>
          <p:nvPr>
            <p:ph type="ftr" sz="quarter" idx="11"/>
          </p:nvPr>
        </p:nvSpPr>
        <p:spPr>
          <a:noFill/>
        </p:spPr>
        <p:txBody>
          <a:bodyPr/>
          <a:lstStyle/>
          <a:p>
            <a:r>
              <a:rPr lang="nl-NL" smtClean="0"/>
              <a:t>PHYS 1443-004, Fall 2014                            Dr. Jaehoon Yu</a:t>
            </a:r>
            <a:endParaRPr lang="en-US" smtClean="0"/>
          </a:p>
        </p:txBody>
      </p:sp>
      <p:sp>
        <p:nvSpPr>
          <p:cNvPr id="50184" name="Slide Number Placeholder 5"/>
          <p:cNvSpPr>
            <a:spLocks noGrp="1"/>
          </p:cNvSpPr>
          <p:nvPr>
            <p:ph type="sldNum" sz="quarter" idx="12"/>
          </p:nvPr>
        </p:nvSpPr>
        <p:spPr>
          <a:noFill/>
        </p:spPr>
        <p:txBody>
          <a:bodyPr/>
          <a:lstStyle/>
          <a:p>
            <a:fld id="{8710EC4E-BD8B-D242-8C17-055290BE22B8}" type="slidenum">
              <a:rPr lang="en-US"/>
              <a:pPr/>
              <a:t>5</a:t>
            </a:fld>
            <a:endParaRPr lang="en-US" dirty="0"/>
          </a:p>
        </p:txBody>
      </p:sp>
      <p:sp>
        <p:nvSpPr>
          <p:cNvPr id="50185" name="Rectangle 2"/>
          <p:cNvSpPr>
            <a:spLocks noGrp="1" noChangeArrowheads="1"/>
          </p:cNvSpPr>
          <p:nvPr>
            <p:ph type="title"/>
          </p:nvPr>
        </p:nvSpPr>
        <p:spPr>
          <a:xfrm>
            <a:off x="685800" y="152400"/>
            <a:ext cx="8153400" cy="609600"/>
          </a:xfrm>
        </p:spPr>
        <p:txBody>
          <a:bodyPr/>
          <a:lstStyle/>
          <a:p>
            <a:r>
              <a:rPr lang="en-US"/>
              <a:t>More Rolling Motion of a Rigid Body</a:t>
            </a:r>
          </a:p>
        </p:txBody>
      </p:sp>
      <p:sp>
        <p:nvSpPr>
          <p:cNvPr id="381955" name="Text Box 3"/>
          <p:cNvSpPr txBox="1">
            <a:spLocks noChangeArrowheads="1"/>
          </p:cNvSpPr>
          <p:nvPr/>
        </p:nvSpPr>
        <p:spPr bwMode="auto">
          <a:xfrm>
            <a:off x="2667000" y="1752600"/>
            <a:ext cx="6248400" cy="7016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As we learned in rotational motion, all points in a rigid body moves at the same angular speed but at different linear speeds.</a:t>
            </a:r>
          </a:p>
        </p:txBody>
      </p:sp>
      <p:sp>
        <p:nvSpPr>
          <p:cNvPr id="381956" name="Text Box 4"/>
          <p:cNvSpPr txBox="1">
            <a:spLocks noChangeArrowheads="1"/>
          </p:cNvSpPr>
          <p:nvPr/>
        </p:nvSpPr>
        <p:spPr bwMode="auto">
          <a:xfrm>
            <a:off x="2667000" y="3048000"/>
            <a:ext cx="5486400" cy="7016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chemeClr val="accent2"/>
                </a:solidFill>
                <a:latin typeface="Arial Narrow" charset="0"/>
              </a:rPr>
              <a:t>At any given time, the point that comes to P has 0 linear speed while the point at P’ has twice the speed of CM</a:t>
            </a:r>
          </a:p>
        </p:txBody>
      </p:sp>
      <p:sp>
        <p:nvSpPr>
          <p:cNvPr id="381957" name="Text Box 5"/>
          <p:cNvSpPr txBox="1">
            <a:spLocks noChangeArrowheads="1"/>
          </p:cNvSpPr>
          <p:nvPr/>
        </p:nvSpPr>
        <p:spPr bwMode="auto">
          <a:xfrm>
            <a:off x="304800" y="914400"/>
            <a:ext cx="5105400" cy="396875"/>
          </a:xfrm>
          <a:prstGeom prst="rect">
            <a:avLst/>
          </a:prstGeom>
          <a:solidFill>
            <a:srgbClr val="FFFF99"/>
          </a:solid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The magnitude of the linear acceleration of the CM is</a:t>
            </a:r>
          </a:p>
        </p:txBody>
      </p:sp>
      <p:sp>
        <p:nvSpPr>
          <p:cNvPr id="381958" name="Text Box 6"/>
          <p:cNvSpPr txBox="1">
            <a:spLocks noChangeArrowheads="1"/>
          </p:cNvSpPr>
          <p:nvPr/>
        </p:nvSpPr>
        <p:spPr bwMode="auto">
          <a:xfrm>
            <a:off x="381000" y="3810000"/>
            <a:ext cx="8458200" cy="457200"/>
          </a:xfrm>
          <a:prstGeom prst="rect">
            <a:avLst/>
          </a:prstGeom>
          <a:solidFill>
            <a:srgbClr val="FFFFCC"/>
          </a:solidFill>
          <a:ln w="28575">
            <a:noFill/>
            <a:miter lim="800000"/>
            <a:headEnd/>
            <a:tailEnd/>
          </a:ln>
        </p:spPr>
        <p:txBody>
          <a:bodyPr>
            <a:prstTxWarp prst="textNoShape">
              <a:avLst/>
            </a:prstTxWarp>
            <a:spAutoFit/>
          </a:bodyPr>
          <a:lstStyle/>
          <a:p>
            <a:pPr>
              <a:spcBef>
                <a:spcPct val="20000"/>
              </a:spcBef>
            </a:pPr>
            <a:r>
              <a:rPr lang="en-US">
                <a:solidFill>
                  <a:srgbClr val="FF0000"/>
                </a:solidFill>
                <a:latin typeface="Arial Narrow" charset="0"/>
              </a:rPr>
              <a:t>A rolling motion can be interpreted as the sum of Translation and Rotation</a:t>
            </a:r>
          </a:p>
        </p:txBody>
      </p:sp>
      <p:sp>
        <p:nvSpPr>
          <p:cNvPr id="381960" name="Text Box 8"/>
          <p:cNvSpPr txBox="1">
            <a:spLocks noChangeArrowheads="1"/>
          </p:cNvSpPr>
          <p:nvPr/>
        </p:nvSpPr>
        <p:spPr bwMode="auto">
          <a:xfrm>
            <a:off x="8077200" y="3200400"/>
            <a:ext cx="838200" cy="396875"/>
          </a:xfrm>
          <a:prstGeom prst="rect">
            <a:avLst/>
          </a:prstGeom>
          <a:solidFill>
            <a:srgbClr val="CCFFFF"/>
          </a:solidFill>
          <a:ln w="28575">
            <a:noFill/>
            <a:miter lim="800000"/>
            <a:headEnd/>
            <a:tailEnd/>
          </a:ln>
        </p:spPr>
        <p:txBody>
          <a:bodyPr>
            <a:prstTxWarp prst="textNoShape">
              <a:avLst/>
            </a:prstTxWarp>
            <a:spAutoFit/>
          </a:bodyPr>
          <a:lstStyle/>
          <a:p>
            <a:pPr>
              <a:spcBef>
                <a:spcPct val="20000"/>
              </a:spcBef>
            </a:pPr>
            <a:r>
              <a:rPr lang="en-US" sz="2000">
                <a:solidFill>
                  <a:schemeClr val="accent2"/>
                </a:solidFill>
                <a:latin typeface="Arial Narrow" charset="0"/>
              </a:rPr>
              <a:t>Why??</a:t>
            </a:r>
          </a:p>
        </p:txBody>
      </p:sp>
      <p:grpSp>
        <p:nvGrpSpPr>
          <p:cNvPr id="2" name="Group 9"/>
          <p:cNvGrpSpPr>
            <a:grpSpLocks/>
          </p:cNvGrpSpPr>
          <p:nvPr/>
        </p:nvGrpSpPr>
        <p:grpSpPr bwMode="auto">
          <a:xfrm>
            <a:off x="381000" y="1905000"/>
            <a:ext cx="2209800" cy="1616075"/>
            <a:chOff x="336" y="1488"/>
            <a:chExt cx="1392" cy="1018"/>
          </a:xfrm>
        </p:grpSpPr>
        <p:sp>
          <p:nvSpPr>
            <p:cNvPr id="50243" name="Line 10"/>
            <p:cNvSpPr>
              <a:spLocks noChangeShapeType="1"/>
            </p:cNvSpPr>
            <p:nvPr/>
          </p:nvSpPr>
          <p:spPr bwMode="auto">
            <a:xfrm>
              <a:off x="336" y="2496"/>
              <a:ext cx="1152" cy="0"/>
            </a:xfrm>
            <a:prstGeom prst="line">
              <a:avLst/>
            </a:prstGeom>
            <a:noFill/>
            <a:ln w="28575">
              <a:solidFill>
                <a:schemeClr val="accent2"/>
              </a:solidFill>
              <a:round/>
              <a:headEnd/>
              <a:tailEnd/>
            </a:ln>
          </p:spPr>
          <p:txBody>
            <a:bodyPr>
              <a:prstTxWarp prst="textNoShape">
                <a:avLst/>
              </a:prstTxWarp>
            </a:bodyPr>
            <a:lstStyle/>
            <a:p>
              <a:endParaRPr lang="en-US"/>
            </a:p>
          </p:txBody>
        </p:sp>
        <p:sp>
          <p:nvSpPr>
            <p:cNvPr id="50244" name="Oval 11"/>
            <p:cNvSpPr>
              <a:spLocks noChangeArrowheads="1"/>
            </p:cNvSpPr>
            <p:nvPr/>
          </p:nvSpPr>
          <p:spPr bwMode="auto">
            <a:xfrm>
              <a:off x="384" y="1488"/>
              <a:ext cx="1008" cy="1008"/>
            </a:xfrm>
            <a:prstGeom prst="ellipse">
              <a:avLst/>
            </a:prstGeom>
            <a:solidFill>
              <a:srgbClr val="CCFFFF"/>
            </a:solidFill>
            <a:ln w="9525">
              <a:noFill/>
              <a:round/>
              <a:headEnd/>
              <a:tailEnd/>
            </a:ln>
          </p:spPr>
          <p:txBody>
            <a:bodyPr wrap="none" anchor="ctr">
              <a:prstTxWarp prst="textNoShape">
                <a:avLst/>
              </a:prstTxWarp>
            </a:bodyPr>
            <a:lstStyle/>
            <a:p>
              <a:pPr algn="ctr"/>
              <a:endParaRPr lang="en-US">
                <a:latin typeface="Monotype Corsiva" charset="0"/>
              </a:endParaRPr>
            </a:p>
          </p:txBody>
        </p:sp>
        <p:sp>
          <p:nvSpPr>
            <p:cNvPr id="50245" name="Text Box 12"/>
            <p:cNvSpPr txBox="1">
              <a:spLocks noChangeArrowheads="1"/>
            </p:cNvSpPr>
            <p:nvPr/>
          </p:nvSpPr>
          <p:spPr bwMode="auto">
            <a:xfrm>
              <a:off x="768" y="2256"/>
              <a:ext cx="202" cy="250"/>
            </a:xfrm>
            <a:prstGeom prst="rect">
              <a:avLst/>
            </a:prstGeom>
            <a:noFill/>
            <a:ln w="9525">
              <a:noFill/>
              <a:miter lim="800000"/>
              <a:headEnd/>
              <a:tailEnd/>
            </a:ln>
          </p:spPr>
          <p:txBody>
            <a:bodyPr wrap="none">
              <a:prstTxWarp prst="textNoShape">
                <a:avLst/>
              </a:prstTxWarp>
              <a:spAutoFit/>
            </a:bodyPr>
            <a:lstStyle/>
            <a:p>
              <a:r>
                <a:rPr lang="en-US" sz="2000">
                  <a:solidFill>
                    <a:srgbClr val="FF0000"/>
                  </a:solidFill>
                  <a:latin typeface="Monotype Corsiva" charset="0"/>
                </a:rPr>
                <a:t>P</a:t>
              </a:r>
            </a:p>
          </p:txBody>
        </p:sp>
        <p:sp>
          <p:nvSpPr>
            <p:cNvPr id="50246" name="Oval 13"/>
            <p:cNvSpPr>
              <a:spLocks noChangeArrowheads="1"/>
            </p:cNvSpPr>
            <p:nvPr/>
          </p:nvSpPr>
          <p:spPr bwMode="auto">
            <a:xfrm>
              <a:off x="864" y="2448"/>
              <a:ext cx="48" cy="48"/>
            </a:xfrm>
            <a:prstGeom prst="ellipse">
              <a:avLst/>
            </a:prstGeom>
            <a:solidFill>
              <a:schemeClr val="tx2"/>
            </a:solidFill>
            <a:ln w="9525">
              <a:solidFill>
                <a:schemeClr val="tx1"/>
              </a:solidFill>
              <a:round/>
              <a:headEnd/>
              <a:tailEnd/>
            </a:ln>
          </p:spPr>
          <p:txBody>
            <a:bodyPr wrap="none" anchor="ctr">
              <a:prstTxWarp prst="textNoShape">
                <a:avLst/>
              </a:prstTxWarp>
            </a:bodyPr>
            <a:lstStyle/>
            <a:p>
              <a:endParaRPr lang="en-US"/>
            </a:p>
          </p:txBody>
        </p:sp>
        <p:sp>
          <p:nvSpPr>
            <p:cNvPr id="50247" name="Oval 14"/>
            <p:cNvSpPr>
              <a:spLocks noChangeArrowheads="1"/>
            </p:cNvSpPr>
            <p:nvPr/>
          </p:nvSpPr>
          <p:spPr bwMode="auto">
            <a:xfrm>
              <a:off x="1152" y="2160"/>
              <a:ext cx="48" cy="48"/>
            </a:xfrm>
            <a:prstGeom prst="ellipse">
              <a:avLst/>
            </a:prstGeom>
            <a:solidFill>
              <a:schemeClr val="tx2"/>
            </a:solidFill>
            <a:ln w="9525">
              <a:solidFill>
                <a:schemeClr val="tx1"/>
              </a:solidFill>
              <a:round/>
              <a:headEnd/>
              <a:tailEnd/>
            </a:ln>
          </p:spPr>
          <p:txBody>
            <a:bodyPr wrap="none" anchor="ctr">
              <a:prstTxWarp prst="textNoShape">
                <a:avLst/>
              </a:prstTxWarp>
            </a:bodyPr>
            <a:lstStyle/>
            <a:p>
              <a:endParaRPr lang="en-US"/>
            </a:p>
          </p:txBody>
        </p:sp>
        <p:sp>
          <p:nvSpPr>
            <p:cNvPr id="50248" name="Oval 15"/>
            <p:cNvSpPr>
              <a:spLocks noChangeArrowheads="1"/>
            </p:cNvSpPr>
            <p:nvPr/>
          </p:nvSpPr>
          <p:spPr bwMode="auto">
            <a:xfrm>
              <a:off x="576" y="2208"/>
              <a:ext cx="48" cy="48"/>
            </a:xfrm>
            <a:prstGeom prst="ellipse">
              <a:avLst/>
            </a:prstGeom>
            <a:solidFill>
              <a:schemeClr val="tx2"/>
            </a:solidFill>
            <a:ln w="9525">
              <a:solidFill>
                <a:schemeClr val="tx1"/>
              </a:solidFill>
              <a:round/>
              <a:headEnd/>
              <a:tailEnd/>
            </a:ln>
          </p:spPr>
          <p:txBody>
            <a:bodyPr wrap="none" anchor="ctr">
              <a:prstTxWarp prst="textNoShape">
                <a:avLst/>
              </a:prstTxWarp>
            </a:bodyPr>
            <a:lstStyle/>
            <a:p>
              <a:endParaRPr lang="en-US"/>
            </a:p>
          </p:txBody>
        </p:sp>
        <p:sp>
          <p:nvSpPr>
            <p:cNvPr id="50249" name="Oval 16"/>
            <p:cNvSpPr>
              <a:spLocks noChangeArrowheads="1"/>
            </p:cNvSpPr>
            <p:nvPr/>
          </p:nvSpPr>
          <p:spPr bwMode="auto">
            <a:xfrm>
              <a:off x="864" y="1968"/>
              <a:ext cx="48" cy="48"/>
            </a:xfrm>
            <a:prstGeom prst="ellipse">
              <a:avLst/>
            </a:prstGeom>
            <a:solidFill>
              <a:schemeClr val="tx2"/>
            </a:solidFill>
            <a:ln w="9525">
              <a:solidFill>
                <a:schemeClr val="tx1"/>
              </a:solidFill>
              <a:round/>
              <a:headEnd/>
              <a:tailEnd/>
            </a:ln>
          </p:spPr>
          <p:txBody>
            <a:bodyPr wrap="none" anchor="ctr">
              <a:prstTxWarp prst="textNoShape">
                <a:avLst/>
              </a:prstTxWarp>
            </a:bodyPr>
            <a:lstStyle/>
            <a:p>
              <a:endParaRPr lang="en-US"/>
            </a:p>
          </p:txBody>
        </p:sp>
        <p:sp>
          <p:nvSpPr>
            <p:cNvPr id="50250" name="Oval 17"/>
            <p:cNvSpPr>
              <a:spLocks noChangeArrowheads="1"/>
            </p:cNvSpPr>
            <p:nvPr/>
          </p:nvSpPr>
          <p:spPr bwMode="auto">
            <a:xfrm>
              <a:off x="864" y="1488"/>
              <a:ext cx="48" cy="48"/>
            </a:xfrm>
            <a:prstGeom prst="ellipse">
              <a:avLst/>
            </a:prstGeom>
            <a:solidFill>
              <a:schemeClr val="tx2"/>
            </a:solidFill>
            <a:ln w="9525">
              <a:solidFill>
                <a:schemeClr val="tx1"/>
              </a:solidFill>
              <a:round/>
              <a:headEnd/>
              <a:tailEnd/>
            </a:ln>
          </p:spPr>
          <p:txBody>
            <a:bodyPr wrap="none" anchor="ctr">
              <a:prstTxWarp prst="textNoShape">
                <a:avLst/>
              </a:prstTxWarp>
            </a:bodyPr>
            <a:lstStyle/>
            <a:p>
              <a:endParaRPr lang="en-US"/>
            </a:p>
          </p:txBody>
        </p:sp>
        <p:sp>
          <p:nvSpPr>
            <p:cNvPr id="50251" name="Oval 18"/>
            <p:cNvSpPr>
              <a:spLocks noChangeArrowheads="1"/>
            </p:cNvSpPr>
            <p:nvPr/>
          </p:nvSpPr>
          <p:spPr bwMode="auto">
            <a:xfrm>
              <a:off x="480" y="1680"/>
              <a:ext cx="48" cy="48"/>
            </a:xfrm>
            <a:prstGeom prst="ellipse">
              <a:avLst/>
            </a:prstGeom>
            <a:solidFill>
              <a:schemeClr val="tx2"/>
            </a:solidFill>
            <a:ln w="9525">
              <a:solidFill>
                <a:schemeClr val="tx1"/>
              </a:solidFill>
              <a:round/>
              <a:headEnd/>
              <a:tailEnd/>
            </a:ln>
          </p:spPr>
          <p:txBody>
            <a:bodyPr wrap="none" anchor="ctr">
              <a:prstTxWarp prst="textNoShape">
                <a:avLst/>
              </a:prstTxWarp>
            </a:bodyPr>
            <a:lstStyle/>
            <a:p>
              <a:endParaRPr lang="en-US"/>
            </a:p>
          </p:txBody>
        </p:sp>
        <p:cxnSp>
          <p:nvCxnSpPr>
            <p:cNvPr id="50252" name="AutoShape 19"/>
            <p:cNvCxnSpPr>
              <a:cxnSpLocks noChangeShapeType="1"/>
              <a:stCxn id="50246" idx="0"/>
              <a:endCxn id="50247" idx="2"/>
            </p:cNvCxnSpPr>
            <p:nvPr/>
          </p:nvCxnSpPr>
          <p:spPr bwMode="auto">
            <a:xfrm flipV="1">
              <a:off x="888" y="2184"/>
              <a:ext cx="264" cy="264"/>
            </a:xfrm>
            <a:prstGeom prst="straightConnector1">
              <a:avLst/>
            </a:prstGeom>
            <a:noFill/>
            <a:ln w="28575">
              <a:solidFill>
                <a:srgbClr val="FF0000"/>
              </a:solidFill>
              <a:prstDash val="sysDot"/>
              <a:round/>
              <a:headEnd/>
              <a:tailEnd/>
            </a:ln>
          </p:spPr>
        </p:cxnSp>
        <p:cxnSp>
          <p:nvCxnSpPr>
            <p:cNvPr id="50253" name="AutoShape 20"/>
            <p:cNvCxnSpPr>
              <a:cxnSpLocks noChangeShapeType="1"/>
              <a:stCxn id="50246" idx="2"/>
              <a:endCxn id="50248" idx="5"/>
            </p:cNvCxnSpPr>
            <p:nvPr/>
          </p:nvCxnSpPr>
          <p:spPr bwMode="auto">
            <a:xfrm flipH="1" flipV="1">
              <a:off x="617" y="2249"/>
              <a:ext cx="247" cy="223"/>
            </a:xfrm>
            <a:prstGeom prst="straightConnector1">
              <a:avLst/>
            </a:prstGeom>
            <a:noFill/>
            <a:ln w="28575">
              <a:solidFill>
                <a:srgbClr val="FF0000"/>
              </a:solidFill>
              <a:prstDash val="sysDot"/>
              <a:round/>
              <a:headEnd/>
              <a:tailEnd/>
            </a:ln>
          </p:spPr>
        </p:cxnSp>
        <p:cxnSp>
          <p:nvCxnSpPr>
            <p:cNvPr id="50254" name="AutoShape 21"/>
            <p:cNvCxnSpPr>
              <a:cxnSpLocks noChangeShapeType="1"/>
              <a:stCxn id="50246" idx="1"/>
              <a:endCxn id="50251" idx="5"/>
            </p:cNvCxnSpPr>
            <p:nvPr/>
          </p:nvCxnSpPr>
          <p:spPr bwMode="auto">
            <a:xfrm flipH="1" flipV="1">
              <a:off x="521" y="1721"/>
              <a:ext cx="350" cy="734"/>
            </a:xfrm>
            <a:prstGeom prst="straightConnector1">
              <a:avLst/>
            </a:prstGeom>
            <a:noFill/>
            <a:ln w="28575">
              <a:solidFill>
                <a:srgbClr val="FF0000"/>
              </a:solidFill>
              <a:prstDash val="sysDot"/>
              <a:round/>
              <a:headEnd/>
              <a:tailEnd/>
            </a:ln>
          </p:spPr>
        </p:cxnSp>
        <p:sp>
          <p:nvSpPr>
            <p:cNvPr id="50255" name="Line 22"/>
            <p:cNvSpPr>
              <a:spLocks noChangeShapeType="1"/>
            </p:cNvSpPr>
            <p:nvPr/>
          </p:nvSpPr>
          <p:spPr bwMode="auto">
            <a:xfrm>
              <a:off x="1200" y="2208"/>
              <a:ext cx="144" cy="192"/>
            </a:xfrm>
            <a:prstGeom prst="line">
              <a:avLst/>
            </a:prstGeom>
            <a:noFill/>
            <a:ln w="28575">
              <a:solidFill>
                <a:srgbClr val="FF0000"/>
              </a:solidFill>
              <a:round/>
              <a:headEnd/>
              <a:tailEnd type="triangle" w="med" len="med"/>
            </a:ln>
          </p:spPr>
          <p:txBody>
            <a:bodyPr>
              <a:prstTxWarp prst="textNoShape">
                <a:avLst/>
              </a:prstTxWarp>
            </a:bodyPr>
            <a:lstStyle/>
            <a:p>
              <a:endParaRPr lang="en-US"/>
            </a:p>
          </p:txBody>
        </p:sp>
        <p:sp>
          <p:nvSpPr>
            <p:cNvPr id="50256" name="Line 23"/>
            <p:cNvSpPr>
              <a:spLocks noChangeShapeType="1"/>
            </p:cNvSpPr>
            <p:nvPr/>
          </p:nvSpPr>
          <p:spPr bwMode="auto">
            <a:xfrm flipV="1">
              <a:off x="624" y="2064"/>
              <a:ext cx="144" cy="144"/>
            </a:xfrm>
            <a:prstGeom prst="line">
              <a:avLst/>
            </a:prstGeom>
            <a:noFill/>
            <a:ln w="28575">
              <a:solidFill>
                <a:srgbClr val="FF0000"/>
              </a:solidFill>
              <a:round/>
              <a:headEnd/>
              <a:tailEnd type="triangle" w="med" len="med"/>
            </a:ln>
          </p:spPr>
          <p:txBody>
            <a:bodyPr>
              <a:prstTxWarp prst="textNoShape">
                <a:avLst/>
              </a:prstTxWarp>
            </a:bodyPr>
            <a:lstStyle/>
            <a:p>
              <a:endParaRPr lang="en-US"/>
            </a:p>
          </p:txBody>
        </p:sp>
        <p:sp>
          <p:nvSpPr>
            <p:cNvPr id="50257" name="Line 24"/>
            <p:cNvSpPr>
              <a:spLocks noChangeShapeType="1"/>
            </p:cNvSpPr>
            <p:nvPr/>
          </p:nvSpPr>
          <p:spPr bwMode="auto">
            <a:xfrm flipV="1">
              <a:off x="528" y="1536"/>
              <a:ext cx="240" cy="144"/>
            </a:xfrm>
            <a:prstGeom prst="line">
              <a:avLst/>
            </a:prstGeom>
            <a:noFill/>
            <a:ln w="28575">
              <a:solidFill>
                <a:srgbClr val="FF0000"/>
              </a:solidFill>
              <a:round/>
              <a:headEnd/>
              <a:tailEnd type="triangle" w="med" len="med"/>
            </a:ln>
          </p:spPr>
          <p:txBody>
            <a:bodyPr>
              <a:prstTxWarp prst="textNoShape">
                <a:avLst/>
              </a:prstTxWarp>
            </a:bodyPr>
            <a:lstStyle/>
            <a:p>
              <a:endParaRPr lang="en-US"/>
            </a:p>
          </p:txBody>
        </p:sp>
        <p:sp>
          <p:nvSpPr>
            <p:cNvPr id="50258" name="Line 25"/>
            <p:cNvSpPr>
              <a:spLocks noChangeShapeType="1"/>
            </p:cNvSpPr>
            <p:nvPr/>
          </p:nvSpPr>
          <p:spPr bwMode="auto">
            <a:xfrm>
              <a:off x="912" y="1488"/>
              <a:ext cx="672" cy="0"/>
            </a:xfrm>
            <a:prstGeom prst="line">
              <a:avLst/>
            </a:prstGeom>
            <a:noFill/>
            <a:ln w="28575">
              <a:solidFill>
                <a:srgbClr val="FF0000"/>
              </a:solidFill>
              <a:round/>
              <a:headEnd/>
              <a:tailEnd type="triangle" w="med" len="med"/>
            </a:ln>
          </p:spPr>
          <p:txBody>
            <a:bodyPr>
              <a:prstTxWarp prst="textNoShape">
                <a:avLst/>
              </a:prstTxWarp>
            </a:bodyPr>
            <a:lstStyle/>
            <a:p>
              <a:endParaRPr lang="en-US"/>
            </a:p>
          </p:txBody>
        </p:sp>
        <p:sp>
          <p:nvSpPr>
            <p:cNvPr id="50259" name="Line 26"/>
            <p:cNvSpPr>
              <a:spLocks noChangeShapeType="1"/>
            </p:cNvSpPr>
            <p:nvPr/>
          </p:nvSpPr>
          <p:spPr bwMode="auto">
            <a:xfrm>
              <a:off x="912" y="2016"/>
              <a:ext cx="336" cy="0"/>
            </a:xfrm>
            <a:prstGeom prst="line">
              <a:avLst/>
            </a:prstGeom>
            <a:noFill/>
            <a:ln w="28575">
              <a:solidFill>
                <a:srgbClr val="FF0000"/>
              </a:solidFill>
              <a:round/>
              <a:headEnd/>
              <a:tailEnd type="triangle" w="med" len="med"/>
            </a:ln>
          </p:spPr>
          <p:txBody>
            <a:bodyPr>
              <a:prstTxWarp prst="textNoShape">
                <a:avLst/>
              </a:prstTxWarp>
            </a:bodyPr>
            <a:lstStyle/>
            <a:p>
              <a:endParaRPr lang="en-US"/>
            </a:p>
          </p:txBody>
        </p:sp>
        <p:sp>
          <p:nvSpPr>
            <p:cNvPr id="50260" name="Text Box 27"/>
            <p:cNvSpPr txBox="1">
              <a:spLocks noChangeArrowheads="1"/>
            </p:cNvSpPr>
            <p:nvPr/>
          </p:nvSpPr>
          <p:spPr bwMode="auto">
            <a:xfrm>
              <a:off x="768" y="1488"/>
              <a:ext cx="240" cy="250"/>
            </a:xfrm>
            <a:prstGeom prst="rect">
              <a:avLst/>
            </a:prstGeom>
            <a:noFill/>
            <a:ln w="9525">
              <a:noFill/>
              <a:miter lim="800000"/>
              <a:headEnd/>
              <a:tailEnd/>
            </a:ln>
          </p:spPr>
          <p:txBody>
            <a:bodyPr wrap="none">
              <a:prstTxWarp prst="textNoShape">
                <a:avLst/>
              </a:prstTxWarp>
              <a:spAutoFit/>
            </a:bodyPr>
            <a:lstStyle/>
            <a:p>
              <a:r>
                <a:rPr lang="en-US" sz="2000">
                  <a:solidFill>
                    <a:srgbClr val="FF0000"/>
                  </a:solidFill>
                  <a:latin typeface="Monotype Corsiva" charset="0"/>
                </a:rPr>
                <a:t>P’</a:t>
              </a:r>
            </a:p>
          </p:txBody>
        </p:sp>
        <p:sp>
          <p:nvSpPr>
            <p:cNvPr id="50261" name="Text Box 28"/>
            <p:cNvSpPr txBox="1">
              <a:spLocks noChangeArrowheads="1"/>
            </p:cNvSpPr>
            <p:nvPr/>
          </p:nvSpPr>
          <p:spPr bwMode="auto">
            <a:xfrm>
              <a:off x="768" y="1766"/>
              <a:ext cx="333" cy="250"/>
            </a:xfrm>
            <a:prstGeom prst="rect">
              <a:avLst/>
            </a:prstGeom>
            <a:noFill/>
            <a:ln w="9525">
              <a:noFill/>
              <a:miter lim="800000"/>
              <a:headEnd/>
              <a:tailEnd/>
            </a:ln>
          </p:spPr>
          <p:txBody>
            <a:bodyPr wrap="none">
              <a:prstTxWarp prst="textNoShape">
                <a:avLst/>
              </a:prstTxWarp>
              <a:spAutoFit/>
            </a:bodyPr>
            <a:lstStyle/>
            <a:p>
              <a:r>
                <a:rPr lang="en-US" sz="2000">
                  <a:solidFill>
                    <a:srgbClr val="FF0000"/>
                  </a:solidFill>
                  <a:latin typeface="Monotype Corsiva" charset="0"/>
                </a:rPr>
                <a:t>CM</a:t>
              </a:r>
            </a:p>
          </p:txBody>
        </p:sp>
        <p:sp>
          <p:nvSpPr>
            <p:cNvPr id="50262" name="Text Box 29"/>
            <p:cNvSpPr txBox="1">
              <a:spLocks noChangeArrowheads="1"/>
            </p:cNvSpPr>
            <p:nvPr/>
          </p:nvSpPr>
          <p:spPr bwMode="auto">
            <a:xfrm>
              <a:off x="1200" y="1910"/>
              <a:ext cx="327" cy="250"/>
            </a:xfrm>
            <a:prstGeom prst="rect">
              <a:avLst/>
            </a:prstGeom>
            <a:noFill/>
            <a:ln w="9525">
              <a:noFill/>
              <a:miter lim="800000"/>
              <a:headEnd/>
              <a:tailEnd/>
            </a:ln>
          </p:spPr>
          <p:txBody>
            <a:bodyPr wrap="none">
              <a:prstTxWarp prst="textNoShape">
                <a:avLst/>
              </a:prstTxWarp>
              <a:spAutoFit/>
            </a:bodyPr>
            <a:lstStyle/>
            <a:p>
              <a:r>
                <a:rPr lang="en-US" sz="2000" b="1">
                  <a:solidFill>
                    <a:srgbClr val="FF0000"/>
                  </a:solidFill>
                  <a:latin typeface="Monotype Corsiva" charset="0"/>
                </a:rPr>
                <a:t>v</a:t>
              </a:r>
              <a:r>
                <a:rPr lang="en-US" sz="2000" b="1" baseline="-25000">
                  <a:solidFill>
                    <a:srgbClr val="FF0000"/>
                  </a:solidFill>
                  <a:latin typeface="Monotype Corsiva" charset="0"/>
                </a:rPr>
                <a:t>CM</a:t>
              </a:r>
              <a:endParaRPr lang="en-US" sz="2000" b="1">
                <a:solidFill>
                  <a:srgbClr val="FF0000"/>
                </a:solidFill>
                <a:latin typeface="Monotype Corsiva" charset="0"/>
              </a:endParaRPr>
            </a:p>
          </p:txBody>
        </p:sp>
        <p:sp>
          <p:nvSpPr>
            <p:cNvPr id="50263" name="Text Box 30"/>
            <p:cNvSpPr txBox="1">
              <a:spLocks noChangeArrowheads="1"/>
            </p:cNvSpPr>
            <p:nvPr/>
          </p:nvSpPr>
          <p:spPr bwMode="auto">
            <a:xfrm>
              <a:off x="1331" y="1526"/>
              <a:ext cx="397" cy="250"/>
            </a:xfrm>
            <a:prstGeom prst="rect">
              <a:avLst/>
            </a:prstGeom>
            <a:noFill/>
            <a:ln w="9525">
              <a:noFill/>
              <a:miter lim="800000"/>
              <a:headEnd/>
              <a:tailEnd/>
            </a:ln>
          </p:spPr>
          <p:txBody>
            <a:bodyPr wrap="none">
              <a:prstTxWarp prst="textNoShape">
                <a:avLst/>
              </a:prstTxWarp>
              <a:spAutoFit/>
            </a:bodyPr>
            <a:lstStyle/>
            <a:p>
              <a:r>
                <a:rPr lang="en-US" sz="2000" b="1">
                  <a:solidFill>
                    <a:srgbClr val="FF0000"/>
                  </a:solidFill>
                  <a:latin typeface="Monotype Corsiva" charset="0"/>
                </a:rPr>
                <a:t>2v</a:t>
              </a:r>
              <a:r>
                <a:rPr lang="en-US" sz="2000" b="1" baseline="-25000">
                  <a:solidFill>
                    <a:srgbClr val="FF0000"/>
                  </a:solidFill>
                  <a:latin typeface="Monotype Corsiva" charset="0"/>
                </a:rPr>
                <a:t>CM</a:t>
              </a:r>
              <a:endParaRPr lang="en-US" sz="2000" b="1">
                <a:solidFill>
                  <a:srgbClr val="FF0000"/>
                </a:solidFill>
                <a:latin typeface="Monotype Corsiva" charset="0"/>
              </a:endParaRPr>
            </a:p>
          </p:txBody>
        </p:sp>
      </p:grpSp>
      <p:sp>
        <p:nvSpPr>
          <p:cNvPr id="381983" name="Text Box 31"/>
          <p:cNvSpPr txBox="1">
            <a:spLocks noChangeArrowheads="1"/>
          </p:cNvSpPr>
          <p:nvPr/>
        </p:nvSpPr>
        <p:spPr bwMode="auto">
          <a:xfrm>
            <a:off x="2667000" y="2514600"/>
            <a:ext cx="4495800" cy="3968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chemeClr val="accent2"/>
                </a:solidFill>
                <a:latin typeface="Arial Narrow" charset="0"/>
              </a:rPr>
              <a:t>CM is moving at  the same speed at all times.</a:t>
            </a:r>
          </a:p>
        </p:txBody>
      </p:sp>
      <p:grpSp>
        <p:nvGrpSpPr>
          <p:cNvPr id="3" name="Group 32"/>
          <p:cNvGrpSpPr>
            <a:grpSpLocks/>
          </p:cNvGrpSpPr>
          <p:nvPr/>
        </p:nvGrpSpPr>
        <p:grpSpPr bwMode="auto">
          <a:xfrm>
            <a:off x="457200" y="4267200"/>
            <a:ext cx="1890713" cy="1920875"/>
            <a:chOff x="288" y="2688"/>
            <a:chExt cx="1191" cy="1210"/>
          </a:xfrm>
        </p:grpSpPr>
        <p:sp>
          <p:nvSpPr>
            <p:cNvPr id="50226" name="Line 33"/>
            <p:cNvSpPr>
              <a:spLocks noChangeShapeType="1"/>
            </p:cNvSpPr>
            <p:nvPr/>
          </p:nvSpPr>
          <p:spPr bwMode="auto">
            <a:xfrm>
              <a:off x="288" y="3782"/>
              <a:ext cx="1152" cy="0"/>
            </a:xfrm>
            <a:prstGeom prst="line">
              <a:avLst/>
            </a:prstGeom>
            <a:noFill/>
            <a:ln w="28575">
              <a:solidFill>
                <a:schemeClr val="accent2"/>
              </a:solidFill>
              <a:round/>
              <a:headEnd/>
              <a:tailEnd/>
            </a:ln>
          </p:spPr>
          <p:txBody>
            <a:bodyPr>
              <a:prstTxWarp prst="textNoShape">
                <a:avLst/>
              </a:prstTxWarp>
            </a:bodyPr>
            <a:lstStyle/>
            <a:p>
              <a:endParaRPr lang="en-US"/>
            </a:p>
          </p:txBody>
        </p:sp>
        <p:sp>
          <p:nvSpPr>
            <p:cNvPr id="50227" name="Oval 34"/>
            <p:cNvSpPr>
              <a:spLocks noChangeArrowheads="1"/>
            </p:cNvSpPr>
            <p:nvPr/>
          </p:nvSpPr>
          <p:spPr bwMode="auto">
            <a:xfrm>
              <a:off x="336" y="2774"/>
              <a:ext cx="1008" cy="1008"/>
            </a:xfrm>
            <a:prstGeom prst="ellipse">
              <a:avLst/>
            </a:prstGeom>
            <a:solidFill>
              <a:srgbClr val="CCFFFF"/>
            </a:solidFill>
            <a:ln w="9525">
              <a:noFill/>
              <a:round/>
              <a:headEnd/>
              <a:tailEnd/>
            </a:ln>
          </p:spPr>
          <p:txBody>
            <a:bodyPr wrap="none" anchor="ctr">
              <a:prstTxWarp prst="textNoShape">
                <a:avLst/>
              </a:prstTxWarp>
            </a:bodyPr>
            <a:lstStyle/>
            <a:p>
              <a:pPr algn="ctr"/>
              <a:endParaRPr lang="en-US">
                <a:latin typeface="Monotype Corsiva" charset="0"/>
              </a:endParaRPr>
            </a:p>
          </p:txBody>
        </p:sp>
        <p:sp>
          <p:nvSpPr>
            <p:cNvPr id="50228" name="Text Box 35"/>
            <p:cNvSpPr txBox="1">
              <a:spLocks noChangeArrowheads="1"/>
            </p:cNvSpPr>
            <p:nvPr/>
          </p:nvSpPr>
          <p:spPr bwMode="auto">
            <a:xfrm>
              <a:off x="720" y="3542"/>
              <a:ext cx="202" cy="250"/>
            </a:xfrm>
            <a:prstGeom prst="rect">
              <a:avLst/>
            </a:prstGeom>
            <a:noFill/>
            <a:ln w="9525">
              <a:noFill/>
              <a:miter lim="800000"/>
              <a:headEnd/>
              <a:tailEnd/>
            </a:ln>
          </p:spPr>
          <p:txBody>
            <a:bodyPr wrap="none">
              <a:prstTxWarp prst="textNoShape">
                <a:avLst/>
              </a:prstTxWarp>
              <a:spAutoFit/>
            </a:bodyPr>
            <a:lstStyle/>
            <a:p>
              <a:r>
                <a:rPr lang="en-US" sz="2000">
                  <a:solidFill>
                    <a:srgbClr val="FF0000"/>
                  </a:solidFill>
                  <a:latin typeface="Monotype Corsiva" charset="0"/>
                </a:rPr>
                <a:t>P</a:t>
              </a:r>
            </a:p>
          </p:txBody>
        </p:sp>
        <p:sp>
          <p:nvSpPr>
            <p:cNvPr id="50229" name="Oval 36"/>
            <p:cNvSpPr>
              <a:spLocks noChangeArrowheads="1"/>
            </p:cNvSpPr>
            <p:nvPr/>
          </p:nvSpPr>
          <p:spPr bwMode="auto">
            <a:xfrm>
              <a:off x="816" y="3734"/>
              <a:ext cx="48" cy="48"/>
            </a:xfrm>
            <a:prstGeom prst="ellipse">
              <a:avLst/>
            </a:prstGeom>
            <a:solidFill>
              <a:schemeClr val="tx2"/>
            </a:solidFill>
            <a:ln w="9525">
              <a:solidFill>
                <a:schemeClr val="tx1"/>
              </a:solidFill>
              <a:round/>
              <a:headEnd/>
              <a:tailEnd/>
            </a:ln>
          </p:spPr>
          <p:txBody>
            <a:bodyPr wrap="none" anchor="ctr">
              <a:prstTxWarp prst="textNoShape">
                <a:avLst/>
              </a:prstTxWarp>
            </a:bodyPr>
            <a:lstStyle/>
            <a:p>
              <a:endParaRPr lang="en-US"/>
            </a:p>
          </p:txBody>
        </p:sp>
        <p:sp>
          <p:nvSpPr>
            <p:cNvPr id="50230" name="Oval 37"/>
            <p:cNvSpPr>
              <a:spLocks noChangeArrowheads="1"/>
            </p:cNvSpPr>
            <p:nvPr/>
          </p:nvSpPr>
          <p:spPr bwMode="auto">
            <a:xfrm>
              <a:off x="816" y="2774"/>
              <a:ext cx="48" cy="48"/>
            </a:xfrm>
            <a:prstGeom prst="ellipse">
              <a:avLst/>
            </a:prstGeom>
            <a:solidFill>
              <a:schemeClr val="tx2"/>
            </a:solidFill>
            <a:ln w="9525">
              <a:solidFill>
                <a:schemeClr val="tx1"/>
              </a:solidFill>
              <a:round/>
              <a:headEnd/>
              <a:tailEnd/>
            </a:ln>
          </p:spPr>
          <p:txBody>
            <a:bodyPr wrap="none" anchor="ctr">
              <a:prstTxWarp prst="textNoShape">
                <a:avLst/>
              </a:prstTxWarp>
            </a:bodyPr>
            <a:lstStyle/>
            <a:p>
              <a:endParaRPr lang="en-US"/>
            </a:p>
          </p:txBody>
        </p:sp>
        <p:sp>
          <p:nvSpPr>
            <p:cNvPr id="50231" name="Text Box 38"/>
            <p:cNvSpPr txBox="1">
              <a:spLocks noChangeArrowheads="1"/>
            </p:cNvSpPr>
            <p:nvPr/>
          </p:nvSpPr>
          <p:spPr bwMode="auto">
            <a:xfrm>
              <a:off x="720" y="2774"/>
              <a:ext cx="240" cy="250"/>
            </a:xfrm>
            <a:prstGeom prst="rect">
              <a:avLst/>
            </a:prstGeom>
            <a:noFill/>
            <a:ln w="9525">
              <a:noFill/>
              <a:miter lim="800000"/>
              <a:headEnd/>
              <a:tailEnd/>
            </a:ln>
          </p:spPr>
          <p:txBody>
            <a:bodyPr wrap="none">
              <a:prstTxWarp prst="textNoShape">
                <a:avLst/>
              </a:prstTxWarp>
              <a:spAutoFit/>
            </a:bodyPr>
            <a:lstStyle/>
            <a:p>
              <a:r>
                <a:rPr lang="en-US" sz="2000">
                  <a:solidFill>
                    <a:srgbClr val="FF0000"/>
                  </a:solidFill>
                  <a:latin typeface="Monotype Corsiva" charset="0"/>
                </a:rPr>
                <a:t>P’</a:t>
              </a:r>
            </a:p>
          </p:txBody>
        </p:sp>
        <p:sp>
          <p:nvSpPr>
            <p:cNvPr id="50232" name="Text Box 39"/>
            <p:cNvSpPr txBox="1">
              <a:spLocks noChangeArrowheads="1"/>
            </p:cNvSpPr>
            <p:nvPr/>
          </p:nvSpPr>
          <p:spPr bwMode="auto">
            <a:xfrm>
              <a:off x="720" y="3052"/>
              <a:ext cx="333" cy="250"/>
            </a:xfrm>
            <a:prstGeom prst="rect">
              <a:avLst/>
            </a:prstGeom>
            <a:noFill/>
            <a:ln w="9525">
              <a:noFill/>
              <a:miter lim="800000"/>
              <a:headEnd/>
              <a:tailEnd/>
            </a:ln>
          </p:spPr>
          <p:txBody>
            <a:bodyPr wrap="none">
              <a:prstTxWarp prst="textNoShape">
                <a:avLst/>
              </a:prstTxWarp>
              <a:spAutoFit/>
            </a:bodyPr>
            <a:lstStyle/>
            <a:p>
              <a:r>
                <a:rPr lang="en-US" sz="2000">
                  <a:solidFill>
                    <a:srgbClr val="FF0000"/>
                  </a:solidFill>
                  <a:latin typeface="Monotype Corsiva" charset="0"/>
                </a:rPr>
                <a:t>CM</a:t>
              </a:r>
            </a:p>
          </p:txBody>
        </p:sp>
        <p:sp>
          <p:nvSpPr>
            <p:cNvPr id="50233" name="Oval 40"/>
            <p:cNvSpPr>
              <a:spLocks noChangeArrowheads="1"/>
            </p:cNvSpPr>
            <p:nvPr/>
          </p:nvSpPr>
          <p:spPr bwMode="auto">
            <a:xfrm>
              <a:off x="816" y="3254"/>
              <a:ext cx="48" cy="48"/>
            </a:xfrm>
            <a:prstGeom prst="ellipse">
              <a:avLst/>
            </a:prstGeom>
            <a:solidFill>
              <a:schemeClr val="tx2"/>
            </a:solidFill>
            <a:ln w="9525">
              <a:solidFill>
                <a:schemeClr val="tx1"/>
              </a:solidFill>
              <a:round/>
              <a:headEnd/>
              <a:tailEnd/>
            </a:ln>
          </p:spPr>
          <p:txBody>
            <a:bodyPr wrap="none" anchor="ctr">
              <a:prstTxWarp prst="textNoShape">
                <a:avLst/>
              </a:prstTxWarp>
            </a:bodyPr>
            <a:lstStyle/>
            <a:p>
              <a:endParaRPr lang="en-US"/>
            </a:p>
          </p:txBody>
        </p:sp>
        <p:grpSp>
          <p:nvGrpSpPr>
            <p:cNvPr id="50234" name="Group 41"/>
            <p:cNvGrpSpPr>
              <a:grpSpLocks/>
            </p:cNvGrpSpPr>
            <p:nvPr/>
          </p:nvGrpSpPr>
          <p:grpSpPr bwMode="auto">
            <a:xfrm>
              <a:off x="864" y="3196"/>
              <a:ext cx="615" cy="250"/>
              <a:chOff x="864" y="3196"/>
              <a:chExt cx="615" cy="250"/>
            </a:xfrm>
          </p:grpSpPr>
          <p:sp>
            <p:nvSpPr>
              <p:cNvPr id="50241" name="Line 42"/>
              <p:cNvSpPr>
                <a:spLocks noChangeShapeType="1"/>
              </p:cNvSpPr>
              <p:nvPr/>
            </p:nvSpPr>
            <p:spPr bwMode="auto">
              <a:xfrm>
                <a:off x="864" y="3302"/>
                <a:ext cx="336" cy="0"/>
              </a:xfrm>
              <a:prstGeom prst="line">
                <a:avLst/>
              </a:prstGeom>
              <a:noFill/>
              <a:ln w="28575">
                <a:solidFill>
                  <a:srgbClr val="FF0000"/>
                </a:solidFill>
                <a:round/>
                <a:headEnd/>
                <a:tailEnd type="triangle" w="med" len="med"/>
              </a:ln>
            </p:spPr>
            <p:txBody>
              <a:bodyPr>
                <a:prstTxWarp prst="textNoShape">
                  <a:avLst/>
                </a:prstTxWarp>
              </a:bodyPr>
              <a:lstStyle/>
              <a:p>
                <a:endParaRPr lang="en-US"/>
              </a:p>
            </p:txBody>
          </p:sp>
          <p:sp>
            <p:nvSpPr>
              <p:cNvPr id="50242" name="Text Box 43"/>
              <p:cNvSpPr txBox="1">
                <a:spLocks noChangeArrowheads="1"/>
              </p:cNvSpPr>
              <p:nvPr/>
            </p:nvSpPr>
            <p:spPr bwMode="auto">
              <a:xfrm>
                <a:off x="1152" y="3196"/>
                <a:ext cx="327" cy="250"/>
              </a:xfrm>
              <a:prstGeom prst="rect">
                <a:avLst/>
              </a:prstGeom>
              <a:noFill/>
              <a:ln w="9525">
                <a:noFill/>
                <a:miter lim="800000"/>
                <a:headEnd/>
                <a:tailEnd/>
              </a:ln>
            </p:spPr>
            <p:txBody>
              <a:bodyPr wrap="none">
                <a:prstTxWarp prst="textNoShape">
                  <a:avLst/>
                </a:prstTxWarp>
                <a:spAutoFit/>
              </a:bodyPr>
              <a:lstStyle/>
              <a:p>
                <a:r>
                  <a:rPr lang="en-US" sz="2000" b="1">
                    <a:solidFill>
                      <a:srgbClr val="FF0000"/>
                    </a:solidFill>
                    <a:latin typeface="Monotype Corsiva" charset="0"/>
                  </a:rPr>
                  <a:t>v</a:t>
                </a:r>
                <a:r>
                  <a:rPr lang="en-US" sz="2000" b="1" baseline="-25000">
                    <a:solidFill>
                      <a:srgbClr val="FF0000"/>
                    </a:solidFill>
                    <a:latin typeface="Monotype Corsiva" charset="0"/>
                  </a:rPr>
                  <a:t>CM</a:t>
                </a:r>
                <a:endParaRPr lang="en-US" sz="2000" b="1">
                  <a:solidFill>
                    <a:srgbClr val="FF0000"/>
                  </a:solidFill>
                  <a:latin typeface="Monotype Corsiva" charset="0"/>
                </a:endParaRPr>
              </a:p>
            </p:txBody>
          </p:sp>
        </p:grpSp>
        <p:grpSp>
          <p:nvGrpSpPr>
            <p:cNvPr id="50235" name="Group 44"/>
            <p:cNvGrpSpPr>
              <a:grpSpLocks/>
            </p:cNvGrpSpPr>
            <p:nvPr/>
          </p:nvGrpSpPr>
          <p:grpSpPr bwMode="auto">
            <a:xfrm>
              <a:off x="864" y="2688"/>
              <a:ext cx="615" cy="250"/>
              <a:chOff x="864" y="3196"/>
              <a:chExt cx="615" cy="250"/>
            </a:xfrm>
          </p:grpSpPr>
          <p:sp>
            <p:nvSpPr>
              <p:cNvPr id="50239" name="Line 45"/>
              <p:cNvSpPr>
                <a:spLocks noChangeShapeType="1"/>
              </p:cNvSpPr>
              <p:nvPr/>
            </p:nvSpPr>
            <p:spPr bwMode="auto">
              <a:xfrm>
                <a:off x="864" y="3302"/>
                <a:ext cx="336" cy="0"/>
              </a:xfrm>
              <a:prstGeom prst="line">
                <a:avLst/>
              </a:prstGeom>
              <a:noFill/>
              <a:ln w="28575">
                <a:solidFill>
                  <a:srgbClr val="FF0000"/>
                </a:solidFill>
                <a:round/>
                <a:headEnd/>
                <a:tailEnd type="triangle" w="med" len="med"/>
              </a:ln>
            </p:spPr>
            <p:txBody>
              <a:bodyPr>
                <a:prstTxWarp prst="textNoShape">
                  <a:avLst/>
                </a:prstTxWarp>
              </a:bodyPr>
              <a:lstStyle/>
              <a:p>
                <a:endParaRPr lang="en-US"/>
              </a:p>
            </p:txBody>
          </p:sp>
          <p:sp>
            <p:nvSpPr>
              <p:cNvPr id="50240" name="Text Box 46"/>
              <p:cNvSpPr txBox="1">
                <a:spLocks noChangeArrowheads="1"/>
              </p:cNvSpPr>
              <p:nvPr/>
            </p:nvSpPr>
            <p:spPr bwMode="auto">
              <a:xfrm>
                <a:off x="1152" y="3196"/>
                <a:ext cx="327" cy="250"/>
              </a:xfrm>
              <a:prstGeom prst="rect">
                <a:avLst/>
              </a:prstGeom>
              <a:noFill/>
              <a:ln w="9525">
                <a:noFill/>
                <a:miter lim="800000"/>
                <a:headEnd/>
                <a:tailEnd/>
              </a:ln>
            </p:spPr>
            <p:txBody>
              <a:bodyPr wrap="none">
                <a:prstTxWarp prst="textNoShape">
                  <a:avLst/>
                </a:prstTxWarp>
                <a:spAutoFit/>
              </a:bodyPr>
              <a:lstStyle/>
              <a:p>
                <a:r>
                  <a:rPr lang="en-US" sz="2000" b="1">
                    <a:solidFill>
                      <a:srgbClr val="FF0000"/>
                    </a:solidFill>
                    <a:latin typeface="Monotype Corsiva" charset="0"/>
                  </a:rPr>
                  <a:t>v</a:t>
                </a:r>
                <a:r>
                  <a:rPr lang="en-US" sz="2000" b="1" baseline="-25000">
                    <a:solidFill>
                      <a:srgbClr val="FF0000"/>
                    </a:solidFill>
                    <a:latin typeface="Monotype Corsiva" charset="0"/>
                  </a:rPr>
                  <a:t>CM</a:t>
                </a:r>
                <a:endParaRPr lang="en-US" sz="2000" b="1">
                  <a:solidFill>
                    <a:srgbClr val="FF0000"/>
                  </a:solidFill>
                  <a:latin typeface="Monotype Corsiva" charset="0"/>
                </a:endParaRPr>
              </a:p>
            </p:txBody>
          </p:sp>
        </p:grpSp>
        <p:grpSp>
          <p:nvGrpSpPr>
            <p:cNvPr id="50236" name="Group 47"/>
            <p:cNvGrpSpPr>
              <a:grpSpLocks/>
            </p:cNvGrpSpPr>
            <p:nvPr/>
          </p:nvGrpSpPr>
          <p:grpSpPr bwMode="auto">
            <a:xfrm>
              <a:off x="864" y="3648"/>
              <a:ext cx="615" cy="250"/>
              <a:chOff x="864" y="3196"/>
              <a:chExt cx="615" cy="250"/>
            </a:xfrm>
          </p:grpSpPr>
          <p:sp>
            <p:nvSpPr>
              <p:cNvPr id="50237" name="Line 48"/>
              <p:cNvSpPr>
                <a:spLocks noChangeShapeType="1"/>
              </p:cNvSpPr>
              <p:nvPr/>
            </p:nvSpPr>
            <p:spPr bwMode="auto">
              <a:xfrm>
                <a:off x="864" y="3302"/>
                <a:ext cx="336" cy="0"/>
              </a:xfrm>
              <a:prstGeom prst="line">
                <a:avLst/>
              </a:prstGeom>
              <a:noFill/>
              <a:ln w="28575">
                <a:solidFill>
                  <a:srgbClr val="FF0000"/>
                </a:solidFill>
                <a:round/>
                <a:headEnd/>
                <a:tailEnd type="triangle" w="med" len="med"/>
              </a:ln>
            </p:spPr>
            <p:txBody>
              <a:bodyPr>
                <a:prstTxWarp prst="textNoShape">
                  <a:avLst/>
                </a:prstTxWarp>
              </a:bodyPr>
              <a:lstStyle/>
              <a:p>
                <a:endParaRPr lang="en-US"/>
              </a:p>
            </p:txBody>
          </p:sp>
          <p:sp>
            <p:nvSpPr>
              <p:cNvPr id="50238" name="Text Box 49"/>
              <p:cNvSpPr txBox="1">
                <a:spLocks noChangeArrowheads="1"/>
              </p:cNvSpPr>
              <p:nvPr/>
            </p:nvSpPr>
            <p:spPr bwMode="auto">
              <a:xfrm>
                <a:off x="1152" y="3196"/>
                <a:ext cx="327" cy="250"/>
              </a:xfrm>
              <a:prstGeom prst="rect">
                <a:avLst/>
              </a:prstGeom>
              <a:noFill/>
              <a:ln w="9525">
                <a:noFill/>
                <a:miter lim="800000"/>
                <a:headEnd/>
                <a:tailEnd/>
              </a:ln>
            </p:spPr>
            <p:txBody>
              <a:bodyPr wrap="none">
                <a:prstTxWarp prst="textNoShape">
                  <a:avLst/>
                </a:prstTxWarp>
                <a:spAutoFit/>
              </a:bodyPr>
              <a:lstStyle/>
              <a:p>
                <a:r>
                  <a:rPr lang="en-US" sz="2000" b="1">
                    <a:solidFill>
                      <a:srgbClr val="FF0000"/>
                    </a:solidFill>
                    <a:latin typeface="Monotype Corsiva" charset="0"/>
                  </a:rPr>
                  <a:t>v</a:t>
                </a:r>
                <a:r>
                  <a:rPr lang="en-US" sz="2000" b="1" baseline="-25000">
                    <a:solidFill>
                      <a:srgbClr val="FF0000"/>
                    </a:solidFill>
                    <a:latin typeface="Monotype Corsiva" charset="0"/>
                  </a:rPr>
                  <a:t>CM</a:t>
                </a:r>
                <a:endParaRPr lang="en-US" sz="2000" b="1">
                  <a:solidFill>
                    <a:srgbClr val="FF0000"/>
                  </a:solidFill>
                  <a:latin typeface="Monotype Corsiva" charset="0"/>
                </a:endParaRPr>
              </a:p>
            </p:txBody>
          </p:sp>
        </p:grpSp>
      </p:grpSp>
      <p:sp>
        <p:nvSpPr>
          <p:cNvPr id="382002" name="Text Box 50"/>
          <p:cNvSpPr txBox="1">
            <a:spLocks noChangeArrowheads="1"/>
          </p:cNvSpPr>
          <p:nvPr/>
        </p:nvSpPr>
        <p:spPr bwMode="auto">
          <a:xfrm>
            <a:off x="2505075" y="4784725"/>
            <a:ext cx="619125" cy="1006475"/>
          </a:xfrm>
          <a:prstGeom prst="rect">
            <a:avLst/>
          </a:prstGeom>
          <a:noFill/>
          <a:ln w="9525">
            <a:noFill/>
            <a:miter lim="800000"/>
            <a:headEnd/>
            <a:tailEnd/>
          </a:ln>
        </p:spPr>
        <p:txBody>
          <a:bodyPr wrap="none">
            <a:prstTxWarp prst="textNoShape">
              <a:avLst/>
            </a:prstTxWarp>
            <a:spAutoFit/>
          </a:bodyPr>
          <a:lstStyle/>
          <a:p>
            <a:r>
              <a:rPr lang="en-US" sz="6000" b="1">
                <a:solidFill>
                  <a:srgbClr val="FF0000"/>
                </a:solidFill>
              </a:rPr>
              <a:t>+</a:t>
            </a:r>
          </a:p>
        </p:txBody>
      </p:sp>
      <p:grpSp>
        <p:nvGrpSpPr>
          <p:cNvPr id="7" name="Group 51"/>
          <p:cNvGrpSpPr>
            <a:grpSpLocks/>
          </p:cNvGrpSpPr>
          <p:nvPr/>
        </p:nvGrpSpPr>
        <p:grpSpPr bwMode="auto">
          <a:xfrm>
            <a:off x="2743200" y="4252913"/>
            <a:ext cx="2671763" cy="1847850"/>
            <a:chOff x="1728" y="2679"/>
            <a:chExt cx="1683" cy="1164"/>
          </a:xfrm>
        </p:grpSpPr>
        <p:sp>
          <p:nvSpPr>
            <p:cNvPr id="50212" name="Line 52"/>
            <p:cNvSpPr>
              <a:spLocks noChangeShapeType="1"/>
            </p:cNvSpPr>
            <p:nvPr/>
          </p:nvSpPr>
          <p:spPr bwMode="auto">
            <a:xfrm>
              <a:off x="1968" y="3782"/>
              <a:ext cx="1152" cy="0"/>
            </a:xfrm>
            <a:prstGeom prst="line">
              <a:avLst/>
            </a:prstGeom>
            <a:noFill/>
            <a:ln w="28575">
              <a:solidFill>
                <a:schemeClr val="accent2"/>
              </a:solidFill>
              <a:round/>
              <a:headEnd/>
              <a:tailEnd/>
            </a:ln>
          </p:spPr>
          <p:txBody>
            <a:bodyPr>
              <a:prstTxWarp prst="textNoShape">
                <a:avLst/>
              </a:prstTxWarp>
            </a:bodyPr>
            <a:lstStyle/>
            <a:p>
              <a:endParaRPr lang="en-US"/>
            </a:p>
          </p:txBody>
        </p:sp>
        <p:sp>
          <p:nvSpPr>
            <p:cNvPr id="50213" name="Oval 53"/>
            <p:cNvSpPr>
              <a:spLocks noChangeArrowheads="1"/>
            </p:cNvSpPr>
            <p:nvPr/>
          </p:nvSpPr>
          <p:spPr bwMode="auto">
            <a:xfrm>
              <a:off x="2016" y="2774"/>
              <a:ext cx="1008" cy="1008"/>
            </a:xfrm>
            <a:prstGeom prst="ellipse">
              <a:avLst/>
            </a:prstGeom>
            <a:solidFill>
              <a:srgbClr val="CCFFFF"/>
            </a:solidFill>
            <a:ln w="9525">
              <a:noFill/>
              <a:round/>
              <a:headEnd/>
              <a:tailEnd/>
            </a:ln>
          </p:spPr>
          <p:txBody>
            <a:bodyPr wrap="none" anchor="ctr">
              <a:prstTxWarp prst="textNoShape">
                <a:avLst/>
              </a:prstTxWarp>
            </a:bodyPr>
            <a:lstStyle/>
            <a:p>
              <a:pPr algn="ctr"/>
              <a:endParaRPr lang="en-US">
                <a:latin typeface="Monotype Corsiva" charset="0"/>
              </a:endParaRPr>
            </a:p>
          </p:txBody>
        </p:sp>
        <p:sp>
          <p:nvSpPr>
            <p:cNvPr id="50214" name="Text Box 54"/>
            <p:cNvSpPr txBox="1">
              <a:spLocks noChangeArrowheads="1"/>
            </p:cNvSpPr>
            <p:nvPr/>
          </p:nvSpPr>
          <p:spPr bwMode="auto">
            <a:xfrm>
              <a:off x="2400" y="3542"/>
              <a:ext cx="202" cy="250"/>
            </a:xfrm>
            <a:prstGeom prst="rect">
              <a:avLst/>
            </a:prstGeom>
            <a:noFill/>
            <a:ln w="9525">
              <a:noFill/>
              <a:miter lim="800000"/>
              <a:headEnd/>
              <a:tailEnd/>
            </a:ln>
          </p:spPr>
          <p:txBody>
            <a:bodyPr wrap="none">
              <a:prstTxWarp prst="textNoShape">
                <a:avLst/>
              </a:prstTxWarp>
              <a:spAutoFit/>
            </a:bodyPr>
            <a:lstStyle/>
            <a:p>
              <a:r>
                <a:rPr lang="en-US" sz="2000">
                  <a:solidFill>
                    <a:srgbClr val="FF0000"/>
                  </a:solidFill>
                  <a:latin typeface="Monotype Corsiva" charset="0"/>
                </a:rPr>
                <a:t>P</a:t>
              </a:r>
            </a:p>
          </p:txBody>
        </p:sp>
        <p:sp>
          <p:nvSpPr>
            <p:cNvPr id="50215" name="Oval 55"/>
            <p:cNvSpPr>
              <a:spLocks noChangeArrowheads="1"/>
            </p:cNvSpPr>
            <p:nvPr/>
          </p:nvSpPr>
          <p:spPr bwMode="auto">
            <a:xfrm>
              <a:off x="2496" y="3734"/>
              <a:ext cx="48" cy="48"/>
            </a:xfrm>
            <a:prstGeom prst="ellipse">
              <a:avLst/>
            </a:prstGeom>
            <a:solidFill>
              <a:schemeClr val="tx2"/>
            </a:solidFill>
            <a:ln w="9525">
              <a:solidFill>
                <a:schemeClr val="tx1"/>
              </a:solidFill>
              <a:round/>
              <a:headEnd/>
              <a:tailEnd/>
            </a:ln>
          </p:spPr>
          <p:txBody>
            <a:bodyPr wrap="none" anchor="ctr">
              <a:prstTxWarp prst="textNoShape">
                <a:avLst/>
              </a:prstTxWarp>
            </a:bodyPr>
            <a:lstStyle/>
            <a:p>
              <a:endParaRPr lang="en-US"/>
            </a:p>
          </p:txBody>
        </p:sp>
        <p:sp>
          <p:nvSpPr>
            <p:cNvPr id="50216" name="Oval 56"/>
            <p:cNvSpPr>
              <a:spLocks noChangeArrowheads="1"/>
            </p:cNvSpPr>
            <p:nvPr/>
          </p:nvSpPr>
          <p:spPr bwMode="auto">
            <a:xfrm>
              <a:off x="2496" y="2774"/>
              <a:ext cx="48" cy="48"/>
            </a:xfrm>
            <a:prstGeom prst="ellipse">
              <a:avLst/>
            </a:prstGeom>
            <a:solidFill>
              <a:schemeClr val="tx2"/>
            </a:solidFill>
            <a:ln w="9525">
              <a:solidFill>
                <a:schemeClr val="tx1"/>
              </a:solidFill>
              <a:round/>
              <a:headEnd/>
              <a:tailEnd/>
            </a:ln>
          </p:spPr>
          <p:txBody>
            <a:bodyPr wrap="none" anchor="ctr">
              <a:prstTxWarp prst="textNoShape">
                <a:avLst/>
              </a:prstTxWarp>
            </a:bodyPr>
            <a:lstStyle/>
            <a:p>
              <a:endParaRPr lang="en-US"/>
            </a:p>
          </p:txBody>
        </p:sp>
        <p:sp>
          <p:nvSpPr>
            <p:cNvPr id="50217" name="Text Box 57"/>
            <p:cNvSpPr txBox="1">
              <a:spLocks noChangeArrowheads="1"/>
            </p:cNvSpPr>
            <p:nvPr/>
          </p:nvSpPr>
          <p:spPr bwMode="auto">
            <a:xfrm>
              <a:off x="2400" y="2774"/>
              <a:ext cx="240" cy="250"/>
            </a:xfrm>
            <a:prstGeom prst="rect">
              <a:avLst/>
            </a:prstGeom>
            <a:noFill/>
            <a:ln w="9525">
              <a:noFill/>
              <a:miter lim="800000"/>
              <a:headEnd/>
              <a:tailEnd/>
            </a:ln>
          </p:spPr>
          <p:txBody>
            <a:bodyPr wrap="none">
              <a:prstTxWarp prst="textNoShape">
                <a:avLst/>
              </a:prstTxWarp>
              <a:spAutoFit/>
            </a:bodyPr>
            <a:lstStyle/>
            <a:p>
              <a:r>
                <a:rPr lang="en-US" sz="2000">
                  <a:solidFill>
                    <a:srgbClr val="FF0000"/>
                  </a:solidFill>
                  <a:latin typeface="Monotype Corsiva" charset="0"/>
                </a:rPr>
                <a:t>P’</a:t>
              </a:r>
            </a:p>
          </p:txBody>
        </p:sp>
        <p:sp>
          <p:nvSpPr>
            <p:cNvPr id="50218" name="Text Box 58"/>
            <p:cNvSpPr txBox="1">
              <a:spLocks noChangeArrowheads="1"/>
            </p:cNvSpPr>
            <p:nvPr/>
          </p:nvSpPr>
          <p:spPr bwMode="auto">
            <a:xfrm>
              <a:off x="2400" y="3052"/>
              <a:ext cx="333" cy="250"/>
            </a:xfrm>
            <a:prstGeom prst="rect">
              <a:avLst/>
            </a:prstGeom>
            <a:noFill/>
            <a:ln w="9525">
              <a:noFill/>
              <a:miter lim="800000"/>
              <a:headEnd/>
              <a:tailEnd/>
            </a:ln>
          </p:spPr>
          <p:txBody>
            <a:bodyPr wrap="none">
              <a:prstTxWarp prst="textNoShape">
                <a:avLst/>
              </a:prstTxWarp>
              <a:spAutoFit/>
            </a:bodyPr>
            <a:lstStyle/>
            <a:p>
              <a:r>
                <a:rPr lang="en-US" sz="2000">
                  <a:solidFill>
                    <a:srgbClr val="FF0000"/>
                  </a:solidFill>
                  <a:latin typeface="Monotype Corsiva" charset="0"/>
                </a:rPr>
                <a:t>CM</a:t>
              </a:r>
            </a:p>
          </p:txBody>
        </p:sp>
        <p:sp>
          <p:nvSpPr>
            <p:cNvPr id="50219" name="Oval 59"/>
            <p:cNvSpPr>
              <a:spLocks noChangeArrowheads="1"/>
            </p:cNvSpPr>
            <p:nvPr/>
          </p:nvSpPr>
          <p:spPr bwMode="auto">
            <a:xfrm>
              <a:off x="2496" y="3254"/>
              <a:ext cx="48" cy="48"/>
            </a:xfrm>
            <a:prstGeom prst="ellipse">
              <a:avLst/>
            </a:prstGeom>
            <a:solidFill>
              <a:schemeClr val="tx2"/>
            </a:solidFill>
            <a:ln w="9525">
              <a:solidFill>
                <a:schemeClr val="tx1"/>
              </a:solidFill>
              <a:round/>
              <a:headEnd/>
              <a:tailEnd/>
            </a:ln>
          </p:spPr>
          <p:txBody>
            <a:bodyPr wrap="none" anchor="ctr">
              <a:prstTxWarp prst="textNoShape">
                <a:avLst/>
              </a:prstTxWarp>
            </a:bodyPr>
            <a:lstStyle/>
            <a:p>
              <a:endParaRPr lang="en-US"/>
            </a:p>
          </p:txBody>
        </p:sp>
        <p:sp>
          <p:nvSpPr>
            <p:cNvPr id="50220" name="Line 60"/>
            <p:cNvSpPr>
              <a:spLocks noChangeShapeType="1"/>
            </p:cNvSpPr>
            <p:nvPr/>
          </p:nvSpPr>
          <p:spPr bwMode="auto">
            <a:xfrm flipH="1">
              <a:off x="2160" y="3754"/>
              <a:ext cx="336" cy="0"/>
            </a:xfrm>
            <a:prstGeom prst="line">
              <a:avLst/>
            </a:prstGeom>
            <a:noFill/>
            <a:ln w="28575">
              <a:solidFill>
                <a:srgbClr val="FF0000"/>
              </a:solidFill>
              <a:round/>
              <a:headEnd/>
              <a:tailEnd type="triangle" w="med" len="med"/>
            </a:ln>
          </p:spPr>
          <p:txBody>
            <a:bodyPr>
              <a:prstTxWarp prst="textNoShape">
                <a:avLst/>
              </a:prstTxWarp>
            </a:bodyPr>
            <a:lstStyle/>
            <a:p>
              <a:endParaRPr lang="en-US"/>
            </a:p>
          </p:txBody>
        </p:sp>
        <p:sp>
          <p:nvSpPr>
            <p:cNvPr id="50221" name="Text Box 61"/>
            <p:cNvSpPr txBox="1">
              <a:spLocks noChangeArrowheads="1"/>
            </p:cNvSpPr>
            <p:nvPr/>
          </p:nvSpPr>
          <p:spPr bwMode="auto">
            <a:xfrm>
              <a:off x="1728" y="3591"/>
              <a:ext cx="579" cy="252"/>
            </a:xfrm>
            <a:prstGeom prst="rect">
              <a:avLst/>
            </a:prstGeom>
            <a:noFill/>
            <a:ln w="9525">
              <a:noFill/>
              <a:miter lim="800000"/>
              <a:headEnd/>
              <a:tailEnd/>
            </a:ln>
          </p:spPr>
          <p:txBody>
            <a:bodyPr wrap="none">
              <a:prstTxWarp prst="textNoShape">
                <a:avLst/>
              </a:prstTxWarp>
              <a:spAutoFit/>
            </a:bodyPr>
            <a:lstStyle/>
            <a:p>
              <a:r>
                <a:rPr lang="en-US" sz="2000" b="1" dirty="0" err="1">
                  <a:solidFill>
                    <a:srgbClr val="FF0000"/>
                  </a:solidFill>
                  <a:latin typeface="Monotype Corsiva" charset="0"/>
                </a:rPr>
                <a:t>v</a:t>
              </a:r>
              <a:r>
                <a:rPr lang="en-US" sz="2000" b="1" dirty="0">
                  <a:solidFill>
                    <a:srgbClr val="FF0000"/>
                  </a:solidFill>
                  <a:latin typeface="Monotype Corsiva" charset="0"/>
                </a:rPr>
                <a:t>=</a:t>
              </a:r>
              <a:r>
                <a:rPr lang="en-US" sz="2000" b="1" dirty="0" smtClean="0">
                  <a:solidFill>
                    <a:srgbClr val="FF0000"/>
                  </a:solidFill>
                  <a:latin typeface="Monotype Corsiva" charset="0"/>
                </a:rPr>
                <a:t>Rω</a:t>
              </a:r>
              <a:endParaRPr lang="en-US" sz="2000" b="1" dirty="0">
                <a:solidFill>
                  <a:srgbClr val="FF0000"/>
                </a:solidFill>
                <a:latin typeface="Monotype Corsiva" charset="0"/>
              </a:endParaRPr>
            </a:p>
          </p:txBody>
        </p:sp>
        <p:sp>
          <p:nvSpPr>
            <p:cNvPr id="50222" name="Text Box 62"/>
            <p:cNvSpPr txBox="1">
              <a:spLocks noChangeArrowheads="1"/>
            </p:cNvSpPr>
            <p:nvPr/>
          </p:nvSpPr>
          <p:spPr bwMode="auto">
            <a:xfrm>
              <a:off x="2502" y="3206"/>
              <a:ext cx="339" cy="250"/>
            </a:xfrm>
            <a:prstGeom prst="rect">
              <a:avLst/>
            </a:prstGeom>
            <a:noFill/>
            <a:ln w="9525">
              <a:noFill/>
              <a:miter lim="800000"/>
              <a:headEnd/>
              <a:tailEnd/>
            </a:ln>
          </p:spPr>
          <p:txBody>
            <a:bodyPr wrap="none">
              <a:prstTxWarp prst="textNoShape">
                <a:avLst/>
              </a:prstTxWarp>
              <a:spAutoFit/>
            </a:bodyPr>
            <a:lstStyle/>
            <a:p>
              <a:r>
                <a:rPr lang="en-US" sz="2000" b="1">
                  <a:solidFill>
                    <a:srgbClr val="FF0000"/>
                  </a:solidFill>
                  <a:latin typeface="Monotype Corsiva" charset="0"/>
                </a:rPr>
                <a:t>v=0</a:t>
              </a:r>
            </a:p>
          </p:txBody>
        </p:sp>
        <p:grpSp>
          <p:nvGrpSpPr>
            <p:cNvPr id="50223" name="Group 63"/>
            <p:cNvGrpSpPr>
              <a:grpSpLocks/>
            </p:cNvGrpSpPr>
            <p:nvPr/>
          </p:nvGrpSpPr>
          <p:grpSpPr bwMode="auto">
            <a:xfrm>
              <a:off x="2544" y="2679"/>
              <a:ext cx="867" cy="252"/>
              <a:chOff x="864" y="3187"/>
              <a:chExt cx="867" cy="252"/>
            </a:xfrm>
          </p:grpSpPr>
          <p:sp>
            <p:nvSpPr>
              <p:cNvPr id="50224" name="Line 64"/>
              <p:cNvSpPr>
                <a:spLocks noChangeShapeType="1"/>
              </p:cNvSpPr>
              <p:nvPr/>
            </p:nvSpPr>
            <p:spPr bwMode="auto">
              <a:xfrm>
                <a:off x="864" y="3302"/>
                <a:ext cx="336" cy="0"/>
              </a:xfrm>
              <a:prstGeom prst="line">
                <a:avLst/>
              </a:prstGeom>
              <a:noFill/>
              <a:ln w="28575">
                <a:solidFill>
                  <a:srgbClr val="FF0000"/>
                </a:solidFill>
                <a:round/>
                <a:headEnd/>
                <a:tailEnd type="triangle" w="med" len="med"/>
              </a:ln>
            </p:spPr>
            <p:txBody>
              <a:bodyPr>
                <a:prstTxWarp prst="textNoShape">
                  <a:avLst/>
                </a:prstTxWarp>
              </a:bodyPr>
              <a:lstStyle/>
              <a:p>
                <a:endParaRPr lang="en-US"/>
              </a:p>
            </p:txBody>
          </p:sp>
          <p:sp>
            <p:nvSpPr>
              <p:cNvPr id="50225" name="Text Box 65"/>
              <p:cNvSpPr txBox="1">
                <a:spLocks noChangeArrowheads="1"/>
              </p:cNvSpPr>
              <p:nvPr/>
            </p:nvSpPr>
            <p:spPr bwMode="auto">
              <a:xfrm>
                <a:off x="1152" y="3187"/>
                <a:ext cx="579" cy="252"/>
              </a:xfrm>
              <a:prstGeom prst="rect">
                <a:avLst/>
              </a:prstGeom>
              <a:noFill/>
              <a:ln w="9525">
                <a:noFill/>
                <a:miter lim="800000"/>
                <a:headEnd/>
                <a:tailEnd/>
              </a:ln>
            </p:spPr>
            <p:txBody>
              <a:bodyPr wrap="none">
                <a:prstTxWarp prst="textNoShape">
                  <a:avLst/>
                </a:prstTxWarp>
                <a:spAutoFit/>
              </a:bodyPr>
              <a:lstStyle/>
              <a:p>
                <a:r>
                  <a:rPr lang="en-US" sz="2000" b="1" dirty="0" err="1">
                    <a:solidFill>
                      <a:srgbClr val="FF0000"/>
                    </a:solidFill>
                    <a:latin typeface="Monotype Corsiva" charset="0"/>
                  </a:rPr>
                  <a:t>v</a:t>
                </a:r>
                <a:r>
                  <a:rPr lang="en-US" sz="2000" b="1" dirty="0">
                    <a:solidFill>
                      <a:srgbClr val="FF0000"/>
                    </a:solidFill>
                    <a:latin typeface="Monotype Corsiva" charset="0"/>
                  </a:rPr>
                  <a:t>=</a:t>
                </a:r>
                <a:r>
                  <a:rPr lang="en-US" sz="2000" b="1" dirty="0" smtClean="0">
                    <a:solidFill>
                      <a:srgbClr val="FF0000"/>
                    </a:solidFill>
                    <a:latin typeface="Monotype Corsiva" charset="0"/>
                  </a:rPr>
                  <a:t>Rω</a:t>
                </a:r>
                <a:endParaRPr lang="en-US" sz="2000" b="1" dirty="0">
                  <a:solidFill>
                    <a:srgbClr val="FF0000"/>
                  </a:solidFill>
                  <a:latin typeface="Monotype Corsiva" charset="0"/>
                </a:endParaRPr>
              </a:p>
            </p:txBody>
          </p:sp>
        </p:grpSp>
      </p:grpSp>
      <p:sp>
        <p:nvSpPr>
          <p:cNvPr id="382018" name="Text Box 66"/>
          <p:cNvSpPr txBox="1">
            <a:spLocks noChangeArrowheads="1"/>
          </p:cNvSpPr>
          <p:nvPr/>
        </p:nvSpPr>
        <p:spPr bwMode="auto">
          <a:xfrm>
            <a:off x="5172075" y="4724400"/>
            <a:ext cx="619125" cy="1006475"/>
          </a:xfrm>
          <a:prstGeom prst="rect">
            <a:avLst/>
          </a:prstGeom>
          <a:noFill/>
          <a:ln w="9525">
            <a:noFill/>
            <a:miter lim="800000"/>
            <a:headEnd/>
            <a:tailEnd/>
          </a:ln>
        </p:spPr>
        <p:txBody>
          <a:bodyPr wrap="none">
            <a:prstTxWarp prst="textNoShape">
              <a:avLst/>
            </a:prstTxWarp>
            <a:spAutoFit/>
          </a:bodyPr>
          <a:lstStyle/>
          <a:p>
            <a:r>
              <a:rPr lang="en-US" sz="6000" b="1">
                <a:solidFill>
                  <a:srgbClr val="FF0000"/>
                </a:solidFill>
              </a:rPr>
              <a:t>=</a:t>
            </a:r>
          </a:p>
        </p:txBody>
      </p:sp>
      <p:grpSp>
        <p:nvGrpSpPr>
          <p:cNvPr id="9" name="Group 67"/>
          <p:cNvGrpSpPr>
            <a:grpSpLocks/>
          </p:cNvGrpSpPr>
          <p:nvPr/>
        </p:nvGrpSpPr>
        <p:grpSpPr bwMode="auto">
          <a:xfrm>
            <a:off x="6019800" y="4229100"/>
            <a:ext cx="2671763" cy="1806575"/>
            <a:chOff x="3792" y="2664"/>
            <a:chExt cx="1683" cy="1138"/>
          </a:xfrm>
        </p:grpSpPr>
        <p:sp>
          <p:nvSpPr>
            <p:cNvPr id="50198" name="Line 68"/>
            <p:cNvSpPr>
              <a:spLocks noChangeShapeType="1"/>
            </p:cNvSpPr>
            <p:nvPr/>
          </p:nvSpPr>
          <p:spPr bwMode="auto">
            <a:xfrm>
              <a:off x="3792" y="3792"/>
              <a:ext cx="1152" cy="0"/>
            </a:xfrm>
            <a:prstGeom prst="line">
              <a:avLst/>
            </a:prstGeom>
            <a:noFill/>
            <a:ln w="28575">
              <a:solidFill>
                <a:schemeClr val="accent2"/>
              </a:solidFill>
              <a:round/>
              <a:headEnd/>
              <a:tailEnd/>
            </a:ln>
          </p:spPr>
          <p:txBody>
            <a:bodyPr>
              <a:prstTxWarp prst="textNoShape">
                <a:avLst/>
              </a:prstTxWarp>
            </a:bodyPr>
            <a:lstStyle/>
            <a:p>
              <a:endParaRPr lang="en-US"/>
            </a:p>
          </p:txBody>
        </p:sp>
        <p:sp>
          <p:nvSpPr>
            <p:cNvPr id="50199" name="Oval 69"/>
            <p:cNvSpPr>
              <a:spLocks noChangeArrowheads="1"/>
            </p:cNvSpPr>
            <p:nvPr/>
          </p:nvSpPr>
          <p:spPr bwMode="auto">
            <a:xfrm>
              <a:off x="3840" y="2784"/>
              <a:ext cx="1008" cy="1008"/>
            </a:xfrm>
            <a:prstGeom prst="ellipse">
              <a:avLst/>
            </a:prstGeom>
            <a:solidFill>
              <a:srgbClr val="CCFFFF"/>
            </a:solidFill>
            <a:ln w="9525">
              <a:noFill/>
              <a:round/>
              <a:headEnd/>
              <a:tailEnd/>
            </a:ln>
          </p:spPr>
          <p:txBody>
            <a:bodyPr wrap="none" anchor="ctr">
              <a:prstTxWarp prst="textNoShape">
                <a:avLst/>
              </a:prstTxWarp>
            </a:bodyPr>
            <a:lstStyle/>
            <a:p>
              <a:pPr algn="ctr"/>
              <a:endParaRPr lang="en-US">
                <a:latin typeface="Monotype Corsiva" charset="0"/>
              </a:endParaRPr>
            </a:p>
          </p:txBody>
        </p:sp>
        <p:sp>
          <p:nvSpPr>
            <p:cNvPr id="50200" name="Text Box 70"/>
            <p:cNvSpPr txBox="1">
              <a:spLocks noChangeArrowheads="1"/>
            </p:cNvSpPr>
            <p:nvPr/>
          </p:nvSpPr>
          <p:spPr bwMode="auto">
            <a:xfrm>
              <a:off x="4224" y="3552"/>
              <a:ext cx="202" cy="250"/>
            </a:xfrm>
            <a:prstGeom prst="rect">
              <a:avLst/>
            </a:prstGeom>
            <a:noFill/>
            <a:ln w="9525">
              <a:noFill/>
              <a:miter lim="800000"/>
              <a:headEnd/>
              <a:tailEnd/>
            </a:ln>
          </p:spPr>
          <p:txBody>
            <a:bodyPr wrap="none">
              <a:prstTxWarp prst="textNoShape">
                <a:avLst/>
              </a:prstTxWarp>
              <a:spAutoFit/>
            </a:bodyPr>
            <a:lstStyle/>
            <a:p>
              <a:r>
                <a:rPr lang="en-US" sz="2000">
                  <a:solidFill>
                    <a:srgbClr val="FF0000"/>
                  </a:solidFill>
                  <a:latin typeface="Monotype Corsiva" charset="0"/>
                </a:rPr>
                <a:t>P</a:t>
              </a:r>
            </a:p>
          </p:txBody>
        </p:sp>
        <p:sp>
          <p:nvSpPr>
            <p:cNvPr id="50201" name="Oval 71"/>
            <p:cNvSpPr>
              <a:spLocks noChangeArrowheads="1"/>
            </p:cNvSpPr>
            <p:nvPr/>
          </p:nvSpPr>
          <p:spPr bwMode="auto">
            <a:xfrm>
              <a:off x="4320" y="3744"/>
              <a:ext cx="48" cy="48"/>
            </a:xfrm>
            <a:prstGeom prst="ellipse">
              <a:avLst/>
            </a:prstGeom>
            <a:solidFill>
              <a:schemeClr val="tx2"/>
            </a:solidFill>
            <a:ln w="9525">
              <a:solidFill>
                <a:schemeClr val="tx1"/>
              </a:solidFill>
              <a:round/>
              <a:headEnd/>
              <a:tailEnd/>
            </a:ln>
          </p:spPr>
          <p:txBody>
            <a:bodyPr wrap="none" anchor="ctr">
              <a:prstTxWarp prst="textNoShape">
                <a:avLst/>
              </a:prstTxWarp>
            </a:bodyPr>
            <a:lstStyle/>
            <a:p>
              <a:endParaRPr lang="en-US"/>
            </a:p>
          </p:txBody>
        </p:sp>
        <p:sp>
          <p:nvSpPr>
            <p:cNvPr id="50202" name="Oval 72"/>
            <p:cNvSpPr>
              <a:spLocks noChangeArrowheads="1"/>
            </p:cNvSpPr>
            <p:nvPr/>
          </p:nvSpPr>
          <p:spPr bwMode="auto">
            <a:xfrm>
              <a:off x="4320" y="2784"/>
              <a:ext cx="48" cy="48"/>
            </a:xfrm>
            <a:prstGeom prst="ellipse">
              <a:avLst/>
            </a:prstGeom>
            <a:solidFill>
              <a:schemeClr val="tx2"/>
            </a:solidFill>
            <a:ln w="9525">
              <a:solidFill>
                <a:schemeClr val="tx1"/>
              </a:solidFill>
              <a:round/>
              <a:headEnd/>
              <a:tailEnd/>
            </a:ln>
          </p:spPr>
          <p:txBody>
            <a:bodyPr wrap="none" anchor="ctr">
              <a:prstTxWarp prst="textNoShape">
                <a:avLst/>
              </a:prstTxWarp>
            </a:bodyPr>
            <a:lstStyle/>
            <a:p>
              <a:endParaRPr lang="en-US"/>
            </a:p>
          </p:txBody>
        </p:sp>
        <p:sp>
          <p:nvSpPr>
            <p:cNvPr id="50203" name="Text Box 73"/>
            <p:cNvSpPr txBox="1">
              <a:spLocks noChangeArrowheads="1"/>
            </p:cNvSpPr>
            <p:nvPr/>
          </p:nvSpPr>
          <p:spPr bwMode="auto">
            <a:xfrm>
              <a:off x="4224" y="2784"/>
              <a:ext cx="240" cy="250"/>
            </a:xfrm>
            <a:prstGeom prst="rect">
              <a:avLst/>
            </a:prstGeom>
            <a:noFill/>
            <a:ln w="9525">
              <a:noFill/>
              <a:miter lim="800000"/>
              <a:headEnd/>
              <a:tailEnd/>
            </a:ln>
          </p:spPr>
          <p:txBody>
            <a:bodyPr wrap="none">
              <a:prstTxWarp prst="textNoShape">
                <a:avLst/>
              </a:prstTxWarp>
              <a:spAutoFit/>
            </a:bodyPr>
            <a:lstStyle/>
            <a:p>
              <a:r>
                <a:rPr lang="en-US" sz="2000">
                  <a:solidFill>
                    <a:srgbClr val="FF0000"/>
                  </a:solidFill>
                  <a:latin typeface="Monotype Corsiva" charset="0"/>
                </a:rPr>
                <a:t>P’</a:t>
              </a:r>
            </a:p>
          </p:txBody>
        </p:sp>
        <p:sp>
          <p:nvSpPr>
            <p:cNvPr id="50204" name="Text Box 74"/>
            <p:cNvSpPr txBox="1">
              <a:spLocks noChangeArrowheads="1"/>
            </p:cNvSpPr>
            <p:nvPr/>
          </p:nvSpPr>
          <p:spPr bwMode="auto">
            <a:xfrm>
              <a:off x="4224" y="3062"/>
              <a:ext cx="333" cy="250"/>
            </a:xfrm>
            <a:prstGeom prst="rect">
              <a:avLst/>
            </a:prstGeom>
            <a:noFill/>
            <a:ln w="9525">
              <a:noFill/>
              <a:miter lim="800000"/>
              <a:headEnd/>
              <a:tailEnd/>
            </a:ln>
          </p:spPr>
          <p:txBody>
            <a:bodyPr wrap="none">
              <a:prstTxWarp prst="textNoShape">
                <a:avLst/>
              </a:prstTxWarp>
              <a:spAutoFit/>
            </a:bodyPr>
            <a:lstStyle/>
            <a:p>
              <a:r>
                <a:rPr lang="en-US" sz="2000">
                  <a:solidFill>
                    <a:srgbClr val="FF0000"/>
                  </a:solidFill>
                  <a:latin typeface="Monotype Corsiva" charset="0"/>
                </a:rPr>
                <a:t>CM</a:t>
              </a:r>
            </a:p>
          </p:txBody>
        </p:sp>
        <p:sp>
          <p:nvSpPr>
            <p:cNvPr id="50205" name="Oval 75"/>
            <p:cNvSpPr>
              <a:spLocks noChangeArrowheads="1"/>
            </p:cNvSpPr>
            <p:nvPr/>
          </p:nvSpPr>
          <p:spPr bwMode="auto">
            <a:xfrm>
              <a:off x="4320" y="3264"/>
              <a:ext cx="48" cy="48"/>
            </a:xfrm>
            <a:prstGeom prst="ellipse">
              <a:avLst/>
            </a:prstGeom>
            <a:solidFill>
              <a:schemeClr val="tx2"/>
            </a:solidFill>
            <a:ln w="9525">
              <a:solidFill>
                <a:schemeClr val="tx1"/>
              </a:solidFill>
              <a:round/>
              <a:headEnd/>
              <a:tailEnd/>
            </a:ln>
          </p:spPr>
          <p:txBody>
            <a:bodyPr wrap="none" anchor="ctr">
              <a:prstTxWarp prst="textNoShape">
                <a:avLst/>
              </a:prstTxWarp>
            </a:bodyPr>
            <a:lstStyle/>
            <a:p>
              <a:endParaRPr lang="en-US"/>
            </a:p>
          </p:txBody>
        </p:sp>
        <p:sp>
          <p:nvSpPr>
            <p:cNvPr id="50206" name="Text Box 76"/>
            <p:cNvSpPr txBox="1">
              <a:spLocks noChangeArrowheads="1"/>
            </p:cNvSpPr>
            <p:nvPr/>
          </p:nvSpPr>
          <p:spPr bwMode="auto">
            <a:xfrm>
              <a:off x="4326" y="3216"/>
              <a:ext cx="116" cy="250"/>
            </a:xfrm>
            <a:prstGeom prst="rect">
              <a:avLst/>
            </a:prstGeom>
            <a:noFill/>
            <a:ln w="9525">
              <a:noFill/>
              <a:miter lim="800000"/>
              <a:headEnd/>
              <a:tailEnd/>
            </a:ln>
          </p:spPr>
          <p:txBody>
            <a:bodyPr wrap="none">
              <a:prstTxWarp prst="textNoShape">
                <a:avLst/>
              </a:prstTxWarp>
              <a:spAutoFit/>
            </a:bodyPr>
            <a:lstStyle/>
            <a:p>
              <a:endParaRPr lang="en-US" sz="2000" b="1">
                <a:solidFill>
                  <a:srgbClr val="FF0000"/>
                </a:solidFill>
                <a:latin typeface="Monotype Corsiva" charset="0"/>
              </a:endParaRPr>
            </a:p>
          </p:txBody>
        </p:sp>
        <p:sp>
          <p:nvSpPr>
            <p:cNvPr id="50207" name="Line 77"/>
            <p:cNvSpPr>
              <a:spLocks noChangeShapeType="1"/>
            </p:cNvSpPr>
            <p:nvPr/>
          </p:nvSpPr>
          <p:spPr bwMode="auto">
            <a:xfrm>
              <a:off x="4368" y="2784"/>
              <a:ext cx="720" cy="0"/>
            </a:xfrm>
            <a:prstGeom prst="line">
              <a:avLst/>
            </a:prstGeom>
            <a:noFill/>
            <a:ln w="28575">
              <a:solidFill>
                <a:srgbClr val="FF0000"/>
              </a:solidFill>
              <a:round/>
              <a:headEnd/>
              <a:tailEnd type="triangle" w="med" len="med"/>
            </a:ln>
          </p:spPr>
          <p:txBody>
            <a:bodyPr>
              <a:prstTxWarp prst="textNoShape">
                <a:avLst/>
              </a:prstTxWarp>
            </a:bodyPr>
            <a:lstStyle/>
            <a:p>
              <a:endParaRPr lang="en-US"/>
            </a:p>
          </p:txBody>
        </p:sp>
        <p:sp>
          <p:nvSpPr>
            <p:cNvPr id="50208" name="Text Box 78"/>
            <p:cNvSpPr txBox="1">
              <a:spLocks noChangeArrowheads="1"/>
            </p:cNvSpPr>
            <p:nvPr/>
          </p:nvSpPr>
          <p:spPr bwMode="auto">
            <a:xfrm>
              <a:off x="5078" y="2664"/>
              <a:ext cx="397" cy="250"/>
            </a:xfrm>
            <a:prstGeom prst="rect">
              <a:avLst/>
            </a:prstGeom>
            <a:noFill/>
            <a:ln w="9525">
              <a:noFill/>
              <a:miter lim="800000"/>
              <a:headEnd/>
              <a:tailEnd/>
            </a:ln>
          </p:spPr>
          <p:txBody>
            <a:bodyPr wrap="none">
              <a:prstTxWarp prst="textNoShape">
                <a:avLst/>
              </a:prstTxWarp>
              <a:spAutoFit/>
            </a:bodyPr>
            <a:lstStyle/>
            <a:p>
              <a:r>
                <a:rPr lang="en-US" sz="2000" b="1">
                  <a:solidFill>
                    <a:srgbClr val="FF0000"/>
                  </a:solidFill>
                  <a:latin typeface="Monotype Corsiva" charset="0"/>
                </a:rPr>
                <a:t>2v</a:t>
              </a:r>
              <a:r>
                <a:rPr lang="en-US" sz="2000" b="1" baseline="-25000">
                  <a:solidFill>
                    <a:srgbClr val="FF0000"/>
                  </a:solidFill>
                  <a:latin typeface="Monotype Corsiva" charset="0"/>
                </a:rPr>
                <a:t>CM</a:t>
              </a:r>
              <a:endParaRPr lang="en-US">
                <a:latin typeface="Monotype Corsiva" charset="0"/>
              </a:endParaRPr>
            </a:p>
          </p:txBody>
        </p:sp>
        <p:grpSp>
          <p:nvGrpSpPr>
            <p:cNvPr id="50209" name="Group 79"/>
            <p:cNvGrpSpPr>
              <a:grpSpLocks/>
            </p:cNvGrpSpPr>
            <p:nvPr/>
          </p:nvGrpSpPr>
          <p:grpSpPr bwMode="auto">
            <a:xfrm>
              <a:off x="4377" y="3206"/>
              <a:ext cx="615" cy="250"/>
              <a:chOff x="864" y="3196"/>
              <a:chExt cx="615" cy="250"/>
            </a:xfrm>
          </p:grpSpPr>
          <p:sp>
            <p:nvSpPr>
              <p:cNvPr id="50210" name="Line 80"/>
              <p:cNvSpPr>
                <a:spLocks noChangeShapeType="1"/>
              </p:cNvSpPr>
              <p:nvPr/>
            </p:nvSpPr>
            <p:spPr bwMode="auto">
              <a:xfrm>
                <a:off x="864" y="3302"/>
                <a:ext cx="336" cy="0"/>
              </a:xfrm>
              <a:prstGeom prst="line">
                <a:avLst/>
              </a:prstGeom>
              <a:noFill/>
              <a:ln w="28575">
                <a:solidFill>
                  <a:srgbClr val="FF0000"/>
                </a:solidFill>
                <a:round/>
                <a:headEnd/>
                <a:tailEnd type="triangle" w="med" len="med"/>
              </a:ln>
            </p:spPr>
            <p:txBody>
              <a:bodyPr>
                <a:prstTxWarp prst="textNoShape">
                  <a:avLst/>
                </a:prstTxWarp>
              </a:bodyPr>
              <a:lstStyle/>
              <a:p>
                <a:endParaRPr lang="en-US"/>
              </a:p>
            </p:txBody>
          </p:sp>
          <p:sp>
            <p:nvSpPr>
              <p:cNvPr id="50211" name="Text Box 81"/>
              <p:cNvSpPr txBox="1">
                <a:spLocks noChangeArrowheads="1"/>
              </p:cNvSpPr>
              <p:nvPr/>
            </p:nvSpPr>
            <p:spPr bwMode="auto">
              <a:xfrm>
                <a:off x="1152" y="3196"/>
                <a:ext cx="327" cy="250"/>
              </a:xfrm>
              <a:prstGeom prst="rect">
                <a:avLst/>
              </a:prstGeom>
              <a:noFill/>
              <a:ln w="9525">
                <a:noFill/>
                <a:miter lim="800000"/>
                <a:headEnd/>
                <a:tailEnd/>
              </a:ln>
            </p:spPr>
            <p:txBody>
              <a:bodyPr wrap="none">
                <a:prstTxWarp prst="textNoShape">
                  <a:avLst/>
                </a:prstTxWarp>
                <a:spAutoFit/>
              </a:bodyPr>
              <a:lstStyle/>
              <a:p>
                <a:r>
                  <a:rPr lang="en-US" sz="2000" b="1">
                    <a:solidFill>
                      <a:srgbClr val="FF0000"/>
                    </a:solidFill>
                    <a:latin typeface="Monotype Corsiva" charset="0"/>
                  </a:rPr>
                  <a:t>v</a:t>
                </a:r>
                <a:r>
                  <a:rPr lang="en-US" sz="2000" b="1" baseline="-25000">
                    <a:solidFill>
                      <a:srgbClr val="FF0000"/>
                    </a:solidFill>
                    <a:latin typeface="Monotype Corsiva" charset="0"/>
                  </a:rPr>
                  <a:t>CM</a:t>
                </a:r>
                <a:endParaRPr lang="en-US" sz="2000" b="1">
                  <a:solidFill>
                    <a:srgbClr val="FF0000"/>
                  </a:solidFill>
                  <a:latin typeface="Monotype Corsiva" charset="0"/>
                </a:endParaRPr>
              </a:p>
            </p:txBody>
          </p:sp>
        </p:grpSp>
      </p:grpSp>
      <p:graphicFrame>
        <p:nvGraphicFramePr>
          <p:cNvPr id="89" name="Object 3"/>
          <p:cNvGraphicFramePr>
            <a:graphicFrameLocks noChangeAspect="1"/>
          </p:cNvGraphicFramePr>
          <p:nvPr>
            <p:extLst>
              <p:ext uri="{D42A27DB-BD31-4B8C-83A1-F6EECF244321}">
                <p14:modId xmlns:p14="http://schemas.microsoft.com/office/powerpoint/2010/main" val="2006742361"/>
              </p:ext>
            </p:extLst>
          </p:nvPr>
        </p:nvGraphicFramePr>
        <p:xfrm>
          <a:off x="5486400" y="971550"/>
          <a:ext cx="833438" cy="571500"/>
        </p:xfrm>
        <a:graphic>
          <a:graphicData uri="http://schemas.openxmlformats.org/presentationml/2006/ole">
            <mc:AlternateContent xmlns:mc="http://schemas.openxmlformats.org/markup-compatibility/2006">
              <mc:Choice xmlns:v="urn:schemas-microsoft-com:vml" Requires="v">
                <p:oleObj spid="_x0000_s464235" name="Equation" r:id="rId3" imgW="406400" imgH="241300" progId="Equation.DSMT4">
                  <p:embed/>
                </p:oleObj>
              </mc:Choice>
              <mc:Fallback>
                <p:oleObj name="Equation" r:id="rId3" imgW="406400" imgH="241300" progId="Equation.DSMT4">
                  <p:embed/>
                  <p:pic>
                    <p:nvPicPr>
                      <p:cNvPr id="0" name=""/>
                      <p:cNvPicPr>
                        <a:picLocks noChangeAspect="1" noChangeArrowheads="1"/>
                      </p:cNvPicPr>
                      <p:nvPr/>
                    </p:nvPicPr>
                    <p:blipFill>
                      <a:blip r:embed="rId4"/>
                      <a:srcRect/>
                      <a:stretch>
                        <a:fillRect/>
                      </a:stretch>
                    </p:blipFill>
                    <p:spPr bwMode="auto">
                      <a:xfrm>
                        <a:off x="5486400" y="971550"/>
                        <a:ext cx="833438" cy="571500"/>
                      </a:xfrm>
                      <a:prstGeom prst="rect">
                        <a:avLst/>
                      </a:prstGeom>
                      <a:noFill/>
                      <a:ln>
                        <a:noFill/>
                      </a:ln>
                      <a:effectLst/>
                      <a:extLst/>
                    </p:spPr>
                  </p:pic>
                </p:oleObj>
              </mc:Fallback>
            </mc:AlternateContent>
          </a:graphicData>
        </a:graphic>
      </p:graphicFrame>
      <p:graphicFrame>
        <p:nvGraphicFramePr>
          <p:cNvPr id="90" name="Object 3"/>
          <p:cNvGraphicFramePr>
            <a:graphicFrameLocks noChangeAspect="1"/>
          </p:cNvGraphicFramePr>
          <p:nvPr>
            <p:extLst>
              <p:ext uri="{D42A27DB-BD31-4B8C-83A1-F6EECF244321}">
                <p14:modId xmlns:p14="http://schemas.microsoft.com/office/powerpoint/2010/main" val="1737514611"/>
              </p:ext>
            </p:extLst>
          </p:nvPr>
        </p:nvGraphicFramePr>
        <p:xfrm>
          <a:off x="6299200" y="762000"/>
          <a:ext cx="1016000" cy="990600"/>
        </p:xfrm>
        <a:graphic>
          <a:graphicData uri="http://schemas.openxmlformats.org/presentationml/2006/ole">
            <mc:AlternateContent xmlns:mc="http://schemas.openxmlformats.org/markup-compatibility/2006">
              <mc:Choice xmlns:v="urn:schemas-microsoft-com:vml" Requires="v">
                <p:oleObj spid="_x0000_s464236" name="Equation" r:id="rId5" imgW="495300" imgH="419100" progId="Equation.DSMT4">
                  <p:embed/>
                </p:oleObj>
              </mc:Choice>
              <mc:Fallback>
                <p:oleObj name="Equation" r:id="rId5" imgW="495300" imgH="419100" progId="Equation.DSMT4">
                  <p:embed/>
                  <p:pic>
                    <p:nvPicPr>
                      <p:cNvPr id="0" name=""/>
                      <p:cNvPicPr>
                        <a:picLocks noChangeAspect="1" noChangeArrowheads="1"/>
                      </p:cNvPicPr>
                      <p:nvPr/>
                    </p:nvPicPr>
                    <p:blipFill>
                      <a:blip r:embed="rId6"/>
                      <a:srcRect/>
                      <a:stretch>
                        <a:fillRect/>
                      </a:stretch>
                    </p:blipFill>
                    <p:spPr bwMode="auto">
                      <a:xfrm>
                        <a:off x="6299200" y="762000"/>
                        <a:ext cx="1016000" cy="990600"/>
                      </a:xfrm>
                      <a:prstGeom prst="rect">
                        <a:avLst/>
                      </a:prstGeom>
                      <a:noFill/>
                      <a:ln>
                        <a:noFill/>
                      </a:ln>
                      <a:effectLst/>
                      <a:extLst/>
                    </p:spPr>
                  </p:pic>
                </p:oleObj>
              </mc:Fallback>
            </mc:AlternateContent>
          </a:graphicData>
        </a:graphic>
      </p:graphicFrame>
      <p:graphicFrame>
        <p:nvGraphicFramePr>
          <p:cNvPr id="91" name="Object 3"/>
          <p:cNvGraphicFramePr>
            <a:graphicFrameLocks noChangeAspect="1"/>
          </p:cNvGraphicFramePr>
          <p:nvPr>
            <p:extLst>
              <p:ext uri="{D42A27DB-BD31-4B8C-83A1-F6EECF244321}">
                <p14:modId xmlns:p14="http://schemas.microsoft.com/office/powerpoint/2010/main" val="1092301979"/>
              </p:ext>
            </p:extLst>
          </p:nvPr>
        </p:nvGraphicFramePr>
        <p:xfrm>
          <a:off x="7262812" y="762000"/>
          <a:ext cx="1042988" cy="990600"/>
        </p:xfrm>
        <a:graphic>
          <a:graphicData uri="http://schemas.openxmlformats.org/presentationml/2006/ole">
            <mc:AlternateContent xmlns:mc="http://schemas.openxmlformats.org/markup-compatibility/2006">
              <mc:Choice xmlns:v="urn:schemas-microsoft-com:vml" Requires="v">
                <p:oleObj spid="_x0000_s464237" name="Equation" r:id="rId7" imgW="508000" imgH="419100" progId="Equation.DSMT4">
                  <p:embed/>
                </p:oleObj>
              </mc:Choice>
              <mc:Fallback>
                <p:oleObj name="Equation" r:id="rId7" imgW="508000" imgH="419100" progId="Equation.DSMT4">
                  <p:embed/>
                  <p:pic>
                    <p:nvPicPr>
                      <p:cNvPr id="0" name=""/>
                      <p:cNvPicPr>
                        <a:picLocks noChangeAspect="1" noChangeArrowheads="1"/>
                      </p:cNvPicPr>
                      <p:nvPr/>
                    </p:nvPicPr>
                    <p:blipFill>
                      <a:blip r:embed="rId8"/>
                      <a:srcRect/>
                      <a:stretch>
                        <a:fillRect/>
                      </a:stretch>
                    </p:blipFill>
                    <p:spPr bwMode="auto">
                      <a:xfrm>
                        <a:off x="7262812" y="762000"/>
                        <a:ext cx="1042988" cy="990600"/>
                      </a:xfrm>
                      <a:prstGeom prst="rect">
                        <a:avLst/>
                      </a:prstGeom>
                      <a:noFill/>
                      <a:ln>
                        <a:noFill/>
                      </a:ln>
                      <a:effectLst/>
                      <a:extLst/>
                    </p:spPr>
                  </p:pic>
                </p:oleObj>
              </mc:Fallback>
            </mc:AlternateContent>
          </a:graphicData>
        </a:graphic>
      </p:graphicFrame>
      <p:graphicFrame>
        <p:nvGraphicFramePr>
          <p:cNvPr id="92" name="Object 3"/>
          <p:cNvGraphicFramePr>
            <a:graphicFrameLocks noChangeAspect="1"/>
          </p:cNvGraphicFramePr>
          <p:nvPr>
            <p:extLst>
              <p:ext uri="{D42A27DB-BD31-4B8C-83A1-F6EECF244321}">
                <p14:modId xmlns:p14="http://schemas.microsoft.com/office/powerpoint/2010/main" val="235252174"/>
              </p:ext>
            </p:extLst>
          </p:nvPr>
        </p:nvGraphicFramePr>
        <p:xfrm>
          <a:off x="8318500" y="1135063"/>
          <a:ext cx="520700" cy="388937"/>
        </p:xfrm>
        <a:graphic>
          <a:graphicData uri="http://schemas.openxmlformats.org/presentationml/2006/ole">
            <mc:AlternateContent xmlns:mc="http://schemas.openxmlformats.org/markup-compatibility/2006">
              <mc:Choice xmlns:v="urn:schemas-microsoft-com:vml" Requires="v">
                <p:oleObj spid="_x0000_s464238" name="Equation" r:id="rId9" imgW="254000" imgH="165100" progId="Equation.DSMT4">
                  <p:embed/>
                </p:oleObj>
              </mc:Choice>
              <mc:Fallback>
                <p:oleObj name="Equation" r:id="rId9" imgW="254000" imgH="165100" progId="Equation.DSMT4">
                  <p:embed/>
                  <p:pic>
                    <p:nvPicPr>
                      <p:cNvPr id="0" name=""/>
                      <p:cNvPicPr>
                        <a:picLocks noChangeAspect="1" noChangeArrowheads="1"/>
                      </p:cNvPicPr>
                      <p:nvPr/>
                    </p:nvPicPr>
                    <p:blipFill>
                      <a:blip r:embed="rId10"/>
                      <a:srcRect/>
                      <a:stretch>
                        <a:fillRect/>
                      </a:stretch>
                    </p:blipFill>
                    <p:spPr bwMode="auto">
                      <a:xfrm>
                        <a:off x="8318500" y="1135063"/>
                        <a:ext cx="520700" cy="388937"/>
                      </a:xfrm>
                      <a:prstGeom prst="rect">
                        <a:avLst/>
                      </a:prstGeom>
                      <a:noFill/>
                      <a:ln>
                        <a:noFill/>
                      </a:ln>
                      <a:effectLst/>
                      <a:extLst/>
                    </p:spPr>
                  </p:pic>
                </p:oleObj>
              </mc:Fallback>
            </mc:AlternateContent>
          </a:graphicData>
        </a:graphic>
      </p:graphicFrame>
    </p:spTree>
    <p:extLst>
      <p:ext uri="{BB962C8B-B14F-4D97-AF65-F5344CB8AC3E}">
        <p14:creationId xmlns:p14="http://schemas.microsoft.com/office/powerpoint/2010/main" val="2587947846"/>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381957"/>
                                        </p:tgtEl>
                                        <p:attrNameLst>
                                          <p:attrName>style.visibility</p:attrName>
                                        </p:attrNameLst>
                                      </p:cBhvr>
                                      <p:to>
                                        <p:strVal val="visible"/>
                                      </p:to>
                                    </p:set>
                                    <p:animEffect transition="in" filter="wipe(left)">
                                      <p:cBhvr>
                                        <p:cTn id="7" dur="500"/>
                                        <p:tgtEl>
                                          <p:spTgt spid="38195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iterate type="wd">
                                    <p:tmPct val="10000"/>
                                  </p:iterate>
                                  <p:childTnLst>
                                    <p:set>
                                      <p:cBhvr>
                                        <p:cTn id="11" dur="1" fill="hold">
                                          <p:stCondLst>
                                            <p:cond delay="0"/>
                                          </p:stCondLst>
                                        </p:cTn>
                                        <p:tgtEl>
                                          <p:spTgt spid="89"/>
                                        </p:tgtEl>
                                        <p:attrNameLst>
                                          <p:attrName>style.visibility</p:attrName>
                                        </p:attrNameLst>
                                      </p:cBhvr>
                                      <p:to>
                                        <p:strVal val="visible"/>
                                      </p:to>
                                    </p:set>
                                    <p:animEffect transition="in" filter="wipe(left)">
                                      <p:cBhvr>
                                        <p:cTn id="12" dur="500"/>
                                        <p:tgtEl>
                                          <p:spTgt spid="89"/>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iterate type="wd">
                                    <p:tmPct val="10000"/>
                                  </p:iterate>
                                  <p:childTnLst>
                                    <p:set>
                                      <p:cBhvr>
                                        <p:cTn id="16" dur="1" fill="hold">
                                          <p:stCondLst>
                                            <p:cond delay="0"/>
                                          </p:stCondLst>
                                        </p:cTn>
                                        <p:tgtEl>
                                          <p:spTgt spid="90"/>
                                        </p:tgtEl>
                                        <p:attrNameLst>
                                          <p:attrName>style.visibility</p:attrName>
                                        </p:attrNameLst>
                                      </p:cBhvr>
                                      <p:to>
                                        <p:strVal val="visible"/>
                                      </p:to>
                                    </p:set>
                                    <p:animEffect transition="in" filter="wipe(left)">
                                      <p:cBhvr>
                                        <p:cTn id="17" dur="500"/>
                                        <p:tgtEl>
                                          <p:spTgt spid="90"/>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iterate type="wd">
                                    <p:tmPct val="10000"/>
                                  </p:iterate>
                                  <p:childTnLst>
                                    <p:set>
                                      <p:cBhvr>
                                        <p:cTn id="21" dur="1" fill="hold">
                                          <p:stCondLst>
                                            <p:cond delay="0"/>
                                          </p:stCondLst>
                                        </p:cTn>
                                        <p:tgtEl>
                                          <p:spTgt spid="91"/>
                                        </p:tgtEl>
                                        <p:attrNameLst>
                                          <p:attrName>style.visibility</p:attrName>
                                        </p:attrNameLst>
                                      </p:cBhvr>
                                      <p:to>
                                        <p:strVal val="visible"/>
                                      </p:to>
                                    </p:set>
                                    <p:animEffect transition="in" filter="wipe(left)">
                                      <p:cBhvr>
                                        <p:cTn id="22" dur="500"/>
                                        <p:tgtEl>
                                          <p:spTgt spid="91"/>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iterate type="wd">
                                    <p:tmPct val="10000"/>
                                  </p:iterate>
                                  <p:childTnLst>
                                    <p:set>
                                      <p:cBhvr>
                                        <p:cTn id="26" dur="1" fill="hold">
                                          <p:stCondLst>
                                            <p:cond delay="0"/>
                                          </p:stCondLst>
                                        </p:cTn>
                                        <p:tgtEl>
                                          <p:spTgt spid="92"/>
                                        </p:tgtEl>
                                        <p:attrNameLst>
                                          <p:attrName>style.visibility</p:attrName>
                                        </p:attrNameLst>
                                      </p:cBhvr>
                                      <p:to>
                                        <p:strVal val="visible"/>
                                      </p:to>
                                    </p:set>
                                    <p:animEffect transition="in" filter="wipe(left)">
                                      <p:cBhvr>
                                        <p:cTn id="27" dur="500"/>
                                        <p:tgtEl>
                                          <p:spTgt spid="92"/>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381955">
                                            <p:txEl>
                                              <p:pRg st="0" end="0"/>
                                            </p:txEl>
                                          </p:spTgt>
                                        </p:tgtEl>
                                        <p:attrNameLst>
                                          <p:attrName>style.visibility</p:attrName>
                                        </p:attrNameLst>
                                      </p:cBhvr>
                                      <p:to>
                                        <p:strVal val="visible"/>
                                      </p:to>
                                    </p:set>
                                    <p:animEffect transition="in" filter="wipe(left)">
                                      <p:cBhvr>
                                        <p:cTn id="32" dur="500"/>
                                        <p:tgtEl>
                                          <p:spTgt spid="381955">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iterate type="wd">
                                    <p:tmPct val="10000"/>
                                  </p:iterate>
                                  <p:childTnLst>
                                    <p:set>
                                      <p:cBhvr>
                                        <p:cTn id="36" dur="1" fill="hold">
                                          <p:stCondLst>
                                            <p:cond delay="0"/>
                                          </p:stCondLst>
                                        </p:cTn>
                                        <p:tgtEl>
                                          <p:spTgt spid="2"/>
                                        </p:tgtEl>
                                        <p:attrNameLst>
                                          <p:attrName>style.visibility</p:attrName>
                                        </p:attrNameLst>
                                      </p:cBhvr>
                                      <p:to>
                                        <p:strVal val="visible"/>
                                      </p:to>
                                    </p:set>
                                    <p:animEffect transition="in" filter="wipe(left)">
                                      <p:cBhvr>
                                        <p:cTn id="37" dur="500"/>
                                        <p:tgtEl>
                                          <p:spTgt spid="2"/>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iterate type="wd">
                                    <p:tmPct val="10000"/>
                                  </p:iterate>
                                  <p:childTnLst>
                                    <p:set>
                                      <p:cBhvr>
                                        <p:cTn id="41" dur="1" fill="hold">
                                          <p:stCondLst>
                                            <p:cond delay="0"/>
                                          </p:stCondLst>
                                        </p:cTn>
                                        <p:tgtEl>
                                          <p:spTgt spid="381983">
                                            <p:txEl>
                                              <p:pRg st="0" end="0"/>
                                            </p:txEl>
                                          </p:spTgt>
                                        </p:tgtEl>
                                        <p:attrNameLst>
                                          <p:attrName>style.visibility</p:attrName>
                                        </p:attrNameLst>
                                      </p:cBhvr>
                                      <p:to>
                                        <p:strVal val="visible"/>
                                      </p:to>
                                    </p:set>
                                    <p:animEffect transition="in" filter="wipe(left)">
                                      <p:cBhvr>
                                        <p:cTn id="42" dur="500"/>
                                        <p:tgtEl>
                                          <p:spTgt spid="381983">
                                            <p:txEl>
                                              <p:pRg st="0" end="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iterate type="wd">
                                    <p:tmPct val="10000"/>
                                  </p:iterate>
                                  <p:childTnLst>
                                    <p:set>
                                      <p:cBhvr>
                                        <p:cTn id="46" dur="1" fill="hold">
                                          <p:stCondLst>
                                            <p:cond delay="0"/>
                                          </p:stCondLst>
                                        </p:cTn>
                                        <p:tgtEl>
                                          <p:spTgt spid="381956">
                                            <p:txEl>
                                              <p:pRg st="0" end="0"/>
                                            </p:txEl>
                                          </p:spTgt>
                                        </p:tgtEl>
                                        <p:attrNameLst>
                                          <p:attrName>style.visibility</p:attrName>
                                        </p:attrNameLst>
                                      </p:cBhvr>
                                      <p:to>
                                        <p:strVal val="visible"/>
                                      </p:to>
                                    </p:set>
                                    <p:animEffect transition="in" filter="wipe(left)">
                                      <p:cBhvr>
                                        <p:cTn id="47" dur="500"/>
                                        <p:tgtEl>
                                          <p:spTgt spid="381956">
                                            <p:txEl>
                                              <p:pRg st="0" end="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iterate type="wd">
                                    <p:tmPct val="10000"/>
                                  </p:iterate>
                                  <p:childTnLst>
                                    <p:set>
                                      <p:cBhvr>
                                        <p:cTn id="51" dur="1" fill="hold">
                                          <p:stCondLst>
                                            <p:cond delay="0"/>
                                          </p:stCondLst>
                                        </p:cTn>
                                        <p:tgtEl>
                                          <p:spTgt spid="381960"/>
                                        </p:tgtEl>
                                        <p:attrNameLst>
                                          <p:attrName>style.visibility</p:attrName>
                                        </p:attrNameLst>
                                      </p:cBhvr>
                                      <p:to>
                                        <p:strVal val="visible"/>
                                      </p:to>
                                    </p:set>
                                    <p:animEffect transition="in" filter="wipe(left)">
                                      <p:cBhvr>
                                        <p:cTn id="52" dur="500"/>
                                        <p:tgtEl>
                                          <p:spTgt spid="381960"/>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0" nodeType="clickEffect">
                                  <p:stCondLst>
                                    <p:cond delay="0"/>
                                  </p:stCondLst>
                                  <p:iterate type="wd">
                                    <p:tmPct val="10000"/>
                                  </p:iterate>
                                  <p:childTnLst>
                                    <p:set>
                                      <p:cBhvr>
                                        <p:cTn id="56" dur="1" fill="hold">
                                          <p:stCondLst>
                                            <p:cond delay="0"/>
                                          </p:stCondLst>
                                        </p:cTn>
                                        <p:tgtEl>
                                          <p:spTgt spid="381958"/>
                                        </p:tgtEl>
                                        <p:attrNameLst>
                                          <p:attrName>style.visibility</p:attrName>
                                        </p:attrNameLst>
                                      </p:cBhvr>
                                      <p:to>
                                        <p:strVal val="visible"/>
                                      </p:to>
                                    </p:set>
                                    <p:animEffect transition="in" filter="wipe(left)">
                                      <p:cBhvr>
                                        <p:cTn id="57" dur="500"/>
                                        <p:tgtEl>
                                          <p:spTgt spid="381958"/>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nodeType="clickEffect">
                                  <p:stCondLst>
                                    <p:cond delay="0"/>
                                  </p:stCondLst>
                                  <p:iterate type="wd">
                                    <p:tmPct val="10000"/>
                                  </p:iterate>
                                  <p:childTnLst>
                                    <p:set>
                                      <p:cBhvr>
                                        <p:cTn id="61" dur="1" fill="hold">
                                          <p:stCondLst>
                                            <p:cond delay="0"/>
                                          </p:stCondLst>
                                        </p:cTn>
                                        <p:tgtEl>
                                          <p:spTgt spid="3"/>
                                        </p:tgtEl>
                                        <p:attrNameLst>
                                          <p:attrName>style.visibility</p:attrName>
                                        </p:attrNameLst>
                                      </p:cBhvr>
                                      <p:to>
                                        <p:strVal val="visible"/>
                                      </p:to>
                                    </p:set>
                                    <p:animEffect transition="in" filter="wipe(left)">
                                      <p:cBhvr>
                                        <p:cTn id="62" dur="500"/>
                                        <p:tgtEl>
                                          <p:spTgt spid="3"/>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grpId="0" nodeType="clickEffect">
                                  <p:stCondLst>
                                    <p:cond delay="0"/>
                                  </p:stCondLst>
                                  <p:iterate type="wd">
                                    <p:tmPct val="10000"/>
                                  </p:iterate>
                                  <p:childTnLst>
                                    <p:set>
                                      <p:cBhvr>
                                        <p:cTn id="66" dur="1" fill="hold">
                                          <p:stCondLst>
                                            <p:cond delay="0"/>
                                          </p:stCondLst>
                                        </p:cTn>
                                        <p:tgtEl>
                                          <p:spTgt spid="382002">
                                            <p:txEl>
                                              <p:pRg st="0" end="0"/>
                                            </p:txEl>
                                          </p:spTgt>
                                        </p:tgtEl>
                                        <p:attrNameLst>
                                          <p:attrName>style.visibility</p:attrName>
                                        </p:attrNameLst>
                                      </p:cBhvr>
                                      <p:to>
                                        <p:strVal val="visible"/>
                                      </p:to>
                                    </p:set>
                                    <p:animEffect transition="in" filter="wipe(left)">
                                      <p:cBhvr>
                                        <p:cTn id="67" dur="500"/>
                                        <p:tgtEl>
                                          <p:spTgt spid="382002">
                                            <p:txEl>
                                              <p:pRg st="0" end="0"/>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nodeType="clickEffect">
                                  <p:stCondLst>
                                    <p:cond delay="0"/>
                                  </p:stCondLst>
                                  <p:iterate type="wd">
                                    <p:tmPct val="10000"/>
                                  </p:iterate>
                                  <p:childTnLst>
                                    <p:set>
                                      <p:cBhvr>
                                        <p:cTn id="71" dur="1" fill="hold">
                                          <p:stCondLst>
                                            <p:cond delay="0"/>
                                          </p:stCondLst>
                                        </p:cTn>
                                        <p:tgtEl>
                                          <p:spTgt spid="7"/>
                                        </p:tgtEl>
                                        <p:attrNameLst>
                                          <p:attrName>style.visibility</p:attrName>
                                        </p:attrNameLst>
                                      </p:cBhvr>
                                      <p:to>
                                        <p:strVal val="visible"/>
                                      </p:to>
                                    </p:set>
                                    <p:animEffect transition="in" filter="wipe(left)">
                                      <p:cBhvr>
                                        <p:cTn id="72" dur="500"/>
                                        <p:tgtEl>
                                          <p:spTgt spid="7"/>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8" fill="hold" grpId="0" nodeType="clickEffect">
                                  <p:stCondLst>
                                    <p:cond delay="0"/>
                                  </p:stCondLst>
                                  <p:iterate type="wd">
                                    <p:tmPct val="10000"/>
                                  </p:iterate>
                                  <p:childTnLst>
                                    <p:set>
                                      <p:cBhvr>
                                        <p:cTn id="76" dur="1" fill="hold">
                                          <p:stCondLst>
                                            <p:cond delay="0"/>
                                          </p:stCondLst>
                                        </p:cTn>
                                        <p:tgtEl>
                                          <p:spTgt spid="382018">
                                            <p:txEl>
                                              <p:pRg st="0" end="0"/>
                                            </p:txEl>
                                          </p:spTgt>
                                        </p:tgtEl>
                                        <p:attrNameLst>
                                          <p:attrName>style.visibility</p:attrName>
                                        </p:attrNameLst>
                                      </p:cBhvr>
                                      <p:to>
                                        <p:strVal val="visible"/>
                                      </p:to>
                                    </p:set>
                                    <p:animEffect transition="in" filter="wipe(left)">
                                      <p:cBhvr>
                                        <p:cTn id="77" dur="500"/>
                                        <p:tgtEl>
                                          <p:spTgt spid="382018">
                                            <p:txEl>
                                              <p:pRg st="0" end="0"/>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8" fill="hold" nodeType="clickEffect">
                                  <p:stCondLst>
                                    <p:cond delay="0"/>
                                  </p:stCondLst>
                                  <p:iterate type="wd">
                                    <p:tmPct val="10000"/>
                                  </p:iterate>
                                  <p:childTnLst>
                                    <p:set>
                                      <p:cBhvr>
                                        <p:cTn id="81" dur="1" fill="hold">
                                          <p:stCondLst>
                                            <p:cond delay="0"/>
                                          </p:stCondLst>
                                        </p:cTn>
                                        <p:tgtEl>
                                          <p:spTgt spid="9"/>
                                        </p:tgtEl>
                                        <p:attrNameLst>
                                          <p:attrName>style.visibility</p:attrName>
                                        </p:attrNameLst>
                                      </p:cBhvr>
                                      <p:to>
                                        <p:strVal val="visible"/>
                                      </p:to>
                                    </p:set>
                                    <p:animEffect transition="in" filter="wipe(left)">
                                      <p:cBhvr>
                                        <p:cTn id="8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1955" grpId="0" build="p" autoUpdateAnimBg="0"/>
      <p:bldP spid="381956" grpId="0" build="p" autoUpdateAnimBg="0"/>
      <p:bldP spid="381957" grpId="0" animBg="1" autoUpdateAnimBg="0"/>
      <p:bldP spid="381958" grpId="0" animBg="1" autoUpdateAnimBg="0"/>
      <p:bldP spid="381960" grpId="0" animBg="1" autoUpdateAnimBg="0"/>
      <p:bldP spid="381983" grpId="0" build="p" autoUpdateAnimBg="0"/>
      <p:bldP spid="382002" grpId="0" build="p" autoUpdateAnimBg="0"/>
      <p:bldP spid="382018"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3"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400" smtClean="0">
                <a:solidFill>
                  <a:srgbClr val="FF0066"/>
                </a:solidFill>
                <a:latin typeface="Arial Narrow" charset="0"/>
              </a:rPr>
              <a:t>Tuesday, Oct. 28, 2014</a:t>
            </a:r>
            <a:endParaRPr lang="en-US" sz="1400">
              <a:solidFill>
                <a:srgbClr val="FF0066"/>
              </a:solidFill>
              <a:latin typeface="Arial Narrow" charset="0"/>
            </a:endParaRPr>
          </a:p>
        </p:txBody>
      </p:sp>
      <p:sp>
        <p:nvSpPr>
          <p:cNvPr id="3891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nl-NL" sz="1400" smtClean="0">
                <a:solidFill>
                  <a:srgbClr val="003300"/>
                </a:solidFill>
                <a:latin typeface="Arial Narrow" charset="0"/>
              </a:rPr>
              <a:t>PHYS 1443-004, Fall 2014                            Dr. Jaehoon Yu</a:t>
            </a:r>
            <a:endParaRPr lang="en-US" sz="1400">
              <a:solidFill>
                <a:srgbClr val="003300"/>
              </a:solidFill>
              <a:latin typeface="Arial Narrow" charset="0"/>
            </a:endParaRPr>
          </a:p>
        </p:txBody>
      </p:sp>
      <p:sp>
        <p:nvSpPr>
          <p:cNvPr id="3891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46281113-0305-4F43-BAC6-82252A5E2C9D}" type="slidenum">
              <a:rPr lang="en-US" sz="1400">
                <a:solidFill>
                  <a:srgbClr val="A50021"/>
                </a:solidFill>
                <a:latin typeface="Arial Narrow" charset="0"/>
              </a:rPr>
              <a:pPr eaLnBrk="1" hangingPunct="1"/>
              <a:t>6</a:t>
            </a:fld>
            <a:endParaRPr lang="en-US" sz="1400">
              <a:solidFill>
                <a:srgbClr val="A50021"/>
              </a:solidFill>
              <a:latin typeface="Arial Narrow" charset="0"/>
            </a:endParaRPr>
          </a:p>
        </p:txBody>
      </p:sp>
      <p:sp>
        <p:nvSpPr>
          <p:cNvPr id="38916" name="Rectangle 2"/>
          <p:cNvSpPr>
            <a:spLocks noGrp="1" noChangeArrowheads="1"/>
          </p:cNvSpPr>
          <p:nvPr>
            <p:ph type="title"/>
          </p:nvPr>
        </p:nvSpPr>
        <p:spPr>
          <a:xfrm>
            <a:off x="685800" y="152400"/>
            <a:ext cx="8153400" cy="609600"/>
          </a:xfrm>
        </p:spPr>
        <p:txBody>
          <a:bodyPr/>
          <a:lstStyle/>
          <a:p>
            <a:r>
              <a:rPr lang="en-US">
                <a:latin typeface="Arial Narrow" charset="0"/>
                <a:ea typeface="ＭＳ Ｐゴシック" charset="0"/>
                <a:cs typeface="ＭＳ Ｐゴシック" charset="0"/>
              </a:rPr>
              <a:t>Kinetic Energy of a Rolling Sphere</a:t>
            </a:r>
          </a:p>
        </p:txBody>
      </p:sp>
      <p:sp>
        <p:nvSpPr>
          <p:cNvPr id="444419" name="Text Box 3"/>
          <p:cNvSpPr txBox="1">
            <a:spLocks noChangeArrowheads="1"/>
          </p:cNvSpPr>
          <p:nvPr/>
        </p:nvSpPr>
        <p:spPr bwMode="auto">
          <a:xfrm>
            <a:off x="1581150" y="3048000"/>
            <a:ext cx="2000250" cy="461963"/>
          </a:xfrm>
          <a:prstGeom prst="rect">
            <a:avLst/>
          </a:prstGeom>
          <a:solidFill>
            <a:srgbClr val="FFFFCC"/>
          </a:solidFill>
          <a:ln>
            <a:noFill/>
          </a:ln>
          <a:extLs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a:solidFill>
                  <a:srgbClr val="FF0000"/>
                </a:solidFill>
                <a:latin typeface="Arial Narrow" charset="0"/>
              </a:rPr>
              <a:t>Since </a:t>
            </a:r>
            <a:r>
              <a:rPr lang="en-US">
                <a:solidFill>
                  <a:srgbClr val="FF0000"/>
                </a:solidFill>
                <a:latin typeface="Monotype Corsiva" charset="0"/>
              </a:rPr>
              <a:t>v</a:t>
            </a:r>
            <a:r>
              <a:rPr lang="en-US" baseline="-25000">
                <a:solidFill>
                  <a:srgbClr val="FF0000"/>
                </a:solidFill>
                <a:latin typeface="Monotype Corsiva" charset="0"/>
              </a:rPr>
              <a:t>CM</a:t>
            </a:r>
            <a:r>
              <a:rPr lang="en-US">
                <a:solidFill>
                  <a:srgbClr val="FF0000"/>
                </a:solidFill>
                <a:latin typeface="Monotype Corsiva" charset="0"/>
              </a:rPr>
              <a:t>=Rω</a:t>
            </a:r>
            <a:endParaRPr lang="en-US">
              <a:solidFill>
                <a:srgbClr val="FF0000"/>
              </a:solidFill>
              <a:latin typeface="Arial Narrow" charset="0"/>
            </a:endParaRPr>
          </a:p>
        </p:txBody>
      </p:sp>
      <p:sp>
        <p:nvSpPr>
          <p:cNvPr id="444420" name="Text Box 4"/>
          <p:cNvSpPr txBox="1">
            <a:spLocks noChangeArrowheads="1"/>
          </p:cNvSpPr>
          <p:nvPr/>
        </p:nvSpPr>
        <p:spPr bwMode="auto">
          <a:xfrm>
            <a:off x="3733800" y="838200"/>
            <a:ext cx="4572000" cy="830263"/>
          </a:xfrm>
          <a:prstGeom prst="rect">
            <a:avLst/>
          </a:prstGeom>
          <a:solidFill>
            <a:srgbClr val="CCFFFF"/>
          </a:solidFill>
          <a:ln>
            <a:noFill/>
          </a:ln>
          <a:extLs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dirty="0" smtClean="0">
                <a:solidFill>
                  <a:schemeClr val="accent2"/>
                </a:solidFill>
                <a:latin typeface="Arial Narrow" charset="0"/>
              </a:rPr>
              <a:t>Let’</a:t>
            </a:r>
            <a:r>
              <a:rPr lang="en-US" altLang="ja-JP" dirty="0" smtClean="0">
                <a:solidFill>
                  <a:schemeClr val="accent2"/>
                </a:solidFill>
                <a:latin typeface="Arial Narrow" charset="0"/>
              </a:rPr>
              <a:t>s </a:t>
            </a:r>
            <a:r>
              <a:rPr lang="en-US" altLang="ja-JP" dirty="0">
                <a:solidFill>
                  <a:schemeClr val="accent2"/>
                </a:solidFill>
                <a:latin typeface="Arial Narrow" charset="0"/>
              </a:rPr>
              <a:t>consider a sphere with radius R rolling down the hill without slipping.</a:t>
            </a:r>
            <a:endParaRPr lang="en-US" dirty="0">
              <a:solidFill>
                <a:schemeClr val="accent2"/>
              </a:solidFill>
              <a:latin typeface="Arial Narrow" charset="0"/>
            </a:endParaRPr>
          </a:p>
        </p:txBody>
      </p:sp>
      <p:graphicFrame>
        <p:nvGraphicFramePr>
          <p:cNvPr id="444421" name="Object 2"/>
          <p:cNvGraphicFramePr>
            <a:graphicFrameLocks noChangeAspect="1"/>
          </p:cNvGraphicFramePr>
          <p:nvPr/>
        </p:nvGraphicFramePr>
        <p:xfrm>
          <a:off x="4662488" y="1955800"/>
          <a:ext cx="595312" cy="330200"/>
        </p:xfrm>
        <a:graphic>
          <a:graphicData uri="http://schemas.openxmlformats.org/presentationml/2006/ole">
            <mc:AlternateContent xmlns:mc="http://schemas.openxmlformats.org/markup-compatibility/2006">
              <mc:Choice xmlns:v="urn:schemas-microsoft-com:vml" Requires="v">
                <p:oleObj spid="_x0000_s449496" name="Equation" r:id="rId3" imgW="291847" imgH="164957" progId="Equation.3">
                  <p:embed/>
                </p:oleObj>
              </mc:Choice>
              <mc:Fallback>
                <p:oleObj name="Equation" r:id="rId3" imgW="291847" imgH="164957"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62488" y="1955800"/>
                        <a:ext cx="595312" cy="33020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pic>
                </p:oleObj>
              </mc:Fallback>
            </mc:AlternateContent>
          </a:graphicData>
        </a:graphic>
      </p:graphicFrame>
      <p:grpSp>
        <p:nvGrpSpPr>
          <p:cNvPr id="2" name="Group 6"/>
          <p:cNvGrpSpPr>
            <a:grpSpLocks/>
          </p:cNvGrpSpPr>
          <p:nvPr/>
        </p:nvGrpSpPr>
        <p:grpSpPr bwMode="auto">
          <a:xfrm>
            <a:off x="136525" y="838200"/>
            <a:ext cx="3659188" cy="2073275"/>
            <a:chOff x="86" y="528"/>
            <a:chExt cx="2305" cy="1306"/>
          </a:xfrm>
        </p:grpSpPr>
        <p:grpSp>
          <p:nvGrpSpPr>
            <p:cNvPr id="38932" name="Group 7"/>
            <p:cNvGrpSpPr>
              <a:grpSpLocks/>
            </p:cNvGrpSpPr>
            <p:nvPr/>
          </p:nvGrpSpPr>
          <p:grpSpPr bwMode="auto">
            <a:xfrm>
              <a:off x="86" y="528"/>
              <a:ext cx="2266" cy="1104"/>
              <a:chOff x="86" y="528"/>
              <a:chExt cx="2266" cy="1104"/>
            </a:xfrm>
          </p:grpSpPr>
          <p:sp>
            <p:nvSpPr>
              <p:cNvPr id="38935" name="AutoShape 8"/>
              <p:cNvSpPr>
                <a:spLocks noChangeArrowheads="1"/>
              </p:cNvSpPr>
              <p:nvPr/>
            </p:nvSpPr>
            <p:spPr bwMode="auto">
              <a:xfrm>
                <a:off x="384" y="816"/>
                <a:ext cx="1728" cy="816"/>
              </a:xfrm>
              <a:prstGeom prst="rtTriangle">
                <a:avLst/>
              </a:prstGeom>
              <a:noFill/>
              <a:ln w="28575">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8936" name="Oval 9"/>
              <p:cNvSpPr>
                <a:spLocks noChangeArrowheads="1"/>
              </p:cNvSpPr>
              <p:nvPr/>
            </p:nvSpPr>
            <p:spPr bwMode="auto">
              <a:xfrm>
                <a:off x="288" y="528"/>
                <a:ext cx="288" cy="288"/>
              </a:xfrm>
              <a:prstGeom prst="ellipse">
                <a:avLst/>
              </a:prstGeom>
              <a:gradFill rotWithShape="0">
                <a:gsLst>
                  <a:gs pos="0">
                    <a:srgbClr val="FF0000"/>
                  </a:gs>
                  <a:gs pos="100000">
                    <a:srgbClr val="760000"/>
                  </a:gs>
                </a:gsLst>
                <a:path path="shape">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lgn="ctr"/>
                <a:r>
                  <a:rPr lang="en-US" sz="2000">
                    <a:solidFill>
                      <a:srgbClr val="FFFF99"/>
                    </a:solidFill>
                    <a:latin typeface="Monotype Corsiva" charset="0"/>
                  </a:rPr>
                  <a:t>R</a:t>
                </a:r>
              </a:p>
            </p:txBody>
          </p:sp>
          <p:sp>
            <p:nvSpPr>
              <p:cNvPr id="38937" name="Oval 10"/>
              <p:cNvSpPr>
                <a:spLocks noChangeArrowheads="1"/>
              </p:cNvSpPr>
              <p:nvPr/>
            </p:nvSpPr>
            <p:spPr bwMode="auto">
              <a:xfrm>
                <a:off x="2016" y="1344"/>
                <a:ext cx="288" cy="288"/>
              </a:xfrm>
              <a:prstGeom prst="ellipse">
                <a:avLst/>
              </a:prstGeom>
              <a:gradFill rotWithShape="0">
                <a:gsLst>
                  <a:gs pos="0">
                    <a:srgbClr val="FF0000"/>
                  </a:gs>
                  <a:gs pos="100000">
                    <a:srgbClr val="760000"/>
                  </a:gs>
                </a:gsLst>
                <a:path path="shape">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38938" name="Line 11"/>
              <p:cNvSpPr>
                <a:spLocks noChangeShapeType="1"/>
              </p:cNvSpPr>
              <p:nvPr/>
            </p:nvSpPr>
            <p:spPr bwMode="auto">
              <a:xfrm>
                <a:off x="432" y="672"/>
                <a:ext cx="144" cy="0"/>
              </a:xfrm>
              <a:prstGeom prst="line">
                <a:avLst/>
              </a:prstGeom>
              <a:noFill/>
              <a:ln w="28575">
                <a:solidFill>
                  <a:srgbClr val="FFFF9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39" name="Text Box 12"/>
              <p:cNvSpPr txBox="1">
                <a:spLocks noChangeArrowheads="1"/>
              </p:cNvSpPr>
              <p:nvPr/>
            </p:nvSpPr>
            <p:spPr bwMode="auto">
              <a:xfrm rot="1523640">
                <a:off x="1142" y="984"/>
                <a:ext cx="183"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2000">
                    <a:solidFill>
                      <a:schemeClr val="accent2"/>
                    </a:solidFill>
                    <a:latin typeface="Monotype Corsiva" charset="0"/>
                  </a:rPr>
                  <a:t>x</a:t>
                </a:r>
              </a:p>
            </p:txBody>
          </p:sp>
          <p:sp>
            <p:nvSpPr>
              <p:cNvPr id="38940" name="Line 13"/>
              <p:cNvSpPr>
                <a:spLocks noChangeShapeType="1"/>
              </p:cNvSpPr>
              <p:nvPr/>
            </p:nvSpPr>
            <p:spPr bwMode="auto">
              <a:xfrm flipH="1">
                <a:off x="144" y="1632"/>
                <a:ext cx="240" cy="0"/>
              </a:xfrm>
              <a:prstGeom prst="line">
                <a:avLst/>
              </a:prstGeom>
              <a:noFill/>
              <a:ln w="28575">
                <a:solidFill>
                  <a:schemeClr val="accent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41" name="Line 14"/>
              <p:cNvSpPr>
                <a:spLocks noChangeShapeType="1"/>
              </p:cNvSpPr>
              <p:nvPr/>
            </p:nvSpPr>
            <p:spPr bwMode="auto">
              <a:xfrm flipH="1">
                <a:off x="144" y="816"/>
                <a:ext cx="240" cy="0"/>
              </a:xfrm>
              <a:prstGeom prst="line">
                <a:avLst/>
              </a:prstGeom>
              <a:noFill/>
              <a:ln w="28575">
                <a:solidFill>
                  <a:schemeClr val="accent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42" name="Line 15"/>
              <p:cNvSpPr>
                <a:spLocks noChangeShapeType="1"/>
              </p:cNvSpPr>
              <p:nvPr/>
            </p:nvSpPr>
            <p:spPr bwMode="auto">
              <a:xfrm>
                <a:off x="240" y="816"/>
                <a:ext cx="0" cy="816"/>
              </a:xfrm>
              <a:prstGeom prst="line">
                <a:avLst/>
              </a:prstGeom>
              <a:noFill/>
              <a:ln w="28575">
                <a:solidFill>
                  <a:schemeClr val="accent2"/>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8943" name="Text Box 16"/>
              <p:cNvSpPr txBox="1">
                <a:spLocks noChangeArrowheads="1"/>
              </p:cNvSpPr>
              <p:nvPr/>
            </p:nvSpPr>
            <p:spPr bwMode="auto">
              <a:xfrm>
                <a:off x="86" y="1031"/>
                <a:ext cx="20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a:solidFill>
                      <a:schemeClr val="accent2"/>
                    </a:solidFill>
                    <a:latin typeface="Arial Narrow" charset="0"/>
                  </a:rPr>
                  <a:t>h</a:t>
                </a:r>
              </a:p>
            </p:txBody>
          </p:sp>
          <p:sp>
            <p:nvSpPr>
              <p:cNvPr id="38944" name="Arc 17"/>
              <p:cNvSpPr>
                <a:spLocks/>
              </p:cNvSpPr>
              <p:nvPr/>
            </p:nvSpPr>
            <p:spPr bwMode="auto">
              <a:xfrm flipH="1">
                <a:off x="1584" y="1392"/>
                <a:ext cx="48" cy="24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chemeClr val="accent2"/>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8945" name="Text Box 18"/>
              <p:cNvSpPr txBox="1">
                <a:spLocks noChangeArrowheads="1"/>
              </p:cNvSpPr>
              <p:nvPr/>
            </p:nvSpPr>
            <p:spPr bwMode="auto">
              <a:xfrm>
                <a:off x="1332" y="1343"/>
                <a:ext cx="21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dirty="0" err="1" smtClean="0">
                    <a:solidFill>
                      <a:schemeClr val="accent2"/>
                    </a:solidFill>
                    <a:latin typeface="Symbol" charset="0"/>
                  </a:rPr>
                  <a:t>θ</a:t>
                </a:r>
                <a:endParaRPr lang="en-US" dirty="0">
                  <a:solidFill>
                    <a:schemeClr val="accent2"/>
                  </a:solidFill>
                  <a:latin typeface="Arial Narrow" charset="0"/>
                </a:endParaRPr>
              </a:p>
            </p:txBody>
          </p:sp>
          <p:sp>
            <p:nvSpPr>
              <p:cNvPr id="38946" name="Line 19"/>
              <p:cNvSpPr>
                <a:spLocks noChangeShapeType="1"/>
              </p:cNvSpPr>
              <p:nvPr/>
            </p:nvSpPr>
            <p:spPr bwMode="auto">
              <a:xfrm>
                <a:off x="2160" y="1488"/>
                <a:ext cx="192" cy="144"/>
              </a:xfrm>
              <a:prstGeom prst="line">
                <a:avLst/>
              </a:prstGeom>
              <a:noFill/>
              <a:ln w="2857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8947" name="AutoShape 20"/>
              <p:cNvSpPr>
                <a:spLocks noChangeArrowheads="1"/>
              </p:cNvSpPr>
              <p:nvPr/>
            </p:nvSpPr>
            <p:spPr bwMode="auto">
              <a:xfrm rot="-5400000">
                <a:off x="2136" y="1128"/>
                <a:ext cx="96" cy="336"/>
              </a:xfrm>
              <a:prstGeom prst="curvedLeftArrow">
                <a:avLst>
                  <a:gd name="adj1" fmla="val 70000"/>
                  <a:gd name="adj2" fmla="val 140000"/>
                  <a:gd name="adj3" fmla="val 33333"/>
                </a:avLst>
              </a:prstGeom>
              <a:solidFill>
                <a:schemeClr val="accent1"/>
              </a:solidFill>
              <a:ln w="9525">
                <a:solidFill>
                  <a:schemeClr val="tx1"/>
                </a:solidFill>
                <a:miter lim="800000"/>
                <a:headEnd/>
                <a:tailEnd/>
              </a:ln>
            </p:spPr>
            <p:txBody>
              <a:bodyPr wrap="none" anchor="ctr"/>
              <a:lstStyle/>
              <a:p>
                <a:endParaRPr lang="en-US"/>
              </a:p>
            </p:txBody>
          </p:sp>
        </p:grpSp>
        <p:sp>
          <p:nvSpPr>
            <p:cNvPr id="38933" name="Text Box 21"/>
            <p:cNvSpPr txBox="1">
              <a:spLocks noChangeArrowheads="1"/>
            </p:cNvSpPr>
            <p:nvPr/>
          </p:nvSpPr>
          <p:spPr bwMode="auto">
            <a:xfrm>
              <a:off x="2064" y="1584"/>
              <a:ext cx="327"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2000" b="1">
                  <a:solidFill>
                    <a:srgbClr val="FF0000"/>
                  </a:solidFill>
                  <a:latin typeface="Monotype Corsiva" charset="0"/>
                </a:rPr>
                <a:t>v</a:t>
              </a:r>
              <a:r>
                <a:rPr lang="en-US" sz="2000" b="1" baseline="-25000">
                  <a:solidFill>
                    <a:srgbClr val="FF0000"/>
                  </a:solidFill>
                  <a:latin typeface="Monotype Corsiva" charset="0"/>
                </a:rPr>
                <a:t>CM</a:t>
              </a:r>
            </a:p>
          </p:txBody>
        </p:sp>
        <p:sp>
          <p:nvSpPr>
            <p:cNvPr id="38934" name="Text Box 22"/>
            <p:cNvSpPr txBox="1">
              <a:spLocks noChangeArrowheads="1"/>
            </p:cNvSpPr>
            <p:nvPr/>
          </p:nvSpPr>
          <p:spPr bwMode="auto">
            <a:xfrm>
              <a:off x="2016" y="989"/>
              <a:ext cx="237" cy="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2000" b="1">
                  <a:solidFill>
                    <a:srgbClr val="FF0000"/>
                  </a:solidFill>
                  <a:latin typeface="Symbol" charset="0"/>
                </a:rPr>
                <a:t>ω</a:t>
              </a:r>
            </a:p>
          </p:txBody>
        </p:sp>
      </p:grpSp>
      <p:graphicFrame>
        <p:nvGraphicFramePr>
          <p:cNvPr id="444439" name="Object 3"/>
          <p:cNvGraphicFramePr>
            <a:graphicFrameLocks noChangeAspect="1"/>
          </p:cNvGraphicFramePr>
          <p:nvPr>
            <p:extLst>
              <p:ext uri="{D42A27DB-BD31-4B8C-83A1-F6EECF244321}">
                <p14:modId xmlns:p14="http://schemas.microsoft.com/office/powerpoint/2010/main" val="1469748003"/>
              </p:ext>
            </p:extLst>
          </p:nvPr>
        </p:nvGraphicFramePr>
        <p:xfrm>
          <a:off x="4965700" y="2392363"/>
          <a:ext cx="2017713" cy="1103312"/>
        </p:xfrm>
        <a:graphic>
          <a:graphicData uri="http://schemas.openxmlformats.org/presentationml/2006/ole">
            <mc:AlternateContent xmlns:mc="http://schemas.openxmlformats.org/markup-compatibility/2006">
              <mc:Choice xmlns:v="urn:schemas-microsoft-com:vml" Requires="v">
                <p:oleObj spid="_x0000_s449497" name="Equation" r:id="rId5" imgW="977900" imgH="533400" progId="Equation.3">
                  <p:embed/>
                </p:oleObj>
              </mc:Choice>
              <mc:Fallback>
                <p:oleObj name="Equation" r:id="rId5" imgW="977900" imgH="533400" progId="Equation.3">
                  <p:embed/>
                  <p:pic>
                    <p:nvPicPr>
                      <p:cNvPr id="0" name=""/>
                      <p:cNvPicPr>
                        <a:picLocks noChangeAspect="1" noChangeArrowheads="1"/>
                      </p:cNvPicPr>
                      <p:nvPr/>
                    </p:nvPicPr>
                    <p:blipFill>
                      <a:blip r:embed="rId6"/>
                      <a:srcRect/>
                      <a:stretch>
                        <a:fillRect/>
                      </a:stretch>
                    </p:blipFill>
                    <p:spPr bwMode="auto">
                      <a:xfrm>
                        <a:off x="4965700" y="2392363"/>
                        <a:ext cx="2017713" cy="1103312"/>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pic>
                </p:oleObj>
              </mc:Fallback>
            </mc:AlternateContent>
          </a:graphicData>
        </a:graphic>
      </p:graphicFrame>
      <p:sp>
        <p:nvSpPr>
          <p:cNvPr id="444440" name="Text Box 24"/>
          <p:cNvSpPr txBox="1">
            <a:spLocks noChangeArrowheads="1"/>
          </p:cNvSpPr>
          <p:nvPr/>
        </p:nvSpPr>
        <p:spPr bwMode="auto">
          <a:xfrm>
            <a:off x="3733800" y="4267200"/>
            <a:ext cx="5105400" cy="701675"/>
          </a:xfrm>
          <a:prstGeom prst="rect">
            <a:avLst/>
          </a:prstGeom>
          <a:solidFill>
            <a:srgbClr val="FFFFCC"/>
          </a:solidFill>
          <a:ln>
            <a:noFill/>
          </a:ln>
          <a:extLs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000">
                <a:solidFill>
                  <a:srgbClr val="FF0000"/>
                </a:solidFill>
                <a:latin typeface="Arial Narrow" charset="0"/>
              </a:rPr>
              <a:t>Since the kinetic energy at the bottom of the hill must be equal to the potential energy at the top of the hill</a:t>
            </a:r>
          </a:p>
        </p:txBody>
      </p:sp>
      <p:sp>
        <p:nvSpPr>
          <p:cNvPr id="444441" name="Text Box 25"/>
          <p:cNvSpPr txBox="1">
            <a:spLocks noChangeArrowheads="1"/>
          </p:cNvSpPr>
          <p:nvPr/>
        </p:nvSpPr>
        <p:spPr bwMode="auto">
          <a:xfrm>
            <a:off x="457200" y="4267200"/>
            <a:ext cx="3124200" cy="1552575"/>
          </a:xfrm>
          <a:prstGeom prst="rect">
            <a:avLst/>
          </a:prstGeom>
          <a:solidFill>
            <a:srgbClr val="CCFFFF"/>
          </a:solidFill>
          <a:ln>
            <a:noFill/>
          </a:ln>
          <a:extLs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a:solidFill>
                  <a:schemeClr val="accent2"/>
                </a:solidFill>
                <a:latin typeface="Arial Narrow" charset="0"/>
              </a:rPr>
              <a:t>What is the speed of the CM in terms of known quantities and how do you find this out?</a:t>
            </a:r>
          </a:p>
        </p:txBody>
      </p:sp>
      <p:graphicFrame>
        <p:nvGraphicFramePr>
          <p:cNvPr id="444442" name="Object 4"/>
          <p:cNvGraphicFramePr>
            <a:graphicFrameLocks noChangeAspect="1"/>
          </p:cNvGraphicFramePr>
          <p:nvPr/>
        </p:nvGraphicFramePr>
        <p:xfrm>
          <a:off x="4419600" y="5172075"/>
          <a:ext cx="300038" cy="273050"/>
        </p:xfrm>
        <a:graphic>
          <a:graphicData uri="http://schemas.openxmlformats.org/presentationml/2006/ole">
            <mc:AlternateContent xmlns:mc="http://schemas.openxmlformats.org/markup-compatibility/2006">
              <mc:Choice xmlns:v="urn:schemas-microsoft-com:vml" Requires="v">
                <p:oleObj spid="_x0000_s449498" name="Equation" r:id="rId7" imgW="164885" imgH="164885" progId="Equation.3">
                  <p:embed/>
                </p:oleObj>
              </mc:Choice>
              <mc:Fallback>
                <p:oleObj name="Equation" r:id="rId7" imgW="164885" imgH="164885"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419600" y="5172075"/>
                        <a:ext cx="300038" cy="27305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pic>
                </p:oleObj>
              </mc:Fallback>
            </mc:AlternateContent>
          </a:graphicData>
        </a:graphic>
      </p:graphicFrame>
      <p:graphicFrame>
        <p:nvGraphicFramePr>
          <p:cNvPr id="444443" name="Object 5"/>
          <p:cNvGraphicFramePr>
            <a:graphicFrameLocks noChangeAspect="1"/>
          </p:cNvGraphicFramePr>
          <p:nvPr>
            <p:extLst>
              <p:ext uri="{D42A27DB-BD31-4B8C-83A1-F6EECF244321}">
                <p14:modId xmlns:p14="http://schemas.microsoft.com/office/powerpoint/2010/main" val="3930134570"/>
              </p:ext>
            </p:extLst>
          </p:nvPr>
        </p:nvGraphicFramePr>
        <p:xfrm>
          <a:off x="4937125" y="3409950"/>
          <a:ext cx="2390775" cy="857250"/>
        </p:xfrm>
        <a:graphic>
          <a:graphicData uri="http://schemas.openxmlformats.org/presentationml/2006/ole">
            <mc:AlternateContent xmlns:mc="http://schemas.openxmlformats.org/markup-compatibility/2006">
              <mc:Choice xmlns:v="urn:schemas-microsoft-com:vml" Requires="v">
                <p:oleObj spid="_x0000_s449499" name="Equation" r:id="rId9" imgW="1206500" imgH="431800" progId="Equation.DSMT4">
                  <p:embed/>
                </p:oleObj>
              </mc:Choice>
              <mc:Fallback>
                <p:oleObj name="Equation" r:id="rId9" imgW="1206500" imgH="431800" progId="Equation.DSMT4">
                  <p:embed/>
                  <p:pic>
                    <p:nvPicPr>
                      <p:cNvPr id="0" name=""/>
                      <p:cNvPicPr>
                        <a:picLocks noChangeAspect="1" noChangeArrowheads="1"/>
                      </p:cNvPicPr>
                      <p:nvPr/>
                    </p:nvPicPr>
                    <p:blipFill>
                      <a:blip r:embed="rId10"/>
                      <a:srcRect/>
                      <a:stretch>
                        <a:fillRect/>
                      </a:stretch>
                    </p:blipFill>
                    <p:spPr bwMode="auto">
                      <a:xfrm>
                        <a:off x="4937125" y="3409950"/>
                        <a:ext cx="2390775" cy="85725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pic>
                </p:oleObj>
              </mc:Fallback>
            </mc:AlternateContent>
          </a:graphicData>
        </a:graphic>
      </p:graphicFrame>
      <p:graphicFrame>
        <p:nvGraphicFramePr>
          <p:cNvPr id="444444" name="Object 6"/>
          <p:cNvGraphicFramePr>
            <a:graphicFrameLocks noChangeAspect="1"/>
          </p:cNvGraphicFramePr>
          <p:nvPr>
            <p:extLst>
              <p:ext uri="{D42A27DB-BD31-4B8C-83A1-F6EECF244321}">
                <p14:modId xmlns:p14="http://schemas.microsoft.com/office/powerpoint/2010/main" val="1494854992"/>
              </p:ext>
            </p:extLst>
          </p:nvPr>
        </p:nvGraphicFramePr>
        <p:xfrm>
          <a:off x="4697413" y="4953000"/>
          <a:ext cx="2182812" cy="712788"/>
        </p:xfrm>
        <a:graphic>
          <a:graphicData uri="http://schemas.openxmlformats.org/presentationml/2006/ole">
            <mc:AlternateContent xmlns:mc="http://schemas.openxmlformats.org/markup-compatibility/2006">
              <mc:Choice xmlns:v="urn:schemas-microsoft-com:vml" Requires="v">
                <p:oleObj spid="_x0000_s449500" name="Equation" r:id="rId11" imgW="1206500" imgH="431800" progId="Equation.DSMT4">
                  <p:embed/>
                </p:oleObj>
              </mc:Choice>
              <mc:Fallback>
                <p:oleObj name="Equation" r:id="rId11" imgW="1206500" imgH="431800" progId="Equation.DSMT4">
                  <p:embed/>
                  <p:pic>
                    <p:nvPicPr>
                      <p:cNvPr id="0" name=""/>
                      <p:cNvPicPr>
                        <a:picLocks noChangeAspect="1" noChangeArrowheads="1"/>
                      </p:cNvPicPr>
                      <p:nvPr/>
                    </p:nvPicPr>
                    <p:blipFill>
                      <a:blip r:embed="rId12"/>
                      <a:srcRect/>
                      <a:stretch>
                        <a:fillRect/>
                      </a:stretch>
                    </p:blipFill>
                    <p:spPr bwMode="auto">
                      <a:xfrm>
                        <a:off x="4697413" y="4953000"/>
                        <a:ext cx="2182812" cy="712788"/>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pic>
                </p:oleObj>
              </mc:Fallback>
            </mc:AlternateContent>
          </a:graphicData>
        </a:graphic>
      </p:graphicFrame>
      <p:graphicFrame>
        <p:nvGraphicFramePr>
          <p:cNvPr id="444445" name="Object 7"/>
          <p:cNvGraphicFramePr>
            <a:graphicFrameLocks noChangeAspect="1"/>
          </p:cNvGraphicFramePr>
          <p:nvPr>
            <p:extLst>
              <p:ext uri="{D42A27DB-BD31-4B8C-83A1-F6EECF244321}">
                <p14:modId xmlns:p14="http://schemas.microsoft.com/office/powerpoint/2010/main" val="296941358"/>
              </p:ext>
            </p:extLst>
          </p:nvPr>
        </p:nvGraphicFramePr>
        <p:xfrm>
          <a:off x="6846888" y="5141913"/>
          <a:ext cx="828675" cy="334962"/>
        </p:xfrm>
        <a:graphic>
          <a:graphicData uri="http://schemas.openxmlformats.org/presentationml/2006/ole">
            <mc:AlternateContent xmlns:mc="http://schemas.openxmlformats.org/markup-compatibility/2006">
              <mc:Choice xmlns:v="urn:schemas-microsoft-com:vml" Requires="v">
                <p:oleObj spid="_x0000_s449501" name="Equation" r:id="rId13" imgW="457200" imgH="203200" progId="Equation.DSMT4">
                  <p:embed/>
                </p:oleObj>
              </mc:Choice>
              <mc:Fallback>
                <p:oleObj name="Equation" r:id="rId13" imgW="457200" imgH="203200" progId="Equation.DSMT4">
                  <p:embed/>
                  <p:pic>
                    <p:nvPicPr>
                      <p:cNvPr id="0" name=""/>
                      <p:cNvPicPr>
                        <a:picLocks noChangeAspect="1" noChangeArrowheads="1"/>
                      </p:cNvPicPr>
                      <p:nvPr/>
                    </p:nvPicPr>
                    <p:blipFill>
                      <a:blip r:embed="rId14"/>
                      <a:srcRect/>
                      <a:stretch>
                        <a:fillRect/>
                      </a:stretch>
                    </p:blipFill>
                    <p:spPr bwMode="auto">
                      <a:xfrm>
                        <a:off x="6846888" y="5141913"/>
                        <a:ext cx="828675" cy="334962"/>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pic>
                </p:oleObj>
              </mc:Fallback>
            </mc:AlternateContent>
          </a:graphicData>
        </a:graphic>
      </p:graphicFrame>
      <p:graphicFrame>
        <p:nvGraphicFramePr>
          <p:cNvPr id="444446" name="Object 8"/>
          <p:cNvGraphicFramePr>
            <a:graphicFrameLocks noChangeAspect="1"/>
          </p:cNvGraphicFramePr>
          <p:nvPr>
            <p:extLst>
              <p:ext uri="{D42A27DB-BD31-4B8C-83A1-F6EECF244321}">
                <p14:modId xmlns:p14="http://schemas.microsoft.com/office/powerpoint/2010/main" val="3455038827"/>
              </p:ext>
            </p:extLst>
          </p:nvPr>
        </p:nvGraphicFramePr>
        <p:xfrm>
          <a:off x="5648325" y="5724525"/>
          <a:ext cx="2114550" cy="776288"/>
        </p:xfrm>
        <a:graphic>
          <a:graphicData uri="http://schemas.openxmlformats.org/presentationml/2006/ole">
            <mc:AlternateContent xmlns:mc="http://schemas.openxmlformats.org/markup-compatibility/2006">
              <mc:Choice xmlns:v="urn:schemas-microsoft-com:vml" Requires="v">
                <p:oleObj spid="_x0000_s449502" name="Equation" r:id="rId15" imgW="1358900" imgH="469900" progId="Equation.DSMT4">
                  <p:embed/>
                </p:oleObj>
              </mc:Choice>
              <mc:Fallback>
                <p:oleObj name="Equation" r:id="rId15" imgW="1358900" imgH="469900" progId="Equation.DSMT4">
                  <p:embed/>
                  <p:pic>
                    <p:nvPicPr>
                      <p:cNvPr id="0" name=""/>
                      <p:cNvPicPr>
                        <a:picLocks noChangeAspect="1" noChangeArrowheads="1"/>
                      </p:cNvPicPr>
                      <p:nvPr/>
                    </p:nvPicPr>
                    <p:blipFill>
                      <a:blip r:embed="rId16"/>
                      <a:srcRect/>
                      <a:stretch>
                        <a:fillRect/>
                      </a:stretch>
                    </p:blipFill>
                    <p:spPr bwMode="auto">
                      <a:xfrm>
                        <a:off x="5648325" y="5724525"/>
                        <a:ext cx="2114550" cy="776288"/>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pic>
                </p:oleObj>
              </mc:Fallback>
            </mc:AlternateContent>
          </a:graphicData>
        </a:graphic>
      </p:graphicFrame>
      <p:graphicFrame>
        <p:nvGraphicFramePr>
          <p:cNvPr id="444447" name="Object 9"/>
          <p:cNvGraphicFramePr>
            <a:graphicFrameLocks noChangeAspect="1"/>
          </p:cNvGraphicFramePr>
          <p:nvPr/>
        </p:nvGraphicFramePr>
        <p:xfrm>
          <a:off x="5289550" y="1727200"/>
          <a:ext cx="1111250" cy="787400"/>
        </p:xfrm>
        <a:graphic>
          <a:graphicData uri="http://schemas.openxmlformats.org/presentationml/2006/ole">
            <mc:AlternateContent xmlns:mc="http://schemas.openxmlformats.org/markup-compatibility/2006">
              <mc:Choice xmlns:v="urn:schemas-microsoft-com:vml" Requires="v">
                <p:oleObj spid="_x0000_s449503" name="Equation" r:id="rId17" imgW="545863" imgH="393529" progId="Equation.DSMT4">
                  <p:embed/>
                </p:oleObj>
              </mc:Choice>
              <mc:Fallback>
                <p:oleObj name="Equation" r:id="rId17" imgW="545863" imgH="393529" progId="Equation.DSMT4">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5289550" y="1727200"/>
                        <a:ext cx="1111250" cy="78740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pic>
                </p:oleObj>
              </mc:Fallback>
            </mc:AlternateContent>
          </a:graphicData>
        </a:graphic>
      </p:graphicFrame>
      <p:graphicFrame>
        <p:nvGraphicFramePr>
          <p:cNvPr id="444448" name="Object 10"/>
          <p:cNvGraphicFramePr>
            <a:graphicFrameLocks noChangeAspect="1"/>
          </p:cNvGraphicFramePr>
          <p:nvPr/>
        </p:nvGraphicFramePr>
        <p:xfrm>
          <a:off x="6324600" y="1727200"/>
          <a:ext cx="1447800" cy="787400"/>
        </p:xfrm>
        <a:graphic>
          <a:graphicData uri="http://schemas.openxmlformats.org/presentationml/2006/ole">
            <mc:AlternateContent xmlns:mc="http://schemas.openxmlformats.org/markup-compatibility/2006">
              <mc:Choice xmlns:v="urn:schemas-microsoft-com:vml" Requires="v">
                <p:oleObj spid="_x0000_s449504" name="Equation" r:id="rId19" imgW="710891" imgH="393529" progId="Equation.DSMT4">
                  <p:embed/>
                </p:oleObj>
              </mc:Choice>
              <mc:Fallback>
                <p:oleObj name="Equation" r:id="rId19" imgW="710891" imgH="393529" progId="Equation.DSMT4">
                  <p:embed/>
                  <p:pic>
                    <p:nvPicPr>
                      <p:cNvPr id="0" name=""/>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6324600" y="1727200"/>
                        <a:ext cx="1447800" cy="78740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pic>
                </p:oleObj>
              </mc:Fallback>
            </mc:AlternateContent>
          </a:graphicData>
        </a:graphic>
      </p:graphicFrame>
      <p:graphicFrame>
        <p:nvGraphicFramePr>
          <p:cNvPr id="444449" name="Object 11"/>
          <p:cNvGraphicFramePr>
            <a:graphicFrameLocks noChangeAspect="1"/>
          </p:cNvGraphicFramePr>
          <p:nvPr/>
        </p:nvGraphicFramePr>
        <p:xfrm>
          <a:off x="6945313" y="2538413"/>
          <a:ext cx="1284287" cy="814387"/>
        </p:xfrm>
        <a:graphic>
          <a:graphicData uri="http://schemas.openxmlformats.org/presentationml/2006/ole">
            <mc:AlternateContent xmlns:mc="http://schemas.openxmlformats.org/markup-compatibility/2006">
              <mc:Choice xmlns:v="urn:schemas-microsoft-com:vml" Requires="v">
                <p:oleObj spid="_x0000_s449505" name="Equation" r:id="rId21" imgW="622030" imgH="393529" progId="Equation.DSMT4">
                  <p:embed/>
                </p:oleObj>
              </mc:Choice>
              <mc:Fallback>
                <p:oleObj name="Equation" r:id="rId21" imgW="622030" imgH="393529" progId="Equation.DSMT4">
                  <p:embed/>
                  <p:pic>
                    <p:nvPicPr>
                      <p:cNvPr id="0" name=""/>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6945313" y="2538413"/>
                        <a:ext cx="1284287" cy="814387"/>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pic>
                </p:oleObj>
              </mc:Fallback>
            </mc:AlternateContent>
          </a:graphicData>
        </a:graphic>
      </p:graphicFrame>
    </p:spTree>
    <p:extLst>
      <p:ext uri="{BB962C8B-B14F-4D97-AF65-F5344CB8AC3E}">
        <p14:creationId xmlns:p14="http://schemas.microsoft.com/office/powerpoint/2010/main" val="648066229"/>
      </p:ext>
    </p:extLst>
  </p:cSld>
  <p:clrMapOvr>
    <a:masterClrMapping/>
  </p:clrMapOvr>
  <p:transition xmlns:p14="http://schemas.microsoft.com/office/powerpoint/2010/main">
    <p:random/>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444420"/>
                                        </p:tgtEl>
                                        <p:attrNameLst>
                                          <p:attrName>style.visibility</p:attrName>
                                        </p:attrNameLst>
                                      </p:cBhvr>
                                      <p:to>
                                        <p:strVal val="visible"/>
                                      </p:to>
                                    </p:set>
                                    <p:animEffect transition="in" filter="wipe(left)">
                                      <p:cBhvr>
                                        <p:cTn id="7" dur="500"/>
                                        <p:tgtEl>
                                          <p:spTgt spid="44442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3" presetClass="entr" presetSubtype="0" fill="hold" nodeType="clickEffect">
                                  <p:stCondLst>
                                    <p:cond delay="0"/>
                                  </p:stCondLst>
                                  <p:iterate type="wd">
                                    <p:tmPct val="10000"/>
                                  </p:iterate>
                                  <p:childTnLst>
                                    <p:set>
                                      <p:cBhvr>
                                        <p:cTn id="11" dur="1" fill="hold">
                                          <p:stCondLst>
                                            <p:cond delay="0"/>
                                          </p:stCondLst>
                                        </p:cTn>
                                        <p:tgtEl>
                                          <p:spTgt spid="2"/>
                                        </p:tgtEl>
                                        <p:attrNameLst>
                                          <p:attrName>style.visibility</p:attrName>
                                        </p:attrNameLst>
                                      </p:cBhvr>
                                      <p:to>
                                        <p:strVal val="visible"/>
                                      </p:to>
                                    </p:set>
                                    <p:anim calcmode="lin" valueType="num">
                                      <p:cBhvr>
                                        <p:cTn id="12" dur="500" fill="hold"/>
                                        <p:tgtEl>
                                          <p:spTgt spid="2"/>
                                        </p:tgtEl>
                                        <p:attrNameLst>
                                          <p:attrName>ppt_w</p:attrName>
                                        </p:attrNameLst>
                                      </p:cBhvr>
                                      <p:tavLst>
                                        <p:tav tm="0">
                                          <p:val>
                                            <p:fltVal val="0"/>
                                          </p:val>
                                        </p:tav>
                                        <p:tav tm="100000">
                                          <p:val>
                                            <p:strVal val="#ppt_w"/>
                                          </p:val>
                                        </p:tav>
                                      </p:tavLst>
                                    </p:anim>
                                    <p:anim calcmode="lin" valueType="num">
                                      <p:cBhvr>
                                        <p:cTn id="13" dur="500" fill="hold"/>
                                        <p:tgtEl>
                                          <p:spTgt spid="2"/>
                                        </p:tgtEl>
                                        <p:attrNameLst>
                                          <p:attrName>ppt_h</p:attrName>
                                        </p:attrNameLst>
                                      </p:cBhvr>
                                      <p:tavLst>
                                        <p:tav tm="0">
                                          <p:val>
                                            <p:fltVal val="0"/>
                                          </p:val>
                                        </p:tav>
                                        <p:tav tm="100000">
                                          <p:val>
                                            <p:strVal val="#ppt_h"/>
                                          </p:val>
                                        </p:tav>
                                      </p:tavLst>
                                    </p:anim>
                                    <p:animEffect transition="in" filter="fade">
                                      <p:cBhvr>
                                        <p:cTn id="14" dur="500"/>
                                        <p:tgtEl>
                                          <p:spTgt spid="2"/>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8" fill="hold" nodeType="clickEffect">
                                  <p:stCondLst>
                                    <p:cond delay="0"/>
                                  </p:stCondLst>
                                  <p:iterate type="wd">
                                    <p:tmPct val="10000"/>
                                  </p:iterate>
                                  <p:childTnLst>
                                    <p:set>
                                      <p:cBhvr>
                                        <p:cTn id="18" dur="1" fill="hold">
                                          <p:stCondLst>
                                            <p:cond delay="0"/>
                                          </p:stCondLst>
                                        </p:cTn>
                                        <p:tgtEl>
                                          <p:spTgt spid="444421"/>
                                        </p:tgtEl>
                                        <p:attrNameLst>
                                          <p:attrName>style.visibility</p:attrName>
                                        </p:attrNameLst>
                                      </p:cBhvr>
                                      <p:to>
                                        <p:strVal val="visible"/>
                                      </p:to>
                                    </p:set>
                                    <p:animEffect transition="in" filter="wipe(left)">
                                      <p:cBhvr>
                                        <p:cTn id="19" dur="500"/>
                                        <p:tgtEl>
                                          <p:spTgt spid="444421"/>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8" fill="hold" nodeType="clickEffect">
                                  <p:stCondLst>
                                    <p:cond delay="0"/>
                                  </p:stCondLst>
                                  <p:iterate type="wd">
                                    <p:tmPct val="10000"/>
                                  </p:iterate>
                                  <p:childTnLst>
                                    <p:set>
                                      <p:cBhvr>
                                        <p:cTn id="23" dur="1" fill="hold">
                                          <p:stCondLst>
                                            <p:cond delay="0"/>
                                          </p:stCondLst>
                                        </p:cTn>
                                        <p:tgtEl>
                                          <p:spTgt spid="444447"/>
                                        </p:tgtEl>
                                        <p:attrNameLst>
                                          <p:attrName>style.visibility</p:attrName>
                                        </p:attrNameLst>
                                      </p:cBhvr>
                                      <p:to>
                                        <p:strVal val="visible"/>
                                      </p:to>
                                    </p:set>
                                    <p:animEffect transition="in" filter="wipe(left)">
                                      <p:cBhvr>
                                        <p:cTn id="24" dur="500"/>
                                        <p:tgtEl>
                                          <p:spTgt spid="444447"/>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2" presetClass="entr" presetSubtype="8" fill="hold" nodeType="clickEffect">
                                  <p:stCondLst>
                                    <p:cond delay="0"/>
                                  </p:stCondLst>
                                  <p:iterate type="wd">
                                    <p:tmPct val="10000"/>
                                  </p:iterate>
                                  <p:childTnLst>
                                    <p:set>
                                      <p:cBhvr>
                                        <p:cTn id="28" dur="1" fill="hold">
                                          <p:stCondLst>
                                            <p:cond delay="0"/>
                                          </p:stCondLst>
                                        </p:cTn>
                                        <p:tgtEl>
                                          <p:spTgt spid="444448"/>
                                        </p:tgtEl>
                                        <p:attrNameLst>
                                          <p:attrName>style.visibility</p:attrName>
                                        </p:attrNameLst>
                                      </p:cBhvr>
                                      <p:to>
                                        <p:strVal val="visible"/>
                                      </p:to>
                                    </p:set>
                                    <p:animEffect transition="in" filter="wipe(left)">
                                      <p:cBhvr>
                                        <p:cTn id="29" dur="500"/>
                                        <p:tgtEl>
                                          <p:spTgt spid="444448"/>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22" presetClass="entr" presetSubtype="8" fill="hold" grpId="0" nodeType="clickEffect">
                                  <p:stCondLst>
                                    <p:cond delay="0"/>
                                  </p:stCondLst>
                                  <p:iterate type="wd">
                                    <p:tmPct val="10000"/>
                                  </p:iterate>
                                  <p:childTnLst>
                                    <p:set>
                                      <p:cBhvr>
                                        <p:cTn id="33" dur="1" fill="hold">
                                          <p:stCondLst>
                                            <p:cond delay="0"/>
                                          </p:stCondLst>
                                        </p:cTn>
                                        <p:tgtEl>
                                          <p:spTgt spid="444419"/>
                                        </p:tgtEl>
                                        <p:attrNameLst>
                                          <p:attrName>style.visibility</p:attrName>
                                        </p:attrNameLst>
                                      </p:cBhvr>
                                      <p:to>
                                        <p:strVal val="visible"/>
                                      </p:to>
                                    </p:set>
                                    <p:animEffect transition="in" filter="wipe(left)">
                                      <p:cBhvr>
                                        <p:cTn id="34" dur="500"/>
                                        <p:tgtEl>
                                          <p:spTgt spid="444419"/>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22" presetClass="entr" presetSubtype="8" fill="hold" nodeType="clickEffect">
                                  <p:stCondLst>
                                    <p:cond delay="0"/>
                                  </p:stCondLst>
                                  <p:iterate type="wd">
                                    <p:tmPct val="10000"/>
                                  </p:iterate>
                                  <p:childTnLst>
                                    <p:set>
                                      <p:cBhvr>
                                        <p:cTn id="38" dur="1" fill="hold">
                                          <p:stCondLst>
                                            <p:cond delay="0"/>
                                          </p:stCondLst>
                                        </p:cTn>
                                        <p:tgtEl>
                                          <p:spTgt spid="444439"/>
                                        </p:tgtEl>
                                        <p:attrNameLst>
                                          <p:attrName>style.visibility</p:attrName>
                                        </p:attrNameLst>
                                      </p:cBhvr>
                                      <p:to>
                                        <p:strVal val="visible"/>
                                      </p:to>
                                    </p:set>
                                    <p:animEffect transition="in" filter="wipe(left)">
                                      <p:cBhvr>
                                        <p:cTn id="39" dur="500"/>
                                        <p:tgtEl>
                                          <p:spTgt spid="444439"/>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22" presetClass="entr" presetSubtype="8" fill="hold" nodeType="clickEffect">
                                  <p:stCondLst>
                                    <p:cond delay="0"/>
                                  </p:stCondLst>
                                  <p:iterate type="wd">
                                    <p:tmPct val="10000"/>
                                  </p:iterate>
                                  <p:childTnLst>
                                    <p:set>
                                      <p:cBhvr>
                                        <p:cTn id="43" dur="1" fill="hold">
                                          <p:stCondLst>
                                            <p:cond delay="0"/>
                                          </p:stCondLst>
                                        </p:cTn>
                                        <p:tgtEl>
                                          <p:spTgt spid="444449"/>
                                        </p:tgtEl>
                                        <p:attrNameLst>
                                          <p:attrName>style.visibility</p:attrName>
                                        </p:attrNameLst>
                                      </p:cBhvr>
                                      <p:to>
                                        <p:strVal val="visible"/>
                                      </p:to>
                                    </p:set>
                                    <p:animEffect transition="in" filter="wipe(left)">
                                      <p:cBhvr>
                                        <p:cTn id="44" dur="500"/>
                                        <p:tgtEl>
                                          <p:spTgt spid="444449"/>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22" presetClass="entr" presetSubtype="8" fill="hold" nodeType="clickEffect">
                                  <p:stCondLst>
                                    <p:cond delay="0"/>
                                  </p:stCondLst>
                                  <p:iterate type="wd">
                                    <p:tmPct val="10000"/>
                                  </p:iterate>
                                  <p:childTnLst>
                                    <p:set>
                                      <p:cBhvr>
                                        <p:cTn id="48" dur="1" fill="hold">
                                          <p:stCondLst>
                                            <p:cond delay="0"/>
                                          </p:stCondLst>
                                        </p:cTn>
                                        <p:tgtEl>
                                          <p:spTgt spid="444443"/>
                                        </p:tgtEl>
                                        <p:attrNameLst>
                                          <p:attrName>style.visibility</p:attrName>
                                        </p:attrNameLst>
                                      </p:cBhvr>
                                      <p:to>
                                        <p:strVal val="visible"/>
                                      </p:to>
                                    </p:set>
                                    <p:animEffect transition="in" filter="wipe(left)">
                                      <p:cBhvr>
                                        <p:cTn id="49" dur="500"/>
                                        <p:tgtEl>
                                          <p:spTgt spid="444443"/>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22" presetClass="entr" presetSubtype="8" fill="hold" grpId="0" nodeType="clickEffect">
                                  <p:stCondLst>
                                    <p:cond delay="0"/>
                                  </p:stCondLst>
                                  <p:iterate type="wd">
                                    <p:tmPct val="10000"/>
                                  </p:iterate>
                                  <p:childTnLst>
                                    <p:set>
                                      <p:cBhvr>
                                        <p:cTn id="53" dur="1" fill="hold">
                                          <p:stCondLst>
                                            <p:cond delay="0"/>
                                          </p:stCondLst>
                                        </p:cTn>
                                        <p:tgtEl>
                                          <p:spTgt spid="444441"/>
                                        </p:tgtEl>
                                        <p:attrNameLst>
                                          <p:attrName>style.visibility</p:attrName>
                                        </p:attrNameLst>
                                      </p:cBhvr>
                                      <p:to>
                                        <p:strVal val="visible"/>
                                      </p:to>
                                    </p:set>
                                    <p:animEffect transition="in" filter="wipe(left)">
                                      <p:cBhvr>
                                        <p:cTn id="54" dur="500"/>
                                        <p:tgtEl>
                                          <p:spTgt spid="444441"/>
                                        </p:tgtEl>
                                      </p:cBhvr>
                                    </p:animEffect>
                                  </p:childTnLst>
                                </p:cTn>
                              </p:par>
                            </p:childTnLst>
                          </p:cTn>
                        </p:par>
                      </p:childTnLst>
                    </p:cTn>
                  </p:par>
                  <p:par>
                    <p:cTn id="55" fill="hold" nodeType="clickPar">
                      <p:stCondLst>
                        <p:cond delay="indefinite"/>
                      </p:stCondLst>
                      <p:childTnLst>
                        <p:par>
                          <p:cTn id="56" fill="hold" nodeType="withGroup">
                            <p:stCondLst>
                              <p:cond delay="0"/>
                            </p:stCondLst>
                            <p:childTnLst>
                              <p:par>
                                <p:cTn id="57" presetID="22" presetClass="entr" presetSubtype="8" fill="hold" grpId="0" nodeType="clickEffect">
                                  <p:stCondLst>
                                    <p:cond delay="0"/>
                                  </p:stCondLst>
                                  <p:iterate type="wd">
                                    <p:tmPct val="10000"/>
                                  </p:iterate>
                                  <p:childTnLst>
                                    <p:set>
                                      <p:cBhvr>
                                        <p:cTn id="58" dur="1" fill="hold">
                                          <p:stCondLst>
                                            <p:cond delay="0"/>
                                          </p:stCondLst>
                                        </p:cTn>
                                        <p:tgtEl>
                                          <p:spTgt spid="444440"/>
                                        </p:tgtEl>
                                        <p:attrNameLst>
                                          <p:attrName>style.visibility</p:attrName>
                                        </p:attrNameLst>
                                      </p:cBhvr>
                                      <p:to>
                                        <p:strVal val="visible"/>
                                      </p:to>
                                    </p:set>
                                    <p:animEffect transition="in" filter="wipe(left)">
                                      <p:cBhvr>
                                        <p:cTn id="59" dur="500"/>
                                        <p:tgtEl>
                                          <p:spTgt spid="444440"/>
                                        </p:tgtEl>
                                      </p:cBhvr>
                                    </p:animEffect>
                                  </p:childTnLst>
                                </p:cTn>
                              </p:par>
                            </p:childTnLst>
                          </p:cTn>
                        </p:par>
                      </p:childTnLst>
                    </p:cTn>
                  </p:par>
                  <p:par>
                    <p:cTn id="60" fill="hold" nodeType="clickPar">
                      <p:stCondLst>
                        <p:cond delay="indefinite"/>
                      </p:stCondLst>
                      <p:childTnLst>
                        <p:par>
                          <p:cTn id="61" fill="hold" nodeType="withGroup">
                            <p:stCondLst>
                              <p:cond delay="0"/>
                            </p:stCondLst>
                            <p:childTnLst>
                              <p:par>
                                <p:cTn id="62" presetID="22" presetClass="entr" presetSubtype="8" fill="hold" nodeType="clickEffect">
                                  <p:stCondLst>
                                    <p:cond delay="0"/>
                                  </p:stCondLst>
                                  <p:iterate type="wd">
                                    <p:tmPct val="10000"/>
                                  </p:iterate>
                                  <p:childTnLst>
                                    <p:set>
                                      <p:cBhvr>
                                        <p:cTn id="63" dur="1" fill="hold">
                                          <p:stCondLst>
                                            <p:cond delay="0"/>
                                          </p:stCondLst>
                                        </p:cTn>
                                        <p:tgtEl>
                                          <p:spTgt spid="444442"/>
                                        </p:tgtEl>
                                        <p:attrNameLst>
                                          <p:attrName>style.visibility</p:attrName>
                                        </p:attrNameLst>
                                      </p:cBhvr>
                                      <p:to>
                                        <p:strVal val="visible"/>
                                      </p:to>
                                    </p:set>
                                    <p:animEffect transition="in" filter="wipe(left)">
                                      <p:cBhvr>
                                        <p:cTn id="64" dur="500"/>
                                        <p:tgtEl>
                                          <p:spTgt spid="444442"/>
                                        </p:tgtEl>
                                      </p:cBhvr>
                                    </p:animEffect>
                                  </p:childTnLst>
                                </p:cTn>
                              </p:par>
                            </p:childTnLst>
                          </p:cTn>
                        </p:par>
                      </p:childTnLst>
                    </p:cTn>
                  </p:par>
                  <p:par>
                    <p:cTn id="65" fill="hold" nodeType="clickPar">
                      <p:stCondLst>
                        <p:cond delay="indefinite"/>
                      </p:stCondLst>
                      <p:childTnLst>
                        <p:par>
                          <p:cTn id="66" fill="hold" nodeType="withGroup">
                            <p:stCondLst>
                              <p:cond delay="0"/>
                            </p:stCondLst>
                            <p:childTnLst>
                              <p:par>
                                <p:cTn id="67" presetID="22" presetClass="entr" presetSubtype="8" fill="hold" nodeType="clickEffect">
                                  <p:stCondLst>
                                    <p:cond delay="0"/>
                                  </p:stCondLst>
                                  <p:iterate type="wd">
                                    <p:tmPct val="10000"/>
                                  </p:iterate>
                                  <p:childTnLst>
                                    <p:set>
                                      <p:cBhvr>
                                        <p:cTn id="68" dur="1" fill="hold">
                                          <p:stCondLst>
                                            <p:cond delay="0"/>
                                          </p:stCondLst>
                                        </p:cTn>
                                        <p:tgtEl>
                                          <p:spTgt spid="444444"/>
                                        </p:tgtEl>
                                        <p:attrNameLst>
                                          <p:attrName>style.visibility</p:attrName>
                                        </p:attrNameLst>
                                      </p:cBhvr>
                                      <p:to>
                                        <p:strVal val="visible"/>
                                      </p:to>
                                    </p:set>
                                    <p:animEffect transition="in" filter="wipe(left)">
                                      <p:cBhvr>
                                        <p:cTn id="69" dur="500"/>
                                        <p:tgtEl>
                                          <p:spTgt spid="444444"/>
                                        </p:tgtEl>
                                      </p:cBhvr>
                                    </p:animEffect>
                                  </p:childTnLst>
                                </p:cTn>
                              </p:par>
                            </p:childTnLst>
                          </p:cTn>
                        </p:par>
                      </p:childTnLst>
                    </p:cTn>
                  </p:par>
                  <p:par>
                    <p:cTn id="70" fill="hold" nodeType="clickPar">
                      <p:stCondLst>
                        <p:cond delay="indefinite"/>
                      </p:stCondLst>
                      <p:childTnLst>
                        <p:par>
                          <p:cTn id="71" fill="hold" nodeType="withGroup">
                            <p:stCondLst>
                              <p:cond delay="0"/>
                            </p:stCondLst>
                            <p:childTnLst>
                              <p:par>
                                <p:cTn id="72" presetID="22" presetClass="entr" presetSubtype="8" fill="hold" nodeType="clickEffect">
                                  <p:stCondLst>
                                    <p:cond delay="0"/>
                                  </p:stCondLst>
                                  <p:iterate type="wd">
                                    <p:tmPct val="10000"/>
                                  </p:iterate>
                                  <p:childTnLst>
                                    <p:set>
                                      <p:cBhvr>
                                        <p:cTn id="73" dur="1" fill="hold">
                                          <p:stCondLst>
                                            <p:cond delay="0"/>
                                          </p:stCondLst>
                                        </p:cTn>
                                        <p:tgtEl>
                                          <p:spTgt spid="444445"/>
                                        </p:tgtEl>
                                        <p:attrNameLst>
                                          <p:attrName>style.visibility</p:attrName>
                                        </p:attrNameLst>
                                      </p:cBhvr>
                                      <p:to>
                                        <p:strVal val="visible"/>
                                      </p:to>
                                    </p:set>
                                    <p:animEffect transition="in" filter="wipe(left)">
                                      <p:cBhvr>
                                        <p:cTn id="74" dur="500"/>
                                        <p:tgtEl>
                                          <p:spTgt spid="444445"/>
                                        </p:tgtEl>
                                      </p:cBhvr>
                                    </p:animEffect>
                                  </p:childTnLst>
                                </p:cTn>
                              </p:par>
                            </p:childTnLst>
                          </p:cTn>
                        </p:par>
                      </p:childTnLst>
                    </p:cTn>
                  </p:par>
                  <p:par>
                    <p:cTn id="75" fill="hold" nodeType="clickPar">
                      <p:stCondLst>
                        <p:cond delay="indefinite"/>
                      </p:stCondLst>
                      <p:childTnLst>
                        <p:par>
                          <p:cTn id="76" fill="hold" nodeType="withGroup">
                            <p:stCondLst>
                              <p:cond delay="0"/>
                            </p:stCondLst>
                            <p:childTnLst>
                              <p:par>
                                <p:cTn id="77" presetID="22" presetClass="entr" presetSubtype="8" fill="hold" nodeType="clickEffect">
                                  <p:stCondLst>
                                    <p:cond delay="0"/>
                                  </p:stCondLst>
                                  <p:iterate type="wd">
                                    <p:tmPct val="10000"/>
                                  </p:iterate>
                                  <p:childTnLst>
                                    <p:set>
                                      <p:cBhvr>
                                        <p:cTn id="78" dur="1" fill="hold">
                                          <p:stCondLst>
                                            <p:cond delay="0"/>
                                          </p:stCondLst>
                                        </p:cTn>
                                        <p:tgtEl>
                                          <p:spTgt spid="444446"/>
                                        </p:tgtEl>
                                        <p:attrNameLst>
                                          <p:attrName>style.visibility</p:attrName>
                                        </p:attrNameLst>
                                      </p:cBhvr>
                                      <p:to>
                                        <p:strVal val="visible"/>
                                      </p:to>
                                    </p:set>
                                    <p:animEffect transition="in" filter="wipe(left)">
                                      <p:cBhvr>
                                        <p:cTn id="79" dur="500"/>
                                        <p:tgtEl>
                                          <p:spTgt spid="4444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4419" grpId="0" animBg="1" autoUpdateAnimBg="0"/>
      <p:bldP spid="444420" grpId="0" animBg="1" autoUpdateAnimBg="0"/>
      <p:bldP spid="444440" grpId="0" animBg="1" autoUpdateAnimBg="0"/>
      <p:bldP spid="444441" grpId="0" animBg="1"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2243" name="Date Placeholder 3"/>
          <p:cNvSpPr>
            <a:spLocks noGrp="1"/>
          </p:cNvSpPr>
          <p:nvPr>
            <p:ph type="dt" sz="quarter" idx="10"/>
          </p:nvPr>
        </p:nvSpPr>
        <p:spPr>
          <a:noFill/>
        </p:spPr>
        <p:txBody>
          <a:bodyPr/>
          <a:lstStyle/>
          <a:p>
            <a:r>
              <a:rPr lang="en-US" smtClean="0"/>
              <a:t>Tuesday, Oct. 28, 2014</a:t>
            </a:r>
            <a:endParaRPr lang="en-US"/>
          </a:p>
        </p:txBody>
      </p:sp>
      <p:sp>
        <p:nvSpPr>
          <p:cNvPr id="52244" name="Footer Placeholder 4"/>
          <p:cNvSpPr>
            <a:spLocks noGrp="1"/>
          </p:cNvSpPr>
          <p:nvPr>
            <p:ph type="ftr" sz="quarter" idx="11"/>
          </p:nvPr>
        </p:nvSpPr>
        <p:spPr>
          <a:noFill/>
        </p:spPr>
        <p:txBody>
          <a:bodyPr/>
          <a:lstStyle/>
          <a:p>
            <a:r>
              <a:rPr lang="nl-NL" smtClean="0"/>
              <a:t>PHYS 1443-004, Fall 2014                            Dr. Jaehoon Yu</a:t>
            </a:r>
            <a:endParaRPr lang="en-US" smtClean="0"/>
          </a:p>
        </p:txBody>
      </p:sp>
      <p:sp>
        <p:nvSpPr>
          <p:cNvPr id="52245" name="Slide Number Placeholder 5"/>
          <p:cNvSpPr>
            <a:spLocks noGrp="1"/>
          </p:cNvSpPr>
          <p:nvPr>
            <p:ph type="sldNum" sz="quarter" idx="12"/>
          </p:nvPr>
        </p:nvSpPr>
        <p:spPr>
          <a:noFill/>
        </p:spPr>
        <p:txBody>
          <a:bodyPr/>
          <a:lstStyle/>
          <a:p>
            <a:fld id="{90CB0914-8869-A94B-AD73-E3384C726DFE}" type="slidenum">
              <a:rPr lang="en-US"/>
              <a:pPr/>
              <a:t>7</a:t>
            </a:fld>
            <a:endParaRPr lang="en-US"/>
          </a:p>
        </p:txBody>
      </p:sp>
      <p:sp>
        <p:nvSpPr>
          <p:cNvPr id="52246" name="Rectangle 2"/>
          <p:cNvSpPr>
            <a:spLocks noGrp="1" noChangeArrowheads="1"/>
          </p:cNvSpPr>
          <p:nvPr>
            <p:ph type="title"/>
          </p:nvPr>
        </p:nvSpPr>
        <p:spPr>
          <a:xfrm>
            <a:off x="685800" y="152400"/>
            <a:ext cx="7772400" cy="609600"/>
          </a:xfrm>
        </p:spPr>
        <p:txBody>
          <a:bodyPr/>
          <a:lstStyle/>
          <a:p>
            <a:r>
              <a:rPr lang="en-US" sz="4000" dirty="0" smtClean="0"/>
              <a:t>Ex: Rolling </a:t>
            </a:r>
            <a:r>
              <a:rPr lang="en-US" sz="4000" dirty="0"/>
              <a:t>Kinetic Energy</a:t>
            </a:r>
            <a:endParaRPr lang="en-US" dirty="0"/>
          </a:p>
        </p:txBody>
      </p:sp>
      <p:sp>
        <p:nvSpPr>
          <p:cNvPr id="445443" name="Text Box 3"/>
          <p:cNvSpPr txBox="1">
            <a:spLocks noChangeArrowheads="1"/>
          </p:cNvSpPr>
          <p:nvPr/>
        </p:nvSpPr>
        <p:spPr bwMode="auto">
          <a:xfrm>
            <a:off x="381000" y="762000"/>
            <a:ext cx="8458200" cy="1035050"/>
          </a:xfrm>
          <a:prstGeom prst="rect">
            <a:avLst/>
          </a:prstGeom>
          <a:solidFill>
            <a:srgbClr val="CCFFFF"/>
          </a:solidFill>
          <a:ln w="28575">
            <a:solidFill>
              <a:srgbClr val="990000"/>
            </a:solidFill>
            <a:miter lim="800000"/>
            <a:headEnd/>
            <a:tailEnd/>
          </a:ln>
        </p:spPr>
        <p:txBody>
          <a:bodyPr>
            <a:prstTxWarp prst="textNoShape">
              <a:avLst/>
            </a:prstTxWarp>
            <a:spAutoFit/>
          </a:bodyPr>
          <a:lstStyle/>
          <a:p>
            <a:pPr>
              <a:spcBef>
                <a:spcPct val="20000"/>
              </a:spcBef>
            </a:pPr>
            <a:r>
              <a:rPr lang="en-US" sz="2000" dirty="0" smtClean="0">
                <a:solidFill>
                  <a:srgbClr val="800000"/>
                </a:solidFill>
                <a:latin typeface="Arial Narrow" charset="0"/>
              </a:rPr>
              <a:t>For a </a:t>
            </a:r>
            <a:r>
              <a:rPr lang="en-US" sz="2000" dirty="0">
                <a:solidFill>
                  <a:srgbClr val="800000"/>
                </a:solidFill>
                <a:latin typeface="Arial Narrow" charset="0"/>
              </a:rPr>
              <a:t>solid sphere as shown in the figure, calculate the linear speed of the CM at the bottom of the hill and the magnitude of linear acceleration of the CM.  Solve this problem using Newton’s second law, the dynamic method.</a:t>
            </a:r>
          </a:p>
        </p:txBody>
      </p:sp>
      <p:sp>
        <p:nvSpPr>
          <p:cNvPr id="445445" name="Text Box 5"/>
          <p:cNvSpPr txBox="1">
            <a:spLocks noChangeArrowheads="1"/>
          </p:cNvSpPr>
          <p:nvPr/>
        </p:nvSpPr>
        <p:spPr bwMode="auto">
          <a:xfrm>
            <a:off x="3429000" y="2286000"/>
            <a:ext cx="2362200" cy="3968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Gravitational Force,</a:t>
            </a:r>
          </a:p>
        </p:txBody>
      </p:sp>
      <p:sp>
        <p:nvSpPr>
          <p:cNvPr id="445446" name="Text Box 6"/>
          <p:cNvSpPr txBox="1">
            <a:spLocks noChangeArrowheads="1"/>
          </p:cNvSpPr>
          <p:nvPr/>
        </p:nvSpPr>
        <p:spPr bwMode="auto">
          <a:xfrm>
            <a:off x="304800" y="3962400"/>
            <a:ext cx="6705600" cy="7016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800000"/>
                </a:solidFill>
                <a:latin typeface="Arial Narrow" charset="0"/>
              </a:rPr>
              <a:t>Since the forces </a:t>
            </a:r>
            <a:r>
              <a:rPr lang="en-US" sz="2000" b="1">
                <a:solidFill>
                  <a:srgbClr val="800000"/>
                </a:solidFill>
                <a:latin typeface="Monotype Corsiva" charset="0"/>
              </a:rPr>
              <a:t>Mg</a:t>
            </a:r>
            <a:r>
              <a:rPr lang="en-US" sz="2000">
                <a:solidFill>
                  <a:srgbClr val="800000"/>
                </a:solidFill>
                <a:latin typeface="Arial Narrow" charset="0"/>
              </a:rPr>
              <a:t> and </a:t>
            </a:r>
            <a:r>
              <a:rPr lang="en-US" sz="2000" b="1">
                <a:solidFill>
                  <a:srgbClr val="800000"/>
                </a:solidFill>
                <a:latin typeface="Arial Narrow" charset="0"/>
              </a:rPr>
              <a:t>n</a:t>
            </a:r>
            <a:r>
              <a:rPr lang="en-US" sz="2000">
                <a:solidFill>
                  <a:srgbClr val="800000"/>
                </a:solidFill>
                <a:latin typeface="Arial Narrow" charset="0"/>
              </a:rPr>
              <a:t> go through the CM, their moment arm is 0 and do not contribute to torque, while the static friction</a:t>
            </a:r>
            <a:r>
              <a:rPr lang="en-US" sz="2000" b="1">
                <a:solidFill>
                  <a:srgbClr val="800000"/>
                </a:solidFill>
                <a:latin typeface="Monotype Corsiva" charset="0"/>
              </a:rPr>
              <a:t> f</a:t>
            </a:r>
            <a:r>
              <a:rPr lang="en-US" sz="2000">
                <a:solidFill>
                  <a:srgbClr val="800000"/>
                </a:solidFill>
                <a:latin typeface="Arial Narrow" charset="0"/>
              </a:rPr>
              <a:t> causes torque</a:t>
            </a:r>
          </a:p>
        </p:txBody>
      </p:sp>
      <p:grpSp>
        <p:nvGrpSpPr>
          <p:cNvPr id="2" name="Group 7"/>
          <p:cNvGrpSpPr>
            <a:grpSpLocks/>
          </p:cNvGrpSpPr>
          <p:nvPr/>
        </p:nvGrpSpPr>
        <p:grpSpPr bwMode="auto">
          <a:xfrm>
            <a:off x="303213" y="2346325"/>
            <a:ext cx="3216275" cy="1298575"/>
            <a:chOff x="191" y="1478"/>
            <a:chExt cx="2026" cy="818"/>
          </a:xfrm>
        </p:grpSpPr>
        <p:sp>
          <p:nvSpPr>
            <p:cNvPr id="52272" name="AutoShape 8"/>
            <p:cNvSpPr>
              <a:spLocks noChangeArrowheads="1"/>
            </p:cNvSpPr>
            <p:nvPr/>
          </p:nvSpPr>
          <p:spPr bwMode="auto">
            <a:xfrm>
              <a:off x="489" y="1478"/>
              <a:ext cx="1728" cy="816"/>
            </a:xfrm>
            <a:prstGeom prst="rtTriangle">
              <a:avLst/>
            </a:prstGeom>
            <a:noFill/>
            <a:ln w="28575">
              <a:solidFill>
                <a:schemeClr val="accent2"/>
              </a:solidFill>
              <a:miter lim="800000"/>
              <a:headEnd/>
              <a:tailEnd/>
            </a:ln>
          </p:spPr>
          <p:txBody>
            <a:bodyPr wrap="none" anchor="ctr">
              <a:prstTxWarp prst="textNoShape">
                <a:avLst/>
              </a:prstTxWarp>
            </a:bodyPr>
            <a:lstStyle/>
            <a:p>
              <a:endParaRPr lang="en-US"/>
            </a:p>
          </p:txBody>
        </p:sp>
        <p:sp>
          <p:nvSpPr>
            <p:cNvPr id="52273" name="Oval 9"/>
            <p:cNvSpPr>
              <a:spLocks noChangeArrowheads="1"/>
            </p:cNvSpPr>
            <p:nvPr/>
          </p:nvSpPr>
          <p:spPr bwMode="auto">
            <a:xfrm>
              <a:off x="1008" y="1488"/>
              <a:ext cx="288" cy="288"/>
            </a:xfrm>
            <a:prstGeom prst="ellipse">
              <a:avLst/>
            </a:prstGeom>
            <a:gradFill rotWithShape="0">
              <a:gsLst>
                <a:gs pos="0">
                  <a:srgbClr val="FF0000"/>
                </a:gs>
                <a:gs pos="100000">
                  <a:srgbClr val="760000"/>
                </a:gs>
              </a:gsLst>
              <a:path path="shape">
                <a:fillToRect l="50000" t="50000" r="50000" b="50000"/>
              </a:path>
            </a:gradFill>
            <a:ln w="9525">
              <a:noFill/>
              <a:round/>
              <a:headEnd/>
              <a:tailEnd/>
            </a:ln>
          </p:spPr>
          <p:txBody>
            <a:bodyPr wrap="none" anchor="ctr">
              <a:prstTxWarp prst="textNoShape">
                <a:avLst/>
              </a:prstTxWarp>
            </a:bodyPr>
            <a:lstStyle/>
            <a:p>
              <a:pPr algn="ctr"/>
              <a:r>
                <a:rPr lang="en-US" sz="2000">
                  <a:solidFill>
                    <a:srgbClr val="FFFF99"/>
                  </a:solidFill>
                  <a:latin typeface="Monotype Corsiva" charset="0"/>
                </a:rPr>
                <a:t>M</a:t>
              </a:r>
            </a:p>
          </p:txBody>
        </p:sp>
        <p:sp>
          <p:nvSpPr>
            <p:cNvPr id="52274" name="Text Box 10"/>
            <p:cNvSpPr txBox="1">
              <a:spLocks noChangeArrowheads="1"/>
            </p:cNvSpPr>
            <p:nvPr/>
          </p:nvSpPr>
          <p:spPr bwMode="auto">
            <a:xfrm rot="1523640">
              <a:off x="1247" y="1646"/>
              <a:ext cx="183"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Monotype Corsiva" charset="0"/>
                </a:rPr>
                <a:t>x</a:t>
              </a:r>
            </a:p>
          </p:txBody>
        </p:sp>
        <p:sp>
          <p:nvSpPr>
            <p:cNvPr id="52275" name="Line 11"/>
            <p:cNvSpPr>
              <a:spLocks noChangeShapeType="1"/>
            </p:cNvSpPr>
            <p:nvPr/>
          </p:nvSpPr>
          <p:spPr bwMode="auto">
            <a:xfrm flipH="1">
              <a:off x="249" y="2294"/>
              <a:ext cx="240" cy="0"/>
            </a:xfrm>
            <a:prstGeom prst="line">
              <a:avLst/>
            </a:prstGeom>
            <a:noFill/>
            <a:ln w="28575">
              <a:solidFill>
                <a:schemeClr val="accent2"/>
              </a:solidFill>
              <a:round/>
              <a:headEnd/>
              <a:tailEnd/>
            </a:ln>
          </p:spPr>
          <p:txBody>
            <a:bodyPr>
              <a:prstTxWarp prst="textNoShape">
                <a:avLst/>
              </a:prstTxWarp>
            </a:bodyPr>
            <a:lstStyle/>
            <a:p>
              <a:endParaRPr lang="en-US"/>
            </a:p>
          </p:txBody>
        </p:sp>
        <p:sp>
          <p:nvSpPr>
            <p:cNvPr id="52276" name="Line 12"/>
            <p:cNvSpPr>
              <a:spLocks noChangeShapeType="1"/>
            </p:cNvSpPr>
            <p:nvPr/>
          </p:nvSpPr>
          <p:spPr bwMode="auto">
            <a:xfrm flipH="1">
              <a:off x="249" y="1478"/>
              <a:ext cx="240" cy="0"/>
            </a:xfrm>
            <a:prstGeom prst="line">
              <a:avLst/>
            </a:prstGeom>
            <a:noFill/>
            <a:ln w="28575">
              <a:solidFill>
                <a:schemeClr val="accent2"/>
              </a:solidFill>
              <a:round/>
              <a:headEnd/>
              <a:tailEnd/>
            </a:ln>
          </p:spPr>
          <p:txBody>
            <a:bodyPr>
              <a:prstTxWarp prst="textNoShape">
                <a:avLst/>
              </a:prstTxWarp>
            </a:bodyPr>
            <a:lstStyle/>
            <a:p>
              <a:endParaRPr lang="en-US"/>
            </a:p>
          </p:txBody>
        </p:sp>
        <p:sp>
          <p:nvSpPr>
            <p:cNvPr id="52277" name="Line 13"/>
            <p:cNvSpPr>
              <a:spLocks noChangeShapeType="1"/>
            </p:cNvSpPr>
            <p:nvPr/>
          </p:nvSpPr>
          <p:spPr bwMode="auto">
            <a:xfrm>
              <a:off x="345" y="1478"/>
              <a:ext cx="0" cy="816"/>
            </a:xfrm>
            <a:prstGeom prst="line">
              <a:avLst/>
            </a:prstGeom>
            <a:noFill/>
            <a:ln w="28575">
              <a:solidFill>
                <a:schemeClr val="accent2"/>
              </a:solidFill>
              <a:round/>
              <a:headEnd type="triangle" w="med" len="med"/>
              <a:tailEnd type="triangle" w="med" len="med"/>
            </a:ln>
          </p:spPr>
          <p:txBody>
            <a:bodyPr>
              <a:prstTxWarp prst="textNoShape">
                <a:avLst/>
              </a:prstTxWarp>
            </a:bodyPr>
            <a:lstStyle/>
            <a:p>
              <a:endParaRPr lang="en-US"/>
            </a:p>
          </p:txBody>
        </p:sp>
        <p:sp>
          <p:nvSpPr>
            <p:cNvPr id="52278" name="Text Box 14"/>
            <p:cNvSpPr txBox="1">
              <a:spLocks noChangeArrowheads="1"/>
            </p:cNvSpPr>
            <p:nvPr/>
          </p:nvSpPr>
          <p:spPr bwMode="auto">
            <a:xfrm>
              <a:off x="191" y="1693"/>
              <a:ext cx="204" cy="288"/>
            </a:xfrm>
            <a:prstGeom prst="rect">
              <a:avLst/>
            </a:prstGeom>
            <a:noFill/>
            <a:ln w="9525">
              <a:noFill/>
              <a:miter lim="800000"/>
              <a:headEnd/>
              <a:tailEnd/>
            </a:ln>
          </p:spPr>
          <p:txBody>
            <a:bodyPr wrap="none">
              <a:prstTxWarp prst="textNoShape">
                <a:avLst/>
              </a:prstTxWarp>
              <a:spAutoFit/>
            </a:bodyPr>
            <a:lstStyle/>
            <a:p>
              <a:r>
                <a:rPr lang="en-US">
                  <a:solidFill>
                    <a:schemeClr val="accent2"/>
                  </a:solidFill>
                  <a:latin typeface="Arial Narrow" charset="0"/>
                </a:rPr>
                <a:t>h</a:t>
              </a:r>
            </a:p>
          </p:txBody>
        </p:sp>
        <p:sp>
          <p:nvSpPr>
            <p:cNvPr id="52279" name="Arc 15"/>
            <p:cNvSpPr>
              <a:spLocks/>
            </p:cNvSpPr>
            <p:nvPr/>
          </p:nvSpPr>
          <p:spPr bwMode="auto">
            <a:xfrm flipH="1">
              <a:off x="1689" y="2054"/>
              <a:ext cx="48" cy="24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8575">
              <a:solidFill>
                <a:schemeClr val="accent2"/>
              </a:solidFill>
              <a:round/>
              <a:headEnd/>
              <a:tailEnd/>
            </a:ln>
          </p:spPr>
          <p:txBody>
            <a:bodyPr wrap="none" anchor="ctr">
              <a:prstTxWarp prst="textNoShape">
                <a:avLst/>
              </a:prstTxWarp>
            </a:bodyPr>
            <a:lstStyle/>
            <a:p>
              <a:endParaRPr lang="en-US"/>
            </a:p>
          </p:txBody>
        </p:sp>
        <p:sp>
          <p:nvSpPr>
            <p:cNvPr id="52280" name="Text Box 16"/>
            <p:cNvSpPr txBox="1">
              <a:spLocks noChangeArrowheads="1"/>
            </p:cNvSpPr>
            <p:nvPr/>
          </p:nvSpPr>
          <p:spPr bwMode="auto">
            <a:xfrm>
              <a:off x="1437" y="2005"/>
              <a:ext cx="205" cy="291"/>
            </a:xfrm>
            <a:prstGeom prst="rect">
              <a:avLst/>
            </a:prstGeom>
            <a:noFill/>
            <a:ln w="9525">
              <a:noFill/>
              <a:miter lim="800000"/>
              <a:headEnd/>
              <a:tailEnd/>
            </a:ln>
          </p:spPr>
          <p:txBody>
            <a:bodyPr wrap="none">
              <a:prstTxWarp prst="textNoShape">
                <a:avLst/>
              </a:prstTxWarp>
              <a:spAutoFit/>
            </a:bodyPr>
            <a:lstStyle/>
            <a:p>
              <a:r>
                <a:rPr lang="en-US" dirty="0" err="1" smtClean="0">
                  <a:solidFill>
                    <a:schemeClr val="accent2"/>
                  </a:solidFill>
                  <a:latin typeface="Arial Narrow" charset="0"/>
                </a:rPr>
                <a:t>θ</a:t>
              </a:r>
              <a:endParaRPr lang="en-US" dirty="0">
                <a:solidFill>
                  <a:schemeClr val="accent2"/>
                </a:solidFill>
                <a:latin typeface="Arial Narrow" charset="0"/>
              </a:endParaRPr>
            </a:p>
          </p:txBody>
        </p:sp>
      </p:grpSp>
      <p:sp>
        <p:nvSpPr>
          <p:cNvPr id="445459" name="Text Box 19"/>
          <p:cNvSpPr txBox="1">
            <a:spLocks noChangeArrowheads="1"/>
          </p:cNvSpPr>
          <p:nvPr/>
        </p:nvSpPr>
        <p:spPr bwMode="auto">
          <a:xfrm>
            <a:off x="304800" y="4724400"/>
            <a:ext cx="1676400" cy="396875"/>
          </a:xfrm>
          <a:prstGeom prst="rect">
            <a:avLst/>
          </a:prstGeom>
          <a:solidFill>
            <a:srgbClr val="FFFF99"/>
          </a:solidFill>
          <a:ln w="28575">
            <a:noFill/>
            <a:miter lim="800000"/>
            <a:headEnd/>
            <a:tailEnd/>
          </a:ln>
        </p:spPr>
        <p:txBody>
          <a:bodyPr>
            <a:prstTxWarp prst="textNoShape">
              <a:avLst/>
            </a:prstTxWarp>
            <a:spAutoFit/>
          </a:bodyPr>
          <a:lstStyle/>
          <a:p>
            <a:pPr>
              <a:spcBef>
                <a:spcPct val="20000"/>
              </a:spcBef>
            </a:pPr>
            <a:r>
              <a:rPr lang="en-US" sz="2000">
                <a:solidFill>
                  <a:srgbClr val="800000"/>
                </a:solidFill>
                <a:latin typeface="Arial Narrow" charset="0"/>
              </a:rPr>
              <a:t>We know that  </a:t>
            </a:r>
          </a:p>
        </p:txBody>
      </p:sp>
      <p:sp>
        <p:nvSpPr>
          <p:cNvPr id="445460" name="Text Box 20"/>
          <p:cNvSpPr txBox="1">
            <a:spLocks noChangeArrowheads="1"/>
          </p:cNvSpPr>
          <p:nvPr/>
        </p:nvSpPr>
        <p:spPr bwMode="auto">
          <a:xfrm>
            <a:off x="4114800" y="1905000"/>
            <a:ext cx="4267200" cy="396875"/>
          </a:xfrm>
          <a:prstGeom prst="rect">
            <a:avLst/>
          </a:prstGeom>
          <a:solidFill>
            <a:srgbClr val="CCFFFF"/>
          </a:solidFill>
          <a:ln w="28575">
            <a:noFill/>
            <a:miter lim="800000"/>
            <a:headEnd/>
            <a:tailEnd/>
          </a:ln>
        </p:spPr>
        <p:txBody>
          <a:bodyPr>
            <a:prstTxWarp prst="textNoShape">
              <a:avLst/>
            </a:prstTxWarp>
            <a:spAutoFit/>
          </a:bodyPr>
          <a:lstStyle/>
          <a:p>
            <a:pPr>
              <a:spcBef>
                <a:spcPct val="20000"/>
              </a:spcBef>
            </a:pPr>
            <a:r>
              <a:rPr lang="en-US" sz="2000">
                <a:solidFill>
                  <a:schemeClr val="accent2"/>
                </a:solidFill>
                <a:latin typeface="Arial Narrow" charset="0"/>
              </a:rPr>
              <a:t>What are the forces involved in this motion?</a:t>
            </a:r>
          </a:p>
        </p:txBody>
      </p:sp>
      <p:grpSp>
        <p:nvGrpSpPr>
          <p:cNvPr id="3" name="Group 21"/>
          <p:cNvGrpSpPr>
            <a:grpSpLocks/>
          </p:cNvGrpSpPr>
          <p:nvPr/>
        </p:nvGrpSpPr>
        <p:grpSpPr bwMode="auto">
          <a:xfrm>
            <a:off x="1504950" y="2590800"/>
            <a:ext cx="498475" cy="1074738"/>
            <a:chOff x="948" y="1632"/>
            <a:chExt cx="314" cy="677"/>
          </a:xfrm>
        </p:grpSpPr>
        <p:sp>
          <p:nvSpPr>
            <p:cNvPr id="52270" name="Line 22"/>
            <p:cNvSpPr>
              <a:spLocks noChangeShapeType="1"/>
            </p:cNvSpPr>
            <p:nvPr/>
          </p:nvSpPr>
          <p:spPr bwMode="auto">
            <a:xfrm>
              <a:off x="1152" y="1632"/>
              <a:ext cx="0" cy="480"/>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52271" name="Text Box 23"/>
            <p:cNvSpPr txBox="1">
              <a:spLocks noChangeArrowheads="1"/>
            </p:cNvSpPr>
            <p:nvPr/>
          </p:nvSpPr>
          <p:spPr bwMode="auto">
            <a:xfrm>
              <a:off x="948" y="2059"/>
              <a:ext cx="314"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Monotype Corsiva" charset="0"/>
                </a:rPr>
                <a:t>Mg</a:t>
              </a:r>
              <a:endParaRPr lang="en-US" sz="2000">
                <a:solidFill>
                  <a:schemeClr val="accent2"/>
                </a:solidFill>
                <a:latin typeface="Arial Narrow" charset="0"/>
              </a:endParaRPr>
            </a:p>
          </p:txBody>
        </p:sp>
      </p:grpSp>
      <p:grpSp>
        <p:nvGrpSpPr>
          <p:cNvPr id="4" name="Group 24"/>
          <p:cNvGrpSpPr>
            <a:grpSpLocks/>
          </p:cNvGrpSpPr>
          <p:nvPr/>
        </p:nvGrpSpPr>
        <p:grpSpPr bwMode="auto">
          <a:xfrm>
            <a:off x="1279525" y="2171700"/>
            <a:ext cx="396875" cy="571500"/>
            <a:chOff x="806" y="1368"/>
            <a:chExt cx="250" cy="360"/>
          </a:xfrm>
        </p:grpSpPr>
        <p:sp>
          <p:nvSpPr>
            <p:cNvPr id="52268" name="Line 25"/>
            <p:cNvSpPr>
              <a:spLocks noChangeShapeType="1"/>
            </p:cNvSpPr>
            <p:nvPr/>
          </p:nvSpPr>
          <p:spPr bwMode="auto">
            <a:xfrm flipH="1" flipV="1">
              <a:off x="864" y="1632"/>
              <a:ext cx="192" cy="96"/>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52269" name="Text Box 26"/>
            <p:cNvSpPr txBox="1">
              <a:spLocks noChangeArrowheads="1"/>
            </p:cNvSpPr>
            <p:nvPr/>
          </p:nvSpPr>
          <p:spPr bwMode="auto">
            <a:xfrm>
              <a:off x="806" y="1368"/>
              <a:ext cx="167" cy="250"/>
            </a:xfrm>
            <a:prstGeom prst="rect">
              <a:avLst/>
            </a:prstGeom>
            <a:noFill/>
            <a:ln w="9525">
              <a:noFill/>
              <a:miter lim="800000"/>
              <a:headEnd/>
              <a:tailEnd/>
            </a:ln>
          </p:spPr>
          <p:txBody>
            <a:bodyPr wrap="none">
              <a:prstTxWarp prst="textNoShape">
                <a:avLst/>
              </a:prstTxWarp>
              <a:spAutoFit/>
            </a:bodyPr>
            <a:lstStyle/>
            <a:p>
              <a:r>
                <a:rPr lang="en-US" sz="2000">
                  <a:latin typeface="Monotype Corsiva" charset="0"/>
                </a:rPr>
                <a:t>f</a:t>
              </a:r>
            </a:p>
          </p:txBody>
        </p:sp>
      </p:grpSp>
      <p:sp>
        <p:nvSpPr>
          <p:cNvPr id="445467" name="Text Box 27"/>
          <p:cNvSpPr txBox="1">
            <a:spLocks noChangeArrowheads="1"/>
          </p:cNvSpPr>
          <p:nvPr/>
        </p:nvSpPr>
        <p:spPr bwMode="auto">
          <a:xfrm>
            <a:off x="3886200" y="2667000"/>
            <a:ext cx="4572000" cy="3968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Newton’s second law applied to the CM gives</a:t>
            </a:r>
          </a:p>
        </p:txBody>
      </p:sp>
      <p:sp>
        <p:nvSpPr>
          <p:cNvPr id="445468" name="Text Box 28"/>
          <p:cNvSpPr txBox="1">
            <a:spLocks noChangeArrowheads="1"/>
          </p:cNvSpPr>
          <p:nvPr/>
        </p:nvSpPr>
        <p:spPr bwMode="auto">
          <a:xfrm>
            <a:off x="5334000" y="2286000"/>
            <a:ext cx="1981200" cy="3968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Frictional Force,</a:t>
            </a:r>
          </a:p>
        </p:txBody>
      </p:sp>
      <p:sp>
        <p:nvSpPr>
          <p:cNvPr id="445469" name="Text Box 29"/>
          <p:cNvSpPr txBox="1">
            <a:spLocks noChangeArrowheads="1"/>
          </p:cNvSpPr>
          <p:nvPr/>
        </p:nvSpPr>
        <p:spPr bwMode="auto">
          <a:xfrm>
            <a:off x="6934200" y="2286000"/>
            <a:ext cx="1981200" cy="3968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Normal Force</a:t>
            </a:r>
          </a:p>
        </p:txBody>
      </p:sp>
      <p:grpSp>
        <p:nvGrpSpPr>
          <p:cNvPr id="5" name="Group 30"/>
          <p:cNvGrpSpPr>
            <a:grpSpLocks/>
          </p:cNvGrpSpPr>
          <p:nvPr/>
        </p:nvGrpSpPr>
        <p:grpSpPr bwMode="auto">
          <a:xfrm>
            <a:off x="1695450" y="1981200"/>
            <a:ext cx="438150" cy="800100"/>
            <a:chOff x="1584" y="1272"/>
            <a:chExt cx="276" cy="504"/>
          </a:xfrm>
        </p:grpSpPr>
        <p:sp>
          <p:nvSpPr>
            <p:cNvPr id="52266" name="Line 31"/>
            <p:cNvSpPr>
              <a:spLocks noChangeShapeType="1"/>
            </p:cNvSpPr>
            <p:nvPr/>
          </p:nvSpPr>
          <p:spPr bwMode="auto">
            <a:xfrm flipV="1">
              <a:off x="1584" y="1488"/>
              <a:ext cx="144" cy="288"/>
            </a:xfrm>
            <a:prstGeom prst="line">
              <a:avLst/>
            </a:prstGeom>
            <a:noFill/>
            <a:ln w="28575">
              <a:solidFill>
                <a:srgbClr val="FFFFCC"/>
              </a:solidFill>
              <a:round/>
              <a:headEnd/>
              <a:tailEnd type="triangle" w="med" len="med"/>
            </a:ln>
          </p:spPr>
          <p:txBody>
            <a:bodyPr>
              <a:prstTxWarp prst="textNoShape">
                <a:avLst/>
              </a:prstTxWarp>
            </a:bodyPr>
            <a:lstStyle/>
            <a:p>
              <a:endParaRPr lang="en-US"/>
            </a:p>
          </p:txBody>
        </p:sp>
        <p:sp>
          <p:nvSpPr>
            <p:cNvPr id="52267" name="Text Box 32"/>
            <p:cNvSpPr txBox="1">
              <a:spLocks noChangeArrowheads="1"/>
            </p:cNvSpPr>
            <p:nvPr/>
          </p:nvSpPr>
          <p:spPr bwMode="auto">
            <a:xfrm>
              <a:off x="1670" y="1272"/>
              <a:ext cx="190" cy="250"/>
            </a:xfrm>
            <a:prstGeom prst="rect">
              <a:avLst/>
            </a:prstGeom>
            <a:noFill/>
            <a:ln w="9525">
              <a:noFill/>
              <a:miter lim="800000"/>
              <a:headEnd/>
              <a:tailEnd/>
            </a:ln>
          </p:spPr>
          <p:txBody>
            <a:bodyPr wrap="none">
              <a:prstTxWarp prst="textNoShape">
                <a:avLst/>
              </a:prstTxWarp>
              <a:spAutoFit/>
            </a:bodyPr>
            <a:lstStyle/>
            <a:p>
              <a:r>
                <a:rPr lang="en-US" sz="2000">
                  <a:solidFill>
                    <a:srgbClr val="FF0000"/>
                  </a:solidFill>
                  <a:latin typeface="Monotype Corsiva" charset="0"/>
                </a:rPr>
                <a:t>n</a:t>
              </a:r>
            </a:p>
          </p:txBody>
        </p:sp>
      </p:grpSp>
      <p:grpSp>
        <p:nvGrpSpPr>
          <p:cNvPr id="6" name="Group 33"/>
          <p:cNvGrpSpPr>
            <a:grpSpLocks/>
          </p:cNvGrpSpPr>
          <p:nvPr/>
        </p:nvGrpSpPr>
        <p:grpSpPr bwMode="auto">
          <a:xfrm>
            <a:off x="2667000" y="2166938"/>
            <a:ext cx="533400" cy="1262062"/>
            <a:chOff x="1680" y="1238"/>
            <a:chExt cx="336" cy="795"/>
          </a:xfrm>
        </p:grpSpPr>
        <p:sp>
          <p:nvSpPr>
            <p:cNvPr id="52262" name="Line 34"/>
            <p:cNvSpPr>
              <a:spLocks noChangeShapeType="1"/>
            </p:cNvSpPr>
            <p:nvPr/>
          </p:nvSpPr>
          <p:spPr bwMode="auto">
            <a:xfrm>
              <a:off x="1680" y="1680"/>
              <a:ext cx="336" cy="192"/>
            </a:xfrm>
            <a:prstGeom prst="line">
              <a:avLst/>
            </a:prstGeom>
            <a:noFill/>
            <a:ln w="28575">
              <a:solidFill>
                <a:schemeClr val="hlink"/>
              </a:solidFill>
              <a:round/>
              <a:headEnd/>
              <a:tailEnd type="triangle" w="med" len="med"/>
            </a:ln>
          </p:spPr>
          <p:txBody>
            <a:bodyPr>
              <a:prstTxWarp prst="textNoShape">
                <a:avLst/>
              </a:prstTxWarp>
            </a:bodyPr>
            <a:lstStyle/>
            <a:p>
              <a:endParaRPr lang="en-US"/>
            </a:p>
          </p:txBody>
        </p:sp>
        <p:sp>
          <p:nvSpPr>
            <p:cNvPr id="52263" name="Text Box 35"/>
            <p:cNvSpPr txBox="1">
              <a:spLocks noChangeArrowheads="1"/>
            </p:cNvSpPr>
            <p:nvPr/>
          </p:nvSpPr>
          <p:spPr bwMode="auto">
            <a:xfrm rot="1474049">
              <a:off x="1824" y="1783"/>
              <a:ext cx="182" cy="250"/>
            </a:xfrm>
            <a:prstGeom prst="rect">
              <a:avLst/>
            </a:prstGeom>
            <a:noFill/>
            <a:ln w="9525">
              <a:noFill/>
              <a:miter lim="800000"/>
              <a:headEnd/>
              <a:tailEnd/>
            </a:ln>
          </p:spPr>
          <p:txBody>
            <a:bodyPr wrap="none">
              <a:prstTxWarp prst="textNoShape">
                <a:avLst/>
              </a:prstTxWarp>
              <a:spAutoFit/>
            </a:bodyPr>
            <a:lstStyle/>
            <a:p>
              <a:r>
                <a:rPr lang="en-US" sz="2000">
                  <a:solidFill>
                    <a:schemeClr val="hlink"/>
                  </a:solidFill>
                  <a:latin typeface="Arial Narrow" charset="0"/>
                </a:rPr>
                <a:t>x</a:t>
              </a:r>
            </a:p>
          </p:txBody>
        </p:sp>
        <p:sp>
          <p:nvSpPr>
            <p:cNvPr id="52264" name="Line 36"/>
            <p:cNvSpPr>
              <a:spLocks noChangeShapeType="1"/>
            </p:cNvSpPr>
            <p:nvPr/>
          </p:nvSpPr>
          <p:spPr bwMode="auto">
            <a:xfrm rot="-5400000">
              <a:off x="1608" y="1416"/>
              <a:ext cx="336" cy="192"/>
            </a:xfrm>
            <a:prstGeom prst="line">
              <a:avLst/>
            </a:prstGeom>
            <a:noFill/>
            <a:ln w="28575">
              <a:solidFill>
                <a:schemeClr val="hlink"/>
              </a:solidFill>
              <a:round/>
              <a:headEnd/>
              <a:tailEnd type="triangle" w="med" len="med"/>
            </a:ln>
          </p:spPr>
          <p:txBody>
            <a:bodyPr>
              <a:prstTxWarp prst="textNoShape">
                <a:avLst/>
              </a:prstTxWarp>
            </a:bodyPr>
            <a:lstStyle/>
            <a:p>
              <a:endParaRPr lang="en-US"/>
            </a:p>
          </p:txBody>
        </p:sp>
        <p:sp>
          <p:nvSpPr>
            <p:cNvPr id="52265" name="Text Box 37"/>
            <p:cNvSpPr txBox="1">
              <a:spLocks noChangeArrowheads="1"/>
            </p:cNvSpPr>
            <p:nvPr/>
          </p:nvSpPr>
          <p:spPr bwMode="auto">
            <a:xfrm rot="1474049">
              <a:off x="1680" y="1238"/>
              <a:ext cx="182" cy="250"/>
            </a:xfrm>
            <a:prstGeom prst="rect">
              <a:avLst/>
            </a:prstGeom>
            <a:noFill/>
            <a:ln w="9525">
              <a:noFill/>
              <a:miter lim="800000"/>
              <a:headEnd/>
              <a:tailEnd/>
            </a:ln>
          </p:spPr>
          <p:txBody>
            <a:bodyPr wrap="none">
              <a:prstTxWarp prst="textNoShape">
                <a:avLst/>
              </a:prstTxWarp>
              <a:spAutoFit/>
            </a:bodyPr>
            <a:lstStyle/>
            <a:p>
              <a:r>
                <a:rPr lang="en-US" sz="2000">
                  <a:solidFill>
                    <a:schemeClr val="hlink"/>
                  </a:solidFill>
                  <a:latin typeface="Arial Narrow" charset="0"/>
                </a:rPr>
                <a:t>y</a:t>
              </a:r>
            </a:p>
          </p:txBody>
        </p:sp>
      </p:grpSp>
      <p:sp>
        <p:nvSpPr>
          <p:cNvPr id="445479" name="Text Box 39"/>
          <p:cNvSpPr txBox="1">
            <a:spLocks noChangeArrowheads="1"/>
          </p:cNvSpPr>
          <p:nvPr/>
        </p:nvSpPr>
        <p:spPr bwMode="auto">
          <a:xfrm>
            <a:off x="2286000" y="4724400"/>
            <a:ext cx="914400" cy="701675"/>
          </a:xfrm>
          <a:prstGeom prst="rect">
            <a:avLst/>
          </a:prstGeom>
          <a:solidFill>
            <a:srgbClr val="FFFF99"/>
          </a:solidFill>
          <a:ln w="28575">
            <a:noFill/>
            <a:miter lim="800000"/>
            <a:headEnd/>
            <a:tailEnd/>
          </a:ln>
        </p:spPr>
        <p:txBody>
          <a:bodyPr>
            <a:prstTxWarp prst="textNoShape">
              <a:avLst/>
            </a:prstTxWarp>
            <a:spAutoFit/>
          </a:bodyPr>
          <a:lstStyle/>
          <a:p>
            <a:pPr>
              <a:spcBef>
                <a:spcPct val="20000"/>
              </a:spcBef>
            </a:pPr>
            <a:r>
              <a:rPr lang="en-US" sz="2000">
                <a:solidFill>
                  <a:srgbClr val="800000"/>
                </a:solidFill>
                <a:latin typeface="Arial Narrow" charset="0"/>
              </a:rPr>
              <a:t>We obtain </a:t>
            </a:r>
          </a:p>
        </p:txBody>
      </p:sp>
      <p:sp>
        <p:nvSpPr>
          <p:cNvPr id="445481" name="Text Box 41"/>
          <p:cNvSpPr txBox="1">
            <a:spLocks noChangeArrowheads="1"/>
          </p:cNvSpPr>
          <p:nvPr/>
        </p:nvSpPr>
        <p:spPr bwMode="auto">
          <a:xfrm>
            <a:off x="2209800" y="5546725"/>
            <a:ext cx="1981200" cy="701675"/>
          </a:xfrm>
          <a:prstGeom prst="rect">
            <a:avLst/>
          </a:prstGeom>
          <a:solidFill>
            <a:srgbClr val="FFFF99"/>
          </a:solidFill>
          <a:ln w="28575">
            <a:noFill/>
            <a:miter lim="800000"/>
            <a:headEnd/>
            <a:tailEnd/>
          </a:ln>
        </p:spPr>
        <p:txBody>
          <a:bodyPr>
            <a:prstTxWarp prst="textNoShape">
              <a:avLst/>
            </a:prstTxWarp>
            <a:spAutoFit/>
          </a:bodyPr>
          <a:lstStyle/>
          <a:p>
            <a:pPr>
              <a:spcBef>
                <a:spcPct val="20000"/>
              </a:spcBef>
            </a:pPr>
            <a:r>
              <a:rPr lang="en-US" sz="2000">
                <a:solidFill>
                  <a:srgbClr val="800000"/>
                </a:solidFill>
                <a:latin typeface="Arial Narrow" charset="0"/>
              </a:rPr>
              <a:t> Substituting </a:t>
            </a:r>
            <a:r>
              <a:rPr lang="en-US" sz="2000" b="1">
                <a:solidFill>
                  <a:srgbClr val="800000"/>
                </a:solidFill>
                <a:latin typeface="Monotype Corsiva" charset="0"/>
              </a:rPr>
              <a:t>f</a:t>
            </a:r>
            <a:r>
              <a:rPr lang="en-US" sz="2000">
                <a:solidFill>
                  <a:srgbClr val="800000"/>
                </a:solidFill>
                <a:latin typeface="Arial Narrow" charset="0"/>
              </a:rPr>
              <a:t> in dynamic equations</a:t>
            </a:r>
          </a:p>
        </p:txBody>
      </p:sp>
      <p:graphicFrame>
        <p:nvGraphicFramePr>
          <p:cNvPr id="57" name="Object 3"/>
          <p:cNvGraphicFramePr>
            <a:graphicFrameLocks noChangeAspect="1"/>
          </p:cNvGraphicFramePr>
          <p:nvPr>
            <p:extLst>
              <p:ext uri="{D42A27DB-BD31-4B8C-83A1-F6EECF244321}">
                <p14:modId xmlns:p14="http://schemas.microsoft.com/office/powerpoint/2010/main" val="1143305239"/>
              </p:ext>
            </p:extLst>
          </p:nvPr>
        </p:nvGraphicFramePr>
        <p:xfrm>
          <a:off x="3962400" y="2971800"/>
          <a:ext cx="3671887" cy="631825"/>
        </p:xfrm>
        <a:graphic>
          <a:graphicData uri="http://schemas.openxmlformats.org/presentationml/2006/ole">
            <mc:AlternateContent xmlns:mc="http://schemas.openxmlformats.org/markup-compatibility/2006">
              <mc:Choice xmlns:v="urn:schemas-microsoft-com:vml" Requires="v">
                <p:oleObj spid="_x0000_s465485" name="Equation" r:id="rId3" imgW="1790700" imgH="266700" progId="Equation.DSMT4">
                  <p:embed/>
                </p:oleObj>
              </mc:Choice>
              <mc:Fallback>
                <p:oleObj name="Equation" r:id="rId3" imgW="1790700" imgH="266700" progId="Equation.DSMT4">
                  <p:embed/>
                  <p:pic>
                    <p:nvPicPr>
                      <p:cNvPr id="0" name=""/>
                      <p:cNvPicPr>
                        <a:picLocks noChangeAspect="1" noChangeArrowheads="1"/>
                      </p:cNvPicPr>
                      <p:nvPr/>
                    </p:nvPicPr>
                    <p:blipFill>
                      <a:blip r:embed="rId4"/>
                      <a:srcRect/>
                      <a:stretch>
                        <a:fillRect/>
                      </a:stretch>
                    </p:blipFill>
                    <p:spPr bwMode="auto">
                      <a:xfrm>
                        <a:off x="3962400" y="2971800"/>
                        <a:ext cx="3671887" cy="631825"/>
                      </a:xfrm>
                      <a:prstGeom prst="rect">
                        <a:avLst/>
                      </a:prstGeom>
                      <a:noFill/>
                      <a:ln>
                        <a:noFill/>
                      </a:ln>
                      <a:effectLst/>
                      <a:extLst/>
                    </p:spPr>
                  </p:pic>
                </p:oleObj>
              </mc:Fallback>
            </mc:AlternateContent>
          </a:graphicData>
        </a:graphic>
      </p:graphicFrame>
      <p:graphicFrame>
        <p:nvGraphicFramePr>
          <p:cNvPr id="58" name="Object 3"/>
          <p:cNvGraphicFramePr>
            <a:graphicFrameLocks noChangeAspect="1"/>
          </p:cNvGraphicFramePr>
          <p:nvPr>
            <p:extLst>
              <p:ext uri="{D42A27DB-BD31-4B8C-83A1-F6EECF244321}">
                <p14:modId xmlns:p14="http://schemas.microsoft.com/office/powerpoint/2010/main" val="2473701637"/>
              </p:ext>
            </p:extLst>
          </p:nvPr>
        </p:nvGraphicFramePr>
        <p:xfrm>
          <a:off x="3987800" y="3505200"/>
          <a:ext cx="3098800" cy="661987"/>
        </p:xfrm>
        <a:graphic>
          <a:graphicData uri="http://schemas.openxmlformats.org/presentationml/2006/ole">
            <mc:AlternateContent xmlns:mc="http://schemas.openxmlformats.org/markup-compatibility/2006">
              <mc:Choice xmlns:v="urn:schemas-microsoft-com:vml" Requires="v">
                <p:oleObj spid="_x0000_s465486" name="Equation" r:id="rId5" imgW="1511300" imgH="279400" progId="Equation.DSMT4">
                  <p:embed/>
                </p:oleObj>
              </mc:Choice>
              <mc:Fallback>
                <p:oleObj name="Equation" r:id="rId5" imgW="1511300" imgH="279400" progId="Equation.DSMT4">
                  <p:embed/>
                  <p:pic>
                    <p:nvPicPr>
                      <p:cNvPr id="0" name=""/>
                      <p:cNvPicPr>
                        <a:picLocks noChangeAspect="1" noChangeArrowheads="1"/>
                      </p:cNvPicPr>
                      <p:nvPr/>
                    </p:nvPicPr>
                    <p:blipFill>
                      <a:blip r:embed="rId6"/>
                      <a:srcRect/>
                      <a:stretch>
                        <a:fillRect/>
                      </a:stretch>
                    </p:blipFill>
                    <p:spPr bwMode="auto">
                      <a:xfrm>
                        <a:off x="3987800" y="3505200"/>
                        <a:ext cx="3098800" cy="661987"/>
                      </a:xfrm>
                      <a:prstGeom prst="rect">
                        <a:avLst/>
                      </a:prstGeom>
                      <a:noFill/>
                      <a:ln>
                        <a:noFill/>
                      </a:ln>
                      <a:effectLst/>
                      <a:extLst/>
                    </p:spPr>
                  </p:pic>
                </p:oleObj>
              </mc:Fallback>
            </mc:AlternateContent>
          </a:graphicData>
        </a:graphic>
      </p:graphicFrame>
      <p:graphicFrame>
        <p:nvGraphicFramePr>
          <p:cNvPr id="59" name="Object 3"/>
          <p:cNvGraphicFramePr>
            <a:graphicFrameLocks noChangeAspect="1"/>
          </p:cNvGraphicFramePr>
          <p:nvPr>
            <p:extLst>
              <p:ext uri="{D42A27DB-BD31-4B8C-83A1-F6EECF244321}">
                <p14:modId xmlns:p14="http://schemas.microsoft.com/office/powerpoint/2010/main" val="1799312110"/>
              </p:ext>
            </p:extLst>
          </p:nvPr>
        </p:nvGraphicFramePr>
        <p:xfrm>
          <a:off x="6934200" y="4000500"/>
          <a:ext cx="2187575" cy="571500"/>
        </p:xfrm>
        <a:graphic>
          <a:graphicData uri="http://schemas.openxmlformats.org/presentationml/2006/ole">
            <mc:AlternateContent xmlns:mc="http://schemas.openxmlformats.org/markup-compatibility/2006">
              <mc:Choice xmlns:v="urn:schemas-microsoft-com:vml" Requires="v">
                <p:oleObj spid="_x0000_s465487" name="Equation" r:id="rId7" imgW="1066800" imgH="241300" progId="Equation.DSMT4">
                  <p:embed/>
                </p:oleObj>
              </mc:Choice>
              <mc:Fallback>
                <p:oleObj name="Equation" r:id="rId7" imgW="1066800" imgH="241300" progId="Equation.DSMT4">
                  <p:embed/>
                  <p:pic>
                    <p:nvPicPr>
                      <p:cNvPr id="0" name=""/>
                      <p:cNvPicPr>
                        <a:picLocks noChangeAspect="1" noChangeArrowheads="1"/>
                      </p:cNvPicPr>
                      <p:nvPr/>
                    </p:nvPicPr>
                    <p:blipFill>
                      <a:blip r:embed="rId8"/>
                      <a:srcRect/>
                      <a:stretch>
                        <a:fillRect/>
                      </a:stretch>
                    </p:blipFill>
                    <p:spPr bwMode="auto">
                      <a:xfrm>
                        <a:off x="6934200" y="4000500"/>
                        <a:ext cx="2187575" cy="571500"/>
                      </a:xfrm>
                      <a:prstGeom prst="rect">
                        <a:avLst/>
                      </a:prstGeom>
                      <a:noFill/>
                      <a:ln>
                        <a:noFill/>
                      </a:ln>
                      <a:effectLst/>
                      <a:extLst/>
                    </p:spPr>
                  </p:pic>
                </p:oleObj>
              </mc:Fallback>
            </mc:AlternateContent>
          </a:graphicData>
        </a:graphic>
      </p:graphicFrame>
      <p:graphicFrame>
        <p:nvGraphicFramePr>
          <p:cNvPr id="60" name="Object 3"/>
          <p:cNvGraphicFramePr>
            <a:graphicFrameLocks noChangeAspect="1"/>
          </p:cNvGraphicFramePr>
          <p:nvPr>
            <p:extLst>
              <p:ext uri="{D42A27DB-BD31-4B8C-83A1-F6EECF244321}">
                <p14:modId xmlns:p14="http://schemas.microsoft.com/office/powerpoint/2010/main" val="70198560"/>
              </p:ext>
            </p:extLst>
          </p:nvPr>
        </p:nvGraphicFramePr>
        <p:xfrm>
          <a:off x="3581400" y="4419600"/>
          <a:ext cx="3657600" cy="1173356"/>
        </p:xfrm>
        <a:graphic>
          <a:graphicData uri="http://schemas.openxmlformats.org/presentationml/2006/ole">
            <mc:AlternateContent xmlns:mc="http://schemas.openxmlformats.org/markup-compatibility/2006">
              <mc:Choice xmlns:v="urn:schemas-microsoft-com:vml" Requires="v">
                <p:oleObj spid="_x0000_s465488" name="Equation" r:id="rId9" imgW="2286000" imgH="635000" progId="Equation.DSMT4">
                  <p:embed/>
                </p:oleObj>
              </mc:Choice>
              <mc:Fallback>
                <p:oleObj name="Equation" r:id="rId9" imgW="2286000" imgH="635000" progId="Equation.DSMT4">
                  <p:embed/>
                  <p:pic>
                    <p:nvPicPr>
                      <p:cNvPr id="0" name=""/>
                      <p:cNvPicPr>
                        <a:picLocks noChangeAspect="1" noChangeArrowheads="1"/>
                      </p:cNvPicPr>
                      <p:nvPr/>
                    </p:nvPicPr>
                    <p:blipFill>
                      <a:blip r:embed="rId10"/>
                      <a:srcRect/>
                      <a:stretch>
                        <a:fillRect/>
                      </a:stretch>
                    </p:blipFill>
                    <p:spPr bwMode="auto">
                      <a:xfrm>
                        <a:off x="3581400" y="4419600"/>
                        <a:ext cx="3657600" cy="1173356"/>
                      </a:xfrm>
                      <a:prstGeom prst="rect">
                        <a:avLst/>
                      </a:prstGeom>
                      <a:noFill/>
                      <a:ln>
                        <a:noFill/>
                      </a:ln>
                      <a:effectLst/>
                      <a:extLst/>
                    </p:spPr>
                  </p:pic>
                </p:oleObj>
              </mc:Fallback>
            </mc:AlternateContent>
          </a:graphicData>
        </a:graphic>
      </p:graphicFrame>
      <p:graphicFrame>
        <p:nvGraphicFramePr>
          <p:cNvPr id="61" name="Object 3"/>
          <p:cNvGraphicFramePr>
            <a:graphicFrameLocks noChangeAspect="1"/>
          </p:cNvGraphicFramePr>
          <p:nvPr>
            <p:extLst>
              <p:ext uri="{D42A27DB-BD31-4B8C-83A1-F6EECF244321}">
                <p14:modId xmlns:p14="http://schemas.microsoft.com/office/powerpoint/2010/main" val="3531432014"/>
              </p:ext>
            </p:extLst>
          </p:nvPr>
        </p:nvGraphicFramePr>
        <p:xfrm>
          <a:off x="304799" y="5016500"/>
          <a:ext cx="1580630" cy="927100"/>
        </p:xfrm>
        <a:graphic>
          <a:graphicData uri="http://schemas.openxmlformats.org/presentationml/2006/ole">
            <mc:AlternateContent xmlns:mc="http://schemas.openxmlformats.org/markup-compatibility/2006">
              <mc:Choice xmlns:v="urn:schemas-microsoft-com:vml" Requires="v">
                <p:oleObj spid="_x0000_s465489" name="Equation" r:id="rId11" imgW="825500" imgH="419100" progId="Equation.DSMT4">
                  <p:embed/>
                </p:oleObj>
              </mc:Choice>
              <mc:Fallback>
                <p:oleObj name="Equation" r:id="rId11" imgW="825500" imgH="419100" progId="Equation.DSMT4">
                  <p:embed/>
                  <p:pic>
                    <p:nvPicPr>
                      <p:cNvPr id="0" name=""/>
                      <p:cNvPicPr>
                        <a:picLocks noChangeAspect="1" noChangeArrowheads="1"/>
                      </p:cNvPicPr>
                      <p:nvPr/>
                    </p:nvPicPr>
                    <p:blipFill>
                      <a:blip r:embed="rId12"/>
                      <a:srcRect/>
                      <a:stretch>
                        <a:fillRect/>
                      </a:stretch>
                    </p:blipFill>
                    <p:spPr bwMode="auto">
                      <a:xfrm>
                        <a:off x="304799" y="5016500"/>
                        <a:ext cx="1580630" cy="927100"/>
                      </a:xfrm>
                      <a:prstGeom prst="rect">
                        <a:avLst/>
                      </a:prstGeom>
                      <a:noFill/>
                      <a:ln>
                        <a:noFill/>
                      </a:ln>
                      <a:effectLst/>
                      <a:extLst/>
                    </p:spPr>
                  </p:pic>
                </p:oleObj>
              </mc:Fallback>
            </mc:AlternateContent>
          </a:graphicData>
        </a:graphic>
      </p:graphicFrame>
      <p:graphicFrame>
        <p:nvGraphicFramePr>
          <p:cNvPr id="62" name="Object 3"/>
          <p:cNvGraphicFramePr>
            <a:graphicFrameLocks noChangeAspect="1"/>
          </p:cNvGraphicFramePr>
          <p:nvPr>
            <p:extLst>
              <p:ext uri="{D42A27DB-BD31-4B8C-83A1-F6EECF244321}">
                <p14:modId xmlns:p14="http://schemas.microsoft.com/office/powerpoint/2010/main" val="3218787192"/>
              </p:ext>
            </p:extLst>
          </p:nvPr>
        </p:nvGraphicFramePr>
        <p:xfrm>
          <a:off x="292141" y="5726112"/>
          <a:ext cx="1536659" cy="674688"/>
        </p:xfrm>
        <a:graphic>
          <a:graphicData uri="http://schemas.openxmlformats.org/presentationml/2006/ole">
            <mc:AlternateContent xmlns:mc="http://schemas.openxmlformats.org/markup-compatibility/2006">
              <mc:Choice xmlns:v="urn:schemas-microsoft-com:vml" Requires="v">
                <p:oleObj spid="_x0000_s465490" name="Equation" r:id="rId13" imgW="635000" imgH="241300" progId="Equation.DSMT4">
                  <p:embed/>
                </p:oleObj>
              </mc:Choice>
              <mc:Fallback>
                <p:oleObj name="Equation" r:id="rId13" imgW="635000" imgH="241300" progId="Equation.DSMT4">
                  <p:embed/>
                  <p:pic>
                    <p:nvPicPr>
                      <p:cNvPr id="0" name=""/>
                      <p:cNvPicPr>
                        <a:picLocks noChangeAspect="1" noChangeArrowheads="1"/>
                      </p:cNvPicPr>
                      <p:nvPr/>
                    </p:nvPicPr>
                    <p:blipFill>
                      <a:blip r:embed="rId14"/>
                      <a:srcRect/>
                      <a:stretch>
                        <a:fillRect/>
                      </a:stretch>
                    </p:blipFill>
                    <p:spPr bwMode="auto">
                      <a:xfrm>
                        <a:off x="292141" y="5726112"/>
                        <a:ext cx="1536659" cy="674688"/>
                      </a:xfrm>
                      <a:prstGeom prst="rect">
                        <a:avLst/>
                      </a:prstGeom>
                      <a:noFill/>
                      <a:ln>
                        <a:noFill/>
                      </a:ln>
                      <a:effectLst/>
                      <a:extLst/>
                    </p:spPr>
                  </p:pic>
                </p:oleObj>
              </mc:Fallback>
            </mc:AlternateContent>
          </a:graphicData>
        </a:graphic>
      </p:graphicFrame>
      <p:graphicFrame>
        <p:nvGraphicFramePr>
          <p:cNvPr id="63" name="Object 3"/>
          <p:cNvGraphicFramePr>
            <a:graphicFrameLocks noChangeAspect="1"/>
          </p:cNvGraphicFramePr>
          <p:nvPr>
            <p:extLst>
              <p:ext uri="{D42A27DB-BD31-4B8C-83A1-F6EECF244321}">
                <p14:modId xmlns:p14="http://schemas.microsoft.com/office/powerpoint/2010/main" val="760046219"/>
              </p:ext>
            </p:extLst>
          </p:nvPr>
        </p:nvGraphicFramePr>
        <p:xfrm>
          <a:off x="4517036" y="5410200"/>
          <a:ext cx="4017364" cy="850900"/>
        </p:xfrm>
        <a:graphic>
          <a:graphicData uri="http://schemas.openxmlformats.org/presentationml/2006/ole">
            <mc:AlternateContent xmlns:mc="http://schemas.openxmlformats.org/markup-compatibility/2006">
              <mc:Choice xmlns:v="urn:schemas-microsoft-com:vml" Requires="v">
                <p:oleObj spid="_x0000_s465491" name="Equation" r:id="rId15" imgW="2286000" imgH="419100" progId="Equation.DSMT4">
                  <p:embed/>
                </p:oleObj>
              </mc:Choice>
              <mc:Fallback>
                <p:oleObj name="Equation" r:id="rId15" imgW="2286000" imgH="419100" progId="Equation.DSMT4">
                  <p:embed/>
                  <p:pic>
                    <p:nvPicPr>
                      <p:cNvPr id="0" name=""/>
                      <p:cNvPicPr>
                        <a:picLocks noChangeAspect="1" noChangeArrowheads="1"/>
                      </p:cNvPicPr>
                      <p:nvPr/>
                    </p:nvPicPr>
                    <p:blipFill>
                      <a:blip r:embed="rId16"/>
                      <a:srcRect/>
                      <a:stretch>
                        <a:fillRect/>
                      </a:stretch>
                    </p:blipFill>
                    <p:spPr bwMode="auto">
                      <a:xfrm>
                        <a:off x="4517036" y="5410200"/>
                        <a:ext cx="4017364" cy="850900"/>
                      </a:xfrm>
                      <a:prstGeom prst="rect">
                        <a:avLst/>
                      </a:prstGeom>
                      <a:noFill/>
                      <a:ln>
                        <a:noFill/>
                      </a:ln>
                      <a:effectLst/>
                      <a:extLst/>
                    </p:spPr>
                  </p:pic>
                </p:oleObj>
              </mc:Fallback>
            </mc:AlternateContent>
          </a:graphicData>
        </a:graphic>
      </p:graphicFrame>
    </p:spTree>
    <p:extLst>
      <p:ext uri="{BB962C8B-B14F-4D97-AF65-F5344CB8AC3E}">
        <p14:creationId xmlns:p14="http://schemas.microsoft.com/office/powerpoint/2010/main" val="2216219498"/>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445443"/>
                                        </p:tgtEl>
                                        <p:attrNameLst>
                                          <p:attrName>style.visibility</p:attrName>
                                        </p:attrNameLst>
                                      </p:cBhvr>
                                      <p:to>
                                        <p:strVal val="visible"/>
                                      </p:to>
                                    </p:set>
                                    <p:animEffect transition="in" filter="wipe(left)">
                                      <p:cBhvr>
                                        <p:cTn id="7" dur="500"/>
                                        <p:tgtEl>
                                          <p:spTgt spid="445443"/>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0" fill="hold" nodeType="clickEffect">
                                  <p:stCondLst>
                                    <p:cond delay="0"/>
                                  </p:stCondLst>
                                  <p:iterate type="wd">
                                    <p:tmPct val="10000"/>
                                  </p:iterate>
                                  <p:childTnLst>
                                    <p:set>
                                      <p:cBhvr>
                                        <p:cTn id="11" dur="1" fill="hold">
                                          <p:stCondLst>
                                            <p:cond delay="0"/>
                                          </p:stCondLst>
                                        </p:cTn>
                                        <p:tgtEl>
                                          <p:spTgt spid="2"/>
                                        </p:tgtEl>
                                        <p:attrNameLst>
                                          <p:attrName>style.visibility</p:attrName>
                                        </p:attrNameLst>
                                      </p:cBhvr>
                                      <p:to>
                                        <p:strVal val="visible"/>
                                      </p:to>
                                    </p:set>
                                    <p:anim calcmode="lin" valueType="num">
                                      <p:cBhvr>
                                        <p:cTn id="12" dur="500" fill="hold"/>
                                        <p:tgtEl>
                                          <p:spTgt spid="2"/>
                                        </p:tgtEl>
                                        <p:attrNameLst>
                                          <p:attrName>ppt_w</p:attrName>
                                        </p:attrNameLst>
                                      </p:cBhvr>
                                      <p:tavLst>
                                        <p:tav tm="0">
                                          <p:val>
                                            <p:fltVal val="0"/>
                                          </p:val>
                                        </p:tav>
                                        <p:tav tm="100000">
                                          <p:val>
                                            <p:strVal val="#ppt_w"/>
                                          </p:val>
                                        </p:tav>
                                      </p:tavLst>
                                    </p:anim>
                                    <p:anim calcmode="lin" valueType="num">
                                      <p:cBhvr>
                                        <p:cTn id="13" dur="500" fill="hold"/>
                                        <p:tgtEl>
                                          <p:spTgt spid="2"/>
                                        </p:tgtEl>
                                        <p:attrNameLst>
                                          <p:attrName>ppt_h</p:attrName>
                                        </p:attrNameLst>
                                      </p:cBhvr>
                                      <p:tavLst>
                                        <p:tav tm="0">
                                          <p:val>
                                            <p:fltVal val="0"/>
                                          </p:val>
                                        </p:tav>
                                        <p:tav tm="100000">
                                          <p:val>
                                            <p:strVal val="#ppt_h"/>
                                          </p:val>
                                        </p:tav>
                                      </p:tavLst>
                                    </p:anim>
                                    <p:animEffect transition="in" filter="fade">
                                      <p:cBhvr>
                                        <p:cTn id="14" dur="500"/>
                                        <p:tgtEl>
                                          <p:spTgt spid="2"/>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iterate type="wd">
                                    <p:tmPct val="10000"/>
                                  </p:iterate>
                                  <p:childTnLst>
                                    <p:set>
                                      <p:cBhvr>
                                        <p:cTn id="18" dur="1" fill="hold">
                                          <p:stCondLst>
                                            <p:cond delay="0"/>
                                          </p:stCondLst>
                                        </p:cTn>
                                        <p:tgtEl>
                                          <p:spTgt spid="445460"/>
                                        </p:tgtEl>
                                        <p:attrNameLst>
                                          <p:attrName>style.visibility</p:attrName>
                                        </p:attrNameLst>
                                      </p:cBhvr>
                                      <p:to>
                                        <p:strVal val="visible"/>
                                      </p:to>
                                    </p:set>
                                    <p:animEffect transition="in" filter="wipe(left)">
                                      <p:cBhvr>
                                        <p:cTn id="19" dur="500"/>
                                        <p:tgtEl>
                                          <p:spTgt spid="445460"/>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grpId="0" nodeType="clickEffect">
                                  <p:stCondLst>
                                    <p:cond delay="0"/>
                                  </p:stCondLst>
                                  <p:iterate type="wd">
                                    <p:tmPct val="10000"/>
                                  </p:iterate>
                                  <p:childTnLst>
                                    <p:set>
                                      <p:cBhvr>
                                        <p:cTn id="23" dur="1" fill="hold">
                                          <p:stCondLst>
                                            <p:cond delay="0"/>
                                          </p:stCondLst>
                                        </p:cTn>
                                        <p:tgtEl>
                                          <p:spTgt spid="445445">
                                            <p:txEl>
                                              <p:pRg st="0" end="0"/>
                                            </p:txEl>
                                          </p:spTgt>
                                        </p:tgtEl>
                                        <p:attrNameLst>
                                          <p:attrName>style.visibility</p:attrName>
                                        </p:attrNameLst>
                                      </p:cBhvr>
                                      <p:to>
                                        <p:strVal val="visible"/>
                                      </p:to>
                                    </p:set>
                                    <p:animEffect transition="in" filter="wipe(left)">
                                      <p:cBhvr>
                                        <p:cTn id="24" dur="500"/>
                                        <p:tgtEl>
                                          <p:spTgt spid="445445">
                                            <p:txEl>
                                              <p:pRg st="0" end="0"/>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nodeType="clickEffect">
                                  <p:stCondLst>
                                    <p:cond delay="0"/>
                                  </p:stCondLst>
                                  <p:iterate type="wd">
                                    <p:tmPct val="10000"/>
                                  </p:iterate>
                                  <p:childTnLst>
                                    <p:set>
                                      <p:cBhvr>
                                        <p:cTn id="28" dur="1" fill="hold">
                                          <p:stCondLst>
                                            <p:cond delay="0"/>
                                          </p:stCondLst>
                                        </p:cTn>
                                        <p:tgtEl>
                                          <p:spTgt spid="3"/>
                                        </p:tgtEl>
                                        <p:attrNameLst>
                                          <p:attrName>style.visibility</p:attrName>
                                        </p:attrNameLst>
                                      </p:cBhvr>
                                      <p:to>
                                        <p:strVal val="visible"/>
                                      </p:to>
                                    </p:set>
                                    <p:animEffect transition="in" filter="wipe(left)">
                                      <p:cBhvr>
                                        <p:cTn id="29" dur="500"/>
                                        <p:tgtEl>
                                          <p:spTgt spid="3"/>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grpId="0" nodeType="clickEffect">
                                  <p:stCondLst>
                                    <p:cond delay="0"/>
                                  </p:stCondLst>
                                  <p:iterate type="wd">
                                    <p:tmPct val="10000"/>
                                  </p:iterate>
                                  <p:childTnLst>
                                    <p:set>
                                      <p:cBhvr>
                                        <p:cTn id="33" dur="1" fill="hold">
                                          <p:stCondLst>
                                            <p:cond delay="0"/>
                                          </p:stCondLst>
                                        </p:cTn>
                                        <p:tgtEl>
                                          <p:spTgt spid="445468">
                                            <p:txEl>
                                              <p:pRg st="0" end="0"/>
                                            </p:txEl>
                                          </p:spTgt>
                                        </p:tgtEl>
                                        <p:attrNameLst>
                                          <p:attrName>style.visibility</p:attrName>
                                        </p:attrNameLst>
                                      </p:cBhvr>
                                      <p:to>
                                        <p:strVal val="visible"/>
                                      </p:to>
                                    </p:set>
                                    <p:animEffect transition="in" filter="wipe(left)">
                                      <p:cBhvr>
                                        <p:cTn id="34" dur="500"/>
                                        <p:tgtEl>
                                          <p:spTgt spid="445468">
                                            <p:txEl>
                                              <p:pRg st="0" end="0"/>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nodeType="clickEffect">
                                  <p:stCondLst>
                                    <p:cond delay="0"/>
                                  </p:stCondLst>
                                  <p:iterate type="wd">
                                    <p:tmPct val="10000"/>
                                  </p:iterate>
                                  <p:childTnLst>
                                    <p:set>
                                      <p:cBhvr>
                                        <p:cTn id="38" dur="1" fill="hold">
                                          <p:stCondLst>
                                            <p:cond delay="0"/>
                                          </p:stCondLst>
                                        </p:cTn>
                                        <p:tgtEl>
                                          <p:spTgt spid="4"/>
                                        </p:tgtEl>
                                        <p:attrNameLst>
                                          <p:attrName>style.visibility</p:attrName>
                                        </p:attrNameLst>
                                      </p:cBhvr>
                                      <p:to>
                                        <p:strVal val="visible"/>
                                      </p:to>
                                    </p:set>
                                    <p:animEffect transition="in" filter="wipe(left)">
                                      <p:cBhvr>
                                        <p:cTn id="39" dur="500"/>
                                        <p:tgtEl>
                                          <p:spTgt spid="4"/>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grpId="0" nodeType="clickEffect">
                                  <p:stCondLst>
                                    <p:cond delay="0"/>
                                  </p:stCondLst>
                                  <p:iterate type="wd">
                                    <p:tmPct val="10000"/>
                                  </p:iterate>
                                  <p:childTnLst>
                                    <p:set>
                                      <p:cBhvr>
                                        <p:cTn id="43" dur="1" fill="hold">
                                          <p:stCondLst>
                                            <p:cond delay="0"/>
                                          </p:stCondLst>
                                        </p:cTn>
                                        <p:tgtEl>
                                          <p:spTgt spid="445469">
                                            <p:txEl>
                                              <p:pRg st="0" end="0"/>
                                            </p:txEl>
                                          </p:spTgt>
                                        </p:tgtEl>
                                        <p:attrNameLst>
                                          <p:attrName>style.visibility</p:attrName>
                                        </p:attrNameLst>
                                      </p:cBhvr>
                                      <p:to>
                                        <p:strVal val="visible"/>
                                      </p:to>
                                    </p:set>
                                    <p:animEffect transition="in" filter="wipe(left)">
                                      <p:cBhvr>
                                        <p:cTn id="44" dur="500"/>
                                        <p:tgtEl>
                                          <p:spTgt spid="445469">
                                            <p:txEl>
                                              <p:pRg st="0" end="0"/>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8" fill="hold" nodeType="clickEffect">
                                  <p:stCondLst>
                                    <p:cond delay="0"/>
                                  </p:stCondLst>
                                  <p:iterate type="wd">
                                    <p:tmPct val="10000"/>
                                  </p:iterate>
                                  <p:childTnLst>
                                    <p:set>
                                      <p:cBhvr>
                                        <p:cTn id="48" dur="1" fill="hold">
                                          <p:stCondLst>
                                            <p:cond delay="0"/>
                                          </p:stCondLst>
                                        </p:cTn>
                                        <p:tgtEl>
                                          <p:spTgt spid="5"/>
                                        </p:tgtEl>
                                        <p:attrNameLst>
                                          <p:attrName>style.visibility</p:attrName>
                                        </p:attrNameLst>
                                      </p:cBhvr>
                                      <p:to>
                                        <p:strVal val="visible"/>
                                      </p:to>
                                    </p:set>
                                    <p:animEffect transition="in" filter="wipe(left)">
                                      <p:cBhvr>
                                        <p:cTn id="49" dur="500"/>
                                        <p:tgtEl>
                                          <p:spTgt spid="5"/>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8" fill="hold" grpId="0" nodeType="clickEffect">
                                  <p:stCondLst>
                                    <p:cond delay="0"/>
                                  </p:stCondLst>
                                  <p:iterate type="wd">
                                    <p:tmPct val="10000"/>
                                  </p:iterate>
                                  <p:childTnLst>
                                    <p:set>
                                      <p:cBhvr>
                                        <p:cTn id="53" dur="1" fill="hold">
                                          <p:stCondLst>
                                            <p:cond delay="0"/>
                                          </p:stCondLst>
                                        </p:cTn>
                                        <p:tgtEl>
                                          <p:spTgt spid="445467">
                                            <p:txEl>
                                              <p:pRg st="0" end="0"/>
                                            </p:txEl>
                                          </p:spTgt>
                                        </p:tgtEl>
                                        <p:attrNameLst>
                                          <p:attrName>style.visibility</p:attrName>
                                        </p:attrNameLst>
                                      </p:cBhvr>
                                      <p:to>
                                        <p:strVal val="visible"/>
                                      </p:to>
                                    </p:set>
                                    <p:animEffect transition="in" filter="wipe(left)">
                                      <p:cBhvr>
                                        <p:cTn id="54" dur="500"/>
                                        <p:tgtEl>
                                          <p:spTgt spid="445467">
                                            <p:txEl>
                                              <p:pRg st="0" end="0"/>
                                            </p:txEl>
                                          </p:spTgt>
                                        </p:tgtEl>
                                      </p:cBhvr>
                                    </p:animEffect>
                                  </p:childTnLst>
                                </p:cTn>
                              </p:par>
                            </p:childTnLst>
                          </p:cTn>
                        </p:par>
                      </p:childTnLst>
                    </p:cTn>
                  </p:par>
                  <p:par>
                    <p:cTn id="55" fill="hold">
                      <p:stCondLst>
                        <p:cond delay="indefinite"/>
                      </p:stCondLst>
                      <p:childTnLst>
                        <p:par>
                          <p:cTn id="56" fill="hold">
                            <p:stCondLst>
                              <p:cond delay="0"/>
                            </p:stCondLst>
                            <p:childTnLst>
                              <p:par>
                                <p:cTn id="57" presetID="22" presetClass="entr" presetSubtype="8" fill="hold" nodeType="clickEffect">
                                  <p:stCondLst>
                                    <p:cond delay="0"/>
                                  </p:stCondLst>
                                  <p:iterate type="wd">
                                    <p:tmPct val="10000"/>
                                  </p:iterate>
                                  <p:childTnLst>
                                    <p:set>
                                      <p:cBhvr>
                                        <p:cTn id="58" dur="1" fill="hold">
                                          <p:stCondLst>
                                            <p:cond delay="0"/>
                                          </p:stCondLst>
                                        </p:cTn>
                                        <p:tgtEl>
                                          <p:spTgt spid="57"/>
                                        </p:tgtEl>
                                        <p:attrNameLst>
                                          <p:attrName>style.visibility</p:attrName>
                                        </p:attrNameLst>
                                      </p:cBhvr>
                                      <p:to>
                                        <p:strVal val="visible"/>
                                      </p:to>
                                    </p:set>
                                    <p:animEffect transition="in" filter="wipe(left)">
                                      <p:cBhvr>
                                        <p:cTn id="59" dur="500"/>
                                        <p:tgtEl>
                                          <p:spTgt spid="57"/>
                                        </p:tgtEl>
                                      </p:cBhvr>
                                    </p:animEffect>
                                  </p:childTnLst>
                                </p:cTn>
                              </p:par>
                            </p:childTnLst>
                          </p:cTn>
                        </p:par>
                      </p:childTnLst>
                    </p:cTn>
                  </p:par>
                  <p:par>
                    <p:cTn id="60" fill="hold">
                      <p:stCondLst>
                        <p:cond delay="indefinite"/>
                      </p:stCondLst>
                      <p:childTnLst>
                        <p:par>
                          <p:cTn id="61" fill="hold">
                            <p:stCondLst>
                              <p:cond delay="0"/>
                            </p:stCondLst>
                            <p:childTnLst>
                              <p:par>
                                <p:cTn id="62" presetID="22" presetClass="entr" presetSubtype="8" fill="hold" nodeType="clickEffect">
                                  <p:stCondLst>
                                    <p:cond delay="0"/>
                                  </p:stCondLst>
                                  <p:iterate type="wd">
                                    <p:tmPct val="10000"/>
                                  </p:iterate>
                                  <p:childTnLst>
                                    <p:set>
                                      <p:cBhvr>
                                        <p:cTn id="63" dur="1" fill="hold">
                                          <p:stCondLst>
                                            <p:cond delay="0"/>
                                          </p:stCondLst>
                                        </p:cTn>
                                        <p:tgtEl>
                                          <p:spTgt spid="58"/>
                                        </p:tgtEl>
                                        <p:attrNameLst>
                                          <p:attrName>style.visibility</p:attrName>
                                        </p:attrNameLst>
                                      </p:cBhvr>
                                      <p:to>
                                        <p:strVal val="visible"/>
                                      </p:to>
                                    </p:set>
                                    <p:animEffect transition="in" filter="wipe(left)">
                                      <p:cBhvr>
                                        <p:cTn id="64" dur="500"/>
                                        <p:tgtEl>
                                          <p:spTgt spid="58"/>
                                        </p:tgtEl>
                                      </p:cBhvr>
                                    </p:animEffect>
                                  </p:childTnLst>
                                </p:cTn>
                              </p:par>
                            </p:childTnLst>
                          </p:cTn>
                        </p:par>
                      </p:childTnLst>
                    </p:cTn>
                  </p:par>
                  <p:par>
                    <p:cTn id="65" fill="hold">
                      <p:stCondLst>
                        <p:cond delay="indefinite"/>
                      </p:stCondLst>
                      <p:childTnLst>
                        <p:par>
                          <p:cTn id="66" fill="hold">
                            <p:stCondLst>
                              <p:cond delay="0"/>
                            </p:stCondLst>
                            <p:childTnLst>
                              <p:par>
                                <p:cTn id="67" presetID="22" presetClass="entr" presetSubtype="8" fill="hold" nodeType="clickEffect">
                                  <p:stCondLst>
                                    <p:cond delay="0"/>
                                  </p:stCondLst>
                                  <p:iterate type="wd">
                                    <p:tmPct val="10000"/>
                                  </p:iterate>
                                  <p:childTnLst>
                                    <p:set>
                                      <p:cBhvr>
                                        <p:cTn id="68" dur="1" fill="hold">
                                          <p:stCondLst>
                                            <p:cond delay="0"/>
                                          </p:stCondLst>
                                        </p:cTn>
                                        <p:tgtEl>
                                          <p:spTgt spid="6"/>
                                        </p:tgtEl>
                                        <p:attrNameLst>
                                          <p:attrName>style.visibility</p:attrName>
                                        </p:attrNameLst>
                                      </p:cBhvr>
                                      <p:to>
                                        <p:strVal val="visible"/>
                                      </p:to>
                                    </p:set>
                                    <p:animEffect transition="in" filter="wipe(left)">
                                      <p:cBhvr>
                                        <p:cTn id="69" dur="500"/>
                                        <p:tgtEl>
                                          <p:spTgt spid="6"/>
                                        </p:tgtEl>
                                      </p:cBhvr>
                                    </p:animEffect>
                                  </p:childTnLst>
                                </p:cTn>
                              </p:par>
                            </p:childTnLst>
                          </p:cTn>
                        </p:par>
                      </p:childTnLst>
                    </p:cTn>
                  </p:par>
                  <p:par>
                    <p:cTn id="70" fill="hold">
                      <p:stCondLst>
                        <p:cond delay="indefinite"/>
                      </p:stCondLst>
                      <p:childTnLst>
                        <p:par>
                          <p:cTn id="71" fill="hold">
                            <p:stCondLst>
                              <p:cond delay="0"/>
                            </p:stCondLst>
                            <p:childTnLst>
                              <p:par>
                                <p:cTn id="72" presetID="22" presetClass="entr" presetSubtype="8" fill="hold" grpId="0" nodeType="clickEffect">
                                  <p:stCondLst>
                                    <p:cond delay="0"/>
                                  </p:stCondLst>
                                  <p:iterate type="wd">
                                    <p:tmPct val="10000"/>
                                  </p:iterate>
                                  <p:childTnLst>
                                    <p:set>
                                      <p:cBhvr>
                                        <p:cTn id="73" dur="1" fill="hold">
                                          <p:stCondLst>
                                            <p:cond delay="0"/>
                                          </p:stCondLst>
                                        </p:cTn>
                                        <p:tgtEl>
                                          <p:spTgt spid="445446">
                                            <p:txEl>
                                              <p:pRg st="0" end="0"/>
                                            </p:txEl>
                                          </p:spTgt>
                                        </p:tgtEl>
                                        <p:attrNameLst>
                                          <p:attrName>style.visibility</p:attrName>
                                        </p:attrNameLst>
                                      </p:cBhvr>
                                      <p:to>
                                        <p:strVal val="visible"/>
                                      </p:to>
                                    </p:set>
                                    <p:animEffect transition="in" filter="wipe(left)">
                                      <p:cBhvr>
                                        <p:cTn id="74" dur="500"/>
                                        <p:tgtEl>
                                          <p:spTgt spid="445446">
                                            <p:txEl>
                                              <p:pRg st="0" end="0"/>
                                            </p:txEl>
                                          </p:spTgt>
                                        </p:tgtEl>
                                      </p:cBhvr>
                                    </p:animEffect>
                                  </p:childTnLst>
                                </p:cTn>
                              </p:par>
                            </p:childTnLst>
                          </p:cTn>
                        </p:par>
                      </p:childTnLst>
                    </p:cTn>
                  </p:par>
                  <p:par>
                    <p:cTn id="75" fill="hold">
                      <p:stCondLst>
                        <p:cond delay="indefinite"/>
                      </p:stCondLst>
                      <p:childTnLst>
                        <p:par>
                          <p:cTn id="76" fill="hold">
                            <p:stCondLst>
                              <p:cond delay="0"/>
                            </p:stCondLst>
                            <p:childTnLst>
                              <p:par>
                                <p:cTn id="77" presetID="22" presetClass="entr" presetSubtype="8" fill="hold" nodeType="clickEffect">
                                  <p:stCondLst>
                                    <p:cond delay="0"/>
                                  </p:stCondLst>
                                  <p:iterate type="wd">
                                    <p:tmPct val="10000"/>
                                  </p:iterate>
                                  <p:childTnLst>
                                    <p:set>
                                      <p:cBhvr>
                                        <p:cTn id="78" dur="1" fill="hold">
                                          <p:stCondLst>
                                            <p:cond delay="0"/>
                                          </p:stCondLst>
                                        </p:cTn>
                                        <p:tgtEl>
                                          <p:spTgt spid="59"/>
                                        </p:tgtEl>
                                        <p:attrNameLst>
                                          <p:attrName>style.visibility</p:attrName>
                                        </p:attrNameLst>
                                      </p:cBhvr>
                                      <p:to>
                                        <p:strVal val="visible"/>
                                      </p:to>
                                    </p:set>
                                    <p:animEffect transition="in" filter="wipe(left)">
                                      <p:cBhvr>
                                        <p:cTn id="79" dur="500"/>
                                        <p:tgtEl>
                                          <p:spTgt spid="59"/>
                                        </p:tgtEl>
                                      </p:cBhvr>
                                    </p:animEffect>
                                  </p:childTnLst>
                                </p:cTn>
                              </p:par>
                            </p:childTnLst>
                          </p:cTn>
                        </p:par>
                      </p:childTnLst>
                    </p:cTn>
                  </p:par>
                  <p:par>
                    <p:cTn id="80" fill="hold">
                      <p:stCondLst>
                        <p:cond delay="indefinite"/>
                      </p:stCondLst>
                      <p:childTnLst>
                        <p:par>
                          <p:cTn id="81" fill="hold">
                            <p:stCondLst>
                              <p:cond delay="0"/>
                            </p:stCondLst>
                            <p:childTnLst>
                              <p:par>
                                <p:cTn id="82" presetID="22" presetClass="entr" presetSubtype="8" fill="hold" grpId="0" nodeType="clickEffect">
                                  <p:stCondLst>
                                    <p:cond delay="0"/>
                                  </p:stCondLst>
                                  <p:iterate type="wd">
                                    <p:tmPct val="10000"/>
                                  </p:iterate>
                                  <p:childTnLst>
                                    <p:set>
                                      <p:cBhvr>
                                        <p:cTn id="83" dur="1" fill="hold">
                                          <p:stCondLst>
                                            <p:cond delay="0"/>
                                          </p:stCondLst>
                                        </p:cTn>
                                        <p:tgtEl>
                                          <p:spTgt spid="445459"/>
                                        </p:tgtEl>
                                        <p:attrNameLst>
                                          <p:attrName>style.visibility</p:attrName>
                                        </p:attrNameLst>
                                      </p:cBhvr>
                                      <p:to>
                                        <p:strVal val="visible"/>
                                      </p:to>
                                    </p:set>
                                    <p:animEffect transition="in" filter="wipe(left)">
                                      <p:cBhvr>
                                        <p:cTn id="84" dur="500"/>
                                        <p:tgtEl>
                                          <p:spTgt spid="445459"/>
                                        </p:tgtEl>
                                      </p:cBhvr>
                                    </p:animEffect>
                                  </p:childTnLst>
                                </p:cTn>
                              </p:par>
                            </p:childTnLst>
                          </p:cTn>
                        </p:par>
                      </p:childTnLst>
                    </p:cTn>
                  </p:par>
                  <p:par>
                    <p:cTn id="85" fill="hold">
                      <p:stCondLst>
                        <p:cond delay="indefinite"/>
                      </p:stCondLst>
                      <p:childTnLst>
                        <p:par>
                          <p:cTn id="86" fill="hold">
                            <p:stCondLst>
                              <p:cond delay="0"/>
                            </p:stCondLst>
                            <p:childTnLst>
                              <p:par>
                                <p:cTn id="87" presetID="22" presetClass="entr" presetSubtype="8" fill="hold" nodeType="clickEffect">
                                  <p:stCondLst>
                                    <p:cond delay="0"/>
                                  </p:stCondLst>
                                  <p:iterate type="wd">
                                    <p:tmPct val="10000"/>
                                  </p:iterate>
                                  <p:childTnLst>
                                    <p:set>
                                      <p:cBhvr>
                                        <p:cTn id="88" dur="1" fill="hold">
                                          <p:stCondLst>
                                            <p:cond delay="0"/>
                                          </p:stCondLst>
                                        </p:cTn>
                                        <p:tgtEl>
                                          <p:spTgt spid="61"/>
                                        </p:tgtEl>
                                        <p:attrNameLst>
                                          <p:attrName>style.visibility</p:attrName>
                                        </p:attrNameLst>
                                      </p:cBhvr>
                                      <p:to>
                                        <p:strVal val="visible"/>
                                      </p:to>
                                    </p:set>
                                    <p:animEffect transition="in" filter="wipe(left)">
                                      <p:cBhvr>
                                        <p:cTn id="89" dur="500"/>
                                        <p:tgtEl>
                                          <p:spTgt spid="61"/>
                                        </p:tgtEl>
                                      </p:cBhvr>
                                    </p:animEffect>
                                  </p:childTnLst>
                                </p:cTn>
                              </p:par>
                            </p:childTnLst>
                          </p:cTn>
                        </p:par>
                      </p:childTnLst>
                    </p:cTn>
                  </p:par>
                  <p:par>
                    <p:cTn id="90" fill="hold">
                      <p:stCondLst>
                        <p:cond delay="indefinite"/>
                      </p:stCondLst>
                      <p:childTnLst>
                        <p:par>
                          <p:cTn id="91" fill="hold">
                            <p:stCondLst>
                              <p:cond delay="0"/>
                            </p:stCondLst>
                            <p:childTnLst>
                              <p:par>
                                <p:cTn id="92" presetID="22" presetClass="entr" presetSubtype="8" fill="hold" nodeType="clickEffect">
                                  <p:stCondLst>
                                    <p:cond delay="0"/>
                                  </p:stCondLst>
                                  <p:iterate type="wd">
                                    <p:tmPct val="10000"/>
                                  </p:iterate>
                                  <p:childTnLst>
                                    <p:set>
                                      <p:cBhvr>
                                        <p:cTn id="93" dur="1" fill="hold">
                                          <p:stCondLst>
                                            <p:cond delay="0"/>
                                          </p:stCondLst>
                                        </p:cTn>
                                        <p:tgtEl>
                                          <p:spTgt spid="62"/>
                                        </p:tgtEl>
                                        <p:attrNameLst>
                                          <p:attrName>style.visibility</p:attrName>
                                        </p:attrNameLst>
                                      </p:cBhvr>
                                      <p:to>
                                        <p:strVal val="visible"/>
                                      </p:to>
                                    </p:set>
                                    <p:animEffect transition="in" filter="wipe(left)">
                                      <p:cBhvr>
                                        <p:cTn id="94" dur="500"/>
                                        <p:tgtEl>
                                          <p:spTgt spid="62"/>
                                        </p:tgtEl>
                                      </p:cBhvr>
                                    </p:animEffect>
                                  </p:childTnLst>
                                </p:cTn>
                              </p:par>
                            </p:childTnLst>
                          </p:cTn>
                        </p:par>
                      </p:childTnLst>
                    </p:cTn>
                  </p:par>
                  <p:par>
                    <p:cTn id="95" fill="hold">
                      <p:stCondLst>
                        <p:cond delay="indefinite"/>
                      </p:stCondLst>
                      <p:childTnLst>
                        <p:par>
                          <p:cTn id="96" fill="hold">
                            <p:stCondLst>
                              <p:cond delay="0"/>
                            </p:stCondLst>
                            <p:childTnLst>
                              <p:par>
                                <p:cTn id="97" presetID="22" presetClass="entr" presetSubtype="8" fill="hold" grpId="0" nodeType="clickEffect">
                                  <p:stCondLst>
                                    <p:cond delay="0"/>
                                  </p:stCondLst>
                                  <p:iterate type="wd">
                                    <p:tmPct val="10000"/>
                                  </p:iterate>
                                  <p:childTnLst>
                                    <p:set>
                                      <p:cBhvr>
                                        <p:cTn id="98" dur="1" fill="hold">
                                          <p:stCondLst>
                                            <p:cond delay="0"/>
                                          </p:stCondLst>
                                        </p:cTn>
                                        <p:tgtEl>
                                          <p:spTgt spid="445479"/>
                                        </p:tgtEl>
                                        <p:attrNameLst>
                                          <p:attrName>style.visibility</p:attrName>
                                        </p:attrNameLst>
                                      </p:cBhvr>
                                      <p:to>
                                        <p:strVal val="visible"/>
                                      </p:to>
                                    </p:set>
                                    <p:animEffect transition="in" filter="wipe(left)">
                                      <p:cBhvr>
                                        <p:cTn id="99" dur="500"/>
                                        <p:tgtEl>
                                          <p:spTgt spid="445479"/>
                                        </p:tgtEl>
                                      </p:cBhvr>
                                    </p:animEffect>
                                  </p:childTnLst>
                                </p:cTn>
                              </p:par>
                            </p:childTnLst>
                          </p:cTn>
                        </p:par>
                      </p:childTnLst>
                    </p:cTn>
                  </p:par>
                  <p:par>
                    <p:cTn id="100" fill="hold">
                      <p:stCondLst>
                        <p:cond delay="indefinite"/>
                      </p:stCondLst>
                      <p:childTnLst>
                        <p:par>
                          <p:cTn id="101" fill="hold">
                            <p:stCondLst>
                              <p:cond delay="0"/>
                            </p:stCondLst>
                            <p:childTnLst>
                              <p:par>
                                <p:cTn id="102" presetID="22" presetClass="entr" presetSubtype="8" fill="hold" nodeType="clickEffect">
                                  <p:stCondLst>
                                    <p:cond delay="0"/>
                                  </p:stCondLst>
                                  <p:iterate type="wd">
                                    <p:tmPct val="10000"/>
                                  </p:iterate>
                                  <p:childTnLst>
                                    <p:set>
                                      <p:cBhvr>
                                        <p:cTn id="103" dur="1" fill="hold">
                                          <p:stCondLst>
                                            <p:cond delay="0"/>
                                          </p:stCondLst>
                                        </p:cTn>
                                        <p:tgtEl>
                                          <p:spTgt spid="60"/>
                                        </p:tgtEl>
                                        <p:attrNameLst>
                                          <p:attrName>style.visibility</p:attrName>
                                        </p:attrNameLst>
                                      </p:cBhvr>
                                      <p:to>
                                        <p:strVal val="visible"/>
                                      </p:to>
                                    </p:set>
                                    <p:animEffect transition="in" filter="wipe(left)">
                                      <p:cBhvr>
                                        <p:cTn id="104" dur="500"/>
                                        <p:tgtEl>
                                          <p:spTgt spid="60"/>
                                        </p:tgtEl>
                                      </p:cBhvr>
                                    </p:animEffect>
                                  </p:childTnLst>
                                </p:cTn>
                              </p:par>
                            </p:childTnLst>
                          </p:cTn>
                        </p:par>
                      </p:childTnLst>
                    </p:cTn>
                  </p:par>
                  <p:par>
                    <p:cTn id="105" fill="hold">
                      <p:stCondLst>
                        <p:cond delay="indefinite"/>
                      </p:stCondLst>
                      <p:childTnLst>
                        <p:par>
                          <p:cTn id="106" fill="hold">
                            <p:stCondLst>
                              <p:cond delay="0"/>
                            </p:stCondLst>
                            <p:childTnLst>
                              <p:par>
                                <p:cTn id="107" presetID="22" presetClass="entr" presetSubtype="8" fill="hold" grpId="0" nodeType="clickEffect">
                                  <p:stCondLst>
                                    <p:cond delay="0"/>
                                  </p:stCondLst>
                                  <p:iterate type="wd">
                                    <p:tmPct val="10000"/>
                                  </p:iterate>
                                  <p:childTnLst>
                                    <p:set>
                                      <p:cBhvr>
                                        <p:cTn id="108" dur="1" fill="hold">
                                          <p:stCondLst>
                                            <p:cond delay="0"/>
                                          </p:stCondLst>
                                        </p:cTn>
                                        <p:tgtEl>
                                          <p:spTgt spid="445481"/>
                                        </p:tgtEl>
                                        <p:attrNameLst>
                                          <p:attrName>style.visibility</p:attrName>
                                        </p:attrNameLst>
                                      </p:cBhvr>
                                      <p:to>
                                        <p:strVal val="visible"/>
                                      </p:to>
                                    </p:set>
                                    <p:animEffect transition="in" filter="wipe(left)">
                                      <p:cBhvr>
                                        <p:cTn id="109" dur="500"/>
                                        <p:tgtEl>
                                          <p:spTgt spid="445481"/>
                                        </p:tgtEl>
                                      </p:cBhvr>
                                    </p:animEffect>
                                  </p:childTnLst>
                                </p:cTn>
                              </p:par>
                            </p:childTnLst>
                          </p:cTn>
                        </p:par>
                      </p:childTnLst>
                    </p:cTn>
                  </p:par>
                  <p:par>
                    <p:cTn id="110" fill="hold">
                      <p:stCondLst>
                        <p:cond delay="indefinite"/>
                      </p:stCondLst>
                      <p:childTnLst>
                        <p:par>
                          <p:cTn id="111" fill="hold">
                            <p:stCondLst>
                              <p:cond delay="0"/>
                            </p:stCondLst>
                            <p:childTnLst>
                              <p:par>
                                <p:cTn id="112" presetID="22" presetClass="entr" presetSubtype="8" fill="hold" nodeType="clickEffect">
                                  <p:stCondLst>
                                    <p:cond delay="0"/>
                                  </p:stCondLst>
                                  <p:iterate type="wd">
                                    <p:tmPct val="10000"/>
                                  </p:iterate>
                                  <p:childTnLst>
                                    <p:set>
                                      <p:cBhvr>
                                        <p:cTn id="113" dur="1" fill="hold">
                                          <p:stCondLst>
                                            <p:cond delay="0"/>
                                          </p:stCondLst>
                                        </p:cTn>
                                        <p:tgtEl>
                                          <p:spTgt spid="63"/>
                                        </p:tgtEl>
                                        <p:attrNameLst>
                                          <p:attrName>style.visibility</p:attrName>
                                        </p:attrNameLst>
                                      </p:cBhvr>
                                      <p:to>
                                        <p:strVal val="visible"/>
                                      </p:to>
                                    </p:set>
                                    <p:animEffect transition="in" filter="wipe(left)">
                                      <p:cBhvr>
                                        <p:cTn id="114" dur="500"/>
                                        <p:tgtEl>
                                          <p:spTgt spid="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5443" grpId="0" animBg="1" autoUpdateAnimBg="0"/>
      <p:bldP spid="445445" grpId="0" build="p" autoUpdateAnimBg="0"/>
      <p:bldP spid="445446" grpId="0" build="p" autoUpdateAnimBg="0"/>
      <p:bldP spid="445459" grpId="0" animBg="1" autoUpdateAnimBg="0"/>
      <p:bldP spid="445460" grpId="0" animBg="1" autoUpdateAnimBg="0"/>
      <p:bldP spid="445467" grpId="0" build="p" autoUpdateAnimBg="0"/>
      <p:bldP spid="445468" grpId="0" build="p" autoUpdateAnimBg="0"/>
      <p:bldP spid="445469" grpId="0" build="p" autoUpdateAnimBg="0"/>
      <p:bldP spid="445479" grpId="0" animBg="1" autoUpdateAnimBg="0"/>
      <p:bldP spid="445481" grpId="0" animBg="1" autoUpdateAnimBg="0"/>
    </p:bldLst>
  </p:timing>
</p:sld>
</file>

<file path=ppt/theme/theme1.xml><?xml version="1.0" encoding="utf-8"?>
<a:theme xmlns:a="http://schemas.openxmlformats.org/drawingml/2006/main" name="phys1443-spring02">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6600"/>
      </a:hlink>
      <a:folHlink>
        <a:srgbClr val="B2B2B2"/>
      </a:folHlink>
    </a:clrScheme>
    <a:fontScheme name="phys1443-spring02">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phys1443-spring02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hys1443-spring02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hys1443-spring02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hys1443-spring02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hys1443-spring02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hys1443-spring02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hys1443-spring02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D:\UTA\Classes\1443 Spring 2002\phys1443-spring02.pot</Template>
  <TotalTime>36212</TotalTime>
  <Words>886</Words>
  <Application>Microsoft Macintosh PowerPoint</Application>
  <PresentationFormat>On-screen Show (4:3)</PresentationFormat>
  <Paragraphs>149</Paragraphs>
  <Slides>7</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9" baseType="lpstr">
      <vt:lpstr>phys1443-spring02</vt:lpstr>
      <vt:lpstr>Equation</vt:lpstr>
      <vt:lpstr>PHYS 1443 – Section 004 Lecture #18</vt:lpstr>
      <vt:lpstr>Announcements</vt:lpstr>
      <vt:lpstr>Torque &amp; Angular Acceleration</vt:lpstr>
      <vt:lpstr>Rolling Motion of a Rigid Body</vt:lpstr>
      <vt:lpstr>More Rolling Motion of a Rigid Body</vt:lpstr>
      <vt:lpstr>Kinetic Energy of a Rolling Sphere</vt:lpstr>
      <vt:lpstr>Ex: Rolling Kinetic Energy</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PHYS 1443 – Section 501 Lecture #1</dc:title>
  <dc:creator>Jae Yu</dc:creator>
  <cp:lastModifiedBy>Jae Yu</cp:lastModifiedBy>
  <cp:revision>1007</cp:revision>
  <dcterms:created xsi:type="dcterms:W3CDTF">2012-06-05T17:02:23Z</dcterms:created>
  <dcterms:modified xsi:type="dcterms:W3CDTF">2014-10-30T16:19:31Z</dcterms:modified>
</cp:coreProperties>
</file>