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690" r:id="rId3"/>
    <p:sldId id="771" r:id="rId4"/>
    <p:sldId id="775" r:id="rId5"/>
    <p:sldId id="787" r:id="rId6"/>
    <p:sldId id="777" r:id="rId7"/>
    <p:sldId id="778" r:id="rId8"/>
    <p:sldId id="779" r:id="rId9"/>
    <p:sldId id="780" r:id="rId10"/>
    <p:sldId id="781" r:id="rId1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1" d="100"/>
          <a:sy n="101" d="100"/>
        </p:scale>
        <p:origin x="-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4" Type="http://schemas.openxmlformats.org/officeDocument/2006/relationships/image" Target="../media/image22.emf"/><Relationship Id="rId15" Type="http://schemas.openxmlformats.org/officeDocument/2006/relationships/image" Target="../media/image23.emf"/><Relationship Id="rId16" Type="http://schemas.openxmlformats.org/officeDocument/2006/relationships/image" Target="../media/image24.emf"/><Relationship Id="rId17" Type="http://schemas.openxmlformats.org/officeDocument/2006/relationships/image" Target="../media/image25.emf"/><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wmf"/><Relationship Id="rId10"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image" Target="../media/image26.emf"/><Relationship Id="rId2"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1" Type="http://schemas.openxmlformats.org/officeDocument/2006/relationships/image" Target="../media/image33.emf"/><Relationship Id="rId2"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1" Type="http://schemas.openxmlformats.org/officeDocument/2006/relationships/image" Target="../media/image43.emf"/><Relationship Id="rId2"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8" Type="http://schemas.openxmlformats.org/officeDocument/2006/relationships/image" Target="../media/image57.emf"/><Relationship Id="rId9" Type="http://schemas.openxmlformats.org/officeDocument/2006/relationships/image" Target="../media/image58.emf"/><Relationship Id="rId10" Type="http://schemas.openxmlformats.org/officeDocument/2006/relationships/image" Target="../media/image59.emf"/><Relationship Id="rId1" Type="http://schemas.openxmlformats.org/officeDocument/2006/relationships/image" Target="../media/image50.emf"/><Relationship Id="rId2"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1" Type="http://schemas.openxmlformats.org/officeDocument/2006/relationships/image" Target="../media/image65.emf"/><Relationship Id="rId2"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5" Type="http://schemas.openxmlformats.org/officeDocument/2006/relationships/image" Target="../media/image77.emf"/><Relationship Id="rId6" Type="http://schemas.openxmlformats.org/officeDocument/2006/relationships/image" Target="../media/image78.emf"/><Relationship Id="rId7" Type="http://schemas.openxmlformats.org/officeDocument/2006/relationships/image" Target="../media/image79.emf"/><Relationship Id="rId8" Type="http://schemas.openxmlformats.org/officeDocument/2006/relationships/image" Target="../media/image80.emf"/><Relationship Id="rId9" Type="http://schemas.openxmlformats.org/officeDocument/2006/relationships/image" Target="../media/image81.emf"/><Relationship Id="rId10" Type="http://schemas.openxmlformats.org/officeDocument/2006/relationships/image" Target="../media/image82.emf"/><Relationship Id="rId1" Type="http://schemas.openxmlformats.org/officeDocument/2006/relationships/image" Target="../media/image73.emf"/><Relationship Id="rId2"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30,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65.bin"/><Relationship Id="rId20" Type="http://schemas.openxmlformats.org/officeDocument/2006/relationships/image" Target="../media/image81.emf"/><Relationship Id="rId21" Type="http://schemas.openxmlformats.org/officeDocument/2006/relationships/oleObject" Target="../embeddings/oleObject71.bin"/><Relationship Id="rId22" Type="http://schemas.openxmlformats.org/officeDocument/2006/relationships/image" Target="../media/image82.emf"/><Relationship Id="rId10" Type="http://schemas.openxmlformats.org/officeDocument/2006/relationships/image" Target="../media/image76.emf"/><Relationship Id="rId11" Type="http://schemas.openxmlformats.org/officeDocument/2006/relationships/oleObject" Target="../embeddings/oleObject66.bin"/><Relationship Id="rId12" Type="http://schemas.openxmlformats.org/officeDocument/2006/relationships/image" Target="../media/image77.emf"/><Relationship Id="rId13" Type="http://schemas.openxmlformats.org/officeDocument/2006/relationships/oleObject" Target="../embeddings/oleObject67.bin"/><Relationship Id="rId14" Type="http://schemas.openxmlformats.org/officeDocument/2006/relationships/image" Target="../media/image78.emf"/><Relationship Id="rId15" Type="http://schemas.openxmlformats.org/officeDocument/2006/relationships/oleObject" Target="../embeddings/oleObject68.bin"/><Relationship Id="rId16" Type="http://schemas.openxmlformats.org/officeDocument/2006/relationships/image" Target="../media/image79.emf"/><Relationship Id="rId17" Type="http://schemas.openxmlformats.org/officeDocument/2006/relationships/oleObject" Target="../embeddings/oleObject69.bin"/><Relationship Id="rId18" Type="http://schemas.openxmlformats.org/officeDocument/2006/relationships/image" Target="../media/image80.emf"/><Relationship Id="rId19" Type="http://schemas.openxmlformats.org/officeDocument/2006/relationships/oleObject" Target="../embeddings/oleObject70.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73.emf"/><Relationship Id="rId5" Type="http://schemas.openxmlformats.org/officeDocument/2006/relationships/oleObject" Target="../embeddings/oleObject63.bin"/><Relationship Id="rId6" Type="http://schemas.openxmlformats.org/officeDocument/2006/relationships/image" Target="../media/image74.emf"/><Relationship Id="rId7" Type="http://schemas.openxmlformats.org/officeDocument/2006/relationships/oleObject" Target="../embeddings/oleObject64.bin"/><Relationship Id="rId8" Type="http://schemas.openxmlformats.org/officeDocument/2006/relationships/image" Target="../media/image7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20" Type="http://schemas.openxmlformats.org/officeDocument/2006/relationships/image" Target="../media/image17.wmf"/><Relationship Id="rId21" Type="http://schemas.openxmlformats.org/officeDocument/2006/relationships/oleObject" Target="../embeddings/oleObject17.bin"/><Relationship Id="rId22" Type="http://schemas.openxmlformats.org/officeDocument/2006/relationships/image" Target="../media/image18.wmf"/><Relationship Id="rId23" Type="http://schemas.openxmlformats.org/officeDocument/2006/relationships/oleObject" Target="../embeddings/oleObject18.bin"/><Relationship Id="rId24" Type="http://schemas.openxmlformats.org/officeDocument/2006/relationships/image" Target="../media/image19.emf"/><Relationship Id="rId25" Type="http://schemas.openxmlformats.org/officeDocument/2006/relationships/oleObject" Target="../embeddings/oleObject19.bin"/><Relationship Id="rId26" Type="http://schemas.openxmlformats.org/officeDocument/2006/relationships/image" Target="../media/image20.emf"/><Relationship Id="rId27" Type="http://schemas.openxmlformats.org/officeDocument/2006/relationships/oleObject" Target="../embeddings/oleObject20.bin"/><Relationship Id="rId28" Type="http://schemas.openxmlformats.org/officeDocument/2006/relationships/image" Target="../media/image21.emf"/><Relationship Id="rId29" Type="http://schemas.openxmlformats.org/officeDocument/2006/relationships/oleObject" Target="../embeddings/oleObject21.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9.emf"/><Relationship Id="rId5" Type="http://schemas.openxmlformats.org/officeDocument/2006/relationships/oleObject" Target="../embeddings/oleObject9.bin"/><Relationship Id="rId30" Type="http://schemas.openxmlformats.org/officeDocument/2006/relationships/image" Target="../media/image22.emf"/><Relationship Id="rId31" Type="http://schemas.openxmlformats.org/officeDocument/2006/relationships/oleObject" Target="../embeddings/oleObject22.bin"/><Relationship Id="rId32" Type="http://schemas.openxmlformats.org/officeDocument/2006/relationships/image" Target="../media/image23.emf"/><Relationship Id="rId9" Type="http://schemas.openxmlformats.org/officeDocument/2006/relationships/oleObject" Target="../embeddings/oleObject11.bin"/><Relationship Id="rId6" Type="http://schemas.openxmlformats.org/officeDocument/2006/relationships/image" Target="../media/image10.emf"/><Relationship Id="rId7" Type="http://schemas.openxmlformats.org/officeDocument/2006/relationships/oleObject" Target="../embeddings/oleObject10.bin"/><Relationship Id="rId8" Type="http://schemas.openxmlformats.org/officeDocument/2006/relationships/image" Target="../media/image11.wmf"/><Relationship Id="rId33" Type="http://schemas.openxmlformats.org/officeDocument/2006/relationships/oleObject" Target="../embeddings/oleObject23.bin"/><Relationship Id="rId34" Type="http://schemas.openxmlformats.org/officeDocument/2006/relationships/image" Target="../media/image24.emf"/><Relationship Id="rId35" Type="http://schemas.openxmlformats.org/officeDocument/2006/relationships/oleObject" Target="../embeddings/oleObject24.bin"/><Relationship Id="rId36" Type="http://schemas.openxmlformats.org/officeDocument/2006/relationships/image" Target="../media/image25.emf"/><Relationship Id="rId10" Type="http://schemas.openxmlformats.org/officeDocument/2006/relationships/image" Target="../media/image12.wmf"/><Relationship Id="rId11" Type="http://schemas.openxmlformats.org/officeDocument/2006/relationships/oleObject" Target="../embeddings/oleObject12.bin"/><Relationship Id="rId12" Type="http://schemas.openxmlformats.org/officeDocument/2006/relationships/image" Target="../media/image13.emf"/><Relationship Id="rId13" Type="http://schemas.openxmlformats.org/officeDocument/2006/relationships/oleObject" Target="../embeddings/oleObject13.bin"/><Relationship Id="rId14" Type="http://schemas.openxmlformats.org/officeDocument/2006/relationships/image" Target="../media/image14.emf"/><Relationship Id="rId15" Type="http://schemas.openxmlformats.org/officeDocument/2006/relationships/oleObject" Target="../embeddings/oleObject14.bin"/><Relationship Id="rId16" Type="http://schemas.openxmlformats.org/officeDocument/2006/relationships/image" Target="../media/image15.emf"/><Relationship Id="rId17" Type="http://schemas.openxmlformats.org/officeDocument/2006/relationships/oleObject" Target="../embeddings/oleObject15.bin"/><Relationship Id="rId18" Type="http://schemas.openxmlformats.org/officeDocument/2006/relationships/image" Target="../media/image16.emf"/><Relationship Id="rId19"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oleObject" Target="../embeddings/oleObject29.bin"/><Relationship Id="rId13" Type="http://schemas.openxmlformats.org/officeDocument/2006/relationships/image" Target="../media/image30.emf"/><Relationship Id="rId14" Type="http://schemas.openxmlformats.org/officeDocument/2006/relationships/oleObject" Target="../embeddings/oleObject30.bin"/><Relationship Id="rId15"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6" Type="http://schemas.openxmlformats.org/officeDocument/2006/relationships/image" Target="../media/image27.emf"/><Relationship Id="rId7" Type="http://schemas.openxmlformats.org/officeDocument/2006/relationships/oleObject" Target="../embeddings/oleObject27.bin"/><Relationship Id="rId8" Type="http://schemas.openxmlformats.org/officeDocument/2006/relationships/image" Target="../media/image28.wmf"/><Relationship Id="rId9" Type="http://schemas.openxmlformats.org/officeDocument/2006/relationships/oleObject" Target="../embeddings/oleObject28.bin"/><Relationship Id="rId10" Type="http://schemas.openxmlformats.org/officeDocument/2006/relationships/image" Target="../media/image29.w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33.bin"/><Relationship Id="rId12" Type="http://schemas.openxmlformats.org/officeDocument/2006/relationships/image" Target="../media/image35.emf"/><Relationship Id="rId13" Type="http://schemas.openxmlformats.org/officeDocument/2006/relationships/oleObject" Target="../embeddings/oleObject34.bin"/><Relationship Id="rId14" Type="http://schemas.openxmlformats.org/officeDocument/2006/relationships/image" Target="../media/image36.emf"/><Relationship Id="rId15" Type="http://schemas.openxmlformats.org/officeDocument/2006/relationships/oleObject" Target="../embeddings/oleObject35.bin"/><Relationship Id="rId16" Type="http://schemas.openxmlformats.org/officeDocument/2006/relationships/image" Target="../media/image37.emf"/><Relationship Id="rId17" Type="http://schemas.openxmlformats.org/officeDocument/2006/relationships/oleObject" Target="../embeddings/oleObject36.bin"/><Relationship Id="rId18" Type="http://schemas.openxmlformats.org/officeDocument/2006/relationships/image" Target="../media/image38.emf"/><Relationship Id="rId19" Type="http://schemas.openxmlformats.org/officeDocument/2006/relationships/oleObject" Target="../embeddings/oleObject3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oleObject" Target="../embeddings/oleObject31.bin"/><Relationship Id="rId8" Type="http://schemas.openxmlformats.org/officeDocument/2006/relationships/image" Target="../media/image33.emf"/><Relationship Id="rId9" Type="http://schemas.openxmlformats.org/officeDocument/2006/relationships/oleObject" Target="../embeddings/oleObject32.bin"/><Relationship Id="rId10" Type="http://schemas.openxmlformats.org/officeDocument/2006/relationships/image" Target="../media/image34.emf"/></Relationships>
</file>

<file path=ppt/slides/_rels/slide7.x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oleObject" Target="../embeddings/oleObject42.bin"/><Relationship Id="rId13" Type="http://schemas.openxmlformats.org/officeDocument/2006/relationships/image" Target="../media/image47.emf"/><Relationship Id="rId14" Type="http://schemas.openxmlformats.org/officeDocument/2006/relationships/oleObject" Target="../embeddings/oleObject43.bin"/><Relationship Id="rId15" Type="http://schemas.openxmlformats.org/officeDocument/2006/relationships/image" Target="../media/image48.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9.emf"/><Relationship Id="rId4" Type="http://schemas.openxmlformats.org/officeDocument/2006/relationships/oleObject" Target="../embeddings/oleObject38.bin"/><Relationship Id="rId5" Type="http://schemas.openxmlformats.org/officeDocument/2006/relationships/image" Target="../media/image43.emf"/><Relationship Id="rId6" Type="http://schemas.openxmlformats.org/officeDocument/2006/relationships/oleObject" Target="../embeddings/oleObject39.bin"/><Relationship Id="rId7" Type="http://schemas.openxmlformats.org/officeDocument/2006/relationships/image" Target="../media/image44.emf"/><Relationship Id="rId8" Type="http://schemas.openxmlformats.org/officeDocument/2006/relationships/oleObject" Target="../embeddings/oleObject40.bin"/><Relationship Id="rId9" Type="http://schemas.openxmlformats.org/officeDocument/2006/relationships/image" Target="../media/image45.emf"/><Relationship Id="rId10"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9" Type="http://schemas.openxmlformats.org/officeDocument/2006/relationships/image" Target="../media/image50.emf"/><Relationship Id="rId20" Type="http://schemas.openxmlformats.org/officeDocument/2006/relationships/oleObject" Target="../embeddings/oleObject50.bin"/><Relationship Id="rId21" Type="http://schemas.openxmlformats.org/officeDocument/2006/relationships/image" Target="../media/image56.emf"/><Relationship Id="rId22" Type="http://schemas.openxmlformats.org/officeDocument/2006/relationships/oleObject" Target="../embeddings/oleObject51.bin"/><Relationship Id="rId23" Type="http://schemas.openxmlformats.org/officeDocument/2006/relationships/image" Target="../media/image57.emf"/><Relationship Id="rId24" Type="http://schemas.openxmlformats.org/officeDocument/2006/relationships/oleObject" Target="../embeddings/oleObject52.bin"/><Relationship Id="rId25" Type="http://schemas.openxmlformats.org/officeDocument/2006/relationships/image" Target="../media/image58.emf"/><Relationship Id="rId26" Type="http://schemas.openxmlformats.org/officeDocument/2006/relationships/oleObject" Target="../embeddings/oleObject53.bin"/><Relationship Id="rId27" Type="http://schemas.openxmlformats.org/officeDocument/2006/relationships/image" Target="../media/image59.emf"/><Relationship Id="rId10" Type="http://schemas.openxmlformats.org/officeDocument/2006/relationships/oleObject" Target="../embeddings/oleObject45.bin"/><Relationship Id="rId11" Type="http://schemas.openxmlformats.org/officeDocument/2006/relationships/image" Target="../media/image51.emf"/><Relationship Id="rId12" Type="http://schemas.openxmlformats.org/officeDocument/2006/relationships/oleObject" Target="../embeddings/oleObject46.bin"/><Relationship Id="rId13" Type="http://schemas.openxmlformats.org/officeDocument/2006/relationships/image" Target="../media/image52.emf"/><Relationship Id="rId14" Type="http://schemas.openxmlformats.org/officeDocument/2006/relationships/oleObject" Target="../embeddings/oleObject47.bin"/><Relationship Id="rId15" Type="http://schemas.openxmlformats.org/officeDocument/2006/relationships/image" Target="../media/image53.emf"/><Relationship Id="rId16" Type="http://schemas.openxmlformats.org/officeDocument/2006/relationships/oleObject" Target="../embeddings/oleObject48.bin"/><Relationship Id="rId17" Type="http://schemas.openxmlformats.org/officeDocument/2006/relationships/image" Target="../media/image54.emf"/><Relationship Id="rId18" Type="http://schemas.openxmlformats.org/officeDocument/2006/relationships/oleObject" Target="../embeddings/oleObject49.bin"/><Relationship Id="rId19" Type="http://schemas.openxmlformats.org/officeDocument/2006/relationships/image" Target="../media/image55.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8" Type="http://schemas.openxmlformats.org/officeDocument/2006/relationships/oleObject" Target="../embeddings/oleObject44.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9.emf"/><Relationship Id="rId13" Type="http://schemas.openxmlformats.org/officeDocument/2006/relationships/oleObject" Target="../embeddings/oleObject59.bin"/><Relationship Id="rId14" Type="http://schemas.openxmlformats.org/officeDocument/2006/relationships/image" Target="../media/image70.emf"/><Relationship Id="rId15" Type="http://schemas.openxmlformats.org/officeDocument/2006/relationships/oleObject" Target="../embeddings/oleObject60.bin"/><Relationship Id="rId16" Type="http://schemas.openxmlformats.org/officeDocument/2006/relationships/image" Target="../media/image71.emf"/><Relationship Id="rId17" Type="http://schemas.openxmlformats.org/officeDocument/2006/relationships/oleObject" Target="../embeddings/oleObject61.bin"/><Relationship Id="rId18" Type="http://schemas.openxmlformats.org/officeDocument/2006/relationships/image" Target="../media/image7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65.emf"/><Relationship Id="rId5" Type="http://schemas.openxmlformats.org/officeDocument/2006/relationships/oleObject" Target="../embeddings/oleObject55.bin"/><Relationship Id="rId6" Type="http://schemas.openxmlformats.org/officeDocument/2006/relationships/image" Target="../media/image66.emf"/><Relationship Id="rId7" Type="http://schemas.openxmlformats.org/officeDocument/2006/relationships/oleObject" Target="../embeddings/oleObject56.bin"/><Relationship Id="rId8" Type="http://schemas.openxmlformats.org/officeDocument/2006/relationships/image" Target="../media/image67.emf"/><Relationship Id="rId9" Type="http://schemas.openxmlformats.org/officeDocument/2006/relationships/oleObject" Target="../embeddings/oleObject57.bin"/><Relationship Id="rId10" Type="http://schemas.openxmlformats.org/officeDocument/2006/relationships/image" Target="../media/image68.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30,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4357" y="1447800"/>
            <a:ext cx="288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30,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914400" y="2362200"/>
            <a:ext cx="7696200" cy="3505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smtClean="0">
                <a:solidFill>
                  <a:srgbClr val="0000FF"/>
                </a:solidFill>
                <a:latin typeface="Arial Narrow" charset="0"/>
              </a:rPr>
              <a:t>Rolling </a:t>
            </a:r>
            <a:r>
              <a:rPr lang="en-US" sz="3200" dirty="0">
                <a:solidFill>
                  <a:srgbClr val="0000FF"/>
                </a:solidFill>
                <a:latin typeface="Arial Narrow" charset="0"/>
              </a:rPr>
              <a:t>Kinetic </a:t>
            </a:r>
            <a:r>
              <a:rPr lang="en-US" sz="3200" dirty="0" smtClean="0">
                <a:solidFill>
                  <a:srgbClr val="0000FF"/>
                </a:solidFill>
                <a:latin typeface="Arial Narrow" charset="0"/>
              </a:rPr>
              <a:t>Energy</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Work</a:t>
            </a:r>
            <a:r>
              <a:rPr lang="en-US" sz="3200" dirty="0">
                <a:solidFill>
                  <a:srgbClr val="0000FF"/>
                </a:solidFill>
                <a:latin typeface="Arial Narrow" charset="0"/>
                <a:ea typeface="굴림" charset="0"/>
                <a:cs typeface="굴림" charset="0"/>
              </a:rPr>
              <a:t>, Power and Energy in </a:t>
            </a:r>
            <a:r>
              <a:rPr lang="en-US" sz="3200" dirty="0" smtClean="0">
                <a:solidFill>
                  <a:srgbClr val="0000FF"/>
                </a:solidFill>
                <a:latin typeface="Arial Narrow" charset="0"/>
                <a:ea typeface="굴림" charset="0"/>
                <a:cs typeface="굴림" charset="0"/>
              </a:rPr>
              <a:t>Rotation</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Angular Momentum</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Angular </a:t>
            </a:r>
            <a:r>
              <a:rPr lang="en-US" sz="3200" dirty="0">
                <a:solidFill>
                  <a:srgbClr val="0000FF"/>
                </a:solidFill>
                <a:latin typeface="Arial Narrow" charset="0"/>
                <a:ea typeface="굴림" charset="0"/>
                <a:cs typeface="굴림" charset="0"/>
              </a:rPr>
              <a:t>Momentum </a:t>
            </a:r>
            <a:r>
              <a:rPr lang="en-US" sz="3200" dirty="0" smtClean="0">
                <a:solidFill>
                  <a:srgbClr val="0000FF"/>
                </a:solidFill>
                <a:latin typeface="Arial Narrow" charset="0"/>
                <a:ea typeface="굴림" charset="0"/>
                <a:cs typeface="굴림" charset="0"/>
              </a:rPr>
              <a:t>Conservation</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Conditions for Equilibrium</a:t>
            </a:r>
            <a:endParaRPr lang="en-US" sz="3200" dirty="0">
              <a:solidFill>
                <a:srgbClr val="0000FF"/>
              </a:solidFill>
              <a:latin typeface="Arial Narrow" charset="0"/>
              <a:ea typeface="굴림" charset="0"/>
              <a:cs typeface="굴림" charset="0"/>
            </a:endParaRPr>
          </a:p>
        </p:txBody>
      </p:sp>
      <p:sp>
        <p:nvSpPr>
          <p:cNvPr id="8" name="Text Box 13"/>
          <p:cNvSpPr txBox="1">
            <a:spLocks noChangeArrowheads="1"/>
          </p:cNvSpPr>
          <p:nvPr/>
        </p:nvSpPr>
        <p:spPr bwMode="auto">
          <a:xfrm>
            <a:off x="990600" y="5562600"/>
            <a:ext cx="765425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#10,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Thursday</a:t>
            </a:r>
            <a:r>
              <a:rPr lang="en-US" dirty="0">
                <a:solidFill>
                  <a:srgbClr val="003300"/>
                </a:solidFill>
                <a:latin typeface="Arial Narrow" charset="0"/>
              </a:rPr>
              <a:t>,</a:t>
            </a:r>
            <a:r>
              <a:rPr lang="en-US" dirty="0" smtClean="0">
                <a:solidFill>
                  <a:srgbClr val="003300"/>
                </a:solidFill>
                <a:latin typeface="Arial Narrow" charset="0"/>
              </a:rPr>
              <a:t> Nov. </a:t>
            </a:r>
            <a:r>
              <a:rPr lang="en-US" dirty="0">
                <a:solidFill>
                  <a:srgbClr val="003300"/>
                </a:solidFill>
                <a:latin typeface="Arial Narrow" charset="0"/>
              </a:rPr>
              <a:t>6</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85" name="Date Placeholder 3"/>
          <p:cNvSpPr>
            <a:spLocks noGrp="1"/>
          </p:cNvSpPr>
          <p:nvPr>
            <p:ph type="dt" sz="quarter" idx="10"/>
          </p:nvPr>
        </p:nvSpPr>
        <p:spPr>
          <a:noFill/>
        </p:spPr>
        <p:txBody>
          <a:bodyPr/>
          <a:lstStyle/>
          <a:p>
            <a:r>
              <a:rPr lang="en-US" smtClean="0"/>
              <a:t>Thursday, Oct. 30, 2014</a:t>
            </a:r>
            <a:endParaRPr lang="en-US"/>
          </a:p>
        </p:txBody>
      </p:sp>
      <p:sp>
        <p:nvSpPr>
          <p:cNvPr id="58386"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8387" name="Slide Number Placeholder 5"/>
          <p:cNvSpPr>
            <a:spLocks noGrp="1"/>
          </p:cNvSpPr>
          <p:nvPr>
            <p:ph type="sldNum" sz="quarter" idx="12"/>
          </p:nvPr>
        </p:nvSpPr>
        <p:spPr>
          <a:noFill/>
        </p:spPr>
        <p:txBody>
          <a:bodyPr/>
          <a:lstStyle/>
          <a:p>
            <a:fld id="{7A469B35-B81F-1F40-92B3-BFC867883C3D}" type="slidenum">
              <a:rPr lang="en-US"/>
              <a:pPr/>
              <a:t>10</a:t>
            </a:fld>
            <a:endParaRPr lang="en-US"/>
          </a:p>
        </p:txBody>
      </p:sp>
      <p:sp>
        <p:nvSpPr>
          <p:cNvPr id="58388" name="Rectangle 2"/>
          <p:cNvSpPr>
            <a:spLocks noGrp="1" noChangeArrowheads="1"/>
          </p:cNvSpPr>
          <p:nvPr>
            <p:ph type="title"/>
          </p:nvPr>
        </p:nvSpPr>
        <p:spPr>
          <a:xfrm>
            <a:off x="228600" y="152400"/>
            <a:ext cx="8534400" cy="609600"/>
          </a:xfrm>
        </p:spPr>
        <p:txBody>
          <a:bodyPr/>
          <a:lstStyle/>
          <a:p>
            <a:r>
              <a:rPr lang="en-US" sz="4000"/>
              <a:t>Example for Rigid Body Angular Momentum</a:t>
            </a:r>
            <a:endParaRPr lang="en-US"/>
          </a:p>
        </p:txBody>
      </p:sp>
      <p:sp>
        <p:nvSpPr>
          <p:cNvPr id="412675" name="Text Box 3"/>
          <p:cNvSpPr txBox="1">
            <a:spLocks noChangeArrowheads="1"/>
          </p:cNvSpPr>
          <p:nvPr/>
        </p:nvSpPr>
        <p:spPr bwMode="auto">
          <a:xfrm>
            <a:off x="304800" y="762000"/>
            <a:ext cx="8610600" cy="9874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900" dirty="0">
                <a:solidFill>
                  <a:srgbClr val="800000"/>
                </a:solidFill>
                <a:latin typeface="Arial Narrow" charset="0"/>
              </a:rPr>
              <a:t>A rigid rod of mass </a:t>
            </a:r>
            <a:r>
              <a:rPr lang="en-US" sz="1900" dirty="0">
                <a:solidFill>
                  <a:srgbClr val="800000"/>
                </a:solidFill>
                <a:latin typeface="Monotype Corsiva" charset="0"/>
              </a:rPr>
              <a:t>M</a:t>
            </a:r>
            <a:r>
              <a:rPr lang="en-US" sz="1900" dirty="0">
                <a:solidFill>
                  <a:srgbClr val="800000"/>
                </a:solidFill>
                <a:latin typeface="Arial Narrow" charset="0"/>
              </a:rPr>
              <a:t> and length </a:t>
            </a:r>
            <a:r>
              <a:rPr lang="en-US" sz="1900" dirty="0" err="1">
                <a:solidFill>
                  <a:srgbClr val="800000"/>
                </a:solidFill>
                <a:latin typeface="Monotype Corsiva" charset="0"/>
              </a:rPr>
              <a:t>l</a:t>
            </a:r>
            <a:r>
              <a:rPr lang="en-US" sz="1900" dirty="0">
                <a:solidFill>
                  <a:srgbClr val="800000"/>
                </a:solidFill>
                <a:latin typeface="Arial Narrow" charset="0"/>
              </a:rPr>
              <a:t> is pivoted without friction at its center.  Two particles of mass </a:t>
            </a:r>
            <a:r>
              <a:rPr lang="en-US" sz="1900" dirty="0">
                <a:solidFill>
                  <a:srgbClr val="800000"/>
                </a:solidFill>
                <a:latin typeface="Monotype Corsiva" charset="0"/>
              </a:rPr>
              <a:t>m</a:t>
            </a:r>
            <a:r>
              <a:rPr lang="en-US" sz="1900" baseline="-25000" dirty="0">
                <a:solidFill>
                  <a:srgbClr val="800000"/>
                </a:solidFill>
                <a:latin typeface="Monotype Corsiva" charset="0"/>
              </a:rPr>
              <a:t>1</a:t>
            </a:r>
            <a:r>
              <a:rPr lang="en-US" sz="1900" dirty="0">
                <a:solidFill>
                  <a:srgbClr val="800000"/>
                </a:solidFill>
                <a:latin typeface="Monotype Corsiva" charset="0"/>
              </a:rPr>
              <a:t> </a:t>
            </a:r>
            <a:r>
              <a:rPr lang="en-US" sz="1900" dirty="0">
                <a:solidFill>
                  <a:srgbClr val="800000"/>
                </a:solidFill>
                <a:latin typeface="Arial Narrow" charset="0"/>
              </a:rPr>
              <a:t>and </a:t>
            </a:r>
            <a:r>
              <a:rPr lang="en-US" sz="1900" dirty="0">
                <a:solidFill>
                  <a:srgbClr val="800000"/>
                </a:solidFill>
                <a:latin typeface="Monotype Corsiva" charset="0"/>
              </a:rPr>
              <a:t>m</a:t>
            </a:r>
            <a:r>
              <a:rPr lang="en-US" sz="1900" baseline="-25000" dirty="0">
                <a:solidFill>
                  <a:srgbClr val="800000"/>
                </a:solidFill>
                <a:latin typeface="Monotype Corsiva" charset="0"/>
              </a:rPr>
              <a:t>2</a:t>
            </a:r>
            <a:r>
              <a:rPr lang="en-US" sz="1900" dirty="0">
                <a:solidFill>
                  <a:srgbClr val="800000"/>
                </a:solidFill>
                <a:latin typeface="Arial Narrow" charset="0"/>
              </a:rPr>
              <a:t> are attached to either end of the rod.  The combination rotates on a vertical plane with an angular speed of</a:t>
            </a:r>
            <a:r>
              <a:rPr lang="en-US" sz="1900" dirty="0" smtClean="0">
                <a:solidFill>
                  <a:srgbClr val="800000"/>
                </a:solidFill>
                <a:latin typeface="Arial Narrow" charset="0"/>
              </a:rPr>
              <a:t> </a:t>
            </a:r>
            <a:r>
              <a:rPr lang="en-US" sz="1900" dirty="0" err="1" smtClean="0">
                <a:solidFill>
                  <a:srgbClr val="800000"/>
                </a:solidFill>
                <a:latin typeface="Arial Narrow" charset="0"/>
              </a:rPr>
              <a:t>ω</a:t>
            </a:r>
            <a:r>
              <a:rPr lang="en-US" sz="1900" dirty="0" smtClean="0">
                <a:solidFill>
                  <a:srgbClr val="800000"/>
                </a:solidFill>
                <a:latin typeface="Arial Narrow" charset="0"/>
              </a:rPr>
              <a:t>. </a:t>
            </a:r>
            <a:r>
              <a:rPr lang="en-US" sz="1900" dirty="0">
                <a:solidFill>
                  <a:srgbClr val="800000"/>
                </a:solidFill>
                <a:latin typeface="Arial Narrow" charset="0"/>
              </a:rPr>
              <a:t>Find an expression for the magnitude of the angular momentum.</a:t>
            </a:r>
          </a:p>
        </p:txBody>
      </p:sp>
      <p:sp>
        <p:nvSpPr>
          <p:cNvPr id="412677" name="Text Box 5"/>
          <p:cNvSpPr txBox="1">
            <a:spLocks noChangeArrowheads="1"/>
          </p:cNvSpPr>
          <p:nvPr/>
        </p:nvSpPr>
        <p:spPr bwMode="auto">
          <a:xfrm>
            <a:off x="3124200" y="1752600"/>
            <a:ext cx="4114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moment of inertia of this system is</a:t>
            </a:r>
          </a:p>
        </p:txBody>
      </p:sp>
      <p:sp>
        <p:nvSpPr>
          <p:cNvPr id="412679" name="Text Box 7"/>
          <p:cNvSpPr txBox="1">
            <a:spLocks noChangeArrowheads="1"/>
          </p:cNvSpPr>
          <p:nvPr/>
        </p:nvSpPr>
        <p:spPr bwMode="auto">
          <a:xfrm>
            <a:off x="3048000" y="4479925"/>
            <a:ext cx="19812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 First compute the net external torque</a:t>
            </a:r>
          </a:p>
        </p:txBody>
      </p:sp>
      <p:grpSp>
        <p:nvGrpSpPr>
          <p:cNvPr id="2" name="Group 9"/>
          <p:cNvGrpSpPr>
            <a:grpSpLocks/>
          </p:cNvGrpSpPr>
          <p:nvPr/>
        </p:nvGrpSpPr>
        <p:grpSpPr bwMode="auto">
          <a:xfrm>
            <a:off x="228600" y="1828800"/>
            <a:ext cx="2476500" cy="2530475"/>
            <a:chOff x="144" y="1152"/>
            <a:chExt cx="1560" cy="1594"/>
          </a:xfrm>
        </p:grpSpPr>
        <p:sp>
          <p:nvSpPr>
            <p:cNvPr id="58396" name="Text Box 10"/>
            <p:cNvSpPr txBox="1">
              <a:spLocks noChangeArrowheads="1"/>
            </p:cNvSpPr>
            <p:nvPr/>
          </p:nvSpPr>
          <p:spPr bwMode="auto">
            <a:xfrm>
              <a:off x="336" y="2496"/>
              <a:ext cx="36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1</a:t>
              </a:r>
              <a:r>
                <a:rPr lang="en-US" sz="2000" b="1">
                  <a:solidFill>
                    <a:srgbClr val="FF0000"/>
                  </a:solidFill>
                  <a:latin typeface="Monotype Corsiva" charset="0"/>
                </a:rPr>
                <a:t> g</a:t>
              </a:r>
            </a:p>
          </p:txBody>
        </p:sp>
        <p:grpSp>
          <p:nvGrpSpPr>
            <p:cNvPr id="58397" name="Group 11"/>
            <p:cNvGrpSpPr>
              <a:grpSpLocks/>
            </p:cNvGrpSpPr>
            <p:nvPr/>
          </p:nvGrpSpPr>
          <p:grpSpPr bwMode="auto">
            <a:xfrm>
              <a:off x="144" y="1152"/>
              <a:ext cx="1516" cy="1392"/>
              <a:chOff x="144" y="1152"/>
              <a:chExt cx="1516" cy="1392"/>
            </a:xfrm>
          </p:grpSpPr>
          <p:sp>
            <p:nvSpPr>
              <p:cNvPr id="58411" name="Line 12"/>
              <p:cNvSpPr>
                <a:spLocks noChangeShapeType="1"/>
              </p:cNvSpPr>
              <p:nvPr/>
            </p:nvSpPr>
            <p:spPr bwMode="auto">
              <a:xfrm flipV="1">
                <a:off x="816" y="1200"/>
                <a:ext cx="0" cy="134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12" name="Line 13"/>
              <p:cNvSpPr>
                <a:spLocks noChangeShapeType="1"/>
              </p:cNvSpPr>
              <p:nvPr/>
            </p:nvSpPr>
            <p:spPr bwMode="auto">
              <a:xfrm rot="5400000" flipV="1">
                <a:off x="864" y="1200"/>
                <a:ext cx="0" cy="14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13" name="Text Box 14"/>
              <p:cNvSpPr txBox="1">
                <a:spLocks noChangeArrowheads="1"/>
              </p:cNvSpPr>
              <p:nvPr/>
            </p:nvSpPr>
            <p:spPr bwMode="auto">
              <a:xfrm>
                <a:off x="1478" y="1927"/>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8414" name="Text Box 15"/>
              <p:cNvSpPr txBox="1">
                <a:spLocks noChangeArrowheads="1"/>
              </p:cNvSpPr>
              <p:nvPr/>
            </p:nvSpPr>
            <p:spPr bwMode="auto">
              <a:xfrm>
                <a:off x="586" y="115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8415" name="Text Box 16"/>
              <p:cNvSpPr txBox="1">
                <a:spLocks noChangeArrowheads="1"/>
              </p:cNvSpPr>
              <p:nvPr/>
            </p:nvSpPr>
            <p:spPr bwMode="auto">
              <a:xfrm>
                <a:off x="816" y="1920"/>
                <a:ext cx="198" cy="212"/>
              </a:xfrm>
              <a:prstGeom prst="rect">
                <a:avLst/>
              </a:prstGeom>
              <a:noFill/>
              <a:ln w="9525">
                <a:noFill/>
                <a:miter lim="800000"/>
                <a:headEnd/>
                <a:tailEnd/>
              </a:ln>
            </p:spPr>
            <p:txBody>
              <a:bodyPr wrap="none">
                <a:prstTxWarp prst="textNoShape">
                  <a:avLst/>
                </a:prstTxWarp>
                <a:spAutoFit/>
              </a:bodyPr>
              <a:lstStyle/>
              <a:p>
                <a:r>
                  <a:rPr lang="en-US" sz="1600">
                    <a:solidFill>
                      <a:schemeClr val="accent2"/>
                    </a:solidFill>
                    <a:latin typeface="Arial Narrow" charset="0"/>
                  </a:rPr>
                  <a:t>O</a:t>
                </a:r>
              </a:p>
            </p:txBody>
          </p:sp>
        </p:grpSp>
        <p:sp>
          <p:nvSpPr>
            <p:cNvPr id="58398" name="Line 17"/>
            <p:cNvSpPr>
              <a:spLocks noChangeShapeType="1"/>
            </p:cNvSpPr>
            <p:nvPr/>
          </p:nvSpPr>
          <p:spPr bwMode="auto">
            <a:xfrm flipV="1">
              <a:off x="336" y="1488"/>
              <a:ext cx="960" cy="816"/>
            </a:xfrm>
            <a:prstGeom prst="line">
              <a:avLst/>
            </a:prstGeom>
            <a:noFill/>
            <a:ln w="127000">
              <a:solidFill>
                <a:srgbClr val="FFFF99"/>
              </a:solidFill>
              <a:round/>
              <a:headEnd type="oval" w="med" len="med"/>
              <a:tailEnd type="oval" w="med" len="med"/>
            </a:ln>
          </p:spPr>
          <p:txBody>
            <a:bodyPr>
              <a:prstTxWarp prst="textNoShape">
                <a:avLst/>
              </a:prstTxWarp>
            </a:bodyPr>
            <a:lstStyle/>
            <a:p>
              <a:endParaRPr lang="en-US"/>
            </a:p>
          </p:txBody>
        </p:sp>
        <p:sp>
          <p:nvSpPr>
            <p:cNvPr id="58399" name="Line 18"/>
            <p:cNvSpPr>
              <a:spLocks noChangeShapeType="1"/>
            </p:cNvSpPr>
            <p:nvPr/>
          </p:nvSpPr>
          <p:spPr bwMode="auto">
            <a:xfrm flipH="1" flipV="1">
              <a:off x="144" y="2112"/>
              <a:ext cx="144" cy="144"/>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8400" name="Line 19"/>
            <p:cNvSpPr>
              <a:spLocks noChangeShapeType="1"/>
            </p:cNvSpPr>
            <p:nvPr/>
          </p:nvSpPr>
          <p:spPr bwMode="auto">
            <a:xfrm flipH="1" flipV="1">
              <a:off x="1104" y="1296"/>
              <a:ext cx="144" cy="144"/>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8401" name="Line 20"/>
            <p:cNvSpPr>
              <a:spLocks noChangeShapeType="1"/>
            </p:cNvSpPr>
            <p:nvPr/>
          </p:nvSpPr>
          <p:spPr bwMode="auto">
            <a:xfrm flipV="1">
              <a:off x="192" y="1344"/>
              <a:ext cx="960" cy="816"/>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8402" name="Text Box 21"/>
            <p:cNvSpPr txBox="1">
              <a:spLocks noChangeArrowheads="1"/>
            </p:cNvSpPr>
            <p:nvPr/>
          </p:nvSpPr>
          <p:spPr bwMode="auto">
            <a:xfrm>
              <a:off x="470" y="1554"/>
              <a:ext cx="15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l</a:t>
              </a:r>
              <a:endParaRPr lang="en-US" sz="2000">
                <a:solidFill>
                  <a:schemeClr val="accent2"/>
                </a:solidFill>
                <a:latin typeface="Arial Narrow" charset="0"/>
              </a:endParaRPr>
            </a:p>
          </p:txBody>
        </p:sp>
        <p:sp>
          <p:nvSpPr>
            <p:cNvPr id="58403" name="Text Box 22"/>
            <p:cNvSpPr txBox="1">
              <a:spLocks noChangeArrowheads="1"/>
            </p:cNvSpPr>
            <p:nvPr/>
          </p:nvSpPr>
          <p:spPr bwMode="auto">
            <a:xfrm>
              <a:off x="219" y="2184"/>
              <a:ext cx="26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1</a:t>
              </a:r>
              <a:endParaRPr lang="en-US" sz="2000">
                <a:solidFill>
                  <a:srgbClr val="FF0000"/>
                </a:solidFill>
                <a:latin typeface="Monotype Corsiva" charset="0"/>
              </a:endParaRPr>
            </a:p>
          </p:txBody>
        </p:sp>
        <p:sp>
          <p:nvSpPr>
            <p:cNvPr id="58404" name="Text Box 23"/>
            <p:cNvSpPr txBox="1">
              <a:spLocks noChangeArrowheads="1"/>
            </p:cNvSpPr>
            <p:nvPr/>
          </p:nvSpPr>
          <p:spPr bwMode="auto">
            <a:xfrm>
              <a:off x="1179" y="1344"/>
              <a:ext cx="26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2</a:t>
              </a:r>
              <a:endParaRPr lang="en-US" sz="2000">
                <a:solidFill>
                  <a:srgbClr val="FF0000"/>
                </a:solidFill>
                <a:latin typeface="Monotype Corsiva" charset="0"/>
              </a:endParaRPr>
            </a:p>
          </p:txBody>
        </p:sp>
        <p:sp>
          <p:nvSpPr>
            <p:cNvPr id="58405" name="Arc 24"/>
            <p:cNvSpPr>
              <a:spLocks/>
            </p:cNvSpPr>
            <p:nvPr/>
          </p:nvSpPr>
          <p:spPr bwMode="auto">
            <a:xfrm>
              <a:off x="1008" y="1776"/>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58406" name="Text Box 25"/>
            <p:cNvSpPr txBox="1">
              <a:spLocks noChangeArrowheads="1"/>
            </p:cNvSpPr>
            <p:nvPr/>
          </p:nvSpPr>
          <p:spPr bwMode="auto">
            <a:xfrm>
              <a:off x="1049" y="1680"/>
              <a:ext cx="200"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rgbClr val="FF0000"/>
                  </a:solidFill>
                  <a:latin typeface="Symbol" charset="2"/>
                </a:rPr>
                <a:t>θ</a:t>
              </a:r>
              <a:endParaRPr lang="en-US" sz="2000" dirty="0">
                <a:solidFill>
                  <a:srgbClr val="FF0000"/>
                </a:solidFill>
                <a:latin typeface="Symbol" charset="2"/>
              </a:endParaRPr>
            </a:p>
          </p:txBody>
        </p:sp>
        <p:sp>
          <p:nvSpPr>
            <p:cNvPr id="58407" name="Line 26"/>
            <p:cNvSpPr>
              <a:spLocks noChangeShapeType="1"/>
            </p:cNvSpPr>
            <p:nvPr/>
          </p:nvSpPr>
          <p:spPr bwMode="auto">
            <a:xfrm>
              <a:off x="336" y="2400"/>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08" name="Text Box 27"/>
            <p:cNvSpPr txBox="1">
              <a:spLocks noChangeArrowheads="1"/>
            </p:cNvSpPr>
            <p:nvPr/>
          </p:nvSpPr>
          <p:spPr bwMode="auto">
            <a:xfrm>
              <a:off x="1344" y="1632"/>
              <a:ext cx="36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2</a:t>
              </a:r>
              <a:r>
                <a:rPr lang="en-US" sz="2000" b="1">
                  <a:solidFill>
                    <a:srgbClr val="FF0000"/>
                  </a:solidFill>
                  <a:latin typeface="Monotype Corsiva" charset="0"/>
                </a:rPr>
                <a:t> g</a:t>
              </a:r>
            </a:p>
          </p:txBody>
        </p:sp>
        <p:sp>
          <p:nvSpPr>
            <p:cNvPr id="58409" name="Line 28"/>
            <p:cNvSpPr>
              <a:spLocks noChangeShapeType="1"/>
            </p:cNvSpPr>
            <p:nvPr/>
          </p:nvSpPr>
          <p:spPr bwMode="auto">
            <a:xfrm>
              <a:off x="1344" y="1584"/>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10" name="AutoShape 29"/>
            <p:cNvSpPr>
              <a:spLocks noChangeArrowheads="1"/>
            </p:cNvSpPr>
            <p:nvPr/>
          </p:nvSpPr>
          <p:spPr bwMode="auto">
            <a:xfrm>
              <a:off x="1200" y="1680"/>
              <a:ext cx="48" cy="384"/>
            </a:xfrm>
            <a:prstGeom prst="curvedLeftArrow">
              <a:avLst>
                <a:gd name="adj1" fmla="val 160000"/>
                <a:gd name="adj2" fmla="val 320000"/>
                <a:gd name="adj3" fmla="val 33333"/>
              </a:avLst>
            </a:prstGeom>
            <a:solidFill>
              <a:schemeClr val="accent1"/>
            </a:solidFill>
            <a:ln w="9525">
              <a:solidFill>
                <a:srgbClr val="33CC33"/>
              </a:solidFill>
              <a:miter lim="800000"/>
              <a:headEnd/>
              <a:tailEnd/>
            </a:ln>
          </p:spPr>
          <p:txBody>
            <a:bodyPr wrap="none" anchor="ctr">
              <a:prstTxWarp prst="textNoShape">
                <a:avLst/>
              </a:prstTxWarp>
            </a:bodyPr>
            <a:lstStyle/>
            <a:p>
              <a:endParaRPr lang="en-US"/>
            </a:p>
          </p:txBody>
        </p:sp>
      </p:grpSp>
      <p:sp>
        <p:nvSpPr>
          <p:cNvPr id="412702" name="Text Box 30"/>
          <p:cNvSpPr txBox="1">
            <a:spLocks noChangeArrowheads="1"/>
          </p:cNvSpPr>
          <p:nvPr/>
        </p:nvSpPr>
        <p:spPr bwMode="auto">
          <a:xfrm>
            <a:off x="304800" y="4495800"/>
            <a:ext cx="2514600" cy="152082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1800" dirty="0">
                <a:solidFill>
                  <a:srgbClr val="FF0000"/>
                </a:solidFill>
                <a:latin typeface="Arial Narrow" charset="0"/>
              </a:rPr>
              <a:t>If </a:t>
            </a:r>
            <a:r>
              <a:rPr lang="en-US" sz="1800" dirty="0">
                <a:solidFill>
                  <a:srgbClr val="FF0000"/>
                </a:solidFill>
                <a:latin typeface="Monotype Corsiva" charset="0"/>
              </a:rPr>
              <a:t>m</a:t>
            </a:r>
            <a:r>
              <a:rPr lang="en-US" sz="1800" baseline="-25000" dirty="0">
                <a:solidFill>
                  <a:srgbClr val="FF0000"/>
                </a:solidFill>
                <a:latin typeface="Monotype Corsiva" charset="0"/>
              </a:rPr>
              <a:t>1</a:t>
            </a:r>
            <a:r>
              <a:rPr lang="en-US" sz="1800" dirty="0">
                <a:solidFill>
                  <a:srgbClr val="FF0000"/>
                </a:solidFill>
                <a:latin typeface="Arial Narrow" charset="0"/>
              </a:rPr>
              <a:t> = </a:t>
            </a:r>
            <a:r>
              <a:rPr lang="en-US" sz="1800" dirty="0">
                <a:solidFill>
                  <a:srgbClr val="FF0000"/>
                </a:solidFill>
                <a:latin typeface="Monotype Corsiva" charset="0"/>
              </a:rPr>
              <a:t>m</a:t>
            </a:r>
            <a:r>
              <a:rPr lang="en-US" sz="1800" baseline="-25000" dirty="0">
                <a:solidFill>
                  <a:srgbClr val="FF0000"/>
                </a:solidFill>
                <a:latin typeface="Monotype Corsiva" charset="0"/>
              </a:rPr>
              <a:t>2</a:t>
            </a:r>
            <a:r>
              <a:rPr lang="en-US" sz="1800" dirty="0">
                <a:solidFill>
                  <a:srgbClr val="FF0000"/>
                </a:solidFill>
                <a:latin typeface="Arial Narrow" charset="0"/>
              </a:rPr>
              <a:t>, no angular momentum because the net torque is 0. </a:t>
            </a:r>
          </a:p>
          <a:p>
            <a:pPr>
              <a:spcBef>
                <a:spcPct val="20000"/>
              </a:spcBef>
            </a:pPr>
            <a:r>
              <a:rPr lang="en-US" sz="1800" dirty="0">
                <a:solidFill>
                  <a:srgbClr val="FF0000"/>
                </a:solidFill>
                <a:latin typeface="Arial Narrow" charset="0"/>
              </a:rPr>
              <a:t>If</a:t>
            </a:r>
            <a:r>
              <a:rPr lang="en-US" sz="1800" dirty="0" smtClean="0">
                <a:solidFill>
                  <a:srgbClr val="FF0000"/>
                </a:solidFill>
                <a:latin typeface="Arial Narrow" charset="0"/>
              </a:rPr>
              <a:t> </a:t>
            </a:r>
            <a:r>
              <a:rPr lang="en-US" sz="1800" dirty="0" err="1" smtClean="0">
                <a:solidFill>
                  <a:srgbClr val="FF0000"/>
                </a:solidFill>
                <a:latin typeface="Arial Narrow" charset="0"/>
              </a:rPr>
              <a:t>θ</a:t>
            </a:r>
            <a:r>
              <a:rPr lang="en-US" sz="1800" dirty="0" smtClean="0">
                <a:solidFill>
                  <a:srgbClr val="FF0000"/>
                </a:solidFill>
                <a:latin typeface="Symbol" charset="2"/>
              </a:rPr>
              <a:t>=</a:t>
            </a:r>
            <a:r>
              <a:rPr lang="en-US" sz="1800" dirty="0">
                <a:solidFill>
                  <a:srgbClr val="FF0000"/>
                </a:solidFill>
                <a:latin typeface="Symbol" charset="2"/>
              </a:rPr>
              <a:t>+/</a:t>
            </a:r>
            <a:r>
              <a:rPr lang="en-US" sz="1800" dirty="0" smtClean="0">
                <a:solidFill>
                  <a:srgbClr val="FF0000"/>
                </a:solidFill>
                <a:latin typeface="Symbol" charset="2"/>
              </a:rPr>
              <a:t>-π/</a:t>
            </a:r>
            <a:r>
              <a:rPr lang="en-US" sz="1800" dirty="0">
                <a:solidFill>
                  <a:srgbClr val="FF0000"/>
                </a:solidFill>
                <a:latin typeface="Symbol" charset="2"/>
              </a:rPr>
              <a:t>2, </a:t>
            </a:r>
            <a:r>
              <a:rPr lang="en-US" sz="1800" dirty="0">
                <a:solidFill>
                  <a:srgbClr val="FF0000"/>
                </a:solidFill>
                <a:latin typeface="Arial Narrow" charset="0"/>
              </a:rPr>
              <a:t>at equilibrium so no angular momentum.</a:t>
            </a:r>
            <a:endParaRPr lang="en-US" sz="1800" dirty="0">
              <a:solidFill>
                <a:srgbClr val="FF0000"/>
              </a:solidFill>
              <a:latin typeface="Symbol" charset="2"/>
            </a:endParaRPr>
          </a:p>
        </p:txBody>
      </p:sp>
      <p:sp>
        <p:nvSpPr>
          <p:cNvPr id="412704" name="Text Box 32"/>
          <p:cNvSpPr txBox="1">
            <a:spLocks noChangeArrowheads="1"/>
          </p:cNvSpPr>
          <p:nvPr/>
        </p:nvSpPr>
        <p:spPr bwMode="auto">
          <a:xfrm>
            <a:off x="2133600" y="3657600"/>
            <a:ext cx="6858000" cy="69850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900" dirty="0">
                <a:solidFill>
                  <a:srgbClr val="800000"/>
                </a:solidFill>
                <a:latin typeface="Arial Narrow" charset="0"/>
              </a:rPr>
              <a:t>Find an expression for the magnitude of the angular acceleration of the system when the rod makes an angle</a:t>
            </a:r>
            <a:r>
              <a:rPr lang="en-US" sz="1900" dirty="0" smtClean="0">
                <a:solidFill>
                  <a:srgbClr val="800000"/>
                </a:solidFill>
                <a:latin typeface="Arial Narrow" charset="0"/>
              </a:rPr>
              <a:t> </a:t>
            </a:r>
            <a:r>
              <a:rPr lang="en-US" sz="1900" dirty="0" err="1" smtClean="0">
                <a:solidFill>
                  <a:srgbClr val="800000"/>
                </a:solidFill>
                <a:latin typeface="Arial Narrow" charset="0"/>
              </a:rPr>
              <a:t>θ</a:t>
            </a:r>
            <a:r>
              <a:rPr lang="en-US" sz="1900" dirty="0" smtClean="0">
                <a:solidFill>
                  <a:srgbClr val="800000"/>
                </a:solidFill>
                <a:latin typeface="Arial Narrow" charset="0"/>
              </a:rPr>
              <a:t> </a:t>
            </a:r>
            <a:r>
              <a:rPr lang="en-US" sz="1900" dirty="0">
                <a:solidFill>
                  <a:srgbClr val="800000"/>
                </a:solidFill>
                <a:latin typeface="Arial Narrow" charset="0"/>
              </a:rPr>
              <a:t>with the horizon.</a:t>
            </a:r>
          </a:p>
        </p:txBody>
      </p:sp>
      <p:sp>
        <p:nvSpPr>
          <p:cNvPr id="412706" name="Text Box 34"/>
          <p:cNvSpPr txBox="1">
            <a:spLocks noChangeArrowheads="1"/>
          </p:cNvSpPr>
          <p:nvPr/>
        </p:nvSpPr>
        <p:spPr bwMode="auto">
          <a:xfrm>
            <a:off x="2895600" y="5791200"/>
            <a:ext cx="11430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Thus</a:t>
            </a:r>
            <a:r>
              <a:rPr lang="en-US" sz="2000" dirty="0" smtClean="0">
                <a:solidFill>
                  <a:srgbClr val="800000"/>
                </a:solidFill>
                <a:latin typeface="Arial Narrow" charset="0"/>
              </a:rPr>
              <a:t> </a:t>
            </a:r>
            <a:r>
              <a:rPr lang="en-US" sz="2000" dirty="0" err="1" smtClean="0">
                <a:solidFill>
                  <a:srgbClr val="800000"/>
                </a:solidFill>
                <a:latin typeface="Lucida Grande"/>
                <a:ea typeface="Lucida Grande"/>
                <a:cs typeface="Lucida Grande"/>
              </a:rPr>
              <a:t>α</a:t>
            </a:r>
            <a:r>
              <a:rPr lang="en-US" sz="2000" dirty="0" smtClean="0">
                <a:solidFill>
                  <a:srgbClr val="800000"/>
                </a:solidFill>
                <a:latin typeface="Symbol" charset="2"/>
              </a:rPr>
              <a:t> </a:t>
            </a:r>
            <a:r>
              <a:rPr lang="en-US" sz="2000" dirty="0">
                <a:solidFill>
                  <a:srgbClr val="800000"/>
                </a:solidFill>
                <a:latin typeface="Arial Narrow" charset="0"/>
              </a:rPr>
              <a:t>becomes</a:t>
            </a:r>
          </a:p>
        </p:txBody>
      </p:sp>
      <p:graphicFrame>
        <p:nvGraphicFramePr>
          <p:cNvPr id="48" name="Object 3"/>
          <p:cNvGraphicFramePr>
            <a:graphicFrameLocks noChangeAspect="1"/>
          </p:cNvGraphicFramePr>
          <p:nvPr>
            <p:extLst>
              <p:ext uri="{D42A27DB-BD31-4B8C-83A1-F6EECF244321}">
                <p14:modId xmlns:p14="http://schemas.microsoft.com/office/powerpoint/2010/main" val="3417185981"/>
              </p:ext>
            </p:extLst>
          </p:nvPr>
        </p:nvGraphicFramePr>
        <p:xfrm>
          <a:off x="2986088" y="2133600"/>
          <a:ext cx="2271712" cy="398463"/>
        </p:xfrm>
        <a:graphic>
          <a:graphicData uri="http://schemas.openxmlformats.org/presentationml/2006/ole">
            <mc:AlternateContent xmlns:mc="http://schemas.openxmlformats.org/markup-compatibility/2006">
              <mc:Choice xmlns:v="urn:schemas-microsoft-com:vml" Requires="v">
                <p:oleObj spid="_x0000_s497052" name="Equation" r:id="rId3" imgW="1282700" imgH="241300" progId="Equation.DSMT4">
                  <p:embed/>
                </p:oleObj>
              </mc:Choice>
              <mc:Fallback>
                <p:oleObj name="Equation" r:id="rId3" imgW="1282700" imgH="241300" progId="Equation.DSMT4">
                  <p:embed/>
                  <p:pic>
                    <p:nvPicPr>
                      <p:cNvPr id="0" name=""/>
                      <p:cNvPicPr>
                        <a:picLocks noChangeAspect="1" noChangeArrowheads="1"/>
                      </p:cNvPicPr>
                      <p:nvPr/>
                    </p:nvPicPr>
                    <p:blipFill>
                      <a:blip r:embed="rId4"/>
                      <a:srcRect/>
                      <a:stretch>
                        <a:fillRect/>
                      </a:stretch>
                    </p:blipFill>
                    <p:spPr bwMode="auto">
                      <a:xfrm>
                        <a:off x="2986088" y="2133600"/>
                        <a:ext cx="2271712" cy="398463"/>
                      </a:xfrm>
                      <a:prstGeom prst="rect">
                        <a:avLst/>
                      </a:prstGeom>
                      <a:noFill/>
                      <a:ln>
                        <a:noFill/>
                      </a:ln>
                      <a:effectLst/>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3624664621"/>
              </p:ext>
            </p:extLst>
          </p:nvPr>
        </p:nvGraphicFramePr>
        <p:xfrm>
          <a:off x="5410200" y="4343400"/>
          <a:ext cx="1454150" cy="582612"/>
        </p:xfrm>
        <a:graphic>
          <a:graphicData uri="http://schemas.openxmlformats.org/presentationml/2006/ole">
            <mc:AlternateContent xmlns:mc="http://schemas.openxmlformats.org/markup-compatibility/2006">
              <mc:Choice xmlns:v="urn:schemas-microsoft-com:vml" Requires="v">
                <p:oleObj spid="_x0000_s497053" name="Equation" r:id="rId5" imgW="977900" imgH="419100" progId="Equation.DSMT4">
                  <p:embed/>
                </p:oleObj>
              </mc:Choice>
              <mc:Fallback>
                <p:oleObj name="Equation" r:id="rId5" imgW="977900" imgH="419100" progId="Equation.DSMT4">
                  <p:embed/>
                  <p:pic>
                    <p:nvPicPr>
                      <p:cNvPr id="0" name=""/>
                      <p:cNvPicPr>
                        <a:picLocks noChangeAspect="1" noChangeArrowheads="1"/>
                      </p:cNvPicPr>
                      <p:nvPr/>
                    </p:nvPicPr>
                    <p:blipFill>
                      <a:blip r:embed="rId6"/>
                      <a:srcRect/>
                      <a:stretch>
                        <a:fillRect/>
                      </a:stretch>
                    </p:blipFill>
                    <p:spPr bwMode="auto">
                      <a:xfrm>
                        <a:off x="5410200" y="4343400"/>
                        <a:ext cx="1454150" cy="582612"/>
                      </a:xfrm>
                      <a:prstGeom prst="rect">
                        <a:avLst/>
                      </a:prstGeom>
                      <a:noFill/>
                      <a:ln>
                        <a:noFill/>
                      </a:ln>
                      <a:effectLs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3247724418"/>
              </p:ext>
            </p:extLst>
          </p:nvPr>
        </p:nvGraphicFramePr>
        <p:xfrm>
          <a:off x="5638799" y="4930775"/>
          <a:ext cx="2435225" cy="555625"/>
        </p:xfrm>
        <a:graphic>
          <a:graphicData uri="http://schemas.openxmlformats.org/presentationml/2006/ole">
            <mc:AlternateContent xmlns:mc="http://schemas.openxmlformats.org/markup-compatibility/2006">
              <mc:Choice xmlns:v="urn:schemas-microsoft-com:vml" Requires="v">
                <p:oleObj spid="_x0000_s497054" name="Equation" r:id="rId7" imgW="1981200" imgH="444500" progId="Equation.DSMT4">
                  <p:embed/>
                </p:oleObj>
              </mc:Choice>
              <mc:Fallback>
                <p:oleObj name="Equation" r:id="rId7" imgW="1981200" imgH="444500" progId="Equation.DSMT4">
                  <p:embed/>
                  <p:pic>
                    <p:nvPicPr>
                      <p:cNvPr id="0" name=""/>
                      <p:cNvPicPr>
                        <a:picLocks noChangeAspect="1" noChangeArrowheads="1"/>
                      </p:cNvPicPr>
                      <p:nvPr/>
                    </p:nvPicPr>
                    <p:blipFill>
                      <a:blip r:embed="rId8"/>
                      <a:srcRect/>
                      <a:stretch>
                        <a:fillRect/>
                      </a:stretch>
                    </p:blipFill>
                    <p:spPr bwMode="auto">
                      <a:xfrm>
                        <a:off x="5638799" y="4930775"/>
                        <a:ext cx="2435225" cy="555625"/>
                      </a:xfrm>
                      <a:prstGeom prst="rect">
                        <a:avLst/>
                      </a:prstGeom>
                      <a:noFill/>
                      <a:ln>
                        <a:noFill/>
                      </a:ln>
                      <a:effectLs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212869387"/>
              </p:ext>
            </p:extLst>
          </p:nvPr>
        </p:nvGraphicFramePr>
        <p:xfrm>
          <a:off x="5711825" y="2768600"/>
          <a:ext cx="3203575" cy="736600"/>
        </p:xfrm>
        <a:graphic>
          <a:graphicData uri="http://schemas.openxmlformats.org/presentationml/2006/ole">
            <mc:AlternateContent xmlns:mc="http://schemas.openxmlformats.org/markup-compatibility/2006">
              <mc:Choice xmlns:v="urn:schemas-microsoft-com:vml" Requires="v">
                <p:oleObj spid="_x0000_s497055" name="Equation" r:id="rId9" imgW="1905000" imgH="469900" progId="Equation.DSMT4">
                  <p:embed/>
                </p:oleObj>
              </mc:Choice>
              <mc:Fallback>
                <p:oleObj name="Equation" r:id="rId9" imgW="1905000" imgH="469900" progId="Equation.DSMT4">
                  <p:embed/>
                  <p:pic>
                    <p:nvPicPr>
                      <p:cNvPr id="0" name=""/>
                      <p:cNvPicPr>
                        <a:picLocks noChangeAspect="1" noChangeArrowheads="1"/>
                      </p:cNvPicPr>
                      <p:nvPr/>
                    </p:nvPicPr>
                    <p:blipFill>
                      <a:blip r:embed="rId10"/>
                      <a:srcRect/>
                      <a:stretch>
                        <a:fillRect/>
                      </a:stretch>
                    </p:blipFill>
                    <p:spPr bwMode="auto">
                      <a:xfrm>
                        <a:off x="5711825" y="2768600"/>
                        <a:ext cx="3203575" cy="736600"/>
                      </a:xfrm>
                      <a:prstGeom prst="rect">
                        <a:avLst/>
                      </a:prstGeom>
                      <a:solidFill>
                        <a:srgbClr val="FFFF00"/>
                      </a:solidFill>
                      <a:ln w="57150" cmpd="sng">
                        <a:solidFill>
                          <a:srgbClr val="A50021"/>
                        </a:solid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2444814949"/>
              </p:ext>
            </p:extLst>
          </p:nvPr>
        </p:nvGraphicFramePr>
        <p:xfrm>
          <a:off x="5292725" y="1981200"/>
          <a:ext cx="2632075" cy="692150"/>
        </p:xfrm>
        <a:graphic>
          <a:graphicData uri="http://schemas.openxmlformats.org/presentationml/2006/ole">
            <mc:AlternateContent xmlns:mc="http://schemas.openxmlformats.org/markup-compatibility/2006">
              <mc:Choice xmlns:v="urn:schemas-microsoft-com:vml" Requires="v">
                <p:oleObj spid="_x0000_s497056" name="Equation" r:id="rId11" imgW="1485900" imgH="419100" progId="Equation.DSMT4">
                  <p:embed/>
                </p:oleObj>
              </mc:Choice>
              <mc:Fallback>
                <p:oleObj name="Equation" r:id="rId11" imgW="1485900" imgH="419100" progId="Equation.DSMT4">
                  <p:embed/>
                  <p:pic>
                    <p:nvPicPr>
                      <p:cNvPr id="0" name=""/>
                      <p:cNvPicPr>
                        <a:picLocks noChangeAspect="1" noChangeArrowheads="1"/>
                      </p:cNvPicPr>
                      <p:nvPr/>
                    </p:nvPicPr>
                    <p:blipFill>
                      <a:blip r:embed="rId12"/>
                      <a:srcRect/>
                      <a:stretch>
                        <a:fillRect/>
                      </a:stretch>
                    </p:blipFill>
                    <p:spPr bwMode="auto">
                      <a:xfrm>
                        <a:off x="5292725" y="1981200"/>
                        <a:ext cx="2632075" cy="692150"/>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2469147921"/>
              </p:ext>
            </p:extLst>
          </p:nvPr>
        </p:nvGraphicFramePr>
        <p:xfrm>
          <a:off x="3048000" y="2652713"/>
          <a:ext cx="2362200" cy="776287"/>
        </p:xfrm>
        <a:graphic>
          <a:graphicData uri="http://schemas.openxmlformats.org/presentationml/2006/ole">
            <mc:AlternateContent xmlns:mc="http://schemas.openxmlformats.org/markup-compatibility/2006">
              <mc:Choice xmlns:v="urn:schemas-microsoft-com:vml" Requires="v">
                <p:oleObj spid="_x0000_s497057" name="Equation" r:id="rId13" imgW="1333500" imgH="469900" progId="Equation.DSMT4">
                  <p:embed/>
                </p:oleObj>
              </mc:Choice>
              <mc:Fallback>
                <p:oleObj name="Equation" r:id="rId13" imgW="1333500" imgH="469900" progId="Equation.DSMT4">
                  <p:embed/>
                  <p:pic>
                    <p:nvPicPr>
                      <p:cNvPr id="0" name=""/>
                      <p:cNvPicPr>
                        <a:picLocks noChangeAspect="1" noChangeArrowheads="1"/>
                      </p:cNvPicPr>
                      <p:nvPr/>
                    </p:nvPicPr>
                    <p:blipFill>
                      <a:blip r:embed="rId14"/>
                      <a:srcRect/>
                      <a:stretch>
                        <a:fillRect/>
                      </a:stretch>
                    </p:blipFill>
                    <p:spPr bwMode="auto">
                      <a:xfrm>
                        <a:off x="3048000" y="2652713"/>
                        <a:ext cx="2362200" cy="776287"/>
                      </a:xfrm>
                      <a:prstGeom prst="rect">
                        <a:avLst/>
                      </a:prstGeom>
                      <a:noFill/>
                      <a:ln>
                        <a:noFill/>
                      </a:ln>
                      <a:effectLs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2903720814"/>
              </p:ext>
            </p:extLst>
          </p:nvPr>
        </p:nvGraphicFramePr>
        <p:xfrm>
          <a:off x="7291388" y="4343400"/>
          <a:ext cx="1624012" cy="582612"/>
        </p:xfrm>
        <a:graphic>
          <a:graphicData uri="http://schemas.openxmlformats.org/presentationml/2006/ole">
            <mc:AlternateContent xmlns:mc="http://schemas.openxmlformats.org/markup-compatibility/2006">
              <mc:Choice xmlns:v="urn:schemas-microsoft-com:vml" Requires="v">
                <p:oleObj spid="_x0000_s497058" name="Equation" r:id="rId15" imgW="1092200" imgH="419100" progId="Equation.DSMT4">
                  <p:embed/>
                </p:oleObj>
              </mc:Choice>
              <mc:Fallback>
                <p:oleObj name="Equation" r:id="rId15" imgW="1092200" imgH="419100" progId="Equation.DSMT4">
                  <p:embed/>
                  <p:pic>
                    <p:nvPicPr>
                      <p:cNvPr id="0" name=""/>
                      <p:cNvPicPr>
                        <a:picLocks noChangeAspect="1" noChangeArrowheads="1"/>
                      </p:cNvPicPr>
                      <p:nvPr/>
                    </p:nvPicPr>
                    <p:blipFill>
                      <a:blip r:embed="rId16"/>
                      <a:srcRect/>
                      <a:stretch>
                        <a:fillRect/>
                      </a:stretch>
                    </p:blipFill>
                    <p:spPr bwMode="auto">
                      <a:xfrm>
                        <a:off x="7291388" y="4343400"/>
                        <a:ext cx="1624012" cy="582612"/>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3057022192"/>
              </p:ext>
            </p:extLst>
          </p:nvPr>
        </p:nvGraphicFramePr>
        <p:xfrm>
          <a:off x="4419600" y="5638800"/>
          <a:ext cx="976313" cy="555625"/>
        </p:xfrm>
        <a:graphic>
          <a:graphicData uri="http://schemas.openxmlformats.org/presentationml/2006/ole">
            <mc:AlternateContent xmlns:mc="http://schemas.openxmlformats.org/markup-compatibility/2006">
              <mc:Choice xmlns:v="urn:schemas-microsoft-com:vml" Requires="v">
                <p:oleObj spid="_x0000_s497059" name="Equation" r:id="rId17" imgW="825500" imgH="444500" progId="Equation.DSMT4">
                  <p:embed/>
                </p:oleObj>
              </mc:Choice>
              <mc:Fallback>
                <p:oleObj name="Equation" r:id="rId17" imgW="825500" imgH="444500" progId="Equation.DSMT4">
                  <p:embed/>
                  <p:pic>
                    <p:nvPicPr>
                      <p:cNvPr id="0" name=""/>
                      <p:cNvPicPr>
                        <a:picLocks noChangeAspect="1" noChangeArrowheads="1"/>
                      </p:cNvPicPr>
                      <p:nvPr/>
                    </p:nvPicPr>
                    <p:blipFill>
                      <a:blip r:embed="rId18"/>
                      <a:srcRect/>
                      <a:stretch>
                        <a:fillRect/>
                      </a:stretch>
                    </p:blipFill>
                    <p:spPr bwMode="auto">
                      <a:xfrm>
                        <a:off x="4419600" y="5638800"/>
                        <a:ext cx="976313" cy="555625"/>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3575037664"/>
              </p:ext>
            </p:extLst>
          </p:nvPr>
        </p:nvGraphicFramePr>
        <p:xfrm>
          <a:off x="5410200" y="5410200"/>
          <a:ext cx="1590675" cy="1079500"/>
        </p:xfrm>
        <a:graphic>
          <a:graphicData uri="http://schemas.openxmlformats.org/presentationml/2006/ole">
            <mc:AlternateContent xmlns:mc="http://schemas.openxmlformats.org/markup-compatibility/2006">
              <mc:Choice xmlns:v="urn:schemas-microsoft-com:vml" Requires="v">
                <p:oleObj spid="_x0000_s497060" name="Equation" r:id="rId19" imgW="1346200" imgH="863600" progId="Equation.DSMT4">
                  <p:embed/>
                </p:oleObj>
              </mc:Choice>
              <mc:Fallback>
                <p:oleObj name="Equation" r:id="rId19" imgW="1346200" imgH="863600" progId="Equation.DSMT4">
                  <p:embed/>
                  <p:pic>
                    <p:nvPicPr>
                      <p:cNvPr id="0" name=""/>
                      <p:cNvPicPr>
                        <a:picLocks noChangeAspect="1" noChangeArrowheads="1"/>
                      </p:cNvPicPr>
                      <p:nvPr/>
                    </p:nvPicPr>
                    <p:blipFill>
                      <a:blip r:embed="rId20"/>
                      <a:srcRect/>
                      <a:stretch>
                        <a:fillRect/>
                      </a:stretch>
                    </p:blipFill>
                    <p:spPr bwMode="auto">
                      <a:xfrm>
                        <a:off x="5410200" y="5410200"/>
                        <a:ext cx="1590675" cy="1079500"/>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183635299"/>
              </p:ext>
            </p:extLst>
          </p:nvPr>
        </p:nvGraphicFramePr>
        <p:xfrm>
          <a:off x="7032625" y="5638800"/>
          <a:ext cx="1425575" cy="873125"/>
        </p:xfrm>
        <a:graphic>
          <a:graphicData uri="http://schemas.openxmlformats.org/presentationml/2006/ole">
            <mc:AlternateContent xmlns:mc="http://schemas.openxmlformats.org/markup-compatibility/2006">
              <mc:Choice xmlns:v="urn:schemas-microsoft-com:vml" Requires="v">
                <p:oleObj spid="_x0000_s497061" name="Equation" r:id="rId21" imgW="1206500" imgH="698500" progId="Equation.DSMT4">
                  <p:embed/>
                </p:oleObj>
              </mc:Choice>
              <mc:Fallback>
                <p:oleObj name="Equation" r:id="rId21" imgW="1206500" imgH="698500" progId="Equation.DSMT4">
                  <p:embed/>
                  <p:pic>
                    <p:nvPicPr>
                      <p:cNvPr id="0" name=""/>
                      <p:cNvPicPr>
                        <a:picLocks noChangeAspect="1" noChangeArrowheads="1"/>
                      </p:cNvPicPr>
                      <p:nvPr/>
                    </p:nvPicPr>
                    <p:blipFill>
                      <a:blip r:embed="rId22"/>
                      <a:srcRect/>
                      <a:stretch>
                        <a:fillRect/>
                      </a:stretch>
                    </p:blipFill>
                    <p:spPr bwMode="auto">
                      <a:xfrm>
                        <a:off x="7032625" y="5638800"/>
                        <a:ext cx="1425575" cy="8731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30525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30,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152400"/>
            <a:ext cx="8229600" cy="609600"/>
          </a:xfrm>
        </p:spPr>
        <p:txBody>
          <a:bodyPr/>
          <a:lstStyle/>
          <a:p>
            <a:r>
              <a:rPr lang="en-US" altLang="ko-KR" sz="4800" dirty="0">
                <a:latin typeface="Arial Narrow" charset="0"/>
                <a:ea typeface="ＭＳ Ｐゴシック" charset="0"/>
                <a:cs typeface="Gulim" charset="0"/>
              </a:rPr>
              <a:t>Announcements</a:t>
            </a:r>
            <a:endParaRPr lang="en-US" sz="4800" dirty="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762000"/>
            <a:ext cx="8229600" cy="5257800"/>
          </a:xfrm>
        </p:spPr>
        <p:txBody>
          <a:bodyPr/>
          <a:lstStyle/>
          <a:p>
            <a:r>
              <a:rPr lang="en-US" sz="2800" dirty="0" smtClean="0">
                <a:latin typeface="Arial Narrow" charset="0"/>
                <a:ea typeface="ＭＳ Ｐゴシック" charset="0"/>
                <a:cs typeface="ＭＳ Ｐゴシック" charset="0"/>
              </a:rPr>
              <a:t>2</a:t>
            </a:r>
            <a:r>
              <a:rPr lang="en-US" sz="2800" baseline="30000" dirty="0" smtClean="0">
                <a:latin typeface="Arial Narrow" charset="0"/>
                <a:ea typeface="ＭＳ Ｐゴシック" charset="0"/>
                <a:cs typeface="ＭＳ Ｐゴシック" charset="0"/>
              </a:rPr>
              <a:t>nd</a:t>
            </a:r>
            <a:r>
              <a:rPr lang="en-US" sz="2800" dirty="0" smtClean="0">
                <a:latin typeface="Arial Narrow" charset="0"/>
                <a:ea typeface="ＭＳ Ｐゴシック" charset="0"/>
                <a:cs typeface="ＭＳ Ｐゴシック" charset="0"/>
              </a:rPr>
              <a:t> Non-comprehensive term exam</a:t>
            </a:r>
          </a:p>
          <a:p>
            <a:pPr lvl="1"/>
            <a:r>
              <a:rPr lang="en-US" sz="2400" dirty="0">
                <a:latin typeface="Arial Narrow" charset="0"/>
                <a:ea typeface="ＭＳ Ｐゴシック" charset="0"/>
                <a:cs typeface="ＭＳ Ｐゴシック" charset="0"/>
              </a:rPr>
              <a:t>In class 9:30 – 10:50am, </a:t>
            </a:r>
            <a:r>
              <a:rPr lang="en-US" sz="2400" dirty="0" smtClean="0">
                <a:latin typeface="Arial Narrow" charset="0"/>
                <a:ea typeface="ＭＳ Ｐゴシック" charset="0"/>
                <a:cs typeface="ＭＳ Ｐゴシック" charset="0"/>
              </a:rPr>
              <a:t>Thursday</a:t>
            </a:r>
            <a:r>
              <a:rPr lang="en-US" sz="2400" dirty="0">
                <a:latin typeface="Arial Narrow" charset="0"/>
                <a:ea typeface="ＭＳ Ｐゴシック" charset="0"/>
                <a:cs typeface="ＭＳ Ｐゴシック" charset="0"/>
              </a:rPr>
              <a:t>, </a:t>
            </a:r>
            <a:r>
              <a:rPr lang="en-US" sz="2400" dirty="0" smtClean="0">
                <a:latin typeface="Arial Narrow" charset="0"/>
                <a:ea typeface="ＭＳ Ｐゴシック" charset="0"/>
                <a:cs typeface="ＭＳ Ｐゴシック" charset="0"/>
              </a:rPr>
              <a:t>Nov. 13</a:t>
            </a:r>
            <a:endParaRPr lang="en-US" sz="2400" dirty="0">
              <a:latin typeface="Arial Narrow" charset="0"/>
              <a:ea typeface="ＭＳ Ｐゴシック" charset="0"/>
              <a:cs typeface="ＭＳ Ｐゴシック" charset="0"/>
            </a:endParaRPr>
          </a:p>
          <a:p>
            <a:pPr lvl="1"/>
            <a:r>
              <a:rPr lang="en-US" sz="2400" dirty="0">
                <a:latin typeface="Arial Narrow" charset="0"/>
                <a:ea typeface="ＭＳ Ｐゴシック" charset="0"/>
                <a:cs typeface="ＭＳ Ｐゴシック" charset="0"/>
              </a:rPr>
              <a:t>Covers CH </a:t>
            </a:r>
            <a:r>
              <a:rPr lang="en-US" sz="2400" dirty="0" smtClean="0">
                <a:latin typeface="Arial Narrow" charset="0"/>
                <a:ea typeface="ＭＳ Ｐゴシック" charset="0"/>
                <a:cs typeface="ＭＳ Ｐゴシック" charset="0"/>
              </a:rPr>
              <a:t>10.1 </a:t>
            </a:r>
            <a:r>
              <a:rPr lang="en-US" sz="2400" dirty="0">
                <a:latin typeface="Arial Narrow" charset="0"/>
                <a:ea typeface="ＭＳ Ｐゴシック" charset="0"/>
                <a:cs typeface="ＭＳ Ｐゴシック" charset="0"/>
              </a:rPr>
              <a:t>through what we finish </a:t>
            </a:r>
            <a:r>
              <a:rPr lang="en-US" sz="2400" dirty="0" smtClean="0">
                <a:latin typeface="Arial Narrow" charset="0"/>
                <a:ea typeface="ＭＳ Ｐゴシック" charset="0"/>
                <a:cs typeface="ＭＳ Ｐゴシック" charset="0"/>
              </a:rPr>
              <a:t>Tuesday</a:t>
            </a:r>
            <a:r>
              <a:rPr lang="en-US" sz="2400" dirty="0">
                <a:latin typeface="Arial Narrow" charset="0"/>
                <a:ea typeface="ＭＳ Ｐゴシック" charset="0"/>
                <a:cs typeface="ＭＳ Ｐゴシック" charset="0"/>
              </a:rPr>
              <a:t>, </a:t>
            </a:r>
            <a:r>
              <a:rPr lang="en-US" sz="2400" dirty="0" smtClean="0">
                <a:latin typeface="Arial Narrow" charset="0"/>
                <a:ea typeface="ＭＳ Ｐゴシック" charset="0"/>
                <a:cs typeface="ＭＳ Ｐゴシック" charset="0"/>
              </a:rPr>
              <a:t>Nov. 11</a:t>
            </a:r>
          </a:p>
          <a:p>
            <a:pPr lvl="1"/>
            <a:r>
              <a:rPr lang="en-US" sz="2400" dirty="0" smtClean="0">
                <a:ea typeface="ＭＳ Ｐゴシック" pitchFamily="-84" charset="-128"/>
                <a:cs typeface="ＭＳ Ｐゴシック" pitchFamily="-84" charset="-128"/>
              </a:rPr>
              <a:t>Mixture </a:t>
            </a:r>
            <a:r>
              <a:rPr lang="en-US" sz="2400" dirty="0">
                <a:ea typeface="ＭＳ Ｐゴシック" pitchFamily="-84" charset="-128"/>
                <a:cs typeface="ＭＳ Ｐゴシック" pitchFamily="-84" charset="-128"/>
              </a:rPr>
              <a:t>of multiple choice and free response problems</a:t>
            </a:r>
          </a:p>
          <a:p>
            <a:pPr lvl="1" eaLnBrk="1" hangingPunct="1"/>
            <a:r>
              <a:rPr lang="en-US" sz="2400" dirty="0"/>
              <a:t>Bring your calculator but DO NOT input formula into it!</a:t>
            </a:r>
          </a:p>
          <a:p>
            <a:pPr lvl="2" eaLnBrk="1" hangingPunct="1"/>
            <a:r>
              <a:rPr lang="en-US" sz="2000" dirty="0"/>
              <a:t>Your phones or portable computers are NOT allowed as a replacement!</a:t>
            </a:r>
          </a:p>
          <a:p>
            <a:pPr lvl="1" eaLnBrk="1" hangingPunct="1"/>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r>
              <a:rPr lang="en-US" sz="2000" dirty="0">
                <a:sym typeface="Wingdings"/>
              </a:rPr>
              <a:t>None of the parts of the solutions of any problems</a:t>
            </a:r>
          </a:p>
          <a:p>
            <a:pPr lvl="2" eaLnBrk="1" hangingPunct="1"/>
            <a:r>
              <a:rPr lang="en-US" sz="2000" dirty="0">
                <a:sym typeface="Wingdings"/>
              </a:rPr>
              <a:t>No derived formulae, derivations of equations or word definitions!</a:t>
            </a:r>
          </a:p>
          <a:p>
            <a:pPr lvl="1"/>
            <a:r>
              <a:rPr lang="en-US" sz="2400" dirty="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43" name="Date Placeholder 3"/>
          <p:cNvSpPr>
            <a:spLocks noGrp="1"/>
          </p:cNvSpPr>
          <p:nvPr>
            <p:ph type="dt" sz="quarter" idx="10"/>
          </p:nvPr>
        </p:nvSpPr>
        <p:spPr>
          <a:noFill/>
        </p:spPr>
        <p:txBody>
          <a:bodyPr/>
          <a:lstStyle/>
          <a:p>
            <a:r>
              <a:rPr lang="en-US" smtClean="0"/>
              <a:t>Thursday, Oct. 30, 2014</a:t>
            </a:r>
            <a:endParaRPr lang="en-US"/>
          </a:p>
        </p:txBody>
      </p:sp>
      <p:sp>
        <p:nvSpPr>
          <p:cNvPr id="52244"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2245" name="Slide Number Placeholder 5"/>
          <p:cNvSpPr>
            <a:spLocks noGrp="1"/>
          </p:cNvSpPr>
          <p:nvPr>
            <p:ph type="sldNum" sz="quarter" idx="12"/>
          </p:nvPr>
        </p:nvSpPr>
        <p:spPr>
          <a:noFill/>
        </p:spPr>
        <p:txBody>
          <a:bodyPr/>
          <a:lstStyle/>
          <a:p>
            <a:fld id="{90CB0914-8869-A94B-AD73-E3384C726DFE}" type="slidenum">
              <a:rPr lang="en-US"/>
              <a:pPr/>
              <a:t>3</a:t>
            </a:fld>
            <a:endParaRPr lang="en-US"/>
          </a:p>
        </p:txBody>
      </p:sp>
      <p:sp>
        <p:nvSpPr>
          <p:cNvPr id="52246" name="Rectangle 2"/>
          <p:cNvSpPr>
            <a:spLocks noGrp="1" noChangeArrowheads="1"/>
          </p:cNvSpPr>
          <p:nvPr>
            <p:ph type="title"/>
          </p:nvPr>
        </p:nvSpPr>
        <p:spPr>
          <a:xfrm>
            <a:off x="685800" y="152400"/>
            <a:ext cx="7772400" cy="609600"/>
          </a:xfrm>
        </p:spPr>
        <p:txBody>
          <a:bodyPr/>
          <a:lstStyle/>
          <a:p>
            <a:r>
              <a:rPr lang="en-US" sz="4000" dirty="0" smtClean="0"/>
              <a:t>Ex: Rolling </a:t>
            </a:r>
            <a:r>
              <a:rPr lang="en-US" sz="4000" dirty="0"/>
              <a:t>Kinetic Energy</a:t>
            </a:r>
            <a:endParaRPr lang="en-US" dirty="0"/>
          </a:p>
        </p:txBody>
      </p:sp>
      <p:sp>
        <p:nvSpPr>
          <p:cNvPr id="445443" name="Text Box 3"/>
          <p:cNvSpPr txBox="1">
            <a:spLocks noChangeArrowheads="1"/>
          </p:cNvSpPr>
          <p:nvPr/>
        </p:nvSpPr>
        <p:spPr bwMode="auto">
          <a:xfrm>
            <a:off x="3810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rgbClr val="800000"/>
                </a:solidFill>
                <a:latin typeface="Arial Narrow" charset="0"/>
              </a:rPr>
              <a:t>For a </a:t>
            </a:r>
            <a:r>
              <a:rPr lang="en-US" sz="2000" dirty="0">
                <a:solidFill>
                  <a:srgbClr val="800000"/>
                </a:solidFill>
                <a:latin typeface="Arial Narrow" charset="0"/>
              </a:rPr>
              <a:t>solid sphere as shown in the figure, calculate the linear speed of the CM at the bottom of the hill and the magnitude of linear acceleration of the CM.  Solve this problem using Newton’s second law, the dynamic method.</a:t>
            </a:r>
          </a:p>
        </p:txBody>
      </p:sp>
      <p:sp>
        <p:nvSpPr>
          <p:cNvPr id="445445" name="Text Box 5"/>
          <p:cNvSpPr txBox="1">
            <a:spLocks noChangeArrowheads="1"/>
          </p:cNvSpPr>
          <p:nvPr/>
        </p:nvSpPr>
        <p:spPr bwMode="auto">
          <a:xfrm>
            <a:off x="3429000" y="2286000"/>
            <a:ext cx="2362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Gravitational Force,</a:t>
            </a:r>
          </a:p>
        </p:txBody>
      </p:sp>
      <p:sp>
        <p:nvSpPr>
          <p:cNvPr id="445446" name="Text Box 6"/>
          <p:cNvSpPr txBox="1">
            <a:spLocks noChangeArrowheads="1"/>
          </p:cNvSpPr>
          <p:nvPr/>
        </p:nvSpPr>
        <p:spPr bwMode="auto">
          <a:xfrm>
            <a:off x="304800" y="3962400"/>
            <a:ext cx="6705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Since the forces </a:t>
            </a:r>
            <a:r>
              <a:rPr lang="en-US" sz="2000" b="1">
                <a:solidFill>
                  <a:srgbClr val="800000"/>
                </a:solidFill>
                <a:latin typeface="Monotype Corsiva" charset="0"/>
              </a:rPr>
              <a:t>Mg</a:t>
            </a:r>
            <a:r>
              <a:rPr lang="en-US" sz="2000">
                <a:solidFill>
                  <a:srgbClr val="800000"/>
                </a:solidFill>
                <a:latin typeface="Arial Narrow" charset="0"/>
              </a:rPr>
              <a:t> and </a:t>
            </a:r>
            <a:r>
              <a:rPr lang="en-US" sz="2000" b="1">
                <a:solidFill>
                  <a:srgbClr val="800000"/>
                </a:solidFill>
                <a:latin typeface="Arial Narrow" charset="0"/>
              </a:rPr>
              <a:t>n</a:t>
            </a:r>
            <a:r>
              <a:rPr lang="en-US" sz="2000">
                <a:solidFill>
                  <a:srgbClr val="800000"/>
                </a:solidFill>
                <a:latin typeface="Arial Narrow" charset="0"/>
              </a:rPr>
              <a:t> go through the CM, their moment arm is 0 and do not contribute to torque, while the static friction</a:t>
            </a:r>
            <a:r>
              <a:rPr lang="en-US" sz="2000" b="1">
                <a:solidFill>
                  <a:srgbClr val="800000"/>
                </a:solidFill>
                <a:latin typeface="Monotype Corsiva" charset="0"/>
              </a:rPr>
              <a:t> f</a:t>
            </a:r>
            <a:r>
              <a:rPr lang="en-US" sz="2000">
                <a:solidFill>
                  <a:srgbClr val="800000"/>
                </a:solidFill>
                <a:latin typeface="Arial Narrow" charset="0"/>
              </a:rPr>
              <a:t> causes torque</a:t>
            </a:r>
          </a:p>
        </p:txBody>
      </p:sp>
      <p:grpSp>
        <p:nvGrpSpPr>
          <p:cNvPr id="2" name="Group 7"/>
          <p:cNvGrpSpPr>
            <a:grpSpLocks/>
          </p:cNvGrpSpPr>
          <p:nvPr/>
        </p:nvGrpSpPr>
        <p:grpSpPr bwMode="auto">
          <a:xfrm>
            <a:off x="303213" y="2346325"/>
            <a:ext cx="3216275" cy="1298575"/>
            <a:chOff x="191" y="1478"/>
            <a:chExt cx="2026" cy="818"/>
          </a:xfrm>
        </p:grpSpPr>
        <p:sp>
          <p:nvSpPr>
            <p:cNvPr id="52272" name="AutoShape 8"/>
            <p:cNvSpPr>
              <a:spLocks noChangeArrowheads="1"/>
            </p:cNvSpPr>
            <p:nvPr/>
          </p:nvSpPr>
          <p:spPr bwMode="auto">
            <a:xfrm>
              <a:off x="489" y="1478"/>
              <a:ext cx="1728" cy="816"/>
            </a:xfrm>
            <a:prstGeom prst="rtTriangle">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52273" name="Oval 9"/>
            <p:cNvSpPr>
              <a:spLocks noChangeArrowheads="1"/>
            </p:cNvSpPr>
            <p:nvPr/>
          </p:nvSpPr>
          <p:spPr bwMode="auto">
            <a:xfrm>
              <a:off x="1008" y="1488"/>
              <a:ext cx="288" cy="288"/>
            </a:xfrm>
            <a:prstGeom prst="ellipse">
              <a:avLst/>
            </a:prstGeom>
            <a:gradFill rotWithShape="0">
              <a:gsLst>
                <a:gs pos="0">
                  <a:srgbClr val="FF0000"/>
                </a:gs>
                <a:gs pos="100000">
                  <a:srgbClr val="760000"/>
                </a:gs>
              </a:gsLst>
              <a:path path="shape">
                <a:fillToRect l="50000" t="50000" r="50000" b="50000"/>
              </a:path>
            </a:gradFill>
            <a:ln w="9525">
              <a:noFill/>
              <a:round/>
              <a:headEnd/>
              <a:tailEnd/>
            </a:ln>
          </p:spPr>
          <p:txBody>
            <a:bodyPr wrap="none" anchor="ctr">
              <a:prstTxWarp prst="textNoShape">
                <a:avLst/>
              </a:prstTxWarp>
            </a:bodyPr>
            <a:lstStyle/>
            <a:p>
              <a:pPr algn="ctr"/>
              <a:r>
                <a:rPr lang="en-US" sz="2000">
                  <a:solidFill>
                    <a:srgbClr val="FFFF99"/>
                  </a:solidFill>
                  <a:latin typeface="Monotype Corsiva" charset="0"/>
                </a:rPr>
                <a:t>M</a:t>
              </a:r>
            </a:p>
          </p:txBody>
        </p:sp>
        <p:sp>
          <p:nvSpPr>
            <p:cNvPr id="52274" name="Text Box 10"/>
            <p:cNvSpPr txBox="1">
              <a:spLocks noChangeArrowheads="1"/>
            </p:cNvSpPr>
            <p:nvPr/>
          </p:nvSpPr>
          <p:spPr bwMode="auto">
            <a:xfrm rot="1523640">
              <a:off x="1247" y="1646"/>
              <a:ext cx="183"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x</a:t>
              </a:r>
            </a:p>
          </p:txBody>
        </p:sp>
        <p:sp>
          <p:nvSpPr>
            <p:cNvPr id="52275" name="Line 11"/>
            <p:cNvSpPr>
              <a:spLocks noChangeShapeType="1"/>
            </p:cNvSpPr>
            <p:nvPr/>
          </p:nvSpPr>
          <p:spPr bwMode="auto">
            <a:xfrm flipH="1">
              <a:off x="249" y="2294"/>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6" name="Line 12"/>
            <p:cNvSpPr>
              <a:spLocks noChangeShapeType="1"/>
            </p:cNvSpPr>
            <p:nvPr/>
          </p:nvSpPr>
          <p:spPr bwMode="auto">
            <a:xfrm flipH="1">
              <a:off x="249" y="1478"/>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7" name="Line 13"/>
            <p:cNvSpPr>
              <a:spLocks noChangeShapeType="1"/>
            </p:cNvSpPr>
            <p:nvPr/>
          </p:nvSpPr>
          <p:spPr bwMode="auto">
            <a:xfrm>
              <a:off x="345" y="1478"/>
              <a:ext cx="0" cy="816"/>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2278" name="Text Box 14"/>
            <p:cNvSpPr txBox="1">
              <a:spLocks noChangeArrowheads="1"/>
            </p:cNvSpPr>
            <p:nvPr/>
          </p:nvSpPr>
          <p:spPr bwMode="auto">
            <a:xfrm>
              <a:off x="191" y="1693"/>
              <a:ext cx="204"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h</a:t>
              </a:r>
            </a:p>
          </p:txBody>
        </p:sp>
        <p:sp>
          <p:nvSpPr>
            <p:cNvPr id="52279" name="Arc 15"/>
            <p:cNvSpPr>
              <a:spLocks/>
            </p:cNvSpPr>
            <p:nvPr/>
          </p:nvSpPr>
          <p:spPr bwMode="auto">
            <a:xfrm flipH="1">
              <a:off x="1689" y="2054"/>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52280" name="Text Box 16"/>
            <p:cNvSpPr txBox="1">
              <a:spLocks noChangeArrowheads="1"/>
            </p:cNvSpPr>
            <p:nvPr/>
          </p:nvSpPr>
          <p:spPr bwMode="auto">
            <a:xfrm>
              <a:off x="1437" y="2005"/>
              <a:ext cx="205" cy="291"/>
            </a:xfrm>
            <a:prstGeom prst="rect">
              <a:avLst/>
            </a:prstGeom>
            <a:noFill/>
            <a:ln w="9525">
              <a:noFill/>
              <a:miter lim="800000"/>
              <a:headEnd/>
              <a:tailEnd/>
            </a:ln>
          </p:spPr>
          <p:txBody>
            <a:bodyPr wrap="none">
              <a:prstTxWarp prst="textNoShape">
                <a:avLst/>
              </a:prstTxWarp>
              <a:spAutoFit/>
            </a:bodyPr>
            <a:lstStyle/>
            <a:p>
              <a:r>
                <a:rPr lang="en-US" dirty="0" err="1" smtClean="0">
                  <a:solidFill>
                    <a:schemeClr val="accent2"/>
                  </a:solidFill>
                  <a:latin typeface="Arial Narrow" charset="0"/>
                </a:rPr>
                <a:t>θ</a:t>
              </a:r>
              <a:endParaRPr lang="en-US" dirty="0">
                <a:solidFill>
                  <a:schemeClr val="accent2"/>
                </a:solidFill>
                <a:latin typeface="Arial Narrow" charset="0"/>
              </a:endParaRPr>
            </a:p>
          </p:txBody>
        </p:sp>
      </p:grpSp>
      <p:sp>
        <p:nvSpPr>
          <p:cNvPr id="445459" name="Text Box 19"/>
          <p:cNvSpPr txBox="1">
            <a:spLocks noChangeArrowheads="1"/>
          </p:cNvSpPr>
          <p:nvPr/>
        </p:nvSpPr>
        <p:spPr bwMode="auto">
          <a:xfrm>
            <a:off x="304800" y="4724400"/>
            <a:ext cx="1676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know that  </a:t>
            </a:r>
          </a:p>
        </p:txBody>
      </p:sp>
      <p:sp>
        <p:nvSpPr>
          <p:cNvPr id="445460" name="Text Box 20"/>
          <p:cNvSpPr txBox="1">
            <a:spLocks noChangeArrowheads="1"/>
          </p:cNvSpPr>
          <p:nvPr/>
        </p:nvSpPr>
        <p:spPr bwMode="auto">
          <a:xfrm>
            <a:off x="4114800" y="1905000"/>
            <a:ext cx="42672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are the forces involved in this motion?</a:t>
            </a:r>
          </a:p>
        </p:txBody>
      </p:sp>
      <p:grpSp>
        <p:nvGrpSpPr>
          <p:cNvPr id="3" name="Group 21"/>
          <p:cNvGrpSpPr>
            <a:grpSpLocks/>
          </p:cNvGrpSpPr>
          <p:nvPr/>
        </p:nvGrpSpPr>
        <p:grpSpPr bwMode="auto">
          <a:xfrm>
            <a:off x="1504950" y="2590800"/>
            <a:ext cx="498475" cy="1074738"/>
            <a:chOff x="948" y="1632"/>
            <a:chExt cx="314" cy="677"/>
          </a:xfrm>
        </p:grpSpPr>
        <p:sp>
          <p:nvSpPr>
            <p:cNvPr id="52270" name="Line 22"/>
            <p:cNvSpPr>
              <a:spLocks noChangeShapeType="1"/>
            </p:cNvSpPr>
            <p:nvPr/>
          </p:nvSpPr>
          <p:spPr bwMode="auto">
            <a:xfrm>
              <a:off x="1152" y="1632"/>
              <a:ext cx="0" cy="48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71" name="Text Box 23"/>
            <p:cNvSpPr txBox="1">
              <a:spLocks noChangeArrowheads="1"/>
            </p:cNvSpPr>
            <p:nvPr/>
          </p:nvSpPr>
          <p:spPr bwMode="auto">
            <a:xfrm>
              <a:off x="948" y="2059"/>
              <a:ext cx="31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Mg</a:t>
              </a:r>
              <a:endParaRPr lang="en-US" sz="2000">
                <a:solidFill>
                  <a:schemeClr val="accent2"/>
                </a:solidFill>
                <a:latin typeface="Arial Narrow" charset="0"/>
              </a:endParaRPr>
            </a:p>
          </p:txBody>
        </p:sp>
      </p:grpSp>
      <p:grpSp>
        <p:nvGrpSpPr>
          <p:cNvPr id="4" name="Group 24"/>
          <p:cNvGrpSpPr>
            <a:grpSpLocks/>
          </p:cNvGrpSpPr>
          <p:nvPr/>
        </p:nvGrpSpPr>
        <p:grpSpPr bwMode="auto">
          <a:xfrm>
            <a:off x="1279525" y="2171700"/>
            <a:ext cx="396875" cy="571500"/>
            <a:chOff x="806" y="1368"/>
            <a:chExt cx="250" cy="360"/>
          </a:xfrm>
        </p:grpSpPr>
        <p:sp>
          <p:nvSpPr>
            <p:cNvPr id="52268" name="Line 25"/>
            <p:cNvSpPr>
              <a:spLocks noChangeShapeType="1"/>
            </p:cNvSpPr>
            <p:nvPr/>
          </p:nvSpPr>
          <p:spPr bwMode="auto">
            <a:xfrm flipH="1" flipV="1">
              <a:off x="864" y="1632"/>
              <a:ext cx="192" cy="9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69" name="Text Box 26"/>
            <p:cNvSpPr txBox="1">
              <a:spLocks noChangeArrowheads="1"/>
            </p:cNvSpPr>
            <p:nvPr/>
          </p:nvSpPr>
          <p:spPr bwMode="auto">
            <a:xfrm>
              <a:off x="806" y="1368"/>
              <a:ext cx="167" cy="250"/>
            </a:xfrm>
            <a:prstGeom prst="rect">
              <a:avLst/>
            </a:prstGeom>
            <a:noFill/>
            <a:ln w="9525">
              <a:noFill/>
              <a:miter lim="800000"/>
              <a:headEnd/>
              <a:tailEnd/>
            </a:ln>
          </p:spPr>
          <p:txBody>
            <a:bodyPr wrap="none">
              <a:prstTxWarp prst="textNoShape">
                <a:avLst/>
              </a:prstTxWarp>
              <a:spAutoFit/>
            </a:bodyPr>
            <a:lstStyle/>
            <a:p>
              <a:r>
                <a:rPr lang="en-US" sz="2000">
                  <a:latin typeface="Monotype Corsiva" charset="0"/>
                </a:rPr>
                <a:t>f</a:t>
              </a:r>
            </a:p>
          </p:txBody>
        </p:sp>
      </p:grpSp>
      <p:sp>
        <p:nvSpPr>
          <p:cNvPr id="445467" name="Text Box 27"/>
          <p:cNvSpPr txBox="1">
            <a:spLocks noChangeArrowheads="1"/>
          </p:cNvSpPr>
          <p:nvPr/>
        </p:nvSpPr>
        <p:spPr bwMode="auto">
          <a:xfrm>
            <a:off x="3886200" y="2667000"/>
            <a:ext cx="4572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Newton’s second law applied to the CM gives</a:t>
            </a:r>
          </a:p>
        </p:txBody>
      </p:sp>
      <p:sp>
        <p:nvSpPr>
          <p:cNvPr id="445468" name="Text Box 28"/>
          <p:cNvSpPr txBox="1">
            <a:spLocks noChangeArrowheads="1"/>
          </p:cNvSpPr>
          <p:nvPr/>
        </p:nvSpPr>
        <p:spPr bwMode="auto">
          <a:xfrm>
            <a:off x="53340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Frictional Force,</a:t>
            </a:r>
          </a:p>
        </p:txBody>
      </p:sp>
      <p:sp>
        <p:nvSpPr>
          <p:cNvPr id="445469" name="Text Box 29"/>
          <p:cNvSpPr txBox="1">
            <a:spLocks noChangeArrowheads="1"/>
          </p:cNvSpPr>
          <p:nvPr/>
        </p:nvSpPr>
        <p:spPr bwMode="auto">
          <a:xfrm>
            <a:off x="69342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Normal Force</a:t>
            </a:r>
          </a:p>
        </p:txBody>
      </p:sp>
      <p:grpSp>
        <p:nvGrpSpPr>
          <p:cNvPr id="5" name="Group 30"/>
          <p:cNvGrpSpPr>
            <a:grpSpLocks/>
          </p:cNvGrpSpPr>
          <p:nvPr/>
        </p:nvGrpSpPr>
        <p:grpSpPr bwMode="auto">
          <a:xfrm>
            <a:off x="1695450" y="1981200"/>
            <a:ext cx="438150" cy="800100"/>
            <a:chOff x="1584" y="1272"/>
            <a:chExt cx="276" cy="504"/>
          </a:xfrm>
        </p:grpSpPr>
        <p:sp>
          <p:nvSpPr>
            <p:cNvPr id="52266" name="Line 31"/>
            <p:cNvSpPr>
              <a:spLocks noChangeShapeType="1"/>
            </p:cNvSpPr>
            <p:nvPr/>
          </p:nvSpPr>
          <p:spPr bwMode="auto">
            <a:xfrm flipV="1">
              <a:off x="1584" y="1488"/>
              <a:ext cx="144" cy="288"/>
            </a:xfrm>
            <a:prstGeom prst="line">
              <a:avLst/>
            </a:prstGeom>
            <a:noFill/>
            <a:ln w="28575">
              <a:solidFill>
                <a:srgbClr val="FFFFCC"/>
              </a:solidFill>
              <a:round/>
              <a:headEnd/>
              <a:tailEnd type="triangle" w="med" len="med"/>
            </a:ln>
          </p:spPr>
          <p:txBody>
            <a:bodyPr>
              <a:prstTxWarp prst="textNoShape">
                <a:avLst/>
              </a:prstTxWarp>
            </a:bodyPr>
            <a:lstStyle/>
            <a:p>
              <a:endParaRPr lang="en-US"/>
            </a:p>
          </p:txBody>
        </p:sp>
        <p:sp>
          <p:nvSpPr>
            <p:cNvPr id="52267" name="Text Box 32"/>
            <p:cNvSpPr txBox="1">
              <a:spLocks noChangeArrowheads="1"/>
            </p:cNvSpPr>
            <p:nvPr/>
          </p:nvSpPr>
          <p:spPr bwMode="auto">
            <a:xfrm>
              <a:off x="1670" y="1272"/>
              <a:ext cx="19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n</a:t>
              </a:r>
            </a:p>
          </p:txBody>
        </p:sp>
      </p:grpSp>
      <p:grpSp>
        <p:nvGrpSpPr>
          <p:cNvPr id="6" name="Group 33"/>
          <p:cNvGrpSpPr>
            <a:grpSpLocks/>
          </p:cNvGrpSpPr>
          <p:nvPr/>
        </p:nvGrpSpPr>
        <p:grpSpPr bwMode="auto">
          <a:xfrm>
            <a:off x="2667000" y="2166938"/>
            <a:ext cx="533400" cy="1262062"/>
            <a:chOff x="1680" y="1238"/>
            <a:chExt cx="336" cy="795"/>
          </a:xfrm>
        </p:grpSpPr>
        <p:sp>
          <p:nvSpPr>
            <p:cNvPr id="52262" name="Line 34"/>
            <p:cNvSpPr>
              <a:spLocks noChangeShapeType="1"/>
            </p:cNvSpPr>
            <p:nvPr/>
          </p:nvSpPr>
          <p:spPr bwMode="auto">
            <a:xfrm>
              <a:off x="1680" y="1680"/>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3" name="Text Box 35"/>
            <p:cNvSpPr txBox="1">
              <a:spLocks noChangeArrowheads="1"/>
            </p:cNvSpPr>
            <p:nvPr/>
          </p:nvSpPr>
          <p:spPr bwMode="auto">
            <a:xfrm rot="1474049">
              <a:off x="1824" y="1783"/>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x</a:t>
              </a:r>
            </a:p>
          </p:txBody>
        </p:sp>
        <p:sp>
          <p:nvSpPr>
            <p:cNvPr id="52264" name="Line 36"/>
            <p:cNvSpPr>
              <a:spLocks noChangeShapeType="1"/>
            </p:cNvSpPr>
            <p:nvPr/>
          </p:nvSpPr>
          <p:spPr bwMode="auto">
            <a:xfrm rot="-5400000">
              <a:off x="1608" y="1416"/>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5" name="Text Box 37"/>
            <p:cNvSpPr txBox="1">
              <a:spLocks noChangeArrowheads="1"/>
            </p:cNvSpPr>
            <p:nvPr/>
          </p:nvSpPr>
          <p:spPr bwMode="auto">
            <a:xfrm rot="1474049">
              <a:off x="1680" y="123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y</a:t>
              </a:r>
            </a:p>
          </p:txBody>
        </p:sp>
      </p:grpSp>
      <p:sp>
        <p:nvSpPr>
          <p:cNvPr id="445479" name="Text Box 39"/>
          <p:cNvSpPr txBox="1">
            <a:spLocks noChangeArrowheads="1"/>
          </p:cNvSpPr>
          <p:nvPr/>
        </p:nvSpPr>
        <p:spPr bwMode="auto">
          <a:xfrm>
            <a:off x="2286000" y="4724400"/>
            <a:ext cx="9144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obtain </a:t>
            </a:r>
          </a:p>
        </p:txBody>
      </p:sp>
      <p:sp>
        <p:nvSpPr>
          <p:cNvPr id="445481" name="Text Box 41"/>
          <p:cNvSpPr txBox="1">
            <a:spLocks noChangeArrowheads="1"/>
          </p:cNvSpPr>
          <p:nvPr/>
        </p:nvSpPr>
        <p:spPr bwMode="auto">
          <a:xfrm>
            <a:off x="2209800" y="5546725"/>
            <a:ext cx="1981200" cy="707886"/>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 Substituting </a:t>
            </a:r>
            <a:r>
              <a:rPr lang="en-US" sz="2000" b="1" dirty="0">
                <a:solidFill>
                  <a:srgbClr val="800000"/>
                </a:solidFill>
                <a:latin typeface="Monotype Corsiva" charset="0"/>
              </a:rPr>
              <a:t>f</a:t>
            </a:r>
            <a:r>
              <a:rPr lang="en-US" sz="2000" dirty="0">
                <a:solidFill>
                  <a:srgbClr val="800000"/>
                </a:solidFill>
                <a:latin typeface="Arial Narrow" charset="0"/>
              </a:rPr>
              <a:t> </a:t>
            </a:r>
            <a:r>
              <a:rPr lang="en-US" sz="2000" dirty="0" smtClean="0">
                <a:solidFill>
                  <a:srgbClr val="800000"/>
                </a:solidFill>
                <a:latin typeface="Arial Narrow" charset="0"/>
              </a:rPr>
              <a:t>in  </a:t>
            </a:r>
            <a:r>
              <a:rPr lang="en-US" sz="2000" dirty="0">
                <a:solidFill>
                  <a:srgbClr val="800000"/>
                </a:solidFill>
                <a:latin typeface="Arial Narrow" charset="0"/>
              </a:rPr>
              <a:t>dynamic equations</a:t>
            </a:r>
          </a:p>
        </p:txBody>
      </p:sp>
      <p:graphicFrame>
        <p:nvGraphicFramePr>
          <p:cNvPr id="57" name="Object 3"/>
          <p:cNvGraphicFramePr>
            <a:graphicFrameLocks noChangeAspect="1"/>
          </p:cNvGraphicFramePr>
          <p:nvPr>
            <p:extLst>
              <p:ext uri="{D42A27DB-BD31-4B8C-83A1-F6EECF244321}">
                <p14:modId xmlns:p14="http://schemas.microsoft.com/office/powerpoint/2010/main" val="1143305239"/>
              </p:ext>
            </p:extLst>
          </p:nvPr>
        </p:nvGraphicFramePr>
        <p:xfrm>
          <a:off x="3962400" y="2971800"/>
          <a:ext cx="3671887" cy="631825"/>
        </p:xfrm>
        <a:graphic>
          <a:graphicData uri="http://schemas.openxmlformats.org/presentationml/2006/ole">
            <mc:AlternateContent xmlns:mc="http://schemas.openxmlformats.org/markup-compatibility/2006">
              <mc:Choice xmlns:v="urn:schemas-microsoft-com:vml" Requires="v">
                <p:oleObj spid="_x0000_s465884" name="Equation" r:id="rId3" imgW="1790700" imgH="266700" progId="Equation.DSMT4">
                  <p:embed/>
                </p:oleObj>
              </mc:Choice>
              <mc:Fallback>
                <p:oleObj name="Equation" r:id="rId3" imgW="1790700" imgH="266700" progId="Equation.DSMT4">
                  <p:embed/>
                  <p:pic>
                    <p:nvPicPr>
                      <p:cNvPr id="0" name=""/>
                      <p:cNvPicPr>
                        <a:picLocks noChangeAspect="1" noChangeArrowheads="1"/>
                      </p:cNvPicPr>
                      <p:nvPr/>
                    </p:nvPicPr>
                    <p:blipFill>
                      <a:blip r:embed="rId4"/>
                      <a:srcRect/>
                      <a:stretch>
                        <a:fillRect/>
                      </a:stretch>
                    </p:blipFill>
                    <p:spPr bwMode="auto">
                      <a:xfrm>
                        <a:off x="3962400" y="2971800"/>
                        <a:ext cx="3671887" cy="631825"/>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2473701637"/>
              </p:ext>
            </p:extLst>
          </p:nvPr>
        </p:nvGraphicFramePr>
        <p:xfrm>
          <a:off x="3987800" y="3505200"/>
          <a:ext cx="3098800" cy="661987"/>
        </p:xfrm>
        <a:graphic>
          <a:graphicData uri="http://schemas.openxmlformats.org/presentationml/2006/ole">
            <mc:AlternateContent xmlns:mc="http://schemas.openxmlformats.org/markup-compatibility/2006">
              <mc:Choice xmlns:v="urn:schemas-microsoft-com:vml" Requires="v">
                <p:oleObj spid="_x0000_s465885" name="Equation" r:id="rId5" imgW="1511300" imgH="279400" progId="Equation.DSMT4">
                  <p:embed/>
                </p:oleObj>
              </mc:Choice>
              <mc:Fallback>
                <p:oleObj name="Equation" r:id="rId5" imgW="1511300" imgH="279400" progId="Equation.DSMT4">
                  <p:embed/>
                  <p:pic>
                    <p:nvPicPr>
                      <p:cNvPr id="0" name=""/>
                      <p:cNvPicPr>
                        <a:picLocks noChangeAspect="1" noChangeArrowheads="1"/>
                      </p:cNvPicPr>
                      <p:nvPr/>
                    </p:nvPicPr>
                    <p:blipFill>
                      <a:blip r:embed="rId6"/>
                      <a:srcRect/>
                      <a:stretch>
                        <a:fillRect/>
                      </a:stretch>
                    </p:blipFill>
                    <p:spPr bwMode="auto">
                      <a:xfrm>
                        <a:off x="3987800" y="3505200"/>
                        <a:ext cx="3098800" cy="661987"/>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1799312110"/>
              </p:ext>
            </p:extLst>
          </p:nvPr>
        </p:nvGraphicFramePr>
        <p:xfrm>
          <a:off x="6934200" y="4000500"/>
          <a:ext cx="2187575" cy="571500"/>
        </p:xfrm>
        <a:graphic>
          <a:graphicData uri="http://schemas.openxmlformats.org/presentationml/2006/ole">
            <mc:AlternateContent xmlns:mc="http://schemas.openxmlformats.org/markup-compatibility/2006">
              <mc:Choice xmlns:v="urn:schemas-microsoft-com:vml" Requires="v">
                <p:oleObj spid="_x0000_s465886" name="Equation" r:id="rId7" imgW="1066800" imgH="241300" progId="Equation.DSMT4">
                  <p:embed/>
                </p:oleObj>
              </mc:Choice>
              <mc:Fallback>
                <p:oleObj name="Equation" r:id="rId7" imgW="1066800" imgH="241300" progId="Equation.DSMT4">
                  <p:embed/>
                  <p:pic>
                    <p:nvPicPr>
                      <p:cNvPr id="0" name=""/>
                      <p:cNvPicPr>
                        <a:picLocks noChangeAspect="1" noChangeArrowheads="1"/>
                      </p:cNvPicPr>
                      <p:nvPr/>
                    </p:nvPicPr>
                    <p:blipFill>
                      <a:blip r:embed="rId8"/>
                      <a:srcRect/>
                      <a:stretch>
                        <a:fillRect/>
                      </a:stretch>
                    </p:blipFill>
                    <p:spPr bwMode="auto">
                      <a:xfrm>
                        <a:off x="6934200" y="4000500"/>
                        <a:ext cx="2187575" cy="571500"/>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70198560"/>
              </p:ext>
            </p:extLst>
          </p:nvPr>
        </p:nvGraphicFramePr>
        <p:xfrm>
          <a:off x="3581400" y="4419600"/>
          <a:ext cx="3657600" cy="1173356"/>
        </p:xfrm>
        <a:graphic>
          <a:graphicData uri="http://schemas.openxmlformats.org/presentationml/2006/ole">
            <mc:AlternateContent xmlns:mc="http://schemas.openxmlformats.org/markup-compatibility/2006">
              <mc:Choice xmlns:v="urn:schemas-microsoft-com:vml" Requires="v">
                <p:oleObj spid="_x0000_s465887" name="Equation" r:id="rId9" imgW="2286000" imgH="635000" progId="Equation.DSMT4">
                  <p:embed/>
                </p:oleObj>
              </mc:Choice>
              <mc:Fallback>
                <p:oleObj name="Equation" r:id="rId9" imgW="2286000" imgH="635000" progId="Equation.DSMT4">
                  <p:embed/>
                  <p:pic>
                    <p:nvPicPr>
                      <p:cNvPr id="0" name=""/>
                      <p:cNvPicPr>
                        <a:picLocks noChangeAspect="1" noChangeArrowheads="1"/>
                      </p:cNvPicPr>
                      <p:nvPr/>
                    </p:nvPicPr>
                    <p:blipFill>
                      <a:blip r:embed="rId10"/>
                      <a:srcRect/>
                      <a:stretch>
                        <a:fillRect/>
                      </a:stretch>
                    </p:blipFill>
                    <p:spPr bwMode="auto">
                      <a:xfrm>
                        <a:off x="3581400" y="4419600"/>
                        <a:ext cx="3657600" cy="1173356"/>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3531432014"/>
              </p:ext>
            </p:extLst>
          </p:nvPr>
        </p:nvGraphicFramePr>
        <p:xfrm>
          <a:off x="304799" y="5016500"/>
          <a:ext cx="1580630" cy="927100"/>
        </p:xfrm>
        <a:graphic>
          <a:graphicData uri="http://schemas.openxmlformats.org/presentationml/2006/ole">
            <mc:AlternateContent xmlns:mc="http://schemas.openxmlformats.org/markup-compatibility/2006">
              <mc:Choice xmlns:v="urn:schemas-microsoft-com:vml" Requires="v">
                <p:oleObj spid="_x0000_s465888" name="Equation" r:id="rId11" imgW="825500" imgH="419100" progId="Equation.DSMT4">
                  <p:embed/>
                </p:oleObj>
              </mc:Choice>
              <mc:Fallback>
                <p:oleObj name="Equation" r:id="rId11" imgW="825500" imgH="419100" progId="Equation.DSMT4">
                  <p:embed/>
                  <p:pic>
                    <p:nvPicPr>
                      <p:cNvPr id="0" name=""/>
                      <p:cNvPicPr>
                        <a:picLocks noChangeAspect="1" noChangeArrowheads="1"/>
                      </p:cNvPicPr>
                      <p:nvPr/>
                    </p:nvPicPr>
                    <p:blipFill>
                      <a:blip r:embed="rId12"/>
                      <a:srcRect/>
                      <a:stretch>
                        <a:fillRect/>
                      </a:stretch>
                    </p:blipFill>
                    <p:spPr bwMode="auto">
                      <a:xfrm>
                        <a:off x="304799" y="5016500"/>
                        <a:ext cx="1580630" cy="927100"/>
                      </a:xfrm>
                      <a:prstGeom prst="rect">
                        <a:avLst/>
                      </a:prstGeom>
                      <a:noFill/>
                      <a:ln>
                        <a:noFill/>
                      </a:ln>
                      <a:effectLs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3218787192"/>
              </p:ext>
            </p:extLst>
          </p:nvPr>
        </p:nvGraphicFramePr>
        <p:xfrm>
          <a:off x="292141" y="5726112"/>
          <a:ext cx="1536659" cy="674688"/>
        </p:xfrm>
        <a:graphic>
          <a:graphicData uri="http://schemas.openxmlformats.org/presentationml/2006/ole">
            <mc:AlternateContent xmlns:mc="http://schemas.openxmlformats.org/markup-compatibility/2006">
              <mc:Choice xmlns:v="urn:schemas-microsoft-com:vml" Requires="v">
                <p:oleObj spid="_x0000_s465889" name="Equation" r:id="rId13" imgW="635000" imgH="241300" progId="Equation.DSMT4">
                  <p:embed/>
                </p:oleObj>
              </mc:Choice>
              <mc:Fallback>
                <p:oleObj name="Equation" r:id="rId13" imgW="635000" imgH="241300" progId="Equation.DSMT4">
                  <p:embed/>
                  <p:pic>
                    <p:nvPicPr>
                      <p:cNvPr id="0" name=""/>
                      <p:cNvPicPr>
                        <a:picLocks noChangeAspect="1" noChangeArrowheads="1"/>
                      </p:cNvPicPr>
                      <p:nvPr/>
                    </p:nvPicPr>
                    <p:blipFill>
                      <a:blip r:embed="rId14"/>
                      <a:srcRect/>
                      <a:stretch>
                        <a:fillRect/>
                      </a:stretch>
                    </p:blipFill>
                    <p:spPr bwMode="auto">
                      <a:xfrm>
                        <a:off x="292141" y="5726112"/>
                        <a:ext cx="1536659" cy="674688"/>
                      </a:xfrm>
                      <a:prstGeom prst="rect">
                        <a:avLst/>
                      </a:prstGeom>
                      <a:noFill/>
                      <a:ln>
                        <a:noFill/>
                      </a:ln>
                      <a:effectLst/>
                      <a:extLst/>
                    </p:spPr>
                  </p:pic>
                </p:oleObj>
              </mc:Fallback>
            </mc:AlternateContent>
          </a:graphicData>
        </a:graphic>
      </p:graphicFrame>
      <p:graphicFrame>
        <p:nvGraphicFramePr>
          <p:cNvPr id="63" name="Object 3"/>
          <p:cNvGraphicFramePr>
            <a:graphicFrameLocks noChangeAspect="1"/>
          </p:cNvGraphicFramePr>
          <p:nvPr>
            <p:extLst>
              <p:ext uri="{D42A27DB-BD31-4B8C-83A1-F6EECF244321}">
                <p14:modId xmlns:p14="http://schemas.microsoft.com/office/powerpoint/2010/main" val="2953740929"/>
              </p:ext>
            </p:extLst>
          </p:nvPr>
        </p:nvGraphicFramePr>
        <p:xfrm>
          <a:off x="4517036" y="5410200"/>
          <a:ext cx="4017364" cy="850900"/>
        </p:xfrm>
        <a:graphic>
          <a:graphicData uri="http://schemas.openxmlformats.org/presentationml/2006/ole">
            <mc:AlternateContent xmlns:mc="http://schemas.openxmlformats.org/markup-compatibility/2006">
              <mc:Choice xmlns:v="urn:schemas-microsoft-com:vml" Requires="v">
                <p:oleObj spid="_x0000_s465890" name="Equation" r:id="rId15" imgW="2286000" imgH="419100" progId="Equation.DSMT4">
                  <p:embed/>
                </p:oleObj>
              </mc:Choice>
              <mc:Fallback>
                <p:oleObj name="Equation" r:id="rId15" imgW="2286000" imgH="419100" progId="Equation.DSMT4">
                  <p:embed/>
                  <p:pic>
                    <p:nvPicPr>
                      <p:cNvPr id="0" name=""/>
                      <p:cNvPicPr>
                        <a:picLocks noChangeAspect="1" noChangeArrowheads="1"/>
                      </p:cNvPicPr>
                      <p:nvPr/>
                    </p:nvPicPr>
                    <p:blipFill>
                      <a:blip r:embed="rId16"/>
                      <a:srcRect/>
                      <a:stretch>
                        <a:fillRect/>
                      </a:stretch>
                    </p:blipFill>
                    <p:spPr bwMode="auto">
                      <a:xfrm>
                        <a:off x="4517036" y="5410200"/>
                        <a:ext cx="4017364" cy="8509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16219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4" name="Date Placeholder 3"/>
          <p:cNvSpPr>
            <a:spLocks noGrp="1"/>
          </p:cNvSpPr>
          <p:nvPr>
            <p:ph type="dt" sz="quarter" idx="10"/>
          </p:nvPr>
        </p:nvSpPr>
        <p:spPr>
          <a:noFill/>
        </p:spPr>
        <p:txBody>
          <a:bodyPr/>
          <a:lstStyle/>
          <a:p>
            <a:r>
              <a:rPr lang="en-US" smtClean="0"/>
              <a:t>Thursday, Oct. 30, 2014</a:t>
            </a:r>
            <a:endParaRPr lang="en-US"/>
          </a:p>
        </p:txBody>
      </p:sp>
      <p:sp>
        <p:nvSpPr>
          <p:cNvPr id="24595"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24596" name="Slide Number Placeholder 5"/>
          <p:cNvSpPr>
            <a:spLocks noGrp="1"/>
          </p:cNvSpPr>
          <p:nvPr>
            <p:ph type="sldNum" sz="quarter" idx="12"/>
          </p:nvPr>
        </p:nvSpPr>
        <p:spPr>
          <a:noFill/>
        </p:spPr>
        <p:txBody>
          <a:bodyPr/>
          <a:lstStyle/>
          <a:p>
            <a:fld id="{1D020F50-ADD6-904D-99F3-CC3A085A211E}" type="slidenum">
              <a:rPr lang="en-US"/>
              <a:pPr/>
              <a:t>4</a:t>
            </a:fld>
            <a:endParaRPr lang="en-US"/>
          </a:p>
        </p:txBody>
      </p:sp>
      <p:sp>
        <p:nvSpPr>
          <p:cNvPr id="24597" name="Rectangle 2"/>
          <p:cNvSpPr>
            <a:spLocks noGrp="1" noChangeArrowheads="1"/>
          </p:cNvSpPr>
          <p:nvPr>
            <p:ph type="title"/>
          </p:nvPr>
        </p:nvSpPr>
        <p:spPr>
          <a:xfrm>
            <a:off x="685800" y="152400"/>
            <a:ext cx="8153400" cy="609600"/>
          </a:xfrm>
        </p:spPr>
        <p:txBody>
          <a:bodyPr/>
          <a:lstStyle/>
          <a:p>
            <a:r>
              <a:rPr lang="en-US"/>
              <a:t>Work, Power, and Energy in Rotation</a:t>
            </a:r>
          </a:p>
        </p:txBody>
      </p:sp>
      <p:sp>
        <p:nvSpPr>
          <p:cNvPr id="406531" name="Text Box 3"/>
          <p:cNvSpPr txBox="1">
            <a:spLocks noChangeArrowheads="1"/>
          </p:cNvSpPr>
          <p:nvPr/>
        </p:nvSpPr>
        <p:spPr bwMode="auto">
          <a:xfrm>
            <a:off x="2743200" y="838200"/>
            <a:ext cx="5943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the motion of a rigid body with a single external force </a:t>
            </a:r>
            <a:r>
              <a:rPr lang="en-US" sz="2000" b="1">
                <a:solidFill>
                  <a:srgbClr val="A50021"/>
                </a:solidFill>
                <a:latin typeface="Monotype Corsiva" charset="0"/>
              </a:rPr>
              <a:t>F</a:t>
            </a:r>
            <a:r>
              <a:rPr lang="en-US" sz="2000">
                <a:solidFill>
                  <a:schemeClr val="accent2"/>
                </a:solidFill>
                <a:latin typeface="Monotype Corsiva" charset="0"/>
              </a:rPr>
              <a:t> </a:t>
            </a:r>
            <a:r>
              <a:rPr lang="en-US" sz="2000">
                <a:solidFill>
                  <a:schemeClr val="accent2"/>
                </a:solidFill>
                <a:latin typeface="Arial Narrow" charset="0"/>
              </a:rPr>
              <a:t>exerting on the point </a:t>
            </a:r>
            <a:r>
              <a:rPr lang="en-US" sz="2000">
                <a:solidFill>
                  <a:srgbClr val="A50021"/>
                </a:solidFill>
                <a:latin typeface="Arial Narrow" charset="0"/>
              </a:rPr>
              <a:t>P</a:t>
            </a:r>
            <a:r>
              <a:rPr lang="en-US" sz="2000">
                <a:solidFill>
                  <a:schemeClr val="accent2"/>
                </a:solidFill>
                <a:latin typeface="Arial Narrow" charset="0"/>
              </a:rPr>
              <a:t>, moving the object by </a:t>
            </a:r>
            <a:r>
              <a:rPr lang="en-US" sz="2000">
                <a:solidFill>
                  <a:srgbClr val="FF0000"/>
                </a:solidFill>
                <a:latin typeface="Lucida Grande" charset="0"/>
                <a:ea typeface="Lucida Grande" charset="0"/>
                <a:cs typeface="Lucida Grande" charset="0"/>
              </a:rPr>
              <a:t>Δ</a:t>
            </a:r>
            <a:r>
              <a:rPr lang="en-US" sz="2000" b="1">
                <a:solidFill>
                  <a:srgbClr val="FF0000"/>
                </a:solidFill>
                <a:latin typeface="Monotype Corsiva" charset="0"/>
              </a:rPr>
              <a:t>s</a:t>
            </a:r>
            <a:r>
              <a:rPr lang="en-US" sz="2000">
                <a:solidFill>
                  <a:schemeClr val="accent2"/>
                </a:solidFill>
                <a:latin typeface="Arial Narrow" charset="0"/>
              </a:rPr>
              <a:t>.</a:t>
            </a:r>
          </a:p>
        </p:txBody>
      </p:sp>
      <p:sp>
        <p:nvSpPr>
          <p:cNvPr id="406532" name="Text Box 4"/>
          <p:cNvSpPr txBox="1">
            <a:spLocks noChangeArrowheads="1"/>
          </p:cNvSpPr>
          <p:nvPr/>
        </p:nvSpPr>
        <p:spPr bwMode="auto">
          <a:xfrm>
            <a:off x="2743200" y="1447800"/>
            <a:ext cx="5638800" cy="701675"/>
          </a:xfrm>
          <a:prstGeom prst="rect">
            <a:avLst/>
          </a:prstGeom>
          <a:no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work done by the force </a:t>
            </a:r>
            <a:r>
              <a:rPr lang="en-US" sz="2000" b="1" dirty="0">
                <a:solidFill>
                  <a:srgbClr val="A50021"/>
                </a:solidFill>
                <a:latin typeface="Monotype Corsiva" charset="0"/>
              </a:rPr>
              <a:t>F</a:t>
            </a:r>
            <a:r>
              <a:rPr lang="en-US" sz="2000" b="1" dirty="0">
                <a:solidFill>
                  <a:schemeClr val="accent2"/>
                </a:solidFill>
                <a:latin typeface="Monotype Corsiva" charset="0"/>
              </a:rPr>
              <a:t> </a:t>
            </a:r>
            <a:r>
              <a:rPr lang="en-US" sz="2000" dirty="0">
                <a:solidFill>
                  <a:schemeClr val="accent2"/>
                </a:solidFill>
                <a:latin typeface="Arial Narrow" charset="0"/>
              </a:rPr>
              <a:t>as the object rotates through the infinitesimal distance </a:t>
            </a:r>
            <a:r>
              <a:rPr lang="en-US" sz="2000" dirty="0" err="1">
                <a:solidFill>
                  <a:srgbClr val="800000"/>
                </a:solidFill>
                <a:latin typeface="Lucida Grande" charset="0"/>
                <a:ea typeface="Lucida Grande" charset="0"/>
                <a:cs typeface="Lucida Grande" charset="0"/>
              </a:rPr>
              <a:t>Δ</a:t>
            </a:r>
            <a:r>
              <a:rPr lang="en-US" sz="2000" dirty="0" err="1">
                <a:solidFill>
                  <a:srgbClr val="A50021"/>
                </a:solidFill>
                <a:latin typeface="Arial Narrow" charset="0"/>
              </a:rPr>
              <a:t>s</a:t>
            </a:r>
            <a:r>
              <a:rPr lang="en-US" sz="2000" dirty="0">
                <a:solidFill>
                  <a:srgbClr val="A50021"/>
                </a:solidFill>
                <a:latin typeface="Arial Narrow" charset="0"/>
              </a:rPr>
              <a:t>=</a:t>
            </a:r>
            <a:r>
              <a:rPr lang="en-US" sz="2000" dirty="0" err="1">
                <a:solidFill>
                  <a:srgbClr val="A50021"/>
                </a:solidFill>
                <a:latin typeface="Arial Narrow" charset="0"/>
              </a:rPr>
              <a:t>r</a:t>
            </a:r>
            <a:r>
              <a:rPr lang="en-US" sz="2000" dirty="0" err="1">
                <a:solidFill>
                  <a:srgbClr val="A50021"/>
                </a:solidFill>
                <a:latin typeface="Lucida Grande" charset="0"/>
                <a:ea typeface="Lucida Grande" charset="0"/>
                <a:cs typeface="Lucida Grande" charset="0"/>
              </a:rPr>
              <a:t>Δ</a:t>
            </a:r>
            <a:r>
              <a:rPr lang="en-US" sz="2000" dirty="0" err="1">
                <a:solidFill>
                  <a:srgbClr val="A50021"/>
                </a:solidFill>
                <a:latin typeface="Arial Narrow" charset="0"/>
              </a:rPr>
              <a:t>θ</a:t>
            </a:r>
            <a:r>
              <a:rPr lang="en-US" sz="2000" dirty="0">
                <a:solidFill>
                  <a:schemeClr val="accent2"/>
                </a:solidFill>
                <a:latin typeface="Arial Narrow" charset="0"/>
              </a:rPr>
              <a:t> is </a:t>
            </a:r>
            <a:endParaRPr lang="en-US" sz="2000" b="1" baseline="-25000" dirty="0">
              <a:solidFill>
                <a:schemeClr val="accent2"/>
              </a:solidFill>
              <a:latin typeface="Monotype Corsiva" charset="0"/>
            </a:endParaRPr>
          </a:p>
        </p:txBody>
      </p:sp>
      <p:sp>
        <p:nvSpPr>
          <p:cNvPr id="406533" name="Text Box 5"/>
          <p:cNvSpPr txBox="1">
            <a:spLocks noChangeArrowheads="1"/>
          </p:cNvSpPr>
          <p:nvPr/>
        </p:nvSpPr>
        <p:spPr bwMode="auto">
          <a:xfrm>
            <a:off x="2590800" y="2590800"/>
            <a:ext cx="1676400" cy="400050"/>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is </a:t>
            </a:r>
            <a:r>
              <a:rPr lang="en-US" sz="2000">
                <a:solidFill>
                  <a:schemeClr val="accent2"/>
                </a:solidFill>
                <a:latin typeface="Monotype Corsiva" charset="0"/>
              </a:rPr>
              <a:t>F</a:t>
            </a:r>
            <a:r>
              <a:rPr lang="en-US" sz="2000">
                <a:solidFill>
                  <a:schemeClr val="accent2"/>
                </a:solidFill>
                <a:latin typeface="Arial Narrow" charset="0"/>
              </a:rPr>
              <a:t>sin</a:t>
            </a:r>
            <a:r>
              <a:rPr lang="en-US" sz="2000">
                <a:solidFill>
                  <a:schemeClr val="accent2"/>
                </a:solidFill>
                <a:latin typeface="Lucida Grande" charset="0"/>
                <a:ea typeface="Lucida Grande" charset="0"/>
                <a:cs typeface="Lucida Grande" charset="0"/>
              </a:rPr>
              <a:t>ϕ</a:t>
            </a:r>
            <a:r>
              <a:rPr lang="en-US" sz="2000">
                <a:solidFill>
                  <a:schemeClr val="accent2"/>
                </a:solidFill>
                <a:latin typeface="Arial Narrow" charset="0"/>
              </a:rPr>
              <a:t>?</a:t>
            </a:r>
          </a:p>
        </p:txBody>
      </p:sp>
      <p:sp>
        <p:nvSpPr>
          <p:cNvPr id="406534" name="Text Box 6"/>
          <p:cNvSpPr txBox="1">
            <a:spLocks noChangeArrowheads="1"/>
          </p:cNvSpPr>
          <p:nvPr/>
        </p:nvSpPr>
        <p:spPr bwMode="auto">
          <a:xfrm>
            <a:off x="4343400" y="2590800"/>
            <a:ext cx="40386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tangential component of the force </a:t>
            </a:r>
            <a:r>
              <a:rPr lang="en-US" sz="2000" b="1">
                <a:solidFill>
                  <a:schemeClr val="accent2"/>
                </a:solidFill>
                <a:latin typeface="Monotype Corsiva" charset="0"/>
              </a:rPr>
              <a:t>F</a:t>
            </a:r>
            <a:r>
              <a:rPr lang="en-US" sz="2000">
                <a:solidFill>
                  <a:schemeClr val="accent2"/>
                </a:solidFill>
                <a:latin typeface="Arial Narrow" charset="0"/>
              </a:rPr>
              <a:t>.</a:t>
            </a:r>
          </a:p>
        </p:txBody>
      </p:sp>
      <p:graphicFrame>
        <p:nvGraphicFramePr>
          <p:cNvPr id="406535" name="Object 2"/>
          <p:cNvGraphicFramePr>
            <a:graphicFrameLocks noChangeAspect="1"/>
          </p:cNvGraphicFramePr>
          <p:nvPr/>
        </p:nvGraphicFramePr>
        <p:xfrm>
          <a:off x="3571875" y="2181225"/>
          <a:ext cx="490538" cy="279400"/>
        </p:xfrm>
        <a:graphic>
          <a:graphicData uri="http://schemas.openxmlformats.org/presentationml/2006/ole">
            <mc:AlternateContent xmlns:mc="http://schemas.openxmlformats.org/markup-compatibility/2006">
              <mc:Choice xmlns:v="urn:schemas-microsoft-com:vml" Requires="v">
                <p:oleObj spid="_x0000_s498374" name="Equation" r:id="rId3" imgW="292100" imgH="165100" progId="Equation.DSMT4">
                  <p:embed/>
                </p:oleObj>
              </mc:Choice>
              <mc:Fallback>
                <p:oleObj name="Equation" r:id="rId3" imgW="2921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2181225"/>
                        <a:ext cx="490538"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36" name="Text Box 8"/>
          <p:cNvSpPr txBox="1">
            <a:spLocks noChangeArrowheads="1"/>
          </p:cNvSpPr>
          <p:nvPr/>
        </p:nvSpPr>
        <p:spPr bwMode="auto">
          <a:xfrm>
            <a:off x="152400" y="3810000"/>
            <a:ext cx="40386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Since the magnitude of torque is r</a:t>
            </a:r>
            <a:r>
              <a:rPr lang="en-US" sz="2000">
                <a:solidFill>
                  <a:schemeClr val="accent2"/>
                </a:solidFill>
                <a:latin typeface="Monotype Corsiva" charset="0"/>
              </a:rPr>
              <a:t>F</a:t>
            </a:r>
            <a:r>
              <a:rPr lang="en-US" sz="2000">
                <a:solidFill>
                  <a:schemeClr val="accent2"/>
                </a:solidFill>
                <a:latin typeface="Arial Narrow" charset="0"/>
              </a:rPr>
              <a:t>sin</a:t>
            </a:r>
            <a:r>
              <a:rPr lang="en-US" sz="2000">
                <a:solidFill>
                  <a:schemeClr val="accent2"/>
                </a:solidFill>
                <a:latin typeface="Lucida Grande" charset="0"/>
                <a:ea typeface="Lucida Grande" charset="0"/>
                <a:cs typeface="Lucida Grande" charset="0"/>
              </a:rPr>
              <a:t>ϕ</a:t>
            </a:r>
            <a:r>
              <a:rPr lang="en-US" sz="2000">
                <a:solidFill>
                  <a:schemeClr val="accent2"/>
                </a:solidFill>
                <a:latin typeface="Arial Narrow" charset="0"/>
              </a:rPr>
              <a:t>,</a:t>
            </a:r>
          </a:p>
        </p:txBody>
      </p:sp>
      <p:grpSp>
        <p:nvGrpSpPr>
          <p:cNvPr id="2" name="Group 9"/>
          <p:cNvGrpSpPr>
            <a:grpSpLocks/>
          </p:cNvGrpSpPr>
          <p:nvPr/>
        </p:nvGrpSpPr>
        <p:grpSpPr bwMode="auto">
          <a:xfrm>
            <a:off x="304800" y="822325"/>
            <a:ext cx="1997075" cy="1692275"/>
            <a:chOff x="192" y="518"/>
            <a:chExt cx="1258" cy="1066"/>
          </a:xfrm>
        </p:grpSpPr>
        <p:sp>
          <p:nvSpPr>
            <p:cNvPr id="24618" name="Freeform 10"/>
            <p:cNvSpPr>
              <a:spLocks/>
            </p:cNvSpPr>
            <p:nvPr/>
          </p:nvSpPr>
          <p:spPr bwMode="auto">
            <a:xfrm>
              <a:off x="250" y="782"/>
              <a:ext cx="1104" cy="802"/>
            </a:xfrm>
            <a:custGeom>
              <a:avLst/>
              <a:gdLst>
                <a:gd name="T0" fmla="*/ 22 w 1152"/>
                <a:gd name="T1" fmla="*/ 107 h 1038"/>
                <a:gd name="T2" fmla="*/ 58 w 1152"/>
                <a:gd name="T3" fmla="*/ 95 h 1038"/>
                <a:gd name="T4" fmla="*/ 84 w 1152"/>
                <a:gd name="T5" fmla="*/ 80 h 1038"/>
                <a:gd name="T6" fmla="*/ 101 w 1152"/>
                <a:gd name="T7" fmla="*/ 68 h 1038"/>
                <a:gd name="T8" fmla="*/ 180 w 1152"/>
                <a:gd name="T9" fmla="*/ 36 h 1038"/>
                <a:gd name="T10" fmla="*/ 330 w 1152"/>
                <a:gd name="T11" fmla="*/ 25 h 1038"/>
                <a:gd name="T12" fmla="*/ 372 w 1152"/>
                <a:gd name="T13" fmla="*/ 22 h 1038"/>
                <a:gd name="T14" fmla="*/ 426 w 1152"/>
                <a:gd name="T15" fmla="*/ 17 h 1038"/>
                <a:gd name="T16" fmla="*/ 526 w 1152"/>
                <a:gd name="T17" fmla="*/ 7 h 1038"/>
                <a:gd name="T18" fmla="*/ 602 w 1152"/>
                <a:gd name="T19" fmla="*/ 2 h 1038"/>
                <a:gd name="T20" fmla="*/ 708 w 1152"/>
                <a:gd name="T21" fmla="*/ 6 h 1038"/>
                <a:gd name="T22" fmla="*/ 713 w 1152"/>
                <a:gd name="T23" fmla="*/ 9 h 1038"/>
                <a:gd name="T24" fmla="*/ 745 w 1152"/>
                <a:gd name="T25" fmla="*/ 15 h 1038"/>
                <a:gd name="T26" fmla="*/ 767 w 1152"/>
                <a:gd name="T27" fmla="*/ 21 h 1038"/>
                <a:gd name="T28" fmla="*/ 777 w 1152"/>
                <a:gd name="T29" fmla="*/ 23 h 1038"/>
                <a:gd name="T30" fmla="*/ 804 w 1152"/>
                <a:gd name="T31" fmla="*/ 36 h 1038"/>
                <a:gd name="T32" fmla="*/ 820 w 1152"/>
                <a:gd name="T33" fmla="*/ 52 h 1038"/>
                <a:gd name="T34" fmla="*/ 814 w 1152"/>
                <a:gd name="T35" fmla="*/ 75 h 1038"/>
                <a:gd name="T36" fmla="*/ 728 w 1152"/>
                <a:gd name="T37" fmla="*/ 104 h 1038"/>
                <a:gd name="T38" fmla="*/ 586 w 1152"/>
                <a:gd name="T39" fmla="*/ 120 h 1038"/>
                <a:gd name="T40" fmla="*/ 533 w 1152"/>
                <a:gd name="T41" fmla="*/ 123 h 1038"/>
                <a:gd name="T42" fmla="*/ 303 w 1152"/>
                <a:gd name="T43" fmla="*/ 127 h 1038"/>
                <a:gd name="T44" fmla="*/ 32 w 1152"/>
                <a:gd name="T45" fmla="*/ 130 h 1038"/>
                <a:gd name="T46" fmla="*/ 0 w 1152"/>
                <a:gd name="T47" fmla="*/ 122 h 1038"/>
                <a:gd name="T48" fmla="*/ 36 w 1152"/>
                <a:gd name="T49" fmla="*/ 109 h 1038"/>
                <a:gd name="T50" fmla="*/ 43 w 1152"/>
                <a:gd name="T51" fmla="*/ 101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w="9525">
              <a:noFill/>
              <a:round/>
              <a:headEnd/>
              <a:tailEnd/>
            </a:ln>
          </p:spPr>
          <p:txBody>
            <a:bodyPr>
              <a:prstTxWarp prst="textNoShape">
                <a:avLst/>
              </a:prstTxWarp>
            </a:bodyPr>
            <a:lstStyle/>
            <a:p>
              <a:endParaRPr lang="en-US"/>
            </a:p>
          </p:txBody>
        </p:sp>
        <p:grpSp>
          <p:nvGrpSpPr>
            <p:cNvPr id="3" name="Group 11"/>
            <p:cNvGrpSpPr>
              <a:grpSpLocks/>
            </p:cNvGrpSpPr>
            <p:nvPr/>
          </p:nvGrpSpPr>
          <p:grpSpPr bwMode="auto">
            <a:xfrm rot="-1123117">
              <a:off x="1087" y="518"/>
              <a:ext cx="209" cy="490"/>
              <a:chOff x="1152" y="518"/>
              <a:chExt cx="209" cy="490"/>
            </a:xfrm>
          </p:grpSpPr>
          <p:sp>
            <p:nvSpPr>
              <p:cNvPr id="24636" name="Line 12"/>
              <p:cNvSpPr>
                <a:spLocks noChangeShapeType="1"/>
              </p:cNvSpPr>
              <p:nvPr/>
            </p:nvSpPr>
            <p:spPr bwMode="auto">
              <a:xfrm flipH="1" flipV="1">
                <a:off x="1152" y="576"/>
                <a:ext cx="10"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4637" name="Text Box 13"/>
              <p:cNvSpPr txBox="1">
                <a:spLocks noChangeArrowheads="1"/>
              </p:cNvSpPr>
              <p:nvPr/>
            </p:nvSpPr>
            <p:spPr bwMode="auto">
              <a:xfrm>
                <a:off x="1152" y="518"/>
                <a:ext cx="20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p>
            </p:txBody>
          </p:sp>
        </p:grpSp>
        <p:grpSp>
          <p:nvGrpSpPr>
            <p:cNvPr id="4" name="Group 14"/>
            <p:cNvGrpSpPr>
              <a:grpSpLocks/>
            </p:cNvGrpSpPr>
            <p:nvPr/>
          </p:nvGrpSpPr>
          <p:grpSpPr bwMode="auto">
            <a:xfrm>
              <a:off x="1104" y="655"/>
              <a:ext cx="241" cy="305"/>
              <a:chOff x="1152" y="624"/>
              <a:chExt cx="241" cy="305"/>
            </a:xfrm>
          </p:grpSpPr>
          <p:sp>
            <p:nvSpPr>
              <p:cNvPr id="24634" name="Arc 15"/>
              <p:cNvSpPr>
                <a:spLocks/>
              </p:cNvSpPr>
              <p:nvPr/>
            </p:nvSpPr>
            <p:spPr bwMode="auto">
              <a:xfrm>
                <a:off x="1152" y="818"/>
                <a:ext cx="144" cy="111"/>
              </a:xfrm>
              <a:custGeom>
                <a:avLst/>
                <a:gdLst>
                  <a:gd name="T0" fmla="*/ 0 w 21600"/>
                  <a:gd name="T1" fmla="*/ 0 h 31267"/>
                  <a:gd name="T2" fmla="*/ 0 w 21600"/>
                  <a:gd name="T3" fmla="*/ 0 h 31267"/>
                  <a:gd name="T4" fmla="*/ 0 w 21600"/>
                  <a:gd name="T5" fmla="*/ 0 h 31267"/>
                  <a:gd name="T6" fmla="*/ 0 60000 65536"/>
                  <a:gd name="T7" fmla="*/ 0 60000 65536"/>
                  <a:gd name="T8" fmla="*/ 0 60000 65536"/>
                  <a:gd name="T9" fmla="*/ 0 w 21600"/>
                  <a:gd name="T10" fmla="*/ 0 h 31267"/>
                  <a:gd name="T11" fmla="*/ 21600 w 21600"/>
                  <a:gd name="T12" fmla="*/ 31267 h 31267"/>
                </a:gdLst>
                <a:ahLst/>
                <a:cxnLst>
                  <a:cxn ang="T6">
                    <a:pos x="T0" y="T1"/>
                  </a:cxn>
                  <a:cxn ang="T7">
                    <a:pos x="T2" y="T3"/>
                  </a:cxn>
                  <a:cxn ang="T8">
                    <a:pos x="T4" y="T5"/>
                  </a:cxn>
                </a:cxnLst>
                <a:rect l="T9" t="T10" r="T11" b="T12"/>
                <a:pathLst>
                  <a:path w="21600" h="31267" fill="none" extrusionOk="0">
                    <a:moveTo>
                      <a:pt x="-1" y="0"/>
                    </a:moveTo>
                    <a:cubicBezTo>
                      <a:pt x="11929" y="0"/>
                      <a:pt x="21600" y="9670"/>
                      <a:pt x="21600" y="21600"/>
                    </a:cubicBezTo>
                    <a:cubicBezTo>
                      <a:pt x="21600" y="24956"/>
                      <a:pt x="20817" y="28265"/>
                      <a:pt x="19316" y="31267"/>
                    </a:cubicBezTo>
                  </a:path>
                  <a:path w="21600" h="31267" stroke="0" extrusionOk="0">
                    <a:moveTo>
                      <a:pt x="-1" y="0"/>
                    </a:moveTo>
                    <a:cubicBezTo>
                      <a:pt x="11929" y="0"/>
                      <a:pt x="21600" y="9670"/>
                      <a:pt x="21600" y="21600"/>
                    </a:cubicBezTo>
                    <a:cubicBezTo>
                      <a:pt x="21600" y="24956"/>
                      <a:pt x="20817" y="28265"/>
                      <a:pt x="19316" y="31267"/>
                    </a:cubicBezTo>
                    <a:lnTo>
                      <a:pt x="0" y="21600"/>
                    </a:lnTo>
                    <a:close/>
                  </a:path>
                </a:pathLst>
              </a:custGeom>
              <a:noFill/>
              <a:ln w="19050">
                <a:solidFill>
                  <a:srgbClr val="FF0000"/>
                </a:solidFill>
                <a:round/>
                <a:headEnd/>
                <a:tailEnd/>
              </a:ln>
            </p:spPr>
            <p:txBody>
              <a:bodyPr wrap="none" anchor="ctr">
                <a:prstTxWarp prst="textNoShape">
                  <a:avLst/>
                </a:prstTxWarp>
              </a:bodyPr>
              <a:lstStyle/>
              <a:p>
                <a:endParaRPr lang="en-US"/>
              </a:p>
            </p:txBody>
          </p:sp>
          <p:sp>
            <p:nvSpPr>
              <p:cNvPr id="24635" name="Rectangle 16"/>
              <p:cNvSpPr>
                <a:spLocks noChangeArrowheads="1"/>
              </p:cNvSpPr>
              <p:nvPr/>
            </p:nvSpPr>
            <p:spPr bwMode="auto">
              <a:xfrm>
                <a:off x="1193" y="624"/>
                <a:ext cx="200" cy="252"/>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Symbol" charset="2"/>
                  </a:rPr>
                  <a:t>φ</a:t>
                </a:r>
              </a:p>
            </p:txBody>
          </p:sp>
        </p:grpSp>
        <p:grpSp>
          <p:nvGrpSpPr>
            <p:cNvPr id="5" name="Group 17"/>
            <p:cNvGrpSpPr>
              <a:grpSpLocks/>
            </p:cNvGrpSpPr>
            <p:nvPr/>
          </p:nvGrpSpPr>
          <p:grpSpPr bwMode="auto">
            <a:xfrm>
              <a:off x="192" y="1303"/>
              <a:ext cx="218" cy="250"/>
              <a:chOff x="230" y="2311"/>
              <a:chExt cx="218" cy="250"/>
            </a:xfrm>
          </p:grpSpPr>
          <p:sp>
            <p:nvSpPr>
              <p:cNvPr id="24632" name="Oval 18"/>
              <p:cNvSpPr>
                <a:spLocks noChangeArrowheads="1"/>
              </p:cNvSpPr>
              <p:nvPr/>
            </p:nvSpPr>
            <p:spPr bwMode="auto">
              <a:xfrm>
                <a:off x="384" y="2448"/>
                <a:ext cx="48" cy="4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24633" name="Text Box 19"/>
              <p:cNvSpPr txBox="1">
                <a:spLocks noChangeArrowheads="1"/>
              </p:cNvSpPr>
              <p:nvPr/>
            </p:nvSpPr>
            <p:spPr bwMode="auto">
              <a:xfrm>
                <a:off x="230" y="2311"/>
                <a:ext cx="21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Arial Narrow" charset="0"/>
                  </a:rPr>
                  <a:t>O</a:t>
                </a:r>
              </a:p>
            </p:txBody>
          </p:sp>
        </p:grpSp>
        <p:sp>
          <p:nvSpPr>
            <p:cNvPr id="24622" name="Line 20"/>
            <p:cNvSpPr>
              <a:spLocks noChangeShapeType="1"/>
            </p:cNvSpPr>
            <p:nvPr/>
          </p:nvSpPr>
          <p:spPr bwMode="auto">
            <a:xfrm flipV="1">
              <a:off x="394" y="864"/>
              <a:ext cx="1056" cy="576"/>
            </a:xfrm>
            <a:prstGeom prst="line">
              <a:avLst/>
            </a:prstGeom>
            <a:noFill/>
            <a:ln w="28575">
              <a:solidFill>
                <a:srgbClr val="FF0000"/>
              </a:solidFill>
              <a:prstDash val="sysDot"/>
              <a:round/>
              <a:headEnd/>
              <a:tailEnd/>
            </a:ln>
          </p:spPr>
          <p:txBody>
            <a:bodyPr>
              <a:prstTxWarp prst="textNoShape">
                <a:avLst/>
              </a:prstTxWarp>
            </a:bodyPr>
            <a:lstStyle/>
            <a:p>
              <a:endParaRPr lang="en-US"/>
            </a:p>
          </p:txBody>
        </p:sp>
        <p:sp>
          <p:nvSpPr>
            <p:cNvPr id="24623" name="Line 21"/>
            <p:cNvSpPr>
              <a:spLocks noChangeShapeType="1"/>
            </p:cNvSpPr>
            <p:nvPr/>
          </p:nvSpPr>
          <p:spPr bwMode="auto">
            <a:xfrm flipV="1">
              <a:off x="394" y="1008"/>
              <a:ext cx="768" cy="432"/>
            </a:xfrm>
            <a:prstGeom prst="line">
              <a:avLst/>
            </a:prstGeom>
            <a:noFill/>
            <a:ln w="28575">
              <a:solidFill>
                <a:srgbClr val="33CC33"/>
              </a:solidFill>
              <a:round/>
              <a:headEnd/>
              <a:tailEnd/>
            </a:ln>
          </p:spPr>
          <p:txBody>
            <a:bodyPr>
              <a:prstTxWarp prst="textNoShape">
                <a:avLst/>
              </a:prstTxWarp>
            </a:bodyPr>
            <a:lstStyle/>
            <a:p>
              <a:endParaRPr lang="en-US"/>
            </a:p>
          </p:txBody>
        </p:sp>
        <p:sp>
          <p:nvSpPr>
            <p:cNvPr id="24624" name="Text Box 22"/>
            <p:cNvSpPr txBox="1">
              <a:spLocks noChangeArrowheads="1"/>
            </p:cNvSpPr>
            <p:nvPr/>
          </p:nvSpPr>
          <p:spPr bwMode="auto">
            <a:xfrm>
              <a:off x="844" y="1094"/>
              <a:ext cx="164"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r</a:t>
              </a:r>
            </a:p>
          </p:txBody>
        </p:sp>
        <p:sp>
          <p:nvSpPr>
            <p:cNvPr id="24625" name="Line 23"/>
            <p:cNvSpPr>
              <a:spLocks noChangeShapeType="1"/>
            </p:cNvSpPr>
            <p:nvPr/>
          </p:nvSpPr>
          <p:spPr bwMode="auto">
            <a:xfrm flipV="1">
              <a:off x="336" y="864"/>
              <a:ext cx="720" cy="576"/>
            </a:xfrm>
            <a:prstGeom prst="line">
              <a:avLst/>
            </a:prstGeom>
            <a:noFill/>
            <a:ln w="28575">
              <a:solidFill>
                <a:schemeClr val="tx1"/>
              </a:solidFill>
              <a:prstDash val="sysDot"/>
              <a:round/>
              <a:headEnd/>
              <a:tailEnd/>
            </a:ln>
          </p:spPr>
          <p:txBody>
            <a:bodyPr>
              <a:prstTxWarp prst="textNoShape">
                <a:avLst/>
              </a:prstTxWarp>
            </a:bodyPr>
            <a:lstStyle/>
            <a:p>
              <a:endParaRPr lang="en-US"/>
            </a:p>
          </p:txBody>
        </p:sp>
        <p:grpSp>
          <p:nvGrpSpPr>
            <p:cNvPr id="6" name="Group 24"/>
            <p:cNvGrpSpPr>
              <a:grpSpLocks/>
            </p:cNvGrpSpPr>
            <p:nvPr/>
          </p:nvGrpSpPr>
          <p:grpSpPr bwMode="auto">
            <a:xfrm>
              <a:off x="617" y="1035"/>
              <a:ext cx="266" cy="250"/>
              <a:chOff x="617" y="1035"/>
              <a:chExt cx="266" cy="250"/>
            </a:xfrm>
          </p:grpSpPr>
          <p:sp>
            <p:nvSpPr>
              <p:cNvPr id="24630" name="Arc 25"/>
              <p:cNvSpPr>
                <a:spLocks/>
              </p:cNvSpPr>
              <p:nvPr/>
            </p:nvSpPr>
            <p:spPr bwMode="auto">
              <a:xfrm>
                <a:off x="624" y="1200"/>
                <a:ext cx="96" cy="85"/>
              </a:xfrm>
              <a:custGeom>
                <a:avLst/>
                <a:gdLst>
                  <a:gd name="T0" fmla="*/ 0 w 21600"/>
                  <a:gd name="T1" fmla="*/ 0 h 40756"/>
                  <a:gd name="T2" fmla="*/ 0 w 21600"/>
                  <a:gd name="T3" fmla="*/ 0 h 40756"/>
                  <a:gd name="T4" fmla="*/ 0 w 21600"/>
                  <a:gd name="T5" fmla="*/ 0 h 40756"/>
                  <a:gd name="T6" fmla="*/ 0 60000 65536"/>
                  <a:gd name="T7" fmla="*/ 0 60000 65536"/>
                  <a:gd name="T8" fmla="*/ 0 60000 65536"/>
                  <a:gd name="T9" fmla="*/ 0 w 21600"/>
                  <a:gd name="T10" fmla="*/ 0 h 40756"/>
                  <a:gd name="T11" fmla="*/ 21600 w 21600"/>
                  <a:gd name="T12" fmla="*/ 40756 h 40756"/>
                </a:gdLst>
                <a:ahLst/>
                <a:cxnLst>
                  <a:cxn ang="T6">
                    <a:pos x="T0" y="T1"/>
                  </a:cxn>
                  <a:cxn ang="T7">
                    <a:pos x="T2" y="T3"/>
                  </a:cxn>
                  <a:cxn ang="T8">
                    <a:pos x="T4" y="T5"/>
                  </a:cxn>
                </a:cxnLst>
                <a:rect l="T9" t="T10" r="T11" b="T12"/>
                <a:pathLst>
                  <a:path w="21600" h="40756" fill="none" extrusionOk="0">
                    <a:moveTo>
                      <a:pt x="-1" y="0"/>
                    </a:moveTo>
                    <a:cubicBezTo>
                      <a:pt x="11929" y="0"/>
                      <a:pt x="21600" y="9670"/>
                      <a:pt x="21600" y="21600"/>
                    </a:cubicBezTo>
                    <a:cubicBezTo>
                      <a:pt x="21600" y="29652"/>
                      <a:pt x="17121" y="37035"/>
                      <a:pt x="9980" y="40756"/>
                    </a:cubicBezTo>
                  </a:path>
                  <a:path w="21600" h="40756" stroke="0" extrusionOk="0">
                    <a:moveTo>
                      <a:pt x="-1" y="0"/>
                    </a:moveTo>
                    <a:cubicBezTo>
                      <a:pt x="11929" y="0"/>
                      <a:pt x="21600" y="9670"/>
                      <a:pt x="21600" y="21600"/>
                    </a:cubicBezTo>
                    <a:cubicBezTo>
                      <a:pt x="21600" y="29652"/>
                      <a:pt x="17121" y="37035"/>
                      <a:pt x="9980" y="40756"/>
                    </a:cubicBezTo>
                    <a:lnTo>
                      <a:pt x="0" y="21600"/>
                    </a:lnTo>
                    <a:close/>
                  </a:path>
                </a:pathLst>
              </a:custGeom>
              <a:noFill/>
              <a:ln w="19050">
                <a:solidFill>
                  <a:srgbClr val="FF0000"/>
                </a:solidFill>
                <a:round/>
                <a:headEnd/>
                <a:tailEnd/>
              </a:ln>
            </p:spPr>
            <p:txBody>
              <a:bodyPr wrap="none" anchor="ctr">
                <a:prstTxWarp prst="textNoShape">
                  <a:avLst/>
                </a:prstTxWarp>
              </a:bodyPr>
              <a:lstStyle/>
              <a:p>
                <a:endParaRPr lang="en-US"/>
              </a:p>
            </p:txBody>
          </p:sp>
          <p:sp>
            <p:nvSpPr>
              <p:cNvPr id="24631" name="Rectangle 26"/>
              <p:cNvSpPr>
                <a:spLocks noChangeArrowheads="1"/>
              </p:cNvSpPr>
              <p:nvPr/>
            </p:nvSpPr>
            <p:spPr bwMode="auto">
              <a:xfrm>
                <a:off x="617" y="1035"/>
                <a:ext cx="266" cy="213"/>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Lucida Grande" charset="0"/>
                    <a:ea typeface="Lucida Grande" charset="0"/>
                    <a:cs typeface="Lucida Grande" charset="0"/>
                  </a:rPr>
                  <a:t>Δ</a:t>
                </a:r>
                <a:r>
                  <a:rPr lang="en-US" sz="1600">
                    <a:solidFill>
                      <a:srgbClr val="FF0000"/>
                    </a:solidFill>
                    <a:latin typeface="Arial Narrow" charset="0"/>
                  </a:rPr>
                  <a:t>θ</a:t>
                </a:r>
                <a:endParaRPr lang="en-US" sz="1600">
                  <a:solidFill>
                    <a:srgbClr val="FF0000"/>
                  </a:solidFill>
                  <a:latin typeface="Symbol" charset="2"/>
                </a:endParaRPr>
              </a:p>
            </p:txBody>
          </p:sp>
        </p:grpSp>
        <p:grpSp>
          <p:nvGrpSpPr>
            <p:cNvPr id="7" name="Group 27"/>
            <p:cNvGrpSpPr>
              <a:grpSpLocks/>
            </p:cNvGrpSpPr>
            <p:nvPr/>
          </p:nvGrpSpPr>
          <p:grpSpPr bwMode="auto">
            <a:xfrm>
              <a:off x="912" y="864"/>
              <a:ext cx="283" cy="241"/>
              <a:chOff x="912" y="864"/>
              <a:chExt cx="283" cy="241"/>
            </a:xfrm>
          </p:grpSpPr>
          <p:sp>
            <p:nvSpPr>
              <p:cNvPr id="24628" name="Line 28"/>
              <p:cNvSpPr>
                <a:spLocks noChangeShapeType="1"/>
              </p:cNvSpPr>
              <p:nvPr/>
            </p:nvSpPr>
            <p:spPr bwMode="auto">
              <a:xfrm flipH="1" flipV="1">
                <a:off x="1008" y="864"/>
                <a:ext cx="154" cy="14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24629" name="Text Box 29"/>
              <p:cNvSpPr txBox="1">
                <a:spLocks noChangeArrowheads="1"/>
              </p:cNvSpPr>
              <p:nvPr/>
            </p:nvSpPr>
            <p:spPr bwMode="auto">
              <a:xfrm>
                <a:off x="912" y="892"/>
                <a:ext cx="283" cy="213"/>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latin typeface="Lucida Grande" charset="0"/>
                    <a:ea typeface="Lucida Grande" charset="0"/>
                    <a:cs typeface="Lucida Grande" charset="0"/>
                  </a:rPr>
                  <a:t>Δ</a:t>
                </a:r>
                <a:r>
                  <a:rPr lang="en-US" sz="1600" b="1">
                    <a:solidFill>
                      <a:srgbClr val="FF0000"/>
                    </a:solidFill>
                    <a:latin typeface="Monotype Corsiva" charset="0"/>
                  </a:rPr>
                  <a:t>s</a:t>
                </a:r>
              </a:p>
            </p:txBody>
          </p:sp>
        </p:grpSp>
      </p:grpSp>
      <p:sp>
        <p:nvSpPr>
          <p:cNvPr id="406558" name="Text Box 30"/>
          <p:cNvSpPr txBox="1">
            <a:spLocks noChangeArrowheads="1"/>
          </p:cNvSpPr>
          <p:nvPr/>
        </p:nvSpPr>
        <p:spPr bwMode="auto">
          <a:xfrm>
            <a:off x="1295400" y="3048000"/>
            <a:ext cx="2895600" cy="7016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is the work done by radial component </a:t>
            </a:r>
            <a:r>
              <a:rPr lang="en-US" sz="2000">
                <a:solidFill>
                  <a:srgbClr val="A50021"/>
                </a:solidFill>
                <a:latin typeface="Monotype Corsiva" charset="0"/>
              </a:rPr>
              <a:t>F</a:t>
            </a:r>
            <a:r>
              <a:rPr lang="en-US" sz="2000">
                <a:solidFill>
                  <a:srgbClr val="A50021"/>
                </a:solidFill>
                <a:latin typeface="Arial Narrow" charset="0"/>
              </a:rPr>
              <a:t>cos</a:t>
            </a:r>
            <a:r>
              <a:rPr lang="en-US" sz="2000">
                <a:solidFill>
                  <a:srgbClr val="A50021"/>
                </a:solidFill>
                <a:latin typeface="Lucida Grande" charset="0"/>
                <a:ea typeface="Lucida Grande" charset="0"/>
                <a:cs typeface="Lucida Grande" charset="0"/>
              </a:rPr>
              <a:t>ϕ</a:t>
            </a:r>
            <a:r>
              <a:rPr lang="en-US" sz="2000">
                <a:solidFill>
                  <a:schemeClr val="accent2"/>
                </a:solidFill>
                <a:latin typeface="Arial Narrow" charset="0"/>
              </a:rPr>
              <a:t>?</a:t>
            </a:r>
          </a:p>
        </p:txBody>
      </p:sp>
      <p:sp>
        <p:nvSpPr>
          <p:cNvPr id="406559" name="Text Box 31"/>
          <p:cNvSpPr txBox="1">
            <a:spLocks noChangeArrowheads="1"/>
          </p:cNvSpPr>
          <p:nvPr/>
        </p:nvSpPr>
        <p:spPr bwMode="auto">
          <a:xfrm>
            <a:off x="4343400" y="3048000"/>
            <a:ext cx="3810000" cy="7016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Zero, because it is perpendicular to the displacement.</a:t>
            </a:r>
          </a:p>
        </p:txBody>
      </p:sp>
      <p:graphicFrame>
        <p:nvGraphicFramePr>
          <p:cNvPr id="406560" name="Object 3"/>
          <p:cNvGraphicFramePr>
            <a:graphicFrameLocks noChangeAspect="1"/>
          </p:cNvGraphicFramePr>
          <p:nvPr/>
        </p:nvGraphicFramePr>
        <p:xfrm>
          <a:off x="4343400" y="3733800"/>
          <a:ext cx="638175" cy="352425"/>
        </p:xfrm>
        <a:graphic>
          <a:graphicData uri="http://schemas.openxmlformats.org/presentationml/2006/ole">
            <mc:AlternateContent xmlns:mc="http://schemas.openxmlformats.org/markup-compatibility/2006">
              <mc:Choice xmlns:v="urn:schemas-microsoft-com:vml" Requires="v">
                <p:oleObj spid="_x0000_s498375" name="Equation" r:id="rId5" imgW="292100" imgH="165100" progId="Equation.DSMT4">
                  <p:embed/>
                </p:oleObj>
              </mc:Choice>
              <mc:Fallback>
                <p:oleObj name="Equation" r:id="rId5" imgW="292100" imgH="165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733800"/>
                        <a:ext cx="638175"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61" name="Text Box 33"/>
          <p:cNvSpPr txBox="1">
            <a:spLocks noChangeArrowheads="1"/>
          </p:cNvSpPr>
          <p:nvPr/>
        </p:nvSpPr>
        <p:spPr bwMode="auto">
          <a:xfrm>
            <a:off x="152400" y="4356100"/>
            <a:ext cx="3581400" cy="396875"/>
          </a:xfrm>
          <a:prstGeom prst="rect">
            <a:avLst/>
          </a:prstGeom>
          <a:solidFill>
            <a:srgbClr val="CCFFFF"/>
          </a:solidFill>
          <a:ln w="9525">
            <a:noFill/>
            <a:miter lim="800000"/>
            <a:headEnd/>
            <a:tailEnd/>
          </a:ln>
        </p:spPr>
        <p:txBody>
          <a:bodyPr wrap="square">
            <a:prstTxWarp prst="textNoShape">
              <a:avLst/>
            </a:prstTxWarp>
            <a:spAutoFit/>
          </a:bodyPr>
          <a:lstStyle/>
          <a:p>
            <a:pPr algn="just"/>
            <a:r>
              <a:rPr lang="en-US" sz="2000">
                <a:solidFill>
                  <a:schemeClr val="accent2"/>
                </a:solidFill>
                <a:latin typeface="Arial Narrow" charset="0"/>
              </a:rPr>
              <a:t>The rate of work, or power, becomes</a:t>
            </a:r>
          </a:p>
        </p:txBody>
      </p:sp>
      <p:graphicFrame>
        <p:nvGraphicFramePr>
          <p:cNvPr id="406562" name="Object 4"/>
          <p:cNvGraphicFramePr>
            <a:graphicFrameLocks noChangeAspect="1"/>
          </p:cNvGraphicFramePr>
          <p:nvPr/>
        </p:nvGraphicFramePr>
        <p:xfrm>
          <a:off x="4343400" y="4343400"/>
          <a:ext cx="377825" cy="401638"/>
        </p:xfrm>
        <a:graphic>
          <a:graphicData uri="http://schemas.openxmlformats.org/presentationml/2006/ole">
            <mc:AlternateContent xmlns:mc="http://schemas.openxmlformats.org/markup-compatibility/2006">
              <mc:Choice xmlns:v="urn:schemas-microsoft-com:vml" Requires="v">
                <p:oleObj spid="_x0000_s498376"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343400"/>
                        <a:ext cx="377825" cy="401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63" name="Text Box 35"/>
          <p:cNvSpPr txBox="1">
            <a:spLocks noChangeArrowheads="1"/>
          </p:cNvSpPr>
          <p:nvPr/>
        </p:nvSpPr>
        <p:spPr bwMode="auto">
          <a:xfrm>
            <a:off x="6629400" y="4191000"/>
            <a:ext cx="2286000" cy="641350"/>
          </a:xfrm>
          <a:prstGeom prst="rect">
            <a:avLst/>
          </a:prstGeom>
          <a:solidFill>
            <a:srgbClr val="CCFFFF"/>
          </a:solidFill>
          <a:ln w="9525">
            <a:noFill/>
            <a:miter lim="800000"/>
            <a:headEnd/>
            <a:tailEnd/>
          </a:ln>
        </p:spPr>
        <p:txBody>
          <a:bodyPr>
            <a:prstTxWarp prst="textNoShape">
              <a:avLst/>
            </a:prstTxWarp>
            <a:spAutoFit/>
          </a:bodyPr>
          <a:lstStyle/>
          <a:p>
            <a:r>
              <a:rPr lang="en-US" sz="1800">
                <a:solidFill>
                  <a:schemeClr val="accent2"/>
                </a:solidFill>
                <a:latin typeface="Arial Narrow" charset="0"/>
              </a:rPr>
              <a:t>How was the power defined in linear motion?</a:t>
            </a:r>
          </a:p>
        </p:txBody>
      </p:sp>
      <p:sp>
        <p:nvSpPr>
          <p:cNvPr id="406564" name="Text Box 36"/>
          <p:cNvSpPr txBox="1">
            <a:spLocks noChangeArrowheads="1"/>
          </p:cNvSpPr>
          <p:nvPr/>
        </p:nvSpPr>
        <p:spPr bwMode="auto">
          <a:xfrm>
            <a:off x="152400" y="4876800"/>
            <a:ext cx="4343400" cy="669925"/>
          </a:xfrm>
          <a:prstGeom prst="rect">
            <a:avLst/>
          </a:prstGeom>
          <a:solidFill>
            <a:srgbClr val="CCFFFF"/>
          </a:solidFill>
          <a:ln w="9525">
            <a:noFill/>
            <a:miter lim="800000"/>
            <a:headEnd/>
            <a:tailEnd/>
          </a:ln>
        </p:spPr>
        <p:txBody>
          <a:bodyPr>
            <a:prstTxWarp prst="textNoShape">
              <a:avLst/>
            </a:prstTxWarp>
            <a:spAutoFit/>
          </a:bodyPr>
          <a:lstStyle/>
          <a:p>
            <a:r>
              <a:rPr lang="en-US" sz="1900">
                <a:solidFill>
                  <a:schemeClr val="accent2"/>
                </a:solidFill>
                <a:latin typeface="Arial Narrow" charset="0"/>
              </a:rPr>
              <a:t>The rotational work done by an external force equals the change in rotational Kinetic energy. </a:t>
            </a:r>
          </a:p>
        </p:txBody>
      </p:sp>
      <p:graphicFrame>
        <p:nvGraphicFramePr>
          <p:cNvPr id="406565" name="Object 5"/>
          <p:cNvGraphicFramePr>
            <a:graphicFrameLocks noChangeAspect="1"/>
          </p:cNvGraphicFramePr>
          <p:nvPr/>
        </p:nvGraphicFramePr>
        <p:xfrm>
          <a:off x="4648200" y="5032375"/>
          <a:ext cx="544513" cy="442913"/>
        </p:xfrm>
        <a:graphic>
          <a:graphicData uri="http://schemas.openxmlformats.org/presentationml/2006/ole">
            <mc:AlternateContent xmlns:mc="http://schemas.openxmlformats.org/markup-compatibility/2006">
              <mc:Choice xmlns:v="urn:schemas-microsoft-com:vml" Requires="v">
                <p:oleObj spid="_x0000_s498377" name="Equation" r:id="rId9" imgW="304560" imgH="253800" progId="Equation.3">
                  <p:embed/>
                </p:oleObj>
              </mc:Choice>
              <mc:Fallback>
                <p:oleObj name="Equation" r:id="rId9" imgW="304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5032375"/>
                        <a:ext cx="544513" cy="442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66" name="Text Box 38"/>
          <p:cNvSpPr txBox="1">
            <a:spLocks noChangeArrowheads="1"/>
          </p:cNvSpPr>
          <p:nvPr/>
        </p:nvSpPr>
        <p:spPr bwMode="auto">
          <a:xfrm>
            <a:off x="152400" y="5699125"/>
            <a:ext cx="4191000" cy="396875"/>
          </a:xfrm>
          <a:prstGeom prst="rect">
            <a:avLst/>
          </a:prstGeom>
          <a:solidFill>
            <a:srgbClr val="CCFFFF"/>
          </a:solid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work put in by the external force then</a:t>
            </a:r>
          </a:p>
        </p:txBody>
      </p:sp>
      <p:graphicFrame>
        <p:nvGraphicFramePr>
          <p:cNvPr id="406568" name="Object 7"/>
          <p:cNvGraphicFramePr>
            <a:graphicFrameLocks noChangeAspect="1"/>
          </p:cNvGraphicFramePr>
          <p:nvPr/>
        </p:nvGraphicFramePr>
        <p:xfrm>
          <a:off x="3962400" y="2057400"/>
          <a:ext cx="917575" cy="406400"/>
        </p:xfrm>
        <a:graphic>
          <a:graphicData uri="http://schemas.openxmlformats.org/presentationml/2006/ole">
            <mc:AlternateContent xmlns:mc="http://schemas.openxmlformats.org/markup-compatibility/2006">
              <mc:Choice xmlns:v="urn:schemas-microsoft-com:vml" Requires="v">
                <p:oleObj spid="_x0000_s498378" name="Equation" r:id="rId11" imgW="546100" imgH="241300" progId="Equation.DSMT4">
                  <p:embed/>
                </p:oleObj>
              </mc:Choice>
              <mc:Fallback>
                <p:oleObj name="Equation" r:id="rId11" imgW="5461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2057400"/>
                        <a:ext cx="917575"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0" name="Object 9"/>
          <p:cNvGraphicFramePr>
            <a:graphicFrameLocks noChangeAspect="1"/>
          </p:cNvGraphicFramePr>
          <p:nvPr/>
        </p:nvGraphicFramePr>
        <p:xfrm>
          <a:off x="6616700" y="3733800"/>
          <a:ext cx="890588" cy="381000"/>
        </p:xfrm>
        <a:graphic>
          <a:graphicData uri="http://schemas.openxmlformats.org/presentationml/2006/ole">
            <mc:AlternateContent xmlns:mc="http://schemas.openxmlformats.org/markup-compatibility/2006">
              <mc:Choice xmlns:v="urn:schemas-microsoft-com:vml" Requires="v">
                <p:oleObj spid="_x0000_s498379" name="Equation" r:id="rId13" imgW="406400" imgH="177800" progId="Equation.DSMT4">
                  <p:embed/>
                </p:oleObj>
              </mc:Choice>
              <mc:Fallback>
                <p:oleObj name="Equation" r:id="rId13" imgW="406400" imgH="177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3733800"/>
                        <a:ext cx="890588"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1" name="Object 10"/>
          <p:cNvGraphicFramePr>
            <a:graphicFrameLocks noChangeAspect="1"/>
          </p:cNvGraphicFramePr>
          <p:nvPr/>
        </p:nvGraphicFramePr>
        <p:xfrm>
          <a:off x="4705350" y="4284663"/>
          <a:ext cx="687388" cy="592137"/>
        </p:xfrm>
        <a:graphic>
          <a:graphicData uri="http://schemas.openxmlformats.org/presentationml/2006/ole">
            <mc:AlternateContent xmlns:mc="http://schemas.openxmlformats.org/markup-compatibility/2006">
              <mc:Choice xmlns:v="urn:schemas-microsoft-com:vml" Requires="v">
                <p:oleObj spid="_x0000_s498380" name="Equation" r:id="rId15" imgW="444500" imgH="393700" progId="Equation.DSMT4">
                  <p:embed/>
                </p:oleObj>
              </mc:Choice>
              <mc:Fallback>
                <p:oleObj name="Equation" r:id="rId15" imgW="4445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5350" y="4284663"/>
                        <a:ext cx="687388" cy="5921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2" name="Object 11"/>
          <p:cNvGraphicFramePr>
            <a:graphicFrameLocks noChangeAspect="1"/>
          </p:cNvGraphicFramePr>
          <p:nvPr/>
        </p:nvGraphicFramePr>
        <p:xfrm>
          <a:off x="5256213" y="4265613"/>
          <a:ext cx="765175" cy="630237"/>
        </p:xfrm>
        <a:graphic>
          <a:graphicData uri="http://schemas.openxmlformats.org/presentationml/2006/ole">
            <mc:AlternateContent xmlns:mc="http://schemas.openxmlformats.org/markup-compatibility/2006">
              <mc:Choice xmlns:v="urn:schemas-microsoft-com:vml" Requires="v">
                <p:oleObj spid="_x0000_s498381" name="Equation" r:id="rId17" imgW="495300" imgH="419100" progId="Equation.DSMT4">
                  <p:embed/>
                </p:oleObj>
              </mc:Choice>
              <mc:Fallback>
                <p:oleObj name="Equation" r:id="rId17" imgW="4953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6213" y="4265613"/>
                        <a:ext cx="765175" cy="630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3" name="Object 12"/>
          <p:cNvGraphicFramePr>
            <a:graphicFrameLocks noChangeAspect="1"/>
          </p:cNvGraphicFramePr>
          <p:nvPr/>
        </p:nvGraphicFramePr>
        <p:xfrm>
          <a:off x="6042025" y="4475163"/>
          <a:ext cx="511175" cy="211137"/>
        </p:xfrm>
        <a:graphic>
          <a:graphicData uri="http://schemas.openxmlformats.org/presentationml/2006/ole">
            <mc:AlternateContent xmlns:mc="http://schemas.openxmlformats.org/markup-compatibility/2006">
              <mc:Choice xmlns:v="urn:schemas-microsoft-com:vml" Requires="v">
                <p:oleObj spid="_x0000_s498382" name="Equation" r:id="rId19" imgW="330120" imgH="139680" progId="Equation.3">
                  <p:embed/>
                </p:oleObj>
              </mc:Choice>
              <mc:Fallback>
                <p:oleObj name="Equation" r:id="rId19" imgW="330120" imgH="1396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42025" y="4475163"/>
                        <a:ext cx="511175" cy="2111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4" name="Object 13"/>
          <p:cNvGraphicFramePr>
            <a:graphicFrameLocks noChangeAspect="1"/>
          </p:cNvGraphicFramePr>
          <p:nvPr/>
        </p:nvGraphicFramePr>
        <p:xfrm>
          <a:off x="5105400" y="5105400"/>
          <a:ext cx="590550" cy="311150"/>
        </p:xfrm>
        <a:graphic>
          <a:graphicData uri="http://schemas.openxmlformats.org/presentationml/2006/ole">
            <mc:AlternateContent xmlns:mc="http://schemas.openxmlformats.org/markup-compatibility/2006">
              <mc:Choice xmlns:v="urn:schemas-microsoft-com:vml" Requires="v">
                <p:oleObj spid="_x0000_s498383" name="Equation" r:id="rId21" imgW="330120" imgH="177480" progId="Equation.3">
                  <p:embed/>
                </p:oleObj>
              </mc:Choice>
              <mc:Fallback>
                <p:oleObj name="Equation" r:id="rId21" imgW="33012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05400" y="5105400"/>
                        <a:ext cx="590550" cy="311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5" name="Object 14"/>
          <p:cNvGraphicFramePr>
            <a:graphicFrameLocks noChangeAspect="1"/>
          </p:cNvGraphicFramePr>
          <p:nvPr/>
        </p:nvGraphicFramePr>
        <p:xfrm>
          <a:off x="5673725" y="4945063"/>
          <a:ext cx="1073150" cy="685800"/>
        </p:xfrm>
        <a:graphic>
          <a:graphicData uri="http://schemas.openxmlformats.org/presentationml/2006/ole">
            <mc:AlternateContent xmlns:mc="http://schemas.openxmlformats.org/markup-compatibility/2006">
              <mc:Choice xmlns:v="urn:schemas-microsoft-com:vml" Requires="v">
                <p:oleObj spid="_x0000_s498384" name="Equation" r:id="rId23" imgW="660400" imgH="431800" progId="Equation.DSMT4">
                  <p:embed/>
                </p:oleObj>
              </mc:Choice>
              <mc:Fallback>
                <p:oleObj name="Equation" r:id="rId23" imgW="660400" imgH="431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3725" y="4945063"/>
                        <a:ext cx="107315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9" name="Object 18"/>
          <p:cNvGraphicFramePr>
            <a:graphicFrameLocks noChangeAspect="1"/>
          </p:cNvGraphicFramePr>
          <p:nvPr/>
        </p:nvGraphicFramePr>
        <p:xfrm>
          <a:off x="4778375" y="5816600"/>
          <a:ext cx="501650" cy="274638"/>
        </p:xfrm>
        <a:graphic>
          <a:graphicData uri="http://schemas.openxmlformats.org/presentationml/2006/ole">
            <mc:AlternateContent xmlns:mc="http://schemas.openxmlformats.org/markup-compatibility/2006">
              <mc:Choice xmlns:v="urn:schemas-microsoft-com:vml" Requires="v">
                <p:oleObj spid="_x0000_s498385" name="Equation" r:id="rId25" imgW="292100" imgH="165100" progId="Equation.DSMT4">
                  <p:embed/>
                </p:oleObj>
              </mc:Choice>
              <mc:Fallback>
                <p:oleObj name="Equation" r:id="rId25" imgW="292100" imgH="1651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78375" y="5816600"/>
                        <a:ext cx="501650" cy="274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82" name="Object 21"/>
          <p:cNvGraphicFramePr>
            <a:graphicFrameLocks noChangeAspect="1"/>
          </p:cNvGraphicFramePr>
          <p:nvPr/>
        </p:nvGraphicFramePr>
        <p:xfrm>
          <a:off x="5257800" y="5715000"/>
          <a:ext cx="1150938" cy="506413"/>
        </p:xfrm>
        <a:graphic>
          <a:graphicData uri="http://schemas.openxmlformats.org/presentationml/2006/ole">
            <mc:AlternateContent xmlns:mc="http://schemas.openxmlformats.org/markup-compatibility/2006">
              <mc:Choice xmlns:v="urn:schemas-microsoft-com:vml" Requires="v">
                <p:oleObj spid="_x0000_s498386" name="Equation" r:id="rId27" imgW="787400" imgH="355600" progId="Equation.DSMT4">
                  <p:embed/>
                </p:oleObj>
              </mc:Choice>
              <mc:Fallback>
                <p:oleObj name="Equation" r:id="rId27" imgW="787400" imgH="355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57800" y="5715000"/>
                        <a:ext cx="1150938" cy="506413"/>
                      </a:xfrm>
                      <a:prstGeom prst="rect">
                        <a:avLst/>
                      </a:prstGeom>
                      <a:solidFill>
                        <a:schemeClr val="bg1"/>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83" name="Object 22"/>
          <p:cNvGraphicFramePr>
            <a:graphicFrameLocks noChangeAspect="1"/>
          </p:cNvGraphicFramePr>
          <p:nvPr/>
        </p:nvGraphicFramePr>
        <p:xfrm>
          <a:off x="4929188" y="3721100"/>
          <a:ext cx="1724025" cy="484188"/>
        </p:xfrm>
        <a:graphic>
          <a:graphicData uri="http://schemas.openxmlformats.org/presentationml/2006/ole">
            <mc:AlternateContent xmlns:mc="http://schemas.openxmlformats.org/markup-compatibility/2006">
              <mc:Choice xmlns:v="urn:schemas-microsoft-com:vml" Requires="v">
                <p:oleObj spid="_x0000_s498387" name="Equation" r:id="rId29" imgW="927100" imgH="228600" progId="Equation.DSMT4">
                  <p:embed/>
                </p:oleObj>
              </mc:Choice>
              <mc:Fallback>
                <p:oleObj name="Equation" r:id="rId29" imgW="927100" imgH="228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29188" y="3721100"/>
                        <a:ext cx="1724025" cy="4841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85" name="Object 24"/>
          <p:cNvGraphicFramePr>
            <a:graphicFrameLocks noChangeAspect="1"/>
          </p:cNvGraphicFramePr>
          <p:nvPr/>
        </p:nvGraphicFramePr>
        <p:xfrm>
          <a:off x="4953000" y="2122488"/>
          <a:ext cx="1577975" cy="385762"/>
        </p:xfrm>
        <a:graphic>
          <a:graphicData uri="http://schemas.openxmlformats.org/presentationml/2006/ole">
            <mc:AlternateContent xmlns:mc="http://schemas.openxmlformats.org/markup-compatibility/2006">
              <mc:Choice xmlns:v="urn:schemas-microsoft-com:vml" Requires="v">
                <p:oleObj spid="_x0000_s498388" name="Equation" r:id="rId31" imgW="939800" imgH="228600" progId="Equation.DSMT4">
                  <p:embed/>
                </p:oleObj>
              </mc:Choice>
              <mc:Fallback>
                <p:oleObj name="Equation" r:id="rId31" imgW="93980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53000" y="2122488"/>
                        <a:ext cx="1577975"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8" name="Group 58"/>
          <p:cNvGrpSpPr>
            <a:grpSpLocks/>
          </p:cNvGrpSpPr>
          <p:nvPr/>
        </p:nvGrpSpPr>
        <p:grpSpPr bwMode="auto">
          <a:xfrm>
            <a:off x="1676400" y="871538"/>
            <a:ext cx="768350" cy="652462"/>
            <a:chOff x="1056" y="549"/>
            <a:chExt cx="484" cy="411"/>
          </a:xfrm>
        </p:grpSpPr>
        <p:sp>
          <p:nvSpPr>
            <p:cNvPr id="24616" name="Line 59"/>
            <p:cNvSpPr>
              <a:spLocks noChangeShapeType="1"/>
            </p:cNvSpPr>
            <p:nvPr/>
          </p:nvSpPr>
          <p:spPr bwMode="auto">
            <a:xfrm flipH="1" flipV="1">
              <a:off x="1056" y="672"/>
              <a:ext cx="240" cy="288"/>
            </a:xfrm>
            <a:prstGeom prst="line">
              <a:avLst/>
            </a:prstGeom>
            <a:noFill/>
            <a:ln w="9525">
              <a:solidFill>
                <a:srgbClr val="A50021"/>
              </a:solidFill>
              <a:prstDash val="dash"/>
              <a:round/>
              <a:headEnd/>
              <a:tailEnd type="triangle" w="med" len="med"/>
            </a:ln>
          </p:spPr>
          <p:txBody>
            <a:bodyPr wrap="none">
              <a:prstTxWarp prst="textNoShape">
                <a:avLst/>
              </a:prstTxWarp>
              <a:spAutoFit/>
            </a:bodyPr>
            <a:lstStyle/>
            <a:p>
              <a:endParaRPr lang="en-US"/>
            </a:p>
          </p:txBody>
        </p:sp>
        <p:sp>
          <p:nvSpPr>
            <p:cNvPr id="24617" name="Text Box 60"/>
            <p:cNvSpPr txBox="1">
              <a:spLocks noChangeArrowheads="1"/>
            </p:cNvSpPr>
            <p:nvPr/>
          </p:nvSpPr>
          <p:spPr bwMode="auto">
            <a:xfrm rot="-1828456">
              <a:off x="1078" y="549"/>
              <a:ext cx="462" cy="213"/>
            </a:xfrm>
            <a:prstGeom prst="rect">
              <a:avLst/>
            </a:prstGeom>
            <a:noFill/>
            <a:ln w="9525">
              <a:noFill/>
              <a:miter lim="800000"/>
              <a:headEnd/>
              <a:tailEnd/>
            </a:ln>
          </p:spPr>
          <p:txBody>
            <a:bodyPr wrap="none">
              <a:prstTxWarp prst="textNoShape">
                <a:avLst/>
              </a:prstTxWarp>
              <a:spAutoFit/>
            </a:bodyPr>
            <a:lstStyle/>
            <a:p>
              <a:r>
                <a:rPr lang="en-US" sz="1600">
                  <a:solidFill>
                    <a:srgbClr val="A50021"/>
                  </a:solidFill>
                  <a:latin typeface="Monotype Corsiva" charset="0"/>
                </a:rPr>
                <a:t>Fsinφ</a:t>
              </a:r>
              <a:endParaRPr lang="en-US" sz="1600">
                <a:solidFill>
                  <a:srgbClr val="A50021"/>
                </a:solidFill>
                <a:latin typeface="Symbol" charset="2"/>
              </a:endParaRPr>
            </a:p>
          </p:txBody>
        </p:sp>
      </p:grpSp>
      <p:grpSp>
        <p:nvGrpSpPr>
          <p:cNvPr id="9" name="Group 61"/>
          <p:cNvGrpSpPr>
            <a:grpSpLocks/>
          </p:cNvGrpSpPr>
          <p:nvPr/>
        </p:nvGrpSpPr>
        <p:grpSpPr bwMode="auto">
          <a:xfrm>
            <a:off x="1903413" y="1465263"/>
            <a:ext cx="338137" cy="742950"/>
            <a:chOff x="1295" y="1346"/>
            <a:chExt cx="213" cy="468"/>
          </a:xfrm>
        </p:grpSpPr>
        <p:sp>
          <p:nvSpPr>
            <p:cNvPr id="24614" name="Line 62"/>
            <p:cNvSpPr>
              <a:spLocks noChangeShapeType="1"/>
            </p:cNvSpPr>
            <p:nvPr/>
          </p:nvSpPr>
          <p:spPr bwMode="auto">
            <a:xfrm flipV="1">
              <a:off x="1296" y="1392"/>
              <a:ext cx="96" cy="48"/>
            </a:xfrm>
            <a:prstGeom prst="line">
              <a:avLst/>
            </a:prstGeom>
            <a:noFill/>
            <a:ln w="9525">
              <a:solidFill>
                <a:srgbClr val="A50021"/>
              </a:solidFill>
              <a:prstDash val="sysDot"/>
              <a:round/>
              <a:headEnd/>
              <a:tailEnd type="triangle" w="med" len="med"/>
            </a:ln>
          </p:spPr>
          <p:txBody>
            <a:bodyPr wrap="none">
              <a:prstTxWarp prst="textNoShape">
                <a:avLst/>
              </a:prstTxWarp>
              <a:spAutoFit/>
            </a:bodyPr>
            <a:lstStyle/>
            <a:p>
              <a:endParaRPr lang="en-US"/>
            </a:p>
          </p:txBody>
        </p:sp>
        <p:sp>
          <p:nvSpPr>
            <p:cNvPr id="24615" name="Text Box 63"/>
            <p:cNvSpPr txBox="1">
              <a:spLocks noChangeArrowheads="1"/>
            </p:cNvSpPr>
            <p:nvPr/>
          </p:nvSpPr>
          <p:spPr bwMode="auto">
            <a:xfrm rot="3755723">
              <a:off x="1168" y="1473"/>
              <a:ext cx="468" cy="213"/>
            </a:xfrm>
            <a:prstGeom prst="rect">
              <a:avLst/>
            </a:prstGeom>
            <a:noFill/>
            <a:ln w="9525">
              <a:noFill/>
              <a:miter lim="800000"/>
              <a:headEnd/>
              <a:tailEnd/>
            </a:ln>
          </p:spPr>
          <p:txBody>
            <a:bodyPr wrap="none">
              <a:prstTxWarp prst="textNoShape">
                <a:avLst/>
              </a:prstTxWarp>
              <a:spAutoFit/>
            </a:bodyPr>
            <a:lstStyle/>
            <a:p>
              <a:r>
                <a:rPr lang="en-US" sz="1600">
                  <a:solidFill>
                    <a:srgbClr val="A50021"/>
                  </a:solidFill>
                  <a:latin typeface="Monotype Corsiva" charset="0"/>
                </a:rPr>
                <a:t>Fcosφ</a:t>
              </a:r>
              <a:endParaRPr lang="en-US" sz="1600">
                <a:solidFill>
                  <a:srgbClr val="A50021"/>
                </a:solidFill>
                <a:latin typeface="Symbol" charset="2"/>
              </a:endParaRPr>
            </a:p>
          </p:txBody>
        </p:sp>
      </p:grpSp>
      <p:sp>
        <p:nvSpPr>
          <p:cNvPr id="406592" name="Oval 64"/>
          <p:cNvSpPr>
            <a:spLocks noChangeArrowheads="1"/>
          </p:cNvSpPr>
          <p:nvPr/>
        </p:nvSpPr>
        <p:spPr bwMode="auto">
          <a:xfrm>
            <a:off x="5638800" y="4191000"/>
            <a:ext cx="304800" cy="762000"/>
          </a:xfrm>
          <a:prstGeom prst="ellipse">
            <a:avLst/>
          </a:prstGeom>
          <a:noFill/>
          <a:ln w="28575">
            <a:solidFill>
              <a:srgbClr val="A50021"/>
            </a:solidFill>
            <a:round/>
            <a:headEnd/>
            <a:tailEnd/>
          </a:ln>
        </p:spPr>
        <p:txBody>
          <a:bodyPr anchor="ctr">
            <a:prstTxWarp prst="textNoShape">
              <a:avLst/>
            </a:prstTxWarp>
            <a:spAutoFit/>
          </a:bodyPr>
          <a:lstStyle/>
          <a:p>
            <a:endParaRPr lang="en-US"/>
          </a:p>
        </p:txBody>
      </p:sp>
      <p:graphicFrame>
        <p:nvGraphicFramePr>
          <p:cNvPr id="406593" name="Object 25"/>
          <p:cNvGraphicFramePr>
            <a:graphicFrameLocks noChangeAspect="1"/>
          </p:cNvGraphicFramePr>
          <p:nvPr/>
        </p:nvGraphicFramePr>
        <p:xfrm>
          <a:off x="7391400" y="5029200"/>
          <a:ext cx="1466850" cy="381000"/>
        </p:xfrm>
        <a:graphic>
          <a:graphicData uri="http://schemas.openxmlformats.org/presentationml/2006/ole">
            <mc:AlternateContent xmlns:mc="http://schemas.openxmlformats.org/markup-compatibility/2006">
              <mc:Choice xmlns:v="urn:schemas-microsoft-com:vml" Requires="v">
                <p:oleObj spid="_x0000_s498389" name="Equation" r:id="rId33" imgW="1003300" imgH="266700" progId="Equation.DSMT4">
                  <p:embed/>
                </p:oleObj>
              </mc:Choice>
              <mc:Fallback>
                <p:oleObj name="Equation" r:id="rId33" imgW="1003300" imgH="2667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91400" y="5029200"/>
                        <a:ext cx="146685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94" name="AutoShape 66"/>
          <p:cNvSpPr>
            <a:spLocks noChangeArrowheads="1"/>
          </p:cNvSpPr>
          <p:nvPr/>
        </p:nvSpPr>
        <p:spPr bwMode="auto">
          <a:xfrm>
            <a:off x="6858000" y="5029200"/>
            <a:ext cx="457200" cy="381000"/>
          </a:xfrm>
          <a:prstGeom prst="rightArrow">
            <a:avLst>
              <a:gd name="adj1" fmla="val 50000"/>
              <a:gd name="adj2" fmla="val 30000"/>
            </a:avLst>
          </a:prstGeom>
          <a:solidFill>
            <a:srgbClr val="FFFFCC"/>
          </a:solidFill>
          <a:ln w="9525">
            <a:solidFill>
              <a:srgbClr val="A50021"/>
            </a:solidFill>
            <a:miter lim="800000"/>
            <a:headEnd/>
            <a:tailEnd/>
          </a:ln>
        </p:spPr>
        <p:txBody>
          <a:bodyPr wrap="none" anchor="ctr">
            <a:prstTxWarp prst="textNoShape">
              <a:avLst/>
            </a:prstTxWarp>
            <a:spAutoFit/>
          </a:bodyPr>
          <a:lstStyle/>
          <a:p>
            <a:endParaRPr lang="en-US"/>
          </a:p>
        </p:txBody>
      </p:sp>
      <p:graphicFrame>
        <p:nvGraphicFramePr>
          <p:cNvPr id="10" name="Object 21"/>
          <p:cNvGraphicFramePr>
            <a:graphicFrameLocks noChangeAspect="1"/>
          </p:cNvGraphicFramePr>
          <p:nvPr/>
        </p:nvGraphicFramePr>
        <p:xfrm>
          <a:off x="6477000" y="5688013"/>
          <a:ext cx="1524000" cy="560387"/>
        </p:xfrm>
        <a:graphic>
          <a:graphicData uri="http://schemas.openxmlformats.org/presentationml/2006/ole">
            <mc:AlternateContent xmlns:mc="http://schemas.openxmlformats.org/markup-compatibility/2006">
              <mc:Choice xmlns:v="urn:schemas-microsoft-com:vml" Requires="v">
                <p:oleObj spid="_x0000_s498390" name="Equation" r:id="rId35" imgW="1041400" imgH="393700" progId="Equation.DSMT4">
                  <p:embed/>
                </p:oleObj>
              </mc:Choice>
              <mc:Fallback>
                <p:oleObj name="Equation" r:id="rId35" imgW="1041400" imgH="393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77000" y="5688013"/>
                        <a:ext cx="1524000" cy="560387"/>
                      </a:xfrm>
                      <a:prstGeom prst="rect">
                        <a:avLst/>
                      </a:prstGeom>
                      <a:solidFill>
                        <a:schemeClr val="bg1"/>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4" name="Text Box 38"/>
          <p:cNvSpPr txBox="1">
            <a:spLocks noChangeArrowheads="1"/>
          </p:cNvSpPr>
          <p:nvPr/>
        </p:nvSpPr>
        <p:spPr bwMode="auto">
          <a:xfrm>
            <a:off x="5257800" y="6248400"/>
            <a:ext cx="2971800" cy="396875"/>
          </a:xfrm>
          <a:prstGeom prst="rect">
            <a:avLst/>
          </a:prstGeom>
          <a:solidFill>
            <a:srgbClr val="CCFFFF"/>
          </a:solidFill>
          <a:ln w="9525">
            <a:noFill/>
            <a:miter lim="800000"/>
            <a:headEnd/>
            <a:tailEnd/>
          </a:ln>
        </p:spPr>
        <p:txBody>
          <a:bodyPr wrap="square">
            <a:prstTxWarp prst="textNoShape">
              <a:avLst/>
            </a:prstTxWarp>
            <a:spAutoFit/>
          </a:bodyPr>
          <a:lstStyle/>
          <a:p>
            <a:r>
              <a:rPr lang="en-US" sz="2000" dirty="0" smtClean="0">
                <a:solidFill>
                  <a:schemeClr val="accent2"/>
                </a:solidFill>
                <a:latin typeface="Arial Narrow" charset="0"/>
              </a:rPr>
              <a:t>Work-kinetic Energy Theorem</a:t>
            </a:r>
            <a:endParaRPr lang="en-US" sz="2000" dirty="0">
              <a:solidFill>
                <a:schemeClr val="accent2"/>
              </a:solidFill>
              <a:latin typeface="Arial Narrow" charset="0"/>
            </a:endParaRPr>
          </a:p>
        </p:txBody>
      </p:sp>
    </p:spTree>
    <p:extLst>
      <p:ext uri="{BB962C8B-B14F-4D97-AF65-F5344CB8AC3E}">
        <p14:creationId xmlns:p14="http://schemas.microsoft.com/office/powerpoint/2010/main" val="73730933"/>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30, 2014</a:t>
            </a:r>
            <a:endParaRPr lang="en-US" sz="1400">
              <a:solidFill>
                <a:srgbClr val="FF0066"/>
              </a:solidFill>
              <a:latin typeface="Arial Narrow" charset="0"/>
            </a:endParaRPr>
          </a:p>
        </p:txBody>
      </p:sp>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2871E5-D1F8-674B-A6CA-5A7227BD317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407554" name="Rectangle 2"/>
          <p:cNvSpPr>
            <a:spLocks noChangeArrowheads="1"/>
          </p:cNvSpPr>
          <p:nvPr/>
        </p:nvSpPr>
        <p:spPr bwMode="auto">
          <a:xfrm>
            <a:off x="6324600" y="2743200"/>
            <a:ext cx="16764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1989"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Angular Momentum of a Particle</a:t>
            </a:r>
          </a:p>
        </p:txBody>
      </p:sp>
      <p:sp>
        <p:nvSpPr>
          <p:cNvPr id="407557" name="Text Box 5"/>
          <p:cNvSpPr txBox="1">
            <a:spLocks noChangeArrowheads="1"/>
          </p:cNvSpPr>
          <p:nvPr/>
        </p:nvSpPr>
        <p:spPr bwMode="auto">
          <a:xfrm>
            <a:off x="685800" y="7620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If you grab onto a pole while running, your body will rotate about the pole, gaining angular momentum.   </a:t>
            </a:r>
            <a:r>
              <a:rPr lang="en-US" sz="2000" dirty="0" smtClean="0">
                <a:solidFill>
                  <a:srgbClr val="FF0000"/>
                </a:solidFill>
                <a:latin typeface="Arial Narrow" charset="0"/>
              </a:rPr>
              <a:t>We’</a:t>
            </a:r>
            <a:r>
              <a:rPr lang="en-US" altLang="ja-JP" sz="2000" dirty="0" smtClean="0">
                <a:solidFill>
                  <a:srgbClr val="FF0000"/>
                </a:solidFill>
                <a:latin typeface="Arial Narrow" charset="0"/>
              </a:rPr>
              <a:t>ve </a:t>
            </a:r>
            <a:r>
              <a:rPr lang="en-US" altLang="ja-JP" sz="2000" dirty="0">
                <a:solidFill>
                  <a:srgbClr val="FF0000"/>
                </a:solidFill>
                <a:latin typeface="Arial Narrow" charset="0"/>
              </a:rPr>
              <a:t>used the linear momentum to solve physical problems with linear motions, the angular momentum will do the same for rotational motions.</a:t>
            </a:r>
            <a:endParaRPr lang="en-US" sz="2000" dirty="0">
              <a:solidFill>
                <a:srgbClr val="FF0000"/>
              </a:solidFill>
              <a:latin typeface="Arial Narrow" charset="0"/>
            </a:endParaRPr>
          </a:p>
        </p:txBody>
      </p:sp>
      <p:graphicFrame>
        <p:nvGraphicFramePr>
          <p:cNvPr id="407558" name="Object 2"/>
          <p:cNvGraphicFramePr>
            <a:graphicFrameLocks noChangeAspect="1"/>
          </p:cNvGraphicFramePr>
          <p:nvPr>
            <p:extLst>
              <p:ext uri="{D42A27DB-BD31-4B8C-83A1-F6EECF244321}">
                <p14:modId xmlns:p14="http://schemas.microsoft.com/office/powerpoint/2010/main" val="3803549025"/>
              </p:ext>
            </p:extLst>
          </p:nvPr>
        </p:nvGraphicFramePr>
        <p:xfrm>
          <a:off x="4724400" y="4622800"/>
          <a:ext cx="1320800" cy="296863"/>
        </p:xfrm>
        <a:graphic>
          <a:graphicData uri="http://schemas.openxmlformats.org/presentationml/2006/ole">
            <mc:AlternateContent xmlns:mc="http://schemas.openxmlformats.org/markup-compatibility/2006">
              <mc:Choice xmlns:v="urn:schemas-microsoft-com:vml" Requires="v">
                <p:oleObj spid="_x0000_s450204" name="Equation" r:id="rId3" imgW="660400" imgH="152400" progId="Equation.DSMT4">
                  <p:embed/>
                </p:oleObj>
              </mc:Choice>
              <mc:Fallback>
                <p:oleObj name="Equation" r:id="rId3" imgW="660400" imgH="152400" progId="Equation.DSMT4">
                  <p:embed/>
                  <p:pic>
                    <p:nvPicPr>
                      <p:cNvPr id="0" name=""/>
                      <p:cNvPicPr>
                        <a:picLocks noChangeAspect="1" noChangeArrowheads="1"/>
                      </p:cNvPicPr>
                      <p:nvPr/>
                    </p:nvPicPr>
                    <p:blipFill>
                      <a:blip r:embed="rId4"/>
                      <a:srcRect/>
                      <a:stretch>
                        <a:fillRect/>
                      </a:stretch>
                    </p:blipFill>
                    <p:spPr bwMode="auto">
                      <a:xfrm>
                        <a:off x="4724400" y="4622800"/>
                        <a:ext cx="1320800" cy="296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59" name="Text Box 7"/>
          <p:cNvSpPr txBox="1">
            <a:spLocks noChangeArrowheads="1"/>
          </p:cNvSpPr>
          <p:nvPr/>
        </p:nvSpPr>
        <p:spPr bwMode="auto">
          <a:xfrm>
            <a:off x="2667000" y="1905000"/>
            <a:ext cx="60960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point-like object ( particle)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located at the vector location </a:t>
            </a:r>
            <a:r>
              <a:rPr lang="en-US" altLang="ja-JP" sz="2000" b="1" dirty="0">
                <a:solidFill>
                  <a:schemeClr val="accent2"/>
                </a:solidFill>
                <a:latin typeface="Monotype Corsiva" charset="0"/>
              </a:rPr>
              <a:t>r</a:t>
            </a:r>
            <a:r>
              <a:rPr lang="en-US" altLang="ja-JP" sz="2000" dirty="0">
                <a:solidFill>
                  <a:schemeClr val="accent2"/>
                </a:solidFill>
                <a:latin typeface="Arial Narrow" charset="0"/>
              </a:rPr>
              <a:t> and moving with linear velocity </a:t>
            </a:r>
            <a:r>
              <a:rPr lang="en-US" altLang="ja-JP" sz="2000" b="1" dirty="0">
                <a:solidFill>
                  <a:schemeClr val="accent2"/>
                </a:solidFill>
                <a:latin typeface="Monotype Corsiva" charset="0"/>
              </a:rPr>
              <a:t>v</a:t>
            </a:r>
            <a:endParaRPr lang="en-US" sz="2000" b="1" dirty="0">
              <a:solidFill>
                <a:schemeClr val="accent2"/>
              </a:solidFill>
              <a:latin typeface="Monotype Corsiva" charset="0"/>
            </a:endParaRPr>
          </a:p>
        </p:txBody>
      </p:sp>
      <p:graphicFrame>
        <p:nvGraphicFramePr>
          <p:cNvPr id="407560" name="Object 3"/>
          <p:cNvGraphicFramePr>
            <a:graphicFrameLocks noChangeAspect="1"/>
          </p:cNvGraphicFramePr>
          <p:nvPr>
            <p:extLst>
              <p:ext uri="{D42A27DB-BD31-4B8C-83A1-F6EECF244321}">
                <p14:modId xmlns:p14="http://schemas.microsoft.com/office/powerpoint/2010/main" val="4030069190"/>
              </p:ext>
            </p:extLst>
          </p:nvPr>
        </p:nvGraphicFramePr>
        <p:xfrm>
          <a:off x="6305550" y="2695575"/>
          <a:ext cx="1751013" cy="595313"/>
        </p:xfrm>
        <a:graphic>
          <a:graphicData uri="http://schemas.openxmlformats.org/presentationml/2006/ole">
            <mc:AlternateContent xmlns:mc="http://schemas.openxmlformats.org/markup-compatibility/2006">
              <mc:Choice xmlns:v="urn:schemas-microsoft-com:vml" Requires="v">
                <p:oleObj spid="_x0000_s450205"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6305550" y="2695575"/>
                        <a:ext cx="1751013"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1" name="Text Box 9"/>
          <p:cNvSpPr txBox="1">
            <a:spLocks noChangeArrowheads="1"/>
          </p:cNvSpPr>
          <p:nvPr/>
        </p:nvSpPr>
        <p:spPr bwMode="auto">
          <a:xfrm>
            <a:off x="2743200" y="25908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momentum </a:t>
            </a:r>
            <a:r>
              <a:rPr lang="en-US" sz="2000" b="1">
                <a:solidFill>
                  <a:srgbClr val="FF0000"/>
                </a:solidFill>
                <a:latin typeface="Monotype Corsiva" charset="0"/>
              </a:rPr>
              <a:t>L </a:t>
            </a:r>
            <a:r>
              <a:rPr lang="en-US" sz="2000">
                <a:solidFill>
                  <a:srgbClr val="FF0000"/>
                </a:solidFill>
                <a:latin typeface="Arial Narrow" charset="0"/>
              </a:rPr>
              <a:t>of this particle relative to the origin O is </a:t>
            </a:r>
          </a:p>
        </p:txBody>
      </p:sp>
      <p:sp>
        <p:nvSpPr>
          <p:cNvPr id="407562" name="Text Box 10"/>
          <p:cNvSpPr txBox="1">
            <a:spLocks noChangeArrowheads="1"/>
          </p:cNvSpPr>
          <p:nvPr/>
        </p:nvSpPr>
        <p:spPr bwMode="auto">
          <a:xfrm>
            <a:off x="381000" y="5045075"/>
            <a:ext cx="2895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 you learn from this?</a:t>
            </a:r>
          </a:p>
        </p:txBody>
      </p:sp>
      <p:sp>
        <p:nvSpPr>
          <p:cNvPr id="407563" name="Text Box 11"/>
          <p:cNvSpPr txBox="1">
            <a:spLocks noChangeArrowheads="1"/>
          </p:cNvSpPr>
          <p:nvPr/>
        </p:nvSpPr>
        <p:spPr bwMode="auto">
          <a:xfrm>
            <a:off x="3352800" y="5029200"/>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direction of linear velocity points to the origin of rotation, the particle does not have any angular momentum.</a:t>
            </a:r>
          </a:p>
        </p:txBody>
      </p:sp>
      <p:sp>
        <p:nvSpPr>
          <p:cNvPr id="407564" name="Text Box 12"/>
          <p:cNvSpPr txBox="1">
            <a:spLocks noChangeArrowheads="1"/>
          </p:cNvSpPr>
          <p:nvPr/>
        </p:nvSpPr>
        <p:spPr bwMode="auto">
          <a:xfrm>
            <a:off x="2667000" y="3367088"/>
            <a:ext cx="4800600" cy="366712"/>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What is the unit and dimension of angular momentum? </a:t>
            </a:r>
            <a:endParaRPr lang="en-US" sz="1800" b="1">
              <a:solidFill>
                <a:schemeClr val="accent2"/>
              </a:solidFill>
              <a:latin typeface="Monotype Corsiva" charset="0"/>
            </a:endParaRPr>
          </a:p>
        </p:txBody>
      </p:sp>
      <p:graphicFrame>
        <p:nvGraphicFramePr>
          <p:cNvPr id="407565" name="Object 4"/>
          <p:cNvGraphicFramePr>
            <a:graphicFrameLocks noChangeAspect="1"/>
          </p:cNvGraphicFramePr>
          <p:nvPr/>
        </p:nvGraphicFramePr>
        <p:xfrm>
          <a:off x="7521575" y="3352800"/>
          <a:ext cx="704850" cy="355600"/>
        </p:xfrm>
        <a:graphic>
          <a:graphicData uri="http://schemas.openxmlformats.org/presentationml/2006/ole">
            <mc:AlternateContent xmlns:mc="http://schemas.openxmlformats.org/markup-compatibility/2006">
              <mc:Choice xmlns:v="urn:schemas-microsoft-com:vml" Requires="v">
                <p:oleObj spid="_x0000_s450206" name="Equation" r:id="rId7" imgW="571252" imgH="228501" progId="Equation.DSMT4">
                  <p:embed/>
                </p:oleObj>
              </mc:Choice>
              <mc:Fallback>
                <p:oleObj name="Equation" r:id="rId7" imgW="57125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3352800"/>
                        <a:ext cx="704850"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6" name="Text Box 14"/>
          <p:cNvSpPr txBox="1">
            <a:spLocks noChangeArrowheads="1"/>
          </p:cNvSpPr>
          <p:nvPr/>
        </p:nvSpPr>
        <p:spPr bwMode="auto">
          <a:xfrm>
            <a:off x="28194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that </a:t>
            </a:r>
            <a:r>
              <a:rPr lang="en-US" sz="2000" b="1">
                <a:solidFill>
                  <a:srgbClr val="FF0000"/>
                </a:solidFill>
                <a:latin typeface="Monotype Corsiva" charset="0"/>
              </a:rPr>
              <a:t>L </a:t>
            </a:r>
            <a:r>
              <a:rPr lang="en-US" sz="2000">
                <a:solidFill>
                  <a:srgbClr val="FF0000"/>
                </a:solidFill>
                <a:latin typeface="Arial Narrow" charset="0"/>
              </a:rPr>
              <a:t>depends on origin O. </a:t>
            </a:r>
          </a:p>
        </p:txBody>
      </p:sp>
      <p:sp>
        <p:nvSpPr>
          <p:cNvPr id="407567" name="Text Box 15"/>
          <p:cNvSpPr txBox="1">
            <a:spLocks noChangeArrowheads="1"/>
          </p:cNvSpPr>
          <p:nvPr/>
        </p:nvSpPr>
        <p:spPr bwMode="auto">
          <a:xfrm>
            <a:off x="6096000" y="37941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t>
            </a:r>
            <a:endParaRPr lang="en-US" sz="2000" b="1">
              <a:solidFill>
                <a:schemeClr val="accent2"/>
              </a:solidFill>
              <a:latin typeface="Monotype Corsiva" charset="0"/>
            </a:endParaRPr>
          </a:p>
        </p:txBody>
      </p:sp>
      <p:sp>
        <p:nvSpPr>
          <p:cNvPr id="407568" name="Text Box 16"/>
          <p:cNvSpPr txBox="1">
            <a:spLocks noChangeArrowheads="1"/>
          </p:cNvSpPr>
          <p:nvPr/>
        </p:nvSpPr>
        <p:spPr bwMode="auto">
          <a:xfrm>
            <a:off x="6934200" y="3794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Because </a:t>
            </a:r>
            <a:r>
              <a:rPr lang="en-US" sz="2000" b="1">
                <a:solidFill>
                  <a:srgbClr val="FF0000"/>
                </a:solidFill>
                <a:latin typeface="Monotype Corsiva" charset="0"/>
              </a:rPr>
              <a:t>r</a:t>
            </a:r>
            <a:r>
              <a:rPr lang="en-US" sz="2000">
                <a:solidFill>
                  <a:srgbClr val="FF0000"/>
                </a:solidFill>
                <a:latin typeface="Arial Narrow" charset="0"/>
              </a:rPr>
              <a:t> changes</a:t>
            </a:r>
          </a:p>
        </p:txBody>
      </p:sp>
      <p:sp>
        <p:nvSpPr>
          <p:cNvPr id="407569" name="Text Box 17"/>
          <p:cNvSpPr txBox="1">
            <a:spLocks noChangeArrowheads="1"/>
          </p:cNvSpPr>
          <p:nvPr/>
        </p:nvSpPr>
        <p:spPr bwMode="auto">
          <a:xfrm>
            <a:off x="2971800" y="419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direction of</a:t>
            </a:r>
            <a:r>
              <a:rPr lang="en-US" sz="2000" b="1">
                <a:solidFill>
                  <a:srgbClr val="FF0000"/>
                </a:solidFill>
                <a:latin typeface="Monotype Corsiva" charset="0"/>
              </a:rPr>
              <a:t> L</a:t>
            </a:r>
            <a:r>
              <a:rPr lang="en-US" sz="2000">
                <a:solidFill>
                  <a:srgbClr val="FF0000"/>
                </a:solidFill>
                <a:latin typeface="Arial Narrow" charset="0"/>
              </a:rPr>
              <a:t> is +z.</a:t>
            </a:r>
          </a:p>
        </p:txBody>
      </p:sp>
      <p:sp>
        <p:nvSpPr>
          <p:cNvPr id="407570" name="Text Box 18"/>
          <p:cNvSpPr txBox="1">
            <a:spLocks noChangeArrowheads="1"/>
          </p:cNvSpPr>
          <p:nvPr/>
        </p:nvSpPr>
        <p:spPr bwMode="auto">
          <a:xfrm>
            <a:off x="381000" y="4191000"/>
            <a:ext cx="2514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else do you learn? </a:t>
            </a:r>
            <a:endParaRPr lang="en-US" sz="2000" b="1">
              <a:solidFill>
                <a:schemeClr val="accent2"/>
              </a:solidFill>
              <a:latin typeface="Monotype Corsiva" charset="0"/>
            </a:endParaRPr>
          </a:p>
        </p:txBody>
      </p:sp>
      <p:sp>
        <p:nvSpPr>
          <p:cNvPr id="407571" name="Text Box 19"/>
          <p:cNvSpPr txBox="1">
            <a:spLocks noChangeArrowheads="1"/>
          </p:cNvSpPr>
          <p:nvPr/>
        </p:nvSpPr>
        <p:spPr bwMode="auto">
          <a:xfrm>
            <a:off x="381000" y="4572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a:t>
            </a:r>
            <a:r>
              <a:rPr lang="en-US" sz="2000" b="1">
                <a:solidFill>
                  <a:srgbClr val="FF0000"/>
                </a:solidFill>
                <a:latin typeface="Monotype Corsiva" charset="0"/>
              </a:rPr>
              <a:t>p</a:t>
            </a:r>
            <a:r>
              <a:rPr lang="en-US" sz="2000">
                <a:solidFill>
                  <a:srgbClr val="FF0000"/>
                </a:solidFill>
                <a:latin typeface="Arial Narrow" charset="0"/>
              </a:rPr>
              <a:t> is </a:t>
            </a:r>
            <a:r>
              <a:rPr lang="en-US" sz="2000">
                <a:solidFill>
                  <a:srgbClr val="FF0000"/>
                </a:solidFill>
                <a:latin typeface="Monotype Corsiva" charset="0"/>
              </a:rPr>
              <a:t>m</a:t>
            </a:r>
            <a:r>
              <a:rPr lang="en-US" sz="2000" b="1">
                <a:solidFill>
                  <a:srgbClr val="FF0000"/>
                </a:solidFill>
                <a:latin typeface="Monotype Corsiva" charset="0"/>
              </a:rPr>
              <a:t>v</a:t>
            </a:r>
            <a:r>
              <a:rPr lang="en-US" sz="2000">
                <a:solidFill>
                  <a:srgbClr val="FF0000"/>
                </a:solidFill>
                <a:latin typeface="Arial Narrow" charset="0"/>
              </a:rPr>
              <a:t>, the magnitude of</a:t>
            </a:r>
            <a:r>
              <a:rPr lang="en-US" sz="2000" b="1">
                <a:solidFill>
                  <a:srgbClr val="FF0000"/>
                </a:solidFill>
                <a:latin typeface="Monotype Corsiva" charset="0"/>
              </a:rPr>
              <a:t> L</a:t>
            </a:r>
            <a:r>
              <a:rPr lang="en-US" sz="2000">
                <a:solidFill>
                  <a:srgbClr val="FF0000"/>
                </a:solidFill>
                <a:latin typeface="Arial Narrow" charset="0"/>
              </a:rPr>
              <a:t> becomes</a:t>
            </a:r>
          </a:p>
        </p:txBody>
      </p:sp>
      <p:sp>
        <p:nvSpPr>
          <p:cNvPr id="407572" name="Text Box 20"/>
          <p:cNvSpPr txBox="1">
            <a:spLocks noChangeArrowheads="1"/>
          </p:cNvSpPr>
          <p:nvPr/>
        </p:nvSpPr>
        <p:spPr bwMode="auto">
          <a:xfrm>
            <a:off x="3352800" y="5775325"/>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linear velocity is perpendicular to position vector, the particle moves exactly the same way as a point on a rim.</a:t>
            </a:r>
          </a:p>
        </p:txBody>
      </p:sp>
      <p:graphicFrame>
        <p:nvGraphicFramePr>
          <p:cNvPr id="407573" name="Object 5"/>
          <p:cNvGraphicFramePr>
            <a:graphicFrameLocks noChangeAspect="1"/>
          </p:cNvGraphicFramePr>
          <p:nvPr/>
        </p:nvGraphicFramePr>
        <p:xfrm>
          <a:off x="8331200" y="3352800"/>
          <a:ext cx="758825" cy="355600"/>
        </p:xfrm>
        <a:graphic>
          <a:graphicData uri="http://schemas.openxmlformats.org/presentationml/2006/ole">
            <mc:AlternateContent xmlns:mc="http://schemas.openxmlformats.org/markup-compatibility/2006">
              <mc:Choice xmlns:v="urn:schemas-microsoft-com:vml" Requires="v">
                <p:oleObj spid="_x0000_s450207"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352800"/>
                        <a:ext cx="758825"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0"/>
          <p:cNvGrpSpPr>
            <a:grpSpLocks/>
          </p:cNvGrpSpPr>
          <p:nvPr/>
        </p:nvGrpSpPr>
        <p:grpSpPr bwMode="auto">
          <a:xfrm>
            <a:off x="76200" y="1752600"/>
            <a:ext cx="2573338" cy="2209800"/>
            <a:chOff x="76200" y="1752600"/>
            <a:chExt cx="2573258" cy="2209800"/>
          </a:xfrm>
        </p:grpSpPr>
        <p:pic>
          <p:nvPicPr>
            <p:cNvPr id="42008" name="Picture 3" descr="FG11_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905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Box 27"/>
            <p:cNvSpPr txBox="1">
              <a:spLocks noChangeArrowheads="1"/>
            </p:cNvSpPr>
            <p:nvPr/>
          </p:nvSpPr>
          <p:spPr bwMode="auto">
            <a:xfrm>
              <a:off x="762000" y="1752600"/>
              <a:ext cx="2760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z</a:t>
              </a:r>
            </a:p>
          </p:txBody>
        </p:sp>
        <p:sp>
          <p:nvSpPr>
            <p:cNvPr id="42010" name="TextBox 28"/>
            <p:cNvSpPr txBox="1">
              <a:spLocks noChangeArrowheads="1"/>
            </p:cNvSpPr>
            <p:nvPr/>
          </p:nvSpPr>
          <p:spPr bwMode="auto">
            <a:xfrm>
              <a:off x="152400" y="3547646"/>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x</a:t>
              </a:r>
            </a:p>
          </p:txBody>
        </p:sp>
        <p:sp>
          <p:nvSpPr>
            <p:cNvPr id="42011" name="TextBox 29"/>
            <p:cNvSpPr txBox="1">
              <a:spLocks noChangeArrowheads="1"/>
            </p:cNvSpPr>
            <p:nvPr/>
          </p:nvSpPr>
          <p:spPr bwMode="auto">
            <a:xfrm>
              <a:off x="2362200" y="2895600"/>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y</a:t>
              </a:r>
            </a:p>
          </p:txBody>
        </p:sp>
      </p:grpSp>
      <p:graphicFrame>
        <p:nvGraphicFramePr>
          <p:cNvPr id="29" name="Object 2"/>
          <p:cNvGraphicFramePr>
            <a:graphicFrameLocks noChangeAspect="1"/>
          </p:cNvGraphicFramePr>
          <p:nvPr>
            <p:extLst>
              <p:ext uri="{D42A27DB-BD31-4B8C-83A1-F6EECF244321}">
                <p14:modId xmlns:p14="http://schemas.microsoft.com/office/powerpoint/2010/main" val="4155940633"/>
              </p:ext>
            </p:extLst>
          </p:nvPr>
        </p:nvGraphicFramePr>
        <p:xfrm>
          <a:off x="6045200" y="4572000"/>
          <a:ext cx="1041400" cy="395287"/>
        </p:xfrm>
        <a:graphic>
          <a:graphicData uri="http://schemas.openxmlformats.org/presentationml/2006/ole">
            <mc:AlternateContent xmlns:mc="http://schemas.openxmlformats.org/markup-compatibility/2006">
              <mc:Choice xmlns:v="urn:schemas-microsoft-com:vml" Requires="v">
                <p:oleObj spid="_x0000_s450208" name="Equation" r:id="rId12" imgW="520700" imgH="203200" progId="Equation.DSMT4">
                  <p:embed/>
                </p:oleObj>
              </mc:Choice>
              <mc:Fallback>
                <p:oleObj name="Equation" r:id="rId12" imgW="520700" imgH="203200" progId="Equation.DSMT4">
                  <p:embed/>
                  <p:pic>
                    <p:nvPicPr>
                      <p:cNvPr id="0" name=""/>
                      <p:cNvPicPr>
                        <a:picLocks noChangeAspect="1" noChangeArrowheads="1"/>
                      </p:cNvPicPr>
                      <p:nvPr/>
                    </p:nvPicPr>
                    <p:blipFill>
                      <a:blip r:embed="rId13"/>
                      <a:srcRect/>
                      <a:stretch>
                        <a:fillRect/>
                      </a:stretch>
                    </p:blipFill>
                    <p:spPr bwMode="auto">
                      <a:xfrm>
                        <a:off x="6045200" y="4572000"/>
                        <a:ext cx="104140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 name="Object 2"/>
          <p:cNvGraphicFramePr>
            <a:graphicFrameLocks noChangeAspect="1"/>
          </p:cNvGraphicFramePr>
          <p:nvPr>
            <p:extLst>
              <p:ext uri="{D42A27DB-BD31-4B8C-83A1-F6EECF244321}">
                <p14:modId xmlns:p14="http://schemas.microsoft.com/office/powerpoint/2010/main" val="2736389154"/>
              </p:ext>
            </p:extLst>
          </p:nvPr>
        </p:nvGraphicFramePr>
        <p:xfrm>
          <a:off x="7061200" y="4648200"/>
          <a:ext cx="482600" cy="320675"/>
        </p:xfrm>
        <a:graphic>
          <a:graphicData uri="http://schemas.openxmlformats.org/presentationml/2006/ole">
            <mc:AlternateContent xmlns:mc="http://schemas.openxmlformats.org/markup-compatibility/2006">
              <mc:Choice xmlns:v="urn:schemas-microsoft-com:vml" Requires="v">
                <p:oleObj spid="_x0000_s450209" name="Equation" r:id="rId14" imgW="241300" imgH="165100" progId="Equation.DSMT4">
                  <p:embed/>
                </p:oleObj>
              </mc:Choice>
              <mc:Fallback>
                <p:oleObj name="Equation" r:id="rId14" imgW="241300" imgH="165100" progId="Equation.DSMT4">
                  <p:embed/>
                  <p:pic>
                    <p:nvPicPr>
                      <p:cNvPr id="0" name=""/>
                      <p:cNvPicPr>
                        <a:picLocks noChangeAspect="1" noChangeArrowheads="1"/>
                      </p:cNvPicPr>
                      <p:nvPr/>
                    </p:nvPicPr>
                    <p:blipFill>
                      <a:blip r:embed="rId15"/>
                      <a:srcRect/>
                      <a:stretch>
                        <a:fillRect/>
                      </a:stretch>
                    </p:blipFill>
                    <p:spPr bwMode="auto">
                      <a:xfrm>
                        <a:off x="7061200" y="4648200"/>
                        <a:ext cx="482600"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61057348"/>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84" name="Date Placeholder 3"/>
          <p:cNvSpPr>
            <a:spLocks noGrp="1"/>
          </p:cNvSpPr>
          <p:nvPr>
            <p:ph type="dt" sz="quarter" idx="10"/>
          </p:nvPr>
        </p:nvSpPr>
        <p:spPr>
          <a:noFill/>
        </p:spPr>
        <p:txBody>
          <a:bodyPr/>
          <a:lstStyle/>
          <a:p>
            <a:r>
              <a:rPr lang="en-US" smtClean="0"/>
              <a:t>Thursday, Oct. 30, 2014</a:t>
            </a:r>
            <a:endParaRPr lang="en-US"/>
          </a:p>
        </p:txBody>
      </p:sp>
      <p:sp>
        <p:nvSpPr>
          <p:cNvPr id="54285"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4286" name="Slide Number Placeholder 5"/>
          <p:cNvSpPr>
            <a:spLocks noGrp="1"/>
          </p:cNvSpPr>
          <p:nvPr>
            <p:ph type="sldNum" sz="quarter" idx="12"/>
          </p:nvPr>
        </p:nvSpPr>
        <p:spPr>
          <a:noFill/>
        </p:spPr>
        <p:txBody>
          <a:bodyPr/>
          <a:lstStyle/>
          <a:p>
            <a:fld id="{B4EB17D3-76A0-D743-B7DA-014E8C291D09}" type="slidenum">
              <a:rPr lang="en-US"/>
              <a:pPr/>
              <a:t>6</a:t>
            </a:fld>
            <a:endParaRPr lang="en-US"/>
          </a:p>
        </p:txBody>
      </p:sp>
      <p:sp>
        <p:nvSpPr>
          <p:cNvPr id="54287" name="Rectangle 2"/>
          <p:cNvSpPr>
            <a:spLocks noGrp="1" noChangeArrowheads="1"/>
          </p:cNvSpPr>
          <p:nvPr>
            <p:ph type="title"/>
          </p:nvPr>
        </p:nvSpPr>
        <p:spPr>
          <a:xfrm>
            <a:off x="685800" y="152400"/>
            <a:ext cx="8153400" cy="609600"/>
          </a:xfrm>
        </p:spPr>
        <p:txBody>
          <a:bodyPr/>
          <a:lstStyle/>
          <a:p>
            <a:r>
              <a:rPr lang="en-US"/>
              <a:t>Angular Momentum and Torque</a:t>
            </a:r>
          </a:p>
        </p:txBody>
      </p:sp>
      <p:sp>
        <p:nvSpPr>
          <p:cNvPr id="408579" name="Text Box 3"/>
          <p:cNvSpPr txBox="1">
            <a:spLocks noChangeArrowheads="1"/>
          </p:cNvSpPr>
          <p:nvPr/>
        </p:nvSpPr>
        <p:spPr bwMode="auto">
          <a:xfrm>
            <a:off x="228600" y="1660525"/>
            <a:ext cx="8763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Total external forces exerting on a particle is the same as the change of its linear momentum.</a:t>
            </a:r>
          </a:p>
        </p:txBody>
      </p:sp>
      <p:sp>
        <p:nvSpPr>
          <p:cNvPr id="408580" name="Text Box 4"/>
          <p:cNvSpPr txBox="1">
            <a:spLocks noChangeArrowheads="1"/>
          </p:cNvSpPr>
          <p:nvPr/>
        </p:nvSpPr>
        <p:spPr bwMode="auto">
          <a:xfrm>
            <a:off x="685800" y="822325"/>
            <a:ext cx="54864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Can you remember how net force exerting on a particle and the change of its linear momentum are related?</a:t>
            </a:r>
          </a:p>
        </p:txBody>
      </p:sp>
      <p:sp>
        <p:nvSpPr>
          <p:cNvPr id="408582" name="Text Box 6"/>
          <p:cNvSpPr txBox="1">
            <a:spLocks noChangeArrowheads="1"/>
          </p:cNvSpPr>
          <p:nvPr/>
        </p:nvSpPr>
        <p:spPr bwMode="auto">
          <a:xfrm>
            <a:off x="3200400" y="5181600"/>
            <a:ext cx="25146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rgbClr val="333399"/>
                </a:solidFill>
                <a:latin typeface="Arial Narrow" charset="0"/>
              </a:rPr>
              <a:t>Thus the torque-angular momentum relationship</a:t>
            </a:r>
          </a:p>
        </p:txBody>
      </p:sp>
      <p:sp>
        <p:nvSpPr>
          <p:cNvPr id="408583" name="Text Box 7"/>
          <p:cNvSpPr txBox="1">
            <a:spLocks noChangeArrowheads="1"/>
          </p:cNvSpPr>
          <p:nvPr/>
        </p:nvSpPr>
        <p:spPr bwMode="auto">
          <a:xfrm>
            <a:off x="533400" y="2117725"/>
            <a:ext cx="8229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The same analogy works in rotational motion between torque and angular momentum. </a:t>
            </a:r>
            <a:endParaRPr lang="en-US" sz="2000" b="1">
              <a:solidFill>
                <a:schemeClr val="accent2"/>
              </a:solidFill>
              <a:latin typeface="Monotype Corsiva" charset="0"/>
            </a:endParaRPr>
          </a:p>
        </p:txBody>
      </p:sp>
      <p:sp>
        <p:nvSpPr>
          <p:cNvPr id="408584" name="Text Box 8"/>
          <p:cNvSpPr txBox="1">
            <a:spLocks noChangeArrowheads="1"/>
          </p:cNvSpPr>
          <p:nvPr/>
        </p:nvSpPr>
        <p:spPr bwMode="auto">
          <a:xfrm>
            <a:off x="533400" y="2667000"/>
            <a:ext cx="3419475"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Net torque acting on the particle is </a:t>
            </a:r>
          </a:p>
        </p:txBody>
      </p:sp>
      <p:sp>
        <p:nvSpPr>
          <p:cNvPr id="408585" name="Text Box 9"/>
          <p:cNvSpPr txBox="1">
            <a:spLocks noChangeArrowheads="1"/>
          </p:cNvSpPr>
          <p:nvPr/>
        </p:nvSpPr>
        <p:spPr bwMode="auto">
          <a:xfrm>
            <a:off x="228600" y="6034088"/>
            <a:ext cx="8763000" cy="366712"/>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b="1">
                <a:solidFill>
                  <a:srgbClr val="FF0000"/>
                </a:solidFill>
                <a:latin typeface="Arial Narrow" charset="0"/>
              </a:rPr>
              <a:t>The net torque acting on a particle is the same as the time rate change of its angular momentum</a:t>
            </a:r>
          </a:p>
        </p:txBody>
      </p:sp>
      <p:pic>
        <p:nvPicPr>
          <p:cNvPr id="408586" name="Object 3"/>
          <p:cNvPicPr>
            <a:picLocks noChangeAspect="1" noChangeArrowheads="1"/>
          </p:cNvPicPr>
          <p:nvPr/>
        </p:nvPicPr>
        <p:blipFill>
          <a:blip r:embed="rId3"/>
          <a:srcRect/>
          <a:stretch>
            <a:fillRect/>
          </a:stretch>
        </p:blipFill>
        <p:spPr bwMode="auto">
          <a:xfrm>
            <a:off x="6384925" y="665163"/>
            <a:ext cx="1938338" cy="962025"/>
          </a:xfrm>
          <a:prstGeom prst="rect">
            <a:avLst/>
          </a:prstGeom>
          <a:noFill/>
          <a:ln w="28575">
            <a:miter lim="800000"/>
            <a:headEnd/>
            <a:tailEnd/>
          </a:ln>
        </p:spPr>
      </p:pic>
      <p:pic>
        <p:nvPicPr>
          <p:cNvPr id="408588" name="Object 5"/>
          <p:cNvPicPr>
            <a:picLocks noChangeAspect="1" noChangeArrowheads="1"/>
          </p:cNvPicPr>
          <p:nvPr/>
        </p:nvPicPr>
        <p:blipFill>
          <a:blip r:embed="rId4"/>
          <a:srcRect/>
          <a:stretch>
            <a:fillRect/>
          </a:stretch>
        </p:blipFill>
        <p:spPr bwMode="auto">
          <a:xfrm>
            <a:off x="6096000" y="5076825"/>
            <a:ext cx="1676400" cy="892175"/>
          </a:xfrm>
          <a:prstGeom prst="rect">
            <a:avLst/>
          </a:prstGeom>
          <a:noFill/>
          <a:ln w="28575">
            <a:miter lim="800000"/>
            <a:headEnd/>
            <a:tailEnd/>
          </a:ln>
        </p:spPr>
      </p:pic>
      <p:grpSp>
        <p:nvGrpSpPr>
          <p:cNvPr id="2" name="Group 13"/>
          <p:cNvGrpSpPr>
            <a:grpSpLocks/>
          </p:cNvGrpSpPr>
          <p:nvPr/>
        </p:nvGrpSpPr>
        <p:grpSpPr bwMode="auto">
          <a:xfrm>
            <a:off x="609600" y="3048000"/>
            <a:ext cx="2362200" cy="2465388"/>
            <a:chOff x="240" y="1104"/>
            <a:chExt cx="1488" cy="1553"/>
          </a:xfrm>
        </p:grpSpPr>
        <p:grpSp>
          <p:nvGrpSpPr>
            <p:cNvPr id="54301" name="Group 14"/>
            <p:cNvGrpSpPr>
              <a:grpSpLocks/>
            </p:cNvGrpSpPr>
            <p:nvPr/>
          </p:nvGrpSpPr>
          <p:grpSpPr bwMode="auto">
            <a:xfrm>
              <a:off x="240" y="1104"/>
              <a:ext cx="1488" cy="1553"/>
              <a:chOff x="374" y="432"/>
              <a:chExt cx="1488" cy="1553"/>
            </a:xfrm>
          </p:grpSpPr>
          <p:grpSp>
            <p:nvGrpSpPr>
              <p:cNvPr id="54315" name="Group 15"/>
              <p:cNvGrpSpPr>
                <a:grpSpLocks/>
              </p:cNvGrpSpPr>
              <p:nvPr/>
            </p:nvGrpSpPr>
            <p:grpSpPr bwMode="auto">
              <a:xfrm>
                <a:off x="374" y="432"/>
                <a:ext cx="1488" cy="1553"/>
                <a:chOff x="374" y="432"/>
                <a:chExt cx="1488" cy="1553"/>
              </a:xfrm>
            </p:grpSpPr>
            <p:grpSp>
              <p:nvGrpSpPr>
                <p:cNvPr id="54317" name="Group 16"/>
                <p:cNvGrpSpPr>
                  <a:grpSpLocks/>
                </p:cNvGrpSpPr>
                <p:nvPr/>
              </p:nvGrpSpPr>
              <p:grpSpPr bwMode="auto">
                <a:xfrm>
                  <a:off x="432" y="576"/>
                  <a:ext cx="1248" cy="1248"/>
                  <a:chOff x="432" y="576"/>
                  <a:chExt cx="1248" cy="1248"/>
                </a:xfrm>
              </p:grpSpPr>
              <p:sp>
                <p:nvSpPr>
                  <p:cNvPr id="408593" name="Oval 17"/>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dist="107763" dir="2700000" algn="ctr" rotWithShape="0">
                      <a:schemeClr val="bg2"/>
                    </a:outerShdw>
                  </a:effectLst>
                </p:spPr>
                <p:txBody>
                  <a:bodyPr wrap="none" anchor="ctr">
                    <a:prstTxWarp prst="textNoShape">
                      <a:avLst/>
                    </a:prstTxWarp>
                  </a:bodyPr>
                  <a:lstStyle/>
                  <a:p>
                    <a:pPr>
                      <a:defRPr/>
                    </a:pPr>
                    <a:endParaRPr lang="en-US"/>
                  </a:p>
                </p:txBody>
              </p:sp>
              <p:sp>
                <p:nvSpPr>
                  <p:cNvPr id="54322" name="Line 18"/>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4323" name="Line 19"/>
                  <p:cNvSpPr>
                    <a:spLocks noChangeShapeType="1"/>
                  </p:cNvSpPr>
                  <p:nvPr/>
                </p:nvSpPr>
                <p:spPr bwMode="auto">
                  <a:xfrm>
                    <a:off x="912" y="1392"/>
                    <a:ext cx="768"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4324" name="Line 20"/>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sp>
              <p:nvSpPr>
                <p:cNvPr id="54318" name="Text Box 21"/>
                <p:cNvSpPr txBox="1">
                  <a:spLocks noChangeArrowheads="1"/>
                </p:cNvSpPr>
                <p:nvPr/>
              </p:nvSpPr>
              <p:spPr bwMode="auto">
                <a:xfrm>
                  <a:off x="374" y="173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4319" name="Text Box 22"/>
                <p:cNvSpPr txBox="1">
                  <a:spLocks noChangeArrowheads="1"/>
                </p:cNvSpPr>
                <p:nvPr/>
              </p:nvSpPr>
              <p:spPr bwMode="auto">
                <a:xfrm>
                  <a:off x="1680" y="124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4320" name="Text Box 23"/>
                <p:cNvSpPr txBox="1">
                  <a:spLocks noChangeArrowheads="1"/>
                </p:cNvSpPr>
                <p:nvPr/>
              </p:nvSpPr>
              <p:spPr bwMode="auto">
                <a:xfrm>
                  <a:off x="720" y="43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z</a:t>
                  </a:r>
                </a:p>
              </p:txBody>
            </p:sp>
          </p:grpSp>
          <p:sp>
            <p:nvSpPr>
              <p:cNvPr id="54316" name="Text Box 24"/>
              <p:cNvSpPr txBox="1">
                <a:spLocks noChangeArrowheads="1"/>
              </p:cNvSpPr>
              <p:nvPr/>
            </p:nvSpPr>
            <p:spPr bwMode="auto">
              <a:xfrm>
                <a:off x="672" y="1248"/>
                <a:ext cx="218"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O</a:t>
                </a:r>
              </a:p>
            </p:txBody>
          </p:sp>
        </p:grpSp>
        <p:grpSp>
          <p:nvGrpSpPr>
            <p:cNvPr id="54302" name="Group 25"/>
            <p:cNvGrpSpPr>
              <a:grpSpLocks/>
            </p:cNvGrpSpPr>
            <p:nvPr/>
          </p:nvGrpSpPr>
          <p:grpSpPr bwMode="auto">
            <a:xfrm>
              <a:off x="970" y="2256"/>
              <a:ext cx="628" cy="250"/>
              <a:chOff x="1104" y="1584"/>
              <a:chExt cx="628" cy="250"/>
            </a:xfrm>
          </p:grpSpPr>
          <p:sp>
            <p:nvSpPr>
              <p:cNvPr id="54313" name="Line 26"/>
              <p:cNvSpPr>
                <a:spLocks noChangeShapeType="1"/>
              </p:cNvSpPr>
              <p:nvPr/>
            </p:nvSpPr>
            <p:spPr bwMode="auto">
              <a:xfrm>
                <a:off x="1104" y="1584"/>
                <a:ext cx="384" cy="96"/>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54314" name="Text Box 27"/>
              <p:cNvSpPr txBox="1">
                <a:spLocks noChangeArrowheads="1"/>
              </p:cNvSpPr>
              <p:nvPr/>
            </p:nvSpPr>
            <p:spPr bwMode="auto">
              <a:xfrm>
                <a:off x="1536" y="1584"/>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p>
            </p:txBody>
          </p:sp>
        </p:grpSp>
        <p:grpSp>
          <p:nvGrpSpPr>
            <p:cNvPr id="54303" name="Group 28"/>
            <p:cNvGrpSpPr>
              <a:grpSpLocks/>
            </p:cNvGrpSpPr>
            <p:nvPr/>
          </p:nvGrpSpPr>
          <p:grpSpPr bwMode="auto">
            <a:xfrm>
              <a:off x="778" y="2064"/>
              <a:ext cx="577" cy="492"/>
              <a:chOff x="912" y="1392"/>
              <a:chExt cx="577" cy="492"/>
            </a:xfrm>
          </p:grpSpPr>
          <p:sp>
            <p:nvSpPr>
              <p:cNvPr id="54311" name="Line 29"/>
              <p:cNvSpPr>
                <a:spLocks noChangeShapeType="1"/>
              </p:cNvSpPr>
              <p:nvPr/>
            </p:nvSpPr>
            <p:spPr bwMode="auto">
              <a:xfrm>
                <a:off x="912" y="1392"/>
                <a:ext cx="480" cy="48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54312" name="Text Box 30"/>
              <p:cNvSpPr txBox="1">
                <a:spLocks noChangeArrowheads="1"/>
              </p:cNvSpPr>
              <p:nvPr/>
            </p:nvSpPr>
            <p:spPr bwMode="auto">
              <a:xfrm>
                <a:off x="1289" y="1632"/>
                <a:ext cx="200"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φ</a:t>
                </a:r>
                <a:endParaRPr lang="en-US" sz="2000" dirty="0">
                  <a:solidFill>
                    <a:schemeClr val="accent2"/>
                  </a:solidFill>
                  <a:latin typeface="Arial Narrow" charset="0"/>
                </a:endParaRPr>
              </a:p>
            </p:txBody>
          </p:sp>
        </p:grpSp>
        <p:grpSp>
          <p:nvGrpSpPr>
            <p:cNvPr id="54304" name="Group 31"/>
            <p:cNvGrpSpPr>
              <a:grpSpLocks/>
            </p:cNvGrpSpPr>
            <p:nvPr/>
          </p:nvGrpSpPr>
          <p:grpSpPr bwMode="auto">
            <a:xfrm>
              <a:off x="778" y="1526"/>
              <a:ext cx="525" cy="538"/>
              <a:chOff x="912" y="854"/>
              <a:chExt cx="525" cy="538"/>
            </a:xfrm>
          </p:grpSpPr>
          <p:sp>
            <p:nvSpPr>
              <p:cNvPr id="54309" name="Text Box 32"/>
              <p:cNvSpPr txBox="1">
                <a:spLocks noChangeArrowheads="1"/>
              </p:cNvSpPr>
              <p:nvPr/>
            </p:nvSpPr>
            <p:spPr bwMode="auto">
              <a:xfrm>
                <a:off x="960" y="854"/>
                <a:ext cx="47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L=rxp</a:t>
                </a:r>
                <a:endParaRPr lang="en-US" sz="2000" b="1">
                  <a:solidFill>
                    <a:schemeClr val="accent2"/>
                  </a:solidFill>
                  <a:latin typeface="Symbol" charset="2"/>
                </a:endParaRPr>
              </a:p>
            </p:txBody>
          </p:sp>
          <p:sp>
            <p:nvSpPr>
              <p:cNvPr id="54310" name="Line 33"/>
              <p:cNvSpPr>
                <a:spLocks noChangeShapeType="1"/>
              </p:cNvSpPr>
              <p:nvPr/>
            </p:nvSpPr>
            <p:spPr bwMode="auto">
              <a:xfrm flipV="1">
                <a:off x="912" y="912"/>
                <a:ext cx="0" cy="48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54305" name="Group 34"/>
            <p:cNvGrpSpPr>
              <a:grpSpLocks/>
            </p:cNvGrpSpPr>
            <p:nvPr/>
          </p:nvGrpSpPr>
          <p:grpSpPr bwMode="auto">
            <a:xfrm>
              <a:off x="707" y="2016"/>
              <a:ext cx="448" cy="298"/>
              <a:chOff x="841" y="1344"/>
              <a:chExt cx="448" cy="298"/>
            </a:xfrm>
          </p:grpSpPr>
          <p:sp>
            <p:nvSpPr>
              <p:cNvPr id="54306" name="Line 35"/>
              <p:cNvSpPr>
                <a:spLocks noChangeShapeType="1"/>
              </p:cNvSpPr>
              <p:nvPr/>
            </p:nvSpPr>
            <p:spPr bwMode="auto">
              <a:xfrm>
                <a:off x="912" y="1392"/>
                <a:ext cx="192"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4307" name="Text Box 36"/>
              <p:cNvSpPr txBox="1">
                <a:spLocks noChangeArrowheads="1"/>
              </p:cNvSpPr>
              <p:nvPr/>
            </p:nvSpPr>
            <p:spPr bwMode="auto">
              <a:xfrm>
                <a:off x="841" y="1392"/>
                <a:ext cx="16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r</a:t>
                </a:r>
              </a:p>
            </p:txBody>
          </p:sp>
          <p:sp>
            <p:nvSpPr>
              <p:cNvPr id="54308" name="Text Box 37"/>
              <p:cNvSpPr txBox="1">
                <a:spLocks noChangeArrowheads="1"/>
              </p:cNvSpPr>
              <p:nvPr/>
            </p:nvSpPr>
            <p:spPr bwMode="auto">
              <a:xfrm>
                <a:off x="1056" y="1344"/>
                <a:ext cx="23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m</a:t>
                </a:r>
              </a:p>
            </p:txBody>
          </p:sp>
        </p:grpSp>
      </p:grpSp>
      <p:sp>
        <p:nvSpPr>
          <p:cNvPr id="408614" name="Text Box 38"/>
          <p:cNvSpPr txBox="1">
            <a:spLocks noChangeArrowheads="1"/>
          </p:cNvSpPr>
          <p:nvPr/>
        </p:nvSpPr>
        <p:spPr bwMode="auto">
          <a:xfrm>
            <a:off x="3276600" y="4419600"/>
            <a:ext cx="2133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rgbClr val="333399"/>
                </a:solidFill>
                <a:latin typeface="Arial Narrow" charset="0"/>
              </a:rPr>
              <a:t>Why does this work?</a:t>
            </a:r>
          </a:p>
        </p:txBody>
      </p:sp>
      <p:sp>
        <p:nvSpPr>
          <p:cNvPr id="408615" name="Text Box 39"/>
          <p:cNvSpPr txBox="1">
            <a:spLocks noChangeArrowheads="1"/>
          </p:cNvSpPr>
          <p:nvPr/>
        </p:nvSpPr>
        <p:spPr bwMode="auto">
          <a:xfrm>
            <a:off x="5867400" y="4403725"/>
            <a:ext cx="2362200" cy="70167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Because </a:t>
            </a:r>
            <a:r>
              <a:rPr lang="en-US" sz="2000" b="1">
                <a:solidFill>
                  <a:srgbClr val="FF0000"/>
                </a:solidFill>
                <a:latin typeface="Monotype Corsiva" charset="0"/>
              </a:rPr>
              <a:t>v</a:t>
            </a:r>
            <a:r>
              <a:rPr lang="en-US" sz="2000">
                <a:solidFill>
                  <a:srgbClr val="FF0000"/>
                </a:solidFill>
                <a:latin typeface="Arial Narrow" charset="0"/>
              </a:rPr>
              <a:t> is parallel to the linear momentum</a:t>
            </a:r>
          </a:p>
        </p:txBody>
      </p:sp>
      <p:grpSp>
        <p:nvGrpSpPr>
          <p:cNvPr id="10" name="Group 43"/>
          <p:cNvGrpSpPr>
            <a:grpSpLocks/>
          </p:cNvGrpSpPr>
          <p:nvPr/>
        </p:nvGrpSpPr>
        <p:grpSpPr bwMode="auto">
          <a:xfrm>
            <a:off x="4495800" y="3352800"/>
            <a:ext cx="2819400" cy="777875"/>
            <a:chOff x="3072" y="2112"/>
            <a:chExt cx="1776" cy="490"/>
          </a:xfrm>
        </p:grpSpPr>
        <p:sp>
          <p:nvSpPr>
            <p:cNvPr id="54298" name="Oval 44"/>
            <p:cNvSpPr>
              <a:spLocks noChangeArrowheads="1"/>
            </p:cNvSpPr>
            <p:nvPr/>
          </p:nvSpPr>
          <p:spPr bwMode="auto">
            <a:xfrm>
              <a:off x="3072" y="2112"/>
              <a:ext cx="720" cy="48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54299" name="Oval 45"/>
            <p:cNvSpPr>
              <a:spLocks noChangeArrowheads="1"/>
            </p:cNvSpPr>
            <p:nvPr/>
          </p:nvSpPr>
          <p:spPr bwMode="auto">
            <a:xfrm>
              <a:off x="4608" y="2112"/>
              <a:ext cx="240" cy="48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cxnSp>
          <p:nvCxnSpPr>
            <p:cNvPr id="54300" name="AutoShape 46"/>
            <p:cNvCxnSpPr>
              <a:cxnSpLocks noChangeShapeType="1"/>
              <a:stCxn id="54298" idx="4"/>
              <a:endCxn id="54299" idx="4"/>
            </p:cNvCxnSpPr>
            <p:nvPr/>
          </p:nvCxnSpPr>
          <p:spPr bwMode="auto">
            <a:xfrm rot="16200000" flipH="1">
              <a:off x="4079" y="1954"/>
              <a:ext cx="1" cy="1296"/>
            </a:xfrm>
            <a:prstGeom prst="curvedConnector3">
              <a:avLst>
                <a:gd name="adj1" fmla="val 13500005"/>
              </a:avLst>
            </a:prstGeom>
            <a:noFill/>
            <a:ln w="28575">
              <a:solidFill>
                <a:srgbClr val="FF0000"/>
              </a:solidFill>
              <a:round/>
              <a:headEnd/>
              <a:tailEnd type="triangle" w="med" len="med"/>
            </a:ln>
          </p:spPr>
        </p:cxnSp>
      </p:grpSp>
      <p:pic>
        <p:nvPicPr>
          <p:cNvPr id="408623" name="Object 9"/>
          <p:cNvPicPr>
            <a:picLocks noChangeAspect="1" noChangeArrowheads="1"/>
          </p:cNvPicPr>
          <p:nvPr/>
        </p:nvPicPr>
        <p:blipFill>
          <a:blip r:embed="rId5"/>
          <a:srcRect/>
          <a:stretch>
            <a:fillRect/>
          </a:stretch>
        </p:blipFill>
        <p:spPr bwMode="auto">
          <a:xfrm>
            <a:off x="4865688" y="2571750"/>
            <a:ext cx="1773237" cy="601663"/>
          </a:xfrm>
          <a:prstGeom prst="rect">
            <a:avLst/>
          </a:prstGeom>
          <a:noFill/>
          <a:ln w="28575">
            <a:miter lim="800000"/>
            <a:headEnd/>
            <a:tailEnd/>
          </a:ln>
        </p:spPr>
      </p:pic>
      <p:pic>
        <p:nvPicPr>
          <p:cNvPr id="408624" name="Object 10"/>
          <p:cNvPicPr>
            <a:picLocks noChangeAspect="1" noChangeArrowheads="1"/>
          </p:cNvPicPr>
          <p:nvPr/>
        </p:nvPicPr>
        <p:blipFill>
          <a:blip r:embed="rId6"/>
          <a:srcRect/>
          <a:stretch>
            <a:fillRect/>
          </a:stretch>
        </p:blipFill>
        <p:spPr bwMode="auto">
          <a:xfrm>
            <a:off x="6592888" y="2527300"/>
            <a:ext cx="1179512" cy="692150"/>
          </a:xfrm>
          <a:prstGeom prst="rect">
            <a:avLst/>
          </a:prstGeom>
          <a:noFill/>
          <a:ln w="28575">
            <a:miter lim="800000"/>
            <a:headEnd/>
            <a:tailEnd/>
          </a:ln>
        </p:spPr>
      </p:pic>
      <p:graphicFrame>
        <p:nvGraphicFramePr>
          <p:cNvPr id="53" name="Object 3"/>
          <p:cNvGraphicFramePr>
            <a:graphicFrameLocks noChangeAspect="1"/>
          </p:cNvGraphicFramePr>
          <p:nvPr>
            <p:extLst>
              <p:ext uri="{D42A27DB-BD31-4B8C-83A1-F6EECF244321}">
                <p14:modId xmlns:p14="http://schemas.microsoft.com/office/powerpoint/2010/main" val="3746283962"/>
              </p:ext>
            </p:extLst>
          </p:nvPr>
        </p:nvGraphicFramePr>
        <p:xfrm>
          <a:off x="2584450" y="3305175"/>
          <a:ext cx="768350" cy="733425"/>
        </p:xfrm>
        <a:graphic>
          <a:graphicData uri="http://schemas.openxmlformats.org/presentationml/2006/ole">
            <mc:AlternateContent xmlns:mc="http://schemas.openxmlformats.org/markup-compatibility/2006">
              <mc:Choice xmlns:v="urn:schemas-microsoft-com:vml" Requires="v">
                <p:oleObj spid="_x0000_s490882" name="Equation" r:id="rId7" imgW="381000" imgH="457200" progId="Equation.DSMT4">
                  <p:embed/>
                </p:oleObj>
              </mc:Choice>
              <mc:Fallback>
                <p:oleObj name="Equation" r:id="rId7" imgW="381000" imgH="457200" progId="Equation.DSMT4">
                  <p:embed/>
                  <p:pic>
                    <p:nvPicPr>
                      <p:cNvPr id="0" name=""/>
                      <p:cNvPicPr>
                        <a:picLocks noChangeAspect="1" noChangeArrowheads="1"/>
                      </p:cNvPicPr>
                      <p:nvPr/>
                    </p:nvPicPr>
                    <p:blipFill>
                      <a:blip r:embed="rId8"/>
                      <a:srcRect/>
                      <a:stretch>
                        <a:fillRect/>
                      </a:stretch>
                    </p:blipFill>
                    <p:spPr bwMode="auto">
                      <a:xfrm>
                        <a:off x="2584450" y="3305175"/>
                        <a:ext cx="768350" cy="733425"/>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2054285393"/>
              </p:ext>
            </p:extLst>
          </p:nvPr>
        </p:nvGraphicFramePr>
        <p:xfrm>
          <a:off x="3276600" y="3200400"/>
          <a:ext cx="1433513" cy="855663"/>
        </p:xfrm>
        <a:graphic>
          <a:graphicData uri="http://schemas.openxmlformats.org/presentationml/2006/ole">
            <mc:AlternateContent xmlns:mc="http://schemas.openxmlformats.org/markup-compatibility/2006">
              <mc:Choice xmlns:v="urn:schemas-microsoft-com:vml" Requires="v">
                <p:oleObj spid="_x0000_s490883" name="Equation" r:id="rId9" imgW="711200" imgH="533400" progId="Equation.DSMT4">
                  <p:embed/>
                </p:oleObj>
              </mc:Choice>
              <mc:Fallback>
                <p:oleObj name="Equation" r:id="rId9" imgW="711200" imgH="533400" progId="Equation.DSMT4">
                  <p:embed/>
                  <p:pic>
                    <p:nvPicPr>
                      <p:cNvPr id="0" name=""/>
                      <p:cNvPicPr>
                        <a:picLocks noChangeAspect="1" noChangeArrowheads="1"/>
                      </p:cNvPicPr>
                      <p:nvPr/>
                    </p:nvPicPr>
                    <p:blipFill>
                      <a:blip r:embed="rId10"/>
                      <a:srcRect/>
                      <a:stretch>
                        <a:fillRect/>
                      </a:stretch>
                    </p:blipFill>
                    <p:spPr bwMode="auto">
                      <a:xfrm>
                        <a:off x="3276600" y="3200400"/>
                        <a:ext cx="1433513" cy="855663"/>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2855674185"/>
              </p:ext>
            </p:extLst>
          </p:nvPr>
        </p:nvGraphicFramePr>
        <p:xfrm>
          <a:off x="4648200" y="3305175"/>
          <a:ext cx="947737" cy="733425"/>
        </p:xfrm>
        <a:graphic>
          <a:graphicData uri="http://schemas.openxmlformats.org/presentationml/2006/ole">
            <mc:AlternateContent xmlns:mc="http://schemas.openxmlformats.org/markup-compatibility/2006">
              <mc:Choice xmlns:v="urn:schemas-microsoft-com:vml" Requires="v">
                <p:oleObj spid="_x0000_s490884" name="Equation" r:id="rId11" imgW="469900" imgH="457200" progId="Equation.DSMT4">
                  <p:embed/>
                </p:oleObj>
              </mc:Choice>
              <mc:Fallback>
                <p:oleObj name="Equation" r:id="rId11" imgW="469900" imgH="457200" progId="Equation.DSMT4">
                  <p:embed/>
                  <p:pic>
                    <p:nvPicPr>
                      <p:cNvPr id="0" name=""/>
                      <p:cNvPicPr>
                        <a:picLocks noChangeAspect="1" noChangeArrowheads="1"/>
                      </p:cNvPicPr>
                      <p:nvPr/>
                    </p:nvPicPr>
                    <p:blipFill>
                      <a:blip r:embed="rId12"/>
                      <a:srcRect/>
                      <a:stretch>
                        <a:fillRect/>
                      </a:stretch>
                    </p:blipFill>
                    <p:spPr bwMode="auto">
                      <a:xfrm>
                        <a:off x="4648200" y="3305175"/>
                        <a:ext cx="947737" cy="733425"/>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140574369"/>
              </p:ext>
            </p:extLst>
          </p:nvPr>
        </p:nvGraphicFramePr>
        <p:xfrm>
          <a:off x="5627687" y="3305175"/>
          <a:ext cx="1382713" cy="733425"/>
        </p:xfrm>
        <a:graphic>
          <a:graphicData uri="http://schemas.openxmlformats.org/presentationml/2006/ole">
            <mc:AlternateContent xmlns:mc="http://schemas.openxmlformats.org/markup-compatibility/2006">
              <mc:Choice xmlns:v="urn:schemas-microsoft-com:vml" Requires="v">
                <p:oleObj spid="_x0000_s490885" name="Equation" r:id="rId13" imgW="685800" imgH="457200" progId="Equation.DSMT4">
                  <p:embed/>
                </p:oleObj>
              </mc:Choice>
              <mc:Fallback>
                <p:oleObj name="Equation" r:id="rId13" imgW="685800" imgH="457200" progId="Equation.DSMT4">
                  <p:embed/>
                  <p:pic>
                    <p:nvPicPr>
                      <p:cNvPr id="0" name=""/>
                      <p:cNvPicPr>
                        <a:picLocks noChangeAspect="1" noChangeArrowheads="1"/>
                      </p:cNvPicPr>
                      <p:nvPr/>
                    </p:nvPicPr>
                    <p:blipFill>
                      <a:blip r:embed="rId14"/>
                      <a:srcRect/>
                      <a:stretch>
                        <a:fillRect/>
                      </a:stretch>
                    </p:blipFill>
                    <p:spPr bwMode="auto">
                      <a:xfrm>
                        <a:off x="5627687" y="3305175"/>
                        <a:ext cx="1382713" cy="733425"/>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4246695276"/>
              </p:ext>
            </p:extLst>
          </p:nvPr>
        </p:nvGraphicFramePr>
        <p:xfrm>
          <a:off x="6921500" y="3352800"/>
          <a:ext cx="1612900" cy="733425"/>
        </p:xfrm>
        <a:graphic>
          <a:graphicData uri="http://schemas.openxmlformats.org/presentationml/2006/ole">
            <mc:AlternateContent xmlns:mc="http://schemas.openxmlformats.org/markup-compatibility/2006">
              <mc:Choice xmlns:v="urn:schemas-microsoft-com:vml" Requires="v">
                <p:oleObj spid="_x0000_s490886" name="Equation" r:id="rId15" imgW="800100" imgH="457200" progId="Equation.DSMT4">
                  <p:embed/>
                </p:oleObj>
              </mc:Choice>
              <mc:Fallback>
                <p:oleObj name="Equation" r:id="rId15" imgW="800100" imgH="457200" progId="Equation.DSMT4">
                  <p:embed/>
                  <p:pic>
                    <p:nvPicPr>
                      <p:cNvPr id="0" name=""/>
                      <p:cNvPicPr>
                        <a:picLocks noChangeAspect="1" noChangeArrowheads="1"/>
                      </p:cNvPicPr>
                      <p:nvPr/>
                    </p:nvPicPr>
                    <p:blipFill>
                      <a:blip r:embed="rId16"/>
                      <a:srcRect/>
                      <a:stretch>
                        <a:fillRect/>
                      </a:stretch>
                    </p:blipFill>
                    <p:spPr bwMode="auto">
                      <a:xfrm>
                        <a:off x="6921500" y="3352800"/>
                        <a:ext cx="1612900" cy="733425"/>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2786650442"/>
              </p:ext>
            </p:extLst>
          </p:nvPr>
        </p:nvGraphicFramePr>
        <p:xfrm>
          <a:off x="8453437" y="3505200"/>
          <a:ext cx="614363" cy="428625"/>
        </p:xfrm>
        <a:graphic>
          <a:graphicData uri="http://schemas.openxmlformats.org/presentationml/2006/ole">
            <mc:AlternateContent xmlns:mc="http://schemas.openxmlformats.org/markup-compatibility/2006">
              <mc:Choice xmlns:v="urn:schemas-microsoft-com:vml" Requires="v">
                <p:oleObj spid="_x0000_s490887" name="Equation" r:id="rId17" imgW="304800" imgH="266700" progId="Equation.DSMT4">
                  <p:embed/>
                </p:oleObj>
              </mc:Choice>
              <mc:Fallback>
                <p:oleObj name="Equation" r:id="rId17" imgW="304800" imgH="266700" progId="Equation.DSMT4">
                  <p:embed/>
                  <p:pic>
                    <p:nvPicPr>
                      <p:cNvPr id="0" name=""/>
                      <p:cNvPicPr>
                        <a:picLocks noChangeAspect="1" noChangeArrowheads="1"/>
                      </p:cNvPicPr>
                      <p:nvPr/>
                    </p:nvPicPr>
                    <p:blipFill>
                      <a:blip r:embed="rId18"/>
                      <a:srcRect/>
                      <a:stretch>
                        <a:fillRect/>
                      </a:stretch>
                    </p:blipFill>
                    <p:spPr bwMode="auto">
                      <a:xfrm>
                        <a:off x="8453437" y="3505200"/>
                        <a:ext cx="614363" cy="428625"/>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167623703"/>
              </p:ext>
            </p:extLst>
          </p:nvPr>
        </p:nvGraphicFramePr>
        <p:xfrm>
          <a:off x="4038600" y="2612287"/>
          <a:ext cx="842963" cy="588113"/>
        </p:xfrm>
        <a:graphic>
          <a:graphicData uri="http://schemas.openxmlformats.org/presentationml/2006/ole">
            <mc:AlternateContent xmlns:mc="http://schemas.openxmlformats.org/markup-compatibility/2006">
              <mc:Choice xmlns:v="urn:schemas-microsoft-com:vml" Requires="v">
                <p:oleObj spid="_x0000_s490888" name="Equation" r:id="rId19" imgW="304800" imgH="266700" progId="Equation.DSMT4">
                  <p:embed/>
                </p:oleObj>
              </mc:Choice>
              <mc:Fallback>
                <p:oleObj name="Equation" r:id="rId19" imgW="304800" imgH="266700" progId="Equation.DSMT4">
                  <p:embed/>
                  <p:pic>
                    <p:nvPicPr>
                      <p:cNvPr id="0" name=""/>
                      <p:cNvPicPr>
                        <a:picLocks noChangeAspect="1" noChangeArrowheads="1"/>
                      </p:cNvPicPr>
                      <p:nvPr/>
                    </p:nvPicPr>
                    <p:blipFill>
                      <a:blip r:embed="rId18"/>
                      <a:srcRect/>
                      <a:stretch>
                        <a:fillRect/>
                      </a:stretch>
                    </p:blipFill>
                    <p:spPr bwMode="auto">
                      <a:xfrm>
                        <a:off x="4038600" y="2612287"/>
                        <a:ext cx="842963" cy="5881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12623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5" name="Date Placeholder 3"/>
          <p:cNvSpPr>
            <a:spLocks noGrp="1"/>
          </p:cNvSpPr>
          <p:nvPr>
            <p:ph type="dt" sz="quarter" idx="10"/>
          </p:nvPr>
        </p:nvSpPr>
        <p:spPr>
          <a:noFill/>
        </p:spPr>
        <p:txBody>
          <a:bodyPr/>
          <a:lstStyle/>
          <a:p>
            <a:r>
              <a:rPr lang="en-US" smtClean="0"/>
              <a:t>Thursday, Oct. 30, 2014</a:t>
            </a:r>
            <a:endParaRPr lang="en-US"/>
          </a:p>
        </p:txBody>
      </p:sp>
      <p:sp>
        <p:nvSpPr>
          <p:cNvPr id="55306"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5307" name="Slide Number Placeholder 5"/>
          <p:cNvSpPr>
            <a:spLocks noGrp="1"/>
          </p:cNvSpPr>
          <p:nvPr>
            <p:ph type="sldNum" sz="quarter" idx="12"/>
          </p:nvPr>
        </p:nvSpPr>
        <p:spPr>
          <a:noFill/>
        </p:spPr>
        <p:txBody>
          <a:bodyPr/>
          <a:lstStyle/>
          <a:p>
            <a:fld id="{45D1C35D-3367-2C4E-85B2-662A7DDBE533}" type="slidenum">
              <a:rPr lang="en-US"/>
              <a:pPr/>
              <a:t>7</a:t>
            </a:fld>
            <a:endParaRPr lang="en-US"/>
          </a:p>
        </p:txBody>
      </p:sp>
      <p:sp>
        <p:nvSpPr>
          <p:cNvPr id="55308" name="Rectangle 2"/>
          <p:cNvSpPr>
            <a:spLocks noGrp="1" noChangeArrowheads="1"/>
          </p:cNvSpPr>
          <p:nvPr>
            <p:ph type="title"/>
          </p:nvPr>
        </p:nvSpPr>
        <p:spPr>
          <a:xfrm>
            <a:off x="685800" y="152400"/>
            <a:ext cx="8153400" cy="609600"/>
          </a:xfrm>
        </p:spPr>
        <p:txBody>
          <a:bodyPr/>
          <a:lstStyle/>
          <a:p>
            <a:r>
              <a:rPr lang="en-US" sz="3600"/>
              <a:t>Angular Momentum of a System of Particles</a:t>
            </a:r>
          </a:p>
        </p:txBody>
      </p:sp>
      <p:sp>
        <p:nvSpPr>
          <p:cNvPr id="409603" name="Text Box 3"/>
          <p:cNvSpPr txBox="1">
            <a:spLocks noChangeArrowheads="1"/>
          </p:cNvSpPr>
          <p:nvPr/>
        </p:nvSpPr>
        <p:spPr bwMode="auto">
          <a:xfrm>
            <a:off x="381000" y="838200"/>
            <a:ext cx="8153400" cy="82232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The total angular momentum of a system of particles about some point is the vector sum of the angular momenta of the individual particles</a:t>
            </a:r>
          </a:p>
        </p:txBody>
      </p:sp>
      <p:sp>
        <p:nvSpPr>
          <p:cNvPr id="409605" name="Text Box 5"/>
          <p:cNvSpPr txBox="1">
            <a:spLocks noChangeArrowheads="1"/>
          </p:cNvSpPr>
          <p:nvPr/>
        </p:nvSpPr>
        <p:spPr bwMode="auto">
          <a:xfrm>
            <a:off x="762000" y="2422525"/>
            <a:ext cx="754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Since the individual angular momentum can change, the total angular momentum of the system can change.</a:t>
            </a:r>
          </a:p>
        </p:txBody>
      </p:sp>
      <p:pic>
        <p:nvPicPr>
          <p:cNvPr id="409606" name="Object 3"/>
          <p:cNvPicPr>
            <a:picLocks noChangeAspect="1" noChangeArrowheads="1"/>
          </p:cNvPicPr>
          <p:nvPr/>
        </p:nvPicPr>
        <p:blipFill>
          <a:blip r:embed="rId3"/>
          <a:srcRect/>
          <a:stretch>
            <a:fillRect/>
          </a:stretch>
        </p:blipFill>
        <p:spPr bwMode="auto">
          <a:xfrm>
            <a:off x="6172200" y="5106988"/>
            <a:ext cx="2243138" cy="1004887"/>
          </a:xfrm>
          <a:prstGeom prst="rect">
            <a:avLst/>
          </a:prstGeom>
          <a:solidFill>
            <a:srgbClr val="FFFF99"/>
          </a:solidFill>
          <a:ln w="28575">
            <a:solidFill>
              <a:srgbClr val="FF0000"/>
            </a:solidFill>
            <a:miter lim="800000"/>
            <a:headEnd/>
            <a:tailEnd/>
          </a:ln>
        </p:spPr>
      </p:pic>
      <p:sp>
        <p:nvSpPr>
          <p:cNvPr id="409607" name="Text Box 7"/>
          <p:cNvSpPr txBox="1">
            <a:spLocks noChangeArrowheads="1"/>
          </p:cNvSpPr>
          <p:nvPr/>
        </p:nvSpPr>
        <p:spPr bwMode="auto">
          <a:xfrm>
            <a:off x="457200" y="5105400"/>
            <a:ext cx="5562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Thus the time rate change of the angular momentum of a system of particles is equal to </a:t>
            </a:r>
            <a:r>
              <a:rPr lang="en-US" sz="2000" u="sng">
                <a:solidFill>
                  <a:srgbClr val="A50021"/>
                </a:solidFill>
                <a:latin typeface="Arial Narrow" charset="0"/>
              </a:rPr>
              <a:t>only the net external torque</a:t>
            </a:r>
            <a:r>
              <a:rPr lang="en-US" sz="2000">
                <a:solidFill>
                  <a:schemeClr val="accent2"/>
                </a:solidFill>
                <a:latin typeface="Arial Narrow" charset="0"/>
              </a:rPr>
              <a:t> acting on the system</a:t>
            </a:r>
            <a:endParaRPr lang="en-US" sz="2000" b="1">
              <a:solidFill>
                <a:schemeClr val="accent2"/>
              </a:solidFill>
              <a:latin typeface="Monotype Corsiva" charset="0"/>
            </a:endParaRPr>
          </a:p>
        </p:txBody>
      </p:sp>
      <p:sp>
        <p:nvSpPr>
          <p:cNvPr id="409608" name="Text Box 8"/>
          <p:cNvSpPr txBox="1">
            <a:spLocks noChangeArrowheads="1"/>
          </p:cNvSpPr>
          <p:nvPr/>
        </p:nvSpPr>
        <p:spPr bwMode="auto">
          <a:xfrm>
            <a:off x="381000" y="4060825"/>
            <a:ext cx="2895600" cy="10064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a two particle system where the two exert forces on each other.</a:t>
            </a:r>
          </a:p>
        </p:txBody>
      </p:sp>
      <p:sp>
        <p:nvSpPr>
          <p:cNvPr id="409609" name="Text Box 9"/>
          <p:cNvSpPr txBox="1">
            <a:spLocks noChangeArrowheads="1"/>
          </p:cNvSpPr>
          <p:nvPr/>
        </p:nvSpPr>
        <p:spPr bwMode="auto">
          <a:xfrm>
            <a:off x="3276600" y="4060825"/>
            <a:ext cx="5486400" cy="100647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these forces are the action and reaction forces with directions lie on the line connecting the two particles, the vector sum of the torque from these two becomes 0.</a:t>
            </a:r>
            <a:endParaRPr lang="en-US" sz="2000" b="1">
              <a:solidFill>
                <a:srgbClr val="FF0000"/>
              </a:solidFill>
              <a:latin typeface="Monotype Corsiva" charset="0"/>
            </a:endParaRPr>
          </a:p>
        </p:txBody>
      </p:sp>
      <p:sp>
        <p:nvSpPr>
          <p:cNvPr id="409610" name="Text Box 10"/>
          <p:cNvSpPr txBox="1">
            <a:spLocks noChangeArrowheads="1"/>
          </p:cNvSpPr>
          <p:nvPr/>
        </p:nvSpPr>
        <p:spPr bwMode="auto">
          <a:xfrm>
            <a:off x="685800" y="3260725"/>
            <a:ext cx="80010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Both internal and external forces can provide torque to individual particles.  However, the internal forces do not generate net torque due to Newton’s third law.</a:t>
            </a:r>
          </a:p>
        </p:txBody>
      </p:sp>
      <p:graphicFrame>
        <p:nvGraphicFramePr>
          <p:cNvPr id="19" name="Object 3"/>
          <p:cNvGraphicFramePr>
            <a:graphicFrameLocks noChangeAspect="1"/>
          </p:cNvGraphicFramePr>
          <p:nvPr>
            <p:extLst>
              <p:ext uri="{D42A27DB-BD31-4B8C-83A1-F6EECF244321}">
                <p14:modId xmlns:p14="http://schemas.microsoft.com/office/powerpoint/2010/main" val="160802370"/>
              </p:ext>
            </p:extLst>
          </p:nvPr>
        </p:nvGraphicFramePr>
        <p:xfrm>
          <a:off x="1295400" y="1765300"/>
          <a:ext cx="873125" cy="596900"/>
        </p:xfrm>
        <a:graphic>
          <a:graphicData uri="http://schemas.openxmlformats.org/presentationml/2006/ole">
            <mc:AlternateContent xmlns:mc="http://schemas.openxmlformats.org/markup-compatibility/2006">
              <mc:Choice xmlns:v="urn:schemas-microsoft-com:vml" Requires="v">
                <p:oleObj spid="_x0000_s491894" name="Equation" r:id="rId4" imgW="266700" imgH="228600" progId="Equation.DSMT4">
                  <p:embed/>
                </p:oleObj>
              </mc:Choice>
              <mc:Fallback>
                <p:oleObj name="Equation" r:id="rId4" imgW="266700" imgH="228600" progId="Equation.DSMT4">
                  <p:embed/>
                  <p:pic>
                    <p:nvPicPr>
                      <p:cNvPr id="0" name=""/>
                      <p:cNvPicPr>
                        <a:picLocks noChangeAspect="1" noChangeArrowheads="1"/>
                      </p:cNvPicPr>
                      <p:nvPr/>
                    </p:nvPicPr>
                    <p:blipFill>
                      <a:blip r:embed="rId5"/>
                      <a:srcRect/>
                      <a:stretch>
                        <a:fillRect/>
                      </a:stretch>
                    </p:blipFill>
                    <p:spPr bwMode="auto">
                      <a:xfrm>
                        <a:off x="1295400" y="1765300"/>
                        <a:ext cx="873125" cy="596900"/>
                      </a:xfrm>
                      <a:prstGeom prst="rect">
                        <a:avLst/>
                      </a:prstGeom>
                      <a:noFill/>
                      <a:ln>
                        <a:noFill/>
                      </a:ln>
                      <a:effectLs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2596140138"/>
              </p:ext>
            </p:extLst>
          </p:nvPr>
        </p:nvGraphicFramePr>
        <p:xfrm>
          <a:off x="2160588" y="1752600"/>
          <a:ext cx="582612" cy="630237"/>
        </p:xfrm>
        <a:graphic>
          <a:graphicData uri="http://schemas.openxmlformats.org/presentationml/2006/ole">
            <mc:AlternateContent xmlns:mc="http://schemas.openxmlformats.org/markup-compatibility/2006">
              <mc:Choice xmlns:v="urn:schemas-microsoft-com:vml" Requires="v">
                <p:oleObj spid="_x0000_s491895" name="Equation" r:id="rId6" imgW="177800" imgH="241300" progId="Equation.DSMT4">
                  <p:embed/>
                </p:oleObj>
              </mc:Choice>
              <mc:Fallback>
                <p:oleObj name="Equation" r:id="rId6" imgW="177800" imgH="241300" progId="Equation.DSMT4">
                  <p:embed/>
                  <p:pic>
                    <p:nvPicPr>
                      <p:cNvPr id="0" name=""/>
                      <p:cNvPicPr>
                        <a:picLocks noChangeAspect="1" noChangeArrowheads="1"/>
                      </p:cNvPicPr>
                      <p:nvPr/>
                    </p:nvPicPr>
                    <p:blipFill>
                      <a:blip r:embed="rId7"/>
                      <a:srcRect/>
                      <a:stretch>
                        <a:fillRect/>
                      </a:stretch>
                    </p:blipFill>
                    <p:spPr bwMode="auto">
                      <a:xfrm>
                        <a:off x="2160588" y="1752600"/>
                        <a:ext cx="582612" cy="630237"/>
                      </a:xfrm>
                      <a:prstGeom prst="rect">
                        <a:avLst/>
                      </a:prstGeom>
                      <a:noFill/>
                      <a:ln>
                        <a:noFill/>
                      </a:ln>
                      <a:effectLst/>
                      <a:extLst/>
                    </p:spPr>
                  </p:pic>
                </p:oleObj>
              </mc:Fallback>
            </mc:AlternateContent>
          </a:graphicData>
        </a:graphic>
      </p:graphicFrame>
      <p:graphicFrame>
        <p:nvGraphicFramePr>
          <p:cNvPr id="21" name="Object 3"/>
          <p:cNvGraphicFramePr>
            <a:graphicFrameLocks noChangeAspect="1"/>
          </p:cNvGraphicFramePr>
          <p:nvPr>
            <p:extLst>
              <p:ext uri="{D42A27DB-BD31-4B8C-83A1-F6EECF244321}">
                <p14:modId xmlns:p14="http://schemas.microsoft.com/office/powerpoint/2010/main" val="63974986"/>
              </p:ext>
            </p:extLst>
          </p:nvPr>
        </p:nvGraphicFramePr>
        <p:xfrm>
          <a:off x="2743200" y="1752600"/>
          <a:ext cx="915988" cy="628650"/>
        </p:xfrm>
        <a:graphic>
          <a:graphicData uri="http://schemas.openxmlformats.org/presentationml/2006/ole">
            <mc:AlternateContent xmlns:mc="http://schemas.openxmlformats.org/markup-compatibility/2006">
              <mc:Choice xmlns:v="urn:schemas-microsoft-com:vml" Requires="v">
                <p:oleObj spid="_x0000_s491896" name="Equation" r:id="rId8" imgW="279400" imgH="241300" progId="Equation.DSMT4">
                  <p:embed/>
                </p:oleObj>
              </mc:Choice>
              <mc:Fallback>
                <p:oleObj name="Equation" r:id="rId8" imgW="279400" imgH="241300" progId="Equation.DSMT4">
                  <p:embed/>
                  <p:pic>
                    <p:nvPicPr>
                      <p:cNvPr id="0" name=""/>
                      <p:cNvPicPr>
                        <a:picLocks noChangeAspect="1" noChangeArrowheads="1"/>
                      </p:cNvPicPr>
                      <p:nvPr/>
                    </p:nvPicPr>
                    <p:blipFill>
                      <a:blip r:embed="rId9"/>
                      <a:srcRect/>
                      <a:stretch>
                        <a:fillRect/>
                      </a:stretch>
                    </p:blipFill>
                    <p:spPr bwMode="auto">
                      <a:xfrm>
                        <a:off x="2743200" y="1752600"/>
                        <a:ext cx="915988" cy="628650"/>
                      </a:xfrm>
                      <a:prstGeom prst="rect">
                        <a:avLst/>
                      </a:prstGeom>
                      <a:noFill/>
                      <a:ln>
                        <a:noFill/>
                      </a:ln>
                      <a:effectLs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1700328649"/>
              </p:ext>
            </p:extLst>
          </p:nvPr>
        </p:nvGraphicFramePr>
        <p:xfrm>
          <a:off x="3657600" y="1981200"/>
          <a:ext cx="1082675" cy="363537"/>
        </p:xfrm>
        <a:graphic>
          <a:graphicData uri="http://schemas.openxmlformats.org/presentationml/2006/ole">
            <mc:AlternateContent xmlns:mc="http://schemas.openxmlformats.org/markup-compatibility/2006">
              <mc:Choice xmlns:v="urn:schemas-microsoft-com:vml" Requires="v">
                <p:oleObj spid="_x0000_s491897" name="Equation" r:id="rId10" imgW="330200" imgH="139700" progId="Equation.DSMT4">
                  <p:embed/>
                </p:oleObj>
              </mc:Choice>
              <mc:Fallback>
                <p:oleObj name="Equation" r:id="rId10" imgW="330200" imgH="139700" progId="Equation.DSMT4">
                  <p:embed/>
                  <p:pic>
                    <p:nvPicPr>
                      <p:cNvPr id="0" name=""/>
                      <p:cNvPicPr>
                        <a:picLocks noChangeAspect="1" noChangeArrowheads="1"/>
                      </p:cNvPicPr>
                      <p:nvPr/>
                    </p:nvPicPr>
                    <p:blipFill>
                      <a:blip r:embed="rId11"/>
                      <a:srcRect/>
                      <a:stretch>
                        <a:fillRect/>
                      </a:stretch>
                    </p:blipFill>
                    <p:spPr bwMode="auto">
                      <a:xfrm>
                        <a:off x="3657600" y="1981200"/>
                        <a:ext cx="1082675" cy="363537"/>
                      </a:xfrm>
                      <a:prstGeom prst="rect">
                        <a:avLst/>
                      </a:prstGeom>
                      <a:noFill/>
                      <a:ln>
                        <a:noFill/>
                      </a:ln>
                      <a:effectLst/>
                      <a:extLst/>
                    </p:spPr>
                  </p:pic>
                </p:oleObj>
              </mc:Fallback>
            </mc:AlternateContent>
          </a:graphicData>
        </a:graphic>
      </p:graphicFrame>
      <p:graphicFrame>
        <p:nvGraphicFramePr>
          <p:cNvPr id="23" name="Object 3"/>
          <p:cNvGraphicFramePr>
            <a:graphicFrameLocks noChangeAspect="1"/>
          </p:cNvGraphicFramePr>
          <p:nvPr>
            <p:extLst>
              <p:ext uri="{D42A27DB-BD31-4B8C-83A1-F6EECF244321}">
                <p14:modId xmlns:p14="http://schemas.microsoft.com/office/powerpoint/2010/main" val="1698815759"/>
              </p:ext>
            </p:extLst>
          </p:nvPr>
        </p:nvGraphicFramePr>
        <p:xfrm>
          <a:off x="4645025" y="1752600"/>
          <a:ext cx="1374775" cy="630237"/>
        </p:xfrm>
        <a:graphic>
          <a:graphicData uri="http://schemas.openxmlformats.org/presentationml/2006/ole">
            <mc:AlternateContent xmlns:mc="http://schemas.openxmlformats.org/markup-compatibility/2006">
              <mc:Choice xmlns:v="urn:schemas-microsoft-com:vml" Requires="v">
                <p:oleObj spid="_x0000_s491898" name="Equation" r:id="rId12" imgW="419100" imgH="241300" progId="Equation.DSMT4">
                  <p:embed/>
                </p:oleObj>
              </mc:Choice>
              <mc:Fallback>
                <p:oleObj name="Equation" r:id="rId12" imgW="419100" imgH="241300" progId="Equation.DSMT4">
                  <p:embed/>
                  <p:pic>
                    <p:nvPicPr>
                      <p:cNvPr id="0" name=""/>
                      <p:cNvPicPr>
                        <a:picLocks noChangeAspect="1" noChangeArrowheads="1"/>
                      </p:cNvPicPr>
                      <p:nvPr/>
                    </p:nvPicPr>
                    <p:blipFill>
                      <a:blip r:embed="rId13"/>
                      <a:srcRect/>
                      <a:stretch>
                        <a:fillRect/>
                      </a:stretch>
                    </p:blipFill>
                    <p:spPr bwMode="auto">
                      <a:xfrm>
                        <a:off x="4645025" y="1752600"/>
                        <a:ext cx="1374775" cy="630237"/>
                      </a:xfrm>
                      <a:prstGeom prst="rect">
                        <a:avLst/>
                      </a:prstGeom>
                      <a:noFill/>
                      <a:ln>
                        <a:noFill/>
                      </a:ln>
                      <a:effectLst/>
                      <a:extLst/>
                    </p:spPr>
                  </p:pic>
                </p:oleObj>
              </mc:Fallback>
            </mc:AlternateContent>
          </a:graphicData>
        </a:graphic>
      </p:graphicFrame>
      <p:graphicFrame>
        <p:nvGraphicFramePr>
          <p:cNvPr id="24" name="Object 3"/>
          <p:cNvGraphicFramePr>
            <a:graphicFrameLocks noChangeAspect="1"/>
          </p:cNvGraphicFramePr>
          <p:nvPr>
            <p:extLst>
              <p:ext uri="{D42A27DB-BD31-4B8C-83A1-F6EECF244321}">
                <p14:modId xmlns:p14="http://schemas.microsoft.com/office/powerpoint/2010/main" val="1632996579"/>
              </p:ext>
            </p:extLst>
          </p:nvPr>
        </p:nvGraphicFramePr>
        <p:xfrm>
          <a:off x="5954712" y="1752600"/>
          <a:ext cx="1208088" cy="762000"/>
        </p:xfrm>
        <a:graphic>
          <a:graphicData uri="http://schemas.openxmlformats.org/presentationml/2006/ole">
            <mc:AlternateContent xmlns:mc="http://schemas.openxmlformats.org/markup-compatibility/2006">
              <mc:Choice xmlns:v="urn:schemas-microsoft-com:vml" Requires="v">
                <p:oleObj spid="_x0000_s491899" name="Equation" r:id="rId14" imgW="368300" imgH="292100" progId="Equation.DSMT4">
                  <p:embed/>
                </p:oleObj>
              </mc:Choice>
              <mc:Fallback>
                <p:oleObj name="Equation" r:id="rId14" imgW="368300" imgH="292100" progId="Equation.DSMT4">
                  <p:embed/>
                  <p:pic>
                    <p:nvPicPr>
                      <p:cNvPr id="0" name=""/>
                      <p:cNvPicPr>
                        <a:picLocks noChangeAspect="1" noChangeArrowheads="1"/>
                      </p:cNvPicPr>
                      <p:nvPr/>
                    </p:nvPicPr>
                    <p:blipFill>
                      <a:blip r:embed="rId15"/>
                      <a:srcRect/>
                      <a:stretch>
                        <a:fillRect/>
                      </a:stretch>
                    </p:blipFill>
                    <p:spPr bwMode="auto">
                      <a:xfrm>
                        <a:off x="5954712" y="1752600"/>
                        <a:ext cx="1208088" cy="762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59098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p:spPr>
        <p:txBody>
          <a:bodyPr/>
          <a:lstStyle/>
          <a:p>
            <a:r>
              <a:rPr lang="en-US" smtClean="0"/>
              <a:t>Thursday, Oct. 30, 2014</a:t>
            </a:r>
            <a:endParaRPr lang="en-US"/>
          </a:p>
        </p:txBody>
      </p:sp>
      <p:sp>
        <p:nvSpPr>
          <p:cNvPr id="56338"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6339" name="Slide Number Placeholder 5"/>
          <p:cNvSpPr>
            <a:spLocks noGrp="1"/>
          </p:cNvSpPr>
          <p:nvPr>
            <p:ph type="sldNum" sz="quarter" idx="12"/>
          </p:nvPr>
        </p:nvSpPr>
        <p:spPr>
          <a:noFill/>
        </p:spPr>
        <p:txBody>
          <a:bodyPr/>
          <a:lstStyle/>
          <a:p>
            <a:fld id="{6E38F4A7-8AE4-C74F-84B8-04084A8399AC}" type="slidenum">
              <a:rPr lang="en-US"/>
              <a:pPr/>
              <a:t>8</a:t>
            </a:fld>
            <a:endParaRPr lang="en-US"/>
          </a:p>
        </p:txBody>
      </p:sp>
      <p:sp>
        <p:nvSpPr>
          <p:cNvPr id="56340" name="Rectangle 2"/>
          <p:cNvSpPr>
            <a:spLocks noGrp="1" noChangeArrowheads="1"/>
          </p:cNvSpPr>
          <p:nvPr>
            <p:ph type="title"/>
          </p:nvPr>
        </p:nvSpPr>
        <p:spPr>
          <a:xfrm>
            <a:off x="685800" y="152400"/>
            <a:ext cx="7772400" cy="609600"/>
          </a:xfrm>
        </p:spPr>
        <p:txBody>
          <a:bodyPr/>
          <a:lstStyle/>
          <a:p>
            <a:r>
              <a:rPr lang="en-US" sz="4000" dirty="0" smtClean="0"/>
              <a:t>Ex. for </a:t>
            </a:r>
            <a:r>
              <a:rPr lang="en-US" sz="4000" dirty="0"/>
              <a:t>Angular Momentum</a:t>
            </a:r>
            <a:endParaRPr lang="en-US" dirty="0"/>
          </a:p>
        </p:txBody>
      </p:sp>
      <p:sp>
        <p:nvSpPr>
          <p:cNvPr id="410627" name="Text Box 3"/>
          <p:cNvSpPr txBox="1">
            <a:spLocks noChangeArrowheads="1"/>
          </p:cNvSpPr>
          <p:nvPr/>
        </p:nvSpPr>
        <p:spPr bwMode="auto">
          <a:xfrm>
            <a:off x="609600" y="762000"/>
            <a:ext cx="8077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particle of mass </a:t>
            </a:r>
            <a:r>
              <a:rPr lang="en-US" sz="2000">
                <a:solidFill>
                  <a:srgbClr val="800000"/>
                </a:solidFill>
                <a:latin typeface="Monotype Corsiva" charset="0"/>
              </a:rPr>
              <a:t>m</a:t>
            </a:r>
            <a:r>
              <a:rPr lang="en-US" sz="2000">
                <a:solidFill>
                  <a:srgbClr val="800000"/>
                </a:solidFill>
                <a:latin typeface="Arial Narrow" charset="0"/>
              </a:rPr>
              <a:t> is moving on the xy plane in a circular path of radius r and linear velocity v about the origin O.  Find the magnitude and the direction of the angular momentum with respect to O.</a:t>
            </a:r>
          </a:p>
        </p:txBody>
      </p:sp>
      <p:grpSp>
        <p:nvGrpSpPr>
          <p:cNvPr id="2" name="Group 4"/>
          <p:cNvGrpSpPr>
            <a:grpSpLocks/>
          </p:cNvGrpSpPr>
          <p:nvPr/>
        </p:nvGrpSpPr>
        <p:grpSpPr bwMode="auto">
          <a:xfrm>
            <a:off x="457200" y="1828800"/>
            <a:ext cx="2178050" cy="1981200"/>
            <a:chOff x="288" y="1152"/>
            <a:chExt cx="1372" cy="1248"/>
          </a:xfrm>
        </p:grpSpPr>
        <p:sp>
          <p:nvSpPr>
            <p:cNvPr id="56349" name="Line 5"/>
            <p:cNvSpPr>
              <a:spLocks noChangeShapeType="1"/>
            </p:cNvSpPr>
            <p:nvPr/>
          </p:nvSpPr>
          <p:spPr bwMode="auto">
            <a:xfrm flipV="1">
              <a:off x="816" y="1200"/>
              <a:ext cx="0" cy="120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6350" name="Line 6"/>
            <p:cNvSpPr>
              <a:spLocks noChangeShapeType="1"/>
            </p:cNvSpPr>
            <p:nvPr/>
          </p:nvSpPr>
          <p:spPr bwMode="auto">
            <a:xfrm rot="5400000" flipV="1">
              <a:off x="960" y="1296"/>
              <a:ext cx="0" cy="124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6351" name="Line 7"/>
            <p:cNvSpPr>
              <a:spLocks noChangeShapeType="1"/>
            </p:cNvSpPr>
            <p:nvPr/>
          </p:nvSpPr>
          <p:spPr bwMode="auto">
            <a:xfrm flipV="1">
              <a:off x="816" y="1536"/>
              <a:ext cx="384" cy="38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6352" name="Text Box 8"/>
            <p:cNvSpPr txBox="1">
              <a:spLocks noChangeArrowheads="1"/>
            </p:cNvSpPr>
            <p:nvPr/>
          </p:nvSpPr>
          <p:spPr bwMode="auto">
            <a:xfrm>
              <a:off x="912" y="1536"/>
              <a:ext cx="16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r</a:t>
              </a:r>
            </a:p>
          </p:txBody>
        </p:sp>
        <p:sp>
          <p:nvSpPr>
            <p:cNvPr id="56353" name="Text Box 9"/>
            <p:cNvSpPr txBox="1">
              <a:spLocks noChangeArrowheads="1"/>
            </p:cNvSpPr>
            <p:nvPr/>
          </p:nvSpPr>
          <p:spPr bwMode="auto">
            <a:xfrm>
              <a:off x="1478" y="1927"/>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6354" name="Text Box 10"/>
            <p:cNvSpPr txBox="1">
              <a:spLocks noChangeArrowheads="1"/>
            </p:cNvSpPr>
            <p:nvPr/>
          </p:nvSpPr>
          <p:spPr bwMode="auto">
            <a:xfrm>
              <a:off x="586" y="115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6355" name="Oval 11"/>
            <p:cNvSpPr>
              <a:spLocks noChangeArrowheads="1"/>
            </p:cNvSpPr>
            <p:nvPr/>
          </p:nvSpPr>
          <p:spPr bwMode="auto">
            <a:xfrm>
              <a:off x="288" y="1392"/>
              <a:ext cx="1056" cy="1008"/>
            </a:xfrm>
            <a:prstGeom prst="ellipse">
              <a:avLst/>
            </a:prstGeom>
            <a:noFill/>
            <a:ln w="28575">
              <a:solidFill>
                <a:schemeClr val="accent2"/>
              </a:solidFill>
              <a:prstDash val="sysDot"/>
              <a:round/>
              <a:headEnd/>
              <a:tailEnd/>
            </a:ln>
          </p:spPr>
          <p:txBody>
            <a:bodyPr wrap="none" anchor="ctr">
              <a:prstTxWarp prst="textNoShape">
                <a:avLst/>
              </a:prstTxWarp>
            </a:bodyPr>
            <a:lstStyle/>
            <a:p>
              <a:pPr algn="ctr"/>
              <a:endParaRPr lang="en-US">
                <a:solidFill>
                  <a:schemeClr val="accent2"/>
                </a:solidFill>
                <a:latin typeface="Symbol" charset="2"/>
              </a:endParaRPr>
            </a:p>
          </p:txBody>
        </p:sp>
        <p:sp>
          <p:nvSpPr>
            <p:cNvPr id="56356" name="Oval 12"/>
            <p:cNvSpPr>
              <a:spLocks noChangeArrowheads="1"/>
            </p:cNvSpPr>
            <p:nvPr/>
          </p:nvSpPr>
          <p:spPr bwMode="auto">
            <a:xfrm>
              <a:off x="1200" y="1536"/>
              <a:ext cx="48" cy="48"/>
            </a:xfrm>
            <a:prstGeom prst="ellipse">
              <a:avLst/>
            </a:prstGeom>
            <a:solidFill>
              <a:srgbClr val="FF0000"/>
            </a:solidFill>
            <a:ln w="9525">
              <a:noFill/>
              <a:round/>
              <a:headEnd/>
              <a:tailEnd/>
            </a:ln>
          </p:spPr>
          <p:txBody>
            <a:bodyPr wrap="none" anchor="ctr">
              <a:prstTxWarp prst="textNoShape">
                <a:avLst/>
              </a:prstTxWarp>
            </a:bodyPr>
            <a:lstStyle/>
            <a:p>
              <a:pPr algn="ctr"/>
              <a:endParaRPr lang="en-US">
                <a:solidFill>
                  <a:schemeClr val="accent2"/>
                </a:solidFill>
                <a:latin typeface="Symbol" charset="2"/>
              </a:endParaRPr>
            </a:p>
          </p:txBody>
        </p:sp>
        <p:sp>
          <p:nvSpPr>
            <p:cNvPr id="56357" name="Line 13"/>
            <p:cNvSpPr>
              <a:spLocks noChangeShapeType="1"/>
            </p:cNvSpPr>
            <p:nvPr/>
          </p:nvSpPr>
          <p:spPr bwMode="auto">
            <a:xfrm flipH="1" flipV="1">
              <a:off x="960" y="1296"/>
              <a:ext cx="24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6358" name="Text Box 14"/>
            <p:cNvSpPr txBox="1">
              <a:spLocks noChangeArrowheads="1"/>
            </p:cNvSpPr>
            <p:nvPr/>
          </p:nvSpPr>
          <p:spPr bwMode="auto">
            <a:xfrm>
              <a:off x="1104" y="1248"/>
              <a:ext cx="186"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p>
          </p:txBody>
        </p:sp>
        <p:sp>
          <p:nvSpPr>
            <p:cNvPr id="56359" name="Text Box 15"/>
            <p:cNvSpPr txBox="1">
              <a:spLocks noChangeArrowheads="1"/>
            </p:cNvSpPr>
            <p:nvPr/>
          </p:nvSpPr>
          <p:spPr bwMode="auto">
            <a:xfrm>
              <a:off x="582" y="1893"/>
              <a:ext cx="21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O</a:t>
              </a:r>
            </a:p>
          </p:txBody>
        </p:sp>
      </p:grpSp>
      <p:pic>
        <p:nvPicPr>
          <p:cNvPr id="410640" name="Object 2"/>
          <p:cNvPicPr>
            <a:picLocks noChangeAspect="1" noChangeArrowheads="1"/>
          </p:cNvPicPr>
          <p:nvPr/>
        </p:nvPicPr>
        <p:blipFill>
          <a:blip r:embed="rId3"/>
          <a:srcRect/>
          <a:stretch>
            <a:fillRect/>
          </a:stretch>
        </p:blipFill>
        <p:spPr bwMode="auto">
          <a:xfrm>
            <a:off x="3552825" y="2187575"/>
            <a:ext cx="409575" cy="541338"/>
          </a:xfrm>
          <a:prstGeom prst="rect">
            <a:avLst/>
          </a:prstGeom>
          <a:noFill/>
          <a:ln w="28575">
            <a:miter lim="800000"/>
            <a:headEnd/>
            <a:tailEnd/>
          </a:ln>
        </p:spPr>
      </p:pic>
      <p:sp>
        <p:nvSpPr>
          <p:cNvPr id="410641" name="Text Box 17"/>
          <p:cNvSpPr txBox="1">
            <a:spLocks noChangeArrowheads="1"/>
          </p:cNvSpPr>
          <p:nvPr/>
        </p:nvSpPr>
        <p:spPr bwMode="auto">
          <a:xfrm>
            <a:off x="3505200" y="1752600"/>
            <a:ext cx="403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Using the definition of angular momentum</a:t>
            </a:r>
          </a:p>
        </p:txBody>
      </p:sp>
      <p:sp>
        <p:nvSpPr>
          <p:cNvPr id="410642" name="Text Box 18"/>
          <p:cNvSpPr txBox="1">
            <a:spLocks noChangeArrowheads="1"/>
          </p:cNvSpPr>
          <p:nvPr/>
        </p:nvSpPr>
        <p:spPr bwMode="auto">
          <a:xfrm>
            <a:off x="3505200" y="2743200"/>
            <a:ext cx="5181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both the vectors, r and v, are on x-y plane and using right-hand rule, the direction of the angular momentum vector is +z (coming out of the screen)</a:t>
            </a:r>
          </a:p>
        </p:txBody>
      </p:sp>
      <p:sp>
        <p:nvSpPr>
          <p:cNvPr id="410643" name="Text Box 19"/>
          <p:cNvSpPr txBox="1">
            <a:spLocks noChangeArrowheads="1"/>
          </p:cNvSpPr>
          <p:nvPr/>
        </p:nvSpPr>
        <p:spPr bwMode="auto">
          <a:xfrm>
            <a:off x="609600" y="38100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magnitude of the angular momentum is</a:t>
            </a:r>
          </a:p>
        </p:txBody>
      </p:sp>
      <p:sp>
        <p:nvSpPr>
          <p:cNvPr id="410645" name="Text Box 21"/>
          <p:cNvSpPr txBox="1">
            <a:spLocks noChangeArrowheads="1"/>
          </p:cNvSpPr>
          <p:nvPr/>
        </p:nvSpPr>
        <p:spPr bwMode="auto">
          <a:xfrm>
            <a:off x="533400" y="4343400"/>
            <a:ext cx="5718175"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So the angular momentum vector can be expressed as</a:t>
            </a:r>
          </a:p>
        </p:txBody>
      </p:sp>
      <p:pic>
        <p:nvPicPr>
          <p:cNvPr id="410646" name="Object 4"/>
          <p:cNvPicPr>
            <a:picLocks noChangeAspect="1" noChangeArrowheads="1"/>
          </p:cNvPicPr>
          <p:nvPr/>
        </p:nvPicPr>
        <p:blipFill>
          <a:blip r:embed="rId4"/>
          <a:srcRect/>
          <a:stretch>
            <a:fillRect/>
          </a:stretch>
        </p:blipFill>
        <p:spPr bwMode="auto">
          <a:xfrm>
            <a:off x="6096000" y="4332288"/>
            <a:ext cx="1233488" cy="454025"/>
          </a:xfrm>
          <a:prstGeom prst="rect">
            <a:avLst/>
          </a:prstGeom>
          <a:noFill/>
          <a:ln w="28575">
            <a:miter lim="800000"/>
            <a:headEnd/>
            <a:tailEnd/>
          </a:ln>
        </p:spPr>
      </p:pic>
      <p:sp>
        <p:nvSpPr>
          <p:cNvPr id="410647" name="Text Box 23"/>
          <p:cNvSpPr txBox="1">
            <a:spLocks noChangeArrowheads="1"/>
          </p:cNvSpPr>
          <p:nvPr/>
        </p:nvSpPr>
        <p:spPr bwMode="auto">
          <a:xfrm>
            <a:off x="609600" y="4832350"/>
            <a:ext cx="5867400" cy="40011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Find the angular momentum in terms of angular velocity</a:t>
            </a:r>
            <a:r>
              <a:rPr lang="en-US" sz="2000" dirty="0" smtClean="0">
                <a:solidFill>
                  <a:srgbClr val="800000"/>
                </a:solidFill>
                <a:latin typeface="Arial Narrow" charset="0"/>
              </a:rPr>
              <a:t> </a:t>
            </a:r>
            <a:r>
              <a:rPr lang="en-US" sz="2000" b="1" dirty="0" err="1" smtClean="0">
                <a:solidFill>
                  <a:srgbClr val="800000"/>
                </a:solidFill>
                <a:latin typeface="Symbol" charset="2"/>
              </a:rPr>
              <a:t>ω</a:t>
            </a:r>
            <a:r>
              <a:rPr lang="en-US" sz="2000" b="1" dirty="0" smtClean="0">
                <a:solidFill>
                  <a:srgbClr val="800000"/>
                </a:solidFill>
                <a:latin typeface="Symbol" charset="2"/>
              </a:rPr>
              <a:t>.</a:t>
            </a:r>
            <a:endParaRPr lang="en-US" sz="2000" dirty="0">
              <a:solidFill>
                <a:srgbClr val="800000"/>
              </a:solidFill>
              <a:latin typeface="Arial Narrow" charset="0"/>
            </a:endParaRPr>
          </a:p>
        </p:txBody>
      </p:sp>
      <p:sp>
        <p:nvSpPr>
          <p:cNvPr id="410649" name="Text Box 25"/>
          <p:cNvSpPr txBox="1">
            <a:spLocks noChangeArrowheads="1"/>
          </p:cNvSpPr>
          <p:nvPr/>
        </p:nvSpPr>
        <p:spPr bwMode="auto">
          <a:xfrm>
            <a:off x="609600" y="5334000"/>
            <a:ext cx="54864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Using the relationship between linear and angular speed </a:t>
            </a:r>
          </a:p>
        </p:txBody>
      </p:sp>
      <p:pic>
        <p:nvPicPr>
          <p:cNvPr id="410650" name="Object 6"/>
          <p:cNvPicPr>
            <a:picLocks noChangeAspect="1" noChangeArrowheads="1"/>
          </p:cNvPicPr>
          <p:nvPr/>
        </p:nvPicPr>
        <p:blipFill>
          <a:blip r:embed="rId5"/>
          <a:srcRect/>
          <a:stretch>
            <a:fillRect/>
          </a:stretch>
        </p:blipFill>
        <p:spPr bwMode="auto">
          <a:xfrm>
            <a:off x="3933825" y="2147888"/>
            <a:ext cx="1416050" cy="623887"/>
          </a:xfrm>
          <a:prstGeom prst="rect">
            <a:avLst/>
          </a:prstGeom>
          <a:noFill/>
          <a:ln w="28575">
            <a:miter lim="800000"/>
            <a:headEnd/>
            <a:tailEnd/>
          </a:ln>
        </p:spPr>
      </p:pic>
      <p:pic>
        <p:nvPicPr>
          <p:cNvPr id="410651" name="Object 7"/>
          <p:cNvPicPr>
            <a:picLocks noChangeAspect="1" noChangeArrowheads="1"/>
          </p:cNvPicPr>
          <p:nvPr/>
        </p:nvPicPr>
        <p:blipFill>
          <a:blip r:embed="rId6"/>
          <a:srcRect/>
          <a:stretch>
            <a:fillRect/>
          </a:stretch>
        </p:blipFill>
        <p:spPr bwMode="auto">
          <a:xfrm>
            <a:off x="5265738" y="2189163"/>
            <a:ext cx="1676400" cy="541337"/>
          </a:xfrm>
          <a:prstGeom prst="rect">
            <a:avLst/>
          </a:prstGeom>
          <a:noFill/>
          <a:ln w="28575">
            <a:miter lim="800000"/>
            <a:headEnd/>
            <a:tailEnd/>
          </a:ln>
        </p:spPr>
      </p:pic>
      <p:pic>
        <p:nvPicPr>
          <p:cNvPr id="410652" name="Object 8"/>
          <p:cNvPicPr>
            <a:picLocks noChangeAspect="1" noChangeArrowheads="1"/>
          </p:cNvPicPr>
          <p:nvPr/>
        </p:nvPicPr>
        <p:blipFill>
          <a:blip r:embed="rId7"/>
          <a:srcRect/>
          <a:stretch>
            <a:fillRect/>
          </a:stretch>
        </p:blipFill>
        <p:spPr bwMode="auto">
          <a:xfrm>
            <a:off x="6840538" y="2190750"/>
            <a:ext cx="1674812" cy="538163"/>
          </a:xfrm>
          <a:prstGeom prst="rect">
            <a:avLst/>
          </a:prstGeom>
          <a:noFill/>
          <a:ln w="28575">
            <a:miter lim="800000"/>
            <a:headEnd/>
            <a:tailEnd/>
          </a:ln>
        </p:spPr>
      </p:pic>
      <p:graphicFrame>
        <p:nvGraphicFramePr>
          <p:cNvPr id="41" name="Object 3"/>
          <p:cNvGraphicFramePr>
            <a:graphicFrameLocks noChangeAspect="1"/>
          </p:cNvGraphicFramePr>
          <p:nvPr>
            <p:extLst>
              <p:ext uri="{D42A27DB-BD31-4B8C-83A1-F6EECF244321}">
                <p14:modId xmlns:p14="http://schemas.microsoft.com/office/powerpoint/2010/main" val="4069517611"/>
              </p:ext>
            </p:extLst>
          </p:nvPr>
        </p:nvGraphicFramePr>
        <p:xfrm>
          <a:off x="4800600" y="3810000"/>
          <a:ext cx="488950" cy="533400"/>
        </p:xfrm>
        <a:graphic>
          <a:graphicData uri="http://schemas.openxmlformats.org/presentationml/2006/ole">
            <mc:AlternateContent xmlns:mc="http://schemas.openxmlformats.org/markup-compatibility/2006">
              <mc:Choice xmlns:v="urn:schemas-microsoft-com:vml" Requires="v">
                <p:oleObj spid="_x0000_s493074" name="Equation" r:id="rId8" imgW="304800" imgH="355600" progId="Equation.DSMT4">
                  <p:embed/>
                </p:oleObj>
              </mc:Choice>
              <mc:Fallback>
                <p:oleObj name="Equation" r:id="rId8" imgW="304800" imgH="355600" progId="Equation.DSMT4">
                  <p:embed/>
                  <p:pic>
                    <p:nvPicPr>
                      <p:cNvPr id="0" name=""/>
                      <p:cNvPicPr>
                        <a:picLocks noChangeAspect="1" noChangeArrowheads="1"/>
                      </p:cNvPicPr>
                      <p:nvPr/>
                    </p:nvPicPr>
                    <p:blipFill>
                      <a:blip r:embed="rId9"/>
                      <a:srcRect/>
                      <a:stretch>
                        <a:fillRect/>
                      </a:stretch>
                    </p:blipFill>
                    <p:spPr bwMode="auto">
                      <a:xfrm>
                        <a:off x="4800600" y="3810000"/>
                        <a:ext cx="488950" cy="533400"/>
                      </a:xfrm>
                      <a:prstGeom prst="rect">
                        <a:avLst/>
                      </a:prstGeom>
                      <a:noFill/>
                      <a:ln>
                        <a:noFill/>
                      </a:ln>
                      <a:effectLst/>
                      <a:extLst/>
                    </p:spPr>
                  </p:pic>
                </p:oleObj>
              </mc:Fallback>
            </mc:AlternateContent>
          </a:graphicData>
        </a:graphic>
      </p:graphicFrame>
      <p:graphicFrame>
        <p:nvGraphicFramePr>
          <p:cNvPr id="42" name="Object 3"/>
          <p:cNvGraphicFramePr>
            <a:graphicFrameLocks noChangeAspect="1"/>
          </p:cNvGraphicFramePr>
          <p:nvPr>
            <p:extLst>
              <p:ext uri="{D42A27DB-BD31-4B8C-83A1-F6EECF244321}">
                <p14:modId xmlns:p14="http://schemas.microsoft.com/office/powerpoint/2010/main" val="3836832264"/>
              </p:ext>
            </p:extLst>
          </p:nvPr>
        </p:nvGraphicFramePr>
        <p:xfrm>
          <a:off x="2209800" y="5715000"/>
          <a:ext cx="539750" cy="431800"/>
        </p:xfrm>
        <a:graphic>
          <a:graphicData uri="http://schemas.openxmlformats.org/presentationml/2006/ole">
            <mc:AlternateContent xmlns:mc="http://schemas.openxmlformats.org/markup-compatibility/2006">
              <mc:Choice xmlns:v="urn:schemas-microsoft-com:vml" Requires="v">
                <p:oleObj spid="_x0000_s493075" name="Equation" r:id="rId10" imgW="266700" imgH="228600" progId="Equation.DSMT4">
                  <p:embed/>
                </p:oleObj>
              </mc:Choice>
              <mc:Fallback>
                <p:oleObj name="Equation" r:id="rId10" imgW="266700" imgH="228600" progId="Equation.DSMT4">
                  <p:embed/>
                  <p:pic>
                    <p:nvPicPr>
                      <p:cNvPr id="0" name=""/>
                      <p:cNvPicPr>
                        <a:picLocks noChangeAspect="1" noChangeArrowheads="1"/>
                      </p:cNvPicPr>
                      <p:nvPr/>
                    </p:nvPicPr>
                    <p:blipFill>
                      <a:blip r:embed="rId11"/>
                      <a:srcRect/>
                      <a:stretch>
                        <a:fillRect/>
                      </a:stretch>
                    </p:blipFill>
                    <p:spPr bwMode="auto">
                      <a:xfrm>
                        <a:off x="2209800" y="5715000"/>
                        <a:ext cx="539750" cy="431800"/>
                      </a:xfrm>
                      <a:prstGeom prst="rect">
                        <a:avLst/>
                      </a:prstGeom>
                      <a:noFill/>
                      <a:ln>
                        <a:noFill/>
                      </a:ln>
                      <a:effectLst/>
                      <a:extLst/>
                    </p:spPr>
                  </p:pic>
                </p:oleObj>
              </mc:Fallback>
            </mc:AlternateContent>
          </a:graphicData>
        </a:graphic>
      </p:graphicFrame>
      <p:graphicFrame>
        <p:nvGraphicFramePr>
          <p:cNvPr id="43" name="Object 3"/>
          <p:cNvGraphicFramePr>
            <a:graphicFrameLocks noChangeAspect="1"/>
          </p:cNvGraphicFramePr>
          <p:nvPr>
            <p:extLst>
              <p:ext uri="{D42A27DB-BD31-4B8C-83A1-F6EECF244321}">
                <p14:modId xmlns:p14="http://schemas.microsoft.com/office/powerpoint/2010/main" val="2027943848"/>
              </p:ext>
            </p:extLst>
          </p:nvPr>
        </p:nvGraphicFramePr>
        <p:xfrm>
          <a:off x="5334000" y="3810000"/>
          <a:ext cx="835025" cy="533400"/>
        </p:xfrm>
        <a:graphic>
          <a:graphicData uri="http://schemas.openxmlformats.org/presentationml/2006/ole">
            <mc:AlternateContent xmlns:mc="http://schemas.openxmlformats.org/markup-compatibility/2006">
              <mc:Choice xmlns:v="urn:schemas-microsoft-com:vml" Requires="v">
                <p:oleObj spid="_x0000_s493076" name="Equation" r:id="rId12" imgW="520700" imgH="355600" progId="Equation.DSMT4">
                  <p:embed/>
                </p:oleObj>
              </mc:Choice>
              <mc:Fallback>
                <p:oleObj name="Equation" r:id="rId12" imgW="520700" imgH="355600" progId="Equation.DSMT4">
                  <p:embed/>
                  <p:pic>
                    <p:nvPicPr>
                      <p:cNvPr id="0" name=""/>
                      <p:cNvPicPr>
                        <a:picLocks noChangeAspect="1" noChangeArrowheads="1"/>
                      </p:cNvPicPr>
                      <p:nvPr/>
                    </p:nvPicPr>
                    <p:blipFill>
                      <a:blip r:embed="rId13"/>
                      <a:srcRect/>
                      <a:stretch>
                        <a:fillRect/>
                      </a:stretch>
                    </p:blipFill>
                    <p:spPr bwMode="auto">
                      <a:xfrm>
                        <a:off x="5334000" y="3810000"/>
                        <a:ext cx="835025" cy="533400"/>
                      </a:xfrm>
                      <a:prstGeom prst="rect">
                        <a:avLst/>
                      </a:prstGeom>
                      <a:noFill/>
                      <a:ln>
                        <a:noFill/>
                      </a:ln>
                      <a:effectLst/>
                      <a:extLst/>
                    </p:spPr>
                  </p:pic>
                </p:oleObj>
              </mc:Fallback>
            </mc:AlternateContent>
          </a:graphicData>
        </a:graphic>
      </p:graphicFrame>
      <p:graphicFrame>
        <p:nvGraphicFramePr>
          <p:cNvPr id="44" name="Object 3"/>
          <p:cNvGraphicFramePr>
            <a:graphicFrameLocks noChangeAspect="1"/>
          </p:cNvGraphicFramePr>
          <p:nvPr>
            <p:extLst>
              <p:ext uri="{D42A27DB-BD31-4B8C-83A1-F6EECF244321}">
                <p14:modId xmlns:p14="http://schemas.microsoft.com/office/powerpoint/2010/main" val="1364790356"/>
              </p:ext>
            </p:extLst>
          </p:nvPr>
        </p:nvGraphicFramePr>
        <p:xfrm>
          <a:off x="6119813" y="3886200"/>
          <a:ext cx="1119187" cy="304800"/>
        </p:xfrm>
        <a:graphic>
          <a:graphicData uri="http://schemas.openxmlformats.org/presentationml/2006/ole">
            <mc:AlternateContent xmlns:mc="http://schemas.openxmlformats.org/markup-compatibility/2006">
              <mc:Choice xmlns:v="urn:schemas-microsoft-com:vml" Requires="v">
                <p:oleObj spid="_x0000_s493077" name="Equation" r:id="rId14" imgW="698500" imgH="203200" progId="Equation.DSMT4">
                  <p:embed/>
                </p:oleObj>
              </mc:Choice>
              <mc:Fallback>
                <p:oleObj name="Equation" r:id="rId14" imgW="698500" imgH="203200" progId="Equation.DSMT4">
                  <p:embed/>
                  <p:pic>
                    <p:nvPicPr>
                      <p:cNvPr id="0" name=""/>
                      <p:cNvPicPr>
                        <a:picLocks noChangeAspect="1" noChangeArrowheads="1"/>
                      </p:cNvPicPr>
                      <p:nvPr/>
                    </p:nvPicPr>
                    <p:blipFill>
                      <a:blip r:embed="rId15"/>
                      <a:srcRect/>
                      <a:stretch>
                        <a:fillRect/>
                      </a:stretch>
                    </p:blipFill>
                    <p:spPr bwMode="auto">
                      <a:xfrm>
                        <a:off x="6119813" y="3886200"/>
                        <a:ext cx="1119187" cy="304800"/>
                      </a:xfrm>
                      <a:prstGeom prst="rect">
                        <a:avLst/>
                      </a:prstGeom>
                      <a:noFill/>
                      <a:ln>
                        <a:noFill/>
                      </a:ln>
                      <a:effectLst/>
                      <a:extLst/>
                    </p:spPr>
                  </p:pic>
                </p:oleObj>
              </mc:Fallback>
            </mc:AlternateContent>
          </a:graphicData>
        </a:graphic>
      </p:graphicFrame>
      <p:graphicFrame>
        <p:nvGraphicFramePr>
          <p:cNvPr id="45" name="Object 3"/>
          <p:cNvGraphicFramePr>
            <a:graphicFrameLocks noChangeAspect="1"/>
          </p:cNvGraphicFramePr>
          <p:nvPr>
            <p:extLst>
              <p:ext uri="{D42A27DB-BD31-4B8C-83A1-F6EECF244321}">
                <p14:modId xmlns:p14="http://schemas.microsoft.com/office/powerpoint/2010/main" val="2092061428"/>
              </p:ext>
            </p:extLst>
          </p:nvPr>
        </p:nvGraphicFramePr>
        <p:xfrm>
          <a:off x="7239000" y="3810000"/>
          <a:ext cx="1323975" cy="323850"/>
        </p:xfrm>
        <a:graphic>
          <a:graphicData uri="http://schemas.openxmlformats.org/presentationml/2006/ole">
            <mc:AlternateContent xmlns:mc="http://schemas.openxmlformats.org/markup-compatibility/2006">
              <mc:Choice xmlns:v="urn:schemas-microsoft-com:vml" Requires="v">
                <p:oleObj spid="_x0000_s493078" name="Equation" r:id="rId16" imgW="825500" imgH="215900" progId="Equation.DSMT4">
                  <p:embed/>
                </p:oleObj>
              </mc:Choice>
              <mc:Fallback>
                <p:oleObj name="Equation" r:id="rId16" imgW="825500" imgH="215900" progId="Equation.DSMT4">
                  <p:embed/>
                  <p:pic>
                    <p:nvPicPr>
                      <p:cNvPr id="0" name=""/>
                      <p:cNvPicPr>
                        <a:picLocks noChangeAspect="1" noChangeArrowheads="1"/>
                      </p:cNvPicPr>
                      <p:nvPr/>
                    </p:nvPicPr>
                    <p:blipFill>
                      <a:blip r:embed="rId17"/>
                      <a:srcRect/>
                      <a:stretch>
                        <a:fillRect/>
                      </a:stretch>
                    </p:blipFill>
                    <p:spPr bwMode="auto">
                      <a:xfrm>
                        <a:off x="7239000" y="3810000"/>
                        <a:ext cx="1323975" cy="323850"/>
                      </a:xfrm>
                      <a:prstGeom prst="rect">
                        <a:avLst/>
                      </a:prstGeom>
                      <a:noFill/>
                      <a:ln>
                        <a:noFill/>
                      </a:ln>
                      <a:effectLst/>
                      <a:extLst/>
                    </p:spPr>
                  </p:pic>
                </p:oleObj>
              </mc:Fallback>
            </mc:AlternateContent>
          </a:graphicData>
        </a:graphic>
      </p:graphicFrame>
      <p:graphicFrame>
        <p:nvGraphicFramePr>
          <p:cNvPr id="46" name="Object 3"/>
          <p:cNvGraphicFramePr>
            <a:graphicFrameLocks noChangeAspect="1"/>
          </p:cNvGraphicFramePr>
          <p:nvPr>
            <p:extLst>
              <p:ext uri="{D42A27DB-BD31-4B8C-83A1-F6EECF244321}">
                <p14:modId xmlns:p14="http://schemas.microsoft.com/office/powerpoint/2010/main" val="1014911773"/>
              </p:ext>
            </p:extLst>
          </p:nvPr>
        </p:nvGraphicFramePr>
        <p:xfrm>
          <a:off x="8523287" y="3886200"/>
          <a:ext cx="468313" cy="190500"/>
        </p:xfrm>
        <a:graphic>
          <a:graphicData uri="http://schemas.openxmlformats.org/presentationml/2006/ole">
            <mc:AlternateContent xmlns:mc="http://schemas.openxmlformats.org/markup-compatibility/2006">
              <mc:Choice xmlns:v="urn:schemas-microsoft-com:vml" Requires="v">
                <p:oleObj spid="_x0000_s493079" name="Equation" r:id="rId18" imgW="292100" imgH="127000" progId="Equation.DSMT4">
                  <p:embed/>
                </p:oleObj>
              </mc:Choice>
              <mc:Fallback>
                <p:oleObj name="Equation" r:id="rId18" imgW="292100" imgH="127000" progId="Equation.DSMT4">
                  <p:embed/>
                  <p:pic>
                    <p:nvPicPr>
                      <p:cNvPr id="0" name=""/>
                      <p:cNvPicPr>
                        <a:picLocks noChangeAspect="1" noChangeArrowheads="1"/>
                      </p:cNvPicPr>
                      <p:nvPr/>
                    </p:nvPicPr>
                    <p:blipFill>
                      <a:blip r:embed="rId19"/>
                      <a:srcRect/>
                      <a:stretch>
                        <a:fillRect/>
                      </a:stretch>
                    </p:blipFill>
                    <p:spPr bwMode="auto">
                      <a:xfrm>
                        <a:off x="8523287" y="3886200"/>
                        <a:ext cx="468313" cy="190500"/>
                      </a:xfrm>
                      <a:prstGeom prst="rect">
                        <a:avLst/>
                      </a:prstGeom>
                      <a:noFill/>
                      <a:ln>
                        <a:noFill/>
                      </a:ln>
                      <a:effectLst/>
                      <a:extLst/>
                    </p:spPr>
                  </p:pic>
                </p:oleObj>
              </mc:Fallback>
            </mc:AlternateContent>
          </a:graphicData>
        </a:graphic>
      </p:graphicFrame>
      <p:graphicFrame>
        <p:nvGraphicFramePr>
          <p:cNvPr id="47" name="Object 3"/>
          <p:cNvGraphicFramePr>
            <a:graphicFrameLocks noChangeAspect="1"/>
          </p:cNvGraphicFramePr>
          <p:nvPr>
            <p:extLst>
              <p:ext uri="{D42A27DB-BD31-4B8C-83A1-F6EECF244321}">
                <p14:modId xmlns:p14="http://schemas.microsoft.com/office/powerpoint/2010/main" val="2161822374"/>
              </p:ext>
            </p:extLst>
          </p:nvPr>
        </p:nvGraphicFramePr>
        <p:xfrm>
          <a:off x="2730500" y="5715000"/>
          <a:ext cx="1003300" cy="409575"/>
        </p:xfrm>
        <a:graphic>
          <a:graphicData uri="http://schemas.openxmlformats.org/presentationml/2006/ole">
            <mc:AlternateContent xmlns:mc="http://schemas.openxmlformats.org/markup-compatibility/2006">
              <mc:Choice xmlns:v="urn:schemas-microsoft-com:vml" Requires="v">
                <p:oleObj spid="_x0000_s493080" name="Equation" r:id="rId20" imgW="495300" imgH="215900" progId="Equation.DSMT4">
                  <p:embed/>
                </p:oleObj>
              </mc:Choice>
              <mc:Fallback>
                <p:oleObj name="Equation" r:id="rId20" imgW="495300" imgH="215900" progId="Equation.DSMT4">
                  <p:embed/>
                  <p:pic>
                    <p:nvPicPr>
                      <p:cNvPr id="0" name=""/>
                      <p:cNvPicPr>
                        <a:picLocks noChangeAspect="1" noChangeArrowheads="1"/>
                      </p:cNvPicPr>
                      <p:nvPr/>
                    </p:nvPicPr>
                    <p:blipFill>
                      <a:blip r:embed="rId21"/>
                      <a:srcRect/>
                      <a:stretch>
                        <a:fillRect/>
                      </a:stretch>
                    </p:blipFill>
                    <p:spPr bwMode="auto">
                      <a:xfrm>
                        <a:off x="2730500" y="5715000"/>
                        <a:ext cx="1003300" cy="409575"/>
                      </a:xfrm>
                      <a:prstGeom prst="rect">
                        <a:avLst/>
                      </a:prstGeom>
                      <a:noFill/>
                      <a:ln>
                        <a:noFill/>
                      </a:ln>
                      <a:effectLst/>
                      <a:extLst/>
                    </p:spPr>
                  </p:pic>
                </p:oleObj>
              </mc:Fallback>
            </mc:AlternateContent>
          </a:graphicData>
        </a:graphic>
      </p:graphicFrame>
      <p:graphicFrame>
        <p:nvGraphicFramePr>
          <p:cNvPr id="48" name="Object 3"/>
          <p:cNvGraphicFramePr>
            <a:graphicFrameLocks noChangeAspect="1"/>
          </p:cNvGraphicFramePr>
          <p:nvPr>
            <p:extLst>
              <p:ext uri="{D42A27DB-BD31-4B8C-83A1-F6EECF244321}">
                <p14:modId xmlns:p14="http://schemas.microsoft.com/office/powerpoint/2010/main" val="874778289"/>
              </p:ext>
            </p:extLst>
          </p:nvPr>
        </p:nvGraphicFramePr>
        <p:xfrm>
          <a:off x="3657600" y="5715000"/>
          <a:ext cx="1235075" cy="433387"/>
        </p:xfrm>
        <a:graphic>
          <a:graphicData uri="http://schemas.openxmlformats.org/presentationml/2006/ole">
            <mc:AlternateContent xmlns:mc="http://schemas.openxmlformats.org/markup-compatibility/2006">
              <mc:Choice xmlns:v="urn:schemas-microsoft-com:vml" Requires="v">
                <p:oleObj spid="_x0000_s493081" name="Equation" r:id="rId22" imgW="609600" imgH="228600" progId="Equation.DSMT4">
                  <p:embed/>
                </p:oleObj>
              </mc:Choice>
              <mc:Fallback>
                <p:oleObj name="Equation" r:id="rId22" imgW="609600" imgH="228600" progId="Equation.DSMT4">
                  <p:embed/>
                  <p:pic>
                    <p:nvPicPr>
                      <p:cNvPr id="0" name=""/>
                      <p:cNvPicPr>
                        <a:picLocks noChangeAspect="1" noChangeArrowheads="1"/>
                      </p:cNvPicPr>
                      <p:nvPr/>
                    </p:nvPicPr>
                    <p:blipFill>
                      <a:blip r:embed="rId23"/>
                      <a:srcRect/>
                      <a:stretch>
                        <a:fillRect/>
                      </a:stretch>
                    </p:blipFill>
                    <p:spPr bwMode="auto">
                      <a:xfrm>
                        <a:off x="3657600" y="5715000"/>
                        <a:ext cx="1235075" cy="433387"/>
                      </a:xfrm>
                      <a:prstGeom prst="rect">
                        <a:avLst/>
                      </a:prstGeom>
                      <a:noFill/>
                      <a:ln>
                        <a:noFill/>
                      </a:ln>
                      <a:effectLst/>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2090488954"/>
              </p:ext>
            </p:extLst>
          </p:nvPr>
        </p:nvGraphicFramePr>
        <p:xfrm>
          <a:off x="4876800" y="5791200"/>
          <a:ext cx="1054100" cy="407987"/>
        </p:xfrm>
        <a:graphic>
          <a:graphicData uri="http://schemas.openxmlformats.org/presentationml/2006/ole">
            <mc:AlternateContent xmlns:mc="http://schemas.openxmlformats.org/markup-compatibility/2006">
              <mc:Choice xmlns:v="urn:schemas-microsoft-com:vml" Requires="v">
                <p:oleObj spid="_x0000_s493082" name="Equation" r:id="rId24" imgW="520700" imgH="215900" progId="Equation.DSMT4">
                  <p:embed/>
                </p:oleObj>
              </mc:Choice>
              <mc:Fallback>
                <p:oleObj name="Equation" r:id="rId24" imgW="520700" imgH="215900" progId="Equation.DSMT4">
                  <p:embed/>
                  <p:pic>
                    <p:nvPicPr>
                      <p:cNvPr id="0" name=""/>
                      <p:cNvPicPr>
                        <a:picLocks noChangeAspect="1" noChangeArrowheads="1"/>
                      </p:cNvPicPr>
                      <p:nvPr/>
                    </p:nvPicPr>
                    <p:blipFill>
                      <a:blip r:embed="rId25"/>
                      <a:srcRect/>
                      <a:stretch>
                        <a:fillRect/>
                      </a:stretch>
                    </p:blipFill>
                    <p:spPr bwMode="auto">
                      <a:xfrm>
                        <a:off x="4876800" y="5791200"/>
                        <a:ext cx="1054100" cy="407987"/>
                      </a:xfrm>
                      <a:prstGeom prst="rect">
                        <a:avLst/>
                      </a:prstGeom>
                      <a:noFill/>
                      <a:ln>
                        <a:noFill/>
                      </a:ln>
                      <a:effectLs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929163220"/>
              </p:ext>
            </p:extLst>
          </p:nvPr>
        </p:nvGraphicFramePr>
        <p:xfrm>
          <a:off x="5862637" y="5791200"/>
          <a:ext cx="461963" cy="361950"/>
        </p:xfrm>
        <a:graphic>
          <a:graphicData uri="http://schemas.openxmlformats.org/presentationml/2006/ole">
            <mc:AlternateContent xmlns:mc="http://schemas.openxmlformats.org/markup-compatibility/2006">
              <mc:Choice xmlns:v="urn:schemas-microsoft-com:vml" Requires="v">
                <p:oleObj spid="_x0000_s493083" name="Equation" r:id="rId26" imgW="228600" imgH="190500" progId="Equation.DSMT4">
                  <p:embed/>
                </p:oleObj>
              </mc:Choice>
              <mc:Fallback>
                <p:oleObj name="Equation" r:id="rId26" imgW="228600" imgH="190500" progId="Equation.DSMT4">
                  <p:embed/>
                  <p:pic>
                    <p:nvPicPr>
                      <p:cNvPr id="0" name=""/>
                      <p:cNvPicPr>
                        <a:picLocks noChangeAspect="1" noChangeArrowheads="1"/>
                      </p:cNvPicPr>
                      <p:nvPr/>
                    </p:nvPicPr>
                    <p:blipFill>
                      <a:blip r:embed="rId27"/>
                      <a:srcRect/>
                      <a:stretch>
                        <a:fillRect/>
                      </a:stretch>
                    </p:blipFill>
                    <p:spPr bwMode="auto">
                      <a:xfrm>
                        <a:off x="5862637" y="5791200"/>
                        <a:ext cx="461963" cy="3619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40702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56" name="Date Placeholder 3"/>
          <p:cNvSpPr>
            <a:spLocks noGrp="1"/>
          </p:cNvSpPr>
          <p:nvPr>
            <p:ph type="dt" sz="quarter" idx="10"/>
          </p:nvPr>
        </p:nvSpPr>
        <p:spPr>
          <a:noFill/>
        </p:spPr>
        <p:txBody>
          <a:bodyPr/>
          <a:lstStyle/>
          <a:p>
            <a:r>
              <a:rPr lang="en-US" smtClean="0"/>
              <a:t>Thursday, Oct. 30, 2014</a:t>
            </a:r>
            <a:endParaRPr lang="en-US"/>
          </a:p>
        </p:txBody>
      </p:sp>
      <p:sp>
        <p:nvSpPr>
          <p:cNvPr id="57357"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7358" name="Slide Number Placeholder 5"/>
          <p:cNvSpPr>
            <a:spLocks noGrp="1"/>
          </p:cNvSpPr>
          <p:nvPr>
            <p:ph type="sldNum" sz="quarter" idx="12"/>
          </p:nvPr>
        </p:nvSpPr>
        <p:spPr>
          <a:noFill/>
        </p:spPr>
        <p:txBody>
          <a:bodyPr/>
          <a:lstStyle/>
          <a:p>
            <a:fld id="{323AD5A9-1BDA-5745-9BF5-EAB7457147E6}" type="slidenum">
              <a:rPr lang="en-US"/>
              <a:pPr/>
              <a:t>9</a:t>
            </a:fld>
            <a:endParaRPr lang="en-US"/>
          </a:p>
        </p:txBody>
      </p:sp>
      <p:sp>
        <p:nvSpPr>
          <p:cNvPr id="57359" name="Rectangle 2"/>
          <p:cNvSpPr>
            <a:spLocks noGrp="1" noChangeArrowheads="1"/>
          </p:cNvSpPr>
          <p:nvPr>
            <p:ph type="title"/>
          </p:nvPr>
        </p:nvSpPr>
        <p:spPr>
          <a:xfrm>
            <a:off x="685800" y="152400"/>
            <a:ext cx="8153400" cy="609600"/>
          </a:xfrm>
        </p:spPr>
        <p:txBody>
          <a:bodyPr/>
          <a:lstStyle/>
          <a:p>
            <a:r>
              <a:rPr lang="en-US" sz="3600"/>
              <a:t>Angular Momentum of a Rotating Rigid Body</a:t>
            </a:r>
          </a:p>
        </p:txBody>
      </p:sp>
      <p:sp>
        <p:nvSpPr>
          <p:cNvPr id="411651" name="Text Box 3"/>
          <p:cNvSpPr txBox="1">
            <a:spLocks noChangeArrowheads="1"/>
          </p:cNvSpPr>
          <p:nvPr/>
        </p:nvSpPr>
        <p:spPr bwMode="auto">
          <a:xfrm>
            <a:off x="2438400" y="838200"/>
            <a:ext cx="6096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Let’s consider a rigid body rotating about a fixed axis</a:t>
            </a:r>
          </a:p>
        </p:txBody>
      </p:sp>
      <p:sp>
        <p:nvSpPr>
          <p:cNvPr id="411653" name="Text Box 5"/>
          <p:cNvSpPr txBox="1">
            <a:spLocks noChangeArrowheads="1"/>
          </p:cNvSpPr>
          <p:nvPr/>
        </p:nvSpPr>
        <p:spPr bwMode="auto">
          <a:xfrm>
            <a:off x="2438400" y="1295400"/>
            <a:ext cx="6248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dirty="0">
                <a:solidFill>
                  <a:srgbClr val="FF0000"/>
                </a:solidFill>
                <a:latin typeface="Arial Narrow" charset="0"/>
              </a:rPr>
              <a:t>Each particle of the object rotates in the </a:t>
            </a:r>
            <a:r>
              <a:rPr lang="en-US" sz="2000" dirty="0" err="1">
                <a:solidFill>
                  <a:srgbClr val="FF0000"/>
                </a:solidFill>
                <a:latin typeface="Arial Narrow" charset="0"/>
              </a:rPr>
              <a:t>xy</a:t>
            </a:r>
            <a:r>
              <a:rPr lang="en-US" sz="2000" dirty="0">
                <a:solidFill>
                  <a:srgbClr val="FF0000"/>
                </a:solidFill>
                <a:latin typeface="Arial Narrow" charset="0"/>
              </a:rPr>
              <a:t> plane about the z-axis at the same angular speed, </a:t>
            </a:r>
            <a:r>
              <a:rPr lang="en-US" sz="2000" dirty="0" err="1" smtClean="0">
                <a:solidFill>
                  <a:srgbClr val="FF0000"/>
                </a:solidFill>
                <a:latin typeface="Arial Narrow" charset="0"/>
              </a:rPr>
              <a:t>ω</a:t>
            </a:r>
            <a:endParaRPr lang="en-US" sz="2000" dirty="0">
              <a:solidFill>
                <a:srgbClr val="FF0000"/>
              </a:solidFill>
              <a:latin typeface="Symbol" charset="2"/>
            </a:endParaRPr>
          </a:p>
        </p:txBody>
      </p:sp>
      <p:sp>
        <p:nvSpPr>
          <p:cNvPr id="411655" name="Text Box 7"/>
          <p:cNvSpPr txBox="1">
            <a:spLocks noChangeArrowheads="1"/>
          </p:cNvSpPr>
          <p:nvPr/>
        </p:nvSpPr>
        <p:spPr bwMode="auto">
          <a:xfrm>
            <a:off x="457200" y="4876800"/>
            <a:ext cx="3657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Thus the torque-angular momentum relationship becomes</a:t>
            </a:r>
            <a:endParaRPr lang="en-US" sz="2000" b="1">
              <a:solidFill>
                <a:schemeClr val="accent2"/>
              </a:solidFill>
              <a:latin typeface="Monotype Corsiva" charset="0"/>
            </a:endParaRPr>
          </a:p>
        </p:txBody>
      </p:sp>
      <p:sp>
        <p:nvSpPr>
          <p:cNvPr id="411656" name="Text Box 8"/>
          <p:cNvSpPr txBox="1">
            <a:spLocks noChangeArrowheads="1"/>
          </p:cNvSpPr>
          <p:nvPr/>
        </p:nvSpPr>
        <p:spPr bwMode="auto">
          <a:xfrm>
            <a:off x="4267200" y="3300413"/>
            <a:ext cx="12192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 you see?</a:t>
            </a:r>
          </a:p>
        </p:txBody>
      </p:sp>
      <p:sp>
        <p:nvSpPr>
          <p:cNvPr id="411657" name="Text Box 9"/>
          <p:cNvSpPr txBox="1">
            <a:spLocks noChangeArrowheads="1"/>
          </p:cNvSpPr>
          <p:nvPr/>
        </p:nvSpPr>
        <p:spPr bwMode="auto">
          <a:xfrm>
            <a:off x="533400" y="4038600"/>
            <a:ext cx="3505200" cy="39687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a:t>
            </a:r>
            <a:r>
              <a:rPr lang="en-US" sz="2000">
                <a:solidFill>
                  <a:srgbClr val="FF0000"/>
                </a:solidFill>
                <a:latin typeface="Monotype Corsiva" charset="0"/>
              </a:rPr>
              <a:t>I </a:t>
            </a:r>
            <a:r>
              <a:rPr lang="en-US" sz="2000">
                <a:solidFill>
                  <a:srgbClr val="FF0000"/>
                </a:solidFill>
                <a:latin typeface="Arial Narrow" charset="0"/>
              </a:rPr>
              <a:t>is constant for a rigid body</a:t>
            </a:r>
            <a:endParaRPr lang="en-US" sz="2000" b="1">
              <a:solidFill>
                <a:srgbClr val="FF0000"/>
              </a:solidFill>
              <a:latin typeface="Monotype Corsiva" charset="0"/>
            </a:endParaRPr>
          </a:p>
        </p:txBody>
      </p:sp>
      <p:sp>
        <p:nvSpPr>
          <p:cNvPr id="411658" name="Text Box 10"/>
          <p:cNvSpPr txBox="1">
            <a:spLocks noChangeArrowheads="1"/>
          </p:cNvSpPr>
          <p:nvPr/>
        </p:nvSpPr>
        <p:spPr bwMode="auto">
          <a:xfrm>
            <a:off x="2819400" y="2057400"/>
            <a:ext cx="5867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Magnitude of the angular momentum of a particle of mass </a:t>
            </a:r>
            <a:r>
              <a:rPr lang="en-US" sz="2000">
                <a:solidFill>
                  <a:srgbClr val="FF0000"/>
                </a:solidFill>
                <a:latin typeface="Monotype Corsiva" charset="0"/>
              </a:rPr>
              <a:t>m</a:t>
            </a:r>
            <a:r>
              <a:rPr lang="en-US" sz="2000" baseline="-25000">
                <a:solidFill>
                  <a:srgbClr val="FF0000"/>
                </a:solidFill>
                <a:latin typeface="Monotype Corsiva" charset="0"/>
              </a:rPr>
              <a:t>i</a:t>
            </a:r>
            <a:r>
              <a:rPr lang="en-US" sz="2000">
                <a:solidFill>
                  <a:srgbClr val="FF0000"/>
                </a:solidFill>
                <a:latin typeface="Arial Narrow" charset="0"/>
              </a:rPr>
              <a:t> about origin O is </a:t>
            </a:r>
            <a:r>
              <a:rPr lang="en-US" sz="2000">
                <a:solidFill>
                  <a:srgbClr val="FF0000"/>
                </a:solidFill>
                <a:latin typeface="Monotype Corsiva" charset="0"/>
              </a:rPr>
              <a:t>m</a:t>
            </a:r>
            <a:r>
              <a:rPr lang="en-US" sz="2000" baseline="-25000">
                <a:solidFill>
                  <a:srgbClr val="FF0000"/>
                </a:solidFill>
                <a:latin typeface="Monotype Corsiva" charset="0"/>
              </a:rPr>
              <a:t>i</a:t>
            </a:r>
            <a:r>
              <a:rPr lang="en-US" sz="2000">
                <a:solidFill>
                  <a:srgbClr val="FF0000"/>
                </a:solidFill>
                <a:latin typeface="Monotype Corsiva" charset="0"/>
              </a:rPr>
              <a:t>v</a:t>
            </a:r>
            <a:r>
              <a:rPr lang="en-US" sz="2000" baseline="-25000">
                <a:solidFill>
                  <a:srgbClr val="FF0000"/>
                </a:solidFill>
                <a:latin typeface="Monotype Corsiva" charset="0"/>
              </a:rPr>
              <a:t>i</a:t>
            </a:r>
            <a:r>
              <a:rPr lang="en-US" sz="2000">
                <a:solidFill>
                  <a:srgbClr val="FF0000"/>
                </a:solidFill>
                <a:latin typeface="Monotype Corsiva" charset="0"/>
              </a:rPr>
              <a:t>r</a:t>
            </a:r>
            <a:r>
              <a:rPr lang="en-US" sz="2000" baseline="-25000">
                <a:solidFill>
                  <a:srgbClr val="FF0000"/>
                </a:solidFill>
                <a:latin typeface="Monotype Corsiva" charset="0"/>
              </a:rPr>
              <a:t>i</a:t>
            </a:r>
          </a:p>
        </p:txBody>
      </p:sp>
      <p:grpSp>
        <p:nvGrpSpPr>
          <p:cNvPr id="2" name="Group 11"/>
          <p:cNvGrpSpPr>
            <a:grpSpLocks/>
          </p:cNvGrpSpPr>
          <p:nvPr/>
        </p:nvGrpSpPr>
        <p:grpSpPr bwMode="auto">
          <a:xfrm>
            <a:off x="381000" y="762000"/>
            <a:ext cx="2362200" cy="2465388"/>
            <a:chOff x="240" y="480"/>
            <a:chExt cx="1488" cy="1553"/>
          </a:xfrm>
        </p:grpSpPr>
        <p:grpSp>
          <p:nvGrpSpPr>
            <p:cNvPr id="57370" name="Group 12"/>
            <p:cNvGrpSpPr>
              <a:grpSpLocks/>
            </p:cNvGrpSpPr>
            <p:nvPr/>
          </p:nvGrpSpPr>
          <p:grpSpPr bwMode="auto">
            <a:xfrm>
              <a:off x="240" y="480"/>
              <a:ext cx="1488" cy="1553"/>
              <a:chOff x="374" y="432"/>
              <a:chExt cx="1488" cy="1553"/>
            </a:xfrm>
          </p:grpSpPr>
          <p:grpSp>
            <p:nvGrpSpPr>
              <p:cNvPr id="57384" name="Group 13"/>
              <p:cNvGrpSpPr>
                <a:grpSpLocks/>
              </p:cNvGrpSpPr>
              <p:nvPr/>
            </p:nvGrpSpPr>
            <p:grpSpPr bwMode="auto">
              <a:xfrm>
                <a:off x="374" y="432"/>
                <a:ext cx="1488" cy="1553"/>
                <a:chOff x="374" y="432"/>
                <a:chExt cx="1488" cy="1553"/>
              </a:xfrm>
            </p:grpSpPr>
            <p:grpSp>
              <p:nvGrpSpPr>
                <p:cNvPr id="57386" name="Group 14"/>
                <p:cNvGrpSpPr>
                  <a:grpSpLocks/>
                </p:cNvGrpSpPr>
                <p:nvPr/>
              </p:nvGrpSpPr>
              <p:grpSpPr bwMode="auto">
                <a:xfrm>
                  <a:off x="432" y="576"/>
                  <a:ext cx="1248" cy="1248"/>
                  <a:chOff x="432" y="576"/>
                  <a:chExt cx="1248" cy="1248"/>
                </a:xfrm>
              </p:grpSpPr>
              <p:sp>
                <p:nvSpPr>
                  <p:cNvPr id="411663" name="Oval 1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dist="107763" dir="2700000" algn="ctr" rotWithShape="0">
                      <a:schemeClr val="bg2"/>
                    </a:outerShdw>
                  </a:effectLst>
                </p:spPr>
                <p:txBody>
                  <a:bodyPr wrap="none" anchor="ctr">
                    <a:prstTxWarp prst="textNoShape">
                      <a:avLst/>
                    </a:prstTxWarp>
                  </a:bodyPr>
                  <a:lstStyle/>
                  <a:p>
                    <a:pPr>
                      <a:defRPr/>
                    </a:pPr>
                    <a:endParaRPr lang="en-US"/>
                  </a:p>
                </p:txBody>
              </p:sp>
              <p:sp>
                <p:nvSpPr>
                  <p:cNvPr id="57391" name="Line 1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7392" name="Line 17"/>
                  <p:cNvSpPr>
                    <a:spLocks noChangeShapeType="1"/>
                  </p:cNvSpPr>
                  <p:nvPr/>
                </p:nvSpPr>
                <p:spPr bwMode="auto">
                  <a:xfrm>
                    <a:off x="912" y="1392"/>
                    <a:ext cx="768"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7393" name="Line 1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sp>
              <p:nvSpPr>
                <p:cNvPr id="57387" name="Text Box 19"/>
                <p:cNvSpPr txBox="1">
                  <a:spLocks noChangeArrowheads="1"/>
                </p:cNvSpPr>
                <p:nvPr/>
              </p:nvSpPr>
              <p:spPr bwMode="auto">
                <a:xfrm>
                  <a:off x="374" y="173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7388" name="Text Box 20"/>
                <p:cNvSpPr txBox="1">
                  <a:spLocks noChangeArrowheads="1"/>
                </p:cNvSpPr>
                <p:nvPr/>
              </p:nvSpPr>
              <p:spPr bwMode="auto">
                <a:xfrm>
                  <a:off x="1680" y="124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7389" name="Text Box 21"/>
                <p:cNvSpPr txBox="1">
                  <a:spLocks noChangeArrowheads="1"/>
                </p:cNvSpPr>
                <p:nvPr/>
              </p:nvSpPr>
              <p:spPr bwMode="auto">
                <a:xfrm>
                  <a:off x="720" y="43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z</a:t>
                  </a:r>
                </a:p>
              </p:txBody>
            </p:sp>
          </p:grpSp>
          <p:sp>
            <p:nvSpPr>
              <p:cNvPr id="57385" name="Text Box 22"/>
              <p:cNvSpPr txBox="1">
                <a:spLocks noChangeArrowheads="1"/>
              </p:cNvSpPr>
              <p:nvPr/>
            </p:nvSpPr>
            <p:spPr bwMode="auto">
              <a:xfrm>
                <a:off x="672" y="1248"/>
                <a:ext cx="218"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O</a:t>
                </a:r>
              </a:p>
            </p:txBody>
          </p:sp>
        </p:grpSp>
        <p:grpSp>
          <p:nvGrpSpPr>
            <p:cNvPr id="57371" name="Group 23"/>
            <p:cNvGrpSpPr>
              <a:grpSpLocks/>
            </p:cNvGrpSpPr>
            <p:nvPr/>
          </p:nvGrpSpPr>
          <p:grpSpPr bwMode="auto">
            <a:xfrm>
              <a:off x="970" y="1632"/>
              <a:ext cx="628" cy="250"/>
              <a:chOff x="1104" y="1584"/>
              <a:chExt cx="628" cy="250"/>
            </a:xfrm>
          </p:grpSpPr>
          <p:sp>
            <p:nvSpPr>
              <p:cNvPr id="57382" name="Line 24"/>
              <p:cNvSpPr>
                <a:spLocks noChangeShapeType="1"/>
              </p:cNvSpPr>
              <p:nvPr/>
            </p:nvSpPr>
            <p:spPr bwMode="auto">
              <a:xfrm>
                <a:off x="1104" y="1584"/>
                <a:ext cx="384" cy="96"/>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57383" name="Text Box 25"/>
              <p:cNvSpPr txBox="1">
                <a:spLocks noChangeArrowheads="1"/>
              </p:cNvSpPr>
              <p:nvPr/>
            </p:nvSpPr>
            <p:spPr bwMode="auto">
              <a:xfrm>
                <a:off x="1536" y="1584"/>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p>
            </p:txBody>
          </p:sp>
        </p:grpSp>
        <p:grpSp>
          <p:nvGrpSpPr>
            <p:cNvPr id="57372" name="Group 26"/>
            <p:cNvGrpSpPr>
              <a:grpSpLocks/>
            </p:cNvGrpSpPr>
            <p:nvPr/>
          </p:nvGrpSpPr>
          <p:grpSpPr bwMode="auto">
            <a:xfrm>
              <a:off x="778" y="1440"/>
              <a:ext cx="577" cy="492"/>
              <a:chOff x="912" y="1392"/>
              <a:chExt cx="577" cy="492"/>
            </a:xfrm>
          </p:grpSpPr>
          <p:sp>
            <p:nvSpPr>
              <p:cNvPr id="57380" name="Line 27"/>
              <p:cNvSpPr>
                <a:spLocks noChangeShapeType="1"/>
              </p:cNvSpPr>
              <p:nvPr/>
            </p:nvSpPr>
            <p:spPr bwMode="auto">
              <a:xfrm>
                <a:off x="912" y="1392"/>
                <a:ext cx="480" cy="48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57381" name="Text Box 28"/>
              <p:cNvSpPr txBox="1">
                <a:spLocks noChangeArrowheads="1"/>
              </p:cNvSpPr>
              <p:nvPr/>
            </p:nvSpPr>
            <p:spPr bwMode="auto">
              <a:xfrm>
                <a:off x="1289" y="1632"/>
                <a:ext cx="200"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φ</a:t>
                </a:r>
                <a:endParaRPr lang="en-US" sz="2000" dirty="0">
                  <a:solidFill>
                    <a:schemeClr val="accent2"/>
                  </a:solidFill>
                  <a:latin typeface="Arial Narrow" charset="0"/>
                </a:endParaRPr>
              </a:p>
            </p:txBody>
          </p:sp>
        </p:grpSp>
        <p:grpSp>
          <p:nvGrpSpPr>
            <p:cNvPr id="57373" name="Group 29"/>
            <p:cNvGrpSpPr>
              <a:grpSpLocks/>
            </p:cNvGrpSpPr>
            <p:nvPr/>
          </p:nvGrpSpPr>
          <p:grpSpPr bwMode="auto">
            <a:xfrm>
              <a:off x="778" y="902"/>
              <a:ext cx="525" cy="538"/>
              <a:chOff x="912" y="854"/>
              <a:chExt cx="525" cy="538"/>
            </a:xfrm>
          </p:grpSpPr>
          <p:sp>
            <p:nvSpPr>
              <p:cNvPr id="57378" name="Text Box 30"/>
              <p:cNvSpPr txBox="1">
                <a:spLocks noChangeArrowheads="1"/>
              </p:cNvSpPr>
              <p:nvPr/>
            </p:nvSpPr>
            <p:spPr bwMode="auto">
              <a:xfrm>
                <a:off x="960" y="854"/>
                <a:ext cx="47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L=rxp</a:t>
                </a:r>
                <a:endParaRPr lang="en-US" sz="2000" b="1">
                  <a:solidFill>
                    <a:schemeClr val="accent2"/>
                  </a:solidFill>
                  <a:latin typeface="Symbol" charset="2"/>
                </a:endParaRPr>
              </a:p>
            </p:txBody>
          </p:sp>
          <p:sp>
            <p:nvSpPr>
              <p:cNvPr id="57379" name="Line 31"/>
              <p:cNvSpPr>
                <a:spLocks noChangeShapeType="1"/>
              </p:cNvSpPr>
              <p:nvPr/>
            </p:nvSpPr>
            <p:spPr bwMode="auto">
              <a:xfrm flipV="1">
                <a:off x="912" y="912"/>
                <a:ext cx="0" cy="48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57374" name="Group 32"/>
            <p:cNvGrpSpPr>
              <a:grpSpLocks/>
            </p:cNvGrpSpPr>
            <p:nvPr/>
          </p:nvGrpSpPr>
          <p:grpSpPr bwMode="auto">
            <a:xfrm>
              <a:off x="707" y="1392"/>
              <a:ext cx="448" cy="298"/>
              <a:chOff x="841" y="1344"/>
              <a:chExt cx="448" cy="298"/>
            </a:xfrm>
          </p:grpSpPr>
          <p:sp>
            <p:nvSpPr>
              <p:cNvPr id="57375" name="Line 33"/>
              <p:cNvSpPr>
                <a:spLocks noChangeShapeType="1"/>
              </p:cNvSpPr>
              <p:nvPr/>
            </p:nvSpPr>
            <p:spPr bwMode="auto">
              <a:xfrm>
                <a:off x="912" y="1392"/>
                <a:ext cx="192"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7376" name="Text Box 34"/>
              <p:cNvSpPr txBox="1">
                <a:spLocks noChangeArrowheads="1"/>
              </p:cNvSpPr>
              <p:nvPr/>
            </p:nvSpPr>
            <p:spPr bwMode="auto">
              <a:xfrm>
                <a:off x="841" y="1392"/>
                <a:ext cx="16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r</a:t>
                </a:r>
              </a:p>
            </p:txBody>
          </p:sp>
          <p:sp>
            <p:nvSpPr>
              <p:cNvPr id="57377" name="Text Box 35"/>
              <p:cNvSpPr txBox="1">
                <a:spLocks noChangeArrowheads="1"/>
              </p:cNvSpPr>
              <p:nvPr/>
            </p:nvSpPr>
            <p:spPr bwMode="auto">
              <a:xfrm>
                <a:off x="1056" y="1344"/>
                <a:ext cx="23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m</a:t>
                </a:r>
              </a:p>
            </p:txBody>
          </p:sp>
        </p:grpSp>
      </p:grpSp>
      <p:sp>
        <p:nvSpPr>
          <p:cNvPr id="411684" name="Text Box 36"/>
          <p:cNvSpPr txBox="1">
            <a:spLocks noChangeArrowheads="1"/>
          </p:cNvSpPr>
          <p:nvPr/>
        </p:nvSpPr>
        <p:spPr bwMode="auto">
          <a:xfrm>
            <a:off x="2743200" y="2895600"/>
            <a:ext cx="58674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Summing over all particle’s angular momentum about z axis</a:t>
            </a:r>
            <a:endParaRPr lang="en-US" sz="2000" baseline="-25000">
              <a:solidFill>
                <a:srgbClr val="FF0000"/>
              </a:solidFill>
              <a:latin typeface="Monotype Corsiva" charset="0"/>
            </a:endParaRPr>
          </a:p>
        </p:txBody>
      </p:sp>
      <p:sp>
        <p:nvSpPr>
          <p:cNvPr id="411688" name="Text Box 40"/>
          <p:cNvSpPr txBox="1">
            <a:spLocks noChangeArrowheads="1"/>
          </p:cNvSpPr>
          <p:nvPr/>
        </p:nvSpPr>
        <p:spPr bwMode="auto">
          <a:xfrm>
            <a:off x="7086600" y="4038600"/>
            <a:ext cx="1676400" cy="707886"/>
          </a:xfrm>
          <a:prstGeom prst="rect">
            <a:avLst/>
          </a:prstGeom>
          <a:solidFill>
            <a:srgbClr val="FFFFCC"/>
          </a:solidFill>
          <a:ln w="28575">
            <a:noFill/>
            <a:miter lim="800000"/>
            <a:headEnd/>
            <a:tailEnd/>
          </a:ln>
        </p:spPr>
        <p:txBody>
          <a:bodyPr wrap="square">
            <a:prstTxWarp prst="textNoShape">
              <a:avLst/>
            </a:prstTxWarp>
            <a:spAutoFit/>
          </a:bodyPr>
          <a:lstStyle/>
          <a:p>
            <a:pPr>
              <a:spcBef>
                <a:spcPct val="20000"/>
              </a:spcBef>
            </a:pPr>
            <a:r>
              <a:rPr lang="en-US" sz="2000" dirty="0" smtClean="0">
                <a:solidFill>
                  <a:srgbClr val="FF0000"/>
                </a:solidFill>
                <a:latin typeface="Symbol" charset="2"/>
              </a:rPr>
              <a:t>α </a:t>
            </a:r>
            <a:r>
              <a:rPr lang="en-US" sz="2000" dirty="0">
                <a:solidFill>
                  <a:srgbClr val="FF0000"/>
                </a:solidFill>
                <a:latin typeface="Arial Narrow" charset="0"/>
              </a:rPr>
              <a:t>is </a:t>
            </a:r>
            <a:r>
              <a:rPr lang="en-US" sz="2000" dirty="0" smtClean="0">
                <a:solidFill>
                  <a:srgbClr val="FF0000"/>
                </a:solidFill>
                <a:latin typeface="Arial Narrow" charset="0"/>
              </a:rPr>
              <a:t>the angular </a:t>
            </a:r>
            <a:r>
              <a:rPr lang="en-US" sz="2000" dirty="0">
                <a:solidFill>
                  <a:srgbClr val="FF0000"/>
                </a:solidFill>
                <a:latin typeface="Arial Narrow" charset="0"/>
              </a:rPr>
              <a:t>acceleration</a:t>
            </a:r>
            <a:endParaRPr lang="en-US" sz="2000" dirty="0">
              <a:solidFill>
                <a:srgbClr val="FF0000"/>
              </a:solidFill>
              <a:latin typeface="Symbol" charset="2"/>
            </a:endParaRPr>
          </a:p>
        </p:txBody>
      </p:sp>
      <p:sp>
        <p:nvSpPr>
          <p:cNvPr id="411689" name="Text Box 41"/>
          <p:cNvSpPr txBox="1">
            <a:spLocks noChangeArrowheads="1"/>
          </p:cNvSpPr>
          <p:nvPr/>
        </p:nvSpPr>
        <p:spPr bwMode="auto">
          <a:xfrm>
            <a:off x="228600" y="5699125"/>
            <a:ext cx="8763000" cy="677863"/>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1900">
                <a:solidFill>
                  <a:srgbClr val="003300"/>
                </a:solidFill>
                <a:latin typeface="Arial Narrow" charset="0"/>
              </a:rPr>
              <a:t>The net external torque acting on a rigid body rotating about a fixed axis is equal to the moment of inertia about that axis multiplied by the object’s angular acceleration with respect to that axis.</a:t>
            </a:r>
          </a:p>
        </p:txBody>
      </p:sp>
      <p:graphicFrame>
        <p:nvGraphicFramePr>
          <p:cNvPr id="50" name="Object 3"/>
          <p:cNvGraphicFramePr>
            <a:graphicFrameLocks noChangeAspect="1"/>
          </p:cNvGraphicFramePr>
          <p:nvPr>
            <p:extLst>
              <p:ext uri="{D42A27DB-BD31-4B8C-83A1-F6EECF244321}">
                <p14:modId xmlns:p14="http://schemas.microsoft.com/office/powerpoint/2010/main" val="1741296538"/>
              </p:ext>
            </p:extLst>
          </p:nvPr>
        </p:nvGraphicFramePr>
        <p:xfrm>
          <a:off x="5562600" y="2465387"/>
          <a:ext cx="1714500" cy="506413"/>
        </p:xfrm>
        <a:graphic>
          <a:graphicData uri="http://schemas.openxmlformats.org/presentationml/2006/ole">
            <mc:AlternateContent xmlns:mc="http://schemas.openxmlformats.org/markup-compatibility/2006">
              <mc:Choice xmlns:v="urn:schemas-microsoft-com:vml" Requires="v">
                <p:oleObj spid="_x0000_s494966" name="Equation" r:id="rId3" imgW="762000" imgH="241300" progId="Equation.DSMT4">
                  <p:embed/>
                </p:oleObj>
              </mc:Choice>
              <mc:Fallback>
                <p:oleObj name="Equation" r:id="rId3" imgW="762000" imgH="241300" progId="Equation.DSMT4">
                  <p:embed/>
                  <p:pic>
                    <p:nvPicPr>
                      <p:cNvPr id="0" name=""/>
                      <p:cNvPicPr>
                        <a:picLocks noChangeAspect="1" noChangeArrowheads="1"/>
                      </p:cNvPicPr>
                      <p:nvPr/>
                    </p:nvPicPr>
                    <p:blipFill>
                      <a:blip r:embed="rId4"/>
                      <a:srcRect/>
                      <a:stretch>
                        <a:fillRect/>
                      </a:stretch>
                    </p:blipFill>
                    <p:spPr bwMode="auto">
                      <a:xfrm>
                        <a:off x="5562600" y="2465387"/>
                        <a:ext cx="1714500" cy="506413"/>
                      </a:xfrm>
                      <a:prstGeom prst="rect">
                        <a:avLst/>
                      </a:prstGeom>
                      <a:noFill/>
                      <a:ln>
                        <a:noFill/>
                      </a:ln>
                      <a:effectLs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1901262727"/>
              </p:ext>
            </p:extLst>
          </p:nvPr>
        </p:nvGraphicFramePr>
        <p:xfrm>
          <a:off x="7256463" y="2438400"/>
          <a:ext cx="944562" cy="533400"/>
        </p:xfrm>
        <a:graphic>
          <a:graphicData uri="http://schemas.openxmlformats.org/presentationml/2006/ole">
            <mc:AlternateContent xmlns:mc="http://schemas.openxmlformats.org/markup-compatibility/2006">
              <mc:Choice xmlns:v="urn:schemas-microsoft-com:vml" Requires="v">
                <p:oleObj spid="_x0000_s494967" name="Equation" r:id="rId5" imgW="419100" imgH="254000" progId="Equation.DSMT4">
                  <p:embed/>
                </p:oleObj>
              </mc:Choice>
              <mc:Fallback>
                <p:oleObj name="Equation" r:id="rId5" imgW="419100" imgH="254000" progId="Equation.DSMT4">
                  <p:embed/>
                  <p:pic>
                    <p:nvPicPr>
                      <p:cNvPr id="0" name=""/>
                      <p:cNvPicPr>
                        <a:picLocks noChangeAspect="1" noChangeArrowheads="1"/>
                      </p:cNvPicPr>
                      <p:nvPr/>
                    </p:nvPicPr>
                    <p:blipFill>
                      <a:blip r:embed="rId6"/>
                      <a:srcRect/>
                      <a:stretch>
                        <a:fillRect/>
                      </a:stretch>
                    </p:blipFill>
                    <p:spPr bwMode="auto">
                      <a:xfrm>
                        <a:off x="7256463" y="2438400"/>
                        <a:ext cx="944562" cy="533400"/>
                      </a:xfrm>
                      <a:prstGeom prst="rect">
                        <a:avLst/>
                      </a:prstGeom>
                      <a:noFill/>
                      <a:ln>
                        <a:no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2115680899"/>
              </p:ext>
            </p:extLst>
          </p:nvPr>
        </p:nvGraphicFramePr>
        <p:xfrm>
          <a:off x="5624513" y="3276600"/>
          <a:ext cx="2514600" cy="773113"/>
        </p:xfrm>
        <a:graphic>
          <a:graphicData uri="http://schemas.openxmlformats.org/presentationml/2006/ole">
            <mc:AlternateContent xmlns:mc="http://schemas.openxmlformats.org/markup-compatibility/2006">
              <mc:Choice xmlns:v="urn:schemas-microsoft-com:vml" Requires="v">
                <p:oleObj spid="_x0000_s494968" name="Equation" r:id="rId7" imgW="1117600" imgH="368300" progId="Equation.DSMT4">
                  <p:embed/>
                </p:oleObj>
              </mc:Choice>
              <mc:Fallback>
                <p:oleObj name="Equation" r:id="rId7" imgW="1117600" imgH="368300" progId="Equation.DSMT4">
                  <p:embed/>
                  <p:pic>
                    <p:nvPicPr>
                      <p:cNvPr id="0" name=""/>
                      <p:cNvPicPr>
                        <a:picLocks noChangeAspect="1" noChangeArrowheads="1"/>
                      </p:cNvPicPr>
                      <p:nvPr/>
                    </p:nvPicPr>
                    <p:blipFill>
                      <a:blip r:embed="rId8"/>
                      <a:srcRect/>
                      <a:stretch>
                        <a:fillRect/>
                      </a:stretch>
                    </p:blipFill>
                    <p:spPr bwMode="auto">
                      <a:xfrm>
                        <a:off x="5624513" y="3276600"/>
                        <a:ext cx="2514600" cy="773113"/>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577659761"/>
              </p:ext>
            </p:extLst>
          </p:nvPr>
        </p:nvGraphicFramePr>
        <p:xfrm>
          <a:off x="8077200" y="3429000"/>
          <a:ext cx="514350" cy="347663"/>
        </p:xfrm>
        <a:graphic>
          <a:graphicData uri="http://schemas.openxmlformats.org/presentationml/2006/ole">
            <mc:AlternateContent xmlns:mc="http://schemas.openxmlformats.org/markup-compatibility/2006">
              <mc:Choice xmlns:v="urn:schemas-microsoft-com:vml" Requires="v">
                <p:oleObj spid="_x0000_s494969" name="Equation" r:id="rId9" imgW="228600" imgH="165100" progId="Equation.DSMT4">
                  <p:embed/>
                </p:oleObj>
              </mc:Choice>
              <mc:Fallback>
                <p:oleObj name="Equation" r:id="rId9" imgW="228600" imgH="165100" progId="Equation.DSMT4">
                  <p:embed/>
                  <p:pic>
                    <p:nvPicPr>
                      <p:cNvPr id="0" name=""/>
                      <p:cNvPicPr>
                        <a:picLocks noChangeAspect="1" noChangeArrowheads="1"/>
                      </p:cNvPicPr>
                      <p:nvPr/>
                    </p:nvPicPr>
                    <p:blipFill>
                      <a:blip r:embed="rId10"/>
                      <a:srcRect/>
                      <a:stretch>
                        <a:fillRect/>
                      </a:stretch>
                    </p:blipFill>
                    <p:spPr bwMode="auto">
                      <a:xfrm>
                        <a:off x="8077200" y="3429000"/>
                        <a:ext cx="514350" cy="347663"/>
                      </a:xfrm>
                      <a:prstGeom prst="rect">
                        <a:avLst/>
                      </a:prstGeom>
                      <a:noFill/>
                      <a:ln>
                        <a:noFill/>
                      </a:ln>
                      <a:effectLs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3117574151"/>
              </p:ext>
            </p:extLst>
          </p:nvPr>
        </p:nvGraphicFramePr>
        <p:xfrm>
          <a:off x="4572000" y="3886200"/>
          <a:ext cx="914400" cy="879475"/>
        </p:xfrm>
        <a:graphic>
          <a:graphicData uri="http://schemas.openxmlformats.org/presentationml/2006/ole">
            <mc:AlternateContent xmlns:mc="http://schemas.openxmlformats.org/markup-compatibility/2006">
              <mc:Choice xmlns:v="urn:schemas-microsoft-com:vml" Requires="v">
                <p:oleObj spid="_x0000_s494970" name="Equation" r:id="rId11" imgW="406400" imgH="419100" progId="Equation.DSMT4">
                  <p:embed/>
                </p:oleObj>
              </mc:Choice>
              <mc:Fallback>
                <p:oleObj name="Equation" r:id="rId11" imgW="406400" imgH="419100" progId="Equation.DSMT4">
                  <p:embed/>
                  <p:pic>
                    <p:nvPicPr>
                      <p:cNvPr id="0" name=""/>
                      <p:cNvPicPr>
                        <a:picLocks noChangeAspect="1" noChangeArrowheads="1"/>
                      </p:cNvPicPr>
                      <p:nvPr/>
                    </p:nvPicPr>
                    <p:blipFill>
                      <a:blip r:embed="rId12"/>
                      <a:srcRect/>
                      <a:stretch>
                        <a:fillRect/>
                      </a:stretch>
                    </p:blipFill>
                    <p:spPr bwMode="auto">
                      <a:xfrm>
                        <a:off x="4572000" y="3886200"/>
                        <a:ext cx="914400" cy="879475"/>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2759361738"/>
              </p:ext>
            </p:extLst>
          </p:nvPr>
        </p:nvGraphicFramePr>
        <p:xfrm>
          <a:off x="5391150" y="3921125"/>
          <a:ext cx="1085850" cy="879475"/>
        </p:xfrm>
        <a:graphic>
          <a:graphicData uri="http://schemas.openxmlformats.org/presentationml/2006/ole">
            <mc:AlternateContent xmlns:mc="http://schemas.openxmlformats.org/markup-compatibility/2006">
              <mc:Choice xmlns:v="urn:schemas-microsoft-com:vml" Requires="v">
                <p:oleObj spid="_x0000_s494971" name="Equation" r:id="rId13" imgW="482600" imgH="419100" progId="Equation.DSMT4">
                  <p:embed/>
                </p:oleObj>
              </mc:Choice>
              <mc:Fallback>
                <p:oleObj name="Equation" r:id="rId13" imgW="482600" imgH="419100" progId="Equation.DSMT4">
                  <p:embed/>
                  <p:pic>
                    <p:nvPicPr>
                      <p:cNvPr id="0" name=""/>
                      <p:cNvPicPr>
                        <a:picLocks noChangeAspect="1" noChangeArrowheads="1"/>
                      </p:cNvPicPr>
                      <p:nvPr/>
                    </p:nvPicPr>
                    <p:blipFill>
                      <a:blip r:embed="rId14"/>
                      <a:srcRect/>
                      <a:stretch>
                        <a:fillRect/>
                      </a:stretch>
                    </p:blipFill>
                    <p:spPr bwMode="auto">
                      <a:xfrm>
                        <a:off x="5391150" y="3921125"/>
                        <a:ext cx="1085850" cy="879475"/>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2836610752"/>
              </p:ext>
            </p:extLst>
          </p:nvPr>
        </p:nvGraphicFramePr>
        <p:xfrm>
          <a:off x="6419850" y="4191000"/>
          <a:ext cx="514350" cy="346075"/>
        </p:xfrm>
        <a:graphic>
          <a:graphicData uri="http://schemas.openxmlformats.org/presentationml/2006/ole">
            <mc:AlternateContent xmlns:mc="http://schemas.openxmlformats.org/markup-compatibility/2006">
              <mc:Choice xmlns:v="urn:schemas-microsoft-com:vml" Requires="v">
                <p:oleObj spid="_x0000_s494972" name="Equation" r:id="rId15" imgW="228600" imgH="165100" progId="Equation.DSMT4">
                  <p:embed/>
                </p:oleObj>
              </mc:Choice>
              <mc:Fallback>
                <p:oleObj name="Equation" r:id="rId15" imgW="228600" imgH="165100" progId="Equation.DSMT4">
                  <p:embed/>
                  <p:pic>
                    <p:nvPicPr>
                      <p:cNvPr id="0" name=""/>
                      <p:cNvPicPr>
                        <a:picLocks noChangeAspect="1" noChangeArrowheads="1"/>
                      </p:cNvPicPr>
                      <p:nvPr/>
                    </p:nvPicPr>
                    <p:blipFill>
                      <a:blip r:embed="rId16"/>
                      <a:srcRect/>
                      <a:stretch>
                        <a:fillRect/>
                      </a:stretch>
                    </p:blipFill>
                    <p:spPr bwMode="auto">
                      <a:xfrm>
                        <a:off x="6419850" y="4191000"/>
                        <a:ext cx="514350" cy="346075"/>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2208594734"/>
              </p:ext>
            </p:extLst>
          </p:nvPr>
        </p:nvGraphicFramePr>
        <p:xfrm>
          <a:off x="4648200" y="4835525"/>
          <a:ext cx="2514600" cy="879475"/>
        </p:xfrm>
        <a:graphic>
          <a:graphicData uri="http://schemas.openxmlformats.org/presentationml/2006/ole">
            <mc:AlternateContent xmlns:mc="http://schemas.openxmlformats.org/markup-compatibility/2006">
              <mc:Choice xmlns:v="urn:schemas-microsoft-com:vml" Requires="v">
                <p:oleObj spid="_x0000_s494973" name="Equation" r:id="rId17" imgW="1117600" imgH="419100" progId="Equation.DSMT4">
                  <p:embed/>
                </p:oleObj>
              </mc:Choice>
              <mc:Fallback>
                <p:oleObj name="Equation" r:id="rId17" imgW="1117600" imgH="419100" progId="Equation.DSMT4">
                  <p:embed/>
                  <p:pic>
                    <p:nvPicPr>
                      <p:cNvPr id="0" name=""/>
                      <p:cNvPicPr>
                        <a:picLocks noChangeAspect="1" noChangeArrowheads="1"/>
                      </p:cNvPicPr>
                      <p:nvPr/>
                    </p:nvPicPr>
                    <p:blipFill>
                      <a:blip r:embed="rId18"/>
                      <a:srcRect/>
                      <a:stretch>
                        <a:fillRect/>
                      </a:stretch>
                    </p:blipFill>
                    <p:spPr bwMode="auto">
                      <a:xfrm>
                        <a:off x="4648200" y="4835525"/>
                        <a:ext cx="2514600" cy="879475"/>
                      </a:xfrm>
                      <a:prstGeom prst="rect">
                        <a:avLst/>
                      </a:prstGeom>
                      <a:solidFill>
                        <a:srgbClr val="FFFF00"/>
                      </a:solidFill>
                      <a:ln w="38100" cmpd="sng">
                        <a:solidFill>
                          <a:srgbClr val="A50021"/>
                        </a:solidFill>
                      </a:ln>
                      <a:effectLst/>
                      <a:extLst/>
                    </p:spPr>
                  </p:pic>
                </p:oleObj>
              </mc:Fallback>
            </mc:AlternateContent>
          </a:graphicData>
        </a:graphic>
      </p:graphicFrame>
    </p:spTree>
    <p:extLst>
      <p:ext uri="{BB962C8B-B14F-4D97-AF65-F5344CB8AC3E}">
        <p14:creationId xmlns:p14="http://schemas.microsoft.com/office/powerpoint/2010/main" val="2079978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39211</TotalTime>
  <Words>1500</Words>
  <Application>Microsoft Macintosh PowerPoint</Application>
  <PresentationFormat>On-screen Show (4:3)</PresentationFormat>
  <Paragraphs>182</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phys1443-spring02</vt:lpstr>
      <vt:lpstr>Equation</vt:lpstr>
      <vt:lpstr>PHYS 1443 – Section 004 Lecture #19</vt:lpstr>
      <vt:lpstr>Announcements</vt:lpstr>
      <vt:lpstr>Ex: Rolling Kinetic Energy</vt:lpstr>
      <vt:lpstr>Work, Power, and Energy in Rotation</vt:lpstr>
      <vt:lpstr>Angular Momentum of a Particle</vt:lpstr>
      <vt:lpstr>Angular Momentum and Torque</vt:lpstr>
      <vt:lpstr>Angular Momentum of a System of Particles</vt:lpstr>
      <vt:lpstr>Ex. for Angular Momentum</vt:lpstr>
      <vt:lpstr>Angular Momentum of a Rotating Rigid Body</vt:lpstr>
      <vt:lpstr>Example for Rigid Body Angular Momentum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1047</cp:revision>
  <cp:lastPrinted>2014-10-30T16:18:47Z</cp:lastPrinted>
  <dcterms:created xsi:type="dcterms:W3CDTF">2012-06-05T17:02:23Z</dcterms:created>
  <dcterms:modified xsi:type="dcterms:W3CDTF">2014-10-30T16:18:48Z</dcterms:modified>
</cp:coreProperties>
</file>