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690" r:id="rId3"/>
    <p:sldId id="788" r:id="rId4"/>
    <p:sldId id="800" r:id="rId5"/>
    <p:sldId id="801" r:id="rId6"/>
    <p:sldId id="789" r:id="rId7"/>
    <p:sldId id="790" r:id="rId8"/>
    <p:sldId id="791" r:id="rId9"/>
    <p:sldId id="802" r:id="rId10"/>
    <p:sldId id="792" r:id="rId11"/>
    <p:sldId id="793" r:id="rId12"/>
    <p:sldId id="794" r:id="rId13"/>
    <p:sldId id="803" r:id="rId14"/>
    <p:sldId id="795" r:id="rId15"/>
    <p:sldId id="796"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3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image" Target="../media/image13.emf"/><Relationship Id="rId13" Type="http://schemas.openxmlformats.org/officeDocument/2006/relationships/image" Target="../media/image14.wmf"/><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wmf"/><Relationship Id="rId9" Type="http://schemas.openxmlformats.org/officeDocument/2006/relationships/image" Target="../media/image10.emf"/><Relationship Id="rId10"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130.wmf"/><Relationship Id="rId12" Type="http://schemas.openxmlformats.org/officeDocument/2006/relationships/image" Target="../media/image131.wmf"/><Relationship Id="rId13" Type="http://schemas.openxmlformats.org/officeDocument/2006/relationships/image" Target="../media/image132.wmf"/><Relationship Id="rId14" Type="http://schemas.openxmlformats.org/officeDocument/2006/relationships/image" Target="../media/image133.wmf"/><Relationship Id="rId15" Type="http://schemas.openxmlformats.org/officeDocument/2006/relationships/image" Target="../media/image134.wmf"/><Relationship Id="rId16" Type="http://schemas.openxmlformats.org/officeDocument/2006/relationships/image" Target="../media/image135.wmf"/><Relationship Id="rId1" Type="http://schemas.openxmlformats.org/officeDocument/2006/relationships/image" Target="../media/image120.wmf"/><Relationship Id="rId2" Type="http://schemas.openxmlformats.org/officeDocument/2006/relationships/image" Target="../media/image121.wmf"/><Relationship Id="rId3" Type="http://schemas.openxmlformats.org/officeDocument/2006/relationships/image" Target="../media/image122.wmf"/><Relationship Id="rId4" Type="http://schemas.openxmlformats.org/officeDocument/2006/relationships/image" Target="../media/image123.wmf"/><Relationship Id="rId5" Type="http://schemas.openxmlformats.org/officeDocument/2006/relationships/image" Target="../media/image124.wmf"/><Relationship Id="rId6" Type="http://schemas.openxmlformats.org/officeDocument/2006/relationships/image" Target="../media/image125.wmf"/><Relationship Id="rId7" Type="http://schemas.openxmlformats.org/officeDocument/2006/relationships/image" Target="../media/image126.wmf"/><Relationship Id="rId8" Type="http://schemas.openxmlformats.org/officeDocument/2006/relationships/image" Target="../media/image127.wmf"/><Relationship Id="rId9" Type="http://schemas.openxmlformats.org/officeDocument/2006/relationships/image" Target="../media/image128.wmf"/><Relationship Id="rId10" Type="http://schemas.openxmlformats.org/officeDocument/2006/relationships/image" Target="../media/image1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8.wmf"/><Relationship Id="rId4" Type="http://schemas.openxmlformats.org/officeDocument/2006/relationships/image" Target="../media/image139.wmf"/><Relationship Id="rId5" Type="http://schemas.openxmlformats.org/officeDocument/2006/relationships/image" Target="../media/image140.wmf"/><Relationship Id="rId6" Type="http://schemas.openxmlformats.org/officeDocument/2006/relationships/image" Target="../media/image141.wmf"/><Relationship Id="rId7" Type="http://schemas.openxmlformats.org/officeDocument/2006/relationships/image" Target="../media/image142.wmf"/><Relationship Id="rId8" Type="http://schemas.openxmlformats.org/officeDocument/2006/relationships/image" Target="../media/image143.wmf"/><Relationship Id="rId9" Type="http://schemas.openxmlformats.org/officeDocument/2006/relationships/image" Target="../media/image144.wmf"/><Relationship Id="rId10" Type="http://schemas.openxmlformats.org/officeDocument/2006/relationships/image" Target="../media/image145.wmf"/><Relationship Id="rId1" Type="http://schemas.openxmlformats.org/officeDocument/2006/relationships/image" Target="../media/image136.wmf"/><Relationship Id="rId2" Type="http://schemas.openxmlformats.org/officeDocument/2006/relationships/image" Target="../media/image137.w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57.wmf"/><Relationship Id="rId12" Type="http://schemas.openxmlformats.org/officeDocument/2006/relationships/image" Target="../media/image158.wmf"/><Relationship Id="rId13" Type="http://schemas.openxmlformats.org/officeDocument/2006/relationships/image" Target="../media/image159.wmf"/><Relationship Id="rId14" Type="http://schemas.openxmlformats.org/officeDocument/2006/relationships/image" Target="../media/image160.wmf"/><Relationship Id="rId1" Type="http://schemas.openxmlformats.org/officeDocument/2006/relationships/image" Target="../media/image147.wmf"/><Relationship Id="rId2" Type="http://schemas.openxmlformats.org/officeDocument/2006/relationships/image" Target="../media/image148.wmf"/><Relationship Id="rId3" Type="http://schemas.openxmlformats.org/officeDocument/2006/relationships/image" Target="../media/image149.wmf"/><Relationship Id="rId4" Type="http://schemas.openxmlformats.org/officeDocument/2006/relationships/image" Target="../media/image150.wmf"/><Relationship Id="rId5" Type="http://schemas.openxmlformats.org/officeDocument/2006/relationships/image" Target="../media/image151.wmf"/><Relationship Id="rId6" Type="http://schemas.openxmlformats.org/officeDocument/2006/relationships/image" Target="../media/image152.wmf"/><Relationship Id="rId7" Type="http://schemas.openxmlformats.org/officeDocument/2006/relationships/image" Target="../media/image153.wmf"/><Relationship Id="rId8" Type="http://schemas.openxmlformats.org/officeDocument/2006/relationships/image" Target="../media/image154.wmf"/><Relationship Id="rId9" Type="http://schemas.openxmlformats.org/officeDocument/2006/relationships/image" Target="../media/image155.wmf"/><Relationship Id="rId10" Type="http://schemas.openxmlformats.org/officeDocument/2006/relationships/image" Target="../media/image15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emf"/><Relationship Id="rId10" Type="http://schemas.openxmlformats.org/officeDocument/2006/relationships/image" Target="../media/image24.emf"/><Relationship Id="rId11" Type="http://schemas.openxmlformats.org/officeDocument/2006/relationships/image" Target="../media/image25.emf"/><Relationship Id="rId1" Type="http://schemas.openxmlformats.org/officeDocument/2006/relationships/image" Target="../media/image15.emf"/><Relationship Id="rId2"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6.emf"/><Relationship Id="rId12" Type="http://schemas.openxmlformats.org/officeDocument/2006/relationships/image" Target="../media/image37.emf"/><Relationship Id="rId13" Type="http://schemas.openxmlformats.org/officeDocument/2006/relationships/image" Target="../media/image38.emf"/><Relationship Id="rId14" Type="http://schemas.openxmlformats.org/officeDocument/2006/relationships/image" Target="../media/image39.emf"/><Relationship Id="rId15" Type="http://schemas.openxmlformats.org/officeDocument/2006/relationships/image" Target="../media/image40.emf"/><Relationship Id="rId16" Type="http://schemas.openxmlformats.org/officeDocument/2006/relationships/image" Target="../media/image41.emf"/><Relationship Id="rId17" Type="http://schemas.openxmlformats.org/officeDocument/2006/relationships/image" Target="../media/image42.emf"/><Relationship Id="rId1" Type="http://schemas.openxmlformats.org/officeDocument/2006/relationships/image" Target="../media/image26.emf"/><Relationship Id="rId2" Type="http://schemas.openxmlformats.org/officeDocument/2006/relationships/image" Target="../media/image27.emf"/><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7" Type="http://schemas.openxmlformats.org/officeDocument/2006/relationships/image" Target="../media/image32.emf"/><Relationship Id="rId8" Type="http://schemas.openxmlformats.org/officeDocument/2006/relationships/image" Target="../media/image33.emf"/><Relationship Id="rId9" Type="http://schemas.openxmlformats.org/officeDocument/2006/relationships/image" Target="../media/image34.emf"/><Relationship Id="rId10"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53.wmf"/><Relationship Id="rId12" Type="http://schemas.openxmlformats.org/officeDocument/2006/relationships/image" Target="../media/image54.emf"/><Relationship Id="rId13" Type="http://schemas.openxmlformats.org/officeDocument/2006/relationships/image" Target="../media/image55.wmf"/><Relationship Id="rId14" Type="http://schemas.openxmlformats.org/officeDocument/2006/relationships/image" Target="../media/image56.wmf"/><Relationship Id="rId15" Type="http://schemas.openxmlformats.org/officeDocument/2006/relationships/image" Target="../media/image57.wmf"/><Relationship Id="rId16" Type="http://schemas.openxmlformats.org/officeDocument/2006/relationships/image" Target="../media/image58.wmf"/><Relationship Id="rId17" Type="http://schemas.openxmlformats.org/officeDocument/2006/relationships/image" Target="../media/image59.emf"/><Relationship Id="rId18" Type="http://schemas.openxmlformats.org/officeDocument/2006/relationships/image" Target="../media/image60.emf"/><Relationship Id="rId1" Type="http://schemas.openxmlformats.org/officeDocument/2006/relationships/image" Target="../media/image43.wmf"/><Relationship Id="rId2" Type="http://schemas.openxmlformats.org/officeDocument/2006/relationships/image" Target="../media/image44.emf"/><Relationship Id="rId3" Type="http://schemas.openxmlformats.org/officeDocument/2006/relationships/image" Target="../media/image45.emf"/><Relationship Id="rId4" Type="http://schemas.openxmlformats.org/officeDocument/2006/relationships/image" Target="../media/image46.wmf"/><Relationship Id="rId5" Type="http://schemas.openxmlformats.org/officeDocument/2006/relationships/image" Target="../media/image47.wmf"/><Relationship Id="rId6" Type="http://schemas.openxmlformats.org/officeDocument/2006/relationships/image" Target="../media/image48.emf"/><Relationship Id="rId7" Type="http://schemas.openxmlformats.org/officeDocument/2006/relationships/image" Target="../media/image49.emf"/><Relationship Id="rId8" Type="http://schemas.openxmlformats.org/officeDocument/2006/relationships/image" Target="../media/image50.emf"/><Relationship Id="rId9" Type="http://schemas.openxmlformats.org/officeDocument/2006/relationships/image" Target="../media/image51.emf"/><Relationship Id="rId10"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1" Type="http://schemas.openxmlformats.org/officeDocument/2006/relationships/image" Target="../media/image61.emf"/><Relationship Id="rId2" Type="http://schemas.openxmlformats.org/officeDocument/2006/relationships/image" Target="../media/image6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9.wmf"/><Relationship Id="rId4" Type="http://schemas.openxmlformats.org/officeDocument/2006/relationships/image" Target="../media/image70.wmf"/><Relationship Id="rId5" Type="http://schemas.openxmlformats.org/officeDocument/2006/relationships/image" Target="../media/image71.wmf"/><Relationship Id="rId1" Type="http://schemas.openxmlformats.org/officeDocument/2006/relationships/image" Target="../media/image67.emf"/><Relationship Id="rId2" Type="http://schemas.openxmlformats.org/officeDocument/2006/relationships/image" Target="../media/image68.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82.wmf"/><Relationship Id="rId12" Type="http://schemas.openxmlformats.org/officeDocument/2006/relationships/image" Target="../media/image83.wmf"/><Relationship Id="rId13" Type="http://schemas.openxmlformats.org/officeDocument/2006/relationships/image" Target="../media/image84.wmf"/><Relationship Id="rId1" Type="http://schemas.openxmlformats.org/officeDocument/2006/relationships/image" Target="../media/image72.wmf"/><Relationship Id="rId2" Type="http://schemas.openxmlformats.org/officeDocument/2006/relationships/image" Target="../media/image73.wmf"/><Relationship Id="rId3" Type="http://schemas.openxmlformats.org/officeDocument/2006/relationships/image" Target="../media/image74.wmf"/><Relationship Id="rId4" Type="http://schemas.openxmlformats.org/officeDocument/2006/relationships/image" Target="../media/image75.wmf"/><Relationship Id="rId5" Type="http://schemas.openxmlformats.org/officeDocument/2006/relationships/image" Target="../media/image76.wmf"/><Relationship Id="rId6" Type="http://schemas.openxmlformats.org/officeDocument/2006/relationships/image" Target="../media/image77.wmf"/><Relationship Id="rId7" Type="http://schemas.openxmlformats.org/officeDocument/2006/relationships/image" Target="../media/image78.wmf"/><Relationship Id="rId8" Type="http://schemas.openxmlformats.org/officeDocument/2006/relationships/image" Target="../media/image79.wmf"/><Relationship Id="rId9" Type="http://schemas.openxmlformats.org/officeDocument/2006/relationships/image" Target="../media/image80.wmf"/><Relationship Id="rId10" Type="http://schemas.openxmlformats.org/officeDocument/2006/relationships/image" Target="../media/image81.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95.wmf"/><Relationship Id="rId12" Type="http://schemas.openxmlformats.org/officeDocument/2006/relationships/image" Target="../media/image96.wmf"/><Relationship Id="rId13" Type="http://schemas.openxmlformats.org/officeDocument/2006/relationships/image" Target="../media/image97.wmf"/><Relationship Id="rId14" Type="http://schemas.openxmlformats.org/officeDocument/2006/relationships/image" Target="../media/image98.wmf"/><Relationship Id="rId15" Type="http://schemas.openxmlformats.org/officeDocument/2006/relationships/image" Target="../media/image99.wmf"/><Relationship Id="rId16" Type="http://schemas.openxmlformats.org/officeDocument/2006/relationships/image" Target="../media/image100.wmf"/><Relationship Id="rId17" Type="http://schemas.openxmlformats.org/officeDocument/2006/relationships/image" Target="../media/image101.wmf"/><Relationship Id="rId18" Type="http://schemas.openxmlformats.org/officeDocument/2006/relationships/image" Target="../media/image102.wmf"/><Relationship Id="rId19" Type="http://schemas.openxmlformats.org/officeDocument/2006/relationships/image" Target="../media/image103.wmf"/><Relationship Id="rId1" Type="http://schemas.openxmlformats.org/officeDocument/2006/relationships/image" Target="../media/image85.wmf"/><Relationship Id="rId2" Type="http://schemas.openxmlformats.org/officeDocument/2006/relationships/image" Target="../media/image86.wmf"/><Relationship Id="rId3" Type="http://schemas.openxmlformats.org/officeDocument/2006/relationships/image" Target="../media/image87.wmf"/><Relationship Id="rId4" Type="http://schemas.openxmlformats.org/officeDocument/2006/relationships/image" Target="../media/image88.emf"/><Relationship Id="rId5" Type="http://schemas.openxmlformats.org/officeDocument/2006/relationships/image" Target="../media/image89.wmf"/><Relationship Id="rId6" Type="http://schemas.openxmlformats.org/officeDocument/2006/relationships/image" Target="../media/image90.wmf"/><Relationship Id="rId7" Type="http://schemas.openxmlformats.org/officeDocument/2006/relationships/image" Target="../media/image91.wmf"/><Relationship Id="rId8" Type="http://schemas.openxmlformats.org/officeDocument/2006/relationships/image" Target="../media/image92.wmf"/><Relationship Id="rId9" Type="http://schemas.openxmlformats.org/officeDocument/2006/relationships/image" Target="../media/image93.wmf"/><Relationship Id="rId10" Type="http://schemas.openxmlformats.org/officeDocument/2006/relationships/image" Target="../media/image94.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12.wmf"/><Relationship Id="rId12" Type="http://schemas.openxmlformats.org/officeDocument/2006/relationships/image" Target="../media/image113.wmf"/><Relationship Id="rId13" Type="http://schemas.openxmlformats.org/officeDocument/2006/relationships/image" Target="../media/image114.wmf"/><Relationship Id="rId14" Type="http://schemas.openxmlformats.org/officeDocument/2006/relationships/image" Target="../media/image115.wmf"/><Relationship Id="rId15" Type="http://schemas.openxmlformats.org/officeDocument/2006/relationships/image" Target="../media/image116.wmf"/><Relationship Id="rId16" Type="http://schemas.openxmlformats.org/officeDocument/2006/relationships/image" Target="../media/image117.wmf"/><Relationship Id="rId17" Type="http://schemas.openxmlformats.org/officeDocument/2006/relationships/image" Target="../media/image118.wmf"/><Relationship Id="rId18" Type="http://schemas.openxmlformats.org/officeDocument/2006/relationships/image" Target="../media/image119.wmf"/><Relationship Id="rId1" Type="http://schemas.openxmlformats.org/officeDocument/2006/relationships/image" Target="../media/image104.wmf"/><Relationship Id="rId2" Type="http://schemas.openxmlformats.org/officeDocument/2006/relationships/image" Target="../media/image87.wmf"/><Relationship Id="rId3" Type="http://schemas.openxmlformats.org/officeDocument/2006/relationships/image" Target="../media/image85.wmf"/><Relationship Id="rId4" Type="http://schemas.openxmlformats.org/officeDocument/2006/relationships/image" Target="../media/image105.wmf"/><Relationship Id="rId5" Type="http://schemas.openxmlformats.org/officeDocument/2006/relationships/image" Target="../media/image106.wmf"/><Relationship Id="rId6" Type="http://schemas.openxmlformats.org/officeDocument/2006/relationships/image" Target="../media/image107.wmf"/><Relationship Id="rId7" Type="http://schemas.openxmlformats.org/officeDocument/2006/relationships/image" Target="../media/image108.wmf"/><Relationship Id="rId8" Type="http://schemas.openxmlformats.org/officeDocument/2006/relationships/image" Target="../media/image109.wmf"/><Relationship Id="rId9" Type="http://schemas.openxmlformats.org/officeDocument/2006/relationships/image" Target="../media/image110.wmf"/><Relationship Id="rId10" Type="http://schemas.openxmlformats.org/officeDocument/2006/relationships/image" Target="../media/image1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Nov. 4,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Nov. 4,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0" Type="http://schemas.openxmlformats.org/officeDocument/2006/relationships/image" Target="../media/image93.wmf"/><Relationship Id="rId21" Type="http://schemas.openxmlformats.org/officeDocument/2006/relationships/oleObject" Target="../embeddings/oleObject93.bin"/><Relationship Id="rId22" Type="http://schemas.openxmlformats.org/officeDocument/2006/relationships/image" Target="../media/image94.wmf"/><Relationship Id="rId23" Type="http://schemas.openxmlformats.org/officeDocument/2006/relationships/oleObject" Target="../embeddings/oleObject94.bin"/><Relationship Id="rId24" Type="http://schemas.openxmlformats.org/officeDocument/2006/relationships/image" Target="../media/image95.wmf"/><Relationship Id="rId25" Type="http://schemas.openxmlformats.org/officeDocument/2006/relationships/oleObject" Target="../embeddings/oleObject95.bin"/><Relationship Id="rId26" Type="http://schemas.openxmlformats.org/officeDocument/2006/relationships/image" Target="../media/image96.wmf"/><Relationship Id="rId27" Type="http://schemas.openxmlformats.org/officeDocument/2006/relationships/oleObject" Target="../embeddings/oleObject96.bin"/><Relationship Id="rId28" Type="http://schemas.openxmlformats.org/officeDocument/2006/relationships/image" Target="../media/image97.wmf"/><Relationship Id="rId29" Type="http://schemas.openxmlformats.org/officeDocument/2006/relationships/oleObject" Target="../embeddings/oleObject97.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4.bin"/><Relationship Id="rId4" Type="http://schemas.openxmlformats.org/officeDocument/2006/relationships/image" Target="../media/image85.wmf"/><Relationship Id="rId5" Type="http://schemas.openxmlformats.org/officeDocument/2006/relationships/oleObject" Target="../embeddings/oleObject85.bin"/><Relationship Id="rId30" Type="http://schemas.openxmlformats.org/officeDocument/2006/relationships/image" Target="../media/image98.wmf"/><Relationship Id="rId31" Type="http://schemas.openxmlformats.org/officeDocument/2006/relationships/oleObject" Target="../embeddings/oleObject98.bin"/><Relationship Id="rId32" Type="http://schemas.openxmlformats.org/officeDocument/2006/relationships/image" Target="../media/image99.wmf"/><Relationship Id="rId9" Type="http://schemas.openxmlformats.org/officeDocument/2006/relationships/oleObject" Target="../embeddings/oleObject87.bin"/><Relationship Id="rId6" Type="http://schemas.openxmlformats.org/officeDocument/2006/relationships/image" Target="../media/image86.wmf"/><Relationship Id="rId7" Type="http://schemas.openxmlformats.org/officeDocument/2006/relationships/oleObject" Target="../embeddings/oleObject86.bin"/><Relationship Id="rId8" Type="http://schemas.openxmlformats.org/officeDocument/2006/relationships/image" Target="../media/image87.wmf"/><Relationship Id="rId33" Type="http://schemas.openxmlformats.org/officeDocument/2006/relationships/oleObject" Target="../embeddings/oleObject99.bin"/><Relationship Id="rId34" Type="http://schemas.openxmlformats.org/officeDocument/2006/relationships/image" Target="../media/image100.wmf"/><Relationship Id="rId35" Type="http://schemas.openxmlformats.org/officeDocument/2006/relationships/oleObject" Target="../embeddings/oleObject100.bin"/><Relationship Id="rId36" Type="http://schemas.openxmlformats.org/officeDocument/2006/relationships/image" Target="../media/image101.wmf"/><Relationship Id="rId10" Type="http://schemas.openxmlformats.org/officeDocument/2006/relationships/image" Target="../media/image88.emf"/><Relationship Id="rId11" Type="http://schemas.openxmlformats.org/officeDocument/2006/relationships/oleObject" Target="../embeddings/oleObject88.bin"/><Relationship Id="rId12" Type="http://schemas.openxmlformats.org/officeDocument/2006/relationships/image" Target="../media/image89.wmf"/><Relationship Id="rId13" Type="http://schemas.openxmlformats.org/officeDocument/2006/relationships/oleObject" Target="../embeddings/oleObject89.bin"/><Relationship Id="rId14" Type="http://schemas.openxmlformats.org/officeDocument/2006/relationships/image" Target="../media/image90.wmf"/><Relationship Id="rId15" Type="http://schemas.openxmlformats.org/officeDocument/2006/relationships/oleObject" Target="../embeddings/oleObject90.bin"/><Relationship Id="rId16" Type="http://schemas.openxmlformats.org/officeDocument/2006/relationships/image" Target="../media/image91.wmf"/><Relationship Id="rId17" Type="http://schemas.openxmlformats.org/officeDocument/2006/relationships/oleObject" Target="../embeddings/oleObject91.bin"/><Relationship Id="rId18" Type="http://schemas.openxmlformats.org/officeDocument/2006/relationships/image" Target="../media/image92.wmf"/><Relationship Id="rId19" Type="http://schemas.openxmlformats.org/officeDocument/2006/relationships/oleObject" Target="../embeddings/oleObject92.bin"/><Relationship Id="rId37" Type="http://schemas.openxmlformats.org/officeDocument/2006/relationships/oleObject" Target="../embeddings/oleObject101.bin"/><Relationship Id="rId38" Type="http://schemas.openxmlformats.org/officeDocument/2006/relationships/image" Target="../media/image102.wmf"/><Relationship Id="rId39" Type="http://schemas.openxmlformats.org/officeDocument/2006/relationships/oleObject" Target="../embeddings/oleObject102.bin"/><Relationship Id="rId40" Type="http://schemas.openxmlformats.org/officeDocument/2006/relationships/image" Target="../media/image103.wmf"/></Relationships>
</file>

<file path=ppt/slides/_rels/slide12.xml.rels><?xml version="1.0" encoding="UTF-8" standalone="yes"?>
<Relationships xmlns="http://schemas.openxmlformats.org/package/2006/relationships"><Relationship Id="rId20" Type="http://schemas.openxmlformats.org/officeDocument/2006/relationships/image" Target="../media/image110.wmf"/><Relationship Id="rId21" Type="http://schemas.openxmlformats.org/officeDocument/2006/relationships/oleObject" Target="../embeddings/oleObject112.bin"/><Relationship Id="rId22" Type="http://schemas.openxmlformats.org/officeDocument/2006/relationships/image" Target="../media/image111.wmf"/><Relationship Id="rId23" Type="http://schemas.openxmlformats.org/officeDocument/2006/relationships/oleObject" Target="../embeddings/oleObject113.bin"/><Relationship Id="rId24" Type="http://schemas.openxmlformats.org/officeDocument/2006/relationships/image" Target="../media/image112.wmf"/><Relationship Id="rId25" Type="http://schemas.openxmlformats.org/officeDocument/2006/relationships/oleObject" Target="../embeddings/oleObject114.bin"/><Relationship Id="rId26" Type="http://schemas.openxmlformats.org/officeDocument/2006/relationships/image" Target="../media/image113.wmf"/><Relationship Id="rId27" Type="http://schemas.openxmlformats.org/officeDocument/2006/relationships/oleObject" Target="../embeddings/oleObject115.bin"/><Relationship Id="rId28" Type="http://schemas.openxmlformats.org/officeDocument/2006/relationships/image" Target="../media/image114.wmf"/><Relationship Id="rId29" Type="http://schemas.openxmlformats.org/officeDocument/2006/relationships/oleObject" Target="../embeddings/oleObject116.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103.bin"/><Relationship Id="rId4" Type="http://schemas.openxmlformats.org/officeDocument/2006/relationships/image" Target="../media/image104.wmf"/><Relationship Id="rId5" Type="http://schemas.openxmlformats.org/officeDocument/2006/relationships/oleObject" Target="../embeddings/oleObject104.bin"/><Relationship Id="rId30" Type="http://schemas.openxmlformats.org/officeDocument/2006/relationships/image" Target="../media/image115.wmf"/><Relationship Id="rId31" Type="http://schemas.openxmlformats.org/officeDocument/2006/relationships/oleObject" Target="../embeddings/oleObject117.bin"/><Relationship Id="rId32" Type="http://schemas.openxmlformats.org/officeDocument/2006/relationships/image" Target="../media/image116.wmf"/><Relationship Id="rId9" Type="http://schemas.openxmlformats.org/officeDocument/2006/relationships/oleObject" Target="../embeddings/oleObject106.bin"/><Relationship Id="rId6" Type="http://schemas.openxmlformats.org/officeDocument/2006/relationships/image" Target="../media/image87.wmf"/><Relationship Id="rId7" Type="http://schemas.openxmlformats.org/officeDocument/2006/relationships/oleObject" Target="../embeddings/oleObject105.bin"/><Relationship Id="rId8" Type="http://schemas.openxmlformats.org/officeDocument/2006/relationships/image" Target="../media/image85.wmf"/><Relationship Id="rId33" Type="http://schemas.openxmlformats.org/officeDocument/2006/relationships/oleObject" Target="../embeddings/oleObject118.bin"/><Relationship Id="rId34" Type="http://schemas.openxmlformats.org/officeDocument/2006/relationships/image" Target="../media/image117.wmf"/><Relationship Id="rId35" Type="http://schemas.openxmlformats.org/officeDocument/2006/relationships/oleObject" Target="../embeddings/oleObject119.bin"/><Relationship Id="rId36" Type="http://schemas.openxmlformats.org/officeDocument/2006/relationships/image" Target="../media/image118.wmf"/><Relationship Id="rId10" Type="http://schemas.openxmlformats.org/officeDocument/2006/relationships/image" Target="../media/image105.wmf"/><Relationship Id="rId11" Type="http://schemas.openxmlformats.org/officeDocument/2006/relationships/oleObject" Target="../embeddings/oleObject107.bin"/><Relationship Id="rId12" Type="http://schemas.openxmlformats.org/officeDocument/2006/relationships/image" Target="../media/image106.wmf"/><Relationship Id="rId13" Type="http://schemas.openxmlformats.org/officeDocument/2006/relationships/oleObject" Target="../embeddings/oleObject108.bin"/><Relationship Id="rId14" Type="http://schemas.openxmlformats.org/officeDocument/2006/relationships/image" Target="../media/image107.wmf"/><Relationship Id="rId15" Type="http://schemas.openxmlformats.org/officeDocument/2006/relationships/oleObject" Target="../embeddings/oleObject109.bin"/><Relationship Id="rId16" Type="http://schemas.openxmlformats.org/officeDocument/2006/relationships/image" Target="../media/image108.wmf"/><Relationship Id="rId17" Type="http://schemas.openxmlformats.org/officeDocument/2006/relationships/oleObject" Target="../embeddings/oleObject110.bin"/><Relationship Id="rId18" Type="http://schemas.openxmlformats.org/officeDocument/2006/relationships/image" Target="../media/image109.wmf"/><Relationship Id="rId19" Type="http://schemas.openxmlformats.org/officeDocument/2006/relationships/oleObject" Target="../embeddings/oleObject111.bin"/><Relationship Id="rId37" Type="http://schemas.openxmlformats.org/officeDocument/2006/relationships/oleObject" Target="../embeddings/oleObject120.bin"/><Relationship Id="rId38" Type="http://schemas.openxmlformats.org/officeDocument/2006/relationships/image" Target="../media/image119.wmf"/></Relationships>
</file>

<file path=ppt/slides/_rels/slide13.xml.rels><?xml version="1.0" encoding="UTF-8" standalone="yes"?>
<Relationships xmlns="http://schemas.openxmlformats.org/package/2006/relationships"><Relationship Id="rId20" Type="http://schemas.openxmlformats.org/officeDocument/2006/relationships/image" Target="../media/image128.wmf"/><Relationship Id="rId21" Type="http://schemas.openxmlformats.org/officeDocument/2006/relationships/oleObject" Target="../embeddings/oleObject130.bin"/><Relationship Id="rId22" Type="http://schemas.openxmlformats.org/officeDocument/2006/relationships/image" Target="../media/image129.wmf"/><Relationship Id="rId23" Type="http://schemas.openxmlformats.org/officeDocument/2006/relationships/oleObject" Target="../embeddings/oleObject131.bin"/><Relationship Id="rId24" Type="http://schemas.openxmlformats.org/officeDocument/2006/relationships/image" Target="../media/image130.wmf"/><Relationship Id="rId25" Type="http://schemas.openxmlformats.org/officeDocument/2006/relationships/oleObject" Target="../embeddings/oleObject132.bin"/><Relationship Id="rId26" Type="http://schemas.openxmlformats.org/officeDocument/2006/relationships/image" Target="../media/image131.wmf"/><Relationship Id="rId27" Type="http://schemas.openxmlformats.org/officeDocument/2006/relationships/oleObject" Target="../embeddings/oleObject133.bin"/><Relationship Id="rId28" Type="http://schemas.openxmlformats.org/officeDocument/2006/relationships/image" Target="../media/image132.wmf"/><Relationship Id="rId29" Type="http://schemas.openxmlformats.org/officeDocument/2006/relationships/oleObject" Target="../embeddings/oleObject134.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121.bin"/><Relationship Id="rId4" Type="http://schemas.openxmlformats.org/officeDocument/2006/relationships/image" Target="../media/image120.wmf"/><Relationship Id="rId5" Type="http://schemas.openxmlformats.org/officeDocument/2006/relationships/oleObject" Target="../embeddings/oleObject122.bin"/><Relationship Id="rId30" Type="http://schemas.openxmlformats.org/officeDocument/2006/relationships/image" Target="../media/image133.wmf"/><Relationship Id="rId31" Type="http://schemas.openxmlformats.org/officeDocument/2006/relationships/oleObject" Target="../embeddings/oleObject135.bin"/><Relationship Id="rId32" Type="http://schemas.openxmlformats.org/officeDocument/2006/relationships/image" Target="../media/image134.wmf"/><Relationship Id="rId9" Type="http://schemas.openxmlformats.org/officeDocument/2006/relationships/oleObject" Target="../embeddings/oleObject124.bin"/><Relationship Id="rId6" Type="http://schemas.openxmlformats.org/officeDocument/2006/relationships/image" Target="../media/image121.wmf"/><Relationship Id="rId7" Type="http://schemas.openxmlformats.org/officeDocument/2006/relationships/oleObject" Target="../embeddings/oleObject123.bin"/><Relationship Id="rId8" Type="http://schemas.openxmlformats.org/officeDocument/2006/relationships/image" Target="../media/image122.wmf"/><Relationship Id="rId33" Type="http://schemas.openxmlformats.org/officeDocument/2006/relationships/oleObject" Target="../embeddings/oleObject136.bin"/><Relationship Id="rId34" Type="http://schemas.openxmlformats.org/officeDocument/2006/relationships/image" Target="../media/image135.wmf"/><Relationship Id="rId10" Type="http://schemas.openxmlformats.org/officeDocument/2006/relationships/image" Target="../media/image123.wmf"/><Relationship Id="rId11" Type="http://schemas.openxmlformats.org/officeDocument/2006/relationships/oleObject" Target="../embeddings/oleObject125.bin"/><Relationship Id="rId12" Type="http://schemas.openxmlformats.org/officeDocument/2006/relationships/image" Target="../media/image124.wmf"/><Relationship Id="rId13" Type="http://schemas.openxmlformats.org/officeDocument/2006/relationships/oleObject" Target="../embeddings/oleObject126.bin"/><Relationship Id="rId14" Type="http://schemas.openxmlformats.org/officeDocument/2006/relationships/image" Target="../media/image125.wmf"/><Relationship Id="rId15" Type="http://schemas.openxmlformats.org/officeDocument/2006/relationships/oleObject" Target="../embeddings/oleObject127.bin"/><Relationship Id="rId16" Type="http://schemas.openxmlformats.org/officeDocument/2006/relationships/image" Target="../media/image126.wmf"/><Relationship Id="rId17" Type="http://schemas.openxmlformats.org/officeDocument/2006/relationships/oleObject" Target="../embeddings/oleObject128.bin"/><Relationship Id="rId18" Type="http://schemas.openxmlformats.org/officeDocument/2006/relationships/image" Target="../media/image127.wmf"/><Relationship Id="rId19" Type="http://schemas.openxmlformats.org/officeDocument/2006/relationships/oleObject" Target="../embeddings/oleObject129.bin"/></Relationships>
</file>

<file path=ppt/slides/_rels/slide14.xml.rels><?xml version="1.0" encoding="UTF-8" standalone="yes"?>
<Relationships xmlns="http://schemas.openxmlformats.org/package/2006/relationships"><Relationship Id="rId9" Type="http://schemas.openxmlformats.org/officeDocument/2006/relationships/image" Target="../media/image138.wmf"/><Relationship Id="rId20" Type="http://schemas.openxmlformats.org/officeDocument/2006/relationships/oleObject" Target="../embeddings/oleObject145.bin"/><Relationship Id="rId21" Type="http://schemas.openxmlformats.org/officeDocument/2006/relationships/image" Target="../media/image144.wmf"/><Relationship Id="rId22" Type="http://schemas.openxmlformats.org/officeDocument/2006/relationships/oleObject" Target="../embeddings/oleObject146.bin"/><Relationship Id="rId23" Type="http://schemas.openxmlformats.org/officeDocument/2006/relationships/image" Target="../media/image145.wmf"/><Relationship Id="rId10" Type="http://schemas.openxmlformats.org/officeDocument/2006/relationships/oleObject" Target="../embeddings/oleObject140.bin"/><Relationship Id="rId11" Type="http://schemas.openxmlformats.org/officeDocument/2006/relationships/image" Target="../media/image139.wmf"/><Relationship Id="rId12" Type="http://schemas.openxmlformats.org/officeDocument/2006/relationships/oleObject" Target="../embeddings/oleObject141.bin"/><Relationship Id="rId13" Type="http://schemas.openxmlformats.org/officeDocument/2006/relationships/image" Target="../media/image140.wmf"/><Relationship Id="rId14" Type="http://schemas.openxmlformats.org/officeDocument/2006/relationships/oleObject" Target="../embeddings/oleObject142.bin"/><Relationship Id="rId15" Type="http://schemas.openxmlformats.org/officeDocument/2006/relationships/image" Target="../media/image141.wmf"/><Relationship Id="rId16" Type="http://schemas.openxmlformats.org/officeDocument/2006/relationships/oleObject" Target="../embeddings/oleObject143.bin"/><Relationship Id="rId17" Type="http://schemas.openxmlformats.org/officeDocument/2006/relationships/image" Target="../media/image142.wmf"/><Relationship Id="rId18" Type="http://schemas.openxmlformats.org/officeDocument/2006/relationships/oleObject" Target="../embeddings/oleObject144.bin"/><Relationship Id="rId19" Type="http://schemas.openxmlformats.org/officeDocument/2006/relationships/image" Target="../media/image143.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146.jpeg"/><Relationship Id="rId4" Type="http://schemas.openxmlformats.org/officeDocument/2006/relationships/oleObject" Target="../embeddings/oleObject137.bin"/><Relationship Id="rId5" Type="http://schemas.openxmlformats.org/officeDocument/2006/relationships/image" Target="../media/image136.wmf"/><Relationship Id="rId6" Type="http://schemas.openxmlformats.org/officeDocument/2006/relationships/oleObject" Target="../embeddings/oleObject138.bin"/><Relationship Id="rId7" Type="http://schemas.openxmlformats.org/officeDocument/2006/relationships/image" Target="../media/image137.wmf"/><Relationship Id="rId8" Type="http://schemas.openxmlformats.org/officeDocument/2006/relationships/oleObject" Target="../embeddings/oleObject139.bin"/></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150.bin"/><Relationship Id="rId20" Type="http://schemas.openxmlformats.org/officeDocument/2006/relationships/image" Target="../media/image155.wmf"/><Relationship Id="rId21" Type="http://schemas.openxmlformats.org/officeDocument/2006/relationships/oleObject" Target="../embeddings/oleObject156.bin"/><Relationship Id="rId22" Type="http://schemas.openxmlformats.org/officeDocument/2006/relationships/image" Target="../media/image156.wmf"/><Relationship Id="rId23" Type="http://schemas.openxmlformats.org/officeDocument/2006/relationships/oleObject" Target="../embeddings/oleObject157.bin"/><Relationship Id="rId24" Type="http://schemas.openxmlformats.org/officeDocument/2006/relationships/image" Target="../media/image157.wmf"/><Relationship Id="rId25" Type="http://schemas.openxmlformats.org/officeDocument/2006/relationships/oleObject" Target="../embeddings/oleObject158.bin"/><Relationship Id="rId26" Type="http://schemas.openxmlformats.org/officeDocument/2006/relationships/image" Target="../media/image158.wmf"/><Relationship Id="rId27" Type="http://schemas.openxmlformats.org/officeDocument/2006/relationships/oleObject" Target="../embeddings/oleObject159.bin"/><Relationship Id="rId28" Type="http://schemas.openxmlformats.org/officeDocument/2006/relationships/image" Target="../media/image159.wmf"/><Relationship Id="rId29" Type="http://schemas.openxmlformats.org/officeDocument/2006/relationships/oleObject" Target="../embeddings/oleObject160.bin"/><Relationship Id="rId30" Type="http://schemas.openxmlformats.org/officeDocument/2006/relationships/image" Target="../media/image160.wmf"/><Relationship Id="rId10" Type="http://schemas.openxmlformats.org/officeDocument/2006/relationships/image" Target="../media/image150.wmf"/><Relationship Id="rId11" Type="http://schemas.openxmlformats.org/officeDocument/2006/relationships/oleObject" Target="../embeddings/oleObject151.bin"/><Relationship Id="rId12" Type="http://schemas.openxmlformats.org/officeDocument/2006/relationships/image" Target="../media/image151.wmf"/><Relationship Id="rId13" Type="http://schemas.openxmlformats.org/officeDocument/2006/relationships/oleObject" Target="../embeddings/oleObject152.bin"/><Relationship Id="rId14" Type="http://schemas.openxmlformats.org/officeDocument/2006/relationships/image" Target="../media/image152.wmf"/><Relationship Id="rId15" Type="http://schemas.openxmlformats.org/officeDocument/2006/relationships/oleObject" Target="../embeddings/oleObject153.bin"/><Relationship Id="rId16" Type="http://schemas.openxmlformats.org/officeDocument/2006/relationships/image" Target="../media/image153.wmf"/><Relationship Id="rId17" Type="http://schemas.openxmlformats.org/officeDocument/2006/relationships/oleObject" Target="../embeddings/oleObject154.bin"/><Relationship Id="rId18" Type="http://schemas.openxmlformats.org/officeDocument/2006/relationships/image" Target="../media/image154.wmf"/><Relationship Id="rId19" Type="http://schemas.openxmlformats.org/officeDocument/2006/relationships/oleObject" Target="../embeddings/oleObject155.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47.bin"/><Relationship Id="rId4" Type="http://schemas.openxmlformats.org/officeDocument/2006/relationships/image" Target="../media/image147.wmf"/><Relationship Id="rId5" Type="http://schemas.openxmlformats.org/officeDocument/2006/relationships/oleObject" Target="../embeddings/oleObject148.bin"/><Relationship Id="rId6" Type="http://schemas.openxmlformats.org/officeDocument/2006/relationships/image" Target="../media/image148.wmf"/><Relationship Id="rId7" Type="http://schemas.openxmlformats.org/officeDocument/2006/relationships/oleObject" Target="../embeddings/oleObject149.bin"/><Relationship Id="rId8" Type="http://schemas.openxmlformats.org/officeDocument/2006/relationships/image" Target="../media/image14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0.emf"/><Relationship Id="rId21" Type="http://schemas.openxmlformats.org/officeDocument/2006/relationships/oleObject" Target="../embeddings/oleObject10.bin"/><Relationship Id="rId22" Type="http://schemas.openxmlformats.org/officeDocument/2006/relationships/image" Target="../media/image11.wmf"/><Relationship Id="rId23" Type="http://schemas.openxmlformats.org/officeDocument/2006/relationships/oleObject" Target="../embeddings/oleObject11.bin"/><Relationship Id="rId24" Type="http://schemas.openxmlformats.org/officeDocument/2006/relationships/image" Target="../media/image12.emf"/><Relationship Id="rId25" Type="http://schemas.openxmlformats.org/officeDocument/2006/relationships/oleObject" Target="../embeddings/oleObject12.bin"/><Relationship Id="rId26" Type="http://schemas.openxmlformats.org/officeDocument/2006/relationships/image" Target="../media/image13.emf"/><Relationship Id="rId27" Type="http://schemas.openxmlformats.org/officeDocument/2006/relationships/oleObject" Target="../embeddings/oleObject13.bin"/><Relationship Id="rId28" Type="http://schemas.openxmlformats.org/officeDocument/2006/relationships/image" Target="../media/image14.wmf"/><Relationship Id="rId10" Type="http://schemas.openxmlformats.org/officeDocument/2006/relationships/image" Target="../media/image5.emf"/><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7" Type="http://schemas.openxmlformats.org/officeDocument/2006/relationships/oleObject" Target="../embeddings/oleObject8.bin"/><Relationship Id="rId18" Type="http://schemas.openxmlformats.org/officeDocument/2006/relationships/image" Target="../media/image9.w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7.bin"/><Relationship Id="rId20" Type="http://schemas.openxmlformats.org/officeDocument/2006/relationships/image" Target="../media/image23.emf"/><Relationship Id="rId21" Type="http://schemas.openxmlformats.org/officeDocument/2006/relationships/oleObject" Target="../embeddings/oleObject23.bin"/><Relationship Id="rId22" Type="http://schemas.openxmlformats.org/officeDocument/2006/relationships/image" Target="../media/image24.emf"/><Relationship Id="rId23" Type="http://schemas.openxmlformats.org/officeDocument/2006/relationships/oleObject" Target="../embeddings/oleObject24.bin"/><Relationship Id="rId24" Type="http://schemas.openxmlformats.org/officeDocument/2006/relationships/image" Target="../media/image25.emf"/><Relationship Id="rId10" Type="http://schemas.openxmlformats.org/officeDocument/2006/relationships/image" Target="../media/image18.emf"/><Relationship Id="rId11" Type="http://schemas.openxmlformats.org/officeDocument/2006/relationships/oleObject" Target="../embeddings/oleObject18.bin"/><Relationship Id="rId12" Type="http://schemas.openxmlformats.org/officeDocument/2006/relationships/image" Target="../media/image19.emf"/><Relationship Id="rId13" Type="http://schemas.openxmlformats.org/officeDocument/2006/relationships/oleObject" Target="../embeddings/oleObject19.bin"/><Relationship Id="rId14" Type="http://schemas.openxmlformats.org/officeDocument/2006/relationships/image" Target="../media/image20.emf"/><Relationship Id="rId15" Type="http://schemas.openxmlformats.org/officeDocument/2006/relationships/oleObject" Target="../embeddings/oleObject20.bin"/><Relationship Id="rId16" Type="http://schemas.openxmlformats.org/officeDocument/2006/relationships/image" Target="../media/image21.emf"/><Relationship Id="rId17" Type="http://schemas.openxmlformats.org/officeDocument/2006/relationships/oleObject" Target="../embeddings/oleObject21.bin"/><Relationship Id="rId18" Type="http://schemas.openxmlformats.org/officeDocument/2006/relationships/image" Target="../media/image22.emf"/><Relationship Id="rId19" Type="http://schemas.openxmlformats.org/officeDocument/2006/relationships/oleObject" Target="../embeddings/oleObject22.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5.emf"/><Relationship Id="rId5" Type="http://schemas.openxmlformats.org/officeDocument/2006/relationships/oleObject" Target="../embeddings/oleObject15.bin"/><Relationship Id="rId6" Type="http://schemas.openxmlformats.org/officeDocument/2006/relationships/image" Target="../media/image16.emf"/><Relationship Id="rId7" Type="http://schemas.openxmlformats.org/officeDocument/2006/relationships/oleObject" Target="../embeddings/oleObject16.bin"/><Relationship Id="rId8" Type="http://schemas.openxmlformats.org/officeDocument/2006/relationships/image" Target="../media/image17.emf"/></Relationships>
</file>

<file path=ppt/slides/_rels/slide5.xml.rels><?xml version="1.0" encoding="UTF-8" standalone="yes"?>
<Relationships xmlns="http://schemas.openxmlformats.org/package/2006/relationships"><Relationship Id="rId20" Type="http://schemas.openxmlformats.org/officeDocument/2006/relationships/image" Target="../media/image34.emf"/><Relationship Id="rId21" Type="http://schemas.openxmlformats.org/officeDocument/2006/relationships/oleObject" Target="../embeddings/oleObject34.bin"/><Relationship Id="rId22" Type="http://schemas.openxmlformats.org/officeDocument/2006/relationships/image" Target="../media/image35.emf"/><Relationship Id="rId23" Type="http://schemas.openxmlformats.org/officeDocument/2006/relationships/oleObject" Target="../embeddings/oleObject35.bin"/><Relationship Id="rId24" Type="http://schemas.openxmlformats.org/officeDocument/2006/relationships/image" Target="../media/image36.emf"/><Relationship Id="rId25" Type="http://schemas.openxmlformats.org/officeDocument/2006/relationships/oleObject" Target="../embeddings/oleObject36.bin"/><Relationship Id="rId26" Type="http://schemas.openxmlformats.org/officeDocument/2006/relationships/image" Target="../media/image37.emf"/><Relationship Id="rId27" Type="http://schemas.openxmlformats.org/officeDocument/2006/relationships/oleObject" Target="../embeddings/oleObject37.bin"/><Relationship Id="rId28" Type="http://schemas.openxmlformats.org/officeDocument/2006/relationships/image" Target="../media/image38.emf"/><Relationship Id="rId29" Type="http://schemas.openxmlformats.org/officeDocument/2006/relationships/oleObject" Target="../embeddings/oleObject38.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26.emf"/><Relationship Id="rId5" Type="http://schemas.openxmlformats.org/officeDocument/2006/relationships/oleObject" Target="../embeddings/oleObject26.bin"/><Relationship Id="rId30" Type="http://schemas.openxmlformats.org/officeDocument/2006/relationships/image" Target="../media/image39.emf"/><Relationship Id="rId31" Type="http://schemas.openxmlformats.org/officeDocument/2006/relationships/oleObject" Target="../embeddings/oleObject39.bin"/><Relationship Id="rId32" Type="http://schemas.openxmlformats.org/officeDocument/2006/relationships/image" Target="../media/image40.emf"/><Relationship Id="rId9" Type="http://schemas.openxmlformats.org/officeDocument/2006/relationships/oleObject" Target="../embeddings/oleObject28.bin"/><Relationship Id="rId6" Type="http://schemas.openxmlformats.org/officeDocument/2006/relationships/image" Target="../media/image27.emf"/><Relationship Id="rId7" Type="http://schemas.openxmlformats.org/officeDocument/2006/relationships/oleObject" Target="../embeddings/oleObject27.bin"/><Relationship Id="rId8" Type="http://schemas.openxmlformats.org/officeDocument/2006/relationships/image" Target="../media/image28.emf"/><Relationship Id="rId33" Type="http://schemas.openxmlformats.org/officeDocument/2006/relationships/oleObject" Target="../embeddings/oleObject40.bin"/><Relationship Id="rId34" Type="http://schemas.openxmlformats.org/officeDocument/2006/relationships/image" Target="../media/image41.emf"/><Relationship Id="rId35" Type="http://schemas.openxmlformats.org/officeDocument/2006/relationships/oleObject" Target="../embeddings/oleObject41.bin"/><Relationship Id="rId36" Type="http://schemas.openxmlformats.org/officeDocument/2006/relationships/image" Target="../media/image42.emf"/><Relationship Id="rId10" Type="http://schemas.openxmlformats.org/officeDocument/2006/relationships/image" Target="../media/image29.emf"/><Relationship Id="rId11" Type="http://schemas.openxmlformats.org/officeDocument/2006/relationships/oleObject" Target="../embeddings/oleObject29.bin"/><Relationship Id="rId12" Type="http://schemas.openxmlformats.org/officeDocument/2006/relationships/image" Target="../media/image30.emf"/><Relationship Id="rId13" Type="http://schemas.openxmlformats.org/officeDocument/2006/relationships/oleObject" Target="../embeddings/oleObject30.bin"/><Relationship Id="rId14" Type="http://schemas.openxmlformats.org/officeDocument/2006/relationships/image" Target="../media/image31.emf"/><Relationship Id="rId15" Type="http://schemas.openxmlformats.org/officeDocument/2006/relationships/oleObject" Target="../embeddings/oleObject31.bin"/><Relationship Id="rId16" Type="http://schemas.openxmlformats.org/officeDocument/2006/relationships/image" Target="../media/image32.emf"/><Relationship Id="rId17" Type="http://schemas.openxmlformats.org/officeDocument/2006/relationships/oleObject" Target="../embeddings/oleObject32.bin"/><Relationship Id="rId18" Type="http://schemas.openxmlformats.org/officeDocument/2006/relationships/image" Target="../media/image33.emf"/><Relationship Id="rId19" Type="http://schemas.openxmlformats.org/officeDocument/2006/relationships/oleObject" Target="../embeddings/oleObject33.bin"/></Relationships>
</file>

<file path=ppt/slides/_rels/slide6.xml.rels><?xml version="1.0" encoding="UTF-8" standalone="yes"?>
<Relationships xmlns="http://schemas.openxmlformats.org/package/2006/relationships"><Relationship Id="rId20" Type="http://schemas.openxmlformats.org/officeDocument/2006/relationships/image" Target="../media/image51.emf"/><Relationship Id="rId21" Type="http://schemas.openxmlformats.org/officeDocument/2006/relationships/oleObject" Target="../embeddings/oleObject51.bin"/><Relationship Id="rId22" Type="http://schemas.openxmlformats.org/officeDocument/2006/relationships/image" Target="../media/image52.wmf"/><Relationship Id="rId23" Type="http://schemas.openxmlformats.org/officeDocument/2006/relationships/oleObject" Target="../embeddings/oleObject52.bin"/><Relationship Id="rId24" Type="http://schemas.openxmlformats.org/officeDocument/2006/relationships/image" Target="../media/image53.wmf"/><Relationship Id="rId25" Type="http://schemas.openxmlformats.org/officeDocument/2006/relationships/oleObject" Target="../embeddings/oleObject53.bin"/><Relationship Id="rId26" Type="http://schemas.openxmlformats.org/officeDocument/2006/relationships/image" Target="../media/image54.emf"/><Relationship Id="rId27" Type="http://schemas.openxmlformats.org/officeDocument/2006/relationships/oleObject" Target="../embeddings/oleObject54.bin"/><Relationship Id="rId28" Type="http://schemas.openxmlformats.org/officeDocument/2006/relationships/image" Target="../media/image55.wmf"/><Relationship Id="rId29" Type="http://schemas.openxmlformats.org/officeDocument/2006/relationships/oleObject" Target="../embeddings/oleObject5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42.bin"/><Relationship Id="rId4" Type="http://schemas.openxmlformats.org/officeDocument/2006/relationships/image" Target="../media/image43.wmf"/><Relationship Id="rId5" Type="http://schemas.openxmlformats.org/officeDocument/2006/relationships/oleObject" Target="../embeddings/oleObject43.bin"/><Relationship Id="rId30" Type="http://schemas.openxmlformats.org/officeDocument/2006/relationships/image" Target="../media/image56.wmf"/><Relationship Id="rId31" Type="http://schemas.openxmlformats.org/officeDocument/2006/relationships/oleObject" Target="../embeddings/oleObject56.bin"/><Relationship Id="rId32" Type="http://schemas.openxmlformats.org/officeDocument/2006/relationships/image" Target="../media/image57.wmf"/><Relationship Id="rId9" Type="http://schemas.openxmlformats.org/officeDocument/2006/relationships/oleObject" Target="../embeddings/oleObject45.bin"/><Relationship Id="rId6" Type="http://schemas.openxmlformats.org/officeDocument/2006/relationships/image" Target="../media/image44.emf"/><Relationship Id="rId7" Type="http://schemas.openxmlformats.org/officeDocument/2006/relationships/oleObject" Target="../embeddings/oleObject44.bin"/><Relationship Id="rId8" Type="http://schemas.openxmlformats.org/officeDocument/2006/relationships/image" Target="../media/image45.emf"/><Relationship Id="rId33" Type="http://schemas.openxmlformats.org/officeDocument/2006/relationships/oleObject" Target="../embeddings/oleObject57.bin"/><Relationship Id="rId34" Type="http://schemas.openxmlformats.org/officeDocument/2006/relationships/image" Target="../media/image58.wmf"/><Relationship Id="rId35" Type="http://schemas.openxmlformats.org/officeDocument/2006/relationships/oleObject" Target="../embeddings/oleObject58.bin"/><Relationship Id="rId36" Type="http://schemas.openxmlformats.org/officeDocument/2006/relationships/image" Target="../media/image59.emf"/><Relationship Id="rId10" Type="http://schemas.openxmlformats.org/officeDocument/2006/relationships/image" Target="../media/image46.wmf"/><Relationship Id="rId11" Type="http://schemas.openxmlformats.org/officeDocument/2006/relationships/oleObject" Target="../embeddings/oleObject46.bin"/><Relationship Id="rId12" Type="http://schemas.openxmlformats.org/officeDocument/2006/relationships/image" Target="../media/image47.wmf"/><Relationship Id="rId13" Type="http://schemas.openxmlformats.org/officeDocument/2006/relationships/oleObject" Target="../embeddings/oleObject47.bin"/><Relationship Id="rId14" Type="http://schemas.openxmlformats.org/officeDocument/2006/relationships/image" Target="../media/image48.emf"/><Relationship Id="rId15" Type="http://schemas.openxmlformats.org/officeDocument/2006/relationships/oleObject" Target="../embeddings/oleObject48.bin"/><Relationship Id="rId16" Type="http://schemas.openxmlformats.org/officeDocument/2006/relationships/image" Target="../media/image49.emf"/><Relationship Id="rId17" Type="http://schemas.openxmlformats.org/officeDocument/2006/relationships/oleObject" Target="../embeddings/oleObject49.bin"/><Relationship Id="rId18" Type="http://schemas.openxmlformats.org/officeDocument/2006/relationships/image" Target="../media/image50.emf"/><Relationship Id="rId19" Type="http://schemas.openxmlformats.org/officeDocument/2006/relationships/oleObject" Target="../embeddings/oleObject50.bin"/><Relationship Id="rId37" Type="http://schemas.openxmlformats.org/officeDocument/2006/relationships/oleObject" Target="../embeddings/oleObject59.bin"/><Relationship Id="rId38" Type="http://schemas.openxmlformats.org/officeDocument/2006/relationships/image" Target="../media/image60.emf"/></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64.bin"/><Relationship Id="rId12" Type="http://schemas.openxmlformats.org/officeDocument/2006/relationships/image" Target="../media/image65.wmf"/><Relationship Id="rId13" Type="http://schemas.openxmlformats.org/officeDocument/2006/relationships/oleObject" Target="../embeddings/oleObject65.bin"/><Relationship Id="rId14" Type="http://schemas.openxmlformats.org/officeDocument/2006/relationships/image" Target="../media/image66.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60.bin"/><Relationship Id="rId4" Type="http://schemas.openxmlformats.org/officeDocument/2006/relationships/image" Target="../media/image61.emf"/><Relationship Id="rId5" Type="http://schemas.openxmlformats.org/officeDocument/2006/relationships/oleObject" Target="../embeddings/oleObject61.bin"/><Relationship Id="rId6" Type="http://schemas.openxmlformats.org/officeDocument/2006/relationships/image" Target="../media/image62.emf"/><Relationship Id="rId7" Type="http://schemas.openxmlformats.org/officeDocument/2006/relationships/oleObject" Target="../embeddings/oleObject62.bin"/><Relationship Id="rId8" Type="http://schemas.openxmlformats.org/officeDocument/2006/relationships/image" Target="../media/image63.wmf"/><Relationship Id="rId9" Type="http://schemas.openxmlformats.org/officeDocument/2006/relationships/oleObject" Target="../embeddings/oleObject63.bin"/><Relationship Id="rId10" Type="http://schemas.openxmlformats.org/officeDocument/2006/relationships/image" Target="../media/image64.w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70.bin"/><Relationship Id="rId12" Type="http://schemas.openxmlformats.org/officeDocument/2006/relationships/image" Target="../media/image71.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66.bin"/><Relationship Id="rId4" Type="http://schemas.openxmlformats.org/officeDocument/2006/relationships/image" Target="../media/image67.emf"/><Relationship Id="rId5" Type="http://schemas.openxmlformats.org/officeDocument/2006/relationships/oleObject" Target="../embeddings/oleObject67.bin"/><Relationship Id="rId6" Type="http://schemas.openxmlformats.org/officeDocument/2006/relationships/image" Target="../media/image68.emf"/><Relationship Id="rId7" Type="http://schemas.openxmlformats.org/officeDocument/2006/relationships/oleObject" Target="../embeddings/oleObject68.bin"/><Relationship Id="rId8" Type="http://schemas.openxmlformats.org/officeDocument/2006/relationships/image" Target="../media/image69.wmf"/><Relationship Id="rId9" Type="http://schemas.openxmlformats.org/officeDocument/2006/relationships/oleObject" Target="../embeddings/oleObject69.bin"/><Relationship Id="rId10" Type="http://schemas.openxmlformats.org/officeDocument/2006/relationships/image" Target="../media/image70.w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74.bin"/><Relationship Id="rId20" Type="http://schemas.openxmlformats.org/officeDocument/2006/relationships/image" Target="../media/image80.wmf"/><Relationship Id="rId21" Type="http://schemas.openxmlformats.org/officeDocument/2006/relationships/oleObject" Target="../embeddings/oleObject80.bin"/><Relationship Id="rId22" Type="http://schemas.openxmlformats.org/officeDocument/2006/relationships/image" Target="../media/image81.wmf"/><Relationship Id="rId23" Type="http://schemas.openxmlformats.org/officeDocument/2006/relationships/oleObject" Target="../embeddings/oleObject81.bin"/><Relationship Id="rId24" Type="http://schemas.openxmlformats.org/officeDocument/2006/relationships/image" Target="../media/image82.wmf"/><Relationship Id="rId25" Type="http://schemas.openxmlformats.org/officeDocument/2006/relationships/oleObject" Target="../embeddings/oleObject82.bin"/><Relationship Id="rId26" Type="http://schemas.openxmlformats.org/officeDocument/2006/relationships/image" Target="../media/image83.wmf"/><Relationship Id="rId27" Type="http://schemas.openxmlformats.org/officeDocument/2006/relationships/oleObject" Target="../embeddings/oleObject83.bin"/><Relationship Id="rId28" Type="http://schemas.openxmlformats.org/officeDocument/2006/relationships/image" Target="../media/image84.wmf"/><Relationship Id="rId10" Type="http://schemas.openxmlformats.org/officeDocument/2006/relationships/image" Target="../media/image75.wmf"/><Relationship Id="rId11" Type="http://schemas.openxmlformats.org/officeDocument/2006/relationships/oleObject" Target="../embeddings/oleObject75.bin"/><Relationship Id="rId12" Type="http://schemas.openxmlformats.org/officeDocument/2006/relationships/image" Target="../media/image76.wmf"/><Relationship Id="rId13" Type="http://schemas.openxmlformats.org/officeDocument/2006/relationships/oleObject" Target="../embeddings/oleObject76.bin"/><Relationship Id="rId14" Type="http://schemas.openxmlformats.org/officeDocument/2006/relationships/image" Target="../media/image77.wmf"/><Relationship Id="rId15" Type="http://schemas.openxmlformats.org/officeDocument/2006/relationships/oleObject" Target="../embeddings/oleObject77.bin"/><Relationship Id="rId16" Type="http://schemas.openxmlformats.org/officeDocument/2006/relationships/image" Target="../media/image78.wmf"/><Relationship Id="rId17" Type="http://schemas.openxmlformats.org/officeDocument/2006/relationships/oleObject" Target="../embeddings/oleObject78.bin"/><Relationship Id="rId18" Type="http://schemas.openxmlformats.org/officeDocument/2006/relationships/image" Target="../media/image79.wmf"/><Relationship Id="rId19" Type="http://schemas.openxmlformats.org/officeDocument/2006/relationships/oleObject" Target="../embeddings/oleObject7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1.bin"/><Relationship Id="rId4" Type="http://schemas.openxmlformats.org/officeDocument/2006/relationships/image" Target="../media/image72.wmf"/><Relationship Id="rId5" Type="http://schemas.openxmlformats.org/officeDocument/2006/relationships/oleObject" Target="../embeddings/oleObject72.bin"/><Relationship Id="rId6" Type="http://schemas.openxmlformats.org/officeDocument/2006/relationships/image" Target="../media/image73.wmf"/><Relationship Id="rId7" Type="http://schemas.openxmlformats.org/officeDocument/2006/relationships/oleObject" Target="../embeddings/oleObject73.bin"/><Relationship Id="rId8" Type="http://schemas.openxmlformats.org/officeDocument/2006/relationships/image" Target="../media/image74.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Nov. 4,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60469" y="1447800"/>
            <a:ext cx="271509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Nov. </a:t>
            </a:r>
            <a:r>
              <a:rPr lang="en-US" dirty="0">
                <a:solidFill>
                  <a:schemeClr val="accent2"/>
                </a:solidFill>
                <a:latin typeface="Monotype Corsiva" pitchFamily="-84" charset="0"/>
              </a:rPr>
              <a:t>4</a:t>
            </a:r>
            <a:r>
              <a:rPr lang="en-US" dirty="0" smtClean="0">
                <a:solidFill>
                  <a:schemeClr val="accent2"/>
                </a:solidFill>
                <a:latin typeface="Monotype Corsiva" pitchFamily="-84" charset="0"/>
              </a:rPr>
              <a:t>,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914400" y="2209800"/>
            <a:ext cx="7620000" cy="38862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Angular </a:t>
            </a:r>
            <a:r>
              <a:rPr lang="en-US" sz="3200" dirty="0">
                <a:solidFill>
                  <a:srgbClr val="0000FF"/>
                </a:solidFill>
                <a:latin typeface="Arial Narrow" charset="0"/>
                <a:ea typeface="굴림" charset="0"/>
                <a:cs typeface="굴림" charset="0"/>
              </a:rPr>
              <a:t>Momentum </a:t>
            </a:r>
            <a:r>
              <a:rPr lang="en-US" sz="3200" dirty="0" smtClean="0">
                <a:solidFill>
                  <a:srgbClr val="0000FF"/>
                </a:solidFill>
                <a:latin typeface="Arial Narrow" charset="0"/>
                <a:ea typeface="굴림" charset="0"/>
                <a:cs typeface="굴림" charset="0"/>
              </a:rPr>
              <a:t>Conservation</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Conditions for Equilibrium</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Elastic Properties of Solids</a:t>
            </a:r>
          </a:p>
          <a:p>
            <a:pPr marL="609600" indent="-609600" eaLnBrk="0" hangingPunct="0">
              <a:spcBef>
                <a:spcPct val="20000"/>
              </a:spcBef>
              <a:buFontTx/>
              <a:buChar char="•"/>
            </a:pPr>
            <a:r>
              <a:rPr lang="en-US" sz="3200" dirty="0">
                <a:solidFill>
                  <a:srgbClr val="0000FF"/>
                </a:solidFill>
                <a:latin typeface="Arial Narrow" charset="0"/>
              </a:rPr>
              <a:t>Density and Specific Gravity</a:t>
            </a:r>
          </a:p>
          <a:p>
            <a:pPr marL="609600" indent="-609600" eaLnBrk="0" hangingPunct="0">
              <a:spcBef>
                <a:spcPct val="20000"/>
              </a:spcBef>
              <a:buFontTx/>
              <a:buChar char="•"/>
            </a:pPr>
            <a:r>
              <a:rPr lang="en-US" sz="3200" dirty="0">
                <a:solidFill>
                  <a:srgbClr val="0000FF"/>
                </a:solidFill>
                <a:latin typeface="Arial Narrow" charset="0"/>
              </a:rPr>
              <a:t>Fluid and Pressure</a:t>
            </a:r>
          </a:p>
          <a:p>
            <a:pPr marL="609600" indent="-609600" eaLnBrk="0" hangingPunct="0">
              <a:spcBef>
                <a:spcPct val="20000"/>
              </a:spcBef>
              <a:buFontTx/>
              <a:buChar char="•"/>
            </a:pPr>
            <a:r>
              <a:rPr lang="en-US" sz="3200" dirty="0">
                <a:solidFill>
                  <a:srgbClr val="0000FF"/>
                </a:solidFill>
                <a:latin typeface="Arial Narrow" charset="0"/>
              </a:rPr>
              <a:t>Variation of Pressure and Depth</a:t>
            </a:r>
          </a:p>
          <a:p>
            <a:pPr marL="609600" indent="-609600" eaLnBrk="0" hangingPunct="0">
              <a:spcBef>
                <a:spcPct val="20000"/>
              </a:spcBef>
              <a:buFontTx/>
              <a:buChar char="•"/>
            </a:pPr>
            <a:r>
              <a:rPr lang="en-US" sz="3200" dirty="0">
                <a:solidFill>
                  <a:srgbClr val="0000FF"/>
                </a:solidFill>
                <a:latin typeface="Arial Narrow" charset="0"/>
              </a:rPr>
              <a:t>Pascal’s </a:t>
            </a:r>
            <a:r>
              <a:rPr lang="en-US" sz="3200" dirty="0" smtClean="0">
                <a:solidFill>
                  <a:srgbClr val="0000FF"/>
                </a:solidFill>
                <a:latin typeface="Arial Narrow" charset="0"/>
              </a:rPr>
              <a:t>Principle</a:t>
            </a:r>
          </a:p>
          <a:p>
            <a:pPr marL="609600" indent="-609600" eaLnBrk="0" hangingPunct="0">
              <a:spcBef>
                <a:spcPct val="20000"/>
              </a:spcBef>
              <a:buFontTx/>
              <a:buChar char="•"/>
            </a:pPr>
            <a:endParaRPr lang="en-US" sz="32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smtClean="0"/>
              <a:t>Tuesday, Nov. 4, 2014</a:t>
            </a:r>
            <a:endParaRPr lang="en-US" altLang="ko-KR">
              <a:ea typeface="굴림" charset="-127"/>
              <a:cs typeface="굴림" charset="-127"/>
            </a:endParaRPr>
          </a:p>
        </p:txBody>
      </p:sp>
      <p:sp>
        <p:nvSpPr>
          <p:cNvPr id="33795" name="Footer Placeholder 4"/>
          <p:cNvSpPr>
            <a:spLocks noGrp="1"/>
          </p:cNvSpPr>
          <p:nvPr>
            <p:ph type="ftr" sz="quarter" idx="11"/>
          </p:nvPr>
        </p:nvSpPr>
        <p:spPr>
          <a:noFill/>
        </p:spPr>
        <p:txBody>
          <a:bodyPr/>
          <a:lstStyle/>
          <a:p>
            <a:r>
              <a:rPr lang="nl-NL" smtClean="0"/>
              <a:t>PHYS 1443-004, Fall 2014                            Dr. Jaehoon Yu</a:t>
            </a:r>
            <a:endParaRPr lang="en-US"/>
          </a:p>
        </p:txBody>
      </p:sp>
      <p:sp>
        <p:nvSpPr>
          <p:cNvPr id="33796" name="Slide Number Placeholder 5"/>
          <p:cNvSpPr>
            <a:spLocks noGrp="1"/>
          </p:cNvSpPr>
          <p:nvPr>
            <p:ph type="sldNum" sz="quarter" idx="12"/>
          </p:nvPr>
        </p:nvSpPr>
        <p:spPr>
          <a:noFill/>
        </p:spPr>
        <p:txBody>
          <a:bodyPr/>
          <a:lstStyle/>
          <a:p>
            <a:fld id="{797AFF52-7706-1F45-935D-4BE6DB57B504}" type="slidenum">
              <a:rPr lang="en-US"/>
              <a:pPr/>
              <a:t>10</a:t>
            </a:fld>
            <a:endParaRPr lang="en-US"/>
          </a:p>
        </p:txBody>
      </p:sp>
      <p:sp>
        <p:nvSpPr>
          <p:cNvPr id="33797" name="Rectangle 2"/>
          <p:cNvSpPr>
            <a:spLocks noGrp="1" noChangeArrowheads="1"/>
          </p:cNvSpPr>
          <p:nvPr>
            <p:ph type="title"/>
          </p:nvPr>
        </p:nvSpPr>
        <p:spPr>
          <a:xfrm>
            <a:off x="381000" y="228600"/>
            <a:ext cx="8610600" cy="609600"/>
          </a:xfrm>
        </p:spPr>
        <p:txBody>
          <a:bodyPr/>
          <a:lstStyle/>
          <a:p>
            <a:r>
              <a:rPr lang="en-US" sz="4000"/>
              <a:t>How do we solve static equilibrium problems?</a:t>
            </a:r>
          </a:p>
        </p:txBody>
      </p:sp>
      <p:sp>
        <p:nvSpPr>
          <p:cNvPr id="976899" name="Rectangle 3"/>
          <p:cNvSpPr>
            <a:spLocks noGrp="1" noChangeArrowheads="1"/>
          </p:cNvSpPr>
          <p:nvPr>
            <p:ph type="body" idx="1"/>
          </p:nvPr>
        </p:nvSpPr>
        <p:spPr>
          <a:xfrm>
            <a:off x="304800" y="914400"/>
            <a:ext cx="8534400" cy="5410200"/>
          </a:xfrm>
        </p:spPr>
        <p:txBody>
          <a:bodyPr/>
          <a:lstStyle/>
          <a:p>
            <a:pPr marL="609600" indent="-609600">
              <a:lnSpc>
                <a:spcPct val="90000"/>
              </a:lnSpc>
              <a:buFontTx/>
              <a:buAutoNum type="arabicPeriod"/>
            </a:pPr>
            <a:r>
              <a:rPr lang="en-US" altLang="ko-KR" sz="2400" dirty="0">
                <a:ea typeface="굴림" charset="-127"/>
                <a:cs typeface="굴림" charset="-127"/>
              </a:rPr>
              <a:t>Select the object to which the equations for equilibrium are to be applied.</a:t>
            </a:r>
          </a:p>
          <a:p>
            <a:pPr marL="609600" indent="-609600">
              <a:lnSpc>
                <a:spcPct val="90000"/>
              </a:lnSpc>
              <a:buFontTx/>
              <a:buAutoNum type="arabicPeriod"/>
            </a:pPr>
            <a:r>
              <a:rPr lang="en-US" sz="2400" dirty="0"/>
              <a:t>Identify all the forces and</a:t>
            </a:r>
            <a:r>
              <a:rPr lang="en-US" sz="2400" dirty="0" smtClean="0"/>
              <a:t> draw </a:t>
            </a:r>
            <a:r>
              <a:rPr lang="en-US" sz="2400" dirty="0"/>
              <a:t>a free-body diagram with</a:t>
            </a:r>
            <a:r>
              <a:rPr lang="en-US" sz="2400" dirty="0" smtClean="0"/>
              <a:t> them </a:t>
            </a:r>
            <a:r>
              <a:rPr lang="en-US" sz="2400" dirty="0"/>
              <a:t>indicated on </a:t>
            </a:r>
            <a:r>
              <a:rPr lang="en-US" sz="2400" dirty="0" smtClean="0"/>
              <a:t>it &amp; </a:t>
            </a:r>
            <a:r>
              <a:rPr lang="en-US" sz="2400" dirty="0"/>
              <a:t>with their directions and locations properly</a:t>
            </a:r>
            <a:r>
              <a:rPr lang="en-US" sz="2400" dirty="0" smtClean="0"/>
              <a:t> </a:t>
            </a:r>
            <a:r>
              <a:rPr lang="en-US" sz="2400" dirty="0" smtClean="0">
                <a:ea typeface="굴림" charset="-127"/>
                <a:cs typeface="굴림" charset="-127"/>
              </a:rPr>
              <a:t>indicated</a:t>
            </a:r>
            <a:endParaRPr lang="en-US" sz="2400" dirty="0" smtClean="0"/>
          </a:p>
          <a:p>
            <a:pPr marL="609600" indent="-609600">
              <a:lnSpc>
                <a:spcPct val="90000"/>
              </a:lnSpc>
              <a:buFontTx/>
              <a:buAutoNum type="arabicPeriod"/>
            </a:pPr>
            <a:r>
              <a:rPr lang="en-US" altLang="ko-KR" sz="2400" dirty="0">
                <a:ea typeface="굴림" charset="-127"/>
                <a:cs typeface="굴림" charset="-127"/>
              </a:rPr>
              <a:t>Choose a convenient set of x and y axes and w</a:t>
            </a:r>
            <a:r>
              <a:rPr lang="en-US" sz="2400" dirty="0"/>
              <a:t>rite </a:t>
            </a:r>
            <a:r>
              <a:rPr lang="en-US" sz="2400" dirty="0" smtClean="0"/>
              <a:t>down the </a:t>
            </a:r>
            <a:r>
              <a:rPr lang="en-US" sz="2400" dirty="0"/>
              <a:t>force equation for each x and y component with</a:t>
            </a:r>
            <a:r>
              <a:rPr lang="en-US" sz="2400" dirty="0" smtClean="0"/>
              <a:t> correct </a:t>
            </a:r>
            <a:r>
              <a:rPr lang="en-US" sz="2400" dirty="0"/>
              <a:t>signs</a:t>
            </a:r>
            <a:r>
              <a:rPr lang="en-US" altLang="ko-KR" sz="2400" dirty="0">
                <a:ea typeface="굴림" charset="-127"/>
                <a:cs typeface="굴림" charset="-127"/>
              </a:rPr>
              <a:t>.</a:t>
            </a:r>
            <a:endParaRPr lang="en-US" sz="2400" dirty="0"/>
          </a:p>
          <a:p>
            <a:pPr marL="609600" indent="-609600">
              <a:lnSpc>
                <a:spcPct val="90000"/>
              </a:lnSpc>
              <a:buFontTx/>
              <a:buAutoNum type="arabicPeriod"/>
            </a:pPr>
            <a:r>
              <a:rPr lang="en-US" altLang="ko-KR" sz="2400" dirty="0">
                <a:ea typeface="굴림" charset="-127"/>
                <a:cs typeface="굴림" charset="-127"/>
              </a:rPr>
              <a:t>Apply the equations that specify the balance of forces at equilibrium.  Set the net force in the </a:t>
            </a:r>
            <a:r>
              <a:rPr lang="en-US" altLang="ko-KR" sz="2400" dirty="0" err="1">
                <a:ea typeface="굴림" charset="-127"/>
                <a:cs typeface="굴림" charset="-127"/>
              </a:rPr>
              <a:t>x</a:t>
            </a:r>
            <a:r>
              <a:rPr lang="en-US" altLang="ko-KR" sz="2400" dirty="0">
                <a:ea typeface="굴림" charset="-127"/>
                <a:cs typeface="굴림" charset="-127"/>
              </a:rPr>
              <a:t> and </a:t>
            </a:r>
            <a:r>
              <a:rPr lang="en-US" altLang="ko-KR" sz="2400" dirty="0" err="1">
                <a:ea typeface="굴림" charset="-127"/>
                <a:cs typeface="굴림" charset="-127"/>
              </a:rPr>
              <a:t>y</a:t>
            </a:r>
            <a:r>
              <a:rPr lang="en-US" altLang="ko-KR" sz="2400" dirty="0">
                <a:ea typeface="굴림" charset="-127"/>
                <a:cs typeface="굴림" charset="-127"/>
              </a:rPr>
              <a:t> directions equal to 0.</a:t>
            </a:r>
          </a:p>
          <a:p>
            <a:pPr marL="609600" indent="-609600">
              <a:lnSpc>
                <a:spcPct val="90000"/>
              </a:lnSpc>
              <a:buFontTx/>
              <a:buAutoNum type="arabicPeriod"/>
            </a:pPr>
            <a:r>
              <a:rPr lang="en-US" sz="2400" dirty="0"/>
              <a:t>Select</a:t>
            </a:r>
            <a:r>
              <a:rPr lang="en-US" sz="2400" dirty="0" smtClean="0"/>
              <a:t> the most optimal </a:t>
            </a:r>
            <a:r>
              <a:rPr lang="en-US" sz="2400" dirty="0"/>
              <a:t>rotational axis for torque calculations </a:t>
            </a:r>
            <a:r>
              <a:rPr lang="en-US" sz="2400" dirty="0" err="1">
                <a:sym typeface="Wingdings" charset="2"/>
              </a:rPr>
              <a:t></a:t>
            </a:r>
            <a:r>
              <a:rPr lang="en-US" sz="2400" dirty="0">
                <a:sym typeface="Wingdings" charset="2"/>
              </a:rPr>
              <a:t> Selecting the axis such that the torque of one</a:t>
            </a:r>
            <a:r>
              <a:rPr lang="en-US" sz="2400" dirty="0" smtClean="0">
                <a:sym typeface="Wingdings" charset="2"/>
              </a:rPr>
              <a:t> or more of </a:t>
            </a:r>
            <a:r>
              <a:rPr lang="en-US" sz="2400" dirty="0">
                <a:sym typeface="Wingdings" charset="2"/>
              </a:rPr>
              <a:t>the unknown forces become 0 makes the problem</a:t>
            </a:r>
            <a:r>
              <a:rPr lang="en-US" sz="2400" dirty="0" smtClean="0">
                <a:sym typeface="Wingdings" charset="2"/>
              </a:rPr>
              <a:t> much easier </a:t>
            </a:r>
            <a:r>
              <a:rPr lang="en-US" sz="2400" dirty="0">
                <a:sym typeface="Wingdings" charset="2"/>
              </a:rPr>
              <a:t>to solve</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Write down the torque equation with proper signs</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Solve </a:t>
            </a:r>
            <a:r>
              <a:rPr lang="en-US" sz="2400" dirty="0" smtClean="0">
                <a:sym typeface="Wingdings" charset="2"/>
              </a:rPr>
              <a:t>the force and torque </a:t>
            </a:r>
            <a:r>
              <a:rPr lang="en-US" sz="2400" dirty="0">
                <a:sym typeface="Wingdings" charset="2"/>
              </a:rPr>
              <a:t>equations for </a:t>
            </a:r>
            <a:r>
              <a:rPr lang="en-US" altLang="ko-KR" sz="2400" dirty="0">
                <a:ea typeface="굴림" charset="-127"/>
                <a:cs typeface="굴림" charset="-127"/>
                <a:sym typeface="Wingdings" charset="2"/>
              </a:rPr>
              <a:t>the desired </a:t>
            </a:r>
            <a:r>
              <a:rPr lang="en-US" sz="2400" dirty="0">
                <a:sym typeface="Wingdings" charset="2"/>
              </a:rPr>
              <a:t>unknown quantities</a:t>
            </a:r>
            <a:r>
              <a:rPr lang="en-US" altLang="ko-KR" sz="2400" dirty="0">
                <a:ea typeface="굴림" charset="-127"/>
                <a:cs typeface="굴림" charset="-127"/>
                <a:sym typeface="Wingdings" charset="2"/>
              </a:rPr>
              <a:t>.</a:t>
            </a:r>
            <a:r>
              <a:rPr lang="en-US" sz="2400" dirty="0">
                <a:sym typeface="Wingdings" charset="2"/>
              </a:rPr>
              <a:t> </a:t>
            </a:r>
            <a:endParaRPr lang="en-US" sz="2400" dirty="0">
              <a:solidFill>
                <a:schemeClr val="tx1"/>
              </a:solidFill>
            </a:endParaRPr>
          </a:p>
        </p:txBody>
      </p:sp>
    </p:spTree>
    <p:extLst>
      <p:ext uri="{BB962C8B-B14F-4D97-AF65-F5344CB8AC3E}">
        <p14:creationId xmlns:p14="http://schemas.microsoft.com/office/powerpoint/2010/main" val="2878989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7" name="Date Placeholder 3"/>
          <p:cNvSpPr>
            <a:spLocks noGrp="1"/>
          </p:cNvSpPr>
          <p:nvPr>
            <p:ph type="dt" sz="quarter" idx="10"/>
          </p:nvPr>
        </p:nvSpPr>
        <p:spPr>
          <a:noFill/>
        </p:spPr>
        <p:txBody>
          <a:bodyPr/>
          <a:lstStyle/>
          <a:p>
            <a:r>
              <a:rPr lang="en-US" smtClean="0">
                <a:latin typeface="Arial Narrow" charset="0"/>
              </a:rPr>
              <a:t>Tuesday, Nov. 4, 2014</a:t>
            </a:r>
            <a:endParaRPr lang="en-US">
              <a:latin typeface="Arial Narrow" charset="0"/>
            </a:endParaRPr>
          </a:p>
        </p:txBody>
      </p:sp>
      <p:sp>
        <p:nvSpPr>
          <p:cNvPr id="4118"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56" name="Slide Number Placeholder 5"/>
          <p:cNvSpPr>
            <a:spLocks noGrp="1"/>
          </p:cNvSpPr>
          <p:nvPr>
            <p:ph type="sldNum" sz="quarter" idx="12"/>
          </p:nvPr>
        </p:nvSpPr>
        <p:spPr/>
        <p:txBody>
          <a:bodyPr/>
          <a:lstStyle/>
          <a:p>
            <a:fld id="{788E18A6-BFCA-EC42-8E5A-DDAF0D564499}" type="slidenum">
              <a:rPr lang="en-US"/>
              <a:pPr/>
              <a:t>11</a:t>
            </a:fld>
            <a:endParaRPr lang="en-US"/>
          </a:p>
        </p:txBody>
      </p:sp>
      <p:sp>
        <p:nvSpPr>
          <p:cNvPr id="4120" name="Rectangle 2"/>
          <p:cNvSpPr>
            <a:spLocks noGrp="1" noChangeArrowheads="1"/>
          </p:cNvSpPr>
          <p:nvPr>
            <p:ph type="title"/>
          </p:nvPr>
        </p:nvSpPr>
        <p:spPr>
          <a:xfrm>
            <a:off x="685800" y="152400"/>
            <a:ext cx="7772400" cy="609600"/>
          </a:xfrm>
        </p:spPr>
        <p:txBody>
          <a:bodyPr/>
          <a:lstStyle/>
          <a:p>
            <a:r>
              <a:rPr lang="en-US" sz="4000"/>
              <a:t>Example for Mechanical Equilibrium</a:t>
            </a:r>
            <a:endParaRPr lang="en-US"/>
          </a:p>
        </p:txBody>
      </p:sp>
      <p:sp>
        <p:nvSpPr>
          <p:cNvPr id="427011" name="Text Box 3"/>
          <p:cNvSpPr txBox="1">
            <a:spLocks noChangeArrowheads="1"/>
          </p:cNvSpPr>
          <p:nvPr/>
        </p:nvSpPr>
        <p:spPr bwMode="auto">
          <a:xfrm>
            <a:off x="457200" y="762000"/>
            <a:ext cx="8458200" cy="13398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A uniform 40.0 N board supports the father and the daughter each weighing 800 N and 350 N, respectively, and is not moving.   If the support (or fulcrum) is under the center of gravity of the board, and the father is 1.00 m from </a:t>
            </a:r>
            <a:r>
              <a:rPr lang="en-US" sz="2000" dirty="0" smtClean="0">
                <a:solidFill>
                  <a:srgbClr val="800000"/>
                </a:solidFill>
                <a:latin typeface="Arial Narrow" charset="0"/>
              </a:rPr>
              <a:t>the center of gravity (</a:t>
            </a:r>
            <a:r>
              <a:rPr lang="en-US" sz="2000" dirty="0" err="1" smtClean="0">
                <a:solidFill>
                  <a:srgbClr val="800000"/>
                </a:solidFill>
                <a:latin typeface="Arial Narrow" charset="0"/>
              </a:rPr>
              <a:t>CoG</a:t>
            </a:r>
            <a:r>
              <a:rPr lang="en-US" sz="2000" dirty="0" smtClean="0">
                <a:solidFill>
                  <a:srgbClr val="800000"/>
                </a:solidFill>
                <a:latin typeface="Arial Narrow" charset="0"/>
              </a:rPr>
              <a:t>), </a:t>
            </a:r>
            <a:r>
              <a:rPr lang="en-US" sz="2000" dirty="0">
                <a:solidFill>
                  <a:srgbClr val="800000"/>
                </a:solidFill>
                <a:latin typeface="Arial Narrow" charset="0"/>
              </a:rPr>
              <a:t>what is the magnitude of the normal force </a:t>
            </a:r>
            <a:r>
              <a:rPr lang="en-US" sz="2000" b="1" dirty="0">
                <a:solidFill>
                  <a:srgbClr val="800000"/>
                </a:solidFill>
                <a:latin typeface="Monotype Corsiva" charset="0"/>
              </a:rPr>
              <a:t>n</a:t>
            </a:r>
            <a:r>
              <a:rPr lang="en-US" sz="2000" dirty="0">
                <a:solidFill>
                  <a:srgbClr val="800000"/>
                </a:solidFill>
                <a:latin typeface="Arial Narrow" charset="0"/>
              </a:rPr>
              <a:t> exerted on the board by the support?</a:t>
            </a:r>
          </a:p>
        </p:txBody>
      </p:sp>
      <p:sp>
        <p:nvSpPr>
          <p:cNvPr id="427012" name="Text Box 4"/>
          <p:cNvSpPr txBox="1">
            <a:spLocks noChangeArrowheads="1"/>
          </p:cNvSpPr>
          <p:nvPr/>
        </p:nvSpPr>
        <p:spPr bwMode="auto">
          <a:xfrm>
            <a:off x="4191000" y="2193925"/>
            <a:ext cx="4267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there is no linear motion, this system is in its translational equilibrium</a:t>
            </a:r>
          </a:p>
        </p:txBody>
      </p:sp>
      <p:grpSp>
        <p:nvGrpSpPr>
          <p:cNvPr id="2" name="Group 5"/>
          <p:cNvGrpSpPr>
            <a:grpSpLocks/>
          </p:cNvGrpSpPr>
          <p:nvPr/>
        </p:nvGrpSpPr>
        <p:grpSpPr bwMode="auto">
          <a:xfrm>
            <a:off x="685800" y="2144713"/>
            <a:ext cx="2819400" cy="1360487"/>
            <a:chOff x="432" y="1351"/>
            <a:chExt cx="1776" cy="857"/>
          </a:xfrm>
        </p:grpSpPr>
        <p:grpSp>
          <p:nvGrpSpPr>
            <p:cNvPr id="3" name="Group 6"/>
            <p:cNvGrpSpPr>
              <a:grpSpLocks/>
            </p:cNvGrpSpPr>
            <p:nvPr/>
          </p:nvGrpSpPr>
          <p:grpSpPr bwMode="auto">
            <a:xfrm>
              <a:off x="432" y="1920"/>
              <a:ext cx="1776" cy="288"/>
              <a:chOff x="432" y="1824"/>
              <a:chExt cx="1776" cy="288"/>
            </a:xfrm>
          </p:grpSpPr>
          <p:sp>
            <p:nvSpPr>
              <p:cNvPr id="4151" name="Rectangle 7"/>
              <p:cNvSpPr>
                <a:spLocks noChangeArrowheads="1"/>
              </p:cNvSpPr>
              <p:nvPr/>
            </p:nvSpPr>
            <p:spPr bwMode="auto">
              <a:xfrm>
                <a:off x="432" y="1824"/>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4152" name="AutoShape 8"/>
              <p:cNvSpPr>
                <a:spLocks noChangeArrowheads="1"/>
              </p:cNvSpPr>
              <p:nvPr/>
            </p:nvSpPr>
            <p:spPr bwMode="auto">
              <a:xfrm>
                <a:off x="1248" y="1920"/>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grpSp>
        <p:sp>
          <p:nvSpPr>
            <p:cNvPr id="4138" name="Rectangle 9"/>
            <p:cNvSpPr>
              <a:spLocks noChangeArrowheads="1"/>
            </p:cNvSpPr>
            <p:nvPr/>
          </p:nvSpPr>
          <p:spPr bwMode="auto">
            <a:xfrm>
              <a:off x="672" y="1680"/>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4139" name="Rectangle 10"/>
            <p:cNvSpPr>
              <a:spLocks noChangeArrowheads="1"/>
            </p:cNvSpPr>
            <p:nvPr/>
          </p:nvSpPr>
          <p:spPr bwMode="auto">
            <a:xfrm>
              <a:off x="1968" y="1728"/>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4" name="Group 11"/>
            <p:cNvGrpSpPr>
              <a:grpSpLocks/>
            </p:cNvGrpSpPr>
            <p:nvPr/>
          </p:nvGrpSpPr>
          <p:grpSpPr bwMode="auto">
            <a:xfrm>
              <a:off x="1296" y="1440"/>
              <a:ext cx="190" cy="480"/>
              <a:chOff x="1296" y="1344"/>
              <a:chExt cx="190" cy="480"/>
            </a:xfrm>
          </p:grpSpPr>
          <p:sp>
            <p:nvSpPr>
              <p:cNvPr id="4149" name="Text Box 12"/>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4150" name="Line 13"/>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14"/>
            <p:cNvGrpSpPr>
              <a:grpSpLocks/>
            </p:cNvGrpSpPr>
            <p:nvPr/>
          </p:nvGrpSpPr>
          <p:grpSpPr bwMode="auto">
            <a:xfrm>
              <a:off x="816" y="1351"/>
              <a:ext cx="480" cy="329"/>
              <a:chOff x="816" y="1255"/>
              <a:chExt cx="480" cy="329"/>
            </a:xfrm>
          </p:grpSpPr>
          <p:sp>
            <p:nvSpPr>
              <p:cNvPr id="4146" name="Line 15"/>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7" name="Line 16"/>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8" name="Text Box 17"/>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6" name="Group 18"/>
            <p:cNvGrpSpPr>
              <a:grpSpLocks/>
            </p:cNvGrpSpPr>
            <p:nvPr/>
          </p:nvGrpSpPr>
          <p:grpSpPr bwMode="auto">
            <a:xfrm>
              <a:off x="1344" y="1351"/>
              <a:ext cx="720" cy="377"/>
              <a:chOff x="1344" y="1255"/>
              <a:chExt cx="720" cy="377"/>
            </a:xfrm>
          </p:grpSpPr>
          <p:sp>
            <p:nvSpPr>
              <p:cNvPr id="4143" name="Line 19"/>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4" name="Line 20"/>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5" name="Text Box 21"/>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grpSp>
      <p:sp>
        <p:nvSpPr>
          <p:cNvPr id="427030" name="Text Box 22"/>
          <p:cNvSpPr txBox="1">
            <a:spLocks noChangeArrowheads="1"/>
          </p:cNvSpPr>
          <p:nvPr/>
        </p:nvSpPr>
        <p:spPr bwMode="auto">
          <a:xfrm>
            <a:off x="304800" y="3886200"/>
            <a:ext cx="4267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the magnitude of the normal force </a:t>
            </a:r>
          </a:p>
        </p:txBody>
      </p:sp>
      <p:graphicFrame>
        <p:nvGraphicFramePr>
          <p:cNvPr id="427031" name="Object 2"/>
          <p:cNvGraphicFramePr>
            <a:graphicFrameLocks noChangeAspect="1"/>
          </p:cNvGraphicFramePr>
          <p:nvPr/>
        </p:nvGraphicFramePr>
        <p:xfrm>
          <a:off x="4800600" y="3957638"/>
          <a:ext cx="249238" cy="309562"/>
        </p:xfrm>
        <a:graphic>
          <a:graphicData uri="http://schemas.openxmlformats.org/presentationml/2006/ole">
            <mc:AlternateContent xmlns:mc="http://schemas.openxmlformats.org/markup-compatibility/2006">
              <mc:Choice xmlns:v="urn:schemas-microsoft-com:vml" Requires="v">
                <p:oleObj spid="_x0000_s550678"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57638"/>
                        <a:ext cx="249238" cy="3095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2" name="Text Box 24"/>
          <p:cNvSpPr txBox="1">
            <a:spLocks noChangeArrowheads="1"/>
          </p:cNvSpPr>
          <p:nvPr/>
        </p:nvSpPr>
        <p:spPr bwMode="auto">
          <a:xfrm>
            <a:off x="381000" y="4359275"/>
            <a:ext cx="68580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Determine where the child should sit to balance the system.</a:t>
            </a:r>
          </a:p>
        </p:txBody>
      </p:sp>
      <p:sp>
        <p:nvSpPr>
          <p:cNvPr id="427033" name="Text Box 25"/>
          <p:cNvSpPr txBox="1">
            <a:spLocks noChangeArrowheads="1"/>
          </p:cNvSpPr>
          <p:nvPr/>
        </p:nvSpPr>
        <p:spPr bwMode="auto">
          <a:xfrm>
            <a:off x="381000" y="4860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fulcrum by the three forces are </a:t>
            </a:r>
          </a:p>
        </p:txBody>
      </p:sp>
      <p:graphicFrame>
        <p:nvGraphicFramePr>
          <p:cNvPr id="427034" name="Object 3"/>
          <p:cNvGraphicFramePr>
            <a:graphicFrameLocks noChangeAspect="1"/>
          </p:cNvGraphicFramePr>
          <p:nvPr/>
        </p:nvGraphicFramePr>
        <p:xfrm>
          <a:off x="3657600" y="5080000"/>
          <a:ext cx="271463" cy="282575"/>
        </p:xfrm>
        <a:graphic>
          <a:graphicData uri="http://schemas.openxmlformats.org/presentationml/2006/ole">
            <mc:AlternateContent xmlns:mc="http://schemas.openxmlformats.org/markup-compatibility/2006">
              <mc:Choice xmlns:v="urn:schemas-microsoft-com:vml" Requires="v">
                <p:oleObj spid="_x0000_s550679"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080000"/>
                        <a:ext cx="271463" cy="2825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5" name="Text Box 27"/>
          <p:cNvSpPr txBox="1">
            <a:spLocks noChangeArrowheads="1"/>
          </p:cNvSpPr>
          <p:nvPr/>
        </p:nvSpPr>
        <p:spPr bwMode="auto">
          <a:xfrm>
            <a:off x="381000" y="5486400"/>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to balance the system the daughter must sit</a:t>
            </a:r>
          </a:p>
        </p:txBody>
      </p:sp>
      <p:graphicFrame>
        <p:nvGraphicFramePr>
          <p:cNvPr id="427036" name="Object 4"/>
          <p:cNvGraphicFramePr>
            <a:graphicFrameLocks noChangeAspect="1"/>
          </p:cNvGraphicFramePr>
          <p:nvPr/>
        </p:nvGraphicFramePr>
        <p:xfrm>
          <a:off x="3703638" y="5659438"/>
          <a:ext cx="411162" cy="427037"/>
        </p:xfrm>
        <a:graphic>
          <a:graphicData uri="http://schemas.openxmlformats.org/presentationml/2006/ole">
            <mc:AlternateContent xmlns:mc="http://schemas.openxmlformats.org/markup-compatibility/2006">
              <mc:Choice xmlns:v="urn:schemas-microsoft-com:vml" Requires="v">
                <p:oleObj spid="_x0000_s550680"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3638" y="5659438"/>
                        <a:ext cx="411162" cy="427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7" name="Object 5"/>
          <p:cNvGraphicFramePr>
            <a:graphicFrameLocks noChangeAspect="1"/>
          </p:cNvGraphicFramePr>
          <p:nvPr/>
        </p:nvGraphicFramePr>
        <p:xfrm>
          <a:off x="4430713" y="2884488"/>
          <a:ext cx="690562" cy="477837"/>
        </p:xfrm>
        <a:graphic>
          <a:graphicData uri="http://schemas.openxmlformats.org/presentationml/2006/ole">
            <mc:AlternateContent xmlns:mc="http://schemas.openxmlformats.org/markup-compatibility/2006">
              <mc:Choice xmlns:v="urn:schemas-microsoft-com:vml" Requires="v">
                <p:oleObj spid="_x0000_s550681" name="Equation" r:id="rId9" imgW="368300" imgH="266700" progId="Equation.DSMT4">
                  <p:embed/>
                </p:oleObj>
              </mc:Choice>
              <mc:Fallback>
                <p:oleObj name="Equation" r:id="rId9" imgW="3683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0713" y="2884488"/>
                        <a:ext cx="690562" cy="477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8" name="Object 6"/>
          <p:cNvGraphicFramePr>
            <a:graphicFrameLocks noChangeAspect="1"/>
          </p:cNvGraphicFramePr>
          <p:nvPr/>
        </p:nvGraphicFramePr>
        <p:xfrm>
          <a:off x="5105400" y="2935288"/>
          <a:ext cx="533400" cy="374650"/>
        </p:xfrm>
        <a:graphic>
          <a:graphicData uri="http://schemas.openxmlformats.org/presentationml/2006/ole">
            <mc:AlternateContent xmlns:mc="http://schemas.openxmlformats.org/markup-compatibility/2006">
              <mc:Choice xmlns:v="urn:schemas-microsoft-com:vml" Requires="v">
                <p:oleObj spid="_x0000_s550682" name="Equation" r:id="rId11" imgW="241200" imgH="177480" progId="Equation.3">
                  <p:embed/>
                </p:oleObj>
              </mc:Choice>
              <mc:Fallback>
                <p:oleObj name="Equation" r:id="rId11" imgW="2412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2935288"/>
                        <a:ext cx="533400"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9" name="Object 7"/>
          <p:cNvGraphicFramePr>
            <a:graphicFrameLocks noChangeAspect="1"/>
          </p:cNvGraphicFramePr>
          <p:nvPr/>
        </p:nvGraphicFramePr>
        <p:xfrm>
          <a:off x="4419600" y="3352800"/>
          <a:ext cx="841375" cy="533400"/>
        </p:xfrm>
        <a:graphic>
          <a:graphicData uri="http://schemas.openxmlformats.org/presentationml/2006/ole">
            <mc:AlternateContent xmlns:mc="http://schemas.openxmlformats.org/markup-compatibility/2006">
              <mc:Choice xmlns:v="urn:schemas-microsoft-com:vml" Requires="v">
                <p:oleObj spid="_x0000_s550683" name="Equation" r:id="rId13" imgW="380880" imgH="253800" progId="Equation.3">
                  <p:embed/>
                </p:oleObj>
              </mc:Choice>
              <mc:Fallback>
                <p:oleObj name="Equation" r:id="rId13" imgW="38088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3352800"/>
                        <a:ext cx="841375" cy="533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0" name="Object 8"/>
          <p:cNvGraphicFramePr>
            <a:graphicFrameLocks noChangeAspect="1"/>
          </p:cNvGraphicFramePr>
          <p:nvPr/>
        </p:nvGraphicFramePr>
        <p:xfrm>
          <a:off x="5630863" y="3408363"/>
          <a:ext cx="925512" cy="423862"/>
        </p:xfrm>
        <a:graphic>
          <a:graphicData uri="http://schemas.openxmlformats.org/presentationml/2006/ole">
            <mc:AlternateContent xmlns:mc="http://schemas.openxmlformats.org/markup-compatibility/2006">
              <mc:Choice xmlns:v="urn:schemas-microsoft-com:vml" Requires="v">
                <p:oleObj spid="_x0000_s550684" name="Equation" r:id="rId15" imgW="419040" imgH="203040" progId="Equation.DSMT4">
                  <p:embed/>
                </p:oleObj>
              </mc:Choice>
              <mc:Fallback>
                <p:oleObj name="Equation" r:id="rId15" imgW="419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0863" y="3408363"/>
                        <a:ext cx="925512" cy="423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1" name="Object 9"/>
          <p:cNvGraphicFramePr>
            <a:graphicFrameLocks noChangeAspect="1"/>
          </p:cNvGraphicFramePr>
          <p:nvPr/>
        </p:nvGraphicFramePr>
        <p:xfrm>
          <a:off x="8382000" y="3424238"/>
          <a:ext cx="457200" cy="392112"/>
        </p:xfrm>
        <a:graphic>
          <a:graphicData uri="http://schemas.openxmlformats.org/presentationml/2006/ole">
            <mc:AlternateContent xmlns:mc="http://schemas.openxmlformats.org/markup-compatibility/2006">
              <mc:Choice xmlns:v="urn:schemas-microsoft-com:vml" Requires="v">
                <p:oleObj spid="_x0000_s550685" name="Equation" r:id="rId17" imgW="241200" imgH="177480" progId="Equation.3">
                  <p:embed/>
                </p:oleObj>
              </mc:Choice>
              <mc:Fallback>
                <p:oleObj name="Equation" r:id="rId17" imgW="24120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0" y="3424238"/>
                        <a:ext cx="457200" cy="392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2" name="Object 10"/>
          <p:cNvGraphicFramePr>
            <a:graphicFrameLocks noChangeAspect="1"/>
          </p:cNvGraphicFramePr>
          <p:nvPr/>
        </p:nvGraphicFramePr>
        <p:xfrm>
          <a:off x="6538913" y="3406775"/>
          <a:ext cx="923925" cy="425450"/>
        </p:xfrm>
        <a:graphic>
          <a:graphicData uri="http://schemas.openxmlformats.org/presentationml/2006/ole">
            <mc:AlternateContent xmlns:mc="http://schemas.openxmlformats.org/markup-compatibility/2006">
              <mc:Choice xmlns:v="urn:schemas-microsoft-com:vml" Requires="v">
                <p:oleObj spid="_x0000_s550686" name="Equation" r:id="rId19" imgW="419040" imgH="203040" progId="Equation.DSMT4">
                  <p:embed/>
                </p:oleObj>
              </mc:Choice>
              <mc:Fallback>
                <p:oleObj name="Equation" r:id="rId19" imgW="41904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38913" y="3406775"/>
                        <a:ext cx="923925"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3" name="Object 11"/>
          <p:cNvGraphicFramePr>
            <a:graphicFrameLocks noChangeAspect="1"/>
          </p:cNvGraphicFramePr>
          <p:nvPr/>
        </p:nvGraphicFramePr>
        <p:xfrm>
          <a:off x="7445375" y="3406775"/>
          <a:ext cx="954088" cy="425450"/>
        </p:xfrm>
        <a:graphic>
          <a:graphicData uri="http://schemas.openxmlformats.org/presentationml/2006/ole">
            <mc:AlternateContent xmlns:mc="http://schemas.openxmlformats.org/markup-compatibility/2006">
              <mc:Choice xmlns:v="urn:schemas-microsoft-com:vml" Requires="v">
                <p:oleObj spid="_x0000_s550687" name="Equation" r:id="rId21" imgW="431640" imgH="203040" progId="Equation.DSMT4">
                  <p:embed/>
                </p:oleObj>
              </mc:Choice>
              <mc:Fallback>
                <p:oleObj name="Equation" r:id="rId21" imgW="43164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45375" y="3406775"/>
                        <a:ext cx="954088"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4" name="Object 12"/>
          <p:cNvGraphicFramePr>
            <a:graphicFrameLocks noChangeAspect="1"/>
          </p:cNvGraphicFramePr>
          <p:nvPr/>
        </p:nvGraphicFramePr>
        <p:xfrm>
          <a:off x="5245100" y="3457575"/>
          <a:ext cx="403225" cy="325438"/>
        </p:xfrm>
        <a:graphic>
          <a:graphicData uri="http://schemas.openxmlformats.org/presentationml/2006/ole">
            <mc:AlternateContent xmlns:mc="http://schemas.openxmlformats.org/markup-compatibility/2006">
              <mc:Choice xmlns:v="urn:schemas-microsoft-com:vml" Requires="v">
                <p:oleObj spid="_x0000_s550688" name="Equation" r:id="rId23" imgW="228600" imgH="126720" progId="Equation.DSMT4">
                  <p:embed/>
                </p:oleObj>
              </mc:Choice>
              <mc:Fallback>
                <p:oleObj name="Equation" r:id="rId23" imgW="228600" imgH="12672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45100" y="3457575"/>
                        <a:ext cx="403225" cy="325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5" name="Object 13"/>
          <p:cNvGraphicFramePr>
            <a:graphicFrameLocks noChangeAspect="1"/>
          </p:cNvGraphicFramePr>
          <p:nvPr/>
        </p:nvGraphicFramePr>
        <p:xfrm>
          <a:off x="4140200" y="5491163"/>
          <a:ext cx="1781175" cy="763587"/>
        </p:xfrm>
        <a:graphic>
          <a:graphicData uri="http://schemas.openxmlformats.org/presentationml/2006/ole">
            <mc:AlternateContent xmlns:mc="http://schemas.openxmlformats.org/markup-compatibility/2006">
              <mc:Choice xmlns:v="urn:schemas-microsoft-com:vml" Requires="v">
                <p:oleObj spid="_x0000_s550689" name="Equation" r:id="rId25" imgW="952200" imgH="431640" progId="Equation.3">
                  <p:embed/>
                </p:oleObj>
              </mc:Choice>
              <mc:Fallback>
                <p:oleObj name="Equation" r:id="rId25" imgW="95220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40200" y="5491163"/>
                        <a:ext cx="1781175"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6" name="Object 14"/>
          <p:cNvGraphicFramePr>
            <a:graphicFrameLocks noChangeAspect="1"/>
          </p:cNvGraphicFramePr>
          <p:nvPr/>
        </p:nvGraphicFramePr>
        <p:xfrm>
          <a:off x="5946775" y="5524500"/>
          <a:ext cx="2206625" cy="696913"/>
        </p:xfrm>
        <a:graphic>
          <a:graphicData uri="http://schemas.openxmlformats.org/presentationml/2006/ole">
            <mc:AlternateContent xmlns:mc="http://schemas.openxmlformats.org/markup-compatibility/2006">
              <mc:Choice xmlns:v="urn:schemas-microsoft-com:vml" Requires="v">
                <p:oleObj spid="_x0000_s550690" name="Equation" r:id="rId27" imgW="1384200" imgH="393480" progId="Equation.3">
                  <p:embed/>
                </p:oleObj>
              </mc:Choice>
              <mc:Fallback>
                <p:oleObj name="Equation" r:id="rId27" imgW="1384200" imgH="393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46775" y="5524500"/>
                        <a:ext cx="2206625"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7" name="Object 15"/>
          <p:cNvGraphicFramePr>
            <a:graphicFrameLocks noChangeAspect="1"/>
          </p:cNvGraphicFramePr>
          <p:nvPr/>
        </p:nvGraphicFramePr>
        <p:xfrm>
          <a:off x="5818188" y="5014913"/>
          <a:ext cx="1619250" cy="414337"/>
        </p:xfrm>
        <a:graphic>
          <a:graphicData uri="http://schemas.openxmlformats.org/presentationml/2006/ole">
            <mc:AlternateContent xmlns:mc="http://schemas.openxmlformats.org/markup-compatibility/2006">
              <mc:Choice xmlns:v="urn:schemas-microsoft-com:vml" Requires="v">
                <p:oleObj spid="_x0000_s550691"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18188" y="5014913"/>
                        <a:ext cx="161925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8" name="Object 16"/>
          <p:cNvGraphicFramePr>
            <a:graphicFrameLocks noChangeAspect="1"/>
          </p:cNvGraphicFramePr>
          <p:nvPr/>
        </p:nvGraphicFramePr>
        <p:xfrm>
          <a:off x="7389813" y="5014913"/>
          <a:ext cx="1284287" cy="414337"/>
        </p:xfrm>
        <a:graphic>
          <a:graphicData uri="http://schemas.openxmlformats.org/presentationml/2006/ole">
            <mc:AlternateContent xmlns:mc="http://schemas.openxmlformats.org/markup-compatibility/2006">
              <mc:Choice xmlns:v="urn:schemas-microsoft-com:vml" Requires="v">
                <p:oleObj spid="_x0000_s550692" name="Equation" r:id="rId31" imgW="634680" imgH="215640" progId="Equation.3">
                  <p:embed/>
                </p:oleObj>
              </mc:Choice>
              <mc:Fallback>
                <p:oleObj name="Equation" r:id="rId31" imgW="63468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389813" y="5014913"/>
                        <a:ext cx="1284287"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9" name="Object 17"/>
          <p:cNvGraphicFramePr>
            <a:graphicFrameLocks noChangeAspect="1"/>
          </p:cNvGraphicFramePr>
          <p:nvPr/>
        </p:nvGraphicFramePr>
        <p:xfrm>
          <a:off x="8626475" y="5041900"/>
          <a:ext cx="517525" cy="360363"/>
        </p:xfrm>
        <a:graphic>
          <a:graphicData uri="http://schemas.openxmlformats.org/presentationml/2006/ole">
            <mc:AlternateContent xmlns:mc="http://schemas.openxmlformats.org/markup-compatibility/2006">
              <mc:Choice xmlns:v="urn:schemas-microsoft-com:vml" Requires="v">
                <p:oleObj spid="_x0000_s550693"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626475" y="5041900"/>
                        <a:ext cx="517525" cy="360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50" name="Object 18"/>
          <p:cNvGraphicFramePr>
            <a:graphicFrameLocks noChangeAspect="1"/>
          </p:cNvGraphicFramePr>
          <p:nvPr/>
        </p:nvGraphicFramePr>
        <p:xfrm>
          <a:off x="5029200" y="3886200"/>
          <a:ext cx="3581400" cy="393700"/>
        </p:xfrm>
        <a:graphic>
          <a:graphicData uri="http://schemas.openxmlformats.org/presentationml/2006/ole">
            <mc:AlternateContent xmlns:mc="http://schemas.openxmlformats.org/markup-compatibility/2006">
              <mc:Choice xmlns:v="urn:schemas-microsoft-com:vml" Requires="v">
                <p:oleObj spid="_x0000_s550694" name="Equation" r:id="rId35" imgW="1714320" imgH="177480" progId="Equation.3">
                  <p:embed/>
                </p:oleObj>
              </mc:Choice>
              <mc:Fallback>
                <p:oleObj name="Equation" r:id="rId35" imgW="1714320" imgH="1774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29200" y="3886200"/>
                        <a:ext cx="35814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7" name="Group 43"/>
          <p:cNvGrpSpPr>
            <a:grpSpLocks/>
          </p:cNvGrpSpPr>
          <p:nvPr/>
        </p:nvGrpSpPr>
        <p:grpSpPr bwMode="auto">
          <a:xfrm>
            <a:off x="2057400" y="3200400"/>
            <a:ext cx="596900" cy="466725"/>
            <a:chOff x="1296" y="1920"/>
            <a:chExt cx="376" cy="294"/>
          </a:xfrm>
        </p:grpSpPr>
        <p:sp>
          <p:nvSpPr>
            <p:cNvPr id="4135" name="Text Box 44"/>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4136" name="Line 45"/>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8" name="Group 46"/>
          <p:cNvGrpSpPr>
            <a:grpSpLocks/>
          </p:cNvGrpSpPr>
          <p:nvPr/>
        </p:nvGrpSpPr>
        <p:grpSpPr bwMode="auto">
          <a:xfrm>
            <a:off x="3292475" y="3048000"/>
            <a:ext cx="614363" cy="685800"/>
            <a:chOff x="1296" y="1920"/>
            <a:chExt cx="387" cy="294"/>
          </a:xfrm>
        </p:grpSpPr>
        <p:sp>
          <p:nvSpPr>
            <p:cNvPr id="4133" name="Text Box 47"/>
            <p:cNvSpPr txBox="1">
              <a:spLocks noChangeArrowheads="1"/>
            </p:cNvSpPr>
            <p:nvPr/>
          </p:nvSpPr>
          <p:spPr bwMode="auto">
            <a:xfrm>
              <a:off x="1296" y="1920"/>
              <a:ext cx="387"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D</a:t>
              </a:r>
              <a:r>
                <a:rPr lang="en-US" sz="2000" b="1">
                  <a:solidFill>
                    <a:schemeClr val="accent2"/>
                  </a:solidFill>
                  <a:latin typeface="Monotype Corsiva" charset="0"/>
                </a:rPr>
                <a:t>g</a:t>
              </a:r>
            </a:p>
          </p:txBody>
        </p:sp>
        <p:sp>
          <p:nvSpPr>
            <p:cNvPr id="4134" name="Line 48"/>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9" name="Group 49"/>
          <p:cNvGrpSpPr>
            <a:grpSpLocks/>
          </p:cNvGrpSpPr>
          <p:nvPr/>
        </p:nvGrpSpPr>
        <p:grpSpPr bwMode="auto">
          <a:xfrm>
            <a:off x="1219200" y="3048000"/>
            <a:ext cx="593725" cy="685800"/>
            <a:chOff x="1296" y="1920"/>
            <a:chExt cx="374" cy="294"/>
          </a:xfrm>
        </p:grpSpPr>
        <p:sp>
          <p:nvSpPr>
            <p:cNvPr id="4131" name="Text Box 50"/>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4132" name="Line 51"/>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aphicFrame>
        <p:nvGraphicFramePr>
          <p:cNvPr id="427060" name="Object 19"/>
          <p:cNvGraphicFramePr>
            <a:graphicFrameLocks noChangeAspect="1"/>
          </p:cNvGraphicFramePr>
          <p:nvPr/>
        </p:nvGraphicFramePr>
        <p:xfrm>
          <a:off x="3883025" y="5002213"/>
          <a:ext cx="1333500" cy="438150"/>
        </p:xfrm>
        <a:graphic>
          <a:graphicData uri="http://schemas.openxmlformats.org/presentationml/2006/ole">
            <mc:AlternateContent xmlns:mc="http://schemas.openxmlformats.org/markup-compatibility/2006">
              <mc:Choice xmlns:v="urn:schemas-microsoft-com:vml" Requires="v">
                <p:oleObj spid="_x0000_s550695" name="Equation" r:id="rId37" imgW="622080" imgH="215640" progId="Equation.3">
                  <p:embed/>
                </p:oleObj>
              </mc:Choice>
              <mc:Fallback>
                <p:oleObj name="Equation" r:id="rId37" imgW="622080" imgH="21564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883025" y="5002213"/>
                        <a:ext cx="1333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61" name="Object 20"/>
          <p:cNvGraphicFramePr>
            <a:graphicFrameLocks noChangeAspect="1"/>
          </p:cNvGraphicFramePr>
          <p:nvPr/>
        </p:nvGraphicFramePr>
        <p:xfrm>
          <a:off x="5168900" y="5064125"/>
          <a:ext cx="695325" cy="317500"/>
        </p:xfrm>
        <a:graphic>
          <a:graphicData uri="http://schemas.openxmlformats.org/presentationml/2006/ole">
            <mc:AlternateContent xmlns:mc="http://schemas.openxmlformats.org/markup-compatibility/2006">
              <mc:Choice xmlns:v="urn:schemas-microsoft-com:vml" Requires="v">
                <p:oleObj spid="_x0000_s550696" name="Equation" r:id="rId39" imgW="342720" imgH="164880" progId="Equation.DSMT4">
                  <p:embed/>
                </p:oleObj>
              </mc:Choice>
              <mc:Fallback>
                <p:oleObj name="Equation" r:id="rId39" imgW="342720" imgH="1648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168900" y="5064125"/>
                        <a:ext cx="695325"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00173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 name="Date Placeholder 3"/>
          <p:cNvSpPr>
            <a:spLocks noGrp="1"/>
          </p:cNvSpPr>
          <p:nvPr>
            <p:ph type="dt" sz="quarter" idx="10"/>
          </p:nvPr>
        </p:nvSpPr>
        <p:spPr>
          <a:noFill/>
        </p:spPr>
        <p:txBody>
          <a:bodyPr/>
          <a:lstStyle/>
          <a:p>
            <a:r>
              <a:rPr lang="en-US" smtClean="0">
                <a:latin typeface="Arial Narrow" charset="0"/>
              </a:rPr>
              <a:t>Tuesday, Nov. 4, 2014</a:t>
            </a:r>
            <a:endParaRPr lang="en-US">
              <a:latin typeface="Arial Narrow" charset="0"/>
            </a:endParaRPr>
          </a:p>
        </p:txBody>
      </p:sp>
      <p:sp>
        <p:nvSpPr>
          <p:cNvPr id="5141"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62" name="Slide Number Placeholder 5"/>
          <p:cNvSpPr>
            <a:spLocks noGrp="1"/>
          </p:cNvSpPr>
          <p:nvPr>
            <p:ph type="sldNum" sz="quarter" idx="12"/>
          </p:nvPr>
        </p:nvSpPr>
        <p:spPr/>
        <p:txBody>
          <a:bodyPr/>
          <a:lstStyle/>
          <a:p>
            <a:fld id="{09285B5D-E174-CC4E-830E-22E3D5B42481}" type="slidenum">
              <a:rPr lang="en-US"/>
              <a:pPr/>
              <a:t>12</a:t>
            </a:fld>
            <a:endParaRPr lang="en-US"/>
          </a:p>
        </p:txBody>
      </p:sp>
      <p:sp>
        <p:nvSpPr>
          <p:cNvPr id="5143" name="Rectangle 2"/>
          <p:cNvSpPr>
            <a:spLocks noGrp="1" noChangeArrowheads="1"/>
          </p:cNvSpPr>
          <p:nvPr>
            <p:ph type="title"/>
          </p:nvPr>
        </p:nvSpPr>
        <p:spPr>
          <a:xfrm>
            <a:off x="685800" y="76200"/>
            <a:ext cx="7772400" cy="609600"/>
          </a:xfrm>
        </p:spPr>
        <p:txBody>
          <a:bodyPr/>
          <a:lstStyle/>
          <a:p>
            <a:r>
              <a:rPr lang="en-US" sz="4000" dirty="0"/>
              <a:t>Example for Mech. Equilibrium Cont’d </a:t>
            </a:r>
            <a:endParaRPr lang="en-US" dirty="0"/>
          </a:p>
        </p:txBody>
      </p:sp>
      <p:sp>
        <p:nvSpPr>
          <p:cNvPr id="428035" name="Text Box 3"/>
          <p:cNvSpPr txBox="1">
            <a:spLocks noChangeArrowheads="1"/>
          </p:cNvSpPr>
          <p:nvPr/>
        </p:nvSpPr>
        <p:spPr bwMode="auto">
          <a:xfrm>
            <a:off x="3810000" y="762000"/>
            <a:ext cx="49530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Determine the position of the child to balance the system for different position of axis of rotation.</a:t>
            </a:r>
          </a:p>
        </p:txBody>
      </p:sp>
      <p:sp>
        <p:nvSpPr>
          <p:cNvPr id="428036" name="Text Box 4"/>
          <p:cNvSpPr txBox="1">
            <a:spLocks noChangeArrowheads="1"/>
          </p:cNvSpPr>
          <p:nvPr/>
        </p:nvSpPr>
        <p:spPr bwMode="auto">
          <a:xfrm>
            <a:off x="457200" y="3733800"/>
            <a:ext cx="2514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 normal force is </a:t>
            </a:r>
          </a:p>
        </p:txBody>
      </p:sp>
      <p:sp>
        <p:nvSpPr>
          <p:cNvPr id="428037" name="Text Box 5"/>
          <p:cNvSpPr txBox="1">
            <a:spLocks noChangeArrowheads="1"/>
          </p:cNvSpPr>
          <p:nvPr/>
        </p:nvSpPr>
        <p:spPr bwMode="auto">
          <a:xfrm>
            <a:off x="4648200" y="2193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axis of rotation by all the forces are </a:t>
            </a:r>
          </a:p>
        </p:txBody>
      </p:sp>
      <p:graphicFrame>
        <p:nvGraphicFramePr>
          <p:cNvPr id="428038" name="Object 2"/>
          <p:cNvGraphicFramePr>
            <a:graphicFrameLocks noChangeAspect="1"/>
          </p:cNvGraphicFramePr>
          <p:nvPr/>
        </p:nvGraphicFramePr>
        <p:xfrm>
          <a:off x="679450" y="3205163"/>
          <a:ext cx="425450" cy="446087"/>
        </p:xfrm>
        <a:graphic>
          <a:graphicData uri="http://schemas.openxmlformats.org/presentationml/2006/ole">
            <mc:AlternateContent xmlns:mc="http://schemas.openxmlformats.org/markup-compatibility/2006">
              <mc:Choice xmlns:v="urn:schemas-microsoft-com:vml" Requires="v">
                <p:oleObj spid="_x0000_s554571"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3205163"/>
                        <a:ext cx="425450" cy="4460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39" name="Text Box 7"/>
          <p:cNvSpPr txBox="1">
            <a:spLocks noChangeArrowheads="1"/>
          </p:cNvSpPr>
          <p:nvPr/>
        </p:nvSpPr>
        <p:spPr bwMode="auto">
          <a:xfrm>
            <a:off x="381000" y="5486400"/>
            <a:ext cx="1219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a:t>
            </a:r>
          </a:p>
        </p:txBody>
      </p:sp>
      <p:graphicFrame>
        <p:nvGraphicFramePr>
          <p:cNvPr id="428040" name="Object 3"/>
          <p:cNvGraphicFramePr>
            <a:graphicFrameLocks noChangeAspect="1"/>
          </p:cNvGraphicFramePr>
          <p:nvPr/>
        </p:nvGraphicFramePr>
        <p:xfrm>
          <a:off x="1949450" y="5651500"/>
          <a:ext cx="412750" cy="428625"/>
        </p:xfrm>
        <a:graphic>
          <a:graphicData uri="http://schemas.openxmlformats.org/presentationml/2006/ole">
            <mc:AlternateContent xmlns:mc="http://schemas.openxmlformats.org/markup-compatibility/2006">
              <mc:Choice xmlns:v="urn:schemas-microsoft-com:vml" Requires="v">
                <p:oleObj spid="_x0000_s554572"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9450" y="5651500"/>
                        <a:ext cx="412750" cy="4286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41" name="Object 4"/>
          <p:cNvGraphicFramePr>
            <a:graphicFrameLocks noChangeAspect="1"/>
          </p:cNvGraphicFramePr>
          <p:nvPr/>
        </p:nvGraphicFramePr>
        <p:xfrm>
          <a:off x="3201988" y="3768725"/>
          <a:ext cx="303212" cy="317500"/>
        </p:xfrm>
        <a:graphic>
          <a:graphicData uri="http://schemas.openxmlformats.org/presentationml/2006/ole">
            <mc:AlternateContent xmlns:mc="http://schemas.openxmlformats.org/markup-compatibility/2006">
              <mc:Choice xmlns:v="urn:schemas-microsoft-com:vml" Requires="v">
                <p:oleObj spid="_x0000_s554573"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1988" y="3768725"/>
                        <a:ext cx="303212"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2" name="Text Box 10"/>
          <p:cNvSpPr txBox="1">
            <a:spLocks noChangeArrowheads="1"/>
          </p:cNvSpPr>
          <p:nvPr/>
        </p:nvSpPr>
        <p:spPr bwMode="auto">
          <a:xfrm>
            <a:off x="457200" y="4175125"/>
            <a:ext cx="1981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can be rewritten </a:t>
            </a:r>
          </a:p>
        </p:txBody>
      </p:sp>
      <p:graphicFrame>
        <p:nvGraphicFramePr>
          <p:cNvPr id="428043" name="Object 5"/>
          <p:cNvGraphicFramePr>
            <a:graphicFrameLocks noChangeAspect="1"/>
          </p:cNvGraphicFramePr>
          <p:nvPr/>
        </p:nvGraphicFramePr>
        <p:xfrm>
          <a:off x="2587625" y="4221163"/>
          <a:ext cx="307975" cy="320675"/>
        </p:xfrm>
        <a:graphic>
          <a:graphicData uri="http://schemas.openxmlformats.org/presentationml/2006/ole">
            <mc:AlternateContent xmlns:mc="http://schemas.openxmlformats.org/markup-compatibility/2006">
              <mc:Choice xmlns:v="urn:schemas-microsoft-com:vml" Requires="v">
                <p:oleObj spid="_x0000_s554574" name="Equation" r:id="rId9" imgW="126720" imgH="139680" progId="Equation.3">
                  <p:embed/>
                </p:oleObj>
              </mc:Choice>
              <mc:Fallback>
                <p:oleObj name="Equation" r:id="rId9" imgW="126720" imgH="139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7625" y="4221163"/>
                        <a:ext cx="307975" cy="320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4" name="Text Box 12"/>
          <p:cNvSpPr txBox="1">
            <a:spLocks noChangeArrowheads="1"/>
          </p:cNvSpPr>
          <p:nvPr/>
        </p:nvSpPr>
        <p:spPr bwMode="auto">
          <a:xfrm>
            <a:off x="7239000" y="5181600"/>
            <a:ext cx="1752600" cy="366713"/>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What do we learn?</a:t>
            </a:r>
          </a:p>
        </p:txBody>
      </p:sp>
      <p:sp>
        <p:nvSpPr>
          <p:cNvPr id="428045" name="Text Box 13"/>
          <p:cNvSpPr txBox="1">
            <a:spLocks noChangeArrowheads="1"/>
          </p:cNvSpPr>
          <p:nvPr/>
        </p:nvSpPr>
        <p:spPr bwMode="auto">
          <a:xfrm>
            <a:off x="6553200" y="5638800"/>
            <a:ext cx="2514600" cy="915988"/>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charset="0"/>
              </a:rPr>
              <a:t>No matter where the rotation axis is, net effect of the torque is identical.</a:t>
            </a:r>
          </a:p>
        </p:txBody>
      </p:sp>
      <p:grpSp>
        <p:nvGrpSpPr>
          <p:cNvPr id="2" name="Group 14"/>
          <p:cNvGrpSpPr>
            <a:grpSpLocks/>
          </p:cNvGrpSpPr>
          <p:nvPr/>
        </p:nvGrpSpPr>
        <p:grpSpPr bwMode="auto">
          <a:xfrm>
            <a:off x="685800" y="1371600"/>
            <a:ext cx="3200400" cy="1589088"/>
            <a:chOff x="432" y="864"/>
            <a:chExt cx="2016" cy="1001"/>
          </a:xfrm>
        </p:grpSpPr>
        <p:sp>
          <p:nvSpPr>
            <p:cNvPr id="5155" name="Rectangle 15"/>
            <p:cNvSpPr>
              <a:spLocks noChangeArrowheads="1"/>
            </p:cNvSpPr>
            <p:nvPr/>
          </p:nvSpPr>
          <p:spPr bwMode="auto">
            <a:xfrm>
              <a:off x="432" y="1433"/>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5156" name="AutoShape 16"/>
            <p:cNvSpPr>
              <a:spLocks noChangeArrowheads="1"/>
            </p:cNvSpPr>
            <p:nvPr/>
          </p:nvSpPr>
          <p:spPr bwMode="auto">
            <a:xfrm>
              <a:off x="1248" y="1529"/>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5157" name="Rectangle 17"/>
            <p:cNvSpPr>
              <a:spLocks noChangeArrowheads="1"/>
            </p:cNvSpPr>
            <p:nvPr/>
          </p:nvSpPr>
          <p:spPr bwMode="auto">
            <a:xfrm>
              <a:off x="672" y="1193"/>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5158" name="Rectangle 18"/>
            <p:cNvSpPr>
              <a:spLocks noChangeArrowheads="1"/>
            </p:cNvSpPr>
            <p:nvPr/>
          </p:nvSpPr>
          <p:spPr bwMode="auto">
            <a:xfrm>
              <a:off x="1968" y="1241"/>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3" name="Group 19"/>
            <p:cNvGrpSpPr>
              <a:grpSpLocks/>
            </p:cNvGrpSpPr>
            <p:nvPr/>
          </p:nvGrpSpPr>
          <p:grpSpPr bwMode="auto">
            <a:xfrm>
              <a:off x="1296" y="953"/>
              <a:ext cx="190" cy="480"/>
              <a:chOff x="1296" y="1344"/>
              <a:chExt cx="190" cy="480"/>
            </a:xfrm>
          </p:grpSpPr>
          <p:sp>
            <p:nvSpPr>
              <p:cNvPr id="5181" name="Text Box 20"/>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5182" name="Line 21"/>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4" name="Group 22"/>
            <p:cNvGrpSpPr>
              <a:grpSpLocks/>
            </p:cNvGrpSpPr>
            <p:nvPr/>
          </p:nvGrpSpPr>
          <p:grpSpPr bwMode="auto">
            <a:xfrm>
              <a:off x="1296" y="1529"/>
              <a:ext cx="376" cy="294"/>
              <a:chOff x="1296" y="1920"/>
              <a:chExt cx="376" cy="294"/>
            </a:xfrm>
          </p:grpSpPr>
          <p:sp>
            <p:nvSpPr>
              <p:cNvPr id="5179" name="Text Box 23"/>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5180" name="Line 24"/>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25"/>
            <p:cNvGrpSpPr>
              <a:grpSpLocks/>
            </p:cNvGrpSpPr>
            <p:nvPr/>
          </p:nvGrpSpPr>
          <p:grpSpPr bwMode="auto">
            <a:xfrm>
              <a:off x="768" y="1433"/>
              <a:ext cx="374" cy="432"/>
              <a:chOff x="1296" y="1920"/>
              <a:chExt cx="374" cy="294"/>
            </a:xfrm>
          </p:grpSpPr>
          <p:sp>
            <p:nvSpPr>
              <p:cNvPr id="5177" name="Text Box 26"/>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8" name="Line 27"/>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6" name="Group 28"/>
            <p:cNvGrpSpPr>
              <a:grpSpLocks/>
            </p:cNvGrpSpPr>
            <p:nvPr/>
          </p:nvGrpSpPr>
          <p:grpSpPr bwMode="auto">
            <a:xfrm>
              <a:off x="2074" y="1433"/>
              <a:ext cx="374" cy="432"/>
              <a:chOff x="1296" y="1920"/>
              <a:chExt cx="374" cy="294"/>
            </a:xfrm>
          </p:grpSpPr>
          <p:sp>
            <p:nvSpPr>
              <p:cNvPr id="5175" name="Text Box 29"/>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6" name="Line 30"/>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7" name="Group 31"/>
            <p:cNvGrpSpPr>
              <a:grpSpLocks/>
            </p:cNvGrpSpPr>
            <p:nvPr/>
          </p:nvGrpSpPr>
          <p:grpSpPr bwMode="auto">
            <a:xfrm>
              <a:off x="816" y="864"/>
              <a:ext cx="480" cy="329"/>
              <a:chOff x="816" y="1255"/>
              <a:chExt cx="480" cy="329"/>
            </a:xfrm>
          </p:grpSpPr>
          <p:sp>
            <p:nvSpPr>
              <p:cNvPr id="5172" name="Line 32"/>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3" name="Line 33"/>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4" name="Text Box 34"/>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8" name="Group 35"/>
            <p:cNvGrpSpPr>
              <a:grpSpLocks/>
            </p:cNvGrpSpPr>
            <p:nvPr/>
          </p:nvGrpSpPr>
          <p:grpSpPr bwMode="auto">
            <a:xfrm>
              <a:off x="1344" y="864"/>
              <a:ext cx="720" cy="377"/>
              <a:chOff x="1344" y="1255"/>
              <a:chExt cx="720" cy="377"/>
            </a:xfrm>
          </p:grpSpPr>
          <p:sp>
            <p:nvSpPr>
              <p:cNvPr id="5169" name="Line 36"/>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0" name="Line 37"/>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1" name="Text Box 38"/>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sp>
          <p:nvSpPr>
            <p:cNvPr id="5165" name="Line 39"/>
            <p:cNvSpPr>
              <a:spLocks noChangeShapeType="1"/>
            </p:cNvSpPr>
            <p:nvPr/>
          </p:nvSpPr>
          <p:spPr bwMode="auto">
            <a:xfrm flipV="1">
              <a:off x="1704" y="1248"/>
              <a:ext cx="0" cy="192"/>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66" name="Line 40"/>
            <p:cNvSpPr>
              <a:spLocks noChangeShapeType="1"/>
            </p:cNvSpPr>
            <p:nvPr/>
          </p:nvSpPr>
          <p:spPr bwMode="auto">
            <a:xfrm>
              <a:off x="1344" y="1344"/>
              <a:ext cx="384"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67" name="Text Box 41"/>
            <p:cNvSpPr txBox="1">
              <a:spLocks noChangeArrowheads="1"/>
            </p:cNvSpPr>
            <p:nvPr/>
          </p:nvSpPr>
          <p:spPr bwMode="auto">
            <a:xfrm>
              <a:off x="1430" y="1157"/>
              <a:ext cx="29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x/2</a:t>
              </a:r>
              <a:endParaRPr lang="en-US">
                <a:latin typeface="Symbol" charset="2"/>
              </a:endParaRPr>
            </a:p>
          </p:txBody>
        </p:sp>
        <p:sp>
          <p:nvSpPr>
            <p:cNvPr id="5168" name="Oval 42"/>
            <p:cNvSpPr>
              <a:spLocks noChangeArrowheads="1"/>
            </p:cNvSpPr>
            <p:nvPr/>
          </p:nvSpPr>
          <p:spPr bwMode="auto">
            <a:xfrm>
              <a:off x="1680" y="1440"/>
              <a:ext cx="48" cy="4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grpSp>
        <p:nvGrpSpPr>
          <p:cNvPr id="9" name="Group 43"/>
          <p:cNvGrpSpPr>
            <a:grpSpLocks/>
          </p:cNvGrpSpPr>
          <p:nvPr/>
        </p:nvGrpSpPr>
        <p:grpSpPr bwMode="auto">
          <a:xfrm>
            <a:off x="1851025" y="914400"/>
            <a:ext cx="1577975" cy="1447800"/>
            <a:chOff x="1166" y="576"/>
            <a:chExt cx="994" cy="912"/>
          </a:xfrm>
        </p:grpSpPr>
        <p:sp>
          <p:nvSpPr>
            <p:cNvPr id="5153" name="Text Box 44"/>
            <p:cNvSpPr txBox="1">
              <a:spLocks noChangeArrowheads="1"/>
            </p:cNvSpPr>
            <p:nvPr/>
          </p:nvSpPr>
          <p:spPr bwMode="auto">
            <a:xfrm>
              <a:off x="1166" y="576"/>
              <a:ext cx="994" cy="268"/>
            </a:xfrm>
            <a:prstGeom prst="rect">
              <a:avLst/>
            </a:prstGeom>
            <a:noFill/>
            <a:ln w="28575">
              <a:solidFill>
                <a:srgbClr val="FF0000"/>
              </a:solidFill>
              <a:miter lim="800000"/>
              <a:headEnd/>
              <a:tailEnd/>
            </a:ln>
          </p:spPr>
          <p:txBody>
            <a:bodyPr wrap="none">
              <a:prstTxWarp prst="textNoShape">
                <a:avLst/>
              </a:prstTxWarp>
              <a:spAutoFit/>
            </a:bodyPr>
            <a:lstStyle/>
            <a:p>
              <a:r>
                <a:rPr lang="en-US" sz="2000">
                  <a:solidFill>
                    <a:srgbClr val="FF0000"/>
                  </a:solidFill>
                  <a:latin typeface="Arial Narrow" charset="0"/>
                </a:rPr>
                <a:t>Rotational axis</a:t>
              </a:r>
            </a:p>
          </p:txBody>
        </p:sp>
        <p:cxnSp>
          <p:nvCxnSpPr>
            <p:cNvPr id="5154" name="AutoShape 45"/>
            <p:cNvCxnSpPr>
              <a:cxnSpLocks noChangeShapeType="1"/>
            </p:cNvCxnSpPr>
            <p:nvPr/>
          </p:nvCxnSpPr>
          <p:spPr bwMode="auto">
            <a:xfrm flipH="1">
              <a:off x="1709" y="710"/>
              <a:ext cx="451" cy="778"/>
            </a:xfrm>
            <a:prstGeom prst="curvedConnector4">
              <a:avLst>
                <a:gd name="adj1" fmla="val -84704"/>
                <a:gd name="adj2" fmla="val 159769"/>
              </a:avLst>
            </a:prstGeom>
            <a:noFill/>
            <a:ln w="28575">
              <a:solidFill>
                <a:srgbClr val="FF0000"/>
              </a:solidFill>
              <a:round/>
              <a:headEnd/>
              <a:tailEnd type="triangle" w="med" len="med"/>
            </a:ln>
          </p:spPr>
        </p:cxnSp>
      </p:grpSp>
      <p:graphicFrame>
        <p:nvGraphicFramePr>
          <p:cNvPr id="428078" name="Object 6"/>
          <p:cNvGraphicFramePr>
            <a:graphicFrameLocks noChangeAspect="1"/>
          </p:cNvGraphicFramePr>
          <p:nvPr/>
        </p:nvGraphicFramePr>
        <p:xfrm>
          <a:off x="1074738" y="3209925"/>
          <a:ext cx="1714500" cy="438150"/>
        </p:xfrm>
        <a:graphic>
          <a:graphicData uri="http://schemas.openxmlformats.org/presentationml/2006/ole">
            <mc:AlternateContent xmlns:mc="http://schemas.openxmlformats.org/markup-compatibility/2006">
              <mc:Choice xmlns:v="urn:schemas-microsoft-com:vml" Requires="v">
                <p:oleObj spid="_x0000_s554575" name="Equation" r:id="rId11" imgW="799920" imgH="215640" progId="Equation.3">
                  <p:embed/>
                </p:oleObj>
              </mc:Choice>
              <mc:Fallback>
                <p:oleObj name="Equation" r:id="rId11" imgW="79992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4738"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79" name="Object 7"/>
          <p:cNvGraphicFramePr>
            <a:graphicFrameLocks noChangeAspect="1"/>
          </p:cNvGraphicFramePr>
          <p:nvPr/>
        </p:nvGraphicFramePr>
        <p:xfrm>
          <a:off x="8299450" y="3200400"/>
          <a:ext cx="387350" cy="457200"/>
        </p:xfrm>
        <a:graphic>
          <a:graphicData uri="http://schemas.openxmlformats.org/presentationml/2006/ole">
            <mc:AlternateContent xmlns:mc="http://schemas.openxmlformats.org/markup-compatibility/2006">
              <mc:Choice xmlns:v="urn:schemas-microsoft-com:vml" Requires="v">
                <p:oleObj spid="_x0000_s554576" name="Equation" r:id="rId13" imgW="241200" imgH="177480" progId="Equation.3">
                  <p:embed/>
                </p:oleObj>
              </mc:Choice>
              <mc:Fallback>
                <p:oleObj name="Equation" r:id="rId13" imgW="24120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99450" y="3200400"/>
                        <a:ext cx="387350"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0" name="Object 8"/>
          <p:cNvGraphicFramePr>
            <a:graphicFrameLocks noChangeAspect="1"/>
          </p:cNvGraphicFramePr>
          <p:nvPr/>
        </p:nvGraphicFramePr>
        <p:xfrm>
          <a:off x="3497263" y="3733800"/>
          <a:ext cx="2598737" cy="385763"/>
        </p:xfrm>
        <a:graphic>
          <a:graphicData uri="http://schemas.openxmlformats.org/presentationml/2006/ole">
            <mc:AlternateContent xmlns:mc="http://schemas.openxmlformats.org/markup-compatibility/2006">
              <mc:Choice xmlns:v="urn:schemas-microsoft-com:vml" Requires="v">
                <p:oleObj spid="_x0000_s554577" name="Equation" r:id="rId15" imgW="1384200" imgH="215640" progId="Equation.3">
                  <p:embed/>
                </p:oleObj>
              </mc:Choice>
              <mc:Fallback>
                <p:oleObj name="Equation" r:id="rId15" imgW="138420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7263" y="3733800"/>
                        <a:ext cx="2598737"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1" name="Object 9"/>
          <p:cNvGraphicFramePr>
            <a:graphicFrameLocks noChangeAspect="1"/>
          </p:cNvGraphicFramePr>
          <p:nvPr/>
        </p:nvGraphicFramePr>
        <p:xfrm>
          <a:off x="2759075" y="3209925"/>
          <a:ext cx="2720975" cy="438150"/>
        </p:xfrm>
        <a:graphic>
          <a:graphicData uri="http://schemas.openxmlformats.org/presentationml/2006/ole">
            <mc:AlternateContent xmlns:mc="http://schemas.openxmlformats.org/markup-compatibility/2006">
              <mc:Choice xmlns:v="urn:schemas-microsoft-com:vml" Requires="v">
                <p:oleObj spid="_x0000_s554578" name="Equation" r:id="rId17" imgW="1269720" imgH="215640" progId="Equation.3">
                  <p:embed/>
                </p:oleObj>
              </mc:Choice>
              <mc:Fallback>
                <p:oleObj name="Equation" r:id="rId17" imgW="126972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59075" y="3209925"/>
                        <a:ext cx="2720975"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2" name="Object 10"/>
          <p:cNvGraphicFramePr>
            <a:graphicFrameLocks noChangeAspect="1"/>
          </p:cNvGraphicFramePr>
          <p:nvPr/>
        </p:nvGraphicFramePr>
        <p:xfrm>
          <a:off x="5449888" y="3248025"/>
          <a:ext cx="1196975" cy="361950"/>
        </p:xfrm>
        <a:graphic>
          <a:graphicData uri="http://schemas.openxmlformats.org/presentationml/2006/ole">
            <mc:AlternateContent xmlns:mc="http://schemas.openxmlformats.org/markup-compatibility/2006">
              <mc:Choice xmlns:v="urn:schemas-microsoft-com:vml" Requires="v">
                <p:oleObj spid="_x0000_s554579" name="Equation" r:id="rId19" imgW="558720" imgH="177480" progId="Equation.3">
                  <p:embed/>
                </p:oleObj>
              </mc:Choice>
              <mc:Fallback>
                <p:oleObj name="Equation" r:id="rId19" imgW="558720" imgH="177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49888" y="3248025"/>
                        <a:ext cx="1196975" cy="361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3" name="Object 11"/>
          <p:cNvGraphicFramePr>
            <a:graphicFrameLocks noChangeAspect="1"/>
          </p:cNvGraphicFramePr>
          <p:nvPr/>
        </p:nvGraphicFramePr>
        <p:xfrm>
          <a:off x="6616700" y="3209925"/>
          <a:ext cx="1714500" cy="438150"/>
        </p:xfrm>
        <a:graphic>
          <a:graphicData uri="http://schemas.openxmlformats.org/presentationml/2006/ole">
            <mc:AlternateContent xmlns:mc="http://schemas.openxmlformats.org/markup-compatibility/2006">
              <mc:Choice xmlns:v="urn:schemas-microsoft-com:vml" Requires="v">
                <p:oleObj spid="_x0000_s554580" name="Equation" r:id="rId21" imgW="799920" imgH="215640" progId="Equation.3">
                  <p:embed/>
                </p:oleObj>
              </mc:Choice>
              <mc:Fallback>
                <p:oleObj name="Equation" r:id="rId21" imgW="79992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16700"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4" name="Object 12"/>
          <p:cNvGraphicFramePr>
            <a:graphicFrameLocks noChangeAspect="1"/>
          </p:cNvGraphicFramePr>
          <p:nvPr/>
        </p:nvGraphicFramePr>
        <p:xfrm>
          <a:off x="2916238" y="4192588"/>
          <a:ext cx="1482725" cy="379412"/>
        </p:xfrm>
        <a:graphic>
          <a:graphicData uri="http://schemas.openxmlformats.org/presentationml/2006/ole">
            <mc:AlternateContent xmlns:mc="http://schemas.openxmlformats.org/markup-compatibility/2006">
              <mc:Choice xmlns:v="urn:schemas-microsoft-com:vml" Requires="v">
                <p:oleObj spid="_x0000_s554581" name="Equation" r:id="rId23" imgW="799920" imgH="215640" progId="Equation.3">
                  <p:embed/>
                </p:oleObj>
              </mc:Choice>
              <mc:Fallback>
                <p:oleObj name="Equation" r:id="rId23" imgW="79992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16238" y="4192588"/>
                        <a:ext cx="1482725"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5" name="Object 13"/>
          <p:cNvGraphicFramePr>
            <a:graphicFrameLocks noChangeAspect="1"/>
          </p:cNvGraphicFramePr>
          <p:nvPr/>
        </p:nvGraphicFramePr>
        <p:xfrm>
          <a:off x="4419600" y="4191000"/>
          <a:ext cx="2354263" cy="379413"/>
        </p:xfrm>
        <a:graphic>
          <a:graphicData uri="http://schemas.openxmlformats.org/presentationml/2006/ole">
            <mc:AlternateContent xmlns:mc="http://schemas.openxmlformats.org/markup-compatibility/2006">
              <mc:Choice xmlns:v="urn:schemas-microsoft-com:vml" Requires="v">
                <p:oleObj spid="_x0000_s554582" name="Equation" r:id="rId25" imgW="1269720" imgH="215640" progId="Equation.3">
                  <p:embed/>
                </p:oleObj>
              </mc:Choice>
              <mc:Fallback>
                <p:oleObj name="Equation" r:id="rId25" imgW="126972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19600" y="4191000"/>
                        <a:ext cx="235426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6" name="Object 14"/>
          <p:cNvGraphicFramePr>
            <a:graphicFrameLocks noChangeAspect="1"/>
          </p:cNvGraphicFramePr>
          <p:nvPr/>
        </p:nvGraphicFramePr>
        <p:xfrm>
          <a:off x="3103563" y="4611688"/>
          <a:ext cx="3297237" cy="379412"/>
        </p:xfrm>
        <a:graphic>
          <a:graphicData uri="http://schemas.openxmlformats.org/presentationml/2006/ole">
            <mc:AlternateContent xmlns:mc="http://schemas.openxmlformats.org/markup-compatibility/2006">
              <mc:Choice xmlns:v="urn:schemas-microsoft-com:vml" Requires="v">
                <p:oleObj spid="_x0000_s554583" name="Equation" r:id="rId27" imgW="1777680" imgH="215640" progId="Equation.3">
                  <p:embed/>
                </p:oleObj>
              </mc:Choice>
              <mc:Fallback>
                <p:oleObj name="Equation" r:id="rId27" imgW="1777680" imgH="215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03563" y="4611688"/>
                        <a:ext cx="3297237"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7" name="Object 15"/>
          <p:cNvGraphicFramePr>
            <a:graphicFrameLocks noChangeAspect="1"/>
          </p:cNvGraphicFramePr>
          <p:nvPr/>
        </p:nvGraphicFramePr>
        <p:xfrm>
          <a:off x="6365875" y="4610100"/>
          <a:ext cx="1482725" cy="379413"/>
        </p:xfrm>
        <a:graphic>
          <a:graphicData uri="http://schemas.openxmlformats.org/presentationml/2006/ole">
            <mc:AlternateContent xmlns:mc="http://schemas.openxmlformats.org/markup-compatibility/2006">
              <mc:Choice xmlns:v="urn:schemas-microsoft-com:vml" Requires="v">
                <p:oleObj spid="_x0000_s554584"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65875" y="4610100"/>
                        <a:ext cx="1482725"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8" name="Object 16"/>
          <p:cNvGraphicFramePr>
            <a:graphicFrameLocks noChangeAspect="1"/>
          </p:cNvGraphicFramePr>
          <p:nvPr/>
        </p:nvGraphicFramePr>
        <p:xfrm>
          <a:off x="3048000" y="5029200"/>
          <a:ext cx="2614613" cy="379413"/>
        </p:xfrm>
        <a:graphic>
          <a:graphicData uri="http://schemas.openxmlformats.org/presentationml/2006/ole">
            <mc:AlternateContent xmlns:mc="http://schemas.openxmlformats.org/markup-compatibility/2006">
              <mc:Choice xmlns:v="urn:schemas-microsoft-com:vml" Requires="v">
                <p:oleObj spid="_x0000_s554585" name="Equation" r:id="rId31" imgW="1409400" imgH="215640" progId="Equation.3">
                  <p:embed/>
                </p:oleObj>
              </mc:Choice>
              <mc:Fallback>
                <p:oleObj name="Equation" r:id="rId31" imgW="140940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48000" y="5029200"/>
                        <a:ext cx="261461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9" name="Object 17"/>
          <p:cNvGraphicFramePr>
            <a:graphicFrameLocks noChangeAspect="1"/>
          </p:cNvGraphicFramePr>
          <p:nvPr/>
        </p:nvGraphicFramePr>
        <p:xfrm>
          <a:off x="5638800" y="5029200"/>
          <a:ext cx="447675" cy="312738"/>
        </p:xfrm>
        <a:graphic>
          <a:graphicData uri="http://schemas.openxmlformats.org/presentationml/2006/ole">
            <mc:AlternateContent xmlns:mc="http://schemas.openxmlformats.org/markup-compatibility/2006">
              <mc:Choice xmlns:v="urn:schemas-microsoft-com:vml" Requires="v">
                <p:oleObj spid="_x0000_s554586"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38800" y="5029200"/>
                        <a:ext cx="447675" cy="312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0" name="Object 18"/>
          <p:cNvGraphicFramePr>
            <a:graphicFrameLocks noChangeAspect="1"/>
          </p:cNvGraphicFramePr>
          <p:nvPr/>
        </p:nvGraphicFramePr>
        <p:xfrm>
          <a:off x="2349500" y="5484813"/>
          <a:ext cx="1779588" cy="763587"/>
        </p:xfrm>
        <a:graphic>
          <a:graphicData uri="http://schemas.openxmlformats.org/presentationml/2006/ole">
            <mc:AlternateContent xmlns:mc="http://schemas.openxmlformats.org/markup-compatibility/2006">
              <mc:Choice xmlns:v="urn:schemas-microsoft-com:vml" Requires="v">
                <p:oleObj spid="_x0000_s554587" name="Equation" r:id="rId35" imgW="952200" imgH="431640" progId="Equation.3">
                  <p:embed/>
                </p:oleObj>
              </mc:Choice>
              <mc:Fallback>
                <p:oleObj name="Equation" r:id="rId35" imgW="952200" imgH="43164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49500" y="5484813"/>
                        <a:ext cx="1779588"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1" name="Object 19"/>
          <p:cNvGraphicFramePr>
            <a:graphicFrameLocks noChangeAspect="1"/>
          </p:cNvGraphicFramePr>
          <p:nvPr/>
        </p:nvGraphicFramePr>
        <p:xfrm>
          <a:off x="4114800" y="5518150"/>
          <a:ext cx="2133600" cy="696913"/>
        </p:xfrm>
        <a:graphic>
          <a:graphicData uri="http://schemas.openxmlformats.org/presentationml/2006/ole">
            <mc:AlternateContent xmlns:mc="http://schemas.openxmlformats.org/markup-compatibility/2006">
              <mc:Choice xmlns:v="urn:schemas-microsoft-com:vml" Requires="v">
                <p:oleObj spid="_x0000_s554588" name="Equation" r:id="rId37" imgW="1384200" imgH="393480" progId="Equation.DSMT4">
                  <p:embed/>
                </p:oleObj>
              </mc:Choice>
              <mc:Fallback>
                <p:oleObj name="Equation" r:id="rId37" imgW="1384200" imgH="39348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14800" y="5518150"/>
                        <a:ext cx="2133600"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80191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2" name="Date Placeholder 3"/>
          <p:cNvSpPr>
            <a:spLocks noGrp="1"/>
          </p:cNvSpPr>
          <p:nvPr>
            <p:ph type="dt" sz="quarter" idx="10"/>
          </p:nvPr>
        </p:nvSpPr>
        <p:spPr>
          <a:noFill/>
        </p:spPr>
        <p:txBody>
          <a:bodyPr/>
          <a:lstStyle/>
          <a:p>
            <a:r>
              <a:rPr lang="en-US" smtClean="0">
                <a:latin typeface="Arial Narrow" charset="0"/>
              </a:rPr>
              <a:t>Tuesday, Nov. 4, 2014</a:t>
            </a:r>
            <a:endParaRPr lang="en-US">
              <a:latin typeface="Arial Narrow" charset="0"/>
            </a:endParaRPr>
          </a:p>
        </p:txBody>
      </p:sp>
      <p:sp>
        <p:nvSpPr>
          <p:cNvPr id="6163"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40" name="Slide Number Placeholder 5"/>
          <p:cNvSpPr>
            <a:spLocks noGrp="1"/>
          </p:cNvSpPr>
          <p:nvPr>
            <p:ph type="sldNum" sz="quarter" idx="12"/>
          </p:nvPr>
        </p:nvSpPr>
        <p:spPr/>
        <p:txBody>
          <a:bodyPr/>
          <a:lstStyle/>
          <a:p>
            <a:fld id="{805701F1-4850-034A-8FC3-B820D447F194}" type="slidenum">
              <a:rPr lang="en-US"/>
              <a:pPr/>
              <a:t>13</a:t>
            </a:fld>
            <a:endParaRPr lang="en-US"/>
          </a:p>
        </p:txBody>
      </p:sp>
      <p:sp>
        <p:nvSpPr>
          <p:cNvPr id="6165" name="Rectangle 2"/>
          <p:cNvSpPr>
            <a:spLocks noGrp="1" noChangeArrowheads="1"/>
          </p:cNvSpPr>
          <p:nvPr>
            <p:ph type="title"/>
          </p:nvPr>
        </p:nvSpPr>
        <p:spPr>
          <a:xfrm>
            <a:off x="685800" y="152400"/>
            <a:ext cx="7772400" cy="609600"/>
          </a:xfrm>
        </p:spPr>
        <p:txBody>
          <a:bodyPr/>
          <a:lstStyle/>
          <a:p>
            <a:r>
              <a:rPr lang="en-US" sz="4000" dirty="0"/>
              <a:t>Ex</a:t>
            </a:r>
            <a:r>
              <a:rPr lang="en-US" sz="4000" dirty="0" smtClean="0"/>
              <a:t>. Human Forearm</a:t>
            </a:r>
            <a:endParaRPr lang="en-US" dirty="0"/>
          </a:p>
        </p:txBody>
      </p:sp>
      <p:sp>
        <p:nvSpPr>
          <p:cNvPr id="431107" name="Text Box 3"/>
          <p:cNvSpPr txBox="1">
            <a:spLocks noChangeArrowheads="1"/>
          </p:cNvSpPr>
          <p:nvPr/>
        </p:nvSpPr>
        <p:spPr bwMode="auto">
          <a:xfrm>
            <a:off x="381000" y="762000"/>
            <a:ext cx="8458200" cy="13398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A person holds a 50.0N sphere in his hand.   The forearm is horizontal.  The biceps muscle is attached 3.00 cm from the joint, and the sphere is 35.0cm from the joint.  Find the upward force exerted by the biceps on the forearm and the downward force exerted by the upper arm on the forearm and acting at the joint.  Neglect the weight of forearm.</a:t>
            </a:r>
          </a:p>
        </p:txBody>
      </p:sp>
      <p:graphicFrame>
        <p:nvGraphicFramePr>
          <p:cNvPr id="431108" name="Object 2"/>
          <p:cNvGraphicFramePr>
            <a:graphicFrameLocks noChangeAspect="1"/>
          </p:cNvGraphicFramePr>
          <p:nvPr/>
        </p:nvGraphicFramePr>
        <p:xfrm>
          <a:off x="4500563" y="2965450"/>
          <a:ext cx="757237" cy="479425"/>
        </p:xfrm>
        <a:graphic>
          <a:graphicData uri="http://schemas.openxmlformats.org/presentationml/2006/ole">
            <mc:AlternateContent xmlns:mc="http://schemas.openxmlformats.org/markup-compatibility/2006">
              <mc:Choice xmlns:v="urn:schemas-microsoft-com:vml" Requires="v">
                <p:oleObj spid="_x0000_s504611" name="Equation" r:id="rId3" imgW="380880" imgH="253800" progId="Equation.3">
                  <p:embed/>
                </p:oleObj>
              </mc:Choice>
              <mc:Fallback>
                <p:oleObj name="Equation" r:id="rId3" imgW="3808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965450"/>
                        <a:ext cx="757237"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1109" name="Text Box 5"/>
          <p:cNvSpPr txBox="1">
            <a:spLocks noChangeArrowheads="1"/>
          </p:cNvSpPr>
          <p:nvPr/>
        </p:nvSpPr>
        <p:spPr bwMode="auto">
          <a:xfrm>
            <a:off x="4114800" y="2209800"/>
            <a:ext cx="3886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Since the system is in equilibrium, from the translational equilibrium condition</a:t>
            </a:r>
          </a:p>
        </p:txBody>
      </p:sp>
      <p:sp>
        <p:nvSpPr>
          <p:cNvPr id="431110" name="Text Box 6"/>
          <p:cNvSpPr txBox="1">
            <a:spLocks noChangeArrowheads="1"/>
          </p:cNvSpPr>
          <p:nvPr/>
        </p:nvSpPr>
        <p:spPr bwMode="auto">
          <a:xfrm>
            <a:off x="609600" y="4038600"/>
            <a:ext cx="3886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From the rotational equilibrium condition</a:t>
            </a:r>
          </a:p>
        </p:txBody>
      </p:sp>
      <p:grpSp>
        <p:nvGrpSpPr>
          <p:cNvPr id="2" name="Group 7"/>
          <p:cNvGrpSpPr>
            <a:grpSpLocks/>
          </p:cNvGrpSpPr>
          <p:nvPr/>
        </p:nvGrpSpPr>
        <p:grpSpPr bwMode="auto">
          <a:xfrm>
            <a:off x="669925" y="2209800"/>
            <a:ext cx="2592388" cy="1828800"/>
            <a:chOff x="422" y="1392"/>
            <a:chExt cx="1633" cy="1152"/>
          </a:xfrm>
        </p:grpSpPr>
        <p:sp>
          <p:nvSpPr>
            <p:cNvPr id="6172" name="Rectangle 8"/>
            <p:cNvSpPr>
              <a:spLocks noChangeArrowheads="1"/>
            </p:cNvSpPr>
            <p:nvPr/>
          </p:nvSpPr>
          <p:spPr bwMode="auto">
            <a:xfrm>
              <a:off x="624" y="2112"/>
              <a:ext cx="1248" cy="9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173" name="Rectangle 9"/>
            <p:cNvSpPr>
              <a:spLocks noChangeArrowheads="1"/>
            </p:cNvSpPr>
            <p:nvPr/>
          </p:nvSpPr>
          <p:spPr bwMode="auto">
            <a:xfrm rot="-5400000">
              <a:off x="216" y="1704"/>
              <a:ext cx="720" cy="9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174" name="Oval 10"/>
            <p:cNvSpPr>
              <a:spLocks noChangeArrowheads="1"/>
            </p:cNvSpPr>
            <p:nvPr/>
          </p:nvSpPr>
          <p:spPr bwMode="auto">
            <a:xfrm>
              <a:off x="1680" y="1872"/>
              <a:ext cx="240" cy="240"/>
            </a:xfrm>
            <a:prstGeom prst="ellipse">
              <a:avLst/>
            </a:prstGeom>
            <a:gradFill rotWithShape="0">
              <a:gsLst>
                <a:gs pos="0">
                  <a:srgbClr val="CCFFFF"/>
                </a:gs>
                <a:gs pos="100000">
                  <a:srgbClr val="5E7676"/>
                </a:gs>
              </a:gsLst>
              <a:path path="shape">
                <a:fillToRect l="50000" t="50000" r="50000" b="50000"/>
              </a:path>
            </a:gradFill>
            <a:ln w="9525">
              <a:noFill/>
              <a:round/>
              <a:headEnd/>
              <a:tailEnd/>
            </a:ln>
          </p:spPr>
          <p:txBody>
            <a:bodyPr wrap="none" anchor="ctr">
              <a:prstTxWarp prst="textNoShape">
                <a:avLst/>
              </a:prstTxWarp>
            </a:bodyPr>
            <a:lstStyle/>
            <a:p>
              <a:pPr algn="ctr"/>
              <a:endParaRPr lang="en-US">
                <a:latin typeface="Symbol" charset="2"/>
              </a:endParaRPr>
            </a:p>
          </p:txBody>
        </p:sp>
        <p:sp>
          <p:nvSpPr>
            <p:cNvPr id="6175" name="Text Box 11"/>
            <p:cNvSpPr txBox="1">
              <a:spLocks noChangeArrowheads="1"/>
            </p:cNvSpPr>
            <p:nvPr/>
          </p:nvSpPr>
          <p:spPr bwMode="auto">
            <a:xfrm>
              <a:off x="422" y="2071"/>
              <a:ext cx="218"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Arial Narrow" charset="0"/>
                </a:rPr>
                <a:t>O</a:t>
              </a:r>
            </a:p>
          </p:txBody>
        </p:sp>
        <p:sp>
          <p:nvSpPr>
            <p:cNvPr id="6176" name="Line 12"/>
            <p:cNvSpPr>
              <a:spLocks noChangeShapeType="1"/>
            </p:cNvSpPr>
            <p:nvPr/>
          </p:nvSpPr>
          <p:spPr bwMode="auto">
            <a:xfrm flipV="1">
              <a:off x="720" y="1488"/>
              <a:ext cx="0" cy="62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6177" name="Text Box 13"/>
            <p:cNvSpPr txBox="1">
              <a:spLocks noChangeArrowheads="1"/>
            </p:cNvSpPr>
            <p:nvPr/>
          </p:nvSpPr>
          <p:spPr bwMode="auto">
            <a:xfrm>
              <a:off x="710" y="1608"/>
              <a:ext cx="271"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B</a:t>
              </a:r>
              <a:endParaRPr lang="en-US" sz="2000" b="1">
                <a:solidFill>
                  <a:schemeClr val="accent2"/>
                </a:solidFill>
                <a:latin typeface="Monotype Corsiva" charset="0"/>
              </a:endParaRPr>
            </a:p>
          </p:txBody>
        </p:sp>
        <p:sp>
          <p:nvSpPr>
            <p:cNvPr id="6178" name="Line 14"/>
            <p:cNvSpPr>
              <a:spLocks noChangeShapeType="1"/>
            </p:cNvSpPr>
            <p:nvPr/>
          </p:nvSpPr>
          <p:spPr bwMode="auto">
            <a:xfrm>
              <a:off x="624" y="2112"/>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6179" name="Text Box 15"/>
            <p:cNvSpPr txBox="1">
              <a:spLocks noChangeArrowheads="1"/>
            </p:cNvSpPr>
            <p:nvPr/>
          </p:nvSpPr>
          <p:spPr bwMode="auto">
            <a:xfrm>
              <a:off x="593" y="2294"/>
              <a:ext cx="28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U</a:t>
              </a:r>
              <a:endParaRPr lang="en-US" sz="2000" b="1">
                <a:solidFill>
                  <a:schemeClr val="accent2"/>
                </a:solidFill>
                <a:latin typeface="Monotype Corsiva" charset="0"/>
              </a:endParaRPr>
            </a:p>
          </p:txBody>
        </p:sp>
        <p:sp>
          <p:nvSpPr>
            <p:cNvPr id="6180" name="Line 16"/>
            <p:cNvSpPr>
              <a:spLocks noChangeShapeType="1"/>
            </p:cNvSpPr>
            <p:nvPr/>
          </p:nvSpPr>
          <p:spPr bwMode="auto">
            <a:xfrm>
              <a:off x="1800" y="2208"/>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6181" name="Text Box 17"/>
            <p:cNvSpPr txBox="1">
              <a:spLocks noChangeArrowheads="1"/>
            </p:cNvSpPr>
            <p:nvPr/>
          </p:nvSpPr>
          <p:spPr bwMode="auto">
            <a:xfrm>
              <a:off x="1776" y="2256"/>
              <a:ext cx="279"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mg</a:t>
              </a:r>
            </a:p>
          </p:txBody>
        </p:sp>
        <p:sp>
          <p:nvSpPr>
            <p:cNvPr id="6182" name="Text Box 18"/>
            <p:cNvSpPr txBox="1">
              <a:spLocks noChangeArrowheads="1"/>
            </p:cNvSpPr>
            <p:nvPr/>
          </p:nvSpPr>
          <p:spPr bwMode="auto">
            <a:xfrm>
              <a:off x="566" y="1831"/>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sp>
          <p:nvSpPr>
            <p:cNvPr id="6183" name="Line 19"/>
            <p:cNvSpPr>
              <a:spLocks noChangeShapeType="1"/>
            </p:cNvSpPr>
            <p:nvPr/>
          </p:nvSpPr>
          <p:spPr bwMode="auto">
            <a:xfrm>
              <a:off x="624" y="2304"/>
              <a:ext cx="120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6184" name="Text Box 20"/>
            <p:cNvSpPr txBox="1">
              <a:spLocks noChangeArrowheads="1"/>
            </p:cNvSpPr>
            <p:nvPr/>
          </p:nvSpPr>
          <p:spPr bwMode="auto">
            <a:xfrm>
              <a:off x="1296" y="2256"/>
              <a:ext cx="154"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l</a:t>
              </a:r>
            </a:p>
          </p:txBody>
        </p:sp>
      </p:grpSp>
      <p:graphicFrame>
        <p:nvGraphicFramePr>
          <p:cNvPr id="431125" name="Object 3"/>
          <p:cNvGraphicFramePr>
            <a:graphicFrameLocks noChangeAspect="1"/>
          </p:cNvGraphicFramePr>
          <p:nvPr/>
        </p:nvGraphicFramePr>
        <p:xfrm>
          <a:off x="4648200" y="3989388"/>
          <a:ext cx="604838" cy="479425"/>
        </p:xfrm>
        <a:graphic>
          <a:graphicData uri="http://schemas.openxmlformats.org/presentationml/2006/ole">
            <mc:AlternateContent xmlns:mc="http://schemas.openxmlformats.org/markup-compatibility/2006">
              <mc:Choice xmlns:v="urn:schemas-microsoft-com:vml" Requires="v">
                <p:oleObj spid="_x0000_s504612" name="Equation" r:id="rId5" imgW="304560" imgH="253800" progId="Equation.3">
                  <p:embed/>
                </p:oleObj>
              </mc:Choice>
              <mc:Fallback>
                <p:oleObj name="Equation" r:id="rId5" imgW="30456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989388"/>
                        <a:ext cx="6048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1126" name="Text Box 22"/>
          <p:cNvSpPr txBox="1">
            <a:spLocks noChangeArrowheads="1"/>
          </p:cNvSpPr>
          <p:nvPr/>
        </p:nvSpPr>
        <p:spPr bwMode="auto">
          <a:xfrm>
            <a:off x="609600" y="4632325"/>
            <a:ext cx="2895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Thus, the force exerted by the biceps muscle is</a:t>
            </a:r>
          </a:p>
        </p:txBody>
      </p:sp>
      <p:graphicFrame>
        <p:nvGraphicFramePr>
          <p:cNvPr id="431127" name="Object 4"/>
          <p:cNvGraphicFramePr>
            <a:graphicFrameLocks noChangeAspect="1"/>
          </p:cNvGraphicFramePr>
          <p:nvPr/>
        </p:nvGraphicFramePr>
        <p:xfrm>
          <a:off x="3657600" y="4570413"/>
          <a:ext cx="757238" cy="407987"/>
        </p:xfrm>
        <a:graphic>
          <a:graphicData uri="http://schemas.openxmlformats.org/presentationml/2006/ole">
            <mc:AlternateContent xmlns:mc="http://schemas.openxmlformats.org/markup-compatibility/2006">
              <mc:Choice xmlns:v="urn:schemas-microsoft-com:vml" Requires="v">
                <p:oleObj spid="_x0000_s504613" name="Equation" r:id="rId7" imgW="380880" imgH="215640" progId="Equation.3">
                  <p:embed/>
                </p:oleObj>
              </mc:Choice>
              <mc:Fallback>
                <p:oleObj name="Equation" r:id="rId7" imgW="3808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570413"/>
                        <a:ext cx="757238" cy="4079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1128" name="Text Box 24"/>
          <p:cNvSpPr txBox="1">
            <a:spLocks noChangeArrowheads="1"/>
          </p:cNvSpPr>
          <p:nvPr/>
        </p:nvSpPr>
        <p:spPr bwMode="auto">
          <a:xfrm>
            <a:off x="457200" y="5775325"/>
            <a:ext cx="3429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Force exerted by the upper arm is</a:t>
            </a:r>
          </a:p>
        </p:txBody>
      </p:sp>
      <p:graphicFrame>
        <p:nvGraphicFramePr>
          <p:cNvPr id="431129" name="Object 5"/>
          <p:cNvGraphicFramePr>
            <a:graphicFrameLocks noChangeAspect="1"/>
          </p:cNvGraphicFramePr>
          <p:nvPr/>
        </p:nvGraphicFramePr>
        <p:xfrm>
          <a:off x="4038600" y="5791200"/>
          <a:ext cx="403225" cy="430213"/>
        </p:xfrm>
        <a:graphic>
          <a:graphicData uri="http://schemas.openxmlformats.org/presentationml/2006/ole">
            <mc:AlternateContent xmlns:mc="http://schemas.openxmlformats.org/markup-compatibility/2006">
              <mc:Choice xmlns:v="urn:schemas-microsoft-com:vml" Requires="v">
                <p:oleObj spid="_x0000_s504614" name="Equation" r:id="rId9" imgW="203040" imgH="228600" progId="Equation.3">
                  <p:embed/>
                </p:oleObj>
              </mc:Choice>
              <mc:Fallback>
                <p:oleObj name="Equation" r:id="rId9" imgW="20304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791200"/>
                        <a:ext cx="403225" cy="4302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0" name="Object 6"/>
          <p:cNvGraphicFramePr>
            <a:graphicFrameLocks noChangeAspect="1"/>
          </p:cNvGraphicFramePr>
          <p:nvPr/>
        </p:nvGraphicFramePr>
        <p:xfrm>
          <a:off x="5257800" y="2990850"/>
          <a:ext cx="609600" cy="425450"/>
        </p:xfrm>
        <a:graphic>
          <a:graphicData uri="http://schemas.openxmlformats.org/presentationml/2006/ole">
            <mc:AlternateContent xmlns:mc="http://schemas.openxmlformats.org/markup-compatibility/2006">
              <mc:Choice xmlns:v="urn:schemas-microsoft-com:vml" Requires="v">
                <p:oleObj spid="_x0000_s504615" name="Equation" r:id="rId11" imgW="241200" imgH="177480" progId="Equation.3">
                  <p:embed/>
                </p:oleObj>
              </mc:Choice>
              <mc:Fallback>
                <p:oleObj name="Equation" r:id="rId11" imgW="2412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2990850"/>
                        <a:ext cx="609600"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1" name="Object 7"/>
          <p:cNvGraphicFramePr>
            <a:graphicFrameLocks noChangeAspect="1"/>
          </p:cNvGraphicFramePr>
          <p:nvPr/>
        </p:nvGraphicFramePr>
        <p:xfrm>
          <a:off x="4424363" y="3471863"/>
          <a:ext cx="757237" cy="479425"/>
        </p:xfrm>
        <a:graphic>
          <a:graphicData uri="http://schemas.openxmlformats.org/presentationml/2006/ole">
            <mc:AlternateContent xmlns:mc="http://schemas.openxmlformats.org/markup-compatibility/2006">
              <mc:Choice xmlns:v="urn:schemas-microsoft-com:vml" Requires="v">
                <p:oleObj spid="_x0000_s504616" name="Equation" r:id="rId13" imgW="380880" imgH="253800" progId="Equation.3">
                  <p:embed/>
                </p:oleObj>
              </mc:Choice>
              <mc:Fallback>
                <p:oleObj name="Equation" r:id="rId13" imgW="38088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4363" y="3471863"/>
                        <a:ext cx="757237"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2" name="Object 8"/>
          <p:cNvGraphicFramePr>
            <a:graphicFrameLocks noChangeAspect="1"/>
          </p:cNvGraphicFramePr>
          <p:nvPr/>
        </p:nvGraphicFramePr>
        <p:xfrm>
          <a:off x="5165725" y="3495675"/>
          <a:ext cx="1916113" cy="431800"/>
        </p:xfrm>
        <a:graphic>
          <a:graphicData uri="http://schemas.openxmlformats.org/presentationml/2006/ole">
            <mc:AlternateContent xmlns:mc="http://schemas.openxmlformats.org/markup-compatibility/2006">
              <mc:Choice xmlns:v="urn:schemas-microsoft-com:vml" Requires="v">
                <p:oleObj spid="_x0000_s504617" name="Equation" r:id="rId15" imgW="965160" imgH="228600" progId="Equation.3">
                  <p:embed/>
                </p:oleObj>
              </mc:Choice>
              <mc:Fallback>
                <p:oleObj name="Equation" r:id="rId15" imgW="96516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65725" y="3495675"/>
                        <a:ext cx="1916113"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3" name="Object 9"/>
          <p:cNvGraphicFramePr>
            <a:graphicFrameLocks noChangeAspect="1"/>
          </p:cNvGraphicFramePr>
          <p:nvPr/>
        </p:nvGraphicFramePr>
        <p:xfrm>
          <a:off x="7065963" y="3505200"/>
          <a:ext cx="477837" cy="411163"/>
        </p:xfrm>
        <a:graphic>
          <a:graphicData uri="http://schemas.openxmlformats.org/presentationml/2006/ole">
            <mc:AlternateContent xmlns:mc="http://schemas.openxmlformats.org/markup-compatibility/2006">
              <mc:Choice xmlns:v="urn:schemas-microsoft-com:vml" Requires="v">
                <p:oleObj spid="_x0000_s504618" name="Equation" r:id="rId17" imgW="241200" imgH="177480" progId="Equation.3">
                  <p:embed/>
                </p:oleObj>
              </mc:Choice>
              <mc:Fallback>
                <p:oleObj name="Equation" r:id="rId17" imgW="24120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65963" y="3505200"/>
                        <a:ext cx="477837" cy="4111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4" name="Object 10"/>
          <p:cNvGraphicFramePr>
            <a:graphicFrameLocks noChangeAspect="1"/>
          </p:cNvGraphicFramePr>
          <p:nvPr/>
        </p:nvGraphicFramePr>
        <p:xfrm>
          <a:off x="5254625" y="4013200"/>
          <a:ext cx="2798763" cy="431800"/>
        </p:xfrm>
        <a:graphic>
          <a:graphicData uri="http://schemas.openxmlformats.org/presentationml/2006/ole">
            <mc:AlternateContent xmlns:mc="http://schemas.openxmlformats.org/markup-compatibility/2006">
              <mc:Choice xmlns:v="urn:schemas-microsoft-com:vml" Requires="v">
                <p:oleObj spid="_x0000_s504619" name="Equation" r:id="rId19" imgW="1409400" imgH="228600" progId="Equation.3">
                  <p:embed/>
                </p:oleObj>
              </mc:Choice>
              <mc:Fallback>
                <p:oleObj name="Equation" r:id="rId19" imgW="140940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4625" y="4013200"/>
                        <a:ext cx="2798763"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5" name="Object 11"/>
          <p:cNvGraphicFramePr>
            <a:graphicFrameLocks noChangeAspect="1"/>
          </p:cNvGraphicFramePr>
          <p:nvPr/>
        </p:nvGraphicFramePr>
        <p:xfrm>
          <a:off x="8054975" y="4000500"/>
          <a:ext cx="479425" cy="457200"/>
        </p:xfrm>
        <a:graphic>
          <a:graphicData uri="http://schemas.openxmlformats.org/presentationml/2006/ole">
            <mc:AlternateContent xmlns:mc="http://schemas.openxmlformats.org/markup-compatibility/2006">
              <mc:Choice xmlns:v="urn:schemas-microsoft-com:vml" Requires="v">
                <p:oleObj spid="_x0000_s504620" name="Equation" r:id="rId21" imgW="241200" imgH="177480" progId="Equation.3">
                  <p:embed/>
                </p:oleObj>
              </mc:Choice>
              <mc:Fallback>
                <p:oleObj name="Equation" r:id="rId21" imgW="24120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54975" y="4000500"/>
                        <a:ext cx="479425"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6" name="Object 12"/>
          <p:cNvGraphicFramePr>
            <a:graphicFrameLocks noChangeAspect="1"/>
          </p:cNvGraphicFramePr>
          <p:nvPr/>
        </p:nvGraphicFramePr>
        <p:xfrm>
          <a:off x="4419600" y="4581525"/>
          <a:ext cx="958850" cy="384175"/>
        </p:xfrm>
        <a:graphic>
          <a:graphicData uri="http://schemas.openxmlformats.org/presentationml/2006/ole">
            <mc:AlternateContent xmlns:mc="http://schemas.openxmlformats.org/markup-compatibility/2006">
              <mc:Choice xmlns:v="urn:schemas-microsoft-com:vml" Requires="v">
                <p:oleObj spid="_x0000_s504621" name="Equation" r:id="rId23" imgW="482400" imgH="203040" progId="Equation.3">
                  <p:embed/>
                </p:oleObj>
              </mc:Choice>
              <mc:Fallback>
                <p:oleObj name="Equation" r:id="rId23" imgW="482400" imgH="2030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19600" y="4581525"/>
                        <a:ext cx="958850" cy="384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7" name="Object 13"/>
          <p:cNvGraphicFramePr>
            <a:graphicFrameLocks noChangeAspect="1"/>
          </p:cNvGraphicFramePr>
          <p:nvPr/>
        </p:nvGraphicFramePr>
        <p:xfrm>
          <a:off x="3657600" y="5119688"/>
          <a:ext cx="403225" cy="407987"/>
        </p:xfrm>
        <a:graphic>
          <a:graphicData uri="http://schemas.openxmlformats.org/presentationml/2006/ole">
            <mc:AlternateContent xmlns:mc="http://schemas.openxmlformats.org/markup-compatibility/2006">
              <mc:Choice xmlns:v="urn:schemas-microsoft-com:vml" Requires="v">
                <p:oleObj spid="_x0000_s504622" name="Equation" r:id="rId25" imgW="203040" imgH="215640" progId="Equation.3">
                  <p:embed/>
                </p:oleObj>
              </mc:Choice>
              <mc:Fallback>
                <p:oleObj name="Equation" r:id="rId25" imgW="20304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7600" y="5119688"/>
                        <a:ext cx="403225" cy="4079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8" name="Object 14"/>
          <p:cNvGraphicFramePr>
            <a:graphicFrameLocks noChangeAspect="1"/>
          </p:cNvGraphicFramePr>
          <p:nvPr/>
        </p:nvGraphicFramePr>
        <p:xfrm>
          <a:off x="4019550" y="4970463"/>
          <a:ext cx="1009650" cy="744537"/>
        </p:xfrm>
        <a:graphic>
          <a:graphicData uri="http://schemas.openxmlformats.org/presentationml/2006/ole">
            <mc:AlternateContent xmlns:mc="http://schemas.openxmlformats.org/markup-compatibility/2006">
              <mc:Choice xmlns:v="urn:schemas-microsoft-com:vml" Requires="v">
                <p:oleObj spid="_x0000_s504623" name="Equation" r:id="rId27" imgW="507960" imgH="393480" progId="Equation.3">
                  <p:embed/>
                </p:oleObj>
              </mc:Choice>
              <mc:Fallback>
                <p:oleObj name="Equation" r:id="rId27" imgW="507960" imgH="393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19550" y="4970463"/>
                        <a:ext cx="1009650" cy="7445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39" name="Object 15"/>
          <p:cNvGraphicFramePr>
            <a:graphicFrameLocks noChangeAspect="1"/>
          </p:cNvGraphicFramePr>
          <p:nvPr/>
        </p:nvGraphicFramePr>
        <p:xfrm>
          <a:off x="4972050" y="4953000"/>
          <a:ext cx="2343150" cy="742950"/>
        </p:xfrm>
        <a:graphic>
          <a:graphicData uri="http://schemas.openxmlformats.org/presentationml/2006/ole">
            <mc:AlternateContent xmlns:mc="http://schemas.openxmlformats.org/markup-compatibility/2006">
              <mc:Choice xmlns:v="urn:schemas-microsoft-com:vml" Requires="v">
                <p:oleObj spid="_x0000_s504624" name="Equation" r:id="rId29" imgW="1333440" imgH="393480" progId="Equation.3">
                  <p:embed/>
                </p:oleObj>
              </mc:Choice>
              <mc:Fallback>
                <p:oleObj name="Equation" r:id="rId29" imgW="1333440" imgH="39348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72050" y="4953000"/>
                        <a:ext cx="2343150" cy="742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40" name="Object 16"/>
          <p:cNvGraphicFramePr>
            <a:graphicFrameLocks noChangeAspect="1"/>
          </p:cNvGraphicFramePr>
          <p:nvPr/>
        </p:nvGraphicFramePr>
        <p:xfrm>
          <a:off x="4406900" y="5802313"/>
          <a:ext cx="1311275" cy="406400"/>
        </p:xfrm>
        <a:graphic>
          <a:graphicData uri="http://schemas.openxmlformats.org/presentationml/2006/ole">
            <mc:AlternateContent xmlns:mc="http://schemas.openxmlformats.org/markup-compatibility/2006">
              <mc:Choice xmlns:v="urn:schemas-microsoft-com:vml" Requires="v">
                <p:oleObj spid="_x0000_s504625" name="Equation" r:id="rId31" imgW="660240" imgH="215640" progId="Equation.3">
                  <p:embed/>
                </p:oleObj>
              </mc:Choice>
              <mc:Fallback>
                <p:oleObj name="Equation" r:id="rId31" imgW="66024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06900" y="5802313"/>
                        <a:ext cx="1311275"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1141" name="Object 17"/>
          <p:cNvGraphicFramePr>
            <a:graphicFrameLocks noChangeAspect="1"/>
          </p:cNvGraphicFramePr>
          <p:nvPr/>
        </p:nvGraphicFramePr>
        <p:xfrm>
          <a:off x="5681663" y="5840413"/>
          <a:ext cx="2547937" cy="333375"/>
        </p:xfrm>
        <a:graphic>
          <a:graphicData uri="http://schemas.openxmlformats.org/presentationml/2006/ole">
            <mc:AlternateContent xmlns:mc="http://schemas.openxmlformats.org/markup-compatibility/2006">
              <mc:Choice xmlns:v="urn:schemas-microsoft-com:vml" Requires="v">
                <p:oleObj spid="_x0000_s504626" name="Equation" r:id="rId33" imgW="1282680" imgH="177480" progId="Equation.DSMT4">
                  <p:embed/>
                </p:oleObj>
              </mc:Choice>
              <mc:Fallback>
                <p:oleObj name="Equation" r:id="rId33" imgW="1282680" imgH="177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81663" y="5840413"/>
                        <a:ext cx="2547937" cy="333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4704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4" name="Date Placeholder 3"/>
          <p:cNvSpPr>
            <a:spLocks noGrp="1"/>
          </p:cNvSpPr>
          <p:nvPr>
            <p:ph type="dt" sz="quarter" idx="10"/>
          </p:nvPr>
        </p:nvSpPr>
        <p:spPr/>
        <p:txBody>
          <a:bodyPr/>
          <a:lstStyle/>
          <a:p>
            <a:pPr>
              <a:defRPr/>
            </a:pPr>
            <a:r>
              <a:rPr lang="en-US" smtClean="0"/>
              <a:t>Tuesday, Nov. 4, 2014</a:t>
            </a:r>
            <a:endParaRPr lang="en-US"/>
          </a:p>
        </p:txBody>
      </p:sp>
      <p:sp>
        <p:nvSpPr>
          <p:cNvPr id="28685" name="Footer Placeholder 4"/>
          <p:cNvSpPr>
            <a:spLocks noGrp="1"/>
          </p:cNvSpPr>
          <p:nvPr>
            <p:ph type="ftr" sz="quarter" idx="11"/>
          </p:nvPr>
        </p:nvSpPr>
        <p:spPr/>
        <p:txBody>
          <a:bodyPr/>
          <a:lstStyle/>
          <a:p>
            <a:pPr>
              <a:defRPr/>
            </a:pPr>
            <a:r>
              <a:rPr lang="nl-NL" smtClean="0"/>
              <a:t>PHYS 1443-004, Fall 2014                            Dr. Jaehoon Yu</a:t>
            </a:r>
            <a:endParaRPr lang="en-US"/>
          </a:p>
        </p:txBody>
      </p:sp>
      <p:sp>
        <p:nvSpPr>
          <p:cNvPr id="25614" name="Slide Number Placeholder 5"/>
          <p:cNvSpPr>
            <a:spLocks noGrp="1"/>
          </p:cNvSpPr>
          <p:nvPr>
            <p:ph type="sldNum" sz="quarter" idx="12"/>
          </p:nvPr>
        </p:nvSpPr>
        <p:spPr>
          <a:noFill/>
        </p:spPr>
        <p:txBody>
          <a:bodyPr/>
          <a:lstStyle/>
          <a:p>
            <a:fld id="{6E4C69A4-9207-C14A-A3BA-A68B7656AC05}" type="slidenum">
              <a:rPr lang="en-US">
                <a:latin typeface="Arial Narrow" charset="0"/>
              </a:rPr>
              <a:pPr/>
              <a:t>14</a:t>
            </a:fld>
            <a:endParaRPr lang="en-US">
              <a:latin typeface="Arial Narrow" charset="0"/>
            </a:endParaRPr>
          </a:p>
        </p:txBody>
      </p:sp>
      <p:pic>
        <p:nvPicPr>
          <p:cNvPr id="429058" name="Picture 2" descr="FG12_013"/>
          <p:cNvPicPr>
            <a:picLocks noChangeAspect="1" noChangeArrowheads="1"/>
          </p:cNvPicPr>
          <p:nvPr/>
        </p:nvPicPr>
        <p:blipFill>
          <a:blip r:embed="rId3"/>
          <a:srcRect/>
          <a:stretch>
            <a:fillRect/>
          </a:stretch>
        </p:blipFill>
        <p:spPr bwMode="auto">
          <a:xfrm>
            <a:off x="304800" y="1828800"/>
            <a:ext cx="2438400" cy="2095500"/>
          </a:xfrm>
          <a:prstGeom prst="rect">
            <a:avLst/>
          </a:prstGeom>
          <a:noFill/>
          <a:ln w="9525">
            <a:noFill/>
            <a:miter lim="800000"/>
            <a:headEnd/>
            <a:tailEnd/>
          </a:ln>
        </p:spPr>
      </p:pic>
      <p:sp>
        <p:nvSpPr>
          <p:cNvPr id="25616" name="Rectangle 3"/>
          <p:cNvSpPr>
            <a:spLocks noGrp="1" noChangeArrowheads="1"/>
          </p:cNvSpPr>
          <p:nvPr>
            <p:ph type="title"/>
          </p:nvPr>
        </p:nvSpPr>
        <p:spPr>
          <a:xfrm>
            <a:off x="685800" y="152400"/>
            <a:ext cx="7772400" cy="609600"/>
          </a:xfrm>
        </p:spPr>
        <p:txBody>
          <a:bodyPr/>
          <a:lstStyle/>
          <a:p>
            <a:r>
              <a:rPr lang="en-US" sz="4000" dirty="0" smtClean="0">
                <a:ea typeface="ＭＳ Ｐゴシック" charset="-128"/>
                <a:cs typeface="ＭＳ Ｐゴシック" charset="-128"/>
              </a:rPr>
              <a:t>Example: Ladder Balance</a:t>
            </a:r>
            <a:endParaRPr lang="en-US" dirty="0">
              <a:ea typeface="ＭＳ Ｐゴシック" charset="-128"/>
              <a:cs typeface="ＭＳ Ｐゴシック" charset="-128"/>
            </a:endParaRPr>
          </a:p>
        </p:txBody>
      </p:sp>
      <p:sp>
        <p:nvSpPr>
          <p:cNvPr id="429060" name="Text Box 4"/>
          <p:cNvSpPr txBox="1">
            <a:spLocks noChangeArrowheads="1"/>
          </p:cNvSpPr>
          <p:nvPr/>
        </p:nvSpPr>
        <p:spPr bwMode="auto">
          <a:xfrm>
            <a:off x="457200" y="762000"/>
            <a:ext cx="8458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A 5.0 m long ladder leans against a wall at a point 4.0m above the ground.  The ladder is uniform and has mass 12.0kg.  Assuming the wall is frictionless (but ground is not), determine the forces exerted on the ladder by the ground and the wall.  </a:t>
            </a:r>
          </a:p>
        </p:txBody>
      </p:sp>
      <p:graphicFrame>
        <p:nvGraphicFramePr>
          <p:cNvPr id="429061" name="Object 2"/>
          <p:cNvGraphicFramePr>
            <a:graphicFrameLocks noChangeAspect="1"/>
          </p:cNvGraphicFramePr>
          <p:nvPr/>
        </p:nvGraphicFramePr>
        <p:xfrm>
          <a:off x="5181600" y="2667000"/>
          <a:ext cx="757238" cy="479425"/>
        </p:xfrm>
        <a:graphic>
          <a:graphicData uri="http://schemas.openxmlformats.org/presentationml/2006/ole">
            <mc:AlternateContent xmlns:mc="http://schemas.openxmlformats.org/markup-compatibility/2006">
              <mc:Choice xmlns:v="urn:schemas-microsoft-com:vml" Requires="v">
                <p:oleObj spid="_x0000_s2035" name="Equation" r:id="rId4" imgW="380880" imgH="253800" progId="Equation.3">
                  <p:embed/>
                </p:oleObj>
              </mc:Choice>
              <mc:Fallback>
                <p:oleObj name="Equation" r:id="rId4" imgW="38088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667000"/>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62" name="AutoShape 6"/>
          <p:cNvSpPr>
            <a:spLocks noChangeArrowheads="1"/>
          </p:cNvSpPr>
          <p:nvPr/>
        </p:nvSpPr>
        <p:spPr bwMode="auto">
          <a:xfrm>
            <a:off x="2362200" y="2514600"/>
            <a:ext cx="838200" cy="609600"/>
          </a:xfrm>
          <a:prstGeom prst="rightArrow">
            <a:avLst>
              <a:gd name="adj1" fmla="val 50000"/>
              <a:gd name="adj2" fmla="val 34375"/>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rgbClr val="FF0000"/>
                </a:solidFill>
                <a:latin typeface="Arial Narrow" charset="0"/>
              </a:rPr>
              <a:t>FBD</a:t>
            </a:r>
          </a:p>
        </p:txBody>
      </p:sp>
      <p:sp>
        <p:nvSpPr>
          <p:cNvPr id="429063" name="Text Box 7"/>
          <p:cNvSpPr txBox="1">
            <a:spLocks noChangeArrowheads="1"/>
          </p:cNvSpPr>
          <p:nvPr/>
        </p:nvSpPr>
        <p:spPr bwMode="auto">
          <a:xfrm>
            <a:off x="4953000" y="1828800"/>
            <a:ext cx="38862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First the translational equilibrium, using components</a:t>
            </a:r>
          </a:p>
        </p:txBody>
      </p:sp>
      <p:sp>
        <p:nvSpPr>
          <p:cNvPr id="429064" name="Text Box 8"/>
          <p:cNvSpPr txBox="1">
            <a:spLocks noChangeArrowheads="1"/>
          </p:cNvSpPr>
          <p:nvPr/>
        </p:nvSpPr>
        <p:spPr bwMode="auto">
          <a:xfrm>
            <a:off x="457200" y="3886200"/>
            <a:ext cx="6629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y component of the force by the ground is</a:t>
            </a:r>
          </a:p>
        </p:txBody>
      </p:sp>
      <p:grpSp>
        <p:nvGrpSpPr>
          <p:cNvPr id="2" name="Group 9"/>
          <p:cNvGrpSpPr>
            <a:grpSpLocks/>
          </p:cNvGrpSpPr>
          <p:nvPr/>
        </p:nvGrpSpPr>
        <p:grpSpPr bwMode="auto">
          <a:xfrm>
            <a:off x="3200400" y="1905000"/>
            <a:ext cx="1524000" cy="1828800"/>
            <a:chOff x="2016" y="1200"/>
            <a:chExt cx="733" cy="1152"/>
          </a:xfrm>
        </p:grpSpPr>
        <p:sp>
          <p:nvSpPr>
            <p:cNvPr id="25623" name="Line 10"/>
            <p:cNvSpPr>
              <a:spLocks noChangeShapeType="1"/>
            </p:cNvSpPr>
            <p:nvPr/>
          </p:nvSpPr>
          <p:spPr bwMode="auto">
            <a:xfrm flipH="1">
              <a:off x="2208" y="1440"/>
              <a:ext cx="480" cy="672"/>
            </a:xfrm>
            <a:prstGeom prst="line">
              <a:avLst/>
            </a:prstGeom>
            <a:noFill/>
            <a:ln w="76200">
              <a:solidFill>
                <a:schemeClr val="hlink"/>
              </a:solidFill>
              <a:round/>
              <a:headEnd/>
              <a:tailEnd/>
            </a:ln>
          </p:spPr>
          <p:txBody>
            <a:bodyPr>
              <a:prstTxWarp prst="textNoShape">
                <a:avLst/>
              </a:prstTxWarp>
            </a:bodyPr>
            <a:lstStyle/>
            <a:p>
              <a:endParaRPr lang="en-US"/>
            </a:p>
          </p:txBody>
        </p:sp>
        <p:sp>
          <p:nvSpPr>
            <p:cNvPr id="25624" name="Line 11"/>
            <p:cNvSpPr>
              <a:spLocks noChangeShapeType="1"/>
            </p:cNvSpPr>
            <p:nvPr/>
          </p:nvSpPr>
          <p:spPr bwMode="auto">
            <a:xfrm>
              <a:off x="2448" y="1776"/>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5" name="Line 12"/>
            <p:cNvSpPr>
              <a:spLocks noChangeShapeType="1"/>
            </p:cNvSpPr>
            <p:nvPr/>
          </p:nvSpPr>
          <p:spPr bwMode="auto">
            <a:xfrm>
              <a:off x="2208" y="2112"/>
              <a:ext cx="192"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6" name="Line 13"/>
            <p:cNvSpPr>
              <a:spLocks noChangeShapeType="1"/>
            </p:cNvSpPr>
            <p:nvPr/>
          </p:nvSpPr>
          <p:spPr bwMode="auto">
            <a:xfrm flipV="1">
              <a:off x="2208" y="1728"/>
              <a:ext cx="0" cy="38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7" name="Line 14"/>
            <p:cNvSpPr>
              <a:spLocks noChangeShapeType="1"/>
            </p:cNvSpPr>
            <p:nvPr/>
          </p:nvSpPr>
          <p:spPr bwMode="auto">
            <a:xfrm flipH="1">
              <a:off x="2448" y="1440"/>
              <a:ext cx="240"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8" name="Text Box 15"/>
            <p:cNvSpPr txBox="1">
              <a:spLocks noChangeArrowheads="1"/>
            </p:cNvSpPr>
            <p:nvPr/>
          </p:nvSpPr>
          <p:spPr bwMode="auto">
            <a:xfrm>
              <a:off x="2400" y="1776"/>
              <a:ext cx="266" cy="250"/>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Monotype Corsiva" charset="0"/>
                </a:rPr>
                <a:t>m</a:t>
              </a:r>
              <a:r>
                <a:rPr lang="en-US" sz="2000" b="1">
                  <a:solidFill>
                    <a:schemeClr val="accent2"/>
                  </a:solidFill>
                  <a:latin typeface="Monotype Corsiva" charset="0"/>
                </a:rPr>
                <a:t>g</a:t>
              </a:r>
            </a:p>
          </p:txBody>
        </p:sp>
        <p:sp>
          <p:nvSpPr>
            <p:cNvPr id="25629" name="Text Box 16"/>
            <p:cNvSpPr txBox="1">
              <a:spLocks noChangeArrowheads="1"/>
            </p:cNvSpPr>
            <p:nvPr/>
          </p:nvSpPr>
          <p:spPr bwMode="auto">
            <a:xfrm>
              <a:off x="2448" y="1200"/>
              <a:ext cx="301" cy="250"/>
            </a:xfrm>
            <a:prstGeom prst="rect">
              <a:avLst/>
            </a:prstGeom>
            <a:noFill/>
            <a:ln w="9525">
              <a:noFill/>
              <a:miter lim="800000"/>
              <a:headEnd/>
              <a:tailEnd/>
            </a:ln>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W</a:t>
              </a:r>
              <a:endParaRPr lang="en-US" sz="2000" b="1">
                <a:solidFill>
                  <a:schemeClr val="accent2"/>
                </a:solidFill>
                <a:latin typeface="Monotype Corsiva" charset="0"/>
              </a:endParaRPr>
            </a:p>
          </p:txBody>
        </p:sp>
        <p:sp>
          <p:nvSpPr>
            <p:cNvPr id="25630" name="Text Box 17"/>
            <p:cNvSpPr txBox="1">
              <a:spLocks noChangeArrowheads="1"/>
            </p:cNvSpPr>
            <p:nvPr/>
          </p:nvSpPr>
          <p:spPr bwMode="auto">
            <a:xfrm>
              <a:off x="2160" y="2102"/>
              <a:ext cx="24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Gx</a:t>
              </a:r>
              <a:endParaRPr lang="en-US" sz="2000" b="1">
                <a:solidFill>
                  <a:schemeClr val="accent2"/>
                </a:solidFill>
                <a:latin typeface="Monotype Corsiva" charset="0"/>
              </a:endParaRPr>
            </a:p>
          </p:txBody>
        </p:sp>
        <p:sp>
          <p:nvSpPr>
            <p:cNvPr id="25631" name="Text Box 18"/>
            <p:cNvSpPr txBox="1">
              <a:spLocks noChangeArrowheads="1"/>
            </p:cNvSpPr>
            <p:nvPr/>
          </p:nvSpPr>
          <p:spPr bwMode="auto">
            <a:xfrm>
              <a:off x="2016" y="1852"/>
              <a:ext cx="214" cy="212"/>
            </a:xfrm>
            <a:prstGeom prst="rect">
              <a:avLst/>
            </a:prstGeom>
            <a:noFill/>
            <a:ln w="9525">
              <a:noFill/>
              <a:miter lim="800000"/>
              <a:headEnd/>
              <a:tailEnd/>
            </a:ln>
          </p:spPr>
          <p:txBody>
            <a:bodyPr wrap="none">
              <a:prstTxWarp prst="textNoShape">
                <a:avLst/>
              </a:prstTxWarp>
              <a:spAutoFit/>
            </a:bodyPr>
            <a:lstStyle/>
            <a:p>
              <a:r>
                <a:rPr lang="en-US" sz="1600" b="1">
                  <a:solidFill>
                    <a:schemeClr val="accent2"/>
                  </a:solidFill>
                  <a:latin typeface="Monotype Corsiva" charset="0"/>
                </a:rPr>
                <a:t>F</a:t>
              </a:r>
              <a:r>
                <a:rPr lang="en-US" sz="1600" b="1" baseline="-25000">
                  <a:solidFill>
                    <a:schemeClr val="accent2"/>
                  </a:solidFill>
                  <a:latin typeface="Monotype Corsiva" charset="0"/>
                </a:rPr>
                <a:t>Gy</a:t>
              </a:r>
            </a:p>
          </p:txBody>
        </p:sp>
        <p:sp>
          <p:nvSpPr>
            <p:cNvPr id="25632" name="Text Box 19"/>
            <p:cNvSpPr txBox="1">
              <a:spLocks noChangeArrowheads="1"/>
            </p:cNvSpPr>
            <p:nvPr/>
          </p:nvSpPr>
          <p:spPr bwMode="auto">
            <a:xfrm>
              <a:off x="2016" y="1990"/>
              <a:ext cx="159" cy="231"/>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Narrow" charset="0"/>
                </a:rPr>
                <a:t>O</a:t>
              </a:r>
            </a:p>
          </p:txBody>
        </p:sp>
      </p:grpSp>
      <p:graphicFrame>
        <p:nvGraphicFramePr>
          <p:cNvPr id="429076" name="Object 3"/>
          <p:cNvGraphicFramePr>
            <a:graphicFrameLocks noChangeAspect="1"/>
          </p:cNvGraphicFramePr>
          <p:nvPr/>
        </p:nvGraphicFramePr>
        <p:xfrm>
          <a:off x="2362200" y="4406900"/>
          <a:ext cx="649288" cy="622300"/>
        </p:xfrm>
        <a:graphic>
          <a:graphicData uri="http://schemas.openxmlformats.org/presentationml/2006/ole">
            <mc:AlternateContent xmlns:mc="http://schemas.openxmlformats.org/markup-compatibility/2006">
              <mc:Choice xmlns:v="urn:schemas-microsoft-com:vml" Requires="v">
                <p:oleObj spid="_x0000_s2036" name="Equation" r:id="rId6" imgW="241200" imgH="241200" progId="Equation.DSMT4">
                  <p:embed/>
                </p:oleObj>
              </mc:Choice>
              <mc:Fallback>
                <p:oleObj name="Equation" r:id="rId6" imgW="2412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406900"/>
                        <a:ext cx="649288" cy="6223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7" name="Object 4"/>
          <p:cNvGraphicFramePr>
            <a:graphicFrameLocks noChangeAspect="1"/>
          </p:cNvGraphicFramePr>
          <p:nvPr/>
        </p:nvGraphicFramePr>
        <p:xfrm>
          <a:off x="5768975" y="2690813"/>
          <a:ext cx="1336675" cy="431800"/>
        </p:xfrm>
        <a:graphic>
          <a:graphicData uri="http://schemas.openxmlformats.org/presentationml/2006/ole">
            <mc:AlternateContent xmlns:mc="http://schemas.openxmlformats.org/markup-compatibility/2006">
              <mc:Choice xmlns:v="urn:schemas-microsoft-com:vml" Requires="v">
                <p:oleObj spid="_x0000_s2037" name="Equation" r:id="rId8" imgW="672840" imgH="228600" progId="Equation.DSMT4">
                  <p:embed/>
                </p:oleObj>
              </mc:Choice>
              <mc:Fallback>
                <p:oleObj name="Equation" r:id="rId8" imgW="67284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8975" y="2690813"/>
                        <a:ext cx="1336675"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8" name="Object 5"/>
          <p:cNvGraphicFramePr>
            <a:graphicFrameLocks noChangeAspect="1"/>
          </p:cNvGraphicFramePr>
          <p:nvPr/>
        </p:nvGraphicFramePr>
        <p:xfrm>
          <a:off x="7142163" y="2738438"/>
          <a:ext cx="477837" cy="336550"/>
        </p:xfrm>
        <a:graphic>
          <a:graphicData uri="http://schemas.openxmlformats.org/presentationml/2006/ole">
            <mc:AlternateContent xmlns:mc="http://schemas.openxmlformats.org/markup-compatibility/2006">
              <mc:Choice xmlns:v="urn:schemas-microsoft-com:vml" Requires="v">
                <p:oleObj spid="_x0000_s2038" name="Equation" r:id="rId10" imgW="241200" imgH="177480" progId="Equation.3">
                  <p:embed/>
                </p:oleObj>
              </mc:Choice>
              <mc:Fallback>
                <p:oleObj name="Equation" r:id="rId10" imgW="2412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2163" y="2738438"/>
                        <a:ext cx="477837"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9" name="Object 6"/>
          <p:cNvGraphicFramePr>
            <a:graphicFrameLocks noChangeAspect="1"/>
          </p:cNvGraphicFramePr>
          <p:nvPr/>
        </p:nvGraphicFramePr>
        <p:xfrm>
          <a:off x="5181600" y="3254375"/>
          <a:ext cx="757238" cy="479425"/>
        </p:xfrm>
        <a:graphic>
          <a:graphicData uri="http://schemas.openxmlformats.org/presentationml/2006/ole">
            <mc:AlternateContent xmlns:mc="http://schemas.openxmlformats.org/markup-compatibility/2006">
              <mc:Choice xmlns:v="urn:schemas-microsoft-com:vml" Requires="v">
                <p:oleObj spid="_x0000_s2039" name="Equation" r:id="rId12" imgW="380880" imgH="253800" progId="Equation.3">
                  <p:embed/>
                </p:oleObj>
              </mc:Choice>
              <mc:Fallback>
                <p:oleObj name="Equation" r:id="rId12" imgW="380880" imgH="253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254375"/>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0" name="Object 7"/>
          <p:cNvGraphicFramePr>
            <a:graphicFrameLocks noChangeAspect="1"/>
          </p:cNvGraphicFramePr>
          <p:nvPr/>
        </p:nvGraphicFramePr>
        <p:xfrm>
          <a:off x="5821363" y="3267075"/>
          <a:ext cx="1538287" cy="455613"/>
        </p:xfrm>
        <a:graphic>
          <a:graphicData uri="http://schemas.openxmlformats.org/presentationml/2006/ole">
            <mc:AlternateContent xmlns:mc="http://schemas.openxmlformats.org/markup-compatibility/2006">
              <mc:Choice xmlns:v="urn:schemas-microsoft-com:vml" Requires="v">
                <p:oleObj spid="_x0000_s2040" name="Equation" r:id="rId14" imgW="774360" imgH="241200" progId="Equation.DSMT4">
                  <p:embed/>
                </p:oleObj>
              </mc:Choice>
              <mc:Fallback>
                <p:oleObj name="Equation" r:id="rId14" imgW="774360" imgH="241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21363" y="3267075"/>
                        <a:ext cx="1538287" cy="4556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1" name="Object 8"/>
          <p:cNvGraphicFramePr>
            <a:graphicFrameLocks noChangeAspect="1"/>
          </p:cNvGraphicFramePr>
          <p:nvPr/>
        </p:nvGraphicFramePr>
        <p:xfrm>
          <a:off x="7239000" y="3325813"/>
          <a:ext cx="479425" cy="336550"/>
        </p:xfrm>
        <a:graphic>
          <a:graphicData uri="http://schemas.openxmlformats.org/presentationml/2006/ole">
            <mc:AlternateContent xmlns:mc="http://schemas.openxmlformats.org/markup-compatibility/2006">
              <mc:Choice xmlns:v="urn:schemas-microsoft-com:vml" Requires="v">
                <p:oleObj spid="_x0000_s2041" name="Equation" r:id="rId16" imgW="241200" imgH="177480" progId="Equation.3">
                  <p:embed/>
                </p:oleObj>
              </mc:Choice>
              <mc:Fallback>
                <p:oleObj name="Equation" r:id="rId16" imgW="24120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3325813"/>
                        <a:ext cx="479425"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2" name="Object 9"/>
          <p:cNvGraphicFramePr>
            <a:graphicFrameLocks noChangeAspect="1"/>
          </p:cNvGraphicFramePr>
          <p:nvPr/>
        </p:nvGraphicFramePr>
        <p:xfrm>
          <a:off x="3078163" y="4460875"/>
          <a:ext cx="903287" cy="492125"/>
        </p:xfrm>
        <a:graphic>
          <a:graphicData uri="http://schemas.openxmlformats.org/presentationml/2006/ole">
            <mc:AlternateContent xmlns:mc="http://schemas.openxmlformats.org/markup-compatibility/2006">
              <mc:Choice xmlns:v="urn:schemas-microsoft-com:vml" Requires="v">
                <p:oleObj spid="_x0000_s2042" name="Equation" r:id="rId18" imgW="368280" imgH="164880" progId="Equation.3">
                  <p:embed/>
                </p:oleObj>
              </mc:Choice>
              <mc:Fallback>
                <p:oleObj name="Equation" r:id="rId18" imgW="368280" imgH="1648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78163" y="4460875"/>
                        <a:ext cx="903287" cy="4921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3" name="Object 10"/>
          <p:cNvGraphicFramePr>
            <a:graphicFrameLocks noChangeAspect="1"/>
          </p:cNvGraphicFramePr>
          <p:nvPr/>
        </p:nvGraphicFramePr>
        <p:xfrm>
          <a:off x="4114800" y="4462463"/>
          <a:ext cx="3276600" cy="414337"/>
        </p:xfrm>
        <a:graphic>
          <a:graphicData uri="http://schemas.openxmlformats.org/presentationml/2006/ole">
            <mc:AlternateContent xmlns:mc="http://schemas.openxmlformats.org/markup-compatibility/2006">
              <mc:Choice xmlns:v="urn:schemas-microsoft-com:vml" Requires="v">
                <p:oleObj spid="_x0000_s2043" name="Equation" r:id="rId20" imgW="1333440" imgH="177480" progId="Equation.DSMT4">
                  <p:embed/>
                </p:oleObj>
              </mc:Choice>
              <mc:Fallback>
                <p:oleObj name="Equation" r:id="rId20" imgW="133344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14800" y="4462463"/>
                        <a:ext cx="327660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84" name="Text Box 28"/>
          <p:cNvSpPr txBox="1">
            <a:spLocks noChangeArrowheads="1"/>
          </p:cNvSpPr>
          <p:nvPr/>
        </p:nvSpPr>
        <p:spPr bwMode="auto">
          <a:xfrm>
            <a:off x="457200" y="4953000"/>
            <a:ext cx="5105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length x</a:t>
            </a:r>
            <a:r>
              <a:rPr lang="en-US" baseline="-25000">
                <a:solidFill>
                  <a:srgbClr val="800000"/>
                </a:solidFill>
                <a:latin typeface="Arial Narrow" charset="0"/>
              </a:rPr>
              <a:t>0</a:t>
            </a:r>
            <a:r>
              <a:rPr lang="en-US">
                <a:solidFill>
                  <a:srgbClr val="800000"/>
                </a:solidFill>
                <a:latin typeface="Arial Narrow" charset="0"/>
              </a:rPr>
              <a:t> is, from Pythagorian theorem</a:t>
            </a:r>
          </a:p>
        </p:txBody>
      </p:sp>
      <p:graphicFrame>
        <p:nvGraphicFramePr>
          <p:cNvPr id="429085" name="Object 11"/>
          <p:cNvGraphicFramePr>
            <a:graphicFrameLocks noChangeAspect="1"/>
          </p:cNvGraphicFramePr>
          <p:nvPr/>
        </p:nvGraphicFramePr>
        <p:xfrm>
          <a:off x="2819400" y="5480050"/>
          <a:ext cx="3352800" cy="584200"/>
        </p:xfrm>
        <a:graphic>
          <a:graphicData uri="http://schemas.openxmlformats.org/presentationml/2006/ole">
            <mc:AlternateContent xmlns:mc="http://schemas.openxmlformats.org/markup-compatibility/2006">
              <mc:Choice xmlns:v="urn:schemas-microsoft-com:vml" Requires="v">
                <p:oleObj spid="_x0000_s2044" name="Equation" r:id="rId22" imgW="1536480" imgH="279360" progId="Equation.DSMT4">
                  <p:embed/>
                </p:oleObj>
              </mc:Choice>
              <mc:Fallback>
                <p:oleObj name="Equation" r:id="rId22" imgW="1536480" imgH="27936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5480050"/>
                        <a:ext cx="33528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417331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2" name="Date Placeholder 3"/>
          <p:cNvSpPr>
            <a:spLocks noGrp="1"/>
          </p:cNvSpPr>
          <p:nvPr>
            <p:ph type="dt" sz="quarter" idx="10"/>
          </p:nvPr>
        </p:nvSpPr>
        <p:spPr/>
        <p:txBody>
          <a:bodyPr/>
          <a:lstStyle/>
          <a:p>
            <a:pPr>
              <a:defRPr/>
            </a:pPr>
            <a:r>
              <a:rPr lang="en-US" smtClean="0"/>
              <a:t>Tuesday, Nov. 4, 2014</a:t>
            </a:r>
            <a:endParaRPr lang="en-US"/>
          </a:p>
        </p:txBody>
      </p:sp>
      <p:sp>
        <p:nvSpPr>
          <p:cNvPr id="29713" name="Footer Placeholder 4"/>
          <p:cNvSpPr>
            <a:spLocks noGrp="1"/>
          </p:cNvSpPr>
          <p:nvPr>
            <p:ph type="ftr" sz="quarter" idx="11"/>
          </p:nvPr>
        </p:nvSpPr>
        <p:spPr/>
        <p:txBody>
          <a:bodyPr/>
          <a:lstStyle/>
          <a:p>
            <a:pPr>
              <a:defRPr/>
            </a:pPr>
            <a:r>
              <a:rPr lang="nl-NL" smtClean="0"/>
              <a:t>PHYS 1443-004, Fall 2014                            Dr. Jaehoon Yu</a:t>
            </a:r>
            <a:endParaRPr lang="en-US"/>
          </a:p>
        </p:txBody>
      </p:sp>
      <p:sp>
        <p:nvSpPr>
          <p:cNvPr id="26642" name="Slide Number Placeholder 5"/>
          <p:cNvSpPr>
            <a:spLocks noGrp="1"/>
          </p:cNvSpPr>
          <p:nvPr>
            <p:ph type="sldNum" sz="quarter" idx="12"/>
          </p:nvPr>
        </p:nvSpPr>
        <p:spPr>
          <a:noFill/>
        </p:spPr>
        <p:txBody>
          <a:bodyPr/>
          <a:lstStyle/>
          <a:p>
            <a:fld id="{B2B04887-FA6C-8944-BC9A-FF72ED7DCA35}" type="slidenum">
              <a:rPr lang="en-US">
                <a:latin typeface="Arial Narrow" charset="0"/>
              </a:rPr>
              <a:pPr/>
              <a:t>15</a:t>
            </a:fld>
            <a:endParaRPr lang="en-US">
              <a:latin typeface="Arial Narrow" charset="0"/>
            </a:endParaRPr>
          </a:p>
        </p:txBody>
      </p:sp>
      <p:sp>
        <p:nvSpPr>
          <p:cNvPr id="26643" name="Rectangle 2"/>
          <p:cNvSpPr>
            <a:spLocks noGrp="1" noChangeArrowheads="1"/>
          </p:cNvSpPr>
          <p:nvPr>
            <p:ph type="title"/>
          </p:nvPr>
        </p:nvSpPr>
        <p:spPr>
          <a:xfrm>
            <a:off x="533400" y="76200"/>
            <a:ext cx="7772400" cy="609600"/>
          </a:xfrm>
        </p:spPr>
        <p:txBody>
          <a:bodyPr/>
          <a:lstStyle/>
          <a:p>
            <a:r>
              <a:rPr lang="en-US" sz="4000" dirty="0" smtClean="0">
                <a:ea typeface="ＭＳ Ｐゴシック" charset="-128"/>
                <a:cs typeface="ＭＳ Ｐゴシック" charset="-128"/>
              </a:rPr>
              <a:t>Example </a:t>
            </a:r>
            <a:r>
              <a:rPr lang="en-US" sz="4000" dirty="0">
                <a:ea typeface="ＭＳ Ｐゴシック" charset="-128"/>
                <a:cs typeface="ＭＳ Ｐゴシック" charset="-128"/>
              </a:rPr>
              <a:t>cont’d</a:t>
            </a:r>
            <a:endParaRPr lang="en-US" dirty="0">
              <a:ea typeface="ＭＳ Ｐゴシック" charset="-128"/>
              <a:cs typeface="ＭＳ Ｐゴシック" charset="-128"/>
            </a:endParaRPr>
          </a:p>
        </p:txBody>
      </p:sp>
      <p:graphicFrame>
        <p:nvGraphicFramePr>
          <p:cNvPr id="430083" name="Object 2"/>
          <p:cNvGraphicFramePr>
            <a:graphicFrameLocks noChangeAspect="1"/>
          </p:cNvGraphicFramePr>
          <p:nvPr/>
        </p:nvGraphicFramePr>
        <p:xfrm>
          <a:off x="4343400" y="914400"/>
          <a:ext cx="863600" cy="620713"/>
        </p:xfrm>
        <a:graphic>
          <a:graphicData uri="http://schemas.openxmlformats.org/presentationml/2006/ole">
            <mc:AlternateContent xmlns:mc="http://schemas.openxmlformats.org/markup-compatibility/2006">
              <mc:Choice xmlns:v="urn:schemas-microsoft-com:vml" Requires="v">
                <p:oleObj spid="_x0000_s502559" name="Equation" r:id="rId3" imgW="380880" imgH="253800" progId="Equation.3">
                  <p:embed/>
                </p:oleObj>
              </mc:Choice>
              <mc:Fallback>
                <p:oleObj name="Equation" r:id="rId3" imgW="3808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14400"/>
                        <a:ext cx="863600" cy="6207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4" name="Text Box 4"/>
          <p:cNvSpPr txBox="1">
            <a:spLocks noChangeArrowheads="1"/>
          </p:cNvSpPr>
          <p:nvPr/>
        </p:nvSpPr>
        <p:spPr bwMode="auto">
          <a:xfrm>
            <a:off x="609600" y="1001713"/>
            <a:ext cx="3810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From the rotational equilibrium</a:t>
            </a:r>
          </a:p>
        </p:txBody>
      </p:sp>
      <p:graphicFrame>
        <p:nvGraphicFramePr>
          <p:cNvPr id="430085" name="Object 3"/>
          <p:cNvGraphicFramePr>
            <a:graphicFrameLocks noChangeAspect="1"/>
          </p:cNvGraphicFramePr>
          <p:nvPr/>
        </p:nvGraphicFramePr>
        <p:xfrm>
          <a:off x="5064125" y="976313"/>
          <a:ext cx="2860675" cy="558800"/>
        </p:xfrm>
        <a:graphic>
          <a:graphicData uri="http://schemas.openxmlformats.org/presentationml/2006/ole">
            <mc:AlternateContent xmlns:mc="http://schemas.openxmlformats.org/markup-compatibility/2006">
              <mc:Choice xmlns:v="urn:schemas-microsoft-com:vml" Requires="v">
                <p:oleObj spid="_x0000_s502560" name="Equation" r:id="rId5" imgW="1257120" imgH="228600" progId="Equation.DSMT4">
                  <p:embed/>
                </p:oleObj>
              </mc:Choice>
              <mc:Fallback>
                <p:oleObj name="Equation" r:id="rId5" imgW="125712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125" y="976313"/>
                        <a:ext cx="2860675" cy="558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86" name="Object 4"/>
          <p:cNvGraphicFramePr>
            <a:graphicFrameLocks noChangeAspect="1"/>
          </p:cNvGraphicFramePr>
          <p:nvPr/>
        </p:nvGraphicFramePr>
        <p:xfrm>
          <a:off x="8077200" y="1025525"/>
          <a:ext cx="547688" cy="433388"/>
        </p:xfrm>
        <a:graphic>
          <a:graphicData uri="http://schemas.openxmlformats.org/presentationml/2006/ole">
            <mc:AlternateContent xmlns:mc="http://schemas.openxmlformats.org/markup-compatibility/2006">
              <mc:Choice xmlns:v="urn:schemas-microsoft-com:vml" Requires="v">
                <p:oleObj spid="_x0000_s502561" name="Equation" r:id="rId7" imgW="241200" imgH="177480" progId="Equation.3">
                  <p:embed/>
                </p:oleObj>
              </mc:Choice>
              <mc:Fallback>
                <p:oleObj name="Equation" r:id="rId7" imgW="241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1025525"/>
                        <a:ext cx="547688" cy="4333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7" name="Text Box 7"/>
          <p:cNvSpPr txBox="1">
            <a:spLocks noChangeArrowheads="1"/>
          </p:cNvSpPr>
          <p:nvPr/>
        </p:nvSpPr>
        <p:spPr bwMode="auto">
          <a:xfrm>
            <a:off x="609600" y="1535113"/>
            <a:ext cx="6172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wall is</a:t>
            </a:r>
          </a:p>
        </p:txBody>
      </p:sp>
      <p:graphicFrame>
        <p:nvGraphicFramePr>
          <p:cNvPr id="430088" name="Object 5"/>
          <p:cNvGraphicFramePr>
            <a:graphicFrameLocks noChangeAspect="1"/>
          </p:cNvGraphicFramePr>
          <p:nvPr/>
        </p:nvGraphicFramePr>
        <p:xfrm>
          <a:off x="1143000" y="2228850"/>
          <a:ext cx="442913" cy="446088"/>
        </p:xfrm>
        <a:graphic>
          <a:graphicData uri="http://schemas.openxmlformats.org/presentationml/2006/ole">
            <mc:AlternateContent xmlns:mc="http://schemas.openxmlformats.org/markup-compatibility/2006">
              <mc:Choice xmlns:v="urn:schemas-microsoft-com:vml" Requires="v">
                <p:oleObj spid="_x0000_s502562" name="Equation" r:id="rId9" imgW="215640" imgH="228600" progId="Equation.DSMT4">
                  <p:embed/>
                </p:oleObj>
              </mc:Choice>
              <mc:Fallback>
                <p:oleObj name="Equation" r:id="rId9" imgW="21564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228850"/>
                        <a:ext cx="442913" cy="446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9" name="Text Box 9"/>
          <p:cNvSpPr txBox="1">
            <a:spLocks noChangeArrowheads="1"/>
          </p:cNvSpPr>
          <p:nvPr/>
        </p:nvSpPr>
        <p:spPr bwMode="auto">
          <a:xfrm>
            <a:off x="609600" y="4049713"/>
            <a:ext cx="64008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ground is</a:t>
            </a:r>
          </a:p>
        </p:txBody>
      </p:sp>
      <p:sp>
        <p:nvSpPr>
          <p:cNvPr id="430090" name="Text Box 10"/>
          <p:cNvSpPr txBox="1">
            <a:spLocks noChangeArrowheads="1"/>
          </p:cNvSpPr>
          <p:nvPr/>
        </p:nvSpPr>
        <p:spPr bwMode="auto">
          <a:xfrm>
            <a:off x="457200" y="2830513"/>
            <a:ext cx="6553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x component of the force by the ground is</a:t>
            </a:r>
          </a:p>
        </p:txBody>
      </p:sp>
      <p:graphicFrame>
        <p:nvGraphicFramePr>
          <p:cNvPr id="430091" name="Object 6"/>
          <p:cNvGraphicFramePr>
            <a:graphicFrameLocks noChangeAspect="1"/>
          </p:cNvGraphicFramePr>
          <p:nvPr/>
        </p:nvGraphicFramePr>
        <p:xfrm>
          <a:off x="5638800" y="3351213"/>
          <a:ext cx="2362200" cy="506412"/>
        </p:xfrm>
        <a:graphic>
          <a:graphicData uri="http://schemas.openxmlformats.org/presentationml/2006/ole">
            <mc:AlternateContent xmlns:mc="http://schemas.openxmlformats.org/markup-compatibility/2006">
              <mc:Choice xmlns:v="urn:schemas-microsoft-com:vml" Requires="v">
                <p:oleObj spid="_x0000_s502563" name="Equation" r:id="rId11" imgW="1015920" imgH="228600" progId="Equation.DSMT4">
                  <p:embed/>
                </p:oleObj>
              </mc:Choice>
              <mc:Fallback>
                <p:oleObj name="Equation" r:id="rId11" imgW="101592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3351213"/>
                        <a:ext cx="2362200" cy="506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2" name="Object 7"/>
          <p:cNvGraphicFramePr>
            <a:graphicFrameLocks noChangeAspect="1"/>
          </p:cNvGraphicFramePr>
          <p:nvPr/>
        </p:nvGraphicFramePr>
        <p:xfrm>
          <a:off x="971550" y="4603750"/>
          <a:ext cx="476250" cy="512763"/>
        </p:xfrm>
        <a:graphic>
          <a:graphicData uri="http://schemas.openxmlformats.org/presentationml/2006/ole">
            <mc:AlternateContent xmlns:mc="http://schemas.openxmlformats.org/markup-compatibility/2006">
              <mc:Choice xmlns:v="urn:schemas-microsoft-com:vml" Requires="v">
                <p:oleObj spid="_x0000_s502564" name="Equation" r:id="rId13" imgW="203040" imgH="228600" progId="Equation.DSMT4">
                  <p:embed/>
                </p:oleObj>
              </mc:Choice>
              <mc:Fallback>
                <p:oleObj name="Equation" r:id="rId13" imgW="2030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550" y="4603750"/>
                        <a:ext cx="476250" cy="512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3" name="Object 8"/>
          <p:cNvGraphicFramePr>
            <a:graphicFrameLocks noChangeAspect="1"/>
          </p:cNvGraphicFramePr>
          <p:nvPr/>
        </p:nvGraphicFramePr>
        <p:xfrm>
          <a:off x="1524000" y="2062163"/>
          <a:ext cx="1406525" cy="768350"/>
        </p:xfrm>
        <a:graphic>
          <a:graphicData uri="http://schemas.openxmlformats.org/presentationml/2006/ole">
            <mc:AlternateContent xmlns:mc="http://schemas.openxmlformats.org/markup-compatibility/2006">
              <mc:Choice xmlns:v="urn:schemas-microsoft-com:vml" Requires="v">
                <p:oleObj spid="_x0000_s502565" name="Equation" r:id="rId15" imgW="685800" imgH="393480" progId="Equation.DSMT4">
                  <p:embed/>
                </p:oleObj>
              </mc:Choice>
              <mc:Fallback>
                <p:oleObj name="Equation" r:id="rId15" imgW="68580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2062163"/>
                        <a:ext cx="1406525"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4" name="Object 9"/>
          <p:cNvGraphicFramePr>
            <a:graphicFrameLocks noChangeAspect="1"/>
          </p:cNvGraphicFramePr>
          <p:nvPr/>
        </p:nvGraphicFramePr>
        <p:xfrm>
          <a:off x="2889250" y="2068513"/>
          <a:ext cx="2216150" cy="768350"/>
        </p:xfrm>
        <a:graphic>
          <a:graphicData uri="http://schemas.openxmlformats.org/presentationml/2006/ole">
            <mc:AlternateContent xmlns:mc="http://schemas.openxmlformats.org/markup-compatibility/2006">
              <mc:Choice xmlns:v="urn:schemas-microsoft-com:vml" Requires="v">
                <p:oleObj spid="_x0000_s502566" name="Equation" r:id="rId17" imgW="1079280" imgH="393480" progId="Equation.DSMT4">
                  <p:embed/>
                </p:oleObj>
              </mc:Choice>
              <mc:Fallback>
                <p:oleObj name="Equation" r:id="rId17" imgW="107928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9250" y="2068513"/>
                        <a:ext cx="2216150"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5" name="Object 10"/>
          <p:cNvGraphicFramePr>
            <a:graphicFrameLocks noChangeAspect="1"/>
          </p:cNvGraphicFramePr>
          <p:nvPr/>
        </p:nvGraphicFramePr>
        <p:xfrm>
          <a:off x="609600" y="3363913"/>
          <a:ext cx="2895600" cy="544512"/>
        </p:xfrm>
        <a:graphic>
          <a:graphicData uri="http://schemas.openxmlformats.org/presentationml/2006/ole">
            <mc:AlternateContent xmlns:mc="http://schemas.openxmlformats.org/markup-compatibility/2006">
              <mc:Choice xmlns:v="urn:schemas-microsoft-com:vml" Requires="v">
                <p:oleObj spid="_x0000_s502567" name="Equation" r:id="rId19" imgW="1282680" imgH="253800" progId="Equation.DSMT4">
                  <p:embed/>
                </p:oleObj>
              </mc:Choice>
              <mc:Fallback>
                <p:oleObj name="Equation" r:id="rId19" imgW="128268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3363913"/>
                        <a:ext cx="2895600" cy="544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6" name="AutoShape 16"/>
          <p:cNvSpPr>
            <a:spLocks noChangeArrowheads="1"/>
          </p:cNvSpPr>
          <p:nvPr/>
        </p:nvSpPr>
        <p:spPr bwMode="auto">
          <a:xfrm>
            <a:off x="3733800" y="3287713"/>
            <a:ext cx="1600200" cy="762000"/>
          </a:xfrm>
          <a:prstGeom prst="rightArrow">
            <a:avLst>
              <a:gd name="adj1" fmla="val 50000"/>
              <a:gd name="adj2" fmla="val 5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Solve for F</a:t>
            </a:r>
            <a:r>
              <a:rPr lang="en-US" sz="1800" b="1" baseline="-25000">
                <a:solidFill>
                  <a:srgbClr val="A50021"/>
                </a:solidFill>
                <a:latin typeface="Arial Narrow" charset="0"/>
              </a:rPr>
              <a:t>Gx</a:t>
            </a:r>
          </a:p>
        </p:txBody>
      </p:sp>
      <p:graphicFrame>
        <p:nvGraphicFramePr>
          <p:cNvPr id="430097" name="Object 11"/>
          <p:cNvGraphicFramePr>
            <a:graphicFrameLocks noChangeAspect="1"/>
          </p:cNvGraphicFramePr>
          <p:nvPr/>
        </p:nvGraphicFramePr>
        <p:xfrm>
          <a:off x="1412875" y="4506913"/>
          <a:ext cx="1939925" cy="684212"/>
        </p:xfrm>
        <a:graphic>
          <a:graphicData uri="http://schemas.openxmlformats.org/presentationml/2006/ole">
            <mc:AlternateContent xmlns:mc="http://schemas.openxmlformats.org/markup-compatibility/2006">
              <mc:Choice xmlns:v="urn:schemas-microsoft-com:vml" Requires="v">
                <p:oleObj spid="_x0000_s502568" name="Equation" r:id="rId21" imgW="825480" imgH="304560" progId="Equation.DSMT4">
                  <p:embed/>
                </p:oleObj>
              </mc:Choice>
              <mc:Fallback>
                <p:oleObj name="Equation" r:id="rId21" imgW="825480" imgH="3045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12875" y="4506913"/>
                        <a:ext cx="1939925" cy="6842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8" name="Object 12"/>
          <p:cNvGraphicFramePr>
            <a:graphicFrameLocks noChangeAspect="1"/>
          </p:cNvGraphicFramePr>
          <p:nvPr/>
        </p:nvGraphicFramePr>
        <p:xfrm>
          <a:off x="3344863" y="4506913"/>
          <a:ext cx="3284537" cy="569912"/>
        </p:xfrm>
        <a:graphic>
          <a:graphicData uri="http://schemas.openxmlformats.org/presentationml/2006/ole">
            <mc:AlternateContent xmlns:mc="http://schemas.openxmlformats.org/markup-compatibility/2006">
              <mc:Choice xmlns:v="urn:schemas-microsoft-com:vml" Requires="v">
                <p:oleObj spid="_x0000_s502569" name="Equation" r:id="rId23" imgW="1396800" imgH="253800" progId="Equation.DSMT4">
                  <p:embed/>
                </p:oleObj>
              </mc:Choice>
              <mc:Fallback>
                <p:oleObj name="Equation" r:id="rId23" imgW="1396800" imgH="253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4863" y="4506913"/>
                        <a:ext cx="3284537" cy="5699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9" name="Text Box 19"/>
          <p:cNvSpPr txBox="1">
            <a:spLocks noChangeArrowheads="1"/>
          </p:cNvSpPr>
          <p:nvPr/>
        </p:nvSpPr>
        <p:spPr bwMode="auto">
          <a:xfrm>
            <a:off x="609600" y="5192713"/>
            <a:ext cx="2895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angle between the ground force to the floor</a:t>
            </a:r>
          </a:p>
        </p:txBody>
      </p:sp>
      <p:graphicFrame>
        <p:nvGraphicFramePr>
          <p:cNvPr id="430100" name="Object 13"/>
          <p:cNvGraphicFramePr>
            <a:graphicFrameLocks noChangeAspect="1"/>
          </p:cNvGraphicFramePr>
          <p:nvPr/>
        </p:nvGraphicFramePr>
        <p:xfrm>
          <a:off x="3352800" y="5387975"/>
          <a:ext cx="304800" cy="406400"/>
        </p:xfrm>
        <a:graphic>
          <a:graphicData uri="http://schemas.openxmlformats.org/presentationml/2006/ole">
            <mc:AlternateContent xmlns:mc="http://schemas.openxmlformats.org/markup-compatibility/2006">
              <mc:Choice xmlns:v="urn:schemas-microsoft-com:vml" Requires="v">
                <p:oleObj spid="_x0000_s502570" name="Equation" r:id="rId25" imgW="126720" imgH="177480" progId="Equation.DSMT4">
                  <p:embed/>
                </p:oleObj>
              </mc:Choice>
              <mc:Fallback>
                <p:oleObj name="Equation" r:id="rId25" imgW="12672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5387975"/>
                        <a:ext cx="30480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1" name="Object 14"/>
          <p:cNvGraphicFramePr>
            <a:graphicFrameLocks noChangeAspect="1"/>
          </p:cNvGraphicFramePr>
          <p:nvPr/>
        </p:nvGraphicFramePr>
        <p:xfrm>
          <a:off x="3648075" y="5040313"/>
          <a:ext cx="2066925" cy="1103312"/>
        </p:xfrm>
        <a:graphic>
          <a:graphicData uri="http://schemas.openxmlformats.org/presentationml/2006/ole">
            <mc:AlternateContent xmlns:mc="http://schemas.openxmlformats.org/markup-compatibility/2006">
              <mc:Choice xmlns:v="urn:schemas-microsoft-com:vml" Requires="v">
                <p:oleObj spid="_x0000_s502571" name="Equation" r:id="rId27" imgW="863280" imgH="482400" progId="Equation.DSMT4">
                  <p:embed/>
                </p:oleObj>
              </mc:Choice>
              <mc:Fallback>
                <p:oleObj name="Equation" r:id="rId27" imgW="863280" imgH="482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48075" y="5040313"/>
                        <a:ext cx="2066925" cy="11033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2" name="Object 15"/>
          <p:cNvGraphicFramePr>
            <a:graphicFrameLocks noChangeAspect="1"/>
          </p:cNvGraphicFramePr>
          <p:nvPr/>
        </p:nvGraphicFramePr>
        <p:xfrm>
          <a:off x="5694363" y="5119688"/>
          <a:ext cx="2916237" cy="987425"/>
        </p:xfrm>
        <a:graphic>
          <a:graphicData uri="http://schemas.openxmlformats.org/presentationml/2006/ole">
            <mc:AlternateContent xmlns:mc="http://schemas.openxmlformats.org/markup-compatibility/2006">
              <mc:Choice xmlns:v="urn:schemas-microsoft-com:vml" Requires="v">
                <p:oleObj spid="_x0000_s502572" name="Equation" r:id="rId29" imgW="1218960" imgH="431640" progId="Equation.DSMT4">
                  <p:embed/>
                </p:oleObj>
              </mc:Choice>
              <mc:Fallback>
                <p:oleObj name="Equation" r:id="rId29" imgW="1218960" imgH="4316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94363" y="5119688"/>
                        <a:ext cx="2916237" cy="987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548489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Nov. 4,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152400"/>
            <a:ext cx="8229600" cy="609600"/>
          </a:xfrm>
        </p:spPr>
        <p:txBody>
          <a:bodyPr/>
          <a:lstStyle/>
          <a:p>
            <a:r>
              <a:rPr lang="en-US" altLang="ko-KR" sz="4800" dirty="0">
                <a:latin typeface="Arial Narrow" charset="0"/>
                <a:ea typeface="ＭＳ Ｐゴシック" charset="0"/>
                <a:cs typeface="Gulim" charset="0"/>
              </a:rPr>
              <a:t>Announcements</a:t>
            </a:r>
            <a:endParaRPr lang="en-US" sz="4800" dirty="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762000"/>
            <a:ext cx="8229600" cy="5257800"/>
          </a:xfrm>
        </p:spPr>
        <p:txBody>
          <a:bodyPr/>
          <a:lstStyle/>
          <a:p>
            <a:r>
              <a:rPr lang="en-US" sz="2400" dirty="0" smtClean="0">
                <a:latin typeface="Arial Narrow" charset="0"/>
                <a:ea typeface="ＭＳ Ｐゴシック" charset="0"/>
                <a:cs typeface="ＭＳ Ｐゴシック" charset="0"/>
              </a:rPr>
              <a:t>Quiz results</a:t>
            </a:r>
          </a:p>
          <a:p>
            <a:pPr lvl="1"/>
            <a:r>
              <a:rPr lang="en-US" sz="2000" dirty="0" smtClean="0">
                <a:latin typeface="Arial Narrow" charset="0"/>
                <a:ea typeface="ＭＳ Ｐゴシック" charset="0"/>
                <a:cs typeface="ＭＳ Ｐゴシック" charset="0"/>
              </a:rPr>
              <a:t>Class Average: 14.9/30 </a:t>
            </a:r>
            <a:r>
              <a:rPr lang="en-US" sz="2000" dirty="0" smtClean="0">
                <a:latin typeface="Arial Narrow" charset="0"/>
                <a:ea typeface="ＭＳ Ｐゴシック" charset="0"/>
                <a:cs typeface="ＭＳ Ｐゴシック" charset="0"/>
                <a:sym typeface="Wingdings"/>
              </a:rPr>
              <a:t> equivalent to 49.7/100</a:t>
            </a:r>
          </a:p>
          <a:p>
            <a:pPr lvl="1"/>
            <a:r>
              <a:rPr lang="en-US" sz="2000" dirty="0" smtClean="0">
                <a:latin typeface="Arial Narrow" charset="0"/>
                <a:ea typeface="ＭＳ Ｐゴシック" charset="0"/>
                <a:cs typeface="ＭＳ Ｐゴシック" charset="0"/>
                <a:sym typeface="Wingdings"/>
              </a:rPr>
              <a:t>Top score: 27/30</a:t>
            </a:r>
            <a:endParaRPr lang="en-US" sz="2000" dirty="0" smtClean="0">
              <a:latin typeface="Arial Narrow" charset="0"/>
              <a:ea typeface="ＭＳ Ｐゴシック" charset="0"/>
              <a:cs typeface="ＭＳ Ｐゴシック" charset="0"/>
            </a:endParaRPr>
          </a:p>
          <a:p>
            <a:r>
              <a:rPr lang="en-US" sz="2400" dirty="0" smtClean="0">
                <a:latin typeface="Arial Narrow" charset="0"/>
                <a:ea typeface="ＭＳ Ｐゴシック" charset="0"/>
                <a:cs typeface="ＭＳ Ｐゴシック" charset="0"/>
              </a:rPr>
              <a:t>Reminder 2</a:t>
            </a:r>
            <a:r>
              <a:rPr lang="en-US" sz="2400" baseline="30000" dirty="0" smtClean="0">
                <a:latin typeface="Arial Narrow" charset="0"/>
                <a:ea typeface="ＭＳ Ｐゴシック" charset="0"/>
                <a:cs typeface="ＭＳ Ｐゴシック" charset="0"/>
              </a:rPr>
              <a:t>nd</a:t>
            </a:r>
            <a:r>
              <a:rPr lang="en-US" sz="2400" dirty="0" smtClean="0">
                <a:latin typeface="Arial Narrow" charset="0"/>
                <a:ea typeface="ＭＳ Ｐゴシック" charset="0"/>
                <a:cs typeface="ＭＳ Ｐゴシック" charset="0"/>
              </a:rPr>
              <a:t> Non-comprehensive term exam</a:t>
            </a:r>
          </a:p>
          <a:p>
            <a:pPr lvl="1"/>
            <a:r>
              <a:rPr lang="en-US" sz="2000" dirty="0">
                <a:latin typeface="Arial Narrow" charset="0"/>
                <a:ea typeface="ＭＳ Ｐゴシック" charset="0"/>
                <a:cs typeface="ＭＳ Ｐゴシック" charset="0"/>
              </a:rPr>
              <a:t>In class 9:30 – 10:50am, </a:t>
            </a:r>
            <a:r>
              <a:rPr lang="en-US" sz="2000" dirty="0" smtClean="0">
                <a:latin typeface="Arial Narrow" charset="0"/>
                <a:ea typeface="ＭＳ Ｐゴシック" charset="0"/>
                <a:cs typeface="ＭＳ Ｐゴシック" charset="0"/>
              </a:rPr>
              <a:t>Thursday</a:t>
            </a:r>
            <a:r>
              <a:rPr lang="en-US" sz="2000" dirty="0">
                <a:latin typeface="Arial Narrow" charset="0"/>
                <a:ea typeface="ＭＳ Ｐゴシック" charset="0"/>
                <a:cs typeface="ＭＳ Ｐゴシック" charset="0"/>
              </a:rPr>
              <a:t>, </a:t>
            </a:r>
            <a:r>
              <a:rPr lang="en-US" sz="2000" dirty="0" smtClean="0">
                <a:latin typeface="Arial Narrow" charset="0"/>
                <a:ea typeface="ＭＳ Ｐゴシック" charset="0"/>
                <a:cs typeface="ＭＳ Ｐゴシック" charset="0"/>
              </a:rPr>
              <a:t>Nov. 13</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Covers CH </a:t>
            </a:r>
            <a:r>
              <a:rPr lang="en-US" sz="2000" dirty="0" smtClean="0">
                <a:latin typeface="Arial Narrow" charset="0"/>
                <a:ea typeface="ＭＳ Ｐゴシック" charset="0"/>
                <a:cs typeface="ＭＳ Ｐゴシック" charset="0"/>
              </a:rPr>
              <a:t>10.1 </a:t>
            </a:r>
            <a:r>
              <a:rPr lang="en-US" sz="2000" dirty="0">
                <a:latin typeface="Arial Narrow" charset="0"/>
                <a:ea typeface="ＭＳ Ｐゴシック" charset="0"/>
                <a:cs typeface="ＭＳ Ｐゴシック" charset="0"/>
              </a:rPr>
              <a:t>through what we finish </a:t>
            </a:r>
            <a:r>
              <a:rPr lang="en-US" sz="2000" dirty="0" smtClean="0">
                <a:latin typeface="Arial Narrow" charset="0"/>
                <a:ea typeface="ＭＳ Ｐゴシック" charset="0"/>
                <a:cs typeface="ＭＳ Ｐゴシック" charset="0"/>
              </a:rPr>
              <a:t>Tuesday</a:t>
            </a:r>
            <a:r>
              <a:rPr lang="en-US" sz="2000" dirty="0">
                <a:latin typeface="Arial Narrow" charset="0"/>
                <a:ea typeface="ＭＳ Ｐゴシック" charset="0"/>
                <a:cs typeface="ＭＳ Ｐゴシック" charset="0"/>
              </a:rPr>
              <a:t>, </a:t>
            </a:r>
            <a:r>
              <a:rPr lang="en-US" sz="2000" dirty="0" smtClean="0">
                <a:latin typeface="Arial Narrow" charset="0"/>
                <a:ea typeface="ＭＳ Ｐゴシック" charset="0"/>
                <a:cs typeface="ＭＳ Ｐゴシック" charset="0"/>
              </a:rPr>
              <a:t>Nov. 11</a:t>
            </a:r>
          </a:p>
          <a:p>
            <a:pPr lvl="1"/>
            <a:r>
              <a:rPr lang="en-US" sz="2000" dirty="0" smtClean="0">
                <a:ea typeface="ＭＳ Ｐゴシック" pitchFamily="-84" charset="-128"/>
                <a:cs typeface="ＭＳ Ｐゴシック" pitchFamily="-84" charset="-128"/>
              </a:rPr>
              <a:t>Mixture </a:t>
            </a:r>
            <a:r>
              <a:rPr lang="en-US" sz="2000" dirty="0">
                <a:ea typeface="ＭＳ Ｐゴシック" pitchFamily="-84" charset="-128"/>
                <a:cs typeface="ＭＳ Ｐゴシック" pitchFamily="-84" charset="-128"/>
              </a:rPr>
              <a:t>of multiple choice and free response problems</a:t>
            </a:r>
          </a:p>
          <a:p>
            <a:pPr lvl="1" eaLnBrk="1" hangingPunct="1"/>
            <a:r>
              <a:rPr lang="en-US" sz="2000" dirty="0"/>
              <a:t>Bring your calculator but DO NOT input formula into it!</a:t>
            </a:r>
          </a:p>
          <a:p>
            <a:pPr lvl="2" eaLnBrk="1" hangingPunct="1"/>
            <a:r>
              <a:rPr lang="en-US" sz="1800" dirty="0"/>
              <a:t>Your phones or portable computers are NOT allowed as a replacement!</a:t>
            </a:r>
          </a:p>
          <a:p>
            <a:pPr lvl="1" eaLnBrk="1" hangingPunct="1"/>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endParaRPr lang="en-US" sz="2000" dirty="0">
              <a:sym typeface="Wingdings"/>
            </a:endParaRPr>
          </a:p>
          <a:p>
            <a:pPr lvl="2" eaLnBrk="1" hangingPunct="1"/>
            <a:r>
              <a:rPr lang="en-US" sz="1800" dirty="0">
                <a:sym typeface="Wingdings"/>
              </a:rPr>
              <a:t>None of the parts of the solutions of any problems</a:t>
            </a:r>
          </a:p>
          <a:p>
            <a:pPr lvl="2" eaLnBrk="1" hangingPunct="1"/>
            <a:r>
              <a:rPr lang="en-US" sz="1800" dirty="0">
                <a:sym typeface="Wingdings"/>
              </a:rPr>
              <a:t>No derived formulae, derivations of equations or word definitions!</a:t>
            </a:r>
          </a:p>
          <a:p>
            <a:pPr lvl="1"/>
            <a:r>
              <a:rPr lang="en-US" sz="2000" dirty="0">
                <a:latin typeface="Arial Narrow" charset="0"/>
                <a:ea typeface="ＭＳ Ｐゴシック" charset="0"/>
                <a:cs typeface="ＭＳ Ｐゴシック" charset="0"/>
              </a:rPr>
              <a:t>Do NOT Miss the exam!</a:t>
            </a: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Nov. 4, 2014</a:t>
            </a:r>
            <a:endParaRPr lang="en-US" sz="1400">
              <a:solidFill>
                <a:srgbClr val="FF0066"/>
              </a:solidFill>
              <a:latin typeface="Arial Narrow" charset="0"/>
            </a:endParaRPr>
          </a:p>
        </p:txBody>
      </p:sp>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D30296-D22A-AA45-8EB8-7762B238B62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413698" name="Rectangle 2"/>
          <p:cNvSpPr>
            <a:spLocks noChangeArrowheads="1"/>
          </p:cNvSpPr>
          <p:nvPr/>
        </p:nvSpPr>
        <p:spPr bwMode="auto">
          <a:xfrm>
            <a:off x="6172200" y="30480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5061" name="Rectangle 3"/>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Conservation of Angular Momentum</a:t>
            </a:r>
          </a:p>
        </p:txBody>
      </p:sp>
      <p:sp>
        <p:nvSpPr>
          <p:cNvPr id="413700" name="Text Box 4"/>
          <p:cNvSpPr txBox="1">
            <a:spLocks noChangeArrowheads="1"/>
          </p:cNvSpPr>
          <p:nvPr/>
        </p:nvSpPr>
        <p:spPr bwMode="auto">
          <a:xfrm>
            <a:off x="609600" y="762000"/>
            <a:ext cx="80772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Remember under what condition the linear momentum is conserved?</a:t>
            </a:r>
          </a:p>
        </p:txBody>
      </p:sp>
      <p:sp>
        <p:nvSpPr>
          <p:cNvPr id="413701" name="Text Box 5"/>
          <p:cNvSpPr txBox="1">
            <a:spLocks noChangeArrowheads="1"/>
          </p:cNvSpPr>
          <p:nvPr/>
        </p:nvSpPr>
        <p:spPr bwMode="auto">
          <a:xfrm>
            <a:off x="457200" y="1371600"/>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Linear momentum is conserved when the net external force is 0.</a:t>
            </a:r>
          </a:p>
        </p:txBody>
      </p:sp>
      <p:graphicFrame>
        <p:nvGraphicFramePr>
          <p:cNvPr id="413702" name="Object 2"/>
          <p:cNvGraphicFramePr>
            <a:graphicFrameLocks noChangeAspect="1"/>
          </p:cNvGraphicFramePr>
          <p:nvPr>
            <p:extLst>
              <p:ext uri="{D42A27DB-BD31-4B8C-83A1-F6EECF244321}">
                <p14:modId xmlns:p14="http://schemas.microsoft.com/office/powerpoint/2010/main" val="2102547226"/>
              </p:ext>
            </p:extLst>
          </p:nvPr>
        </p:nvGraphicFramePr>
        <p:xfrm>
          <a:off x="4051300" y="5826125"/>
          <a:ext cx="914400" cy="444500"/>
        </p:xfrm>
        <a:graphic>
          <a:graphicData uri="http://schemas.openxmlformats.org/presentationml/2006/ole">
            <mc:AlternateContent xmlns:mc="http://schemas.openxmlformats.org/markup-compatibility/2006">
              <mc:Choice xmlns:v="urn:schemas-microsoft-com:vml" Requires="v">
                <p:oleObj spid="_x0000_s509537" name="Equation" r:id="rId3" imgW="482600" imgH="279400" progId="Equation.3">
                  <p:embed/>
                </p:oleObj>
              </mc:Choice>
              <mc:Fallback>
                <p:oleObj name="Equation" r:id="rId3" imgW="482600" imgH="279400" progId="Equation.3">
                  <p:embed/>
                  <p:pic>
                    <p:nvPicPr>
                      <p:cNvPr id="0" name=""/>
                      <p:cNvPicPr>
                        <a:picLocks noChangeAspect="1" noChangeArrowheads="1"/>
                      </p:cNvPicPr>
                      <p:nvPr/>
                    </p:nvPicPr>
                    <p:blipFill>
                      <a:blip r:embed="rId4"/>
                      <a:srcRect/>
                      <a:stretch>
                        <a:fillRect/>
                      </a:stretch>
                    </p:blipFill>
                    <p:spPr bwMode="auto">
                      <a:xfrm>
                        <a:off x="4051300" y="5826125"/>
                        <a:ext cx="914400"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3" name="Text Box 7"/>
          <p:cNvSpPr txBox="1">
            <a:spLocks noChangeArrowheads="1"/>
          </p:cNvSpPr>
          <p:nvPr/>
        </p:nvSpPr>
        <p:spPr bwMode="auto">
          <a:xfrm>
            <a:off x="457200" y="5013325"/>
            <a:ext cx="365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Three important conservation laws for isolated system that does not get affected by external forces</a:t>
            </a:r>
            <a:endParaRPr lang="en-US" sz="2000" b="1">
              <a:solidFill>
                <a:schemeClr val="accent2"/>
              </a:solidFill>
              <a:latin typeface="Monotype Corsiva" charset="0"/>
            </a:endParaRPr>
          </a:p>
        </p:txBody>
      </p:sp>
      <p:sp>
        <p:nvSpPr>
          <p:cNvPr id="413704" name="Text Box 8"/>
          <p:cNvSpPr txBox="1">
            <a:spLocks noChangeArrowheads="1"/>
          </p:cNvSpPr>
          <p:nvPr/>
        </p:nvSpPr>
        <p:spPr bwMode="auto">
          <a:xfrm>
            <a:off x="3429000" y="3581400"/>
            <a:ext cx="45720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Angular momentum of the system before and after a certain change is the same.</a:t>
            </a:r>
          </a:p>
        </p:txBody>
      </p:sp>
      <p:sp>
        <p:nvSpPr>
          <p:cNvPr id="413705" name="Text Box 9"/>
          <p:cNvSpPr txBox="1">
            <a:spLocks noChangeArrowheads="1"/>
          </p:cNvSpPr>
          <p:nvPr/>
        </p:nvSpPr>
        <p:spPr bwMode="auto">
          <a:xfrm>
            <a:off x="533400" y="2249488"/>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By the same token, the angular momentum of a system is constant in both magnitude and direction, if the resultant external torque acting on the system is 0. </a:t>
            </a:r>
            <a:endParaRPr lang="en-US" sz="2000" baseline="-25000">
              <a:solidFill>
                <a:srgbClr val="FF0000"/>
              </a:solidFill>
              <a:latin typeface="Monotype Corsiva" charset="0"/>
            </a:endParaRPr>
          </a:p>
        </p:txBody>
      </p:sp>
      <p:graphicFrame>
        <p:nvGraphicFramePr>
          <p:cNvPr id="413706" name="Object 3"/>
          <p:cNvGraphicFramePr>
            <a:graphicFrameLocks noChangeAspect="1"/>
          </p:cNvGraphicFramePr>
          <p:nvPr>
            <p:extLst>
              <p:ext uri="{D42A27DB-BD31-4B8C-83A1-F6EECF244321}">
                <p14:modId xmlns:p14="http://schemas.microsoft.com/office/powerpoint/2010/main" val="3512644633"/>
              </p:ext>
            </p:extLst>
          </p:nvPr>
        </p:nvGraphicFramePr>
        <p:xfrm>
          <a:off x="3898900" y="4286250"/>
          <a:ext cx="347663" cy="522288"/>
        </p:xfrm>
        <a:graphic>
          <a:graphicData uri="http://schemas.openxmlformats.org/presentationml/2006/ole">
            <mc:AlternateContent xmlns:mc="http://schemas.openxmlformats.org/markup-compatibility/2006">
              <mc:Choice xmlns:v="urn:schemas-microsoft-com:vml" Requires="v">
                <p:oleObj spid="_x0000_s509538" name="Equation" r:id="rId5" imgW="165100" imgH="254000" progId="Equation.3">
                  <p:embed/>
                </p:oleObj>
              </mc:Choice>
              <mc:Fallback>
                <p:oleObj name="Equation" r:id="rId5" imgW="165100" imgH="254000" progId="Equation.3">
                  <p:embed/>
                  <p:pic>
                    <p:nvPicPr>
                      <p:cNvPr id="0" name=""/>
                      <p:cNvPicPr>
                        <a:picLocks noChangeAspect="1" noChangeArrowheads="1"/>
                      </p:cNvPicPr>
                      <p:nvPr/>
                    </p:nvPicPr>
                    <p:blipFill>
                      <a:blip r:embed="rId6"/>
                      <a:srcRect/>
                      <a:stretch>
                        <a:fillRect/>
                      </a:stretch>
                    </p:blipFill>
                    <p:spPr bwMode="auto">
                      <a:xfrm>
                        <a:off x="3898900" y="4286250"/>
                        <a:ext cx="347663" cy="522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7" name="Object 4"/>
          <p:cNvGraphicFramePr>
            <a:graphicFrameLocks noChangeAspect="1"/>
          </p:cNvGraphicFramePr>
          <p:nvPr>
            <p:extLst>
              <p:ext uri="{D42A27DB-BD31-4B8C-83A1-F6EECF244321}">
                <p14:modId xmlns:p14="http://schemas.microsoft.com/office/powerpoint/2010/main" val="2487628679"/>
              </p:ext>
            </p:extLst>
          </p:nvPr>
        </p:nvGraphicFramePr>
        <p:xfrm>
          <a:off x="6705600" y="1741488"/>
          <a:ext cx="1219200" cy="487362"/>
        </p:xfrm>
        <a:graphic>
          <a:graphicData uri="http://schemas.openxmlformats.org/presentationml/2006/ole">
            <mc:AlternateContent xmlns:mc="http://schemas.openxmlformats.org/markup-compatibility/2006">
              <mc:Choice xmlns:v="urn:schemas-microsoft-com:vml" Requires="v">
                <p:oleObj spid="_x0000_s509539" name="Equation" r:id="rId7" imgW="622300" imgH="266700" progId="Equation.DSMT4">
                  <p:embed/>
                </p:oleObj>
              </mc:Choice>
              <mc:Fallback>
                <p:oleObj name="Equation" r:id="rId7" imgW="622300" imgH="266700" progId="Equation.DSMT4">
                  <p:embed/>
                  <p:pic>
                    <p:nvPicPr>
                      <p:cNvPr id="0" name=""/>
                      <p:cNvPicPr>
                        <a:picLocks noChangeAspect="1" noChangeArrowheads="1"/>
                      </p:cNvPicPr>
                      <p:nvPr/>
                    </p:nvPicPr>
                    <p:blipFill>
                      <a:blip r:embed="rId8"/>
                      <a:srcRect/>
                      <a:stretch>
                        <a:fillRect/>
                      </a:stretch>
                    </p:blipFill>
                    <p:spPr bwMode="auto">
                      <a:xfrm>
                        <a:off x="6705600" y="1741488"/>
                        <a:ext cx="1219200"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8" name="Object 5"/>
          <p:cNvGraphicFramePr>
            <a:graphicFrameLocks noChangeAspect="1"/>
          </p:cNvGraphicFramePr>
          <p:nvPr>
            <p:extLst>
              <p:ext uri="{D42A27DB-BD31-4B8C-83A1-F6EECF244321}">
                <p14:modId xmlns:p14="http://schemas.microsoft.com/office/powerpoint/2010/main" val="2595875325"/>
              </p:ext>
            </p:extLst>
          </p:nvPr>
        </p:nvGraphicFramePr>
        <p:xfrm>
          <a:off x="6096000" y="2347913"/>
          <a:ext cx="1139825" cy="527050"/>
        </p:xfrm>
        <a:graphic>
          <a:graphicData uri="http://schemas.openxmlformats.org/presentationml/2006/ole">
            <mc:AlternateContent xmlns:mc="http://schemas.openxmlformats.org/markup-compatibility/2006">
              <mc:Choice xmlns:v="urn:schemas-microsoft-com:vml" Requires="v">
                <p:oleObj spid="_x0000_s509540" name="Equation" r:id="rId9" imgW="546100" imgH="292100" progId="Equation.DSMT4">
                  <p:embed/>
                </p:oleObj>
              </mc:Choice>
              <mc:Fallback>
                <p:oleObj name="Equation" r:id="rId9" imgW="546100" imgH="292100" progId="Equation.DSMT4">
                  <p:embed/>
                  <p:pic>
                    <p:nvPicPr>
                      <p:cNvPr id="0" name=""/>
                      <p:cNvPicPr>
                        <a:picLocks noChangeAspect="1" noChangeArrowheads="1"/>
                      </p:cNvPicPr>
                      <p:nvPr/>
                    </p:nvPicPr>
                    <p:blipFill>
                      <a:blip r:embed="rId10"/>
                      <a:srcRect/>
                      <a:stretch>
                        <a:fillRect/>
                      </a:stretch>
                    </p:blipFill>
                    <p:spPr bwMode="auto">
                      <a:xfrm>
                        <a:off x="6096000" y="2347913"/>
                        <a:ext cx="1139825"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9" name="Text Box 13"/>
          <p:cNvSpPr txBox="1">
            <a:spLocks noChangeArrowheads="1"/>
          </p:cNvSpPr>
          <p:nvPr/>
        </p:nvSpPr>
        <p:spPr bwMode="auto">
          <a:xfrm>
            <a:off x="533400" y="3581400"/>
            <a:ext cx="28194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does this mean?</a:t>
            </a:r>
          </a:p>
        </p:txBody>
      </p:sp>
      <p:sp>
        <p:nvSpPr>
          <p:cNvPr id="413710" name="Line 14"/>
          <p:cNvSpPr>
            <a:spLocks noChangeShapeType="1"/>
          </p:cNvSpPr>
          <p:nvPr/>
        </p:nvSpPr>
        <p:spPr bwMode="auto">
          <a:xfrm>
            <a:off x="381000" y="4953000"/>
            <a:ext cx="830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711" name="Text Box 15"/>
          <p:cNvSpPr txBox="1">
            <a:spLocks noChangeArrowheads="1"/>
          </p:cNvSpPr>
          <p:nvPr/>
        </p:nvSpPr>
        <p:spPr bwMode="auto">
          <a:xfrm>
            <a:off x="6537325" y="4987925"/>
            <a:ext cx="188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Mechanical Energy</a:t>
            </a:r>
          </a:p>
        </p:txBody>
      </p:sp>
      <p:sp>
        <p:nvSpPr>
          <p:cNvPr id="413712" name="Text Box 16"/>
          <p:cNvSpPr txBox="1">
            <a:spLocks noChangeArrowheads="1"/>
          </p:cNvSpPr>
          <p:nvPr/>
        </p:nvSpPr>
        <p:spPr bwMode="auto">
          <a:xfrm>
            <a:off x="6537325" y="5434013"/>
            <a:ext cx="179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Linear Momentum</a:t>
            </a:r>
          </a:p>
        </p:txBody>
      </p:sp>
      <p:sp>
        <p:nvSpPr>
          <p:cNvPr id="413713" name="Text Box 17"/>
          <p:cNvSpPr txBox="1">
            <a:spLocks noChangeArrowheads="1"/>
          </p:cNvSpPr>
          <p:nvPr/>
        </p:nvSpPr>
        <p:spPr bwMode="auto">
          <a:xfrm>
            <a:off x="6537325" y="5881688"/>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Angular Momentum</a:t>
            </a:r>
          </a:p>
        </p:txBody>
      </p:sp>
      <p:graphicFrame>
        <p:nvGraphicFramePr>
          <p:cNvPr id="413714" name="Object 6"/>
          <p:cNvGraphicFramePr>
            <a:graphicFrameLocks noChangeAspect="1"/>
          </p:cNvGraphicFramePr>
          <p:nvPr>
            <p:extLst>
              <p:ext uri="{D42A27DB-BD31-4B8C-83A1-F6EECF244321}">
                <p14:modId xmlns:p14="http://schemas.microsoft.com/office/powerpoint/2010/main" val="3362104914"/>
              </p:ext>
            </p:extLst>
          </p:nvPr>
        </p:nvGraphicFramePr>
        <p:xfrm>
          <a:off x="6172200" y="3033713"/>
          <a:ext cx="665163" cy="504825"/>
        </p:xfrm>
        <a:graphic>
          <a:graphicData uri="http://schemas.openxmlformats.org/presentationml/2006/ole">
            <mc:AlternateContent xmlns:mc="http://schemas.openxmlformats.org/markup-compatibility/2006">
              <mc:Choice xmlns:v="urn:schemas-microsoft-com:vml" Requires="v">
                <p:oleObj spid="_x0000_s509541" name="Equation" r:id="rId11" imgW="266700" imgH="241300" progId="Equation.DSMT4">
                  <p:embed/>
                </p:oleObj>
              </mc:Choice>
              <mc:Fallback>
                <p:oleObj name="Equation" r:id="rId11" imgW="2667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3033713"/>
                        <a:ext cx="66516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5" name="Object 7"/>
          <p:cNvGraphicFramePr>
            <a:graphicFrameLocks noChangeAspect="1"/>
          </p:cNvGraphicFramePr>
          <p:nvPr>
            <p:extLst>
              <p:ext uri="{D42A27DB-BD31-4B8C-83A1-F6EECF244321}">
                <p14:modId xmlns:p14="http://schemas.microsoft.com/office/powerpoint/2010/main" val="656739275"/>
              </p:ext>
            </p:extLst>
          </p:nvPr>
        </p:nvGraphicFramePr>
        <p:xfrm>
          <a:off x="6629400" y="1131888"/>
          <a:ext cx="1524000" cy="735012"/>
        </p:xfrm>
        <a:graphic>
          <a:graphicData uri="http://schemas.openxmlformats.org/presentationml/2006/ole">
            <mc:AlternateContent xmlns:mc="http://schemas.openxmlformats.org/markup-compatibility/2006">
              <mc:Choice xmlns:v="urn:schemas-microsoft-com:vml" Requires="v">
                <p:oleObj spid="_x0000_s509542" name="Equation" r:id="rId13" imgW="939800" imgH="457200" progId="Equation.DSMT4">
                  <p:embed/>
                </p:oleObj>
              </mc:Choice>
              <mc:Fallback>
                <p:oleObj name="Equation" r:id="rId13" imgW="939800" imgH="457200" progId="Equation.DSMT4">
                  <p:embed/>
                  <p:pic>
                    <p:nvPicPr>
                      <p:cNvPr id="0" name=""/>
                      <p:cNvPicPr>
                        <a:picLocks noChangeAspect="1" noChangeArrowheads="1"/>
                      </p:cNvPicPr>
                      <p:nvPr/>
                    </p:nvPicPr>
                    <p:blipFill>
                      <a:blip r:embed="rId14"/>
                      <a:srcRect/>
                      <a:stretch>
                        <a:fillRect/>
                      </a:stretch>
                    </p:blipFill>
                    <p:spPr bwMode="auto">
                      <a:xfrm>
                        <a:off x="6629400" y="1131888"/>
                        <a:ext cx="1524000" cy="735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6" name="Object 8"/>
          <p:cNvGraphicFramePr>
            <a:graphicFrameLocks noChangeAspect="1"/>
          </p:cNvGraphicFramePr>
          <p:nvPr>
            <p:extLst>
              <p:ext uri="{D42A27DB-BD31-4B8C-83A1-F6EECF244321}">
                <p14:modId xmlns:p14="http://schemas.microsoft.com/office/powerpoint/2010/main" val="3739317591"/>
              </p:ext>
            </p:extLst>
          </p:nvPr>
        </p:nvGraphicFramePr>
        <p:xfrm>
          <a:off x="7235825" y="2198688"/>
          <a:ext cx="933450" cy="827087"/>
        </p:xfrm>
        <a:graphic>
          <a:graphicData uri="http://schemas.openxmlformats.org/presentationml/2006/ole">
            <mc:AlternateContent xmlns:mc="http://schemas.openxmlformats.org/markup-compatibility/2006">
              <mc:Choice xmlns:v="urn:schemas-microsoft-com:vml" Requires="v">
                <p:oleObj spid="_x0000_s509543" name="Equation" r:id="rId15" imgW="393700" imgH="457200" progId="Equation.DSMT4">
                  <p:embed/>
                </p:oleObj>
              </mc:Choice>
              <mc:Fallback>
                <p:oleObj name="Equation" r:id="rId15" imgW="393700" imgH="457200" progId="Equation.DSMT4">
                  <p:embed/>
                  <p:pic>
                    <p:nvPicPr>
                      <p:cNvPr id="0" name=""/>
                      <p:cNvPicPr>
                        <a:picLocks noChangeAspect="1" noChangeArrowheads="1"/>
                      </p:cNvPicPr>
                      <p:nvPr/>
                    </p:nvPicPr>
                    <p:blipFill>
                      <a:blip r:embed="rId16"/>
                      <a:srcRect/>
                      <a:stretch>
                        <a:fillRect/>
                      </a:stretch>
                    </p:blipFill>
                    <p:spPr bwMode="auto">
                      <a:xfrm>
                        <a:off x="7235825" y="2198688"/>
                        <a:ext cx="933450" cy="827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7" name="Object 9"/>
          <p:cNvGraphicFramePr>
            <a:graphicFrameLocks noChangeAspect="1"/>
          </p:cNvGraphicFramePr>
          <p:nvPr/>
        </p:nvGraphicFramePr>
        <p:xfrm>
          <a:off x="8080375" y="2498725"/>
          <a:ext cx="301625" cy="320675"/>
        </p:xfrm>
        <a:graphic>
          <a:graphicData uri="http://schemas.openxmlformats.org/presentationml/2006/ole">
            <mc:AlternateContent xmlns:mc="http://schemas.openxmlformats.org/markup-compatibility/2006">
              <mc:Choice xmlns:v="urn:schemas-microsoft-com:vml" Requires="v">
                <p:oleObj spid="_x0000_s509544" name="Equation" r:id="rId17" imgW="126725" imgH="177415" progId="Equation.3">
                  <p:embed/>
                </p:oleObj>
              </mc:Choice>
              <mc:Fallback>
                <p:oleObj name="Equation" r:id="rId17" imgW="126725" imgH="17741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0375" y="2498725"/>
                        <a:ext cx="301625"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8" name="Object 10"/>
          <p:cNvGraphicFramePr>
            <a:graphicFrameLocks noChangeAspect="1"/>
          </p:cNvGraphicFramePr>
          <p:nvPr>
            <p:extLst>
              <p:ext uri="{D42A27DB-BD31-4B8C-83A1-F6EECF244321}">
                <p14:modId xmlns:p14="http://schemas.microsoft.com/office/powerpoint/2010/main" val="979987353"/>
              </p:ext>
            </p:extLst>
          </p:nvPr>
        </p:nvGraphicFramePr>
        <p:xfrm>
          <a:off x="4325938" y="4259263"/>
          <a:ext cx="666750" cy="574675"/>
        </p:xfrm>
        <a:graphic>
          <a:graphicData uri="http://schemas.openxmlformats.org/presentationml/2006/ole">
            <mc:AlternateContent xmlns:mc="http://schemas.openxmlformats.org/markup-compatibility/2006">
              <mc:Choice xmlns:v="urn:schemas-microsoft-com:vml" Requires="v">
                <p:oleObj spid="_x0000_s509545" name="Equation" r:id="rId19" imgW="317500" imgH="279400" progId="Equation.3">
                  <p:embed/>
                </p:oleObj>
              </mc:Choice>
              <mc:Fallback>
                <p:oleObj name="Equation" r:id="rId19" imgW="317500" imgH="279400" progId="Equation.3">
                  <p:embed/>
                  <p:pic>
                    <p:nvPicPr>
                      <p:cNvPr id="0" name=""/>
                      <p:cNvPicPr>
                        <a:picLocks noChangeAspect="1" noChangeArrowheads="1"/>
                      </p:cNvPicPr>
                      <p:nvPr/>
                    </p:nvPicPr>
                    <p:blipFill>
                      <a:blip r:embed="rId20"/>
                      <a:srcRect/>
                      <a:stretch>
                        <a:fillRect/>
                      </a:stretch>
                    </p:blipFill>
                    <p:spPr bwMode="auto">
                      <a:xfrm>
                        <a:off x="4325938" y="4259263"/>
                        <a:ext cx="666750" cy="574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9" name="Object 11"/>
          <p:cNvGraphicFramePr>
            <a:graphicFrameLocks noChangeAspect="1"/>
          </p:cNvGraphicFramePr>
          <p:nvPr/>
        </p:nvGraphicFramePr>
        <p:xfrm>
          <a:off x="5060950" y="4376738"/>
          <a:ext cx="1416050" cy="338137"/>
        </p:xfrm>
        <a:graphic>
          <a:graphicData uri="http://schemas.openxmlformats.org/presentationml/2006/ole">
            <mc:AlternateContent xmlns:mc="http://schemas.openxmlformats.org/markup-compatibility/2006">
              <mc:Choice xmlns:v="urn:schemas-microsoft-com:vml" Requires="v">
                <p:oleObj spid="_x0000_s509546" name="Equation" r:id="rId21" imgW="672808" imgH="165028" progId="Equation.DSMT4">
                  <p:embed/>
                </p:oleObj>
              </mc:Choice>
              <mc:Fallback>
                <p:oleObj name="Equation" r:id="rId21" imgW="672808" imgH="16502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60950" y="4376738"/>
                        <a:ext cx="1416050" cy="3381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0" name="Object 12"/>
          <p:cNvGraphicFramePr>
            <a:graphicFrameLocks noChangeAspect="1"/>
          </p:cNvGraphicFramePr>
          <p:nvPr>
            <p:extLst>
              <p:ext uri="{D42A27DB-BD31-4B8C-83A1-F6EECF244321}">
                <p14:modId xmlns:p14="http://schemas.microsoft.com/office/powerpoint/2010/main" val="975950044"/>
              </p:ext>
            </p:extLst>
          </p:nvPr>
        </p:nvGraphicFramePr>
        <p:xfrm>
          <a:off x="4049713" y="5421313"/>
          <a:ext cx="939800" cy="422275"/>
        </p:xfrm>
        <a:graphic>
          <a:graphicData uri="http://schemas.openxmlformats.org/presentationml/2006/ole">
            <mc:AlternateContent xmlns:mc="http://schemas.openxmlformats.org/markup-compatibility/2006">
              <mc:Choice xmlns:v="urn:schemas-microsoft-com:vml" Requires="v">
                <p:oleObj spid="_x0000_s509547" name="Equation" r:id="rId23" imgW="495300" imgH="266700" progId="Equation.3">
                  <p:embed/>
                </p:oleObj>
              </mc:Choice>
              <mc:Fallback>
                <p:oleObj name="Equation" r:id="rId23" imgW="495300" imgH="266700" progId="Equation.3">
                  <p:embed/>
                  <p:pic>
                    <p:nvPicPr>
                      <p:cNvPr id="0" name=""/>
                      <p:cNvPicPr>
                        <a:picLocks noChangeAspect="1" noChangeArrowheads="1"/>
                      </p:cNvPicPr>
                      <p:nvPr/>
                    </p:nvPicPr>
                    <p:blipFill>
                      <a:blip r:embed="rId24"/>
                      <a:srcRect/>
                      <a:stretch>
                        <a:fillRect/>
                      </a:stretch>
                    </p:blipFill>
                    <p:spPr bwMode="auto">
                      <a:xfrm>
                        <a:off x="4049713" y="5421313"/>
                        <a:ext cx="939800" cy="422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1" name="Object 13"/>
          <p:cNvGraphicFramePr>
            <a:graphicFrameLocks noChangeAspect="1"/>
          </p:cNvGraphicFramePr>
          <p:nvPr>
            <p:extLst>
              <p:ext uri="{D42A27DB-BD31-4B8C-83A1-F6EECF244321}">
                <p14:modId xmlns:p14="http://schemas.microsoft.com/office/powerpoint/2010/main" val="176094805"/>
              </p:ext>
            </p:extLst>
          </p:nvPr>
        </p:nvGraphicFramePr>
        <p:xfrm>
          <a:off x="4038600" y="5008563"/>
          <a:ext cx="2168525" cy="423862"/>
        </p:xfrm>
        <a:graphic>
          <a:graphicData uri="http://schemas.openxmlformats.org/presentationml/2006/ole">
            <mc:AlternateContent xmlns:mc="http://schemas.openxmlformats.org/markup-compatibility/2006">
              <mc:Choice xmlns:v="urn:schemas-microsoft-com:vml" Requires="v">
                <p:oleObj spid="_x0000_s509548" name="Equation" r:id="rId25" imgW="1143000" imgH="266700" progId="Equation.3">
                  <p:embed/>
                </p:oleObj>
              </mc:Choice>
              <mc:Fallback>
                <p:oleObj name="Equation" r:id="rId25" imgW="1143000" imgH="266700" progId="Equation.3">
                  <p:embed/>
                  <p:pic>
                    <p:nvPicPr>
                      <p:cNvPr id="0" name=""/>
                      <p:cNvPicPr>
                        <a:picLocks noChangeAspect="1" noChangeArrowheads="1"/>
                      </p:cNvPicPr>
                      <p:nvPr/>
                    </p:nvPicPr>
                    <p:blipFill>
                      <a:blip r:embed="rId26"/>
                      <a:srcRect/>
                      <a:stretch>
                        <a:fillRect/>
                      </a:stretch>
                    </p:blipFill>
                    <p:spPr bwMode="auto">
                      <a:xfrm>
                        <a:off x="4038600" y="5008563"/>
                        <a:ext cx="2168525" cy="423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2" name="Object 14"/>
          <p:cNvGraphicFramePr>
            <a:graphicFrameLocks noChangeAspect="1"/>
          </p:cNvGraphicFramePr>
          <p:nvPr>
            <p:extLst>
              <p:ext uri="{D42A27DB-BD31-4B8C-83A1-F6EECF244321}">
                <p14:modId xmlns:p14="http://schemas.microsoft.com/office/powerpoint/2010/main" val="1104818066"/>
              </p:ext>
            </p:extLst>
          </p:nvPr>
        </p:nvGraphicFramePr>
        <p:xfrm>
          <a:off x="6746875" y="3187700"/>
          <a:ext cx="949325" cy="317500"/>
        </p:xfrm>
        <a:graphic>
          <a:graphicData uri="http://schemas.openxmlformats.org/presentationml/2006/ole">
            <mc:AlternateContent xmlns:mc="http://schemas.openxmlformats.org/markup-compatibility/2006">
              <mc:Choice xmlns:v="urn:schemas-microsoft-com:vml" Requires="v">
                <p:oleObj spid="_x0000_s509549" name="Equation" r:id="rId27" imgW="380835" imgH="152334" progId="Equation.DSMT4">
                  <p:embed/>
                </p:oleObj>
              </mc:Choice>
              <mc:Fallback>
                <p:oleObj name="Equation" r:id="rId27" imgW="380835" imgH="152334"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46875" y="3187700"/>
                        <a:ext cx="94932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8530155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32" name="Date Placeholder 3"/>
          <p:cNvSpPr>
            <a:spLocks noGrp="1"/>
          </p:cNvSpPr>
          <p:nvPr>
            <p:ph type="dt" sz="quarter" idx="10"/>
          </p:nvPr>
        </p:nvSpPr>
        <p:spPr>
          <a:noFill/>
        </p:spPr>
        <p:txBody>
          <a:bodyPr/>
          <a:lstStyle/>
          <a:p>
            <a:r>
              <a:rPr lang="en-US" smtClean="0"/>
              <a:t>Tuesday, Nov. 4, 2014</a:t>
            </a:r>
            <a:endParaRPr lang="en-US"/>
          </a:p>
        </p:txBody>
      </p:sp>
      <p:sp>
        <p:nvSpPr>
          <p:cNvPr id="60433"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60434" name="Slide Number Placeholder 5"/>
          <p:cNvSpPr>
            <a:spLocks noGrp="1"/>
          </p:cNvSpPr>
          <p:nvPr>
            <p:ph type="sldNum" sz="quarter" idx="12"/>
          </p:nvPr>
        </p:nvSpPr>
        <p:spPr>
          <a:noFill/>
        </p:spPr>
        <p:txBody>
          <a:bodyPr/>
          <a:lstStyle/>
          <a:p>
            <a:fld id="{218E80EF-8A18-B646-ABD2-00D72456388F}" type="slidenum">
              <a:rPr lang="en-US"/>
              <a:pPr/>
              <a:t>4</a:t>
            </a:fld>
            <a:endParaRPr lang="en-US"/>
          </a:p>
        </p:txBody>
      </p:sp>
      <p:sp>
        <p:nvSpPr>
          <p:cNvPr id="60435" name="Rectangle 2"/>
          <p:cNvSpPr>
            <a:spLocks noGrp="1" noChangeArrowheads="1"/>
          </p:cNvSpPr>
          <p:nvPr>
            <p:ph type="title"/>
          </p:nvPr>
        </p:nvSpPr>
        <p:spPr>
          <a:xfrm>
            <a:off x="228600" y="76200"/>
            <a:ext cx="8686800" cy="609600"/>
          </a:xfrm>
        </p:spPr>
        <p:txBody>
          <a:bodyPr/>
          <a:lstStyle/>
          <a:p>
            <a:r>
              <a:rPr lang="en-US" sz="3600" dirty="0" smtClean="0"/>
              <a:t>Ex. Neutron Star</a:t>
            </a:r>
            <a:endParaRPr lang="en-US" sz="3600" dirty="0"/>
          </a:p>
        </p:txBody>
      </p:sp>
      <p:sp>
        <p:nvSpPr>
          <p:cNvPr id="414723" name="Text Box 3"/>
          <p:cNvSpPr txBox="1">
            <a:spLocks noChangeArrowheads="1"/>
          </p:cNvSpPr>
          <p:nvPr/>
        </p:nvSpPr>
        <p:spPr bwMode="auto">
          <a:xfrm>
            <a:off x="381000" y="762000"/>
            <a:ext cx="8534400" cy="100330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 </a:t>
            </a:r>
            <a:r>
              <a:rPr lang="en-US" sz="1900">
                <a:solidFill>
                  <a:srgbClr val="800000"/>
                </a:solidFill>
                <a:latin typeface="Arial Narrow" charset="0"/>
              </a:rPr>
              <a:t>A star rotates with a period of 30 days about an axis through its center.  After the star undergoes a supernova explosion, the stellar core, which had a radius of 1.0x10</a:t>
            </a:r>
            <a:r>
              <a:rPr lang="en-US" sz="1900" baseline="30000">
                <a:solidFill>
                  <a:srgbClr val="800000"/>
                </a:solidFill>
                <a:latin typeface="Arial Narrow" charset="0"/>
              </a:rPr>
              <a:t>4</a:t>
            </a:r>
            <a:r>
              <a:rPr lang="en-US" sz="1900">
                <a:solidFill>
                  <a:srgbClr val="800000"/>
                </a:solidFill>
                <a:latin typeface="Arial Narrow" charset="0"/>
              </a:rPr>
              <a:t>km, collapses into a neutron star of radius 3.0km.  Determine the period of rotation of the neutron star.  </a:t>
            </a:r>
          </a:p>
        </p:txBody>
      </p:sp>
      <p:sp>
        <p:nvSpPr>
          <p:cNvPr id="414725" name="Text Box 5"/>
          <p:cNvSpPr txBox="1">
            <a:spLocks noChangeArrowheads="1"/>
          </p:cNvSpPr>
          <p:nvPr/>
        </p:nvSpPr>
        <p:spPr bwMode="auto">
          <a:xfrm>
            <a:off x="457200" y="1828800"/>
            <a:ext cx="38100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is your guess about the answer?</a:t>
            </a:r>
          </a:p>
        </p:txBody>
      </p:sp>
      <p:sp>
        <p:nvSpPr>
          <p:cNvPr id="414726" name="Text Box 6"/>
          <p:cNvSpPr txBox="1">
            <a:spLocks noChangeArrowheads="1"/>
          </p:cNvSpPr>
          <p:nvPr/>
        </p:nvSpPr>
        <p:spPr bwMode="auto">
          <a:xfrm>
            <a:off x="4419600" y="1752600"/>
            <a:ext cx="38100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period will be significantly shorter, because its radius got smaller.</a:t>
            </a:r>
          </a:p>
        </p:txBody>
      </p:sp>
      <p:sp>
        <p:nvSpPr>
          <p:cNvPr id="414728" name="Text Box 8"/>
          <p:cNvSpPr txBox="1">
            <a:spLocks noChangeArrowheads="1"/>
          </p:cNvSpPr>
          <p:nvPr/>
        </p:nvSpPr>
        <p:spPr bwMode="auto">
          <a:xfrm>
            <a:off x="533400" y="2498725"/>
            <a:ext cx="30480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make some assumptions:</a:t>
            </a:r>
          </a:p>
        </p:txBody>
      </p:sp>
      <p:sp>
        <p:nvSpPr>
          <p:cNvPr id="414729" name="Text Box 9"/>
          <p:cNvSpPr txBox="1">
            <a:spLocks noChangeArrowheads="1"/>
          </p:cNvSpPr>
          <p:nvPr/>
        </p:nvSpPr>
        <p:spPr bwMode="auto">
          <a:xfrm>
            <a:off x="4419600" y="2438400"/>
            <a:ext cx="4191000" cy="1127125"/>
          </a:xfrm>
          <a:prstGeom prst="rect">
            <a:avLst/>
          </a:prstGeom>
          <a:noFill/>
          <a:ln w="28575">
            <a:noFill/>
            <a:miter lim="800000"/>
            <a:headEnd/>
            <a:tailEnd/>
          </a:ln>
        </p:spPr>
        <p:txBody>
          <a:bodyPr>
            <a:prstTxWarp prst="textNoShape">
              <a:avLst/>
            </a:prstTxWarp>
            <a:spAutoFit/>
          </a:bodyPr>
          <a:lstStyle/>
          <a:p>
            <a:pPr marL="457200" indent="-457200">
              <a:spcBef>
                <a:spcPct val="20000"/>
              </a:spcBef>
              <a:buFontTx/>
              <a:buAutoNum type="arabicPeriod"/>
            </a:pPr>
            <a:r>
              <a:rPr lang="en-US" sz="2000">
                <a:solidFill>
                  <a:srgbClr val="FF0000"/>
                </a:solidFill>
                <a:latin typeface="Arial Narrow" charset="0"/>
              </a:rPr>
              <a:t>There is no external torque acting on it</a:t>
            </a:r>
          </a:p>
          <a:p>
            <a:pPr marL="457200" indent="-457200">
              <a:spcBef>
                <a:spcPct val="20000"/>
              </a:spcBef>
              <a:buFontTx/>
              <a:buAutoNum type="arabicPeriod"/>
            </a:pPr>
            <a:r>
              <a:rPr lang="en-US" sz="2000">
                <a:solidFill>
                  <a:srgbClr val="FF0000"/>
                </a:solidFill>
                <a:latin typeface="Arial Narrow" charset="0"/>
              </a:rPr>
              <a:t>The shape remains spherical</a:t>
            </a:r>
          </a:p>
          <a:p>
            <a:pPr marL="457200" indent="-457200">
              <a:spcBef>
                <a:spcPct val="20000"/>
              </a:spcBef>
              <a:buFontTx/>
              <a:buAutoNum type="arabicPeriod"/>
            </a:pPr>
            <a:r>
              <a:rPr lang="en-US" sz="2000">
                <a:solidFill>
                  <a:srgbClr val="FF0000"/>
                </a:solidFill>
                <a:latin typeface="Arial Narrow" charset="0"/>
              </a:rPr>
              <a:t>Its mass remains constant</a:t>
            </a:r>
          </a:p>
        </p:txBody>
      </p:sp>
      <p:sp>
        <p:nvSpPr>
          <p:cNvPr id="414730" name="Text Box 10"/>
          <p:cNvSpPr txBox="1">
            <a:spLocks noChangeArrowheads="1"/>
          </p:cNvSpPr>
          <p:nvPr/>
        </p:nvSpPr>
        <p:spPr bwMode="auto">
          <a:xfrm>
            <a:off x="381000" y="4495800"/>
            <a:ext cx="5029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angular speed of the star with the period T is</a:t>
            </a:r>
          </a:p>
        </p:txBody>
      </p:sp>
      <p:sp>
        <p:nvSpPr>
          <p:cNvPr id="414731" name="Text Box 11"/>
          <p:cNvSpPr txBox="1">
            <a:spLocks noChangeArrowheads="1"/>
          </p:cNvSpPr>
          <p:nvPr/>
        </p:nvSpPr>
        <p:spPr bwMode="auto">
          <a:xfrm>
            <a:off x="381000" y="3629025"/>
            <a:ext cx="29718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Using angular momentum conservation</a:t>
            </a:r>
          </a:p>
        </p:txBody>
      </p:sp>
      <p:sp>
        <p:nvSpPr>
          <p:cNvPr id="414732" name="Text Box 12"/>
          <p:cNvSpPr txBox="1">
            <a:spLocks noChangeArrowheads="1"/>
          </p:cNvSpPr>
          <p:nvPr/>
        </p:nvSpPr>
        <p:spPr bwMode="auto">
          <a:xfrm>
            <a:off x="381000" y="5013325"/>
            <a:ext cx="762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Thus</a:t>
            </a:r>
          </a:p>
        </p:txBody>
      </p:sp>
      <p:graphicFrame>
        <p:nvGraphicFramePr>
          <p:cNvPr id="28" name="Object 3"/>
          <p:cNvGraphicFramePr>
            <a:graphicFrameLocks noChangeAspect="1"/>
          </p:cNvGraphicFramePr>
          <p:nvPr>
            <p:extLst>
              <p:ext uri="{D42A27DB-BD31-4B8C-83A1-F6EECF244321}">
                <p14:modId xmlns:p14="http://schemas.microsoft.com/office/powerpoint/2010/main" val="632445442"/>
              </p:ext>
            </p:extLst>
          </p:nvPr>
        </p:nvGraphicFramePr>
        <p:xfrm>
          <a:off x="4048982" y="3505200"/>
          <a:ext cx="1132617" cy="609600"/>
        </p:xfrm>
        <a:graphic>
          <a:graphicData uri="http://schemas.openxmlformats.org/presentationml/2006/ole">
            <mc:AlternateContent xmlns:mc="http://schemas.openxmlformats.org/markup-compatibility/2006">
              <mc:Choice xmlns:v="urn:schemas-microsoft-com:vml" Requires="v">
                <p:oleObj spid="_x0000_s551268" name="Equation" r:id="rId3" imgW="482600" imgH="266700" progId="Equation.DSMT4">
                  <p:embed/>
                </p:oleObj>
              </mc:Choice>
              <mc:Fallback>
                <p:oleObj name="Equation" r:id="rId3" imgW="482600" imgH="266700" progId="Equation.DSMT4">
                  <p:embed/>
                  <p:pic>
                    <p:nvPicPr>
                      <p:cNvPr id="0" name=""/>
                      <p:cNvPicPr>
                        <a:picLocks noChangeAspect="1" noChangeArrowheads="1"/>
                      </p:cNvPicPr>
                      <p:nvPr/>
                    </p:nvPicPr>
                    <p:blipFill>
                      <a:blip r:embed="rId4"/>
                      <a:srcRect/>
                      <a:stretch>
                        <a:fillRect/>
                      </a:stretch>
                    </p:blipFill>
                    <p:spPr bwMode="auto">
                      <a:xfrm>
                        <a:off x="4048982" y="3505200"/>
                        <a:ext cx="1132617" cy="609600"/>
                      </a:xfrm>
                      <a:prstGeom prst="rect">
                        <a:avLst/>
                      </a:prstGeom>
                      <a:noFill/>
                      <a:ln>
                        <a:noFill/>
                      </a:ln>
                      <a:effectLst/>
                      <a:extLst/>
                    </p:spPr>
                  </p:pic>
                </p:oleObj>
              </mc:Fallback>
            </mc:AlternateContent>
          </a:graphicData>
        </a:graphic>
      </p:graphicFrame>
      <p:graphicFrame>
        <p:nvGraphicFramePr>
          <p:cNvPr id="29" name="Object 3"/>
          <p:cNvGraphicFramePr>
            <a:graphicFrameLocks noChangeAspect="1"/>
          </p:cNvGraphicFramePr>
          <p:nvPr>
            <p:extLst>
              <p:ext uri="{D42A27DB-BD31-4B8C-83A1-F6EECF244321}">
                <p14:modId xmlns:p14="http://schemas.microsoft.com/office/powerpoint/2010/main" val="2531170115"/>
              </p:ext>
            </p:extLst>
          </p:nvPr>
        </p:nvGraphicFramePr>
        <p:xfrm>
          <a:off x="3696928" y="3962400"/>
          <a:ext cx="1789472" cy="609600"/>
        </p:xfrm>
        <a:graphic>
          <a:graphicData uri="http://schemas.openxmlformats.org/presentationml/2006/ole">
            <mc:AlternateContent xmlns:mc="http://schemas.openxmlformats.org/markup-compatibility/2006">
              <mc:Choice xmlns:v="urn:schemas-microsoft-com:vml" Requires="v">
                <p:oleObj spid="_x0000_s551269" name="Equation" r:id="rId5" imgW="762000" imgH="266700" progId="Equation.DSMT4">
                  <p:embed/>
                </p:oleObj>
              </mc:Choice>
              <mc:Fallback>
                <p:oleObj name="Equation" r:id="rId5" imgW="762000" imgH="266700" progId="Equation.DSMT4">
                  <p:embed/>
                  <p:pic>
                    <p:nvPicPr>
                      <p:cNvPr id="0" name=""/>
                      <p:cNvPicPr>
                        <a:picLocks noChangeAspect="1" noChangeArrowheads="1"/>
                      </p:cNvPicPr>
                      <p:nvPr/>
                    </p:nvPicPr>
                    <p:blipFill>
                      <a:blip r:embed="rId6"/>
                      <a:srcRect/>
                      <a:stretch>
                        <a:fillRect/>
                      </a:stretch>
                    </p:blipFill>
                    <p:spPr bwMode="auto">
                      <a:xfrm>
                        <a:off x="3696928" y="3962400"/>
                        <a:ext cx="1789472" cy="609600"/>
                      </a:xfrm>
                      <a:prstGeom prst="rect">
                        <a:avLst/>
                      </a:prstGeom>
                      <a:noFill/>
                      <a:ln>
                        <a:noFill/>
                      </a:ln>
                      <a:effectLst/>
                      <a:extLst/>
                    </p:spPr>
                  </p:pic>
                </p:oleObj>
              </mc:Fallback>
            </mc:AlternateContent>
          </a:graphicData>
        </a:graphic>
      </p:graphicFrame>
      <p:graphicFrame>
        <p:nvGraphicFramePr>
          <p:cNvPr id="30" name="Object 3"/>
          <p:cNvGraphicFramePr>
            <a:graphicFrameLocks noChangeAspect="1"/>
          </p:cNvGraphicFramePr>
          <p:nvPr>
            <p:extLst>
              <p:ext uri="{D42A27DB-BD31-4B8C-83A1-F6EECF244321}">
                <p14:modId xmlns:p14="http://schemas.microsoft.com/office/powerpoint/2010/main" val="525013207"/>
              </p:ext>
            </p:extLst>
          </p:nvPr>
        </p:nvGraphicFramePr>
        <p:xfrm>
          <a:off x="5181600" y="4267200"/>
          <a:ext cx="1004161" cy="762000"/>
        </p:xfrm>
        <a:graphic>
          <a:graphicData uri="http://schemas.openxmlformats.org/presentationml/2006/ole">
            <mc:AlternateContent xmlns:mc="http://schemas.openxmlformats.org/markup-compatibility/2006">
              <mc:Choice xmlns:v="urn:schemas-microsoft-com:vml" Requires="v">
                <p:oleObj spid="_x0000_s551270" name="Equation" r:id="rId7" imgW="520700" imgH="406400" progId="Equation.DSMT4">
                  <p:embed/>
                </p:oleObj>
              </mc:Choice>
              <mc:Fallback>
                <p:oleObj name="Equation" r:id="rId7" imgW="520700" imgH="406400" progId="Equation.DSMT4">
                  <p:embed/>
                  <p:pic>
                    <p:nvPicPr>
                      <p:cNvPr id="0" name=""/>
                      <p:cNvPicPr>
                        <a:picLocks noChangeAspect="1" noChangeArrowheads="1"/>
                      </p:cNvPicPr>
                      <p:nvPr/>
                    </p:nvPicPr>
                    <p:blipFill>
                      <a:blip r:embed="rId8"/>
                      <a:srcRect/>
                      <a:stretch>
                        <a:fillRect/>
                      </a:stretch>
                    </p:blipFill>
                    <p:spPr bwMode="auto">
                      <a:xfrm>
                        <a:off x="5181600" y="4267200"/>
                        <a:ext cx="1004161" cy="762000"/>
                      </a:xfrm>
                      <a:prstGeom prst="rect">
                        <a:avLst/>
                      </a:prstGeom>
                      <a:noFill/>
                      <a:ln>
                        <a:noFill/>
                      </a:ln>
                      <a:effectLst/>
                      <a:extLst/>
                    </p:spPr>
                  </p:pic>
                </p:oleObj>
              </mc:Fallback>
            </mc:AlternateContent>
          </a:graphicData>
        </a:graphic>
      </p:graphicFrame>
      <p:graphicFrame>
        <p:nvGraphicFramePr>
          <p:cNvPr id="31" name="Object 3"/>
          <p:cNvGraphicFramePr>
            <a:graphicFrameLocks noChangeAspect="1"/>
          </p:cNvGraphicFramePr>
          <p:nvPr>
            <p:extLst>
              <p:ext uri="{D42A27DB-BD31-4B8C-83A1-F6EECF244321}">
                <p14:modId xmlns:p14="http://schemas.microsoft.com/office/powerpoint/2010/main" val="616038716"/>
              </p:ext>
            </p:extLst>
          </p:nvPr>
        </p:nvGraphicFramePr>
        <p:xfrm>
          <a:off x="1143000" y="5000625"/>
          <a:ext cx="609600" cy="446088"/>
        </p:xfrm>
        <a:graphic>
          <a:graphicData uri="http://schemas.openxmlformats.org/presentationml/2006/ole">
            <mc:AlternateContent xmlns:mc="http://schemas.openxmlformats.org/markup-compatibility/2006">
              <mc:Choice xmlns:v="urn:schemas-microsoft-com:vml" Requires="v">
                <p:oleObj spid="_x0000_s551271" name="Equation" r:id="rId9" imgW="355600" imgH="266700" progId="Equation.DSMT4">
                  <p:embed/>
                </p:oleObj>
              </mc:Choice>
              <mc:Fallback>
                <p:oleObj name="Equation" r:id="rId9" imgW="355600" imgH="266700" progId="Equation.DSMT4">
                  <p:embed/>
                  <p:pic>
                    <p:nvPicPr>
                      <p:cNvPr id="0" name=""/>
                      <p:cNvPicPr>
                        <a:picLocks noChangeAspect="1" noChangeArrowheads="1"/>
                      </p:cNvPicPr>
                      <p:nvPr/>
                    </p:nvPicPr>
                    <p:blipFill>
                      <a:blip r:embed="rId10"/>
                      <a:srcRect/>
                      <a:stretch>
                        <a:fillRect/>
                      </a:stretch>
                    </p:blipFill>
                    <p:spPr bwMode="auto">
                      <a:xfrm>
                        <a:off x="1143000" y="5000625"/>
                        <a:ext cx="609600" cy="446088"/>
                      </a:xfrm>
                      <a:prstGeom prst="rect">
                        <a:avLst/>
                      </a:prstGeom>
                      <a:noFill/>
                      <a:ln>
                        <a:noFill/>
                      </a:ln>
                      <a:effectLst/>
                      <a:extLst/>
                    </p:spPr>
                  </p:pic>
                </p:oleObj>
              </mc:Fallback>
            </mc:AlternateContent>
          </a:graphicData>
        </a:graphic>
      </p:graphicFrame>
      <p:graphicFrame>
        <p:nvGraphicFramePr>
          <p:cNvPr id="32" name="Object 3"/>
          <p:cNvGraphicFramePr>
            <a:graphicFrameLocks noChangeAspect="1"/>
          </p:cNvGraphicFramePr>
          <p:nvPr>
            <p:extLst>
              <p:ext uri="{D42A27DB-BD31-4B8C-83A1-F6EECF244321}">
                <p14:modId xmlns:p14="http://schemas.microsoft.com/office/powerpoint/2010/main" val="115433946"/>
              </p:ext>
            </p:extLst>
          </p:nvPr>
        </p:nvGraphicFramePr>
        <p:xfrm>
          <a:off x="1219200" y="5722938"/>
          <a:ext cx="554037" cy="452437"/>
        </p:xfrm>
        <a:graphic>
          <a:graphicData uri="http://schemas.openxmlformats.org/presentationml/2006/ole">
            <mc:AlternateContent xmlns:mc="http://schemas.openxmlformats.org/markup-compatibility/2006">
              <mc:Choice xmlns:v="urn:schemas-microsoft-com:vml" Requires="v">
                <p:oleObj spid="_x0000_s551272" name="Equation" r:id="rId11" imgW="317500" imgH="266700" progId="Equation.DSMT4">
                  <p:embed/>
                </p:oleObj>
              </mc:Choice>
              <mc:Fallback>
                <p:oleObj name="Equation" r:id="rId11" imgW="317500" imgH="266700" progId="Equation.DSMT4">
                  <p:embed/>
                  <p:pic>
                    <p:nvPicPr>
                      <p:cNvPr id="0" name=""/>
                      <p:cNvPicPr>
                        <a:picLocks noChangeAspect="1" noChangeArrowheads="1"/>
                      </p:cNvPicPr>
                      <p:nvPr/>
                    </p:nvPicPr>
                    <p:blipFill>
                      <a:blip r:embed="rId12"/>
                      <a:srcRect/>
                      <a:stretch>
                        <a:fillRect/>
                      </a:stretch>
                    </p:blipFill>
                    <p:spPr bwMode="auto">
                      <a:xfrm>
                        <a:off x="1219200" y="5722938"/>
                        <a:ext cx="554037" cy="452437"/>
                      </a:xfrm>
                      <a:prstGeom prst="rect">
                        <a:avLst/>
                      </a:prstGeom>
                      <a:noFill/>
                      <a:ln>
                        <a:noFill/>
                      </a:ln>
                      <a:effectLst/>
                      <a:extLst/>
                    </p:spPr>
                  </p:pic>
                </p:oleObj>
              </mc:Fallback>
            </mc:AlternateContent>
          </a:graphicData>
        </a:graphic>
      </p:graphicFrame>
      <p:graphicFrame>
        <p:nvGraphicFramePr>
          <p:cNvPr id="35" name="Object 3"/>
          <p:cNvGraphicFramePr>
            <a:graphicFrameLocks noChangeAspect="1"/>
          </p:cNvGraphicFramePr>
          <p:nvPr>
            <p:extLst>
              <p:ext uri="{D42A27DB-BD31-4B8C-83A1-F6EECF244321}">
                <p14:modId xmlns:p14="http://schemas.microsoft.com/office/powerpoint/2010/main" val="3844747388"/>
              </p:ext>
            </p:extLst>
          </p:nvPr>
        </p:nvGraphicFramePr>
        <p:xfrm>
          <a:off x="1795462" y="4832350"/>
          <a:ext cx="871538" cy="806450"/>
        </p:xfrm>
        <a:graphic>
          <a:graphicData uri="http://schemas.openxmlformats.org/presentationml/2006/ole">
            <mc:AlternateContent xmlns:mc="http://schemas.openxmlformats.org/markup-compatibility/2006">
              <mc:Choice xmlns:v="urn:schemas-microsoft-com:vml" Requires="v">
                <p:oleObj spid="_x0000_s551273" name="Equation" r:id="rId13" imgW="508000" imgH="482600" progId="Equation.DSMT4">
                  <p:embed/>
                </p:oleObj>
              </mc:Choice>
              <mc:Fallback>
                <p:oleObj name="Equation" r:id="rId13" imgW="508000" imgH="482600" progId="Equation.DSMT4">
                  <p:embed/>
                  <p:pic>
                    <p:nvPicPr>
                      <p:cNvPr id="0" name=""/>
                      <p:cNvPicPr>
                        <a:picLocks noChangeAspect="1" noChangeArrowheads="1"/>
                      </p:cNvPicPr>
                      <p:nvPr/>
                    </p:nvPicPr>
                    <p:blipFill>
                      <a:blip r:embed="rId14"/>
                      <a:srcRect/>
                      <a:stretch>
                        <a:fillRect/>
                      </a:stretch>
                    </p:blipFill>
                    <p:spPr bwMode="auto">
                      <a:xfrm>
                        <a:off x="1795462" y="4832350"/>
                        <a:ext cx="871538" cy="806450"/>
                      </a:xfrm>
                      <a:prstGeom prst="rect">
                        <a:avLst/>
                      </a:prstGeom>
                      <a:noFill/>
                      <a:ln>
                        <a:noFill/>
                      </a:ln>
                      <a:effectLst/>
                      <a:extLst/>
                    </p:spPr>
                  </p:pic>
                </p:oleObj>
              </mc:Fallback>
            </mc:AlternateContent>
          </a:graphicData>
        </a:graphic>
      </p:graphicFrame>
      <p:graphicFrame>
        <p:nvGraphicFramePr>
          <p:cNvPr id="36" name="Object 3"/>
          <p:cNvGraphicFramePr>
            <a:graphicFrameLocks noChangeAspect="1"/>
          </p:cNvGraphicFramePr>
          <p:nvPr>
            <p:extLst>
              <p:ext uri="{D42A27DB-BD31-4B8C-83A1-F6EECF244321}">
                <p14:modId xmlns:p14="http://schemas.microsoft.com/office/powerpoint/2010/main" val="949421211"/>
              </p:ext>
            </p:extLst>
          </p:nvPr>
        </p:nvGraphicFramePr>
        <p:xfrm>
          <a:off x="2609850" y="4800600"/>
          <a:ext cx="1809750" cy="828675"/>
        </p:xfrm>
        <a:graphic>
          <a:graphicData uri="http://schemas.openxmlformats.org/presentationml/2006/ole">
            <mc:AlternateContent xmlns:mc="http://schemas.openxmlformats.org/markup-compatibility/2006">
              <mc:Choice xmlns:v="urn:schemas-microsoft-com:vml" Requires="v">
                <p:oleObj spid="_x0000_s551274" name="Equation" r:id="rId15" imgW="1054100" imgH="495300" progId="Equation.DSMT4">
                  <p:embed/>
                </p:oleObj>
              </mc:Choice>
              <mc:Fallback>
                <p:oleObj name="Equation" r:id="rId15" imgW="1054100" imgH="495300" progId="Equation.DSMT4">
                  <p:embed/>
                  <p:pic>
                    <p:nvPicPr>
                      <p:cNvPr id="0" name=""/>
                      <p:cNvPicPr>
                        <a:picLocks noChangeAspect="1" noChangeArrowheads="1"/>
                      </p:cNvPicPr>
                      <p:nvPr/>
                    </p:nvPicPr>
                    <p:blipFill>
                      <a:blip r:embed="rId16"/>
                      <a:srcRect/>
                      <a:stretch>
                        <a:fillRect/>
                      </a:stretch>
                    </p:blipFill>
                    <p:spPr bwMode="auto">
                      <a:xfrm>
                        <a:off x="2609850" y="4800600"/>
                        <a:ext cx="1809750" cy="828675"/>
                      </a:xfrm>
                      <a:prstGeom prst="rect">
                        <a:avLst/>
                      </a:prstGeom>
                      <a:noFill/>
                      <a:ln>
                        <a:noFill/>
                      </a:ln>
                      <a:effectLst/>
                      <a:extLst/>
                    </p:spPr>
                  </p:pic>
                </p:oleObj>
              </mc:Fallback>
            </mc:AlternateContent>
          </a:graphicData>
        </a:graphic>
      </p:graphicFrame>
      <p:graphicFrame>
        <p:nvGraphicFramePr>
          <p:cNvPr id="37" name="Object 3"/>
          <p:cNvGraphicFramePr>
            <a:graphicFrameLocks noChangeAspect="1"/>
          </p:cNvGraphicFramePr>
          <p:nvPr>
            <p:extLst>
              <p:ext uri="{D42A27DB-BD31-4B8C-83A1-F6EECF244321}">
                <p14:modId xmlns:p14="http://schemas.microsoft.com/office/powerpoint/2010/main" val="399325160"/>
              </p:ext>
            </p:extLst>
          </p:nvPr>
        </p:nvGraphicFramePr>
        <p:xfrm>
          <a:off x="1752600" y="5562600"/>
          <a:ext cx="665163" cy="819150"/>
        </p:xfrm>
        <a:graphic>
          <a:graphicData uri="http://schemas.openxmlformats.org/presentationml/2006/ole">
            <mc:AlternateContent xmlns:mc="http://schemas.openxmlformats.org/markup-compatibility/2006">
              <mc:Choice xmlns:v="urn:schemas-microsoft-com:vml" Requires="v">
                <p:oleObj spid="_x0000_s551275" name="Equation" r:id="rId17" imgW="381000" imgH="482600" progId="Equation.DSMT4">
                  <p:embed/>
                </p:oleObj>
              </mc:Choice>
              <mc:Fallback>
                <p:oleObj name="Equation" r:id="rId17" imgW="381000" imgH="482600" progId="Equation.DSMT4">
                  <p:embed/>
                  <p:pic>
                    <p:nvPicPr>
                      <p:cNvPr id="0" name=""/>
                      <p:cNvPicPr>
                        <a:picLocks noChangeAspect="1" noChangeArrowheads="1"/>
                      </p:cNvPicPr>
                      <p:nvPr/>
                    </p:nvPicPr>
                    <p:blipFill>
                      <a:blip r:embed="rId18"/>
                      <a:srcRect/>
                      <a:stretch>
                        <a:fillRect/>
                      </a:stretch>
                    </p:blipFill>
                    <p:spPr bwMode="auto">
                      <a:xfrm>
                        <a:off x="1752600" y="5562600"/>
                        <a:ext cx="665163" cy="819150"/>
                      </a:xfrm>
                      <a:prstGeom prst="rect">
                        <a:avLst/>
                      </a:prstGeom>
                      <a:noFill/>
                      <a:ln>
                        <a:noFill/>
                      </a:ln>
                      <a:effectLst/>
                      <a:extLst/>
                    </p:spPr>
                  </p:pic>
                </p:oleObj>
              </mc:Fallback>
            </mc:AlternateContent>
          </a:graphicData>
        </a:graphic>
      </p:graphicFrame>
      <p:graphicFrame>
        <p:nvGraphicFramePr>
          <p:cNvPr id="38" name="Object 3"/>
          <p:cNvGraphicFramePr>
            <a:graphicFrameLocks noChangeAspect="1"/>
          </p:cNvGraphicFramePr>
          <p:nvPr>
            <p:extLst>
              <p:ext uri="{D42A27DB-BD31-4B8C-83A1-F6EECF244321}">
                <p14:modId xmlns:p14="http://schemas.microsoft.com/office/powerpoint/2010/main" val="918605664"/>
              </p:ext>
            </p:extLst>
          </p:nvPr>
        </p:nvGraphicFramePr>
        <p:xfrm>
          <a:off x="2362200" y="5486400"/>
          <a:ext cx="1063625" cy="927100"/>
        </p:xfrm>
        <a:graphic>
          <a:graphicData uri="http://schemas.openxmlformats.org/presentationml/2006/ole">
            <mc:AlternateContent xmlns:mc="http://schemas.openxmlformats.org/markup-compatibility/2006">
              <mc:Choice xmlns:v="urn:schemas-microsoft-com:vml" Requires="v">
                <p:oleObj spid="_x0000_s551276" name="Equation" r:id="rId19" imgW="609600" imgH="546100" progId="Equation.DSMT4">
                  <p:embed/>
                </p:oleObj>
              </mc:Choice>
              <mc:Fallback>
                <p:oleObj name="Equation" r:id="rId19" imgW="609600" imgH="546100" progId="Equation.DSMT4">
                  <p:embed/>
                  <p:pic>
                    <p:nvPicPr>
                      <p:cNvPr id="0" name=""/>
                      <p:cNvPicPr>
                        <a:picLocks noChangeAspect="1" noChangeArrowheads="1"/>
                      </p:cNvPicPr>
                      <p:nvPr/>
                    </p:nvPicPr>
                    <p:blipFill>
                      <a:blip r:embed="rId20"/>
                      <a:srcRect/>
                      <a:stretch>
                        <a:fillRect/>
                      </a:stretch>
                    </p:blipFill>
                    <p:spPr bwMode="auto">
                      <a:xfrm>
                        <a:off x="2362200" y="5486400"/>
                        <a:ext cx="1063625" cy="927100"/>
                      </a:xfrm>
                      <a:prstGeom prst="rect">
                        <a:avLst/>
                      </a:prstGeom>
                      <a:noFill/>
                      <a:ln>
                        <a:noFill/>
                      </a:ln>
                      <a:effectLst/>
                      <a:extLst/>
                    </p:spPr>
                  </p:pic>
                </p:oleObj>
              </mc:Fallback>
            </mc:AlternateContent>
          </a:graphicData>
        </a:graphic>
      </p:graphicFrame>
      <p:graphicFrame>
        <p:nvGraphicFramePr>
          <p:cNvPr id="39" name="Object 3"/>
          <p:cNvGraphicFramePr>
            <a:graphicFrameLocks noChangeAspect="1"/>
          </p:cNvGraphicFramePr>
          <p:nvPr>
            <p:extLst>
              <p:ext uri="{D42A27DB-BD31-4B8C-83A1-F6EECF244321}">
                <p14:modId xmlns:p14="http://schemas.microsoft.com/office/powerpoint/2010/main" val="411311229"/>
              </p:ext>
            </p:extLst>
          </p:nvPr>
        </p:nvGraphicFramePr>
        <p:xfrm>
          <a:off x="3403600" y="5486400"/>
          <a:ext cx="3835400" cy="862013"/>
        </p:xfrm>
        <a:graphic>
          <a:graphicData uri="http://schemas.openxmlformats.org/presentationml/2006/ole">
            <mc:AlternateContent xmlns:mc="http://schemas.openxmlformats.org/markup-compatibility/2006">
              <mc:Choice xmlns:v="urn:schemas-microsoft-com:vml" Requires="v">
                <p:oleObj spid="_x0000_s551277" name="Equation" r:id="rId21" imgW="2197100" imgH="508000" progId="Equation.DSMT4">
                  <p:embed/>
                </p:oleObj>
              </mc:Choice>
              <mc:Fallback>
                <p:oleObj name="Equation" r:id="rId21" imgW="2197100" imgH="508000" progId="Equation.DSMT4">
                  <p:embed/>
                  <p:pic>
                    <p:nvPicPr>
                      <p:cNvPr id="0" name=""/>
                      <p:cNvPicPr>
                        <a:picLocks noChangeAspect="1" noChangeArrowheads="1"/>
                      </p:cNvPicPr>
                      <p:nvPr/>
                    </p:nvPicPr>
                    <p:blipFill>
                      <a:blip r:embed="rId22"/>
                      <a:srcRect/>
                      <a:stretch>
                        <a:fillRect/>
                      </a:stretch>
                    </p:blipFill>
                    <p:spPr bwMode="auto">
                      <a:xfrm>
                        <a:off x="3403600" y="5486400"/>
                        <a:ext cx="3835400" cy="862013"/>
                      </a:xfrm>
                      <a:prstGeom prst="rect">
                        <a:avLst/>
                      </a:prstGeom>
                      <a:noFill/>
                      <a:ln>
                        <a:noFill/>
                      </a:ln>
                      <a:effectLst/>
                      <a:extLst/>
                    </p:spPr>
                  </p:pic>
                </p:oleObj>
              </mc:Fallback>
            </mc:AlternateContent>
          </a:graphicData>
        </a:graphic>
      </p:graphicFrame>
      <p:graphicFrame>
        <p:nvGraphicFramePr>
          <p:cNvPr id="40" name="Object 3"/>
          <p:cNvGraphicFramePr>
            <a:graphicFrameLocks noChangeAspect="1"/>
          </p:cNvGraphicFramePr>
          <p:nvPr>
            <p:extLst>
              <p:ext uri="{D42A27DB-BD31-4B8C-83A1-F6EECF244321}">
                <p14:modId xmlns:p14="http://schemas.microsoft.com/office/powerpoint/2010/main" val="2583171229"/>
              </p:ext>
            </p:extLst>
          </p:nvPr>
        </p:nvGraphicFramePr>
        <p:xfrm>
          <a:off x="7205663" y="5791200"/>
          <a:ext cx="642937" cy="279400"/>
        </p:xfrm>
        <a:graphic>
          <a:graphicData uri="http://schemas.openxmlformats.org/presentationml/2006/ole">
            <mc:AlternateContent xmlns:mc="http://schemas.openxmlformats.org/markup-compatibility/2006">
              <mc:Choice xmlns:v="urn:schemas-microsoft-com:vml" Requires="v">
                <p:oleObj spid="_x0000_s551278" name="Equation" r:id="rId23" imgW="368300" imgH="165100" progId="Equation.DSMT4">
                  <p:embed/>
                </p:oleObj>
              </mc:Choice>
              <mc:Fallback>
                <p:oleObj name="Equation" r:id="rId23" imgW="368300" imgH="165100" progId="Equation.DSMT4">
                  <p:embed/>
                  <p:pic>
                    <p:nvPicPr>
                      <p:cNvPr id="0" name=""/>
                      <p:cNvPicPr>
                        <a:picLocks noChangeAspect="1" noChangeArrowheads="1"/>
                      </p:cNvPicPr>
                      <p:nvPr/>
                    </p:nvPicPr>
                    <p:blipFill>
                      <a:blip r:embed="rId24"/>
                      <a:srcRect/>
                      <a:stretch>
                        <a:fillRect/>
                      </a:stretch>
                    </p:blipFill>
                    <p:spPr bwMode="auto">
                      <a:xfrm>
                        <a:off x="7205663" y="5791200"/>
                        <a:ext cx="642937" cy="279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7824962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3" name="Date Placeholder 3"/>
          <p:cNvSpPr>
            <a:spLocks noGrp="1"/>
          </p:cNvSpPr>
          <p:nvPr>
            <p:ph type="dt" sz="quarter" idx="10"/>
          </p:nvPr>
        </p:nvSpPr>
        <p:spPr>
          <a:noFill/>
        </p:spPr>
        <p:txBody>
          <a:bodyPr/>
          <a:lstStyle/>
          <a:p>
            <a:r>
              <a:rPr lang="en-US" smtClean="0"/>
              <a:t>Tuesday, Nov. 4, 2014</a:t>
            </a:r>
            <a:endParaRPr lang="en-US"/>
          </a:p>
        </p:txBody>
      </p:sp>
      <p:sp>
        <p:nvSpPr>
          <p:cNvPr id="61464"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61465" name="Slide Number Placeholder 5"/>
          <p:cNvSpPr>
            <a:spLocks noGrp="1"/>
          </p:cNvSpPr>
          <p:nvPr>
            <p:ph type="sldNum" sz="quarter" idx="12"/>
          </p:nvPr>
        </p:nvSpPr>
        <p:spPr>
          <a:noFill/>
        </p:spPr>
        <p:txBody>
          <a:bodyPr/>
          <a:lstStyle/>
          <a:p>
            <a:fld id="{459D5C45-4D86-8446-8BF4-428EF0D65875}" type="slidenum">
              <a:rPr lang="en-US"/>
              <a:pPr/>
              <a:t>5</a:t>
            </a:fld>
            <a:endParaRPr lang="en-US"/>
          </a:p>
        </p:txBody>
      </p:sp>
      <p:sp>
        <p:nvSpPr>
          <p:cNvPr id="61466" name="Rectangle 2"/>
          <p:cNvSpPr>
            <a:spLocks noGrp="1" noChangeArrowheads="1"/>
          </p:cNvSpPr>
          <p:nvPr>
            <p:ph type="title"/>
          </p:nvPr>
        </p:nvSpPr>
        <p:spPr>
          <a:xfrm>
            <a:off x="0" y="76200"/>
            <a:ext cx="9144000" cy="609600"/>
          </a:xfrm>
        </p:spPr>
        <p:txBody>
          <a:bodyPr/>
          <a:lstStyle/>
          <a:p>
            <a:r>
              <a:rPr lang="en-US" sz="3200"/>
              <a:t>Kepler’s Second Law and Angular Momentum Conservation</a:t>
            </a:r>
          </a:p>
        </p:txBody>
      </p:sp>
      <p:sp>
        <p:nvSpPr>
          <p:cNvPr id="300035" name="Text Box 3"/>
          <p:cNvSpPr txBox="1">
            <a:spLocks noChangeArrowheads="1"/>
          </p:cNvSpPr>
          <p:nvPr/>
        </p:nvSpPr>
        <p:spPr bwMode="auto">
          <a:xfrm>
            <a:off x="4038600" y="1355725"/>
            <a:ext cx="48768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gravitational force acting on the planet is always toward radial direction, it is a </a:t>
            </a:r>
            <a:r>
              <a:rPr lang="en-US" sz="2000">
                <a:solidFill>
                  <a:srgbClr val="003300"/>
                </a:solidFill>
                <a:latin typeface="Monotype Corsiva" charset="0"/>
              </a:rPr>
              <a:t>central force</a:t>
            </a:r>
            <a:r>
              <a:rPr lang="en-US" sz="2000">
                <a:solidFill>
                  <a:srgbClr val="FF0000"/>
                </a:solidFill>
                <a:latin typeface="Monotype Corsiva" charset="0"/>
              </a:rPr>
              <a:t> </a:t>
            </a:r>
          </a:p>
        </p:txBody>
      </p:sp>
      <p:sp>
        <p:nvSpPr>
          <p:cNvPr id="300036" name="Text Box 4"/>
          <p:cNvSpPr txBox="1">
            <a:spLocks noChangeArrowheads="1"/>
          </p:cNvSpPr>
          <p:nvPr/>
        </p:nvSpPr>
        <p:spPr bwMode="auto">
          <a:xfrm>
            <a:off x="838200" y="715963"/>
            <a:ext cx="7696200" cy="427037"/>
          </a:xfrm>
          <a:prstGeom prst="rect">
            <a:avLst/>
          </a:prstGeom>
          <a:noFill/>
          <a:ln w="28575">
            <a:noFill/>
            <a:miter lim="800000"/>
            <a:headEnd/>
            <a:tailEnd/>
          </a:ln>
        </p:spPr>
        <p:txBody>
          <a:bodyPr>
            <a:prstTxWarp prst="textNoShape">
              <a:avLst/>
            </a:prstTxWarp>
            <a:spAutoFit/>
          </a:bodyPr>
          <a:lstStyle/>
          <a:p>
            <a:pPr>
              <a:spcBef>
                <a:spcPct val="20000"/>
              </a:spcBef>
            </a:pPr>
            <a:r>
              <a:rPr lang="en-US" sz="2200">
                <a:solidFill>
                  <a:schemeClr val="accent2"/>
                </a:solidFill>
                <a:latin typeface="Arial Narrow" charset="0"/>
              </a:rPr>
              <a:t>Consider a planet of mass M</a:t>
            </a:r>
            <a:r>
              <a:rPr lang="en-US" sz="2200" baseline="-25000">
                <a:solidFill>
                  <a:schemeClr val="accent2"/>
                </a:solidFill>
                <a:latin typeface="Arial Narrow" charset="0"/>
              </a:rPr>
              <a:t>p</a:t>
            </a:r>
            <a:r>
              <a:rPr lang="en-US" sz="2200">
                <a:solidFill>
                  <a:schemeClr val="accent2"/>
                </a:solidFill>
                <a:latin typeface="Arial Narrow" charset="0"/>
              </a:rPr>
              <a:t> moving around the Sun in an elliptical orbit.</a:t>
            </a:r>
          </a:p>
        </p:txBody>
      </p:sp>
      <p:sp>
        <p:nvSpPr>
          <p:cNvPr id="300038" name="Text Box 6"/>
          <p:cNvSpPr txBox="1">
            <a:spLocks noChangeArrowheads="1"/>
          </p:cNvSpPr>
          <p:nvPr/>
        </p:nvSpPr>
        <p:spPr bwMode="auto">
          <a:xfrm>
            <a:off x="533400" y="3733800"/>
            <a:ext cx="4267200" cy="915988"/>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Because the gravitational force exerted on a planet by the Sun results in no torque, the angular momentum L of the planet is constant. </a:t>
            </a:r>
          </a:p>
        </p:txBody>
      </p:sp>
      <p:sp>
        <p:nvSpPr>
          <p:cNvPr id="300039" name="Text Box 7"/>
          <p:cNvSpPr txBox="1">
            <a:spLocks noChangeArrowheads="1"/>
          </p:cNvSpPr>
          <p:nvPr/>
        </p:nvSpPr>
        <p:spPr bwMode="auto">
          <a:xfrm>
            <a:off x="685800" y="5562600"/>
            <a:ext cx="7696200" cy="82232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This is Keper’s second law which states that the radius vector from the Sun to a planet sweeps out equal areas in equal time intervals. </a:t>
            </a:r>
          </a:p>
        </p:txBody>
      </p:sp>
      <p:sp>
        <p:nvSpPr>
          <p:cNvPr id="300041" name="Text Box 9"/>
          <p:cNvSpPr txBox="1">
            <a:spLocks noChangeArrowheads="1"/>
          </p:cNvSpPr>
          <p:nvPr/>
        </p:nvSpPr>
        <p:spPr bwMode="auto">
          <a:xfrm>
            <a:off x="4114800" y="1965325"/>
            <a:ext cx="48768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the torque acting on the planet by this force is always 0.</a:t>
            </a:r>
            <a:endParaRPr lang="en-US" sz="2000">
              <a:solidFill>
                <a:srgbClr val="FF0000"/>
              </a:solidFill>
              <a:latin typeface="Monotype Corsiva" charset="0"/>
            </a:endParaRPr>
          </a:p>
        </p:txBody>
      </p:sp>
      <p:sp>
        <p:nvSpPr>
          <p:cNvPr id="300042" name="Text Box 10"/>
          <p:cNvSpPr txBox="1">
            <a:spLocks noChangeArrowheads="1"/>
          </p:cNvSpPr>
          <p:nvPr/>
        </p:nvSpPr>
        <p:spPr bwMode="auto">
          <a:xfrm>
            <a:off x="533400" y="3032125"/>
            <a:ext cx="48768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torque is the time rate change of angular momentum </a:t>
            </a:r>
            <a:r>
              <a:rPr lang="en-US" sz="2000" b="1">
                <a:solidFill>
                  <a:srgbClr val="FF0000"/>
                </a:solidFill>
                <a:latin typeface="Monotype Corsiva" charset="0"/>
              </a:rPr>
              <a:t>L</a:t>
            </a:r>
            <a:r>
              <a:rPr lang="en-US" sz="2000">
                <a:solidFill>
                  <a:srgbClr val="FF0000"/>
                </a:solidFill>
                <a:latin typeface="Arial Narrow" charset="0"/>
              </a:rPr>
              <a:t>, the angular momentum is constant.</a:t>
            </a:r>
            <a:endParaRPr lang="en-US" sz="2000">
              <a:solidFill>
                <a:srgbClr val="FF0000"/>
              </a:solidFill>
              <a:latin typeface="Monotype Corsiva" charset="0"/>
            </a:endParaRPr>
          </a:p>
        </p:txBody>
      </p:sp>
      <p:grpSp>
        <p:nvGrpSpPr>
          <p:cNvPr id="2" name="Group 13"/>
          <p:cNvGrpSpPr>
            <a:grpSpLocks/>
          </p:cNvGrpSpPr>
          <p:nvPr/>
        </p:nvGrpSpPr>
        <p:grpSpPr bwMode="auto">
          <a:xfrm>
            <a:off x="304800" y="1371600"/>
            <a:ext cx="3702050" cy="1447800"/>
            <a:chOff x="192" y="864"/>
            <a:chExt cx="2332" cy="912"/>
          </a:xfrm>
        </p:grpSpPr>
        <p:sp>
          <p:nvSpPr>
            <p:cNvPr id="61476" name="AutoShape 14"/>
            <p:cNvSpPr>
              <a:spLocks noChangeArrowheads="1"/>
            </p:cNvSpPr>
            <p:nvPr/>
          </p:nvSpPr>
          <p:spPr bwMode="auto">
            <a:xfrm flipH="1">
              <a:off x="816" y="1200"/>
              <a:ext cx="1488" cy="144"/>
            </a:xfrm>
            <a:prstGeom prst="rtTriangle">
              <a:avLst/>
            </a:prstGeom>
            <a:solidFill>
              <a:srgbClr val="FFFF99"/>
            </a:solidFill>
            <a:ln w="9525">
              <a:noFill/>
              <a:miter lim="800000"/>
              <a:headEnd/>
              <a:tailEnd/>
            </a:ln>
          </p:spPr>
          <p:txBody>
            <a:bodyPr wrap="none" anchor="ctr">
              <a:prstTxWarp prst="textNoShape">
                <a:avLst/>
              </a:prstTxWarp>
            </a:bodyPr>
            <a:lstStyle/>
            <a:p>
              <a:endParaRPr lang="en-US"/>
            </a:p>
          </p:txBody>
        </p:sp>
        <p:sp>
          <p:nvSpPr>
            <p:cNvPr id="61477" name="Oval 15"/>
            <p:cNvSpPr>
              <a:spLocks noChangeArrowheads="1"/>
            </p:cNvSpPr>
            <p:nvPr/>
          </p:nvSpPr>
          <p:spPr bwMode="auto">
            <a:xfrm>
              <a:off x="592" y="1248"/>
              <a:ext cx="226" cy="200"/>
            </a:xfrm>
            <a:prstGeom prst="ellipse">
              <a:avLst/>
            </a:prstGeom>
            <a:gradFill rotWithShape="0">
              <a:gsLst>
                <a:gs pos="0">
                  <a:srgbClr val="FFFF99"/>
                </a:gs>
                <a:gs pos="100000">
                  <a:srgbClr val="767647"/>
                </a:gs>
              </a:gsLst>
              <a:path path="shape">
                <a:fillToRect l="50000" t="50000" r="50000" b="50000"/>
              </a:path>
            </a:gradFill>
            <a:ln w="9525">
              <a:noFill/>
              <a:round/>
              <a:headEnd/>
              <a:tailEnd/>
            </a:ln>
          </p:spPr>
          <p:txBody>
            <a:bodyPr wrap="none" anchor="ctr">
              <a:prstTxWarp prst="textNoShape">
                <a:avLst/>
              </a:prstTxWarp>
            </a:bodyPr>
            <a:lstStyle/>
            <a:p>
              <a:pPr algn="ctr"/>
              <a:r>
                <a:rPr lang="en-US">
                  <a:solidFill>
                    <a:srgbClr val="FF0000"/>
                  </a:solidFill>
                  <a:latin typeface="Arial Narrow" charset="0"/>
                </a:rPr>
                <a:t>S</a:t>
              </a:r>
            </a:p>
          </p:txBody>
        </p:sp>
        <p:sp>
          <p:nvSpPr>
            <p:cNvPr id="61478" name="Oval 16"/>
            <p:cNvSpPr>
              <a:spLocks noChangeArrowheads="1"/>
            </p:cNvSpPr>
            <p:nvPr/>
          </p:nvSpPr>
          <p:spPr bwMode="auto">
            <a:xfrm>
              <a:off x="208" y="864"/>
              <a:ext cx="2112" cy="912"/>
            </a:xfrm>
            <a:prstGeom prst="ellipse">
              <a:avLst/>
            </a:prstGeom>
            <a:noFill/>
            <a:ln w="28575">
              <a:solidFill>
                <a:schemeClr val="accent2"/>
              </a:solidFill>
              <a:prstDash val="dash"/>
              <a:round/>
              <a:headEnd/>
              <a:tailEnd/>
            </a:ln>
          </p:spPr>
          <p:txBody>
            <a:bodyPr wrap="none" anchor="ctr">
              <a:prstTxWarp prst="textNoShape">
                <a:avLst/>
              </a:prstTxWarp>
            </a:bodyPr>
            <a:lstStyle/>
            <a:p>
              <a:endParaRPr lang="en-US"/>
            </a:p>
          </p:txBody>
        </p:sp>
        <p:sp>
          <p:nvSpPr>
            <p:cNvPr id="61479" name="Oval 17"/>
            <p:cNvSpPr>
              <a:spLocks noChangeArrowheads="1"/>
            </p:cNvSpPr>
            <p:nvPr/>
          </p:nvSpPr>
          <p:spPr bwMode="auto">
            <a:xfrm>
              <a:off x="449" y="1585"/>
              <a:ext cx="47" cy="47"/>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61480" name="Text Box 18"/>
            <p:cNvSpPr txBox="1">
              <a:spLocks noChangeArrowheads="1"/>
            </p:cNvSpPr>
            <p:nvPr/>
          </p:nvSpPr>
          <p:spPr bwMode="auto">
            <a:xfrm>
              <a:off x="2320" y="1296"/>
              <a:ext cx="20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B</a:t>
              </a:r>
            </a:p>
          </p:txBody>
        </p:sp>
        <p:sp>
          <p:nvSpPr>
            <p:cNvPr id="61481" name="Oval 19"/>
            <p:cNvSpPr>
              <a:spLocks noChangeArrowheads="1"/>
            </p:cNvSpPr>
            <p:nvPr/>
          </p:nvSpPr>
          <p:spPr bwMode="auto">
            <a:xfrm>
              <a:off x="353" y="1056"/>
              <a:ext cx="47" cy="47"/>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61482" name="Oval 20"/>
            <p:cNvSpPr>
              <a:spLocks noChangeArrowheads="1"/>
            </p:cNvSpPr>
            <p:nvPr/>
          </p:nvSpPr>
          <p:spPr bwMode="auto">
            <a:xfrm>
              <a:off x="2273" y="1200"/>
              <a:ext cx="47" cy="47"/>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61483" name="Oval 21"/>
            <p:cNvSpPr>
              <a:spLocks noChangeArrowheads="1"/>
            </p:cNvSpPr>
            <p:nvPr/>
          </p:nvSpPr>
          <p:spPr bwMode="auto">
            <a:xfrm>
              <a:off x="2273" y="1392"/>
              <a:ext cx="47" cy="47"/>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cxnSp>
          <p:nvCxnSpPr>
            <p:cNvPr id="61484" name="AutoShape 22"/>
            <p:cNvCxnSpPr>
              <a:cxnSpLocks noChangeShapeType="1"/>
              <a:stCxn id="61483" idx="2"/>
              <a:endCxn id="61477" idx="6"/>
            </p:cNvCxnSpPr>
            <p:nvPr/>
          </p:nvCxnSpPr>
          <p:spPr bwMode="auto">
            <a:xfrm flipH="1" flipV="1">
              <a:off x="818" y="1348"/>
              <a:ext cx="1455" cy="68"/>
            </a:xfrm>
            <a:prstGeom prst="straightConnector1">
              <a:avLst/>
            </a:prstGeom>
            <a:noFill/>
            <a:ln w="28575">
              <a:solidFill>
                <a:srgbClr val="FF0000"/>
              </a:solidFill>
              <a:round/>
              <a:headEnd/>
              <a:tailEnd/>
            </a:ln>
          </p:spPr>
        </p:cxnSp>
        <p:cxnSp>
          <p:nvCxnSpPr>
            <p:cNvPr id="61485" name="AutoShape 23"/>
            <p:cNvCxnSpPr>
              <a:cxnSpLocks noChangeShapeType="1"/>
              <a:stCxn id="61479" idx="6"/>
              <a:endCxn id="61477" idx="3"/>
            </p:cNvCxnSpPr>
            <p:nvPr/>
          </p:nvCxnSpPr>
          <p:spPr bwMode="auto">
            <a:xfrm flipV="1">
              <a:off x="496" y="1419"/>
              <a:ext cx="129" cy="190"/>
            </a:xfrm>
            <a:prstGeom prst="straightConnector1">
              <a:avLst/>
            </a:prstGeom>
            <a:noFill/>
            <a:ln w="28575">
              <a:solidFill>
                <a:srgbClr val="CC0000"/>
              </a:solidFill>
              <a:round/>
              <a:headEnd/>
              <a:tailEnd/>
            </a:ln>
          </p:spPr>
        </p:cxnSp>
        <p:cxnSp>
          <p:nvCxnSpPr>
            <p:cNvPr id="61486" name="AutoShape 24"/>
            <p:cNvCxnSpPr>
              <a:cxnSpLocks noChangeShapeType="1"/>
              <a:stCxn id="61481" idx="6"/>
              <a:endCxn id="61477" idx="1"/>
            </p:cNvCxnSpPr>
            <p:nvPr/>
          </p:nvCxnSpPr>
          <p:spPr bwMode="auto">
            <a:xfrm>
              <a:off x="400" y="1080"/>
              <a:ext cx="225" cy="197"/>
            </a:xfrm>
            <a:prstGeom prst="straightConnector1">
              <a:avLst/>
            </a:prstGeom>
            <a:noFill/>
            <a:ln w="28575">
              <a:solidFill>
                <a:srgbClr val="CC0000"/>
              </a:solidFill>
              <a:round/>
              <a:headEnd/>
              <a:tailEnd/>
            </a:ln>
          </p:spPr>
        </p:cxnSp>
        <p:cxnSp>
          <p:nvCxnSpPr>
            <p:cNvPr id="61487" name="AutoShape 25"/>
            <p:cNvCxnSpPr>
              <a:cxnSpLocks noChangeShapeType="1"/>
              <a:stCxn id="61482" idx="2"/>
              <a:endCxn id="61477" idx="6"/>
            </p:cNvCxnSpPr>
            <p:nvPr/>
          </p:nvCxnSpPr>
          <p:spPr bwMode="auto">
            <a:xfrm flipH="1">
              <a:off x="818" y="1224"/>
              <a:ext cx="1455" cy="124"/>
            </a:xfrm>
            <a:prstGeom prst="straightConnector1">
              <a:avLst/>
            </a:prstGeom>
            <a:noFill/>
            <a:ln w="28575">
              <a:solidFill>
                <a:srgbClr val="FF0000"/>
              </a:solidFill>
              <a:round/>
              <a:headEnd type="triangle" w="med" len="med"/>
              <a:tailEnd/>
            </a:ln>
          </p:spPr>
        </p:cxnSp>
        <p:sp>
          <p:nvSpPr>
            <p:cNvPr id="61488" name="Text Box 26"/>
            <p:cNvSpPr txBox="1">
              <a:spLocks noChangeArrowheads="1"/>
            </p:cNvSpPr>
            <p:nvPr/>
          </p:nvSpPr>
          <p:spPr bwMode="auto">
            <a:xfrm>
              <a:off x="2320" y="1056"/>
              <a:ext cx="20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A</a:t>
              </a:r>
            </a:p>
          </p:txBody>
        </p:sp>
        <p:sp>
          <p:nvSpPr>
            <p:cNvPr id="61489" name="Text Box 27"/>
            <p:cNvSpPr txBox="1">
              <a:spLocks noChangeArrowheads="1"/>
            </p:cNvSpPr>
            <p:nvPr/>
          </p:nvSpPr>
          <p:spPr bwMode="auto">
            <a:xfrm>
              <a:off x="192" y="912"/>
              <a:ext cx="21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sp>
          <p:nvSpPr>
            <p:cNvPr id="61490" name="Text Box 28"/>
            <p:cNvSpPr txBox="1">
              <a:spLocks noChangeArrowheads="1"/>
            </p:cNvSpPr>
            <p:nvPr/>
          </p:nvSpPr>
          <p:spPr bwMode="auto">
            <a:xfrm>
              <a:off x="288" y="1526"/>
              <a:ext cx="21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C</a:t>
              </a:r>
            </a:p>
          </p:txBody>
        </p:sp>
        <p:sp>
          <p:nvSpPr>
            <p:cNvPr id="61491" name="Line 29"/>
            <p:cNvSpPr>
              <a:spLocks noChangeShapeType="1"/>
            </p:cNvSpPr>
            <p:nvPr/>
          </p:nvSpPr>
          <p:spPr bwMode="auto">
            <a:xfrm>
              <a:off x="2304" y="1248"/>
              <a:ext cx="0" cy="144"/>
            </a:xfrm>
            <a:prstGeom prst="line">
              <a:avLst/>
            </a:prstGeom>
            <a:noFill/>
            <a:ln w="9525">
              <a:solidFill>
                <a:srgbClr val="00FF00"/>
              </a:solidFill>
              <a:round/>
              <a:headEnd/>
              <a:tailEnd type="triangle" w="med" len="med"/>
            </a:ln>
          </p:spPr>
          <p:txBody>
            <a:bodyPr>
              <a:prstTxWarp prst="textNoShape">
                <a:avLst/>
              </a:prstTxWarp>
            </a:bodyPr>
            <a:lstStyle/>
            <a:p>
              <a:endParaRPr lang="en-US"/>
            </a:p>
          </p:txBody>
        </p:sp>
        <p:sp>
          <p:nvSpPr>
            <p:cNvPr id="61492" name="Text Box 30"/>
            <p:cNvSpPr txBox="1">
              <a:spLocks noChangeArrowheads="1"/>
            </p:cNvSpPr>
            <p:nvPr/>
          </p:nvSpPr>
          <p:spPr bwMode="auto">
            <a:xfrm>
              <a:off x="1526" y="1080"/>
              <a:ext cx="164" cy="250"/>
            </a:xfrm>
            <a:prstGeom prst="rect">
              <a:avLst/>
            </a:prstGeom>
            <a:noFill/>
            <a:ln w="9525">
              <a:noFill/>
              <a:miter lim="800000"/>
              <a:headEnd/>
              <a:tailEnd/>
            </a:ln>
          </p:spPr>
          <p:txBody>
            <a:bodyPr wrap="none">
              <a:prstTxWarp prst="textNoShape">
                <a:avLst/>
              </a:prstTxWarp>
              <a:spAutoFit/>
            </a:bodyPr>
            <a:lstStyle/>
            <a:p>
              <a:r>
                <a:rPr lang="en-US" sz="2000" b="1">
                  <a:solidFill>
                    <a:srgbClr val="00FF00"/>
                  </a:solidFill>
                  <a:latin typeface="Monotype Corsiva" charset="0"/>
                </a:rPr>
                <a:t>r</a:t>
              </a:r>
            </a:p>
          </p:txBody>
        </p:sp>
        <p:sp>
          <p:nvSpPr>
            <p:cNvPr id="61493" name="Text Box 31"/>
            <p:cNvSpPr txBox="1">
              <a:spLocks noChangeArrowheads="1"/>
            </p:cNvSpPr>
            <p:nvPr/>
          </p:nvSpPr>
          <p:spPr bwMode="auto">
            <a:xfrm>
              <a:off x="2064" y="1200"/>
              <a:ext cx="234" cy="250"/>
            </a:xfrm>
            <a:prstGeom prst="rect">
              <a:avLst/>
            </a:prstGeom>
            <a:noFill/>
            <a:ln w="9525">
              <a:noFill/>
              <a:miter lim="800000"/>
              <a:headEnd/>
              <a:tailEnd/>
            </a:ln>
          </p:spPr>
          <p:txBody>
            <a:bodyPr wrap="none">
              <a:prstTxWarp prst="textNoShape">
                <a:avLst/>
              </a:prstTxWarp>
              <a:spAutoFit/>
            </a:bodyPr>
            <a:lstStyle/>
            <a:p>
              <a:r>
                <a:rPr lang="en-US" sz="2000" b="1">
                  <a:solidFill>
                    <a:srgbClr val="00FF00"/>
                  </a:solidFill>
                  <a:latin typeface="Monotype Corsiva" charset="0"/>
                </a:rPr>
                <a:t>dr</a:t>
              </a:r>
            </a:p>
          </p:txBody>
        </p:sp>
      </p:grpSp>
      <p:sp>
        <p:nvSpPr>
          <p:cNvPr id="300064" name="Text Box 32"/>
          <p:cNvSpPr txBox="1">
            <a:spLocks noChangeArrowheads="1"/>
          </p:cNvSpPr>
          <p:nvPr/>
        </p:nvSpPr>
        <p:spPr bwMode="auto">
          <a:xfrm>
            <a:off x="76200" y="4678363"/>
            <a:ext cx="2514600" cy="641350"/>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Since the area swept by the motion of the planet is </a:t>
            </a:r>
          </a:p>
        </p:txBody>
      </p:sp>
      <p:sp>
        <p:nvSpPr>
          <p:cNvPr id="300066" name="AutoShape 34"/>
          <p:cNvSpPr>
            <a:spLocks noChangeArrowheads="1"/>
          </p:cNvSpPr>
          <p:nvPr/>
        </p:nvSpPr>
        <p:spPr bwMode="auto">
          <a:xfrm>
            <a:off x="6324600" y="4800600"/>
            <a:ext cx="533400" cy="609600"/>
          </a:xfrm>
          <a:prstGeom prst="rightArrow">
            <a:avLst>
              <a:gd name="adj1" fmla="val 50000"/>
              <a:gd name="adj2" fmla="val 25000"/>
            </a:avLst>
          </a:prstGeom>
          <a:solidFill>
            <a:srgbClr val="FFFF99"/>
          </a:solidFill>
          <a:ln w="38100">
            <a:solidFill>
              <a:srgbClr val="FF0000"/>
            </a:solidFill>
            <a:miter lim="800000"/>
            <a:headEnd/>
            <a:tailEnd/>
          </a:ln>
        </p:spPr>
        <p:txBody>
          <a:bodyPr wrap="none" anchor="ctr">
            <a:prstTxWarp prst="textNoShape">
              <a:avLst/>
            </a:prstTxWarp>
          </a:bodyPr>
          <a:lstStyle/>
          <a:p>
            <a:endParaRPr lang="en-US"/>
          </a:p>
        </p:txBody>
      </p:sp>
      <p:graphicFrame>
        <p:nvGraphicFramePr>
          <p:cNvPr id="54" name="Object 3"/>
          <p:cNvGraphicFramePr>
            <a:graphicFrameLocks noChangeAspect="1"/>
          </p:cNvGraphicFramePr>
          <p:nvPr>
            <p:extLst>
              <p:ext uri="{D42A27DB-BD31-4B8C-83A1-F6EECF244321}">
                <p14:modId xmlns:p14="http://schemas.microsoft.com/office/powerpoint/2010/main" val="2194091292"/>
              </p:ext>
            </p:extLst>
          </p:nvPr>
        </p:nvGraphicFramePr>
        <p:xfrm>
          <a:off x="4343400" y="2617788"/>
          <a:ext cx="558800" cy="407987"/>
        </p:xfrm>
        <a:graphic>
          <a:graphicData uri="http://schemas.openxmlformats.org/presentationml/2006/ole">
            <mc:AlternateContent xmlns:mc="http://schemas.openxmlformats.org/markup-compatibility/2006">
              <mc:Choice xmlns:v="urn:schemas-microsoft-com:vml" Requires="v">
                <p:oleObj spid="_x0000_s555403" name="Equation" r:id="rId3" imgW="254000" imgH="190500" progId="Equation.DSMT4">
                  <p:embed/>
                </p:oleObj>
              </mc:Choice>
              <mc:Fallback>
                <p:oleObj name="Equation" r:id="rId3" imgW="254000" imgH="190500" progId="Equation.DSMT4">
                  <p:embed/>
                  <p:pic>
                    <p:nvPicPr>
                      <p:cNvPr id="0" name=""/>
                      <p:cNvPicPr>
                        <a:picLocks noChangeAspect="1" noChangeArrowheads="1"/>
                      </p:cNvPicPr>
                      <p:nvPr/>
                    </p:nvPicPr>
                    <p:blipFill>
                      <a:blip r:embed="rId4"/>
                      <a:srcRect/>
                      <a:stretch>
                        <a:fillRect/>
                      </a:stretch>
                    </p:blipFill>
                    <p:spPr bwMode="auto">
                      <a:xfrm>
                        <a:off x="4343400" y="2617788"/>
                        <a:ext cx="558800" cy="407987"/>
                      </a:xfrm>
                      <a:prstGeom prst="rect">
                        <a:avLst/>
                      </a:prstGeom>
                      <a:noFill/>
                      <a:ln>
                        <a:noFill/>
                      </a:ln>
                      <a:effectLs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1531689216"/>
              </p:ext>
            </p:extLst>
          </p:nvPr>
        </p:nvGraphicFramePr>
        <p:xfrm>
          <a:off x="5348288" y="3003550"/>
          <a:ext cx="1509712" cy="882650"/>
        </p:xfrm>
        <a:graphic>
          <a:graphicData uri="http://schemas.openxmlformats.org/presentationml/2006/ole">
            <mc:AlternateContent xmlns:mc="http://schemas.openxmlformats.org/markup-compatibility/2006">
              <mc:Choice xmlns:v="urn:schemas-microsoft-com:vml" Requires="v">
                <p:oleObj spid="_x0000_s555404" name="Equation" r:id="rId5" imgW="698500" imgH="419100" progId="Equation.DSMT4">
                  <p:embed/>
                </p:oleObj>
              </mc:Choice>
              <mc:Fallback>
                <p:oleObj name="Equation" r:id="rId5" imgW="698500" imgH="419100" progId="Equation.DSMT4">
                  <p:embed/>
                  <p:pic>
                    <p:nvPicPr>
                      <p:cNvPr id="0" name=""/>
                      <p:cNvPicPr>
                        <a:picLocks noChangeAspect="1" noChangeArrowheads="1"/>
                      </p:cNvPicPr>
                      <p:nvPr/>
                    </p:nvPicPr>
                    <p:blipFill>
                      <a:blip r:embed="rId6"/>
                      <a:srcRect/>
                      <a:stretch>
                        <a:fillRect/>
                      </a:stretch>
                    </p:blipFill>
                    <p:spPr bwMode="auto">
                      <a:xfrm>
                        <a:off x="5348288" y="3003550"/>
                        <a:ext cx="1509712" cy="882650"/>
                      </a:xfrm>
                      <a:prstGeom prst="rect">
                        <a:avLst/>
                      </a:prstGeom>
                      <a:noFill/>
                      <a:ln>
                        <a:noFill/>
                      </a:ln>
                      <a:effectLs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3623904071"/>
              </p:ext>
            </p:extLst>
          </p:nvPr>
        </p:nvGraphicFramePr>
        <p:xfrm>
          <a:off x="7239000" y="3200400"/>
          <a:ext cx="1344612" cy="427037"/>
        </p:xfrm>
        <a:graphic>
          <a:graphicData uri="http://schemas.openxmlformats.org/presentationml/2006/ole">
            <mc:AlternateContent xmlns:mc="http://schemas.openxmlformats.org/markup-compatibility/2006">
              <mc:Choice xmlns:v="urn:schemas-microsoft-com:vml" Requires="v">
                <p:oleObj spid="_x0000_s555405" name="Equation" r:id="rId7" imgW="622300" imgH="203200" progId="Equation.DSMT4">
                  <p:embed/>
                </p:oleObj>
              </mc:Choice>
              <mc:Fallback>
                <p:oleObj name="Equation" r:id="rId7" imgW="622300" imgH="203200" progId="Equation.DSMT4">
                  <p:embed/>
                  <p:pic>
                    <p:nvPicPr>
                      <p:cNvPr id="0" name=""/>
                      <p:cNvPicPr>
                        <a:picLocks noChangeAspect="1" noChangeArrowheads="1"/>
                      </p:cNvPicPr>
                      <p:nvPr/>
                    </p:nvPicPr>
                    <p:blipFill>
                      <a:blip r:embed="rId8"/>
                      <a:srcRect/>
                      <a:stretch>
                        <a:fillRect/>
                      </a:stretch>
                    </p:blipFill>
                    <p:spPr bwMode="auto">
                      <a:xfrm>
                        <a:off x="7239000" y="3200400"/>
                        <a:ext cx="1344612" cy="427037"/>
                      </a:xfrm>
                      <a:prstGeom prst="rect">
                        <a:avLst/>
                      </a:prstGeom>
                      <a:noFill/>
                      <a:ln>
                        <a:noFill/>
                      </a:ln>
                      <a:effectLst/>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3286054656"/>
              </p:ext>
            </p:extLst>
          </p:nvPr>
        </p:nvGraphicFramePr>
        <p:xfrm>
          <a:off x="4525963" y="3916363"/>
          <a:ext cx="1341437" cy="427037"/>
        </p:xfrm>
        <a:graphic>
          <a:graphicData uri="http://schemas.openxmlformats.org/presentationml/2006/ole">
            <mc:AlternateContent xmlns:mc="http://schemas.openxmlformats.org/markup-compatibility/2006">
              <mc:Choice xmlns:v="urn:schemas-microsoft-com:vml" Requires="v">
                <p:oleObj spid="_x0000_s555406" name="Equation" r:id="rId9" imgW="736600" imgH="241300" progId="Equation.DSMT4">
                  <p:embed/>
                </p:oleObj>
              </mc:Choice>
              <mc:Fallback>
                <p:oleObj name="Equation" r:id="rId9" imgW="736600" imgH="241300" progId="Equation.DSMT4">
                  <p:embed/>
                  <p:pic>
                    <p:nvPicPr>
                      <p:cNvPr id="0" name=""/>
                      <p:cNvPicPr>
                        <a:picLocks noChangeAspect="1" noChangeArrowheads="1"/>
                      </p:cNvPicPr>
                      <p:nvPr/>
                    </p:nvPicPr>
                    <p:blipFill>
                      <a:blip r:embed="rId10"/>
                      <a:srcRect/>
                      <a:stretch>
                        <a:fillRect/>
                      </a:stretch>
                    </p:blipFill>
                    <p:spPr bwMode="auto">
                      <a:xfrm>
                        <a:off x="4525963" y="3916363"/>
                        <a:ext cx="1341437" cy="427037"/>
                      </a:xfrm>
                      <a:prstGeom prst="rect">
                        <a:avLst/>
                      </a:prstGeom>
                      <a:noFill/>
                      <a:ln>
                        <a:noFill/>
                      </a:ln>
                      <a:effectLst/>
                      <a:extLst/>
                    </p:spPr>
                  </p:pic>
                </p:oleObj>
              </mc:Fallback>
            </mc:AlternateContent>
          </a:graphicData>
        </a:graphic>
      </p:graphicFrame>
      <p:graphicFrame>
        <p:nvGraphicFramePr>
          <p:cNvPr id="58" name="Object 3"/>
          <p:cNvGraphicFramePr>
            <a:graphicFrameLocks noChangeAspect="1"/>
          </p:cNvGraphicFramePr>
          <p:nvPr>
            <p:extLst>
              <p:ext uri="{D42A27DB-BD31-4B8C-83A1-F6EECF244321}">
                <p14:modId xmlns:p14="http://schemas.microsoft.com/office/powerpoint/2010/main" val="165964785"/>
              </p:ext>
            </p:extLst>
          </p:nvPr>
        </p:nvGraphicFramePr>
        <p:xfrm>
          <a:off x="2438400" y="4908550"/>
          <a:ext cx="558800" cy="273050"/>
        </p:xfrm>
        <a:graphic>
          <a:graphicData uri="http://schemas.openxmlformats.org/presentationml/2006/ole">
            <mc:AlternateContent xmlns:mc="http://schemas.openxmlformats.org/markup-compatibility/2006">
              <mc:Choice xmlns:v="urn:schemas-microsoft-com:vml" Requires="v">
                <p:oleObj spid="_x0000_s555407" name="Equation" r:id="rId11" imgW="330200" imgH="165100" progId="Equation.DSMT4">
                  <p:embed/>
                </p:oleObj>
              </mc:Choice>
              <mc:Fallback>
                <p:oleObj name="Equation" r:id="rId11" imgW="330200" imgH="165100" progId="Equation.DSMT4">
                  <p:embed/>
                  <p:pic>
                    <p:nvPicPr>
                      <p:cNvPr id="0" name=""/>
                      <p:cNvPicPr>
                        <a:picLocks noChangeAspect="1" noChangeArrowheads="1"/>
                      </p:cNvPicPr>
                      <p:nvPr/>
                    </p:nvPicPr>
                    <p:blipFill>
                      <a:blip r:embed="rId12"/>
                      <a:srcRect/>
                      <a:stretch>
                        <a:fillRect/>
                      </a:stretch>
                    </p:blipFill>
                    <p:spPr bwMode="auto">
                      <a:xfrm>
                        <a:off x="2438400" y="4908550"/>
                        <a:ext cx="558800" cy="273050"/>
                      </a:xfrm>
                      <a:prstGeom prst="rect">
                        <a:avLst/>
                      </a:prstGeom>
                      <a:noFill/>
                      <a:ln>
                        <a:noFill/>
                      </a:ln>
                      <a:effectLst/>
                      <a:extLst/>
                    </p:spPr>
                  </p:pic>
                </p:oleObj>
              </mc:Fallback>
            </mc:AlternateContent>
          </a:graphicData>
        </a:graphic>
      </p:graphicFrame>
      <p:graphicFrame>
        <p:nvGraphicFramePr>
          <p:cNvPr id="59" name="Object 3"/>
          <p:cNvGraphicFramePr>
            <a:graphicFrameLocks noChangeAspect="1"/>
          </p:cNvGraphicFramePr>
          <p:nvPr>
            <p:extLst>
              <p:ext uri="{D42A27DB-BD31-4B8C-83A1-F6EECF244321}">
                <p14:modId xmlns:p14="http://schemas.microsoft.com/office/powerpoint/2010/main" val="3532945565"/>
              </p:ext>
            </p:extLst>
          </p:nvPr>
        </p:nvGraphicFramePr>
        <p:xfrm>
          <a:off x="6934200" y="4800600"/>
          <a:ext cx="652462" cy="727075"/>
        </p:xfrm>
        <a:graphic>
          <a:graphicData uri="http://schemas.openxmlformats.org/presentationml/2006/ole">
            <mc:AlternateContent xmlns:mc="http://schemas.openxmlformats.org/markup-compatibility/2006">
              <mc:Choice xmlns:v="urn:schemas-microsoft-com:vml" Requires="v">
                <p:oleObj spid="_x0000_s555408" name="Equation" r:id="rId13" imgW="355600" imgH="406400" progId="Equation.DSMT4">
                  <p:embed/>
                </p:oleObj>
              </mc:Choice>
              <mc:Fallback>
                <p:oleObj name="Equation" r:id="rId13" imgW="355600" imgH="406400" progId="Equation.DSMT4">
                  <p:embed/>
                  <p:pic>
                    <p:nvPicPr>
                      <p:cNvPr id="0" name=""/>
                      <p:cNvPicPr>
                        <a:picLocks noChangeAspect="1" noChangeArrowheads="1"/>
                      </p:cNvPicPr>
                      <p:nvPr/>
                    </p:nvPicPr>
                    <p:blipFill>
                      <a:blip r:embed="rId14"/>
                      <a:srcRect/>
                      <a:stretch>
                        <a:fillRect/>
                      </a:stretch>
                    </p:blipFill>
                    <p:spPr bwMode="auto">
                      <a:xfrm>
                        <a:off x="6934200" y="4800600"/>
                        <a:ext cx="652462" cy="727075"/>
                      </a:xfrm>
                      <a:prstGeom prst="rect">
                        <a:avLst/>
                      </a:prstGeom>
                      <a:noFill/>
                      <a:ln>
                        <a:noFill/>
                      </a:ln>
                      <a:effectLst/>
                      <a:extLst/>
                    </p:spPr>
                  </p:pic>
                </p:oleObj>
              </mc:Fallback>
            </mc:AlternateContent>
          </a:graphicData>
        </a:graphic>
      </p:graphicFrame>
      <p:graphicFrame>
        <p:nvGraphicFramePr>
          <p:cNvPr id="60" name="Object 3"/>
          <p:cNvGraphicFramePr>
            <a:graphicFrameLocks noChangeAspect="1"/>
          </p:cNvGraphicFramePr>
          <p:nvPr>
            <p:extLst>
              <p:ext uri="{D42A27DB-BD31-4B8C-83A1-F6EECF244321}">
                <p14:modId xmlns:p14="http://schemas.microsoft.com/office/powerpoint/2010/main" val="630065684"/>
              </p:ext>
            </p:extLst>
          </p:nvPr>
        </p:nvGraphicFramePr>
        <p:xfrm>
          <a:off x="4902200" y="2590800"/>
          <a:ext cx="1117600" cy="434975"/>
        </p:xfrm>
        <a:graphic>
          <a:graphicData uri="http://schemas.openxmlformats.org/presentationml/2006/ole">
            <mc:AlternateContent xmlns:mc="http://schemas.openxmlformats.org/markup-compatibility/2006">
              <mc:Choice xmlns:v="urn:schemas-microsoft-com:vml" Requires="v">
                <p:oleObj spid="_x0000_s555409" name="Equation" r:id="rId15" imgW="508000" imgH="203200" progId="Equation.DSMT4">
                  <p:embed/>
                </p:oleObj>
              </mc:Choice>
              <mc:Fallback>
                <p:oleObj name="Equation" r:id="rId15" imgW="508000" imgH="203200" progId="Equation.DSMT4">
                  <p:embed/>
                  <p:pic>
                    <p:nvPicPr>
                      <p:cNvPr id="0" name=""/>
                      <p:cNvPicPr>
                        <a:picLocks noChangeAspect="1" noChangeArrowheads="1"/>
                      </p:cNvPicPr>
                      <p:nvPr/>
                    </p:nvPicPr>
                    <p:blipFill>
                      <a:blip r:embed="rId16"/>
                      <a:srcRect/>
                      <a:stretch>
                        <a:fillRect/>
                      </a:stretch>
                    </p:blipFill>
                    <p:spPr bwMode="auto">
                      <a:xfrm>
                        <a:off x="4902200" y="2590800"/>
                        <a:ext cx="1117600" cy="434975"/>
                      </a:xfrm>
                      <a:prstGeom prst="rect">
                        <a:avLst/>
                      </a:prstGeom>
                      <a:noFill/>
                      <a:ln>
                        <a:noFill/>
                      </a:ln>
                      <a:effectLst/>
                      <a:extLst/>
                    </p:spPr>
                  </p:pic>
                </p:oleObj>
              </mc:Fallback>
            </mc:AlternateContent>
          </a:graphicData>
        </a:graphic>
      </p:graphicFrame>
      <p:graphicFrame>
        <p:nvGraphicFramePr>
          <p:cNvPr id="61" name="Object 3"/>
          <p:cNvGraphicFramePr>
            <a:graphicFrameLocks noChangeAspect="1"/>
          </p:cNvGraphicFramePr>
          <p:nvPr>
            <p:extLst>
              <p:ext uri="{D42A27DB-BD31-4B8C-83A1-F6EECF244321}">
                <p14:modId xmlns:p14="http://schemas.microsoft.com/office/powerpoint/2010/main" val="2568768625"/>
              </p:ext>
            </p:extLst>
          </p:nvPr>
        </p:nvGraphicFramePr>
        <p:xfrm>
          <a:off x="6008687" y="2667000"/>
          <a:ext cx="1230313" cy="381000"/>
        </p:xfrm>
        <a:graphic>
          <a:graphicData uri="http://schemas.openxmlformats.org/presentationml/2006/ole">
            <mc:AlternateContent xmlns:mc="http://schemas.openxmlformats.org/markup-compatibility/2006">
              <mc:Choice xmlns:v="urn:schemas-microsoft-com:vml" Requires="v">
                <p:oleObj spid="_x0000_s555410" name="Equation" r:id="rId17" imgW="558800" imgH="177800" progId="Equation.DSMT4">
                  <p:embed/>
                </p:oleObj>
              </mc:Choice>
              <mc:Fallback>
                <p:oleObj name="Equation" r:id="rId17" imgW="558800" imgH="177800" progId="Equation.DSMT4">
                  <p:embed/>
                  <p:pic>
                    <p:nvPicPr>
                      <p:cNvPr id="0" name=""/>
                      <p:cNvPicPr>
                        <a:picLocks noChangeAspect="1" noChangeArrowheads="1"/>
                      </p:cNvPicPr>
                      <p:nvPr/>
                    </p:nvPicPr>
                    <p:blipFill>
                      <a:blip r:embed="rId18"/>
                      <a:srcRect/>
                      <a:stretch>
                        <a:fillRect/>
                      </a:stretch>
                    </p:blipFill>
                    <p:spPr bwMode="auto">
                      <a:xfrm>
                        <a:off x="6008687" y="2667000"/>
                        <a:ext cx="1230313" cy="381000"/>
                      </a:xfrm>
                      <a:prstGeom prst="rect">
                        <a:avLst/>
                      </a:prstGeom>
                      <a:noFill/>
                      <a:ln>
                        <a:noFill/>
                      </a:ln>
                      <a:effectLs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2545190738"/>
              </p:ext>
            </p:extLst>
          </p:nvPr>
        </p:nvGraphicFramePr>
        <p:xfrm>
          <a:off x="7367588" y="2720975"/>
          <a:ext cx="252412" cy="327025"/>
        </p:xfrm>
        <a:graphic>
          <a:graphicData uri="http://schemas.openxmlformats.org/presentationml/2006/ole">
            <mc:AlternateContent xmlns:mc="http://schemas.openxmlformats.org/markup-compatibility/2006">
              <mc:Choice xmlns:v="urn:schemas-microsoft-com:vml" Requires="v">
                <p:oleObj spid="_x0000_s555411" name="Equation" r:id="rId19" imgW="114300" imgH="152400" progId="Equation.DSMT4">
                  <p:embed/>
                </p:oleObj>
              </mc:Choice>
              <mc:Fallback>
                <p:oleObj name="Equation" r:id="rId19" imgW="114300" imgH="152400" progId="Equation.DSMT4">
                  <p:embed/>
                  <p:pic>
                    <p:nvPicPr>
                      <p:cNvPr id="0" name=""/>
                      <p:cNvPicPr>
                        <a:picLocks noChangeAspect="1" noChangeArrowheads="1"/>
                      </p:cNvPicPr>
                      <p:nvPr/>
                    </p:nvPicPr>
                    <p:blipFill>
                      <a:blip r:embed="rId20"/>
                      <a:srcRect/>
                      <a:stretch>
                        <a:fillRect/>
                      </a:stretch>
                    </p:blipFill>
                    <p:spPr bwMode="auto">
                      <a:xfrm>
                        <a:off x="7367588" y="2720975"/>
                        <a:ext cx="252412" cy="327025"/>
                      </a:xfrm>
                      <a:prstGeom prst="rect">
                        <a:avLst/>
                      </a:prstGeom>
                      <a:noFill/>
                      <a:ln>
                        <a:noFill/>
                      </a:ln>
                      <a:effectLst/>
                      <a:extLst/>
                    </p:spPr>
                  </p:pic>
                </p:oleObj>
              </mc:Fallback>
            </mc:AlternateContent>
          </a:graphicData>
        </a:graphic>
      </p:graphicFrame>
      <p:graphicFrame>
        <p:nvGraphicFramePr>
          <p:cNvPr id="63" name="Object 3"/>
          <p:cNvGraphicFramePr>
            <a:graphicFrameLocks noChangeAspect="1"/>
          </p:cNvGraphicFramePr>
          <p:nvPr>
            <p:extLst>
              <p:ext uri="{D42A27DB-BD31-4B8C-83A1-F6EECF244321}">
                <p14:modId xmlns:p14="http://schemas.microsoft.com/office/powerpoint/2010/main" val="2658379010"/>
              </p:ext>
            </p:extLst>
          </p:nvPr>
        </p:nvGraphicFramePr>
        <p:xfrm>
          <a:off x="5867400" y="3962400"/>
          <a:ext cx="1249363" cy="473075"/>
        </p:xfrm>
        <a:graphic>
          <a:graphicData uri="http://schemas.openxmlformats.org/presentationml/2006/ole">
            <mc:AlternateContent xmlns:mc="http://schemas.openxmlformats.org/markup-compatibility/2006">
              <mc:Choice xmlns:v="urn:schemas-microsoft-com:vml" Requires="v">
                <p:oleObj spid="_x0000_s555412" name="Equation" r:id="rId21" imgW="685800" imgH="266700" progId="Equation.DSMT4">
                  <p:embed/>
                </p:oleObj>
              </mc:Choice>
              <mc:Fallback>
                <p:oleObj name="Equation" r:id="rId21" imgW="685800" imgH="266700" progId="Equation.DSMT4">
                  <p:embed/>
                  <p:pic>
                    <p:nvPicPr>
                      <p:cNvPr id="0" name=""/>
                      <p:cNvPicPr>
                        <a:picLocks noChangeAspect="1" noChangeArrowheads="1"/>
                      </p:cNvPicPr>
                      <p:nvPr/>
                    </p:nvPicPr>
                    <p:blipFill>
                      <a:blip r:embed="rId22"/>
                      <a:srcRect/>
                      <a:stretch>
                        <a:fillRect/>
                      </a:stretch>
                    </p:blipFill>
                    <p:spPr bwMode="auto">
                      <a:xfrm>
                        <a:off x="5867400" y="3962400"/>
                        <a:ext cx="1249363" cy="473075"/>
                      </a:xfrm>
                      <a:prstGeom prst="rect">
                        <a:avLst/>
                      </a:prstGeom>
                      <a:noFill/>
                      <a:ln>
                        <a:noFill/>
                      </a:ln>
                      <a:effectLst/>
                      <a:extLst/>
                    </p:spPr>
                  </p:pic>
                </p:oleObj>
              </mc:Fallback>
            </mc:AlternateContent>
          </a:graphicData>
        </a:graphic>
      </p:graphicFrame>
      <p:graphicFrame>
        <p:nvGraphicFramePr>
          <p:cNvPr id="64" name="Object 3"/>
          <p:cNvGraphicFramePr>
            <a:graphicFrameLocks noChangeAspect="1"/>
          </p:cNvGraphicFramePr>
          <p:nvPr>
            <p:extLst>
              <p:ext uri="{D42A27DB-BD31-4B8C-83A1-F6EECF244321}">
                <p14:modId xmlns:p14="http://schemas.microsoft.com/office/powerpoint/2010/main" val="1840646472"/>
              </p:ext>
            </p:extLst>
          </p:nvPr>
        </p:nvGraphicFramePr>
        <p:xfrm>
          <a:off x="7086600" y="3962400"/>
          <a:ext cx="1249363" cy="473075"/>
        </p:xfrm>
        <a:graphic>
          <a:graphicData uri="http://schemas.openxmlformats.org/presentationml/2006/ole">
            <mc:AlternateContent xmlns:mc="http://schemas.openxmlformats.org/markup-compatibility/2006">
              <mc:Choice xmlns:v="urn:schemas-microsoft-com:vml" Requires="v">
                <p:oleObj spid="_x0000_s555413" name="Equation" r:id="rId23" imgW="685800" imgH="266700" progId="Equation.DSMT4">
                  <p:embed/>
                </p:oleObj>
              </mc:Choice>
              <mc:Fallback>
                <p:oleObj name="Equation" r:id="rId23" imgW="685800" imgH="266700" progId="Equation.DSMT4">
                  <p:embed/>
                  <p:pic>
                    <p:nvPicPr>
                      <p:cNvPr id="0" name=""/>
                      <p:cNvPicPr>
                        <a:picLocks noChangeAspect="1" noChangeArrowheads="1"/>
                      </p:cNvPicPr>
                      <p:nvPr/>
                    </p:nvPicPr>
                    <p:blipFill>
                      <a:blip r:embed="rId24"/>
                      <a:srcRect/>
                      <a:stretch>
                        <a:fillRect/>
                      </a:stretch>
                    </p:blipFill>
                    <p:spPr bwMode="auto">
                      <a:xfrm>
                        <a:off x="7086600" y="3962400"/>
                        <a:ext cx="1249363" cy="473075"/>
                      </a:xfrm>
                      <a:prstGeom prst="rect">
                        <a:avLst/>
                      </a:prstGeom>
                      <a:noFill/>
                      <a:ln>
                        <a:noFill/>
                      </a:ln>
                      <a:effectLst/>
                      <a:extLst/>
                    </p:spPr>
                  </p:pic>
                </p:oleObj>
              </mc:Fallback>
            </mc:AlternateContent>
          </a:graphicData>
        </a:graphic>
      </p:graphicFrame>
      <p:graphicFrame>
        <p:nvGraphicFramePr>
          <p:cNvPr id="65" name="Object 3"/>
          <p:cNvGraphicFramePr>
            <a:graphicFrameLocks noChangeAspect="1"/>
          </p:cNvGraphicFramePr>
          <p:nvPr>
            <p:extLst>
              <p:ext uri="{D42A27DB-BD31-4B8C-83A1-F6EECF244321}">
                <p14:modId xmlns:p14="http://schemas.microsoft.com/office/powerpoint/2010/main" val="1855155885"/>
              </p:ext>
            </p:extLst>
          </p:nvPr>
        </p:nvGraphicFramePr>
        <p:xfrm>
          <a:off x="8305800" y="4095750"/>
          <a:ext cx="671513" cy="247650"/>
        </p:xfrm>
        <a:graphic>
          <a:graphicData uri="http://schemas.openxmlformats.org/presentationml/2006/ole">
            <mc:AlternateContent xmlns:mc="http://schemas.openxmlformats.org/markup-compatibility/2006">
              <mc:Choice xmlns:v="urn:schemas-microsoft-com:vml" Requires="v">
                <p:oleObj spid="_x0000_s555414" name="Equation" r:id="rId25" imgW="368300" imgH="139700" progId="Equation.DSMT4">
                  <p:embed/>
                </p:oleObj>
              </mc:Choice>
              <mc:Fallback>
                <p:oleObj name="Equation" r:id="rId25" imgW="368300" imgH="139700" progId="Equation.DSMT4">
                  <p:embed/>
                  <p:pic>
                    <p:nvPicPr>
                      <p:cNvPr id="0" name=""/>
                      <p:cNvPicPr>
                        <a:picLocks noChangeAspect="1" noChangeArrowheads="1"/>
                      </p:cNvPicPr>
                      <p:nvPr/>
                    </p:nvPicPr>
                    <p:blipFill>
                      <a:blip r:embed="rId26"/>
                      <a:srcRect/>
                      <a:stretch>
                        <a:fillRect/>
                      </a:stretch>
                    </p:blipFill>
                    <p:spPr bwMode="auto">
                      <a:xfrm>
                        <a:off x="8305800" y="4095750"/>
                        <a:ext cx="671513" cy="247650"/>
                      </a:xfrm>
                      <a:prstGeom prst="rect">
                        <a:avLst/>
                      </a:prstGeom>
                      <a:noFill/>
                      <a:ln>
                        <a:noFill/>
                      </a:ln>
                      <a:effectLst/>
                      <a:extLst/>
                    </p:spPr>
                  </p:pic>
                </p:oleObj>
              </mc:Fallback>
            </mc:AlternateContent>
          </a:graphicData>
        </a:graphic>
      </p:graphicFrame>
      <p:graphicFrame>
        <p:nvGraphicFramePr>
          <p:cNvPr id="66" name="Object 3"/>
          <p:cNvGraphicFramePr>
            <a:graphicFrameLocks noChangeAspect="1"/>
          </p:cNvGraphicFramePr>
          <p:nvPr>
            <p:extLst>
              <p:ext uri="{D42A27DB-BD31-4B8C-83A1-F6EECF244321}">
                <p14:modId xmlns:p14="http://schemas.microsoft.com/office/powerpoint/2010/main" val="4038979455"/>
              </p:ext>
            </p:extLst>
          </p:nvPr>
        </p:nvGraphicFramePr>
        <p:xfrm>
          <a:off x="2971800" y="4724400"/>
          <a:ext cx="1204913" cy="673100"/>
        </p:xfrm>
        <a:graphic>
          <a:graphicData uri="http://schemas.openxmlformats.org/presentationml/2006/ole">
            <mc:AlternateContent xmlns:mc="http://schemas.openxmlformats.org/markup-compatibility/2006">
              <mc:Choice xmlns:v="urn:schemas-microsoft-com:vml" Requires="v">
                <p:oleObj spid="_x0000_s555415" name="Equation" r:id="rId27" imgW="711200" imgH="406400" progId="Equation.DSMT4">
                  <p:embed/>
                </p:oleObj>
              </mc:Choice>
              <mc:Fallback>
                <p:oleObj name="Equation" r:id="rId27" imgW="711200" imgH="406400" progId="Equation.DSMT4">
                  <p:embed/>
                  <p:pic>
                    <p:nvPicPr>
                      <p:cNvPr id="0" name=""/>
                      <p:cNvPicPr>
                        <a:picLocks noChangeAspect="1" noChangeArrowheads="1"/>
                      </p:cNvPicPr>
                      <p:nvPr/>
                    </p:nvPicPr>
                    <p:blipFill>
                      <a:blip r:embed="rId28"/>
                      <a:srcRect/>
                      <a:stretch>
                        <a:fillRect/>
                      </a:stretch>
                    </p:blipFill>
                    <p:spPr bwMode="auto">
                      <a:xfrm>
                        <a:off x="2971800" y="4724400"/>
                        <a:ext cx="1204913" cy="673100"/>
                      </a:xfrm>
                      <a:prstGeom prst="rect">
                        <a:avLst/>
                      </a:prstGeom>
                      <a:noFill/>
                      <a:ln>
                        <a:noFill/>
                      </a:ln>
                      <a:effectLst/>
                      <a:extLst/>
                    </p:spPr>
                  </p:pic>
                </p:oleObj>
              </mc:Fallback>
            </mc:AlternateContent>
          </a:graphicData>
        </a:graphic>
      </p:graphicFrame>
      <p:graphicFrame>
        <p:nvGraphicFramePr>
          <p:cNvPr id="67" name="Object 3"/>
          <p:cNvGraphicFramePr>
            <a:graphicFrameLocks noChangeAspect="1"/>
          </p:cNvGraphicFramePr>
          <p:nvPr>
            <p:extLst>
              <p:ext uri="{D42A27DB-BD31-4B8C-83A1-F6EECF244321}">
                <p14:modId xmlns:p14="http://schemas.microsoft.com/office/powerpoint/2010/main" val="3574427290"/>
              </p:ext>
            </p:extLst>
          </p:nvPr>
        </p:nvGraphicFramePr>
        <p:xfrm>
          <a:off x="4195763" y="4724400"/>
          <a:ext cx="1290637" cy="671512"/>
        </p:xfrm>
        <a:graphic>
          <a:graphicData uri="http://schemas.openxmlformats.org/presentationml/2006/ole">
            <mc:AlternateContent xmlns:mc="http://schemas.openxmlformats.org/markup-compatibility/2006">
              <mc:Choice xmlns:v="urn:schemas-microsoft-com:vml" Requires="v">
                <p:oleObj spid="_x0000_s555416" name="Equation" r:id="rId29" imgW="762000" imgH="406400" progId="Equation.DSMT4">
                  <p:embed/>
                </p:oleObj>
              </mc:Choice>
              <mc:Fallback>
                <p:oleObj name="Equation" r:id="rId29" imgW="762000" imgH="406400" progId="Equation.DSMT4">
                  <p:embed/>
                  <p:pic>
                    <p:nvPicPr>
                      <p:cNvPr id="0" name=""/>
                      <p:cNvPicPr>
                        <a:picLocks noChangeAspect="1" noChangeArrowheads="1"/>
                      </p:cNvPicPr>
                      <p:nvPr/>
                    </p:nvPicPr>
                    <p:blipFill>
                      <a:blip r:embed="rId30"/>
                      <a:srcRect/>
                      <a:stretch>
                        <a:fillRect/>
                      </a:stretch>
                    </p:blipFill>
                    <p:spPr bwMode="auto">
                      <a:xfrm>
                        <a:off x="4195763" y="4724400"/>
                        <a:ext cx="1290637" cy="671512"/>
                      </a:xfrm>
                      <a:prstGeom prst="rect">
                        <a:avLst/>
                      </a:prstGeom>
                      <a:noFill/>
                      <a:ln>
                        <a:noFill/>
                      </a:ln>
                      <a:effectLst/>
                      <a:extLst/>
                    </p:spPr>
                  </p:pic>
                </p:oleObj>
              </mc:Fallback>
            </mc:AlternateContent>
          </a:graphicData>
        </a:graphic>
      </p:graphicFrame>
      <p:graphicFrame>
        <p:nvGraphicFramePr>
          <p:cNvPr id="68" name="Object 3"/>
          <p:cNvGraphicFramePr>
            <a:graphicFrameLocks noChangeAspect="1"/>
          </p:cNvGraphicFramePr>
          <p:nvPr>
            <p:extLst>
              <p:ext uri="{D42A27DB-BD31-4B8C-83A1-F6EECF244321}">
                <p14:modId xmlns:p14="http://schemas.microsoft.com/office/powerpoint/2010/main" val="2864428693"/>
              </p:ext>
            </p:extLst>
          </p:nvPr>
        </p:nvGraphicFramePr>
        <p:xfrm>
          <a:off x="5441950" y="4764088"/>
          <a:ext cx="882650" cy="798512"/>
        </p:xfrm>
        <a:graphic>
          <a:graphicData uri="http://schemas.openxmlformats.org/presentationml/2006/ole">
            <mc:AlternateContent xmlns:mc="http://schemas.openxmlformats.org/markup-compatibility/2006">
              <mc:Choice xmlns:v="urn:schemas-microsoft-com:vml" Requires="v">
                <p:oleObj spid="_x0000_s555417" name="Equation" r:id="rId31" imgW="520700" imgH="482600" progId="Equation.DSMT4">
                  <p:embed/>
                </p:oleObj>
              </mc:Choice>
              <mc:Fallback>
                <p:oleObj name="Equation" r:id="rId31" imgW="520700" imgH="482600" progId="Equation.DSMT4">
                  <p:embed/>
                  <p:pic>
                    <p:nvPicPr>
                      <p:cNvPr id="0" name=""/>
                      <p:cNvPicPr>
                        <a:picLocks noChangeAspect="1" noChangeArrowheads="1"/>
                      </p:cNvPicPr>
                      <p:nvPr/>
                    </p:nvPicPr>
                    <p:blipFill>
                      <a:blip r:embed="rId32"/>
                      <a:srcRect/>
                      <a:stretch>
                        <a:fillRect/>
                      </a:stretch>
                    </p:blipFill>
                    <p:spPr bwMode="auto">
                      <a:xfrm>
                        <a:off x="5441950" y="4764088"/>
                        <a:ext cx="882650" cy="798512"/>
                      </a:xfrm>
                      <a:prstGeom prst="rect">
                        <a:avLst/>
                      </a:prstGeom>
                      <a:noFill/>
                      <a:ln>
                        <a:noFill/>
                      </a:ln>
                      <a:effectLst/>
                      <a:extLst/>
                    </p:spPr>
                  </p:pic>
                </p:oleObj>
              </mc:Fallback>
            </mc:AlternateContent>
          </a:graphicData>
        </a:graphic>
      </p:graphicFrame>
      <p:graphicFrame>
        <p:nvGraphicFramePr>
          <p:cNvPr id="69" name="Object 3"/>
          <p:cNvGraphicFramePr>
            <a:graphicFrameLocks noChangeAspect="1"/>
          </p:cNvGraphicFramePr>
          <p:nvPr>
            <p:extLst>
              <p:ext uri="{D42A27DB-BD31-4B8C-83A1-F6EECF244321}">
                <p14:modId xmlns:p14="http://schemas.microsoft.com/office/powerpoint/2010/main" val="3975050283"/>
              </p:ext>
            </p:extLst>
          </p:nvPr>
        </p:nvGraphicFramePr>
        <p:xfrm>
          <a:off x="7543800" y="4775200"/>
          <a:ext cx="909638" cy="863600"/>
        </p:xfrm>
        <a:graphic>
          <a:graphicData uri="http://schemas.openxmlformats.org/presentationml/2006/ole">
            <mc:AlternateContent xmlns:mc="http://schemas.openxmlformats.org/markup-compatibility/2006">
              <mc:Choice xmlns:v="urn:schemas-microsoft-com:vml" Requires="v">
                <p:oleObj spid="_x0000_s555418" name="Equation" r:id="rId33" imgW="495300" imgH="482600" progId="Equation.DSMT4">
                  <p:embed/>
                </p:oleObj>
              </mc:Choice>
              <mc:Fallback>
                <p:oleObj name="Equation" r:id="rId33" imgW="495300" imgH="482600" progId="Equation.DSMT4">
                  <p:embed/>
                  <p:pic>
                    <p:nvPicPr>
                      <p:cNvPr id="0" name=""/>
                      <p:cNvPicPr>
                        <a:picLocks noChangeAspect="1" noChangeArrowheads="1"/>
                      </p:cNvPicPr>
                      <p:nvPr/>
                    </p:nvPicPr>
                    <p:blipFill>
                      <a:blip r:embed="rId34"/>
                      <a:srcRect/>
                      <a:stretch>
                        <a:fillRect/>
                      </a:stretch>
                    </p:blipFill>
                    <p:spPr bwMode="auto">
                      <a:xfrm>
                        <a:off x="7543800" y="4775200"/>
                        <a:ext cx="909638" cy="863600"/>
                      </a:xfrm>
                      <a:prstGeom prst="rect">
                        <a:avLst/>
                      </a:prstGeom>
                      <a:noFill/>
                      <a:ln>
                        <a:noFill/>
                      </a:ln>
                      <a:effectLst/>
                      <a:extLst/>
                    </p:spPr>
                  </p:pic>
                </p:oleObj>
              </mc:Fallback>
            </mc:AlternateContent>
          </a:graphicData>
        </a:graphic>
      </p:graphicFrame>
      <p:graphicFrame>
        <p:nvGraphicFramePr>
          <p:cNvPr id="70" name="Object 3"/>
          <p:cNvGraphicFramePr>
            <a:graphicFrameLocks noChangeAspect="1"/>
          </p:cNvGraphicFramePr>
          <p:nvPr>
            <p:extLst>
              <p:ext uri="{D42A27DB-BD31-4B8C-83A1-F6EECF244321}">
                <p14:modId xmlns:p14="http://schemas.microsoft.com/office/powerpoint/2010/main" val="1211742972"/>
              </p:ext>
            </p:extLst>
          </p:nvPr>
        </p:nvGraphicFramePr>
        <p:xfrm>
          <a:off x="8467725" y="5029200"/>
          <a:ext cx="676275" cy="250825"/>
        </p:xfrm>
        <a:graphic>
          <a:graphicData uri="http://schemas.openxmlformats.org/presentationml/2006/ole">
            <mc:AlternateContent xmlns:mc="http://schemas.openxmlformats.org/markup-compatibility/2006">
              <mc:Choice xmlns:v="urn:schemas-microsoft-com:vml" Requires="v">
                <p:oleObj spid="_x0000_s555419" name="Equation" r:id="rId35" imgW="368300" imgH="139700" progId="Equation.DSMT4">
                  <p:embed/>
                </p:oleObj>
              </mc:Choice>
              <mc:Fallback>
                <p:oleObj name="Equation" r:id="rId35" imgW="368300" imgH="139700" progId="Equation.DSMT4">
                  <p:embed/>
                  <p:pic>
                    <p:nvPicPr>
                      <p:cNvPr id="0" name=""/>
                      <p:cNvPicPr>
                        <a:picLocks noChangeAspect="1" noChangeArrowheads="1"/>
                      </p:cNvPicPr>
                      <p:nvPr/>
                    </p:nvPicPr>
                    <p:blipFill>
                      <a:blip r:embed="rId36"/>
                      <a:srcRect/>
                      <a:stretch>
                        <a:fillRect/>
                      </a:stretch>
                    </p:blipFill>
                    <p:spPr bwMode="auto">
                      <a:xfrm>
                        <a:off x="8467725" y="5029200"/>
                        <a:ext cx="676275" cy="2508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6041680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Nov. 4, 2014</a:t>
            </a:r>
            <a:endParaRPr lang="en-US" sz="1400">
              <a:solidFill>
                <a:srgbClr val="FF0066"/>
              </a:solidFill>
              <a:latin typeface="Arial Narrow" charset="0"/>
            </a:endParaRPr>
          </a:p>
        </p:txBody>
      </p:sp>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CA48D32-075C-6049-8C9F-62D28BFEBAB1}"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47108" name="Rectangle 2"/>
          <p:cNvSpPr>
            <a:spLocks noGrp="1" noChangeArrowheads="1"/>
          </p:cNvSpPr>
          <p:nvPr>
            <p:ph type="title"/>
          </p:nvPr>
        </p:nvSpPr>
        <p:spPr>
          <a:xfrm>
            <a:off x="304800" y="152400"/>
            <a:ext cx="8534400" cy="609600"/>
          </a:xfrm>
        </p:spPr>
        <p:txBody>
          <a:bodyPr/>
          <a:lstStyle/>
          <a:p>
            <a:r>
              <a:rPr lang="en-US" sz="3200">
                <a:latin typeface="Arial Narrow" charset="0"/>
                <a:ea typeface="ＭＳ Ｐゴシック" charset="0"/>
                <a:cs typeface="ＭＳ Ｐゴシック" charset="0"/>
              </a:rPr>
              <a:t>Similarity Between Linear and Rotational Motions</a:t>
            </a:r>
          </a:p>
        </p:txBody>
      </p:sp>
      <p:sp>
        <p:nvSpPr>
          <p:cNvPr id="415747" name="Text Box 3"/>
          <p:cNvSpPr txBox="1">
            <a:spLocks noChangeArrowheads="1"/>
          </p:cNvSpPr>
          <p:nvPr/>
        </p:nvSpPr>
        <p:spPr bwMode="auto">
          <a:xfrm>
            <a:off x="914400" y="6858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All physical quantities in linear and rotational motions show striking similarity.</a:t>
            </a:r>
          </a:p>
        </p:txBody>
      </p:sp>
      <p:graphicFrame>
        <p:nvGraphicFramePr>
          <p:cNvPr id="415748" name="Group 4"/>
          <p:cNvGraphicFramePr>
            <a:graphicFrameLocks noGrp="1"/>
          </p:cNvGraphicFramePr>
          <p:nvPr/>
        </p:nvGraphicFramePr>
        <p:xfrm>
          <a:off x="914400" y="1219200"/>
          <a:ext cx="7391400" cy="5010772"/>
        </p:xfrm>
        <a:graphic>
          <a:graphicData uri="http://schemas.openxmlformats.org/drawingml/2006/table">
            <a:tbl>
              <a:tblPr/>
              <a:tblGrid>
                <a:gridCol w="2387600"/>
                <a:gridCol w="2387600"/>
                <a:gridCol w="2616200"/>
              </a:tblGrid>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Quantities</a:t>
                      </a:r>
                    </a:p>
                  </a:txBody>
                  <a:tcPr marT="45713" marB="45713" anchor="ct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Linear</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r>
              <a:tr h="895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 of Inertia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Length of motion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Distance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Angle     (Radian)</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Speed</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Acceleration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Torque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Power</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Momentum</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 Energy</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415794" name="Object 2"/>
          <p:cNvGraphicFramePr>
            <a:graphicFrameLocks noChangeAspect="1"/>
          </p:cNvGraphicFramePr>
          <p:nvPr/>
        </p:nvGraphicFramePr>
        <p:xfrm>
          <a:off x="6348413" y="2011363"/>
          <a:ext cx="1195387" cy="503237"/>
        </p:xfrm>
        <a:graphic>
          <a:graphicData uri="http://schemas.openxmlformats.org/presentationml/2006/ole">
            <mc:AlternateContent xmlns:mc="http://schemas.openxmlformats.org/markup-compatibility/2006">
              <mc:Choice xmlns:v="urn:schemas-microsoft-com:vml" Requires="v">
                <p:oleObj spid="_x0000_s552523" name="Equation" r:id="rId3" imgW="507780" imgH="203112" progId="Equation.DSMT4">
                  <p:embed/>
                </p:oleObj>
              </mc:Choice>
              <mc:Fallback>
                <p:oleObj name="Equation" r:id="rId3" imgW="507780"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413" y="2011363"/>
                        <a:ext cx="1195387"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5" name="Object 3"/>
          <p:cNvGraphicFramePr>
            <a:graphicFrameLocks noChangeAspect="1"/>
          </p:cNvGraphicFramePr>
          <p:nvPr>
            <p:extLst>
              <p:ext uri="{D42A27DB-BD31-4B8C-83A1-F6EECF244321}">
                <p14:modId xmlns:p14="http://schemas.microsoft.com/office/powerpoint/2010/main" val="2694041685"/>
              </p:ext>
            </p:extLst>
          </p:nvPr>
        </p:nvGraphicFramePr>
        <p:xfrm>
          <a:off x="4106863" y="2954338"/>
          <a:ext cx="693737" cy="550862"/>
        </p:xfrm>
        <a:graphic>
          <a:graphicData uri="http://schemas.openxmlformats.org/presentationml/2006/ole">
            <mc:AlternateContent xmlns:mc="http://schemas.openxmlformats.org/markup-compatibility/2006">
              <mc:Choice xmlns:v="urn:schemas-microsoft-com:vml" Requires="v">
                <p:oleObj spid="_x0000_s552524" name="Equation" r:id="rId5" imgW="457200" imgH="406400" progId="Equation.DSMT4">
                  <p:embed/>
                </p:oleObj>
              </mc:Choice>
              <mc:Fallback>
                <p:oleObj name="Equation" r:id="rId5" imgW="457200" imgH="406400" progId="Equation.DSMT4">
                  <p:embed/>
                  <p:pic>
                    <p:nvPicPr>
                      <p:cNvPr id="0" name=""/>
                      <p:cNvPicPr>
                        <a:picLocks noChangeAspect="1" noChangeArrowheads="1"/>
                      </p:cNvPicPr>
                      <p:nvPr/>
                    </p:nvPicPr>
                    <p:blipFill>
                      <a:blip r:embed="rId6"/>
                      <a:srcRect/>
                      <a:stretch>
                        <a:fillRect/>
                      </a:stretch>
                    </p:blipFill>
                    <p:spPr bwMode="auto">
                      <a:xfrm>
                        <a:off x="4106863" y="2954338"/>
                        <a:ext cx="693737" cy="550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6" name="Object 4"/>
          <p:cNvGraphicFramePr>
            <a:graphicFrameLocks noChangeAspect="1"/>
          </p:cNvGraphicFramePr>
          <p:nvPr>
            <p:extLst>
              <p:ext uri="{D42A27DB-BD31-4B8C-83A1-F6EECF244321}">
                <p14:modId xmlns:p14="http://schemas.microsoft.com/office/powerpoint/2010/main" val="1918974103"/>
              </p:ext>
            </p:extLst>
          </p:nvPr>
        </p:nvGraphicFramePr>
        <p:xfrm>
          <a:off x="6543675" y="2971800"/>
          <a:ext cx="800100" cy="490538"/>
        </p:xfrm>
        <a:graphic>
          <a:graphicData uri="http://schemas.openxmlformats.org/presentationml/2006/ole">
            <mc:AlternateContent xmlns:mc="http://schemas.openxmlformats.org/markup-compatibility/2006">
              <mc:Choice xmlns:v="urn:schemas-microsoft-com:vml" Requires="v">
                <p:oleObj spid="_x0000_s552525" name="Equation" r:id="rId7" imgW="533400" imgH="406400" progId="Equation.DSMT4">
                  <p:embed/>
                </p:oleObj>
              </mc:Choice>
              <mc:Fallback>
                <p:oleObj name="Equation" r:id="rId7" imgW="533400" imgH="406400" progId="Equation.DSMT4">
                  <p:embed/>
                  <p:pic>
                    <p:nvPicPr>
                      <p:cNvPr id="0" name=""/>
                      <p:cNvPicPr>
                        <a:picLocks noChangeAspect="1" noChangeArrowheads="1"/>
                      </p:cNvPicPr>
                      <p:nvPr/>
                    </p:nvPicPr>
                    <p:blipFill>
                      <a:blip r:embed="rId8"/>
                      <a:srcRect/>
                      <a:stretch>
                        <a:fillRect/>
                      </a:stretch>
                    </p:blipFill>
                    <p:spPr bwMode="auto">
                      <a:xfrm>
                        <a:off x="6543675" y="2971800"/>
                        <a:ext cx="800100"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7" name="Object 5"/>
          <p:cNvGraphicFramePr>
            <a:graphicFrameLocks noChangeAspect="1"/>
          </p:cNvGraphicFramePr>
          <p:nvPr/>
        </p:nvGraphicFramePr>
        <p:xfrm>
          <a:off x="4038600" y="3429000"/>
          <a:ext cx="762000" cy="520700"/>
        </p:xfrm>
        <a:graphic>
          <a:graphicData uri="http://schemas.openxmlformats.org/presentationml/2006/ole">
            <mc:AlternateContent xmlns:mc="http://schemas.openxmlformats.org/markup-compatibility/2006">
              <mc:Choice xmlns:v="urn:schemas-microsoft-com:vml" Requires="v">
                <p:oleObj spid="_x0000_s552526" name="Equation" r:id="rId9" imgW="469696" imgH="393529" progId="Equation.DSMT4">
                  <p:embed/>
                </p:oleObj>
              </mc:Choice>
              <mc:Fallback>
                <p:oleObj name="Equation" r:id="rId9" imgW="469696"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429000"/>
                        <a:ext cx="762000" cy="520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8" name="Object 6"/>
          <p:cNvGraphicFramePr>
            <a:graphicFrameLocks noChangeAspect="1"/>
          </p:cNvGraphicFramePr>
          <p:nvPr/>
        </p:nvGraphicFramePr>
        <p:xfrm>
          <a:off x="6610350" y="3503613"/>
          <a:ext cx="704850" cy="458787"/>
        </p:xfrm>
        <a:graphic>
          <a:graphicData uri="http://schemas.openxmlformats.org/presentationml/2006/ole">
            <mc:AlternateContent xmlns:mc="http://schemas.openxmlformats.org/markup-compatibility/2006">
              <mc:Choice xmlns:v="urn:schemas-microsoft-com:vml" Requires="v">
                <p:oleObj spid="_x0000_s552527" name="Equation" r:id="rId11" imgW="533169" imgH="393529" progId="Equation.DSMT4">
                  <p:embed/>
                </p:oleObj>
              </mc:Choice>
              <mc:Fallback>
                <p:oleObj name="Equation" r:id="rId11" imgW="533169"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0350" y="3503613"/>
                        <a:ext cx="704850" cy="45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9" name="Object 7"/>
          <p:cNvGraphicFramePr>
            <a:graphicFrameLocks noChangeAspect="1"/>
          </p:cNvGraphicFramePr>
          <p:nvPr>
            <p:extLst>
              <p:ext uri="{D42A27DB-BD31-4B8C-83A1-F6EECF244321}">
                <p14:modId xmlns:p14="http://schemas.microsoft.com/office/powerpoint/2010/main" val="769873363"/>
              </p:ext>
            </p:extLst>
          </p:nvPr>
        </p:nvGraphicFramePr>
        <p:xfrm>
          <a:off x="4308475" y="3897313"/>
          <a:ext cx="1101725" cy="487362"/>
        </p:xfrm>
        <a:graphic>
          <a:graphicData uri="http://schemas.openxmlformats.org/presentationml/2006/ole">
            <mc:AlternateContent xmlns:mc="http://schemas.openxmlformats.org/markup-compatibility/2006">
              <mc:Choice xmlns:v="urn:schemas-microsoft-com:vml" Requires="v">
                <p:oleObj spid="_x0000_s552528" name="Equation" r:id="rId13" imgW="469900" imgH="215900" progId="Equation.DSMT4">
                  <p:embed/>
                </p:oleObj>
              </mc:Choice>
              <mc:Fallback>
                <p:oleObj name="Equation" r:id="rId13" imgW="469900" imgH="215900" progId="Equation.DSMT4">
                  <p:embed/>
                  <p:pic>
                    <p:nvPicPr>
                      <p:cNvPr id="0" name=""/>
                      <p:cNvPicPr>
                        <a:picLocks noChangeAspect="1" noChangeArrowheads="1"/>
                      </p:cNvPicPr>
                      <p:nvPr/>
                    </p:nvPicPr>
                    <p:blipFill>
                      <a:blip r:embed="rId14"/>
                      <a:srcRect/>
                      <a:stretch>
                        <a:fillRect/>
                      </a:stretch>
                    </p:blipFill>
                    <p:spPr bwMode="auto">
                      <a:xfrm>
                        <a:off x="4308475" y="3897313"/>
                        <a:ext cx="1101725"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0" name="Object 8"/>
          <p:cNvGraphicFramePr>
            <a:graphicFrameLocks noChangeAspect="1"/>
          </p:cNvGraphicFramePr>
          <p:nvPr>
            <p:extLst>
              <p:ext uri="{D42A27DB-BD31-4B8C-83A1-F6EECF244321}">
                <p14:modId xmlns:p14="http://schemas.microsoft.com/office/powerpoint/2010/main" val="3332799124"/>
              </p:ext>
            </p:extLst>
          </p:nvPr>
        </p:nvGraphicFramePr>
        <p:xfrm>
          <a:off x="6872288" y="3898900"/>
          <a:ext cx="962025" cy="569913"/>
        </p:xfrm>
        <a:graphic>
          <a:graphicData uri="http://schemas.openxmlformats.org/presentationml/2006/ole">
            <mc:AlternateContent xmlns:mc="http://schemas.openxmlformats.org/markup-compatibility/2006">
              <mc:Choice xmlns:v="urn:schemas-microsoft-com:vml" Requires="v">
                <p:oleObj spid="_x0000_s552529" name="Equation" r:id="rId15" imgW="431800" imgH="228600" progId="Equation.DSMT4">
                  <p:embed/>
                </p:oleObj>
              </mc:Choice>
              <mc:Fallback>
                <p:oleObj name="Equation" r:id="rId15" imgW="431800" imgH="228600" progId="Equation.DSMT4">
                  <p:embed/>
                  <p:pic>
                    <p:nvPicPr>
                      <p:cNvPr id="0" name=""/>
                      <p:cNvPicPr>
                        <a:picLocks noChangeAspect="1" noChangeArrowheads="1"/>
                      </p:cNvPicPr>
                      <p:nvPr/>
                    </p:nvPicPr>
                    <p:blipFill>
                      <a:blip r:embed="rId16"/>
                      <a:srcRect/>
                      <a:stretch>
                        <a:fillRect/>
                      </a:stretch>
                    </p:blipFill>
                    <p:spPr bwMode="auto">
                      <a:xfrm>
                        <a:off x="6872288" y="3898900"/>
                        <a:ext cx="962025" cy="569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1" name="Object 9"/>
          <p:cNvGraphicFramePr>
            <a:graphicFrameLocks noChangeAspect="1"/>
          </p:cNvGraphicFramePr>
          <p:nvPr>
            <p:extLst>
              <p:ext uri="{D42A27DB-BD31-4B8C-83A1-F6EECF244321}">
                <p14:modId xmlns:p14="http://schemas.microsoft.com/office/powerpoint/2010/main" val="3925257577"/>
              </p:ext>
            </p:extLst>
          </p:nvPr>
        </p:nvGraphicFramePr>
        <p:xfrm>
          <a:off x="4229100" y="4365625"/>
          <a:ext cx="1062038" cy="490538"/>
        </p:xfrm>
        <a:graphic>
          <a:graphicData uri="http://schemas.openxmlformats.org/presentationml/2006/ole">
            <mc:AlternateContent xmlns:mc="http://schemas.openxmlformats.org/markup-compatibility/2006">
              <mc:Choice xmlns:v="urn:schemas-microsoft-com:vml" Requires="v">
                <p:oleObj spid="_x0000_s552530" name="Equation" r:id="rId17" imgW="622300" imgH="228600" progId="Equation.3">
                  <p:embed/>
                </p:oleObj>
              </mc:Choice>
              <mc:Fallback>
                <p:oleObj name="Equation" r:id="rId17" imgW="622300" imgH="228600" progId="Equation.3">
                  <p:embed/>
                  <p:pic>
                    <p:nvPicPr>
                      <p:cNvPr id="0" name=""/>
                      <p:cNvPicPr>
                        <a:picLocks noChangeAspect="1" noChangeArrowheads="1"/>
                      </p:cNvPicPr>
                      <p:nvPr/>
                    </p:nvPicPr>
                    <p:blipFill>
                      <a:blip r:embed="rId18"/>
                      <a:srcRect/>
                      <a:stretch>
                        <a:fillRect/>
                      </a:stretch>
                    </p:blipFill>
                    <p:spPr bwMode="auto">
                      <a:xfrm>
                        <a:off x="4229100" y="4365625"/>
                        <a:ext cx="1062038"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2" name="Object 10"/>
          <p:cNvGraphicFramePr>
            <a:graphicFrameLocks noChangeAspect="1"/>
          </p:cNvGraphicFramePr>
          <p:nvPr/>
        </p:nvGraphicFramePr>
        <p:xfrm>
          <a:off x="4113213" y="4867275"/>
          <a:ext cx="1077912" cy="401638"/>
        </p:xfrm>
        <a:graphic>
          <a:graphicData uri="http://schemas.openxmlformats.org/presentationml/2006/ole">
            <mc:AlternateContent xmlns:mc="http://schemas.openxmlformats.org/markup-compatibility/2006">
              <mc:Choice xmlns:v="urn:schemas-microsoft-com:vml" Requires="v">
                <p:oleObj spid="_x0000_s552531" name="Equation" r:id="rId19" imgW="584200" imgH="241300" progId="Equation.DSMT4">
                  <p:embed/>
                </p:oleObj>
              </mc:Choice>
              <mc:Fallback>
                <p:oleObj name="Equation" r:id="rId19" imgW="584200" imgH="2413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13213" y="4867275"/>
                        <a:ext cx="1077912" cy="401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3" name="Object 11"/>
          <p:cNvGraphicFramePr>
            <a:graphicFrameLocks noChangeAspect="1"/>
          </p:cNvGraphicFramePr>
          <p:nvPr/>
        </p:nvGraphicFramePr>
        <p:xfrm>
          <a:off x="6367463" y="4862513"/>
          <a:ext cx="1023937" cy="374650"/>
        </p:xfrm>
        <a:graphic>
          <a:graphicData uri="http://schemas.openxmlformats.org/presentationml/2006/ole">
            <mc:AlternateContent xmlns:mc="http://schemas.openxmlformats.org/markup-compatibility/2006">
              <mc:Choice xmlns:v="urn:schemas-microsoft-com:vml" Requires="v">
                <p:oleObj spid="_x0000_s552532" name="Equation" r:id="rId21" imgW="469696" imgH="177723" progId="Equation.3">
                  <p:embed/>
                </p:oleObj>
              </mc:Choice>
              <mc:Fallback>
                <p:oleObj name="Equation" r:id="rId21" imgW="469696" imgH="177723"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67463" y="4862513"/>
                        <a:ext cx="1023937" cy="374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4" name="Object 12"/>
          <p:cNvGraphicFramePr>
            <a:graphicFrameLocks noChangeAspect="1"/>
          </p:cNvGraphicFramePr>
          <p:nvPr/>
        </p:nvGraphicFramePr>
        <p:xfrm>
          <a:off x="4419600" y="5715000"/>
          <a:ext cx="996950" cy="533400"/>
        </p:xfrm>
        <a:graphic>
          <a:graphicData uri="http://schemas.openxmlformats.org/presentationml/2006/ole">
            <mc:AlternateContent xmlns:mc="http://schemas.openxmlformats.org/markup-compatibility/2006">
              <mc:Choice xmlns:v="urn:schemas-microsoft-com:vml" Requires="v">
                <p:oleObj spid="_x0000_s552533" name="Equation" r:id="rId23" imgW="672808" imgH="393529" progId="Equation.3">
                  <p:embed/>
                </p:oleObj>
              </mc:Choice>
              <mc:Fallback>
                <p:oleObj name="Equation" r:id="rId23" imgW="672808" imgH="393529"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19600" y="5715000"/>
                        <a:ext cx="99695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5" name="Object 13"/>
          <p:cNvGraphicFramePr>
            <a:graphicFrameLocks noChangeAspect="1"/>
          </p:cNvGraphicFramePr>
          <p:nvPr>
            <p:extLst>
              <p:ext uri="{D42A27DB-BD31-4B8C-83A1-F6EECF244321}">
                <p14:modId xmlns:p14="http://schemas.microsoft.com/office/powerpoint/2010/main" val="824415499"/>
              </p:ext>
            </p:extLst>
          </p:nvPr>
        </p:nvGraphicFramePr>
        <p:xfrm>
          <a:off x="7010400" y="5715000"/>
          <a:ext cx="1092200" cy="533400"/>
        </p:xfrm>
        <a:graphic>
          <a:graphicData uri="http://schemas.openxmlformats.org/presentationml/2006/ole">
            <mc:AlternateContent xmlns:mc="http://schemas.openxmlformats.org/markup-compatibility/2006">
              <mc:Choice xmlns:v="urn:schemas-microsoft-com:vml" Requires="v">
                <p:oleObj spid="_x0000_s552534" name="Equation" r:id="rId25" imgW="736600" imgH="393700" progId="Equation.DSMT4">
                  <p:embed/>
                </p:oleObj>
              </mc:Choice>
              <mc:Fallback>
                <p:oleObj name="Equation" r:id="rId25" imgW="736600" imgH="393700" progId="Equation.DSMT4">
                  <p:embed/>
                  <p:pic>
                    <p:nvPicPr>
                      <p:cNvPr id="0" name=""/>
                      <p:cNvPicPr>
                        <a:picLocks noChangeAspect="1" noChangeArrowheads="1"/>
                      </p:cNvPicPr>
                      <p:nvPr/>
                    </p:nvPicPr>
                    <p:blipFill>
                      <a:blip r:embed="rId26"/>
                      <a:srcRect/>
                      <a:stretch>
                        <a:fillRect/>
                      </a:stretch>
                    </p:blipFill>
                    <p:spPr bwMode="auto">
                      <a:xfrm>
                        <a:off x="7010400" y="5715000"/>
                        <a:ext cx="109220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6" name="Object 14"/>
          <p:cNvGraphicFramePr>
            <a:graphicFrameLocks noChangeAspect="1"/>
          </p:cNvGraphicFramePr>
          <p:nvPr/>
        </p:nvGraphicFramePr>
        <p:xfrm>
          <a:off x="4881563" y="2590800"/>
          <a:ext cx="379412" cy="404813"/>
        </p:xfrm>
        <a:graphic>
          <a:graphicData uri="http://schemas.openxmlformats.org/presentationml/2006/ole">
            <mc:AlternateContent xmlns:mc="http://schemas.openxmlformats.org/markup-compatibility/2006">
              <mc:Choice xmlns:v="urn:schemas-microsoft-com:vml" Requires="v">
                <p:oleObj spid="_x0000_s552535" name="Equation" r:id="rId27" imgW="139579" imgH="164957" progId="Equation.3">
                  <p:embed/>
                </p:oleObj>
              </mc:Choice>
              <mc:Fallback>
                <p:oleObj name="Equation" r:id="rId27" imgW="139579" imgH="164957"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81563" y="2590800"/>
                        <a:ext cx="379412" cy="404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7" name="Object 15"/>
          <p:cNvGraphicFramePr>
            <a:graphicFrameLocks noChangeAspect="1"/>
          </p:cNvGraphicFramePr>
          <p:nvPr/>
        </p:nvGraphicFramePr>
        <p:xfrm>
          <a:off x="4360863" y="1828800"/>
          <a:ext cx="820737" cy="601663"/>
        </p:xfrm>
        <a:graphic>
          <a:graphicData uri="http://schemas.openxmlformats.org/presentationml/2006/ole">
            <mc:AlternateContent xmlns:mc="http://schemas.openxmlformats.org/markup-compatibility/2006">
              <mc:Choice xmlns:v="urn:schemas-microsoft-com:vml" Requires="v">
                <p:oleObj spid="_x0000_s552536" name="Equation" r:id="rId29" imgW="203024" imgH="164957" progId="Equation.3">
                  <p:embed/>
                </p:oleObj>
              </mc:Choice>
              <mc:Fallback>
                <p:oleObj name="Equation" r:id="rId29" imgW="203024" imgH="164957"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60863" y="1828800"/>
                        <a:ext cx="820737" cy="601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8" name="Object 16"/>
          <p:cNvGraphicFramePr>
            <a:graphicFrameLocks noChangeAspect="1"/>
          </p:cNvGraphicFramePr>
          <p:nvPr/>
        </p:nvGraphicFramePr>
        <p:xfrm>
          <a:off x="6716713" y="2609850"/>
          <a:ext cx="344487" cy="438150"/>
        </p:xfrm>
        <a:graphic>
          <a:graphicData uri="http://schemas.openxmlformats.org/presentationml/2006/ole">
            <mc:AlternateContent xmlns:mc="http://schemas.openxmlformats.org/markup-compatibility/2006">
              <mc:Choice xmlns:v="urn:schemas-microsoft-com:vml" Requires="v">
                <p:oleObj spid="_x0000_s552537" name="Equation" r:id="rId31" imgW="126725" imgH="177415" progId="Equation.3">
                  <p:embed/>
                </p:oleObj>
              </mc:Choice>
              <mc:Fallback>
                <p:oleObj name="Equation" r:id="rId31" imgW="126725" imgH="177415"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16713" y="2609850"/>
                        <a:ext cx="34448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9" name="Object 17"/>
          <p:cNvGraphicFramePr>
            <a:graphicFrameLocks noChangeAspect="1"/>
          </p:cNvGraphicFramePr>
          <p:nvPr/>
        </p:nvGraphicFramePr>
        <p:xfrm>
          <a:off x="6705600" y="4433888"/>
          <a:ext cx="1295400" cy="388937"/>
        </p:xfrm>
        <a:graphic>
          <a:graphicData uri="http://schemas.openxmlformats.org/presentationml/2006/ole">
            <mc:AlternateContent xmlns:mc="http://schemas.openxmlformats.org/markup-compatibility/2006">
              <mc:Choice xmlns:v="urn:schemas-microsoft-com:vml" Requires="v">
                <p:oleObj spid="_x0000_s552538" name="Equation" r:id="rId33" imgW="482181" imgH="177646" progId="Equation.DSMT4">
                  <p:embed/>
                </p:oleObj>
              </mc:Choice>
              <mc:Fallback>
                <p:oleObj name="Equation" r:id="rId33" imgW="482181" imgH="177646"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4433888"/>
                        <a:ext cx="1295400" cy="388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0" name="Object 18"/>
          <p:cNvGraphicFramePr>
            <a:graphicFrameLocks noChangeAspect="1"/>
          </p:cNvGraphicFramePr>
          <p:nvPr/>
        </p:nvGraphicFramePr>
        <p:xfrm>
          <a:off x="4171950" y="5262563"/>
          <a:ext cx="1023938" cy="495300"/>
        </p:xfrm>
        <a:graphic>
          <a:graphicData uri="http://schemas.openxmlformats.org/presentationml/2006/ole">
            <mc:AlternateContent xmlns:mc="http://schemas.openxmlformats.org/markup-compatibility/2006">
              <mc:Choice xmlns:v="urn:schemas-microsoft-com:vml" Requires="v">
                <p:oleObj spid="_x0000_s552539" name="Equation" r:id="rId35" imgW="495300" imgH="279400" progId="Equation.DSMT4">
                  <p:embed/>
                </p:oleObj>
              </mc:Choice>
              <mc:Fallback>
                <p:oleObj name="Equation" r:id="rId35" imgW="495300" imgH="2794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71950" y="5262563"/>
                        <a:ext cx="1023938" cy="495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1" name="Object 19"/>
          <p:cNvGraphicFramePr>
            <a:graphicFrameLocks noChangeAspect="1"/>
          </p:cNvGraphicFramePr>
          <p:nvPr/>
        </p:nvGraphicFramePr>
        <p:xfrm>
          <a:off x="6384925" y="5281613"/>
          <a:ext cx="1033463" cy="457200"/>
        </p:xfrm>
        <a:graphic>
          <a:graphicData uri="http://schemas.openxmlformats.org/presentationml/2006/ole">
            <mc:AlternateContent xmlns:mc="http://schemas.openxmlformats.org/markup-compatibility/2006">
              <mc:Choice xmlns:v="urn:schemas-microsoft-com:vml" Requires="v">
                <p:oleObj spid="_x0000_s552540" name="Equation" r:id="rId37" imgW="495300" imgH="254000" progId="Equation.DSMT4">
                  <p:embed/>
                </p:oleObj>
              </mc:Choice>
              <mc:Fallback>
                <p:oleObj name="Equation" r:id="rId37" imgW="495300" imgH="2540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384925" y="5281613"/>
                        <a:ext cx="103346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56981449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2" name="Date Placeholder 3"/>
          <p:cNvSpPr>
            <a:spLocks noGrp="1"/>
          </p:cNvSpPr>
          <p:nvPr>
            <p:ph type="dt" sz="quarter" idx="10"/>
          </p:nvPr>
        </p:nvSpPr>
        <p:spPr>
          <a:noFill/>
        </p:spPr>
        <p:txBody>
          <a:bodyPr/>
          <a:lstStyle/>
          <a:p>
            <a:r>
              <a:rPr lang="en-US" smtClean="0"/>
              <a:t>Tuesday, Nov. 4, 2014</a:t>
            </a:r>
            <a:endParaRPr lang="en-US" altLang="ko-KR">
              <a:ea typeface="굴림" charset="-127"/>
              <a:cs typeface="굴림" charset="-127"/>
            </a:endParaRPr>
          </a:p>
        </p:txBody>
      </p:sp>
      <p:sp>
        <p:nvSpPr>
          <p:cNvPr id="31753" name="Footer Placeholder 4"/>
          <p:cNvSpPr>
            <a:spLocks noGrp="1"/>
          </p:cNvSpPr>
          <p:nvPr>
            <p:ph type="ftr" sz="quarter" idx="11"/>
          </p:nvPr>
        </p:nvSpPr>
        <p:spPr>
          <a:noFill/>
        </p:spPr>
        <p:txBody>
          <a:bodyPr/>
          <a:lstStyle/>
          <a:p>
            <a:r>
              <a:rPr lang="nl-NL" smtClean="0"/>
              <a:t>PHYS 1443-004, Fall 2014                            Dr. Jaehoon Yu</a:t>
            </a:r>
            <a:endParaRPr lang="en-US"/>
          </a:p>
        </p:txBody>
      </p:sp>
      <p:sp>
        <p:nvSpPr>
          <p:cNvPr id="31754" name="Slide Number Placeholder 5"/>
          <p:cNvSpPr>
            <a:spLocks noGrp="1"/>
          </p:cNvSpPr>
          <p:nvPr>
            <p:ph type="sldNum" sz="quarter" idx="12"/>
          </p:nvPr>
        </p:nvSpPr>
        <p:spPr>
          <a:noFill/>
        </p:spPr>
        <p:txBody>
          <a:bodyPr/>
          <a:lstStyle/>
          <a:p>
            <a:fld id="{BC423F59-D1CD-E04D-8B97-B312A8CDA30A}" type="slidenum">
              <a:rPr lang="en-US"/>
              <a:pPr/>
              <a:t>7</a:t>
            </a:fld>
            <a:endParaRPr lang="en-US"/>
          </a:p>
        </p:txBody>
      </p:sp>
      <p:sp>
        <p:nvSpPr>
          <p:cNvPr id="31755" name="Rectangle 2"/>
          <p:cNvSpPr>
            <a:spLocks noGrp="1" noChangeArrowheads="1"/>
          </p:cNvSpPr>
          <p:nvPr>
            <p:ph type="title"/>
          </p:nvPr>
        </p:nvSpPr>
        <p:spPr>
          <a:xfrm>
            <a:off x="685800" y="152400"/>
            <a:ext cx="8153400" cy="609600"/>
          </a:xfrm>
        </p:spPr>
        <p:txBody>
          <a:bodyPr/>
          <a:lstStyle/>
          <a:p>
            <a:r>
              <a:rPr lang="en-US"/>
              <a:t>Conditions for Equilibrium</a:t>
            </a:r>
          </a:p>
        </p:txBody>
      </p:sp>
      <p:sp>
        <p:nvSpPr>
          <p:cNvPr id="977923" name="Text Box 3"/>
          <p:cNvSpPr txBox="1">
            <a:spLocks noChangeArrowheads="1"/>
          </p:cNvSpPr>
          <p:nvPr/>
        </p:nvSpPr>
        <p:spPr bwMode="auto">
          <a:xfrm>
            <a:off x="762000" y="838200"/>
            <a:ext cx="7620000" cy="45720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do you think the term “An object is at its equilibrium” means?</a:t>
            </a:r>
          </a:p>
        </p:txBody>
      </p:sp>
      <p:graphicFrame>
        <p:nvGraphicFramePr>
          <p:cNvPr id="977924" name="Object 2"/>
          <p:cNvGraphicFramePr>
            <a:graphicFrameLocks noChangeAspect="1"/>
          </p:cNvGraphicFramePr>
          <p:nvPr>
            <p:extLst>
              <p:ext uri="{D42A27DB-BD31-4B8C-83A1-F6EECF244321}">
                <p14:modId xmlns:p14="http://schemas.microsoft.com/office/powerpoint/2010/main" val="2538843825"/>
              </p:ext>
            </p:extLst>
          </p:nvPr>
        </p:nvGraphicFramePr>
        <p:xfrm>
          <a:off x="5638800" y="2628900"/>
          <a:ext cx="952500" cy="584200"/>
        </p:xfrm>
        <a:graphic>
          <a:graphicData uri="http://schemas.openxmlformats.org/presentationml/2006/ole">
            <mc:AlternateContent xmlns:mc="http://schemas.openxmlformats.org/markup-compatibility/2006">
              <mc:Choice xmlns:v="urn:schemas-microsoft-com:vml" Requires="v">
                <p:oleObj spid="_x0000_s553159" name="Equation" r:id="rId3" imgW="457200" imgH="292100" progId="Equation.DSMT4">
                  <p:embed/>
                </p:oleObj>
              </mc:Choice>
              <mc:Fallback>
                <p:oleObj name="Equation" r:id="rId3" imgW="457200" imgH="292100" progId="Equation.DSMT4">
                  <p:embed/>
                  <p:pic>
                    <p:nvPicPr>
                      <p:cNvPr id="0" name=""/>
                      <p:cNvPicPr>
                        <a:picLocks noChangeAspect="1" noChangeArrowheads="1"/>
                      </p:cNvPicPr>
                      <p:nvPr/>
                    </p:nvPicPr>
                    <p:blipFill>
                      <a:blip r:embed="rId4"/>
                      <a:srcRect/>
                      <a:stretch>
                        <a:fillRect/>
                      </a:stretch>
                    </p:blipFill>
                    <p:spPr bwMode="auto">
                      <a:xfrm>
                        <a:off x="5638800" y="2628900"/>
                        <a:ext cx="9525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7925" name="Text Box 5"/>
          <p:cNvSpPr txBox="1">
            <a:spLocks noChangeArrowheads="1"/>
          </p:cNvSpPr>
          <p:nvPr/>
        </p:nvSpPr>
        <p:spPr bwMode="auto">
          <a:xfrm>
            <a:off x="457200" y="1374775"/>
            <a:ext cx="8229600" cy="82232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b="1">
                <a:solidFill>
                  <a:srgbClr val="FF0000"/>
                </a:solidFill>
                <a:latin typeface="Arial Narrow" charset="0"/>
              </a:rPr>
              <a:t>The object is either at rest (</a:t>
            </a:r>
            <a:r>
              <a:rPr lang="en-US" b="1" u="sng">
                <a:solidFill>
                  <a:srgbClr val="003300"/>
                </a:solidFill>
                <a:latin typeface="Arial Narrow" charset="0"/>
              </a:rPr>
              <a:t>Static Equilibrium</a:t>
            </a:r>
            <a:r>
              <a:rPr lang="en-US" b="1">
                <a:solidFill>
                  <a:srgbClr val="FF0000"/>
                </a:solidFill>
                <a:latin typeface="Arial Narrow" charset="0"/>
              </a:rPr>
              <a:t>) or its center of mass is moving at a constant velocity (</a:t>
            </a:r>
            <a:r>
              <a:rPr lang="en-US" b="1" u="sng">
                <a:solidFill>
                  <a:srgbClr val="003300"/>
                </a:solidFill>
                <a:latin typeface="Arial Narrow" charset="0"/>
              </a:rPr>
              <a:t>Dynamic Equilibrium</a:t>
            </a:r>
            <a:r>
              <a:rPr lang="en-US" b="1">
                <a:solidFill>
                  <a:srgbClr val="FF0000"/>
                </a:solidFill>
                <a:latin typeface="Arial Narrow" charset="0"/>
              </a:rPr>
              <a:t>). </a:t>
            </a:r>
          </a:p>
        </p:txBody>
      </p:sp>
      <p:sp>
        <p:nvSpPr>
          <p:cNvPr id="977926" name="Text Box 6"/>
          <p:cNvSpPr txBox="1">
            <a:spLocks noChangeArrowheads="1"/>
          </p:cNvSpPr>
          <p:nvPr/>
        </p:nvSpPr>
        <p:spPr bwMode="auto">
          <a:xfrm>
            <a:off x="457200" y="3200400"/>
            <a:ext cx="10668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Is this it?   </a:t>
            </a:r>
          </a:p>
        </p:txBody>
      </p:sp>
      <p:sp>
        <p:nvSpPr>
          <p:cNvPr id="977927" name="Text Box 7"/>
          <p:cNvSpPr txBox="1">
            <a:spLocks noChangeArrowheads="1"/>
          </p:cNvSpPr>
          <p:nvPr/>
        </p:nvSpPr>
        <p:spPr bwMode="auto">
          <a:xfrm>
            <a:off x="457200" y="2278063"/>
            <a:ext cx="47244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When do you think an object is at its equilibrium?</a:t>
            </a:r>
          </a:p>
        </p:txBody>
      </p:sp>
      <p:sp>
        <p:nvSpPr>
          <p:cNvPr id="977928" name="Text Box 8"/>
          <p:cNvSpPr txBox="1">
            <a:spLocks noChangeArrowheads="1"/>
          </p:cNvSpPr>
          <p:nvPr/>
        </p:nvSpPr>
        <p:spPr bwMode="auto">
          <a:xfrm>
            <a:off x="457200" y="2743200"/>
            <a:ext cx="5105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Translational Equilibrium: Equilibrium in linear motion </a:t>
            </a:r>
          </a:p>
        </p:txBody>
      </p:sp>
      <p:sp>
        <p:nvSpPr>
          <p:cNvPr id="977929" name="Text Box 9"/>
          <p:cNvSpPr txBox="1">
            <a:spLocks noChangeArrowheads="1"/>
          </p:cNvSpPr>
          <p:nvPr/>
        </p:nvSpPr>
        <p:spPr bwMode="auto">
          <a:xfrm>
            <a:off x="1905000" y="3200400"/>
            <a:ext cx="63246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above condition is sufficient for a point-like object to be at its translational equilibrium.   However for </a:t>
            </a:r>
            <a:r>
              <a:rPr lang="en-US" altLang="ko-KR" sz="2000">
                <a:solidFill>
                  <a:srgbClr val="FF0000"/>
                </a:solidFill>
                <a:latin typeface="Arial Narrow" charset="0"/>
                <a:ea typeface="굴림" charset="-127"/>
                <a:cs typeface="굴림" charset="-127"/>
              </a:rPr>
              <a:t>an </a:t>
            </a:r>
            <a:r>
              <a:rPr lang="en-US" sz="2000">
                <a:solidFill>
                  <a:srgbClr val="FF0000"/>
                </a:solidFill>
                <a:latin typeface="Arial Narrow" charset="0"/>
              </a:rPr>
              <a:t>object with size this is not sufficient.   One more condition is needed.  What is it? </a:t>
            </a:r>
          </a:p>
        </p:txBody>
      </p:sp>
      <p:sp>
        <p:nvSpPr>
          <p:cNvPr id="977930" name="Text Box 10"/>
          <p:cNvSpPr txBox="1">
            <a:spLocks noChangeArrowheads="1"/>
          </p:cNvSpPr>
          <p:nvPr/>
        </p:nvSpPr>
        <p:spPr bwMode="auto">
          <a:xfrm>
            <a:off x="1828800" y="4191000"/>
            <a:ext cx="72390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two forces equal in magnitude but in opposite direction acting on a rigid object as shown in the figure.   What do you think will happen?</a:t>
            </a:r>
          </a:p>
        </p:txBody>
      </p:sp>
      <p:sp>
        <p:nvSpPr>
          <p:cNvPr id="977931" name="Freeform 11"/>
          <p:cNvSpPr>
            <a:spLocks/>
          </p:cNvSpPr>
          <p:nvPr/>
        </p:nvSpPr>
        <p:spPr bwMode="auto">
          <a:xfrm>
            <a:off x="304800" y="4419600"/>
            <a:ext cx="1492250" cy="1665288"/>
          </a:xfrm>
          <a:custGeom>
            <a:avLst/>
            <a:gdLst>
              <a:gd name="T0" fmla="*/ 2147483647 w 354"/>
              <a:gd name="T1" fmla="*/ 2147483647 h 569"/>
              <a:gd name="T2" fmla="*/ 2147483647 w 354"/>
              <a:gd name="T3" fmla="*/ 2147483647 h 569"/>
              <a:gd name="T4" fmla="*/ 2147483647 w 354"/>
              <a:gd name="T5" fmla="*/ 2147483647 h 569"/>
              <a:gd name="T6" fmla="*/ 2147483647 w 354"/>
              <a:gd name="T7" fmla="*/ 2147483647 h 569"/>
              <a:gd name="T8" fmla="*/ 2147483647 w 354"/>
              <a:gd name="T9" fmla="*/ 2147483647 h 569"/>
              <a:gd name="T10" fmla="*/ 2147483647 w 354"/>
              <a:gd name="T11" fmla="*/ 2147483647 h 569"/>
              <a:gd name="T12" fmla="*/ 2147483647 w 354"/>
              <a:gd name="T13" fmla="*/ 2147483647 h 569"/>
              <a:gd name="T14" fmla="*/ 2147483647 w 354"/>
              <a:gd name="T15" fmla="*/ 2147483647 h 569"/>
              <a:gd name="T16" fmla="*/ 2147483647 w 354"/>
              <a:gd name="T17" fmla="*/ 2147483647 h 569"/>
              <a:gd name="T18" fmla="*/ 2147483647 w 354"/>
              <a:gd name="T19" fmla="*/ 2147483647 h 569"/>
              <a:gd name="T20" fmla="*/ 2147483647 w 354"/>
              <a:gd name="T21" fmla="*/ 2147483647 h 569"/>
              <a:gd name="T22" fmla="*/ 2147483647 w 354"/>
              <a:gd name="T23" fmla="*/ 2147483647 h 569"/>
              <a:gd name="T24" fmla="*/ 2147483647 w 354"/>
              <a:gd name="T25" fmla="*/ 2147483647 h 569"/>
              <a:gd name="T26" fmla="*/ 2147483647 w 354"/>
              <a:gd name="T27" fmla="*/ 2147483647 h 569"/>
              <a:gd name="T28" fmla="*/ 2147483647 w 354"/>
              <a:gd name="T29" fmla="*/ 214748364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2" name="Group 12"/>
          <p:cNvGrpSpPr>
            <a:grpSpLocks/>
          </p:cNvGrpSpPr>
          <p:nvPr/>
        </p:nvGrpSpPr>
        <p:grpSpPr bwMode="auto">
          <a:xfrm>
            <a:off x="1295400" y="4876800"/>
            <a:ext cx="533400" cy="396875"/>
            <a:chOff x="816" y="3072"/>
            <a:chExt cx="336" cy="250"/>
          </a:xfrm>
        </p:grpSpPr>
        <p:sp>
          <p:nvSpPr>
            <p:cNvPr id="31781" name="Text Box 13"/>
            <p:cNvSpPr txBox="1">
              <a:spLocks noChangeArrowheads="1"/>
            </p:cNvSpPr>
            <p:nvPr/>
          </p:nvSpPr>
          <p:spPr bwMode="auto">
            <a:xfrm>
              <a:off x="832" y="3072"/>
              <a:ext cx="320"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CM</a:t>
              </a:r>
            </a:p>
          </p:txBody>
        </p:sp>
        <p:sp>
          <p:nvSpPr>
            <p:cNvPr id="31782"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sp>
        <p:nvSpPr>
          <p:cNvPr id="977935" name="Line 15"/>
          <p:cNvSpPr>
            <a:spLocks noChangeShapeType="1"/>
          </p:cNvSpPr>
          <p:nvPr/>
        </p:nvSpPr>
        <p:spPr bwMode="auto">
          <a:xfrm>
            <a:off x="685800" y="46482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3" name="Group 16"/>
          <p:cNvGrpSpPr>
            <a:grpSpLocks/>
          </p:cNvGrpSpPr>
          <p:nvPr/>
        </p:nvGrpSpPr>
        <p:grpSpPr bwMode="auto">
          <a:xfrm>
            <a:off x="1071563" y="4648200"/>
            <a:ext cx="300037" cy="457200"/>
            <a:chOff x="675" y="2928"/>
            <a:chExt cx="189" cy="288"/>
          </a:xfrm>
        </p:grpSpPr>
        <p:sp>
          <p:nvSpPr>
            <p:cNvPr id="31779" name="Text Box 17"/>
            <p:cNvSpPr txBox="1">
              <a:spLocks noChangeArrowheads="1"/>
            </p:cNvSpPr>
            <p:nvPr/>
          </p:nvSpPr>
          <p:spPr bwMode="auto">
            <a:xfrm>
              <a:off x="675" y="2928"/>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sp>
          <p:nvSpPr>
            <p:cNvPr id="31780" name="Line 18"/>
            <p:cNvSpPr>
              <a:spLocks noChangeShapeType="1"/>
            </p:cNvSpPr>
            <p:nvPr/>
          </p:nvSpPr>
          <p:spPr bwMode="auto">
            <a:xfrm>
              <a:off x="840" y="2928"/>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grpSp>
      <p:sp>
        <p:nvSpPr>
          <p:cNvPr id="977939" name="Line 19"/>
          <p:cNvSpPr>
            <a:spLocks noChangeShapeType="1"/>
          </p:cNvSpPr>
          <p:nvPr/>
        </p:nvSpPr>
        <p:spPr bwMode="auto">
          <a:xfrm>
            <a:off x="1066800" y="55626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4" name="Group 20"/>
          <p:cNvGrpSpPr>
            <a:grpSpLocks/>
          </p:cNvGrpSpPr>
          <p:nvPr/>
        </p:nvGrpSpPr>
        <p:grpSpPr bwMode="auto">
          <a:xfrm>
            <a:off x="1071563" y="5105400"/>
            <a:ext cx="300037" cy="457200"/>
            <a:chOff x="675" y="3216"/>
            <a:chExt cx="189" cy="288"/>
          </a:xfrm>
        </p:grpSpPr>
        <p:sp>
          <p:nvSpPr>
            <p:cNvPr id="31777" name="Line 21"/>
            <p:cNvSpPr>
              <a:spLocks noChangeShapeType="1"/>
            </p:cNvSpPr>
            <p:nvPr/>
          </p:nvSpPr>
          <p:spPr bwMode="auto">
            <a:xfrm>
              <a:off x="840" y="3216"/>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sp>
          <p:nvSpPr>
            <p:cNvPr id="31778" name="Text Box 22"/>
            <p:cNvSpPr txBox="1">
              <a:spLocks noChangeArrowheads="1"/>
            </p:cNvSpPr>
            <p:nvPr/>
          </p:nvSpPr>
          <p:spPr bwMode="auto">
            <a:xfrm>
              <a:off x="675" y="3216"/>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grpSp>
      <p:grpSp>
        <p:nvGrpSpPr>
          <p:cNvPr id="5" name="Group 23"/>
          <p:cNvGrpSpPr>
            <a:grpSpLocks/>
          </p:cNvGrpSpPr>
          <p:nvPr/>
        </p:nvGrpSpPr>
        <p:grpSpPr bwMode="auto">
          <a:xfrm>
            <a:off x="457200" y="4343400"/>
            <a:ext cx="609600" cy="396875"/>
            <a:chOff x="432" y="2736"/>
            <a:chExt cx="384" cy="250"/>
          </a:xfrm>
        </p:grpSpPr>
        <p:sp>
          <p:nvSpPr>
            <p:cNvPr id="31775" name="Text Box 24"/>
            <p:cNvSpPr txBox="1">
              <a:spLocks noChangeArrowheads="1"/>
            </p:cNvSpPr>
            <p:nvPr/>
          </p:nvSpPr>
          <p:spPr bwMode="auto">
            <a:xfrm>
              <a:off x="559" y="2736"/>
              <a:ext cx="209"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sp>
          <p:nvSpPr>
            <p:cNvPr id="31776" name="Line 25"/>
            <p:cNvSpPr>
              <a:spLocks noChangeShapeType="1"/>
            </p:cNvSpPr>
            <p:nvPr/>
          </p:nvSpPr>
          <p:spPr bwMode="auto">
            <a:xfrm flipH="1">
              <a:off x="432" y="292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6" name="Group 26"/>
          <p:cNvGrpSpPr>
            <a:grpSpLocks/>
          </p:cNvGrpSpPr>
          <p:nvPr/>
        </p:nvGrpSpPr>
        <p:grpSpPr bwMode="auto">
          <a:xfrm>
            <a:off x="1524000" y="5486400"/>
            <a:ext cx="609600" cy="396875"/>
            <a:chOff x="816" y="3456"/>
            <a:chExt cx="384" cy="250"/>
          </a:xfrm>
        </p:grpSpPr>
        <p:sp>
          <p:nvSpPr>
            <p:cNvPr id="31773" name="Line 27"/>
            <p:cNvSpPr>
              <a:spLocks noChangeShapeType="1"/>
            </p:cNvSpPr>
            <p:nvPr/>
          </p:nvSpPr>
          <p:spPr bwMode="auto">
            <a:xfrm>
              <a:off x="816"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774" name="Text Box 28"/>
            <p:cNvSpPr txBox="1">
              <a:spLocks noChangeArrowheads="1"/>
            </p:cNvSpPr>
            <p:nvPr/>
          </p:nvSpPr>
          <p:spPr bwMode="auto">
            <a:xfrm>
              <a:off x="847" y="3456"/>
              <a:ext cx="254"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grpSp>
      <p:sp>
        <p:nvSpPr>
          <p:cNvPr id="977949" name="Text Box 29"/>
          <p:cNvSpPr txBox="1">
            <a:spLocks noChangeArrowheads="1"/>
          </p:cNvSpPr>
          <p:nvPr/>
        </p:nvSpPr>
        <p:spPr bwMode="auto">
          <a:xfrm>
            <a:off x="2209800" y="4953000"/>
            <a:ext cx="5410200" cy="707886"/>
          </a:xfrm>
          <a:prstGeom prst="rect">
            <a:avLst/>
          </a:prstGeom>
          <a:solidFill>
            <a:srgbClr val="FFFF99"/>
          </a:solidFill>
          <a:ln w="28575">
            <a:noFill/>
            <a:miter lim="800000"/>
            <a:headEnd/>
            <a:tailEnd/>
          </a:ln>
        </p:spPr>
        <p:txBody>
          <a:bodyPr wrap="square">
            <a:prstTxWarp prst="textNoShape">
              <a:avLst/>
            </a:prstTxWarp>
            <a:spAutoFit/>
          </a:bodyPr>
          <a:lstStyle/>
          <a:p>
            <a:pPr>
              <a:spcBef>
                <a:spcPct val="20000"/>
              </a:spcBef>
            </a:pPr>
            <a:r>
              <a:rPr lang="en-US" sz="2000" dirty="0">
                <a:solidFill>
                  <a:srgbClr val="FF0000"/>
                </a:solidFill>
                <a:latin typeface="Arial Narrow" charset="0"/>
              </a:rPr>
              <a:t>The object will rotate about the </a:t>
            </a:r>
            <a:r>
              <a:rPr lang="en-US" sz="2000" dirty="0" smtClean="0">
                <a:solidFill>
                  <a:srgbClr val="FF0000"/>
                </a:solidFill>
                <a:latin typeface="Arial Narrow" charset="0"/>
              </a:rPr>
              <a:t>CM. Since the net </a:t>
            </a:r>
            <a:r>
              <a:rPr lang="en-US" sz="2000" dirty="0">
                <a:solidFill>
                  <a:srgbClr val="FF0000"/>
                </a:solidFill>
                <a:latin typeface="Arial Narrow" charset="0"/>
              </a:rPr>
              <a:t>torque acting on the object about </a:t>
            </a:r>
            <a:r>
              <a:rPr lang="en-US" sz="2000" dirty="0" smtClean="0">
                <a:solidFill>
                  <a:srgbClr val="FF0000"/>
                </a:solidFill>
                <a:latin typeface="Arial Narrow" charset="0"/>
              </a:rPr>
              <a:t>a rotational axis is not 0</a:t>
            </a:r>
            <a:r>
              <a:rPr lang="en-US" sz="2000" dirty="0">
                <a:solidFill>
                  <a:srgbClr val="FF0000"/>
                </a:solidFill>
                <a:latin typeface="Arial Narrow" charset="0"/>
              </a:rPr>
              <a:t>. </a:t>
            </a:r>
          </a:p>
        </p:txBody>
      </p:sp>
      <p:sp>
        <p:nvSpPr>
          <p:cNvPr id="977950" name="Text Box 30"/>
          <p:cNvSpPr txBox="1">
            <a:spLocks noChangeArrowheads="1"/>
          </p:cNvSpPr>
          <p:nvPr/>
        </p:nvSpPr>
        <p:spPr bwMode="auto">
          <a:xfrm>
            <a:off x="2438400" y="5638800"/>
            <a:ext cx="6172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For an object to be at its </a:t>
            </a:r>
            <a:r>
              <a:rPr lang="en-US" sz="2000">
                <a:solidFill>
                  <a:srgbClr val="003300"/>
                </a:solidFill>
                <a:latin typeface="Monotype Corsiva" charset="0"/>
              </a:rPr>
              <a:t>static equilibrium</a:t>
            </a:r>
            <a:r>
              <a:rPr lang="en-US" sz="2000">
                <a:solidFill>
                  <a:srgbClr val="FF0000"/>
                </a:solidFill>
                <a:latin typeface="Arial Narrow" charset="0"/>
              </a:rPr>
              <a:t>, the object should not have linear or angular speed. </a:t>
            </a:r>
          </a:p>
        </p:txBody>
      </p:sp>
      <p:graphicFrame>
        <p:nvGraphicFramePr>
          <p:cNvPr id="977951" name="Object 3"/>
          <p:cNvGraphicFramePr>
            <a:graphicFrameLocks noChangeAspect="1"/>
          </p:cNvGraphicFramePr>
          <p:nvPr>
            <p:extLst>
              <p:ext uri="{D42A27DB-BD31-4B8C-83A1-F6EECF244321}">
                <p14:modId xmlns:p14="http://schemas.microsoft.com/office/powerpoint/2010/main" val="3061812714"/>
              </p:ext>
            </p:extLst>
          </p:nvPr>
        </p:nvGraphicFramePr>
        <p:xfrm>
          <a:off x="7750175" y="4991100"/>
          <a:ext cx="873125" cy="584200"/>
        </p:xfrm>
        <a:graphic>
          <a:graphicData uri="http://schemas.openxmlformats.org/presentationml/2006/ole">
            <mc:AlternateContent xmlns:mc="http://schemas.openxmlformats.org/markup-compatibility/2006">
              <mc:Choice xmlns:v="urn:schemas-microsoft-com:vml" Requires="v">
                <p:oleObj spid="_x0000_s553160" name="Equation" r:id="rId5" imgW="419100" imgH="292100" progId="Equation.DSMT4">
                  <p:embed/>
                </p:oleObj>
              </mc:Choice>
              <mc:Fallback>
                <p:oleObj name="Equation" r:id="rId5" imgW="419100" imgH="292100" progId="Equation.DSMT4">
                  <p:embed/>
                  <p:pic>
                    <p:nvPicPr>
                      <p:cNvPr id="0" name=""/>
                      <p:cNvPicPr>
                        <a:picLocks noChangeAspect="1" noChangeArrowheads="1"/>
                      </p:cNvPicPr>
                      <p:nvPr/>
                    </p:nvPicPr>
                    <p:blipFill>
                      <a:blip r:embed="rId6"/>
                      <a:srcRect/>
                      <a:stretch>
                        <a:fillRect/>
                      </a:stretch>
                    </p:blipFill>
                    <p:spPr bwMode="auto">
                      <a:xfrm>
                        <a:off x="7750175" y="4991100"/>
                        <a:ext cx="8731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2" name="Object 4"/>
          <p:cNvGraphicFramePr>
            <a:graphicFrameLocks noChangeAspect="1"/>
          </p:cNvGraphicFramePr>
          <p:nvPr/>
        </p:nvGraphicFramePr>
        <p:xfrm>
          <a:off x="5575300" y="5943600"/>
          <a:ext cx="1033463" cy="457200"/>
        </p:xfrm>
        <a:graphic>
          <a:graphicData uri="http://schemas.openxmlformats.org/presentationml/2006/ole">
            <mc:AlternateContent xmlns:mc="http://schemas.openxmlformats.org/markup-compatibility/2006">
              <mc:Choice xmlns:v="urn:schemas-microsoft-com:vml" Requires="v">
                <p:oleObj spid="_x0000_s553161" name="Equation" r:id="rId7" imgW="495000" imgH="228600" progId="Equation.DSMT4">
                  <p:embed/>
                </p:oleObj>
              </mc:Choice>
              <mc:Fallback>
                <p:oleObj name="Equation" r:id="rId7" imgW="495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5300" y="5943600"/>
                        <a:ext cx="1033463"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3" name="Object 5"/>
          <p:cNvGraphicFramePr>
            <a:graphicFrameLocks noChangeAspect="1"/>
          </p:cNvGraphicFramePr>
          <p:nvPr/>
        </p:nvGraphicFramePr>
        <p:xfrm>
          <a:off x="6781800" y="5969000"/>
          <a:ext cx="793750" cy="355600"/>
        </p:xfrm>
        <a:graphic>
          <a:graphicData uri="http://schemas.openxmlformats.org/presentationml/2006/ole">
            <mc:AlternateContent xmlns:mc="http://schemas.openxmlformats.org/markup-compatibility/2006">
              <mc:Choice xmlns:v="urn:schemas-microsoft-com:vml" Requires="v">
                <p:oleObj spid="_x0000_s553162" name="Equation" r:id="rId9" imgW="380880" imgH="177480" progId="Equation.DSMT4">
                  <p:embed/>
                </p:oleObj>
              </mc:Choice>
              <mc:Fallback>
                <p:oleObj name="Equation" r:id="rId9" imgW="38088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5969000"/>
                        <a:ext cx="793750"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4" name="Object 6"/>
          <p:cNvGraphicFramePr>
            <a:graphicFrameLocks noChangeAspect="1"/>
          </p:cNvGraphicFramePr>
          <p:nvPr/>
        </p:nvGraphicFramePr>
        <p:xfrm>
          <a:off x="6592888" y="2743200"/>
          <a:ext cx="265112" cy="355600"/>
        </p:xfrm>
        <a:graphic>
          <a:graphicData uri="http://schemas.openxmlformats.org/presentationml/2006/ole">
            <mc:AlternateContent xmlns:mc="http://schemas.openxmlformats.org/markup-compatibility/2006">
              <mc:Choice xmlns:v="urn:schemas-microsoft-com:vml" Requires="v">
                <p:oleObj spid="_x0000_s553163" name="Equation" r:id="rId11" imgW="126720" imgH="177480" progId="Equation.DSMT4">
                  <p:embed/>
                </p:oleObj>
              </mc:Choice>
              <mc:Fallback>
                <p:oleObj name="Equation" r:id="rId11" imgW="1267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2888" y="2743200"/>
                        <a:ext cx="265112"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5" name="Object 7"/>
          <p:cNvGraphicFramePr>
            <a:graphicFrameLocks noChangeAspect="1"/>
          </p:cNvGraphicFramePr>
          <p:nvPr/>
        </p:nvGraphicFramePr>
        <p:xfrm>
          <a:off x="8575675" y="5105400"/>
          <a:ext cx="263525" cy="355600"/>
        </p:xfrm>
        <a:graphic>
          <a:graphicData uri="http://schemas.openxmlformats.org/presentationml/2006/ole">
            <mc:AlternateContent xmlns:mc="http://schemas.openxmlformats.org/markup-compatibility/2006">
              <mc:Choice xmlns:v="urn:schemas-microsoft-com:vml" Requires="v">
                <p:oleObj spid="_x0000_s553164"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5675" y="5105400"/>
                        <a:ext cx="263525"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20300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5" name="Date Placeholder 3"/>
          <p:cNvSpPr>
            <a:spLocks noGrp="1"/>
          </p:cNvSpPr>
          <p:nvPr>
            <p:ph type="dt" sz="quarter" idx="10"/>
          </p:nvPr>
        </p:nvSpPr>
        <p:spPr>
          <a:noFill/>
        </p:spPr>
        <p:txBody>
          <a:bodyPr/>
          <a:lstStyle/>
          <a:p>
            <a:r>
              <a:rPr lang="en-US" smtClean="0"/>
              <a:t>Tuesday, Nov. 4, 2014</a:t>
            </a:r>
            <a:endParaRPr lang="en-US" altLang="ko-KR">
              <a:ea typeface="굴림" charset="-127"/>
              <a:cs typeface="굴림" charset="-127"/>
            </a:endParaRPr>
          </a:p>
        </p:txBody>
      </p:sp>
      <p:sp>
        <p:nvSpPr>
          <p:cNvPr id="32776" name="Footer Placeholder 4"/>
          <p:cNvSpPr>
            <a:spLocks noGrp="1"/>
          </p:cNvSpPr>
          <p:nvPr>
            <p:ph type="ftr" sz="quarter" idx="11"/>
          </p:nvPr>
        </p:nvSpPr>
        <p:spPr>
          <a:noFill/>
        </p:spPr>
        <p:txBody>
          <a:bodyPr/>
          <a:lstStyle/>
          <a:p>
            <a:r>
              <a:rPr lang="nl-NL" smtClean="0"/>
              <a:t>PHYS 1443-004, Fall 2014                            Dr. Jaehoon Yu</a:t>
            </a:r>
            <a:endParaRPr lang="en-US"/>
          </a:p>
        </p:txBody>
      </p:sp>
      <p:sp>
        <p:nvSpPr>
          <p:cNvPr id="32777" name="Slide Number Placeholder 5"/>
          <p:cNvSpPr>
            <a:spLocks noGrp="1"/>
          </p:cNvSpPr>
          <p:nvPr>
            <p:ph type="sldNum" sz="quarter" idx="12"/>
          </p:nvPr>
        </p:nvSpPr>
        <p:spPr>
          <a:noFill/>
        </p:spPr>
        <p:txBody>
          <a:bodyPr/>
          <a:lstStyle/>
          <a:p>
            <a:fld id="{7711B964-A103-7C43-ADE5-34C5382C19A8}" type="slidenum">
              <a:rPr lang="en-US"/>
              <a:pPr/>
              <a:t>8</a:t>
            </a:fld>
            <a:endParaRPr lang="en-US"/>
          </a:p>
        </p:txBody>
      </p:sp>
      <p:sp>
        <p:nvSpPr>
          <p:cNvPr id="32778" name="Rectangle 2"/>
          <p:cNvSpPr>
            <a:spLocks noGrp="1" noChangeArrowheads="1"/>
          </p:cNvSpPr>
          <p:nvPr>
            <p:ph type="title"/>
          </p:nvPr>
        </p:nvSpPr>
        <p:spPr>
          <a:xfrm>
            <a:off x="685800" y="76200"/>
            <a:ext cx="7772400" cy="609600"/>
          </a:xfrm>
        </p:spPr>
        <p:txBody>
          <a:bodyPr/>
          <a:lstStyle/>
          <a:p>
            <a:r>
              <a:rPr lang="en-US" dirty="0"/>
              <a:t>More on Conditions for Equilibrium</a:t>
            </a:r>
          </a:p>
        </p:txBody>
      </p:sp>
      <p:sp>
        <p:nvSpPr>
          <p:cNvPr id="978947" name="Text Box 3"/>
          <p:cNvSpPr txBox="1">
            <a:spLocks noChangeArrowheads="1"/>
          </p:cNvSpPr>
          <p:nvPr/>
        </p:nvSpPr>
        <p:spPr bwMode="auto">
          <a:xfrm>
            <a:off x="533400" y="762000"/>
            <a:ext cx="81534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To simplify the problem, we will only deal with forces acting on x-y plane, giving torque only along z-axis.   What do you think the conditions for equilibrium be in this case? </a:t>
            </a:r>
          </a:p>
        </p:txBody>
      </p:sp>
      <p:sp>
        <p:nvSpPr>
          <p:cNvPr id="978948" name="Text Box 4"/>
          <p:cNvSpPr txBox="1">
            <a:spLocks noChangeArrowheads="1"/>
          </p:cNvSpPr>
          <p:nvPr/>
        </p:nvSpPr>
        <p:spPr bwMode="auto">
          <a:xfrm>
            <a:off x="685800" y="1524000"/>
            <a:ext cx="7848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six possible equations from the two vector equations turns to three equations.</a:t>
            </a:r>
          </a:p>
        </p:txBody>
      </p:sp>
      <p:sp>
        <p:nvSpPr>
          <p:cNvPr id="978949" name="Text Box 5"/>
          <p:cNvSpPr txBox="1">
            <a:spLocks noChangeArrowheads="1"/>
          </p:cNvSpPr>
          <p:nvPr/>
        </p:nvSpPr>
        <p:spPr bwMode="auto">
          <a:xfrm>
            <a:off x="762000" y="3032125"/>
            <a:ext cx="7467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happens if there are many forces exerting on an object?</a:t>
            </a:r>
          </a:p>
        </p:txBody>
      </p:sp>
      <p:graphicFrame>
        <p:nvGraphicFramePr>
          <p:cNvPr id="978950" name="Object 2"/>
          <p:cNvGraphicFramePr>
            <a:graphicFrameLocks noChangeAspect="1"/>
          </p:cNvGraphicFramePr>
          <p:nvPr>
            <p:extLst>
              <p:ext uri="{D42A27DB-BD31-4B8C-83A1-F6EECF244321}">
                <p14:modId xmlns:p14="http://schemas.microsoft.com/office/powerpoint/2010/main" val="2004889275"/>
              </p:ext>
            </p:extLst>
          </p:nvPr>
        </p:nvGraphicFramePr>
        <p:xfrm>
          <a:off x="609600" y="2171700"/>
          <a:ext cx="1190625" cy="584200"/>
        </p:xfrm>
        <a:graphic>
          <a:graphicData uri="http://schemas.openxmlformats.org/presentationml/2006/ole">
            <mc:AlternateContent xmlns:mc="http://schemas.openxmlformats.org/markup-compatibility/2006">
              <mc:Choice xmlns:v="urn:schemas-microsoft-com:vml" Requires="v">
                <p:oleObj spid="_x0000_s454652" name="Equation" r:id="rId3" imgW="571500" imgH="292100" progId="Equation.DSMT4">
                  <p:embed/>
                </p:oleObj>
              </mc:Choice>
              <mc:Fallback>
                <p:oleObj name="Equation" r:id="rId3" imgW="571500" imgH="292100" progId="Equation.DSMT4">
                  <p:embed/>
                  <p:pic>
                    <p:nvPicPr>
                      <p:cNvPr id="0" name=""/>
                      <p:cNvPicPr>
                        <a:picLocks noChangeAspect="1" noChangeArrowheads="1"/>
                      </p:cNvPicPr>
                      <p:nvPr/>
                    </p:nvPicPr>
                    <p:blipFill>
                      <a:blip r:embed="rId4"/>
                      <a:srcRect/>
                      <a:stretch>
                        <a:fillRect/>
                      </a:stretch>
                    </p:blipFill>
                    <p:spPr bwMode="auto">
                      <a:xfrm>
                        <a:off x="609600" y="2171700"/>
                        <a:ext cx="11906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1" name="Object 3"/>
          <p:cNvGraphicFramePr>
            <a:graphicFrameLocks noChangeAspect="1"/>
          </p:cNvGraphicFramePr>
          <p:nvPr>
            <p:extLst>
              <p:ext uri="{D42A27DB-BD31-4B8C-83A1-F6EECF244321}">
                <p14:modId xmlns:p14="http://schemas.microsoft.com/office/powerpoint/2010/main" val="3133797097"/>
              </p:ext>
            </p:extLst>
          </p:nvPr>
        </p:nvGraphicFramePr>
        <p:xfrm>
          <a:off x="4876800" y="2095500"/>
          <a:ext cx="1111250" cy="584200"/>
        </p:xfrm>
        <a:graphic>
          <a:graphicData uri="http://schemas.openxmlformats.org/presentationml/2006/ole">
            <mc:AlternateContent xmlns:mc="http://schemas.openxmlformats.org/markup-compatibility/2006">
              <mc:Choice xmlns:v="urn:schemas-microsoft-com:vml" Requires="v">
                <p:oleObj spid="_x0000_s454653" name="Equation" r:id="rId5" imgW="533400" imgH="292100" progId="Equation.DSMT4">
                  <p:embed/>
                </p:oleObj>
              </mc:Choice>
              <mc:Fallback>
                <p:oleObj name="Equation" r:id="rId5" imgW="533400" imgH="292100" progId="Equation.DSMT4">
                  <p:embed/>
                  <p:pic>
                    <p:nvPicPr>
                      <p:cNvPr id="0" name=""/>
                      <p:cNvPicPr>
                        <a:picLocks noChangeAspect="1" noChangeArrowheads="1"/>
                      </p:cNvPicPr>
                      <p:nvPr/>
                    </p:nvPicPr>
                    <p:blipFill>
                      <a:blip r:embed="rId6"/>
                      <a:srcRect/>
                      <a:stretch>
                        <a:fillRect/>
                      </a:stretch>
                    </p:blipFill>
                    <p:spPr bwMode="auto">
                      <a:xfrm>
                        <a:off x="4876800" y="2095500"/>
                        <a:ext cx="111125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2" name="Object 4"/>
          <p:cNvGraphicFramePr>
            <a:graphicFrameLocks noChangeAspect="1"/>
          </p:cNvGraphicFramePr>
          <p:nvPr/>
        </p:nvGraphicFramePr>
        <p:xfrm>
          <a:off x="2616200" y="1905000"/>
          <a:ext cx="1270000" cy="508000"/>
        </p:xfrm>
        <a:graphic>
          <a:graphicData uri="http://schemas.openxmlformats.org/presentationml/2006/ole">
            <mc:AlternateContent xmlns:mc="http://schemas.openxmlformats.org/markup-compatibility/2006">
              <mc:Choice xmlns:v="urn:schemas-microsoft-com:vml" Requires="v">
                <p:oleObj spid="_x0000_s454654" name="Equation" r:id="rId7" imgW="609480" imgH="253800" progId="Equation.DSMT4">
                  <p:embed/>
                </p:oleObj>
              </mc:Choice>
              <mc:Fallback>
                <p:oleObj name="Equation" r:id="rId7" imgW="60948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6200" y="19050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3" name="Object 5"/>
          <p:cNvGraphicFramePr>
            <a:graphicFrameLocks noChangeAspect="1"/>
          </p:cNvGraphicFramePr>
          <p:nvPr/>
        </p:nvGraphicFramePr>
        <p:xfrm>
          <a:off x="6859588" y="2159000"/>
          <a:ext cx="1217612" cy="508000"/>
        </p:xfrm>
        <a:graphic>
          <a:graphicData uri="http://schemas.openxmlformats.org/presentationml/2006/ole">
            <mc:AlternateContent xmlns:mc="http://schemas.openxmlformats.org/markup-compatibility/2006">
              <mc:Choice xmlns:v="urn:schemas-microsoft-com:vml" Requires="v">
                <p:oleObj spid="_x0000_s454655" name="Equation" r:id="rId9" imgW="583920" imgH="253800" progId="Equation.DSMT4">
                  <p:embed/>
                </p:oleObj>
              </mc:Choice>
              <mc:Fallback>
                <p:oleObj name="Equation" r:id="rId9" imgW="58392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9588" y="2159000"/>
                        <a:ext cx="1217612"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2" name="Group 10"/>
          <p:cNvGrpSpPr>
            <a:grpSpLocks/>
          </p:cNvGrpSpPr>
          <p:nvPr/>
        </p:nvGrpSpPr>
        <p:grpSpPr bwMode="auto">
          <a:xfrm>
            <a:off x="457200" y="3654425"/>
            <a:ext cx="2133600" cy="2136775"/>
            <a:chOff x="383" y="2203"/>
            <a:chExt cx="1249" cy="1346"/>
          </a:xfrm>
        </p:grpSpPr>
        <p:sp>
          <p:nvSpPr>
            <p:cNvPr id="32789" name="Freeform 11"/>
            <p:cNvSpPr>
              <a:spLocks/>
            </p:cNvSpPr>
            <p:nvPr/>
          </p:nvSpPr>
          <p:spPr bwMode="auto">
            <a:xfrm>
              <a:off x="383" y="2353"/>
              <a:ext cx="940" cy="1049"/>
            </a:xfrm>
            <a:custGeom>
              <a:avLst/>
              <a:gdLst>
                <a:gd name="T0" fmla="*/ 4896155 w 354"/>
                <a:gd name="T1" fmla="*/ 323199 h 569"/>
                <a:gd name="T2" fmla="*/ 14117929 w 354"/>
                <a:gd name="T3" fmla="*/ 359601 h 569"/>
                <a:gd name="T4" fmla="*/ 18698586 w 354"/>
                <a:gd name="T5" fmla="*/ 427301 h 569"/>
                <a:gd name="T6" fmla="*/ 24205356 w 354"/>
                <a:gd name="T7" fmla="*/ 727375 h 569"/>
                <a:gd name="T8" fmla="*/ 32435770 w 354"/>
                <a:gd name="T9" fmla="*/ 877008 h 569"/>
                <a:gd name="T10" fmla="*/ 37122714 w 354"/>
                <a:gd name="T11" fmla="*/ 853604 h 569"/>
                <a:gd name="T12" fmla="*/ 37994792 w 354"/>
                <a:gd name="T13" fmla="*/ 588778 h 569"/>
                <a:gd name="T14" fmla="*/ 42629449 w 354"/>
                <a:gd name="T15" fmla="*/ 416224 h 569"/>
                <a:gd name="T16" fmla="*/ 40818228 w 354"/>
                <a:gd name="T17" fmla="*/ 208174 h 569"/>
                <a:gd name="T18" fmla="*/ 21520825 w 354"/>
                <a:gd name="T19" fmla="*/ 1724 h 569"/>
                <a:gd name="T20" fmla="*/ 13139562 w 354"/>
                <a:gd name="T21" fmla="*/ 12800 h 569"/>
                <a:gd name="T22" fmla="*/ 11295733 w 354"/>
                <a:gd name="T23" fmla="*/ 82204 h 569"/>
                <a:gd name="T24" fmla="*/ 2073805 w 354"/>
                <a:gd name="T25" fmla="*/ 277583 h 569"/>
                <a:gd name="T26" fmla="*/ 229995 w 354"/>
                <a:gd name="T27" fmla="*/ 312917 h 569"/>
                <a:gd name="T28" fmla="*/ 4896155 w 354"/>
                <a:gd name="T29" fmla="*/ 323199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32790" name="Group 12"/>
            <p:cNvGrpSpPr>
              <a:grpSpLocks/>
            </p:cNvGrpSpPr>
            <p:nvPr/>
          </p:nvGrpSpPr>
          <p:grpSpPr bwMode="auto">
            <a:xfrm>
              <a:off x="815" y="2641"/>
              <a:ext cx="219" cy="250"/>
              <a:chOff x="816" y="3072"/>
              <a:chExt cx="219" cy="250"/>
            </a:xfrm>
          </p:grpSpPr>
          <p:sp>
            <p:nvSpPr>
              <p:cNvPr id="32814" name="Text Box 13"/>
              <p:cNvSpPr txBox="1">
                <a:spLocks noChangeArrowheads="1"/>
              </p:cNvSpPr>
              <p:nvPr/>
            </p:nvSpPr>
            <p:spPr bwMode="auto">
              <a:xfrm>
                <a:off x="832" y="3072"/>
                <a:ext cx="203"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15"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grpSp>
          <p:nvGrpSpPr>
            <p:cNvPr id="32791" name="Group 15"/>
            <p:cNvGrpSpPr>
              <a:grpSpLocks/>
            </p:cNvGrpSpPr>
            <p:nvPr/>
          </p:nvGrpSpPr>
          <p:grpSpPr bwMode="auto">
            <a:xfrm rot="2662544">
              <a:off x="432" y="2246"/>
              <a:ext cx="384" cy="250"/>
              <a:chOff x="433" y="2735"/>
              <a:chExt cx="384" cy="250"/>
            </a:xfrm>
          </p:grpSpPr>
          <p:sp>
            <p:nvSpPr>
              <p:cNvPr id="32812" name="Text Box 16"/>
              <p:cNvSpPr txBox="1">
                <a:spLocks noChangeArrowheads="1"/>
              </p:cNvSpPr>
              <p:nvPr/>
            </p:nvSpPr>
            <p:spPr bwMode="auto">
              <a:xfrm>
                <a:off x="557" y="273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1</a:t>
                </a:r>
                <a:endParaRPr lang="en-US" sz="2000">
                  <a:solidFill>
                    <a:srgbClr val="FF0000"/>
                  </a:solidFill>
                  <a:latin typeface="Monotype Corsiva" charset="0"/>
                </a:endParaRPr>
              </a:p>
            </p:txBody>
          </p:sp>
          <p:sp>
            <p:nvSpPr>
              <p:cNvPr id="32813" name="Line 17"/>
              <p:cNvSpPr>
                <a:spLocks noChangeShapeType="1"/>
              </p:cNvSpPr>
              <p:nvPr/>
            </p:nvSpPr>
            <p:spPr bwMode="auto">
              <a:xfrm flipH="1">
                <a:off x="433" y="2929"/>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32792" name="Group 18"/>
            <p:cNvGrpSpPr>
              <a:grpSpLocks/>
            </p:cNvGrpSpPr>
            <p:nvPr/>
          </p:nvGrpSpPr>
          <p:grpSpPr bwMode="auto">
            <a:xfrm rot="3265369">
              <a:off x="995" y="3240"/>
              <a:ext cx="384" cy="233"/>
              <a:chOff x="967" y="3460"/>
              <a:chExt cx="384" cy="233"/>
            </a:xfrm>
          </p:grpSpPr>
          <p:sp>
            <p:nvSpPr>
              <p:cNvPr id="32810" name="Line 19"/>
              <p:cNvSpPr>
                <a:spLocks noChangeShapeType="1"/>
              </p:cNvSpPr>
              <p:nvPr/>
            </p:nvSpPr>
            <p:spPr bwMode="auto">
              <a:xfrm>
                <a:off x="967" y="3507"/>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11" name="Text Box 20"/>
              <p:cNvSpPr txBox="1">
                <a:spLocks noChangeArrowheads="1"/>
              </p:cNvSpPr>
              <p:nvPr/>
            </p:nvSpPr>
            <p:spPr bwMode="auto">
              <a:xfrm>
                <a:off x="997" y="3460"/>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4</a:t>
                </a:r>
                <a:endParaRPr lang="en-US" sz="2000">
                  <a:solidFill>
                    <a:srgbClr val="FF0000"/>
                  </a:solidFill>
                  <a:latin typeface="Monotype Corsiva" charset="0"/>
                </a:endParaRPr>
              </a:p>
            </p:txBody>
          </p:sp>
        </p:grpSp>
        <p:grpSp>
          <p:nvGrpSpPr>
            <p:cNvPr id="32793" name="Group 21"/>
            <p:cNvGrpSpPr>
              <a:grpSpLocks/>
            </p:cNvGrpSpPr>
            <p:nvPr/>
          </p:nvGrpSpPr>
          <p:grpSpPr bwMode="auto">
            <a:xfrm rot="501311">
              <a:off x="1248" y="2832"/>
              <a:ext cx="384" cy="250"/>
              <a:chOff x="961" y="3455"/>
              <a:chExt cx="384" cy="250"/>
            </a:xfrm>
          </p:grpSpPr>
          <p:sp>
            <p:nvSpPr>
              <p:cNvPr id="32808" name="Line 22"/>
              <p:cNvSpPr>
                <a:spLocks noChangeShapeType="1"/>
              </p:cNvSpPr>
              <p:nvPr/>
            </p:nvSpPr>
            <p:spPr bwMode="auto">
              <a:xfrm>
                <a:off x="961"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9" name="Text Box 23"/>
              <p:cNvSpPr txBox="1">
                <a:spLocks noChangeArrowheads="1"/>
              </p:cNvSpPr>
              <p:nvPr/>
            </p:nvSpPr>
            <p:spPr bwMode="auto">
              <a:xfrm>
                <a:off x="991" y="345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3</a:t>
                </a:r>
                <a:endParaRPr lang="en-US" sz="2000">
                  <a:solidFill>
                    <a:srgbClr val="FF0000"/>
                  </a:solidFill>
                  <a:latin typeface="Monotype Corsiva" charset="0"/>
                </a:endParaRPr>
              </a:p>
            </p:txBody>
          </p:sp>
        </p:grpSp>
        <p:grpSp>
          <p:nvGrpSpPr>
            <p:cNvPr id="32794" name="Group 24"/>
            <p:cNvGrpSpPr>
              <a:grpSpLocks/>
            </p:cNvGrpSpPr>
            <p:nvPr/>
          </p:nvGrpSpPr>
          <p:grpSpPr bwMode="auto">
            <a:xfrm rot="-3425388">
              <a:off x="979" y="2279"/>
              <a:ext cx="384" cy="232"/>
              <a:chOff x="951" y="3459"/>
              <a:chExt cx="384" cy="232"/>
            </a:xfrm>
          </p:grpSpPr>
          <p:sp>
            <p:nvSpPr>
              <p:cNvPr id="32806" name="Line 25"/>
              <p:cNvSpPr>
                <a:spLocks noChangeShapeType="1"/>
              </p:cNvSpPr>
              <p:nvPr/>
            </p:nvSpPr>
            <p:spPr bwMode="auto">
              <a:xfrm>
                <a:off x="951" y="350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7" name="Text Box 26"/>
              <p:cNvSpPr txBox="1">
                <a:spLocks noChangeArrowheads="1"/>
              </p:cNvSpPr>
              <p:nvPr/>
            </p:nvSpPr>
            <p:spPr bwMode="auto">
              <a:xfrm>
                <a:off x="985" y="3459"/>
                <a:ext cx="255" cy="232"/>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latin typeface="Monotype Corsiva" charset="0"/>
                  </a:rPr>
                  <a:t>F</a:t>
                </a:r>
                <a:r>
                  <a:rPr lang="en-US" sz="2000" b="1" baseline="-25000" dirty="0">
                    <a:solidFill>
                      <a:srgbClr val="FF0000"/>
                    </a:solidFill>
                    <a:latin typeface="Monotype Corsiva" charset="0"/>
                  </a:rPr>
                  <a:t>2</a:t>
                </a:r>
                <a:endParaRPr lang="en-US" sz="2000" dirty="0">
                  <a:solidFill>
                    <a:srgbClr val="FF0000"/>
                  </a:solidFill>
                  <a:latin typeface="Monotype Corsiva" charset="0"/>
                </a:endParaRPr>
              </a:p>
            </p:txBody>
          </p:sp>
        </p:grpSp>
        <p:grpSp>
          <p:nvGrpSpPr>
            <p:cNvPr id="32795" name="Group 27"/>
            <p:cNvGrpSpPr>
              <a:grpSpLocks/>
            </p:cNvGrpSpPr>
            <p:nvPr/>
          </p:nvGrpSpPr>
          <p:grpSpPr bwMode="auto">
            <a:xfrm rot="7222111">
              <a:off x="551" y="3007"/>
              <a:ext cx="384" cy="233"/>
              <a:chOff x="964" y="3467"/>
              <a:chExt cx="384" cy="233"/>
            </a:xfrm>
          </p:grpSpPr>
          <p:sp>
            <p:nvSpPr>
              <p:cNvPr id="32804" name="Line 28"/>
              <p:cNvSpPr>
                <a:spLocks noChangeShapeType="1"/>
              </p:cNvSpPr>
              <p:nvPr/>
            </p:nvSpPr>
            <p:spPr bwMode="auto">
              <a:xfrm>
                <a:off x="964" y="3512"/>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5" name="Text Box 29"/>
              <p:cNvSpPr txBox="1">
                <a:spLocks noChangeArrowheads="1"/>
              </p:cNvSpPr>
              <p:nvPr/>
            </p:nvSpPr>
            <p:spPr bwMode="auto">
              <a:xfrm>
                <a:off x="993" y="3467"/>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5</a:t>
                </a:r>
                <a:endParaRPr lang="en-US" sz="2000">
                  <a:solidFill>
                    <a:srgbClr val="FF0000"/>
                  </a:solidFill>
                  <a:latin typeface="Monotype Corsiva" charset="0"/>
                </a:endParaRPr>
              </a:p>
            </p:txBody>
          </p:sp>
        </p:grpSp>
        <p:grpSp>
          <p:nvGrpSpPr>
            <p:cNvPr id="32796" name="Group 30"/>
            <p:cNvGrpSpPr>
              <a:grpSpLocks/>
            </p:cNvGrpSpPr>
            <p:nvPr/>
          </p:nvGrpSpPr>
          <p:grpSpPr bwMode="auto">
            <a:xfrm>
              <a:off x="671" y="2727"/>
              <a:ext cx="239" cy="271"/>
              <a:chOff x="480" y="3158"/>
              <a:chExt cx="239" cy="271"/>
            </a:xfrm>
          </p:grpSpPr>
          <p:cxnSp>
            <p:nvCxnSpPr>
              <p:cNvPr id="32802" name="AutoShape 31"/>
              <p:cNvCxnSpPr>
                <a:cxnSpLocks noChangeShapeType="1"/>
                <a:stCxn id="32815" idx="5"/>
                <a:endCxn id="32804" idx="0"/>
              </p:cNvCxnSpPr>
              <p:nvPr/>
            </p:nvCxnSpPr>
            <p:spPr bwMode="auto">
              <a:xfrm>
                <a:off x="665" y="3209"/>
                <a:ext cx="54" cy="220"/>
              </a:xfrm>
              <a:prstGeom prst="straightConnector1">
                <a:avLst/>
              </a:prstGeom>
              <a:noFill/>
              <a:ln w="28575">
                <a:solidFill>
                  <a:schemeClr val="accent2"/>
                </a:solidFill>
                <a:round/>
                <a:headEnd/>
                <a:tailEnd type="triangle" w="med" len="med"/>
              </a:ln>
            </p:spPr>
          </p:cxnSp>
          <p:sp>
            <p:nvSpPr>
              <p:cNvPr id="32803" name="Text Box 32"/>
              <p:cNvSpPr txBox="1">
                <a:spLocks noChangeArrowheads="1"/>
              </p:cNvSpPr>
              <p:nvPr/>
            </p:nvSpPr>
            <p:spPr bwMode="auto">
              <a:xfrm>
                <a:off x="480" y="3158"/>
                <a:ext cx="195"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r</a:t>
                </a:r>
                <a:r>
                  <a:rPr lang="en-US" sz="2000" b="1" baseline="-25000">
                    <a:solidFill>
                      <a:schemeClr val="accent2"/>
                    </a:solidFill>
                    <a:latin typeface="Monotype Corsiva" charset="0"/>
                  </a:rPr>
                  <a:t>5</a:t>
                </a:r>
                <a:endParaRPr lang="en-US" sz="2000" b="1">
                  <a:solidFill>
                    <a:schemeClr val="accent2"/>
                  </a:solidFill>
                  <a:latin typeface="Monotype Corsiva" charset="0"/>
                </a:endParaRPr>
              </a:p>
            </p:txBody>
          </p:sp>
        </p:grpSp>
        <p:grpSp>
          <p:nvGrpSpPr>
            <p:cNvPr id="32797" name="Group 33"/>
            <p:cNvGrpSpPr>
              <a:grpSpLocks/>
            </p:cNvGrpSpPr>
            <p:nvPr/>
          </p:nvGrpSpPr>
          <p:grpSpPr bwMode="auto">
            <a:xfrm>
              <a:off x="1055" y="2727"/>
              <a:ext cx="245" cy="250"/>
              <a:chOff x="816" y="3072"/>
              <a:chExt cx="245" cy="250"/>
            </a:xfrm>
          </p:grpSpPr>
          <p:sp>
            <p:nvSpPr>
              <p:cNvPr id="32800" name="Text Box 34"/>
              <p:cNvSpPr txBox="1">
                <a:spLocks noChangeArrowheads="1"/>
              </p:cNvSpPr>
              <p:nvPr/>
            </p:nvSpPr>
            <p:spPr bwMode="auto">
              <a:xfrm>
                <a:off x="832" y="3072"/>
                <a:ext cx="229"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01" name="Oval 35"/>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cxnSp>
          <p:nvCxnSpPr>
            <p:cNvPr id="32798" name="AutoShape 36"/>
            <p:cNvCxnSpPr>
              <a:cxnSpLocks noChangeShapeType="1"/>
              <a:stCxn id="32815" idx="6"/>
              <a:endCxn id="32801" idx="5"/>
            </p:cNvCxnSpPr>
            <p:nvPr/>
          </p:nvCxnSpPr>
          <p:spPr bwMode="auto">
            <a:xfrm>
              <a:off x="863" y="2761"/>
              <a:ext cx="233" cy="103"/>
            </a:xfrm>
            <a:prstGeom prst="straightConnector1">
              <a:avLst/>
            </a:prstGeom>
            <a:noFill/>
            <a:ln w="28575">
              <a:solidFill>
                <a:schemeClr val="hlink"/>
              </a:solidFill>
              <a:round/>
              <a:headEnd/>
              <a:tailEnd type="triangle" w="med" len="med"/>
            </a:ln>
          </p:spPr>
        </p:cxnSp>
        <p:sp>
          <p:nvSpPr>
            <p:cNvPr id="32799" name="Text Box 37"/>
            <p:cNvSpPr txBox="1">
              <a:spLocks noChangeArrowheads="1"/>
            </p:cNvSpPr>
            <p:nvPr/>
          </p:nvSpPr>
          <p:spPr bwMode="auto">
            <a:xfrm>
              <a:off x="949" y="2617"/>
              <a:ext cx="188" cy="250"/>
            </a:xfrm>
            <a:prstGeom prst="rect">
              <a:avLst/>
            </a:prstGeom>
            <a:noFill/>
            <a:ln w="9525">
              <a:noFill/>
              <a:miter lim="800000"/>
              <a:headEnd/>
              <a:tailEnd/>
            </a:ln>
          </p:spPr>
          <p:txBody>
            <a:bodyPr wrap="none">
              <a:prstTxWarp prst="textNoShape">
                <a:avLst/>
              </a:prstTxWarp>
              <a:spAutoFit/>
            </a:bodyPr>
            <a:lstStyle/>
            <a:p>
              <a:r>
                <a:rPr lang="en-US" sz="2000" b="1">
                  <a:solidFill>
                    <a:schemeClr val="hlink"/>
                  </a:solidFill>
                  <a:latin typeface="Monotype Corsiva" charset="0"/>
                </a:rPr>
                <a:t>r’</a:t>
              </a:r>
            </a:p>
          </p:txBody>
        </p:sp>
      </p:grpSp>
      <p:sp>
        <p:nvSpPr>
          <p:cNvPr id="978982" name="Text Box 38"/>
          <p:cNvSpPr txBox="1">
            <a:spLocks noChangeArrowheads="1"/>
          </p:cNvSpPr>
          <p:nvPr/>
        </p:nvSpPr>
        <p:spPr bwMode="auto">
          <a:xfrm>
            <a:off x="2743200" y="3581400"/>
            <a:ext cx="62484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If an object is at its translational static equilibrium, and if the net torque acting on the object is 0 about one axis, the net torque must be 0 about any arbitrary axis.</a:t>
            </a:r>
          </a:p>
        </p:txBody>
      </p:sp>
      <p:graphicFrame>
        <p:nvGraphicFramePr>
          <p:cNvPr id="978983" name="Object 6"/>
          <p:cNvGraphicFramePr>
            <a:graphicFrameLocks noChangeAspect="1"/>
          </p:cNvGraphicFramePr>
          <p:nvPr/>
        </p:nvGraphicFramePr>
        <p:xfrm>
          <a:off x="2616200" y="2463800"/>
          <a:ext cx="1270000" cy="508000"/>
        </p:xfrm>
        <a:graphic>
          <a:graphicData uri="http://schemas.openxmlformats.org/presentationml/2006/ole">
            <mc:AlternateContent xmlns:mc="http://schemas.openxmlformats.org/markup-compatibility/2006">
              <mc:Choice xmlns:v="urn:schemas-microsoft-com:vml" Requires="v">
                <p:oleObj spid="_x0000_s603136" name="Equation" r:id="rId11" imgW="609480" imgH="253800" progId="Equation.DSMT4">
                  <p:embed/>
                </p:oleObj>
              </mc:Choice>
              <mc:Fallback>
                <p:oleObj name="Equation" r:id="rId11" imgW="60948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6200" y="24638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8984" name="Text Box 40"/>
          <p:cNvSpPr txBox="1">
            <a:spLocks noChangeArrowheads="1"/>
          </p:cNvSpPr>
          <p:nvPr/>
        </p:nvSpPr>
        <p:spPr bwMode="auto">
          <a:xfrm>
            <a:off x="2743200" y="4800600"/>
            <a:ext cx="2286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Why is this true?</a:t>
            </a:r>
          </a:p>
        </p:txBody>
      </p:sp>
      <p:sp>
        <p:nvSpPr>
          <p:cNvPr id="978985" name="Text Box 41"/>
          <p:cNvSpPr txBox="1">
            <a:spLocks noChangeArrowheads="1"/>
          </p:cNvSpPr>
          <p:nvPr/>
        </p:nvSpPr>
        <p:spPr bwMode="auto">
          <a:xfrm>
            <a:off x="2743200" y="5213350"/>
            <a:ext cx="6248400" cy="1187450"/>
          </a:xfrm>
          <a:prstGeom prst="rect">
            <a:avLst/>
          </a:prstGeom>
          <a:solidFill>
            <a:schemeClr val="bg1"/>
          </a:solidFill>
          <a:ln w="28575">
            <a:noFill/>
            <a:miter lim="800000"/>
            <a:headEnd/>
            <a:tailEnd/>
          </a:ln>
          <a:effectLst/>
        </p:spPr>
        <p:txBody>
          <a:bodyPr>
            <a:prstTxWarp prst="textNoShape">
              <a:avLst/>
            </a:prstTxWarp>
            <a:spAutoFit/>
          </a:bodyPr>
          <a:lstStyle/>
          <a:p>
            <a:pPr>
              <a:spcBef>
                <a:spcPct val="20000"/>
              </a:spcBef>
              <a:defRPr/>
            </a:pPr>
            <a:r>
              <a:rPr lang="en-US">
                <a:solidFill>
                  <a:srgbClr val="FF0000"/>
                </a:solidFill>
                <a:latin typeface="Arial Narrow" charset="0"/>
              </a:rPr>
              <a:t>Because the object is </a:t>
            </a:r>
            <a:r>
              <a:rPr lang="en-US" b="1" u="sng">
                <a:solidFill>
                  <a:srgbClr val="FF0000"/>
                </a:solidFill>
                <a:effectLst>
                  <a:outerShdw blurRad="38100" dist="38100" dir="2700000" algn="tl">
                    <a:srgbClr val="DDDDDD"/>
                  </a:outerShdw>
                </a:effectLst>
                <a:latin typeface="Monotype Corsiva" charset="0"/>
              </a:rPr>
              <a:t>not moving</a:t>
            </a:r>
            <a:r>
              <a:rPr lang="en-US">
                <a:solidFill>
                  <a:srgbClr val="FF0000"/>
                </a:solidFill>
                <a:latin typeface="Arial Narrow" charset="0"/>
              </a:rPr>
              <a:t>, no matter what the rotational axis is, there should not be any motion.  It is simply a matter of mathematical manipulation.</a:t>
            </a:r>
          </a:p>
        </p:txBody>
      </p:sp>
      <p:sp>
        <p:nvSpPr>
          <p:cNvPr id="978986" name="AutoShape 42"/>
          <p:cNvSpPr>
            <a:spLocks noChangeArrowheads="1"/>
          </p:cNvSpPr>
          <p:nvPr/>
        </p:nvSpPr>
        <p:spPr bwMode="auto">
          <a:xfrm>
            <a:off x="19050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
        <p:nvSpPr>
          <p:cNvPr id="978987" name="Text Box 43"/>
          <p:cNvSpPr txBox="1">
            <a:spLocks noChangeArrowheads="1"/>
          </p:cNvSpPr>
          <p:nvPr/>
        </p:nvSpPr>
        <p:spPr bwMode="auto">
          <a:xfrm>
            <a:off x="3997325" y="2171700"/>
            <a:ext cx="765175" cy="495300"/>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b="1">
                <a:solidFill>
                  <a:srgbClr val="A50021"/>
                </a:solidFill>
                <a:latin typeface="Arial Narrow" charset="0"/>
              </a:rPr>
              <a:t>AND</a:t>
            </a:r>
          </a:p>
        </p:txBody>
      </p:sp>
      <p:sp>
        <p:nvSpPr>
          <p:cNvPr id="978988" name="AutoShape 44"/>
          <p:cNvSpPr>
            <a:spLocks noChangeArrowheads="1"/>
          </p:cNvSpPr>
          <p:nvPr/>
        </p:nvSpPr>
        <p:spPr bwMode="auto">
          <a:xfrm>
            <a:off x="61722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4757922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7" name="Date Placeholder 3"/>
          <p:cNvSpPr>
            <a:spLocks noGrp="1"/>
          </p:cNvSpPr>
          <p:nvPr>
            <p:ph type="dt" sz="quarter" idx="10"/>
          </p:nvPr>
        </p:nvSpPr>
        <p:spPr>
          <a:noFill/>
        </p:spPr>
        <p:txBody>
          <a:bodyPr/>
          <a:lstStyle/>
          <a:p>
            <a:r>
              <a:rPr lang="en-US" smtClean="0">
                <a:latin typeface="Arial Narrow" charset="0"/>
              </a:rPr>
              <a:t>Tuesday, Nov. 4, 2014</a:t>
            </a:r>
            <a:endParaRPr lang="en-US">
              <a:latin typeface="Arial Narrow" charset="0"/>
            </a:endParaRPr>
          </a:p>
        </p:txBody>
      </p:sp>
      <p:sp>
        <p:nvSpPr>
          <p:cNvPr id="3088"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45" name="Slide Number Placeholder 5"/>
          <p:cNvSpPr>
            <a:spLocks noGrp="1"/>
          </p:cNvSpPr>
          <p:nvPr>
            <p:ph type="sldNum" sz="quarter" idx="12"/>
          </p:nvPr>
        </p:nvSpPr>
        <p:spPr/>
        <p:txBody>
          <a:bodyPr/>
          <a:lstStyle/>
          <a:p>
            <a:fld id="{C36FF22A-90C6-5640-B63F-A53F3798B26B}" type="slidenum">
              <a:rPr lang="en-US"/>
              <a:pPr/>
              <a:t>9</a:t>
            </a:fld>
            <a:endParaRPr lang="en-US"/>
          </a:p>
        </p:txBody>
      </p:sp>
      <p:sp>
        <p:nvSpPr>
          <p:cNvPr id="3090" name="Rectangle 2"/>
          <p:cNvSpPr>
            <a:spLocks noGrp="1" noChangeArrowheads="1"/>
          </p:cNvSpPr>
          <p:nvPr>
            <p:ph type="title"/>
          </p:nvPr>
        </p:nvSpPr>
        <p:spPr>
          <a:xfrm>
            <a:off x="685800" y="152400"/>
            <a:ext cx="8153400" cy="609600"/>
          </a:xfrm>
        </p:spPr>
        <p:txBody>
          <a:bodyPr/>
          <a:lstStyle/>
          <a:p>
            <a:r>
              <a:rPr lang="en-US"/>
              <a:t>Center of Gravity Revisited</a:t>
            </a:r>
          </a:p>
        </p:txBody>
      </p:sp>
      <p:sp>
        <p:nvSpPr>
          <p:cNvPr id="424963" name="Text Box 3"/>
          <p:cNvSpPr txBox="1">
            <a:spLocks noChangeArrowheads="1"/>
          </p:cNvSpPr>
          <p:nvPr/>
        </p:nvSpPr>
        <p:spPr bwMode="auto">
          <a:xfrm>
            <a:off x="152400" y="838200"/>
            <a:ext cx="8839200" cy="45720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When is the center of gravity of a rigid body the same as the center of mass?</a:t>
            </a:r>
          </a:p>
        </p:txBody>
      </p:sp>
      <p:graphicFrame>
        <p:nvGraphicFramePr>
          <p:cNvPr id="424964" name="Object 2"/>
          <p:cNvGraphicFramePr>
            <a:graphicFrameLocks noChangeAspect="1"/>
          </p:cNvGraphicFramePr>
          <p:nvPr/>
        </p:nvGraphicFramePr>
        <p:xfrm>
          <a:off x="6248400" y="2162175"/>
          <a:ext cx="609600" cy="500063"/>
        </p:xfrm>
        <a:graphic>
          <a:graphicData uri="http://schemas.openxmlformats.org/presentationml/2006/ole">
            <mc:AlternateContent xmlns:mc="http://schemas.openxmlformats.org/markup-compatibility/2006">
              <mc:Choice xmlns:v="urn:schemas-microsoft-com:vml" Requires="v">
                <p:oleObj spid="_x0000_s503437" name="Equation" r:id="rId3" imgW="266400" imgH="228600" progId="Equation.3">
                  <p:embed/>
                </p:oleObj>
              </mc:Choice>
              <mc:Fallback>
                <p:oleObj name="Equation" r:id="rId3" imgW="266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162175"/>
                        <a:ext cx="609600" cy="5000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4965" name="Text Box 5"/>
          <p:cNvSpPr txBox="1">
            <a:spLocks noChangeArrowheads="1"/>
          </p:cNvSpPr>
          <p:nvPr/>
        </p:nvSpPr>
        <p:spPr bwMode="auto">
          <a:xfrm>
            <a:off x="609600" y="1371600"/>
            <a:ext cx="8001000" cy="457200"/>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Under the uniform gravitational field throughout the body of the object.</a:t>
            </a:r>
          </a:p>
        </p:txBody>
      </p:sp>
      <p:sp>
        <p:nvSpPr>
          <p:cNvPr id="424966" name="Freeform 6"/>
          <p:cNvSpPr>
            <a:spLocks/>
          </p:cNvSpPr>
          <p:nvPr/>
        </p:nvSpPr>
        <p:spPr bwMode="auto">
          <a:xfrm>
            <a:off x="533400" y="2232025"/>
            <a:ext cx="1663700" cy="1843088"/>
          </a:xfrm>
          <a:custGeom>
            <a:avLst/>
            <a:gdLst>
              <a:gd name="T0" fmla="*/ 187989 w 354"/>
              <a:gd name="T1" fmla="*/ 680226 h 569"/>
              <a:gd name="T2" fmla="*/ 540467 w 354"/>
              <a:gd name="T3" fmla="*/ 754727 h 569"/>
              <a:gd name="T4" fmla="*/ 714357 w 354"/>
              <a:gd name="T5" fmla="*/ 897250 h 569"/>
              <a:gd name="T6" fmla="*/ 925844 w 354"/>
              <a:gd name="T7" fmla="*/ 1528888 h 569"/>
              <a:gd name="T8" fmla="*/ 1240726 w 354"/>
              <a:gd name="T9" fmla="*/ 1843088 h 569"/>
              <a:gd name="T10" fmla="*/ 1419315 w 354"/>
              <a:gd name="T11" fmla="*/ 1794500 h 569"/>
              <a:gd name="T12" fmla="*/ 1452213 w 354"/>
              <a:gd name="T13" fmla="*/ 1237363 h 569"/>
              <a:gd name="T14" fmla="*/ 1630802 w 354"/>
              <a:gd name="T15" fmla="*/ 874576 h 569"/>
              <a:gd name="T16" fmla="*/ 1560306 w 354"/>
              <a:gd name="T17" fmla="*/ 437288 h 569"/>
              <a:gd name="T18" fmla="*/ 822451 w 354"/>
              <a:gd name="T19" fmla="*/ 3239 h 569"/>
              <a:gd name="T20" fmla="*/ 502870 w 354"/>
              <a:gd name="T21" fmla="*/ 25913 h 569"/>
              <a:gd name="T22" fmla="*/ 432374 w 354"/>
              <a:gd name="T23" fmla="*/ 171676 h 569"/>
              <a:gd name="T24" fmla="*/ 79895 w 354"/>
              <a:gd name="T25" fmla="*/ 583051 h 569"/>
              <a:gd name="T26" fmla="*/ 9399 w 354"/>
              <a:gd name="T27" fmla="*/ 657552 h 569"/>
              <a:gd name="T28" fmla="*/ 187989 w 354"/>
              <a:gd name="T29" fmla="*/ 680226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2" name="Group 7"/>
          <p:cNvGrpSpPr>
            <a:grpSpLocks/>
          </p:cNvGrpSpPr>
          <p:nvPr/>
        </p:nvGrpSpPr>
        <p:grpSpPr bwMode="auto">
          <a:xfrm>
            <a:off x="1296988" y="2738438"/>
            <a:ext cx="536575" cy="396875"/>
            <a:chOff x="816" y="3072"/>
            <a:chExt cx="303" cy="226"/>
          </a:xfrm>
        </p:grpSpPr>
        <p:sp>
          <p:nvSpPr>
            <p:cNvPr id="3116" name="Text Box 8"/>
            <p:cNvSpPr txBox="1">
              <a:spLocks noChangeArrowheads="1"/>
            </p:cNvSpPr>
            <p:nvPr/>
          </p:nvSpPr>
          <p:spPr bwMode="auto">
            <a:xfrm>
              <a:off x="832" y="3072"/>
              <a:ext cx="287" cy="226"/>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CM</a:t>
              </a:r>
            </a:p>
          </p:txBody>
        </p:sp>
        <p:sp>
          <p:nvSpPr>
            <p:cNvPr id="3117" name="Oval 9"/>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10"/>
          <p:cNvGrpSpPr>
            <a:grpSpLocks/>
          </p:cNvGrpSpPr>
          <p:nvPr/>
        </p:nvGrpSpPr>
        <p:grpSpPr bwMode="auto">
          <a:xfrm>
            <a:off x="1524000" y="3810000"/>
            <a:ext cx="617538" cy="619125"/>
            <a:chOff x="894" y="2249"/>
            <a:chExt cx="389" cy="390"/>
          </a:xfrm>
        </p:grpSpPr>
        <p:sp>
          <p:nvSpPr>
            <p:cNvPr id="3114" name="Line 11"/>
            <p:cNvSpPr>
              <a:spLocks noChangeShapeType="1"/>
            </p:cNvSpPr>
            <p:nvPr/>
          </p:nvSpPr>
          <p:spPr bwMode="auto">
            <a:xfrm rot="501311">
              <a:off x="894" y="2249"/>
              <a:ext cx="66" cy="39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15" name="Text Box 12"/>
            <p:cNvSpPr txBox="1">
              <a:spLocks noChangeArrowheads="1"/>
            </p:cNvSpPr>
            <p:nvPr/>
          </p:nvSpPr>
          <p:spPr bwMode="auto">
            <a:xfrm rot="-80751">
              <a:off x="912" y="2301"/>
              <a:ext cx="371"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1</a:t>
              </a:r>
              <a:r>
                <a:rPr lang="en-US" sz="2000" b="1">
                  <a:solidFill>
                    <a:srgbClr val="FF0000"/>
                  </a:solidFill>
                  <a:latin typeface="Monotype Corsiva" charset="0"/>
                </a:rPr>
                <a:t>g</a:t>
              </a:r>
              <a:r>
                <a:rPr lang="en-US" sz="2000" b="1" baseline="-25000">
                  <a:solidFill>
                    <a:srgbClr val="FF0000"/>
                  </a:solidFill>
                  <a:latin typeface="Monotype Corsiva" charset="0"/>
                </a:rPr>
                <a:t>1</a:t>
              </a:r>
              <a:endParaRPr lang="en-US" sz="2000">
                <a:solidFill>
                  <a:srgbClr val="FF0000"/>
                </a:solidFill>
                <a:latin typeface="Monotype Corsiva" charset="0"/>
              </a:endParaRPr>
            </a:p>
          </p:txBody>
        </p:sp>
      </p:grpSp>
      <p:grpSp>
        <p:nvGrpSpPr>
          <p:cNvPr id="4" name="Group 13"/>
          <p:cNvGrpSpPr>
            <a:grpSpLocks/>
          </p:cNvGrpSpPr>
          <p:nvPr/>
        </p:nvGrpSpPr>
        <p:grpSpPr bwMode="auto">
          <a:xfrm>
            <a:off x="1722438" y="2889250"/>
            <a:ext cx="641350" cy="396875"/>
            <a:chOff x="816" y="3072"/>
            <a:chExt cx="361" cy="226"/>
          </a:xfrm>
        </p:grpSpPr>
        <p:sp>
          <p:nvSpPr>
            <p:cNvPr id="3112" name="Text Box 14"/>
            <p:cNvSpPr txBox="1">
              <a:spLocks noChangeArrowheads="1"/>
            </p:cNvSpPr>
            <p:nvPr/>
          </p:nvSpPr>
          <p:spPr bwMode="auto">
            <a:xfrm>
              <a:off x="832" y="3072"/>
              <a:ext cx="345" cy="226"/>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CoG</a:t>
              </a:r>
            </a:p>
          </p:txBody>
        </p:sp>
        <p:sp>
          <p:nvSpPr>
            <p:cNvPr id="3113" name="Oval 15"/>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grpSp>
        <p:nvGrpSpPr>
          <p:cNvPr id="5" name="Group 16"/>
          <p:cNvGrpSpPr>
            <a:grpSpLocks/>
          </p:cNvGrpSpPr>
          <p:nvPr/>
        </p:nvGrpSpPr>
        <p:grpSpPr bwMode="auto">
          <a:xfrm>
            <a:off x="1905000" y="3276600"/>
            <a:ext cx="617538" cy="619125"/>
            <a:chOff x="894" y="2249"/>
            <a:chExt cx="389" cy="390"/>
          </a:xfrm>
        </p:grpSpPr>
        <p:sp>
          <p:nvSpPr>
            <p:cNvPr id="3110" name="Line 17"/>
            <p:cNvSpPr>
              <a:spLocks noChangeShapeType="1"/>
            </p:cNvSpPr>
            <p:nvPr/>
          </p:nvSpPr>
          <p:spPr bwMode="auto">
            <a:xfrm rot="501311">
              <a:off x="894" y="2249"/>
              <a:ext cx="66" cy="39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11" name="Text Box 18"/>
            <p:cNvSpPr txBox="1">
              <a:spLocks noChangeArrowheads="1"/>
            </p:cNvSpPr>
            <p:nvPr/>
          </p:nvSpPr>
          <p:spPr bwMode="auto">
            <a:xfrm rot="-80751">
              <a:off x="912" y="2301"/>
              <a:ext cx="371"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2</a:t>
              </a:r>
              <a:r>
                <a:rPr lang="en-US" sz="2000" b="1">
                  <a:solidFill>
                    <a:srgbClr val="FF0000"/>
                  </a:solidFill>
                  <a:latin typeface="Monotype Corsiva" charset="0"/>
                </a:rPr>
                <a:t>g</a:t>
              </a:r>
              <a:r>
                <a:rPr lang="en-US" sz="2000" b="1" baseline="-25000">
                  <a:solidFill>
                    <a:srgbClr val="FF0000"/>
                  </a:solidFill>
                  <a:latin typeface="Monotype Corsiva" charset="0"/>
                </a:rPr>
                <a:t>2</a:t>
              </a:r>
              <a:endParaRPr lang="en-US" sz="2000">
                <a:solidFill>
                  <a:srgbClr val="FF0000"/>
                </a:solidFill>
                <a:latin typeface="Monotype Corsiva" charset="0"/>
              </a:endParaRPr>
            </a:p>
          </p:txBody>
        </p:sp>
      </p:grpSp>
      <p:grpSp>
        <p:nvGrpSpPr>
          <p:cNvPr id="6" name="Group 19"/>
          <p:cNvGrpSpPr>
            <a:grpSpLocks/>
          </p:cNvGrpSpPr>
          <p:nvPr/>
        </p:nvGrpSpPr>
        <p:grpSpPr bwMode="auto">
          <a:xfrm>
            <a:off x="1211263" y="2352675"/>
            <a:ext cx="617537" cy="619125"/>
            <a:chOff x="894" y="2249"/>
            <a:chExt cx="389" cy="390"/>
          </a:xfrm>
        </p:grpSpPr>
        <p:sp>
          <p:nvSpPr>
            <p:cNvPr id="3108" name="Line 20"/>
            <p:cNvSpPr>
              <a:spLocks noChangeShapeType="1"/>
            </p:cNvSpPr>
            <p:nvPr/>
          </p:nvSpPr>
          <p:spPr bwMode="auto">
            <a:xfrm rot="501311">
              <a:off x="894" y="2249"/>
              <a:ext cx="66" cy="39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09" name="Text Box 21"/>
            <p:cNvSpPr txBox="1">
              <a:spLocks noChangeArrowheads="1"/>
            </p:cNvSpPr>
            <p:nvPr/>
          </p:nvSpPr>
          <p:spPr bwMode="auto">
            <a:xfrm rot="-80751">
              <a:off x="912" y="2301"/>
              <a:ext cx="371"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3</a:t>
              </a:r>
              <a:r>
                <a:rPr lang="en-US" sz="2000" b="1">
                  <a:solidFill>
                    <a:srgbClr val="FF0000"/>
                  </a:solidFill>
                  <a:latin typeface="Monotype Corsiva" charset="0"/>
                </a:rPr>
                <a:t>g</a:t>
              </a:r>
              <a:r>
                <a:rPr lang="en-US" sz="2000" b="1" baseline="-25000">
                  <a:solidFill>
                    <a:srgbClr val="FF0000"/>
                  </a:solidFill>
                  <a:latin typeface="Monotype Corsiva" charset="0"/>
                </a:rPr>
                <a:t>3</a:t>
              </a:r>
              <a:endParaRPr lang="en-US" sz="2000">
                <a:solidFill>
                  <a:srgbClr val="FF0000"/>
                </a:solidFill>
                <a:latin typeface="Monotype Corsiva" charset="0"/>
              </a:endParaRPr>
            </a:p>
          </p:txBody>
        </p:sp>
      </p:grpSp>
      <p:grpSp>
        <p:nvGrpSpPr>
          <p:cNvPr id="7" name="Group 22"/>
          <p:cNvGrpSpPr>
            <a:grpSpLocks/>
          </p:cNvGrpSpPr>
          <p:nvPr/>
        </p:nvGrpSpPr>
        <p:grpSpPr bwMode="auto">
          <a:xfrm>
            <a:off x="838200" y="2819400"/>
            <a:ext cx="522288" cy="609600"/>
            <a:chOff x="528" y="1776"/>
            <a:chExt cx="329" cy="384"/>
          </a:xfrm>
        </p:grpSpPr>
        <p:sp>
          <p:nvSpPr>
            <p:cNvPr id="3106" name="Text Box 23"/>
            <p:cNvSpPr txBox="1">
              <a:spLocks noChangeArrowheads="1"/>
            </p:cNvSpPr>
            <p:nvPr/>
          </p:nvSpPr>
          <p:spPr bwMode="auto">
            <a:xfrm rot="-80751">
              <a:off x="528" y="1828"/>
              <a:ext cx="329"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i</a:t>
              </a:r>
              <a:r>
                <a:rPr lang="en-US" sz="2000" b="1">
                  <a:solidFill>
                    <a:srgbClr val="FF0000"/>
                  </a:solidFill>
                  <a:latin typeface="Monotype Corsiva" charset="0"/>
                </a:rPr>
                <a:t>g</a:t>
              </a:r>
              <a:r>
                <a:rPr lang="en-US" sz="2000" b="1" baseline="-25000">
                  <a:solidFill>
                    <a:srgbClr val="FF0000"/>
                  </a:solidFill>
                  <a:latin typeface="Monotype Corsiva" charset="0"/>
                </a:rPr>
                <a:t>i</a:t>
              </a:r>
              <a:endParaRPr lang="en-US" sz="2000">
                <a:solidFill>
                  <a:srgbClr val="FF0000"/>
                </a:solidFill>
                <a:latin typeface="Monotype Corsiva" charset="0"/>
              </a:endParaRPr>
            </a:p>
          </p:txBody>
        </p:sp>
        <p:sp>
          <p:nvSpPr>
            <p:cNvPr id="3107" name="Line 24"/>
            <p:cNvSpPr>
              <a:spLocks noChangeShapeType="1"/>
            </p:cNvSpPr>
            <p:nvPr/>
          </p:nvSpPr>
          <p:spPr bwMode="auto">
            <a:xfrm>
              <a:off x="528" y="1776"/>
              <a:ext cx="0" cy="384"/>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sp>
        <p:nvSpPr>
          <p:cNvPr id="424985" name="Text Box 25"/>
          <p:cNvSpPr txBox="1">
            <a:spLocks noChangeArrowheads="1"/>
          </p:cNvSpPr>
          <p:nvPr/>
        </p:nvSpPr>
        <p:spPr bwMode="auto">
          <a:xfrm>
            <a:off x="2286000" y="1889125"/>
            <a:ext cx="41148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an arbitrary shaped object</a:t>
            </a:r>
          </a:p>
        </p:txBody>
      </p:sp>
      <p:sp>
        <p:nvSpPr>
          <p:cNvPr id="424986" name="Text Box 26"/>
          <p:cNvSpPr txBox="1">
            <a:spLocks noChangeArrowheads="1"/>
          </p:cNvSpPr>
          <p:nvPr/>
        </p:nvSpPr>
        <p:spPr bwMode="auto">
          <a:xfrm>
            <a:off x="2438400" y="2438400"/>
            <a:ext cx="3657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The center of mass of this object is at</a:t>
            </a:r>
          </a:p>
        </p:txBody>
      </p:sp>
      <p:sp>
        <p:nvSpPr>
          <p:cNvPr id="424987" name="Text Box 27"/>
          <p:cNvSpPr txBox="1">
            <a:spLocks noChangeArrowheads="1"/>
          </p:cNvSpPr>
          <p:nvPr/>
        </p:nvSpPr>
        <p:spPr bwMode="auto">
          <a:xfrm>
            <a:off x="2590800" y="3429000"/>
            <a:ext cx="5943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now examine the case that the gravitational acceleration on each point is </a:t>
            </a:r>
            <a:r>
              <a:rPr lang="en-US" sz="2000" b="1">
                <a:solidFill>
                  <a:schemeClr val="accent2"/>
                </a:solidFill>
                <a:latin typeface="Monotype Corsiva" charset="0"/>
              </a:rPr>
              <a:t>g</a:t>
            </a:r>
            <a:r>
              <a:rPr lang="en-US" sz="2000" baseline="-25000">
                <a:solidFill>
                  <a:schemeClr val="accent2"/>
                </a:solidFill>
                <a:latin typeface="Monotype Corsiva" charset="0"/>
              </a:rPr>
              <a:t>i</a:t>
            </a:r>
          </a:p>
        </p:txBody>
      </p:sp>
      <p:sp>
        <p:nvSpPr>
          <p:cNvPr id="424988" name="Text Box 28"/>
          <p:cNvSpPr txBox="1">
            <a:spLocks noChangeArrowheads="1"/>
          </p:cNvSpPr>
          <p:nvPr/>
        </p:nvSpPr>
        <p:spPr bwMode="auto">
          <a:xfrm>
            <a:off x="2590800" y="4114800"/>
            <a:ext cx="5562600" cy="7016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 CoG is the point as if all the gravitational force is exerted on, the torque due to this force becomes</a:t>
            </a:r>
          </a:p>
        </p:txBody>
      </p:sp>
      <p:graphicFrame>
        <p:nvGraphicFramePr>
          <p:cNvPr id="424989" name="Object 3"/>
          <p:cNvGraphicFramePr>
            <a:graphicFrameLocks noChangeAspect="1"/>
          </p:cNvGraphicFramePr>
          <p:nvPr/>
        </p:nvGraphicFramePr>
        <p:xfrm>
          <a:off x="287338" y="4930775"/>
          <a:ext cx="2989262" cy="473075"/>
        </p:xfrm>
        <a:graphic>
          <a:graphicData uri="http://schemas.openxmlformats.org/presentationml/2006/ole">
            <mc:AlternateContent xmlns:mc="http://schemas.openxmlformats.org/markup-compatibility/2006">
              <mc:Choice xmlns:v="urn:schemas-microsoft-com:vml" Requires="v">
                <p:oleObj spid="_x0000_s503438" name="Equation" r:id="rId5" imgW="1384200" imgH="228600" progId="Equation.3">
                  <p:embed/>
                </p:oleObj>
              </mc:Choice>
              <mc:Fallback>
                <p:oleObj name="Equation" r:id="rId5" imgW="1384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338" y="4930775"/>
                        <a:ext cx="2989262" cy="4730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4990" name="Text Box 30"/>
          <p:cNvSpPr txBox="1">
            <a:spLocks noChangeArrowheads="1"/>
          </p:cNvSpPr>
          <p:nvPr/>
        </p:nvSpPr>
        <p:spPr bwMode="auto">
          <a:xfrm>
            <a:off x="533400" y="5546725"/>
            <a:ext cx="33528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If </a:t>
            </a:r>
            <a:r>
              <a:rPr lang="en-US" sz="2000" b="1">
                <a:solidFill>
                  <a:srgbClr val="FF0000"/>
                </a:solidFill>
                <a:latin typeface="Monotype Corsiva" charset="0"/>
              </a:rPr>
              <a:t>g</a:t>
            </a:r>
            <a:r>
              <a:rPr lang="en-US" sz="2000">
                <a:solidFill>
                  <a:srgbClr val="FF0000"/>
                </a:solidFill>
                <a:latin typeface="Arial Narrow" charset="0"/>
              </a:rPr>
              <a:t> is uniform throughout the body</a:t>
            </a:r>
          </a:p>
        </p:txBody>
      </p:sp>
      <p:sp>
        <p:nvSpPr>
          <p:cNvPr id="424991" name="Text Box 31"/>
          <p:cNvSpPr txBox="1">
            <a:spLocks noChangeArrowheads="1"/>
          </p:cNvSpPr>
          <p:nvPr/>
        </p:nvSpPr>
        <p:spPr bwMode="auto">
          <a:xfrm>
            <a:off x="6324600" y="4876800"/>
            <a:ext cx="2590800" cy="58102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1600">
                <a:solidFill>
                  <a:srgbClr val="FF0000"/>
                </a:solidFill>
                <a:latin typeface="Arial Narrow" charset="0"/>
              </a:rPr>
              <a:t>Generalized expression for different </a:t>
            </a:r>
            <a:r>
              <a:rPr lang="en-US" sz="1600" b="1">
                <a:solidFill>
                  <a:srgbClr val="FF0000"/>
                </a:solidFill>
                <a:latin typeface="Monotype Corsiva" charset="0"/>
              </a:rPr>
              <a:t>g</a:t>
            </a:r>
            <a:r>
              <a:rPr lang="en-US" sz="1600">
                <a:solidFill>
                  <a:srgbClr val="FF0000"/>
                </a:solidFill>
                <a:latin typeface="Arial Narrow" charset="0"/>
              </a:rPr>
              <a:t> throughout the body</a:t>
            </a:r>
          </a:p>
        </p:txBody>
      </p:sp>
      <p:graphicFrame>
        <p:nvGraphicFramePr>
          <p:cNvPr id="424992" name="Object 4"/>
          <p:cNvGraphicFramePr>
            <a:graphicFrameLocks noChangeAspect="1"/>
          </p:cNvGraphicFramePr>
          <p:nvPr/>
        </p:nvGraphicFramePr>
        <p:xfrm>
          <a:off x="6800850" y="2057400"/>
          <a:ext cx="971550" cy="708025"/>
        </p:xfrm>
        <a:graphic>
          <a:graphicData uri="http://schemas.openxmlformats.org/presentationml/2006/ole">
            <mc:AlternateContent xmlns:mc="http://schemas.openxmlformats.org/markup-compatibility/2006">
              <mc:Choice xmlns:v="urn:schemas-microsoft-com:vml" Requires="v">
                <p:oleObj spid="_x0000_s503439" name="Equation" r:id="rId7" imgW="634680" imgH="482400" progId="Equation.3">
                  <p:embed/>
                </p:oleObj>
              </mc:Choice>
              <mc:Fallback>
                <p:oleObj name="Equation" r:id="rId7" imgW="63468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850" y="2057400"/>
                        <a:ext cx="971550" cy="708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3" name="Object 5"/>
          <p:cNvGraphicFramePr>
            <a:graphicFrameLocks noChangeAspect="1"/>
          </p:cNvGraphicFramePr>
          <p:nvPr/>
        </p:nvGraphicFramePr>
        <p:xfrm>
          <a:off x="7715250" y="2093913"/>
          <a:ext cx="971550" cy="633412"/>
        </p:xfrm>
        <a:graphic>
          <a:graphicData uri="http://schemas.openxmlformats.org/presentationml/2006/ole">
            <mc:AlternateContent xmlns:mc="http://schemas.openxmlformats.org/markup-compatibility/2006">
              <mc:Choice xmlns:v="urn:schemas-microsoft-com:vml" Requires="v">
                <p:oleObj spid="_x0000_s503440" name="Equation" r:id="rId9" imgW="634680" imgH="431640" progId="Equation.3">
                  <p:embed/>
                </p:oleObj>
              </mc:Choice>
              <mc:Fallback>
                <p:oleObj name="Equation" r:id="rId9" imgW="6346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0" y="2093913"/>
                        <a:ext cx="971550" cy="633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4" name="Object 6"/>
          <p:cNvGraphicFramePr>
            <a:graphicFrameLocks noChangeAspect="1"/>
          </p:cNvGraphicFramePr>
          <p:nvPr/>
        </p:nvGraphicFramePr>
        <p:xfrm>
          <a:off x="6248400" y="2935288"/>
          <a:ext cx="609600" cy="479425"/>
        </p:xfrm>
        <a:graphic>
          <a:graphicData uri="http://schemas.openxmlformats.org/presentationml/2006/ole">
            <mc:AlternateContent xmlns:mc="http://schemas.openxmlformats.org/markup-compatibility/2006">
              <mc:Choice xmlns:v="urn:schemas-microsoft-com:vml" Requires="v">
                <p:oleObj spid="_x0000_s503441" name="Equation" r:id="rId11" imgW="279360" imgH="228600" progId="Equation.3">
                  <p:embed/>
                </p:oleObj>
              </mc:Choice>
              <mc:Fallback>
                <p:oleObj name="Equation" r:id="rId11" imgW="2793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935288"/>
                        <a:ext cx="609600"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5" name="Object 7"/>
          <p:cNvGraphicFramePr>
            <a:graphicFrameLocks noChangeAspect="1"/>
          </p:cNvGraphicFramePr>
          <p:nvPr/>
        </p:nvGraphicFramePr>
        <p:xfrm>
          <a:off x="6819900" y="2820988"/>
          <a:ext cx="990600" cy="708025"/>
        </p:xfrm>
        <a:graphic>
          <a:graphicData uri="http://schemas.openxmlformats.org/presentationml/2006/ole">
            <mc:AlternateContent xmlns:mc="http://schemas.openxmlformats.org/markup-compatibility/2006">
              <mc:Choice xmlns:v="urn:schemas-microsoft-com:vml" Requires="v">
                <p:oleObj spid="_x0000_s503442" name="Equation" r:id="rId13" imgW="647640" imgH="482400" progId="Equation.3">
                  <p:embed/>
                </p:oleObj>
              </mc:Choice>
              <mc:Fallback>
                <p:oleObj name="Equation" r:id="rId13" imgW="647640" imgH="4824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9900" y="2820988"/>
                        <a:ext cx="990600" cy="708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6" name="Object 8"/>
          <p:cNvGraphicFramePr>
            <a:graphicFrameLocks noChangeAspect="1"/>
          </p:cNvGraphicFramePr>
          <p:nvPr/>
        </p:nvGraphicFramePr>
        <p:xfrm>
          <a:off x="7772400" y="2857500"/>
          <a:ext cx="990600" cy="635000"/>
        </p:xfrm>
        <a:graphic>
          <a:graphicData uri="http://schemas.openxmlformats.org/presentationml/2006/ole">
            <mc:AlternateContent xmlns:mc="http://schemas.openxmlformats.org/markup-compatibility/2006">
              <mc:Choice xmlns:v="urn:schemas-microsoft-com:vml" Requires="v">
                <p:oleObj spid="_x0000_s503443" name="Equation" r:id="rId15" imgW="647640" imgH="431640" progId="Equation.3">
                  <p:embed/>
                </p:oleObj>
              </mc:Choice>
              <mc:Fallback>
                <p:oleObj name="Equation" r:id="rId15" imgW="64764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2400" y="2857500"/>
                        <a:ext cx="990600" cy="635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7" name="Object 9"/>
          <p:cNvGraphicFramePr>
            <a:graphicFrameLocks noChangeAspect="1"/>
          </p:cNvGraphicFramePr>
          <p:nvPr/>
        </p:nvGraphicFramePr>
        <p:xfrm>
          <a:off x="3155950" y="4943475"/>
          <a:ext cx="3016250" cy="447675"/>
        </p:xfrm>
        <a:graphic>
          <a:graphicData uri="http://schemas.openxmlformats.org/presentationml/2006/ole">
            <mc:AlternateContent xmlns:mc="http://schemas.openxmlformats.org/markup-compatibility/2006">
              <mc:Choice xmlns:v="urn:schemas-microsoft-com:vml" Requires="v">
                <p:oleObj spid="_x0000_s503444" name="Equation" r:id="rId17" imgW="1396800" imgH="215640" progId="Equation.3">
                  <p:embed/>
                </p:oleObj>
              </mc:Choice>
              <mc:Fallback>
                <p:oleObj name="Equation" r:id="rId17" imgW="139680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55950" y="4943475"/>
                        <a:ext cx="3016250" cy="447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8" name="Object 10"/>
          <p:cNvGraphicFramePr>
            <a:graphicFrameLocks noChangeAspect="1"/>
          </p:cNvGraphicFramePr>
          <p:nvPr/>
        </p:nvGraphicFramePr>
        <p:xfrm>
          <a:off x="4090988" y="5534025"/>
          <a:ext cx="1852612" cy="342900"/>
        </p:xfrm>
        <a:graphic>
          <a:graphicData uri="http://schemas.openxmlformats.org/presentationml/2006/ole">
            <mc:AlternateContent xmlns:mc="http://schemas.openxmlformats.org/markup-compatibility/2006">
              <mc:Choice xmlns:v="urn:schemas-microsoft-com:vml" Requires="v">
                <p:oleObj spid="_x0000_s503445" name="Equation" r:id="rId19" imgW="1180800" imgH="228600" progId="Equation.3">
                  <p:embed/>
                </p:oleObj>
              </mc:Choice>
              <mc:Fallback>
                <p:oleObj name="Equation" r:id="rId19" imgW="118080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90988" y="5534025"/>
                        <a:ext cx="1852612" cy="3429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4999" name="Object 11"/>
          <p:cNvGraphicFramePr>
            <a:graphicFrameLocks noChangeAspect="1"/>
          </p:cNvGraphicFramePr>
          <p:nvPr/>
        </p:nvGraphicFramePr>
        <p:xfrm>
          <a:off x="5930900" y="5543550"/>
          <a:ext cx="2070100" cy="323850"/>
        </p:xfrm>
        <a:graphic>
          <a:graphicData uri="http://schemas.openxmlformats.org/presentationml/2006/ole">
            <mc:AlternateContent xmlns:mc="http://schemas.openxmlformats.org/markup-compatibility/2006">
              <mc:Choice xmlns:v="urn:schemas-microsoft-com:vml" Requires="v">
                <p:oleObj spid="_x0000_s503446" name="Equation" r:id="rId21" imgW="1320480" imgH="215640" progId="Equation.3">
                  <p:embed/>
                </p:oleObj>
              </mc:Choice>
              <mc:Fallback>
                <p:oleObj name="Equation" r:id="rId21" imgW="132048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30900" y="5543550"/>
                        <a:ext cx="2070100" cy="323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5000" name="Object 12"/>
          <p:cNvGraphicFramePr>
            <a:graphicFrameLocks noChangeAspect="1"/>
          </p:cNvGraphicFramePr>
          <p:nvPr/>
        </p:nvGraphicFramePr>
        <p:xfrm>
          <a:off x="5486400" y="5981700"/>
          <a:ext cx="762000" cy="571500"/>
        </p:xfrm>
        <a:graphic>
          <a:graphicData uri="http://schemas.openxmlformats.org/presentationml/2006/ole">
            <mc:AlternateContent xmlns:mc="http://schemas.openxmlformats.org/markup-compatibility/2006">
              <mc:Choice xmlns:v="urn:schemas-microsoft-com:vml" Requires="v">
                <p:oleObj spid="_x0000_s503447" name="Equation" r:id="rId23" imgW="291960" imgH="228600" progId="Equation.3">
                  <p:embed/>
                </p:oleObj>
              </mc:Choice>
              <mc:Fallback>
                <p:oleObj name="Equation" r:id="rId23" imgW="29196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86400" y="5981700"/>
                        <a:ext cx="762000" cy="571500"/>
                      </a:xfrm>
                      <a:prstGeom prst="rect">
                        <a:avLst/>
                      </a:prstGeom>
                      <a:solidFill>
                        <a:schemeClr val="bg1"/>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5001" name="Object 13"/>
          <p:cNvGraphicFramePr>
            <a:graphicFrameLocks noChangeAspect="1"/>
          </p:cNvGraphicFramePr>
          <p:nvPr/>
        </p:nvGraphicFramePr>
        <p:xfrm>
          <a:off x="6246813" y="5905500"/>
          <a:ext cx="995362" cy="723900"/>
        </p:xfrm>
        <a:graphic>
          <a:graphicData uri="http://schemas.openxmlformats.org/presentationml/2006/ole">
            <mc:AlternateContent xmlns:mc="http://schemas.openxmlformats.org/markup-compatibility/2006">
              <mc:Choice xmlns:v="urn:schemas-microsoft-com:vml" Requires="v">
                <p:oleObj spid="_x0000_s503448" name="Equation" r:id="rId25" imgW="634680" imgH="482400" progId="Equation.3">
                  <p:embed/>
                </p:oleObj>
              </mc:Choice>
              <mc:Fallback>
                <p:oleObj name="Equation" r:id="rId25" imgW="634680" imgH="4824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46813" y="5905500"/>
                        <a:ext cx="995362" cy="7239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5002" name="Object 14"/>
          <p:cNvGraphicFramePr>
            <a:graphicFrameLocks noChangeAspect="1"/>
          </p:cNvGraphicFramePr>
          <p:nvPr/>
        </p:nvGraphicFramePr>
        <p:xfrm>
          <a:off x="7239000" y="6000750"/>
          <a:ext cx="1066800" cy="533400"/>
        </p:xfrm>
        <a:graphic>
          <a:graphicData uri="http://schemas.openxmlformats.org/presentationml/2006/ole">
            <mc:AlternateContent xmlns:mc="http://schemas.openxmlformats.org/markup-compatibility/2006">
              <mc:Choice xmlns:v="urn:schemas-microsoft-com:vml" Requires="v">
                <p:oleObj spid="_x0000_s503449" name="Equation" r:id="rId27" imgW="393480" imgH="228600" progId="Equation.DSMT4">
                  <p:embed/>
                </p:oleObj>
              </mc:Choice>
              <mc:Fallback>
                <p:oleObj name="Equation" r:id="rId27" imgW="39348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39000" y="6000750"/>
                        <a:ext cx="1066800" cy="533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513164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39433</TotalTime>
  <Words>1940</Words>
  <Application>Microsoft Macintosh PowerPoint</Application>
  <PresentationFormat>On-screen Show (4:3)</PresentationFormat>
  <Paragraphs>247</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phys1443-spring02</vt:lpstr>
      <vt:lpstr>Equation</vt:lpstr>
      <vt:lpstr>PHYS 1443 – Section 004 Lecture #20</vt:lpstr>
      <vt:lpstr>Announcements</vt:lpstr>
      <vt:lpstr>Conservation of Angular Momentum</vt:lpstr>
      <vt:lpstr>Ex. Neutron Star</vt:lpstr>
      <vt:lpstr>Kepler’s Second Law and Angular Momentum Conservation</vt:lpstr>
      <vt:lpstr>Similarity Between Linear and Rotational Motions</vt:lpstr>
      <vt:lpstr>Conditions for Equilibrium</vt:lpstr>
      <vt:lpstr>More on Conditions for Equilibrium</vt:lpstr>
      <vt:lpstr>Center of Gravity Revisited</vt:lpstr>
      <vt:lpstr>How do we solve static equilibrium problems?</vt:lpstr>
      <vt:lpstr>Example for Mechanical Equilibrium</vt:lpstr>
      <vt:lpstr>Example for Mech. Equilibrium Cont’d </vt:lpstr>
      <vt:lpstr>Ex. Human Forearm</vt:lpstr>
      <vt:lpstr>Example: Ladder Balance</vt:lpstr>
      <vt:lpstr>Example cont’d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1091</cp:revision>
  <dcterms:created xsi:type="dcterms:W3CDTF">2012-06-05T17:02:23Z</dcterms:created>
  <dcterms:modified xsi:type="dcterms:W3CDTF">2014-11-04T17:29:33Z</dcterms:modified>
</cp:coreProperties>
</file>