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690" r:id="rId3"/>
    <p:sldId id="809" r:id="rId4"/>
    <p:sldId id="810" r:id="rId5"/>
    <p:sldId id="811" r:id="rId6"/>
    <p:sldId id="812" r:id="rId7"/>
    <p:sldId id="813" r:id="rId8"/>
    <p:sldId id="814" r:id="rId9"/>
    <p:sldId id="797" r:id="rId10"/>
    <p:sldId id="815" r:id="rId11"/>
    <p:sldId id="816" r:id="rId12"/>
    <p:sldId id="817" r:id="rId13"/>
    <p:sldId id="818" r:id="rId14"/>
    <p:sldId id="819" r:id="rId15"/>
    <p:sldId id="820" r:id="rId16"/>
    <p:sldId id="821" r:id="rId1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2" d="100"/>
          <a:sy n="72" d="100"/>
        </p:scale>
        <p:origin x="-68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9.wmf"/><Relationship Id="rId4" Type="http://schemas.openxmlformats.org/officeDocument/2006/relationships/image" Target="../media/image60.wmf"/><Relationship Id="rId5" Type="http://schemas.openxmlformats.org/officeDocument/2006/relationships/image" Target="../media/image61.wmf"/><Relationship Id="rId6" Type="http://schemas.openxmlformats.org/officeDocument/2006/relationships/image" Target="../media/image62.wmf"/><Relationship Id="rId1" Type="http://schemas.openxmlformats.org/officeDocument/2006/relationships/image" Target="../media/image34.wmf"/><Relationship Id="rId2" Type="http://schemas.openxmlformats.org/officeDocument/2006/relationships/image" Target="../media/image5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1" Type="http://schemas.openxmlformats.org/officeDocument/2006/relationships/image" Target="../media/image63.wmf"/><Relationship Id="rId2" Type="http://schemas.openxmlformats.org/officeDocument/2006/relationships/image" Target="../media/image6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 Id="rId1" Type="http://schemas.openxmlformats.org/officeDocument/2006/relationships/image" Target="../media/image34.wmf"/><Relationship Id="rId2"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5" Type="http://schemas.openxmlformats.org/officeDocument/2006/relationships/image" Target="../media/image9.wmf"/><Relationship Id="rId1" Type="http://schemas.openxmlformats.org/officeDocument/2006/relationships/image" Target="../media/image5.wmf"/><Relationship Id="rId2"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4" Type="http://schemas.openxmlformats.org/officeDocument/2006/relationships/image" Target="../media/image13.wmf"/><Relationship Id="rId1" Type="http://schemas.openxmlformats.org/officeDocument/2006/relationships/image" Target="../media/image10.wmf"/><Relationship Id="rId2"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emf"/><Relationship Id="rId1" Type="http://schemas.openxmlformats.org/officeDocument/2006/relationships/image" Target="../media/image16.wmf"/><Relationship Id="rId2"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4" Type="http://schemas.openxmlformats.org/officeDocument/2006/relationships/image" Target="../media/image23.wmf"/><Relationship Id="rId5" Type="http://schemas.openxmlformats.org/officeDocument/2006/relationships/image" Target="../media/image24.wmf"/><Relationship Id="rId6" Type="http://schemas.openxmlformats.org/officeDocument/2006/relationships/image" Target="../media/image25.wmf"/><Relationship Id="rId7" Type="http://schemas.openxmlformats.org/officeDocument/2006/relationships/image" Target="../media/image26.wmf"/><Relationship Id="rId8" Type="http://schemas.openxmlformats.org/officeDocument/2006/relationships/image" Target="../media/image27.wmf"/><Relationship Id="rId9" Type="http://schemas.openxmlformats.org/officeDocument/2006/relationships/image" Target="../media/image28.wmf"/><Relationship Id="rId1" Type="http://schemas.openxmlformats.org/officeDocument/2006/relationships/image" Target="../media/image20.wmf"/><Relationship Id="rId2"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9.wmf"/><Relationship Id="rId2" Type="http://schemas.openxmlformats.org/officeDocument/2006/relationships/image" Target="../media/image30.wmf"/><Relationship Id="rId3"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 Id="rId11" Type="http://schemas.openxmlformats.org/officeDocument/2006/relationships/image" Target="../media/image43.emf"/><Relationship Id="rId1" Type="http://schemas.openxmlformats.org/officeDocument/2006/relationships/image" Target="../media/image33.wmf"/><Relationship Id="rId2"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6.wmf"/><Relationship Id="rId4" Type="http://schemas.openxmlformats.org/officeDocument/2006/relationships/image" Target="../media/image34.wmf"/><Relationship Id="rId5" Type="http://schemas.openxmlformats.org/officeDocument/2006/relationships/image" Target="../media/image47.wmf"/><Relationship Id="rId6" Type="http://schemas.openxmlformats.org/officeDocument/2006/relationships/image" Target="../media/image48.wmf"/><Relationship Id="rId7" Type="http://schemas.openxmlformats.org/officeDocument/2006/relationships/image" Target="../media/image49.wmf"/><Relationship Id="rId8" Type="http://schemas.openxmlformats.org/officeDocument/2006/relationships/image" Target="../media/image50.wmf"/><Relationship Id="rId9" Type="http://schemas.openxmlformats.org/officeDocument/2006/relationships/image" Target="../media/image51.wmf"/><Relationship Id="rId1" Type="http://schemas.openxmlformats.org/officeDocument/2006/relationships/image" Target="../media/image44.wmf"/><Relationship Id="rId2"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3.wmf"/><Relationship Id="rId4" Type="http://schemas.openxmlformats.org/officeDocument/2006/relationships/image" Target="../media/image54.wmf"/><Relationship Id="rId5" Type="http://schemas.openxmlformats.org/officeDocument/2006/relationships/image" Target="../media/image55.wmf"/><Relationship Id="rId6" Type="http://schemas.openxmlformats.org/officeDocument/2006/relationships/image" Target="../media/image56.wmf"/><Relationship Id="rId7" Type="http://schemas.openxmlformats.org/officeDocument/2006/relationships/image" Target="../media/image57.wmf"/><Relationship Id="rId1" Type="http://schemas.openxmlformats.org/officeDocument/2006/relationships/image" Target="../media/image34.wmf"/><Relationship Id="rId2" Type="http://schemas.openxmlformats.org/officeDocument/2006/relationships/image" Target="../media/image5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682587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1440731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Thursday, Nov. 6, 2014</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1443-004, Fall 2014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Thursday, Nov. 6, 2014</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1443-004, Fall 2014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jpeg"/><Relationship Id="rId4" Type="http://schemas.openxmlformats.org/officeDocument/2006/relationships/oleObject" Target="../embeddings/oleObject25.bin"/><Relationship Id="rId5" Type="http://schemas.openxmlformats.org/officeDocument/2006/relationships/image" Target="../media/image29.wmf"/><Relationship Id="rId6" Type="http://schemas.openxmlformats.org/officeDocument/2006/relationships/oleObject" Target="../embeddings/oleObject26.bin"/><Relationship Id="rId7" Type="http://schemas.openxmlformats.org/officeDocument/2006/relationships/image" Target="../media/image30.wmf"/><Relationship Id="rId8" Type="http://schemas.openxmlformats.org/officeDocument/2006/relationships/oleObject" Target="../embeddings/oleObject27.bin"/><Relationship Id="rId9" Type="http://schemas.openxmlformats.org/officeDocument/2006/relationships/image" Target="../media/image31.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9" Type="http://schemas.openxmlformats.org/officeDocument/2006/relationships/oleObject" Target="../embeddings/oleObject31.bin"/><Relationship Id="rId20" Type="http://schemas.openxmlformats.org/officeDocument/2006/relationships/image" Target="../media/image41.wmf"/><Relationship Id="rId21" Type="http://schemas.openxmlformats.org/officeDocument/2006/relationships/oleObject" Target="../embeddings/oleObject37.bin"/><Relationship Id="rId22" Type="http://schemas.openxmlformats.org/officeDocument/2006/relationships/image" Target="../media/image42.wmf"/><Relationship Id="rId23" Type="http://schemas.openxmlformats.org/officeDocument/2006/relationships/oleObject" Target="../embeddings/oleObject38.bin"/><Relationship Id="rId24" Type="http://schemas.openxmlformats.org/officeDocument/2006/relationships/image" Target="../media/image43.emf"/><Relationship Id="rId10" Type="http://schemas.openxmlformats.org/officeDocument/2006/relationships/image" Target="../media/image36.wmf"/><Relationship Id="rId11" Type="http://schemas.openxmlformats.org/officeDocument/2006/relationships/oleObject" Target="../embeddings/oleObject32.bin"/><Relationship Id="rId12" Type="http://schemas.openxmlformats.org/officeDocument/2006/relationships/image" Target="../media/image37.wmf"/><Relationship Id="rId13" Type="http://schemas.openxmlformats.org/officeDocument/2006/relationships/oleObject" Target="../embeddings/oleObject33.bin"/><Relationship Id="rId14" Type="http://schemas.openxmlformats.org/officeDocument/2006/relationships/image" Target="../media/image38.wmf"/><Relationship Id="rId15" Type="http://schemas.openxmlformats.org/officeDocument/2006/relationships/oleObject" Target="../embeddings/oleObject34.bin"/><Relationship Id="rId16" Type="http://schemas.openxmlformats.org/officeDocument/2006/relationships/image" Target="../media/image39.wmf"/><Relationship Id="rId17" Type="http://schemas.openxmlformats.org/officeDocument/2006/relationships/oleObject" Target="../embeddings/oleObject35.bin"/><Relationship Id="rId18" Type="http://schemas.openxmlformats.org/officeDocument/2006/relationships/image" Target="../media/image40.wmf"/><Relationship Id="rId19" Type="http://schemas.openxmlformats.org/officeDocument/2006/relationships/oleObject" Target="../embeddings/oleObject36.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28.bin"/><Relationship Id="rId4" Type="http://schemas.openxmlformats.org/officeDocument/2006/relationships/image" Target="../media/image33.wmf"/><Relationship Id="rId5" Type="http://schemas.openxmlformats.org/officeDocument/2006/relationships/oleObject" Target="../embeddings/oleObject29.bin"/><Relationship Id="rId6" Type="http://schemas.openxmlformats.org/officeDocument/2006/relationships/image" Target="../media/image34.wmf"/><Relationship Id="rId7" Type="http://schemas.openxmlformats.org/officeDocument/2006/relationships/oleObject" Target="../embeddings/oleObject30.bin"/><Relationship Id="rId8" Type="http://schemas.openxmlformats.org/officeDocument/2006/relationships/image" Target="../media/image35.wmf"/></Relationships>
</file>

<file path=ppt/slides/_rels/slide12.xml.rels><?xml version="1.0" encoding="UTF-8" standalone="yes"?>
<Relationships xmlns="http://schemas.openxmlformats.org/package/2006/relationships"><Relationship Id="rId9" Type="http://schemas.openxmlformats.org/officeDocument/2006/relationships/oleObject" Target="../embeddings/oleObject42.bin"/><Relationship Id="rId20" Type="http://schemas.openxmlformats.org/officeDocument/2006/relationships/image" Target="../media/image51.wmf"/><Relationship Id="rId10" Type="http://schemas.openxmlformats.org/officeDocument/2006/relationships/image" Target="../media/image34.wmf"/><Relationship Id="rId11" Type="http://schemas.openxmlformats.org/officeDocument/2006/relationships/oleObject" Target="../embeddings/oleObject43.bin"/><Relationship Id="rId12" Type="http://schemas.openxmlformats.org/officeDocument/2006/relationships/image" Target="../media/image47.wmf"/><Relationship Id="rId13" Type="http://schemas.openxmlformats.org/officeDocument/2006/relationships/oleObject" Target="../embeddings/oleObject44.bin"/><Relationship Id="rId14" Type="http://schemas.openxmlformats.org/officeDocument/2006/relationships/image" Target="../media/image48.wmf"/><Relationship Id="rId15" Type="http://schemas.openxmlformats.org/officeDocument/2006/relationships/oleObject" Target="../embeddings/oleObject45.bin"/><Relationship Id="rId16" Type="http://schemas.openxmlformats.org/officeDocument/2006/relationships/image" Target="../media/image49.wmf"/><Relationship Id="rId17" Type="http://schemas.openxmlformats.org/officeDocument/2006/relationships/oleObject" Target="../embeddings/oleObject46.bin"/><Relationship Id="rId18" Type="http://schemas.openxmlformats.org/officeDocument/2006/relationships/image" Target="../media/image50.wmf"/><Relationship Id="rId19" Type="http://schemas.openxmlformats.org/officeDocument/2006/relationships/oleObject" Target="../embeddings/oleObject47.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9.bin"/><Relationship Id="rId4" Type="http://schemas.openxmlformats.org/officeDocument/2006/relationships/image" Target="../media/image44.wmf"/><Relationship Id="rId5" Type="http://schemas.openxmlformats.org/officeDocument/2006/relationships/oleObject" Target="../embeddings/oleObject40.bin"/><Relationship Id="rId6" Type="http://schemas.openxmlformats.org/officeDocument/2006/relationships/image" Target="../media/image45.wmf"/><Relationship Id="rId7" Type="http://schemas.openxmlformats.org/officeDocument/2006/relationships/oleObject" Target="../embeddings/oleObject41.bin"/><Relationship Id="rId8" Type="http://schemas.openxmlformats.org/officeDocument/2006/relationships/image" Target="../media/image46.wmf"/></Relationships>
</file>

<file path=ppt/slides/_rels/slide13.xml.rels><?xml version="1.0" encoding="UTF-8" standalone="yes"?>
<Relationships xmlns="http://schemas.openxmlformats.org/package/2006/relationships"><Relationship Id="rId11" Type="http://schemas.openxmlformats.org/officeDocument/2006/relationships/image" Target="../media/image54.wmf"/><Relationship Id="rId12" Type="http://schemas.openxmlformats.org/officeDocument/2006/relationships/oleObject" Target="../embeddings/oleObject53.bin"/><Relationship Id="rId13" Type="http://schemas.openxmlformats.org/officeDocument/2006/relationships/image" Target="../media/image55.wmf"/><Relationship Id="rId14" Type="http://schemas.openxmlformats.org/officeDocument/2006/relationships/oleObject" Target="../embeddings/oleObject54.bin"/><Relationship Id="rId15" Type="http://schemas.openxmlformats.org/officeDocument/2006/relationships/image" Target="../media/image56.wmf"/><Relationship Id="rId16" Type="http://schemas.openxmlformats.org/officeDocument/2006/relationships/oleObject" Target="../embeddings/oleObject55.bin"/><Relationship Id="rId17" Type="http://schemas.openxmlformats.org/officeDocument/2006/relationships/image" Target="../media/image57.w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8.bin"/><Relationship Id="rId4" Type="http://schemas.openxmlformats.org/officeDocument/2006/relationships/image" Target="../media/image34.wmf"/><Relationship Id="rId5" Type="http://schemas.openxmlformats.org/officeDocument/2006/relationships/oleObject" Target="../embeddings/oleObject49.bin"/><Relationship Id="rId6" Type="http://schemas.openxmlformats.org/officeDocument/2006/relationships/image" Target="../media/image52.wmf"/><Relationship Id="rId7" Type="http://schemas.openxmlformats.org/officeDocument/2006/relationships/oleObject" Target="../embeddings/oleObject50.bin"/><Relationship Id="rId8" Type="http://schemas.openxmlformats.org/officeDocument/2006/relationships/image" Target="../media/image53.wmf"/><Relationship Id="rId9" Type="http://schemas.openxmlformats.org/officeDocument/2006/relationships/oleObject" Target="../embeddings/oleObject51.bin"/><Relationship Id="rId10" Type="http://schemas.openxmlformats.org/officeDocument/2006/relationships/oleObject" Target="../embeddings/oleObject52.bin"/></Relationships>
</file>

<file path=ppt/slides/_rels/slide14.xml.rels><?xml version="1.0" encoding="UTF-8" standalone="yes"?>
<Relationships xmlns="http://schemas.openxmlformats.org/package/2006/relationships"><Relationship Id="rId11" Type="http://schemas.openxmlformats.org/officeDocument/2006/relationships/oleObject" Target="../embeddings/oleObject60.bin"/><Relationship Id="rId12" Type="http://schemas.openxmlformats.org/officeDocument/2006/relationships/image" Target="../media/image61.wmf"/><Relationship Id="rId13" Type="http://schemas.openxmlformats.org/officeDocument/2006/relationships/oleObject" Target="../embeddings/oleObject61.bin"/><Relationship Id="rId14" Type="http://schemas.openxmlformats.org/officeDocument/2006/relationships/image" Target="../media/image62.wmf"/><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6.bin"/><Relationship Id="rId4" Type="http://schemas.openxmlformats.org/officeDocument/2006/relationships/image" Target="../media/image34.wmf"/><Relationship Id="rId5" Type="http://schemas.openxmlformats.org/officeDocument/2006/relationships/oleObject" Target="../embeddings/oleObject57.bin"/><Relationship Id="rId6" Type="http://schemas.openxmlformats.org/officeDocument/2006/relationships/image" Target="../media/image58.wmf"/><Relationship Id="rId7" Type="http://schemas.openxmlformats.org/officeDocument/2006/relationships/oleObject" Target="../embeddings/oleObject58.bin"/><Relationship Id="rId8" Type="http://schemas.openxmlformats.org/officeDocument/2006/relationships/image" Target="../media/image59.wmf"/><Relationship Id="rId9" Type="http://schemas.openxmlformats.org/officeDocument/2006/relationships/oleObject" Target="../embeddings/oleObject59.bin"/><Relationship Id="rId10" Type="http://schemas.openxmlformats.org/officeDocument/2006/relationships/image" Target="../media/image60.wmf"/></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66.bin"/><Relationship Id="rId12" Type="http://schemas.openxmlformats.org/officeDocument/2006/relationships/image" Target="../media/image67.wmf"/><Relationship Id="rId13" Type="http://schemas.openxmlformats.org/officeDocument/2006/relationships/oleObject" Target="../embeddings/oleObject67.bin"/><Relationship Id="rId14" Type="http://schemas.openxmlformats.org/officeDocument/2006/relationships/image" Target="../media/image68.wmf"/><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62.bin"/><Relationship Id="rId4" Type="http://schemas.openxmlformats.org/officeDocument/2006/relationships/image" Target="../media/image63.wmf"/><Relationship Id="rId5" Type="http://schemas.openxmlformats.org/officeDocument/2006/relationships/oleObject" Target="../embeddings/oleObject63.bin"/><Relationship Id="rId6" Type="http://schemas.openxmlformats.org/officeDocument/2006/relationships/image" Target="../media/image64.wmf"/><Relationship Id="rId7" Type="http://schemas.openxmlformats.org/officeDocument/2006/relationships/oleObject" Target="../embeddings/oleObject64.bin"/><Relationship Id="rId8" Type="http://schemas.openxmlformats.org/officeDocument/2006/relationships/image" Target="../media/image65.wmf"/><Relationship Id="rId9" Type="http://schemas.openxmlformats.org/officeDocument/2006/relationships/oleObject" Target="../embeddings/oleObject65.bin"/><Relationship Id="rId10" Type="http://schemas.openxmlformats.org/officeDocument/2006/relationships/image" Target="../media/image66.wmf"/></Relationships>
</file>

<file path=ppt/slides/_rels/slide16.xml.rels><?xml version="1.0" encoding="UTF-8" standalone="yes"?>
<Relationships xmlns="http://schemas.openxmlformats.org/package/2006/relationships"><Relationship Id="rId9" Type="http://schemas.openxmlformats.org/officeDocument/2006/relationships/image" Target="../media/image64.wmf"/><Relationship Id="rId20" Type="http://schemas.openxmlformats.org/officeDocument/2006/relationships/oleObject" Target="../embeddings/oleObject76.bin"/><Relationship Id="rId21" Type="http://schemas.openxmlformats.org/officeDocument/2006/relationships/image" Target="../media/image75.wmf"/><Relationship Id="rId22" Type="http://schemas.openxmlformats.org/officeDocument/2006/relationships/oleObject" Target="../embeddings/oleObject77.bin"/><Relationship Id="rId23" Type="http://schemas.openxmlformats.org/officeDocument/2006/relationships/image" Target="../media/image76.wmf"/><Relationship Id="rId10" Type="http://schemas.openxmlformats.org/officeDocument/2006/relationships/oleObject" Target="../embeddings/oleObject71.bin"/><Relationship Id="rId11" Type="http://schemas.openxmlformats.org/officeDocument/2006/relationships/image" Target="../media/image70.wmf"/><Relationship Id="rId12" Type="http://schemas.openxmlformats.org/officeDocument/2006/relationships/oleObject" Target="../embeddings/oleObject72.bin"/><Relationship Id="rId13" Type="http://schemas.openxmlformats.org/officeDocument/2006/relationships/image" Target="../media/image71.wmf"/><Relationship Id="rId14" Type="http://schemas.openxmlformats.org/officeDocument/2006/relationships/oleObject" Target="../embeddings/oleObject73.bin"/><Relationship Id="rId15" Type="http://schemas.openxmlformats.org/officeDocument/2006/relationships/image" Target="../media/image72.wmf"/><Relationship Id="rId16" Type="http://schemas.openxmlformats.org/officeDocument/2006/relationships/oleObject" Target="../embeddings/oleObject74.bin"/><Relationship Id="rId17" Type="http://schemas.openxmlformats.org/officeDocument/2006/relationships/image" Target="../media/image73.wmf"/><Relationship Id="rId18" Type="http://schemas.openxmlformats.org/officeDocument/2006/relationships/oleObject" Target="../embeddings/oleObject75.bin"/><Relationship Id="rId19" Type="http://schemas.openxmlformats.org/officeDocument/2006/relationships/image" Target="../media/image74.w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image" Target="../media/image77.jpeg"/><Relationship Id="rId4" Type="http://schemas.openxmlformats.org/officeDocument/2006/relationships/oleObject" Target="../embeddings/oleObject68.bin"/><Relationship Id="rId5" Type="http://schemas.openxmlformats.org/officeDocument/2006/relationships/image" Target="../media/image34.wmf"/><Relationship Id="rId6" Type="http://schemas.openxmlformats.org/officeDocument/2006/relationships/oleObject" Target="../embeddings/oleObject69.bin"/><Relationship Id="rId7" Type="http://schemas.openxmlformats.org/officeDocument/2006/relationships/image" Target="../media/image69.wmf"/><Relationship Id="rId8" Type="http://schemas.openxmlformats.org/officeDocument/2006/relationships/oleObject" Target="../embeddings/oleObject7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7.bin"/><Relationship Id="rId12" Type="http://schemas.openxmlformats.org/officeDocument/2006/relationships/image" Target="../media/image9.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3.bin"/><Relationship Id="rId4" Type="http://schemas.openxmlformats.org/officeDocument/2006/relationships/image" Target="../media/image5.wmf"/><Relationship Id="rId5" Type="http://schemas.openxmlformats.org/officeDocument/2006/relationships/oleObject" Target="../embeddings/oleObject4.bin"/><Relationship Id="rId6" Type="http://schemas.openxmlformats.org/officeDocument/2006/relationships/image" Target="../media/image6.wmf"/><Relationship Id="rId7" Type="http://schemas.openxmlformats.org/officeDocument/2006/relationships/oleObject" Target="../embeddings/oleObject5.bin"/><Relationship Id="rId8" Type="http://schemas.openxmlformats.org/officeDocument/2006/relationships/image" Target="../media/image7.wmf"/><Relationship Id="rId9" Type="http://schemas.openxmlformats.org/officeDocument/2006/relationships/oleObject" Target="../embeddings/oleObject6.bin"/><Relationship Id="rId10"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8.bin"/><Relationship Id="rId4" Type="http://schemas.openxmlformats.org/officeDocument/2006/relationships/image" Target="../media/image10.wmf"/><Relationship Id="rId5" Type="http://schemas.openxmlformats.org/officeDocument/2006/relationships/oleObject" Target="../embeddings/oleObject9.bin"/><Relationship Id="rId6" Type="http://schemas.openxmlformats.org/officeDocument/2006/relationships/image" Target="../media/image11.wmf"/><Relationship Id="rId7" Type="http://schemas.openxmlformats.org/officeDocument/2006/relationships/oleObject" Target="../embeddings/oleObject10.bin"/><Relationship Id="rId8" Type="http://schemas.openxmlformats.org/officeDocument/2006/relationships/image" Target="../media/image12.wmf"/><Relationship Id="rId9" Type="http://schemas.openxmlformats.org/officeDocument/2006/relationships/oleObject" Target="../embeddings/oleObject11.bin"/><Relationship Id="rId10" Type="http://schemas.openxmlformats.org/officeDocument/2006/relationships/image" Target="../media/image13.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 Id="rId3"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16.wmf"/><Relationship Id="rId5" Type="http://schemas.openxmlformats.org/officeDocument/2006/relationships/oleObject" Target="../embeddings/oleObject13.bin"/><Relationship Id="rId6" Type="http://schemas.openxmlformats.org/officeDocument/2006/relationships/image" Target="../media/image17.wmf"/><Relationship Id="rId7" Type="http://schemas.openxmlformats.org/officeDocument/2006/relationships/oleObject" Target="../embeddings/oleObject14.bin"/><Relationship Id="rId8" Type="http://schemas.openxmlformats.org/officeDocument/2006/relationships/image" Target="../media/image18.wmf"/><Relationship Id="rId9" Type="http://schemas.openxmlformats.org/officeDocument/2006/relationships/oleObject" Target="../embeddings/oleObject15.bin"/><Relationship Id="rId10" Type="http://schemas.openxmlformats.org/officeDocument/2006/relationships/image" Target="../media/image19.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19.bin"/><Relationship Id="rId20" Type="http://schemas.openxmlformats.org/officeDocument/2006/relationships/image" Target="../media/image28.wmf"/><Relationship Id="rId10" Type="http://schemas.openxmlformats.org/officeDocument/2006/relationships/image" Target="../media/image23.wmf"/><Relationship Id="rId11" Type="http://schemas.openxmlformats.org/officeDocument/2006/relationships/oleObject" Target="../embeddings/oleObject20.bin"/><Relationship Id="rId12" Type="http://schemas.openxmlformats.org/officeDocument/2006/relationships/image" Target="../media/image24.wmf"/><Relationship Id="rId13" Type="http://schemas.openxmlformats.org/officeDocument/2006/relationships/oleObject" Target="../embeddings/oleObject21.bin"/><Relationship Id="rId14" Type="http://schemas.openxmlformats.org/officeDocument/2006/relationships/image" Target="../media/image25.wmf"/><Relationship Id="rId15" Type="http://schemas.openxmlformats.org/officeDocument/2006/relationships/oleObject" Target="../embeddings/oleObject22.bin"/><Relationship Id="rId16" Type="http://schemas.openxmlformats.org/officeDocument/2006/relationships/image" Target="../media/image26.wmf"/><Relationship Id="rId17" Type="http://schemas.openxmlformats.org/officeDocument/2006/relationships/oleObject" Target="../embeddings/oleObject23.bin"/><Relationship Id="rId18" Type="http://schemas.openxmlformats.org/officeDocument/2006/relationships/image" Target="../media/image27.wmf"/><Relationship Id="rId19" Type="http://schemas.openxmlformats.org/officeDocument/2006/relationships/oleObject" Target="../embeddings/oleObject24.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16.bin"/><Relationship Id="rId4" Type="http://schemas.openxmlformats.org/officeDocument/2006/relationships/image" Target="../media/image20.wmf"/><Relationship Id="rId5" Type="http://schemas.openxmlformats.org/officeDocument/2006/relationships/oleObject" Target="../embeddings/oleObject17.bin"/><Relationship Id="rId6" Type="http://schemas.openxmlformats.org/officeDocument/2006/relationships/image" Target="../media/image21.wmf"/><Relationship Id="rId7" Type="http://schemas.openxmlformats.org/officeDocument/2006/relationships/oleObject" Target="../embeddings/oleObject18.bin"/><Relationship Id="rId8"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Thursday, Nov. 6, 2014</a:t>
            </a:r>
            <a:endParaRPr lang="en-US"/>
          </a:p>
        </p:txBody>
      </p:sp>
      <p:sp>
        <p:nvSpPr>
          <p:cNvPr id="7" name="Rectangle 5"/>
          <p:cNvSpPr>
            <a:spLocks noGrp="1" noChangeArrowheads="1"/>
          </p:cNvSpPr>
          <p:nvPr>
            <p:ph type="ftr" sz="quarter" idx="11"/>
          </p:nvPr>
        </p:nvSpPr>
        <p:spPr/>
        <p:txBody>
          <a:bodyPr/>
          <a:lstStyle/>
          <a:p>
            <a:pPr>
              <a:defRPr/>
            </a:pPr>
            <a:r>
              <a:rPr lang="nl-NL" smtClean="0"/>
              <a:t>PHYS 1443-004, Fall 2014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a:t>
            </a:r>
            <a:r>
              <a:rPr lang="en-US" dirty="0" smtClean="0">
                <a:ea typeface="ＭＳ Ｐゴシック" pitchFamily="-84" charset="-128"/>
                <a:cs typeface="ＭＳ Ｐゴシック" pitchFamily="-84" charset="-128"/>
              </a:rPr>
              <a:t>004</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#21</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998929" y="1447800"/>
            <a:ext cx="283817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Thursday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Nov. </a:t>
            </a:r>
            <a:r>
              <a:rPr lang="en-US" dirty="0">
                <a:solidFill>
                  <a:schemeClr val="accent2"/>
                </a:solidFill>
                <a:latin typeface="Monotype Corsiva" pitchFamily="-84" charset="0"/>
              </a:rPr>
              <a:t>6</a:t>
            </a:r>
            <a:r>
              <a:rPr lang="en-US" dirty="0" smtClean="0">
                <a:solidFill>
                  <a:schemeClr val="accent2"/>
                </a:solidFill>
                <a:latin typeface="Monotype Corsiva" pitchFamily="-84" charset="0"/>
              </a:rPr>
              <a:t>, 2014</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9" name="Rectangle 10"/>
          <p:cNvSpPr>
            <a:spLocks noChangeArrowheads="1"/>
          </p:cNvSpPr>
          <p:nvPr/>
        </p:nvSpPr>
        <p:spPr bwMode="auto">
          <a:xfrm>
            <a:off x="914400" y="2209800"/>
            <a:ext cx="7620000" cy="3886200"/>
          </a:xfrm>
          <a:prstGeom prst="rect">
            <a:avLst/>
          </a:prstGeom>
          <a:noFill/>
          <a:ln w="9525">
            <a:noFill/>
            <a:miter lim="800000"/>
            <a:headEnd/>
            <a:tailEnd/>
          </a:ln>
        </p:spPr>
        <p:txBody>
          <a:bodyPr>
            <a:prstTxWarp prst="textNoShape">
              <a:avLst/>
            </a:prstTxWarp>
          </a:bodyPr>
          <a:lstStyle/>
          <a:p>
            <a:pPr marL="609600" indent="-609600" eaLnBrk="0" hangingPunct="0">
              <a:spcBef>
                <a:spcPct val="20000"/>
              </a:spcBef>
              <a:buFontTx/>
              <a:buChar char="•"/>
            </a:pPr>
            <a:r>
              <a:rPr lang="en-US" sz="3200" dirty="0" smtClean="0">
                <a:solidFill>
                  <a:srgbClr val="0000FF"/>
                </a:solidFill>
                <a:latin typeface="Arial Narrow" charset="0"/>
                <a:ea typeface="굴림" charset="0"/>
                <a:cs typeface="굴림" charset="0"/>
              </a:rPr>
              <a:t>Elastic Properties of Solids</a:t>
            </a:r>
          </a:p>
          <a:p>
            <a:pPr marL="609600" indent="-609600" eaLnBrk="0" hangingPunct="0">
              <a:spcBef>
                <a:spcPct val="20000"/>
              </a:spcBef>
              <a:buFontTx/>
              <a:buChar char="•"/>
            </a:pPr>
            <a:r>
              <a:rPr lang="en-US" sz="3200" dirty="0">
                <a:solidFill>
                  <a:srgbClr val="0000FF"/>
                </a:solidFill>
                <a:latin typeface="Arial Narrow" charset="0"/>
              </a:rPr>
              <a:t>Density and Specific Gravity</a:t>
            </a:r>
          </a:p>
          <a:p>
            <a:pPr marL="609600" indent="-609600" eaLnBrk="0" hangingPunct="0">
              <a:spcBef>
                <a:spcPct val="20000"/>
              </a:spcBef>
              <a:buFontTx/>
              <a:buChar char="•"/>
            </a:pPr>
            <a:r>
              <a:rPr lang="en-US" sz="3200" dirty="0">
                <a:solidFill>
                  <a:srgbClr val="0000FF"/>
                </a:solidFill>
                <a:latin typeface="Arial Narrow" charset="0"/>
              </a:rPr>
              <a:t>Fluid and Pressure</a:t>
            </a:r>
          </a:p>
          <a:p>
            <a:pPr marL="609600" indent="-609600" eaLnBrk="0" hangingPunct="0">
              <a:spcBef>
                <a:spcPct val="20000"/>
              </a:spcBef>
              <a:buFontTx/>
              <a:buChar char="•"/>
            </a:pPr>
            <a:r>
              <a:rPr lang="en-US" sz="3200" dirty="0">
                <a:solidFill>
                  <a:srgbClr val="0000FF"/>
                </a:solidFill>
                <a:latin typeface="Arial Narrow" charset="0"/>
              </a:rPr>
              <a:t>Variation of Pressure and Depth</a:t>
            </a:r>
          </a:p>
          <a:p>
            <a:pPr marL="609600" indent="-609600" eaLnBrk="0" hangingPunct="0">
              <a:spcBef>
                <a:spcPct val="20000"/>
              </a:spcBef>
              <a:buFontTx/>
              <a:buChar char="•"/>
            </a:pPr>
            <a:r>
              <a:rPr lang="en-US" sz="3200" dirty="0">
                <a:solidFill>
                  <a:srgbClr val="0000FF"/>
                </a:solidFill>
                <a:latin typeface="Arial Narrow" charset="0"/>
              </a:rPr>
              <a:t>Pascal’s </a:t>
            </a:r>
            <a:r>
              <a:rPr lang="en-US" sz="3200" dirty="0" smtClean="0">
                <a:solidFill>
                  <a:srgbClr val="0000FF"/>
                </a:solidFill>
                <a:latin typeface="Arial Narrow" charset="0"/>
              </a:rPr>
              <a:t>Principle</a:t>
            </a:r>
          </a:p>
          <a:p>
            <a:pPr marL="609600" indent="-609600" eaLnBrk="0" hangingPunct="0">
              <a:spcBef>
                <a:spcPct val="20000"/>
              </a:spcBef>
              <a:buFontTx/>
              <a:buChar char="•"/>
            </a:pPr>
            <a:endParaRPr lang="en-US" sz="3200" dirty="0">
              <a:solidFill>
                <a:srgbClr val="0000FF"/>
              </a:solidFill>
              <a:latin typeface="Arial Narrow" charset="0"/>
            </a:endParaRPr>
          </a:p>
        </p:txBody>
      </p:sp>
      <p:sp>
        <p:nvSpPr>
          <p:cNvPr id="8" name="Text Box 13"/>
          <p:cNvSpPr txBox="1">
            <a:spLocks noChangeArrowheads="1"/>
          </p:cNvSpPr>
          <p:nvPr/>
        </p:nvSpPr>
        <p:spPr bwMode="auto">
          <a:xfrm>
            <a:off x="990600" y="5410200"/>
            <a:ext cx="7654259"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#11, </a:t>
            </a:r>
            <a:r>
              <a:rPr lang="en-US" dirty="0">
                <a:solidFill>
                  <a:srgbClr val="003300"/>
                </a:solidFill>
                <a:latin typeface="Arial Narrow" charset="0"/>
              </a:rPr>
              <a:t>due </a:t>
            </a:r>
            <a:r>
              <a:rPr lang="en-US" dirty="0" smtClean="0">
                <a:solidFill>
                  <a:srgbClr val="003300"/>
                </a:solidFill>
                <a:latin typeface="Arial Narrow" charset="0"/>
              </a:rPr>
              <a:t>11pm</a:t>
            </a:r>
            <a:r>
              <a:rPr lang="en-US" dirty="0">
                <a:solidFill>
                  <a:srgbClr val="003300"/>
                </a:solidFill>
                <a:latin typeface="Arial Narrow" charset="0"/>
              </a:rPr>
              <a:t>,</a:t>
            </a:r>
            <a:r>
              <a:rPr lang="en-US" dirty="0" smtClean="0">
                <a:solidFill>
                  <a:srgbClr val="003300"/>
                </a:solidFill>
                <a:latin typeface="Arial Narrow" charset="0"/>
              </a:rPr>
              <a:t> Tuesday</a:t>
            </a:r>
            <a:r>
              <a:rPr lang="en-US" dirty="0">
                <a:solidFill>
                  <a:srgbClr val="003300"/>
                </a:solidFill>
                <a:latin typeface="Arial Narrow" charset="0"/>
              </a:rPr>
              <a:t>,</a:t>
            </a:r>
            <a:r>
              <a:rPr lang="en-US" dirty="0" smtClean="0">
                <a:solidFill>
                  <a:srgbClr val="003300"/>
                </a:solidFill>
                <a:latin typeface="Arial Narrow" charset="0"/>
              </a:rPr>
              <a:t> Nov. 11!</a:t>
            </a:r>
            <a:r>
              <a:rPr lang="en-US" dirty="0">
                <a:solidFill>
                  <a:srgbClr val="003300"/>
                </a:solidFill>
                <a:latin typeface="Arial Narrow" charset="0"/>
              </a:rPr>
              <a: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2054"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10</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are the three states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04800" y="3717925"/>
            <a:ext cx="7924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515233" name="Equation" r:id="rId4" imgW="444240" imgH="393480" progId="Equation.3">
                  <p:embed/>
                </p:oleObj>
              </mc:Choice>
              <mc:Fallback>
                <p:oleObj name="Equation" r:id="rId4" imgW="44424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 collection of molecules that are </a:t>
            </a:r>
            <a:r>
              <a:rPr lang="en-US" sz="2000" b="1" u="sng">
                <a:solidFill>
                  <a:schemeClr val="accent2"/>
                </a:solidFill>
                <a:latin typeface="Arial Narrow" charset="0"/>
              </a:rPr>
              <a:t>randomly arranged</a:t>
            </a:r>
            <a:r>
              <a:rPr lang="en-US" sz="2000">
                <a:solidFill>
                  <a:srgbClr val="FF0000"/>
                </a:solidFill>
                <a:latin typeface="Arial Narrow" charset="0"/>
              </a:rPr>
              <a:t> and </a:t>
            </a:r>
            <a:r>
              <a:rPr lang="en-US" sz="2000" b="1" u="sng">
                <a:solidFill>
                  <a:schemeClr val="accent2"/>
                </a:solidFill>
                <a:latin typeface="Arial Narrow" charset="0"/>
              </a:rPr>
              <a:t>loosely bound</a:t>
            </a:r>
            <a:r>
              <a:rPr lang="en-US" sz="2000">
                <a:solidFill>
                  <a:srgbClr val="FF0000"/>
                </a:solidFill>
                <a:latin typeface="Arial Narrow" charset="0"/>
              </a:rPr>
              <a:t> by forces between them or by an external container.</a:t>
            </a:r>
          </a:p>
        </p:txBody>
      </p:sp>
      <p:sp>
        <p:nvSpPr>
          <p:cNvPr id="437260" name="Text Box 12"/>
          <p:cNvSpPr txBox="1">
            <a:spLocks noChangeArrowheads="1"/>
          </p:cNvSpPr>
          <p:nvPr/>
        </p:nvSpPr>
        <p:spPr bwMode="auto">
          <a:xfrm>
            <a:off x="381000" y="2638425"/>
            <a:ext cx="71628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We will first learn about mechanics of fluid at rest, </a:t>
            </a:r>
            <a:r>
              <a:rPr lang="en-US">
                <a:solidFill>
                  <a:schemeClr val="accent2"/>
                </a:solidFill>
                <a:latin typeface="Monotype Corsiva" charset="0"/>
              </a:rPr>
              <a:t>fluid statics</a:t>
            </a:r>
            <a:r>
              <a:rPr lang="en-US">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In what ways do you think fluid exerts stress on the object submerged in it?</a:t>
            </a:r>
          </a:p>
        </p:txBody>
      </p:sp>
      <p:sp>
        <p:nvSpPr>
          <p:cNvPr id="437262" name="Text Box 14"/>
          <p:cNvSpPr txBox="1">
            <a:spLocks noChangeArrowheads="1"/>
          </p:cNvSpPr>
          <p:nvPr/>
        </p:nvSpPr>
        <p:spPr bwMode="auto">
          <a:xfrm>
            <a:off x="304800" y="4267200"/>
            <a:ext cx="6629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This force by the fluid on an object usually is expressed in the form of the force per unit area at the given depth, the pressure, defined as</a:t>
            </a:r>
          </a:p>
        </p:txBody>
      </p:sp>
      <p:sp>
        <p:nvSpPr>
          <p:cNvPr id="437263" name="Text Box 15"/>
          <p:cNvSpPr txBox="1">
            <a:spLocks noChangeArrowheads="1"/>
          </p:cNvSpPr>
          <p:nvPr/>
        </p:nvSpPr>
        <p:spPr bwMode="auto">
          <a:xfrm>
            <a:off x="5105400" y="4981575"/>
            <a:ext cx="4038600" cy="581025"/>
          </a:xfrm>
          <a:prstGeom prst="rect">
            <a:avLst/>
          </a:prstGeom>
          <a:solidFill>
            <a:srgbClr val="FFFF99"/>
          </a:solidFill>
          <a:ln w="28575">
            <a:noFill/>
            <a:miter lim="800000"/>
            <a:headEnd/>
            <a:tailEnd/>
          </a:ln>
        </p:spPr>
        <p:txBody>
          <a:bodyPr>
            <a:prstTxWarp prst="textNoShape">
              <a:avLst/>
            </a:prstTxWarp>
            <a:spAutoFit/>
          </a:bodyPr>
          <a:lstStyle/>
          <a:p>
            <a:r>
              <a:rPr lang="en-US" sz="1600">
                <a:solidFill>
                  <a:schemeClr val="accent2"/>
                </a:solidFill>
                <a:latin typeface="Arial Narrow" charset="0"/>
              </a:rPr>
              <a:t>Note that pressure is a scalar quantity because it’s the magnitude of the force on a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457200" y="4876800"/>
            <a:ext cx="39624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Expression of pressure for an infinitesimal area dA by the force dF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515234" name="Equation" r:id="rId6" imgW="507960" imgH="393480" progId="Equation.DSMT4">
                  <p:embed/>
                </p:oleObj>
              </mc:Choice>
              <mc:Fallback>
                <p:oleObj name="Equation" r:id="rId6" imgW="507960" imgH="3934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Special SI unit for pressure is 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515235" name="Equation" r:id="rId8" imgW="863280" imgH="203040" progId="Equation.DSMT4">
                  <p:embed/>
                </p:oleObj>
              </mc:Choice>
              <mc:Fallback>
                <p:oleObj name="Equation" r:id="rId8" imgW="86328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7123171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308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11</a:t>
            </a:fld>
            <a:endParaRPr lang="en-US"/>
          </a:p>
        </p:txBody>
      </p:sp>
      <p:sp>
        <p:nvSpPr>
          <p:cNvPr id="3087" name="Rectangle 2"/>
          <p:cNvSpPr>
            <a:spLocks noGrp="1" noChangeArrowheads="1"/>
          </p:cNvSpPr>
          <p:nvPr>
            <p:ph type="title"/>
          </p:nvPr>
        </p:nvSpPr>
        <p:spPr>
          <a:xfrm>
            <a:off x="685800" y="152400"/>
            <a:ext cx="7772400" cy="609600"/>
          </a:xfrm>
        </p:spPr>
        <p:txBody>
          <a:bodyPr/>
          <a:lstStyle/>
          <a:p>
            <a:r>
              <a:rPr lang="en-US" sz="4000"/>
              <a:t>Example for Pressure</a:t>
            </a:r>
            <a:endParaRPr lang="en-US"/>
          </a:p>
        </p:txBody>
      </p:sp>
      <p:sp>
        <p:nvSpPr>
          <p:cNvPr id="438275" name="Text Box 3"/>
          <p:cNvSpPr txBox="1">
            <a:spLocks noChangeArrowheads="1"/>
          </p:cNvSpPr>
          <p:nvPr/>
        </p:nvSpPr>
        <p:spPr bwMode="auto">
          <a:xfrm>
            <a:off x="838200" y="762000"/>
            <a:ext cx="7391400" cy="8509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mattress of a water bed is 2.00m long by 2.00m wide and 30.0cm deep.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a:t>
            </a:r>
            <a:r>
              <a:rPr lang="en-US" sz="2200" dirty="0" smtClean="0">
                <a:solidFill>
                  <a:srgbClr val="FF0000"/>
                </a:solidFill>
                <a:latin typeface="Arial Narrow" charset="0"/>
              </a:rPr>
              <a:t>(4</a:t>
            </a:r>
            <a:r>
              <a:rPr lang="en-US" sz="2200" baseline="30000" dirty="0" smtClean="0">
                <a:solidFill>
                  <a:srgbClr val="FF0000"/>
                </a:solidFill>
                <a:latin typeface="Arial Narrow" charset="0"/>
              </a:rPr>
              <a:t>o</a:t>
            </a:r>
            <a:r>
              <a:rPr lang="en-US" sz="2200" dirty="0" smtClean="0">
                <a:solidFill>
                  <a:srgbClr val="FF0000"/>
                </a:solidFill>
                <a:latin typeface="Arial Narrow" charset="0"/>
              </a:rPr>
              <a:t>C </a:t>
            </a:r>
            <a:r>
              <a:rPr lang="en-US" sz="2200" dirty="0">
                <a:solidFill>
                  <a:srgbClr val="FF0000"/>
                </a:solidFill>
                <a:latin typeface="Arial Narrow" charset="0"/>
              </a:rPr>
              <a:t>and 1 </a:t>
            </a:r>
            <a:r>
              <a:rPr lang="en-US" sz="2200" dirty="0" err="1">
                <a:solidFill>
                  <a:srgbClr val="FF0000"/>
                </a:solidFill>
                <a:latin typeface="Arial Narrow" charset="0"/>
              </a:rPr>
              <a:t>atm</a:t>
            </a:r>
            <a:r>
              <a:rPr lang="en-US" sz="2200" dirty="0">
                <a:solidFill>
                  <a:srgbClr val="FF0000"/>
                </a:solidFill>
                <a:latin typeface="Arial Narrow" charset="0"/>
              </a:rPr>
              <a:t>) is 1000kg/m</a:t>
            </a:r>
            <a:r>
              <a:rPr lang="en-US" sz="2200" baseline="30000" dirty="0">
                <a:solidFill>
                  <a:srgbClr val="FF0000"/>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516673" name="Equation" r:id="rId3" imgW="164880" imgH="139680" progId="Equation.3">
                  <p:embed/>
                </p:oleObj>
              </mc:Choice>
              <mc:Fallback>
                <p:oleObj name="Equation" r:id="rId3" imgW="16488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516674" name="Equation" r:id="rId5" imgW="152280" imgH="164880" progId="Equation.3">
                  <p:embed/>
                </p:oleObj>
              </mc:Choice>
              <mc:Fallback>
                <p:oleObj name="Equation" r:id="rId5" imgW="1522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516675" name="Equation" r:id="rId7" imgW="177480" imgH="177480" progId="Equation.3">
                  <p:embed/>
                </p:oleObj>
              </mc:Choice>
              <mc:Fallback>
                <p:oleObj name="Equation" r:id="rId7" imgW="17748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685800" y="3733800"/>
            <a:ext cx="7848600" cy="12160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dirty="0" err="1">
                <a:solidFill>
                  <a:srgbClr val="800000"/>
                </a:solidFill>
                <a:latin typeface="Arial Narrow" charset="0"/>
              </a:rPr>
              <a:t>b</a:t>
            </a:r>
            <a:r>
              <a:rPr lang="en-US" dirty="0">
                <a:solidFill>
                  <a:srgbClr val="800000"/>
                </a:solidFill>
                <a:latin typeface="Arial Narrow" charset="0"/>
              </a:rPr>
              <a:t>) Find the pressure exerted by the water on the floor when the bed rests in its normal position, assuming the entire lower surface of the mattress makes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516676" name="Equation" r:id="rId9" imgW="520560" imgH="228600" progId="Equation.3">
                  <p:embed/>
                </p:oleObj>
              </mc:Choice>
              <mc:Fallback>
                <p:oleObj name="Equation" r:id="rId9" imgW="5205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516677" name="Equation" r:id="rId11" imgW="2565360" imgH="228600" progId="Equation.3">
                  <p:embed/>
                </p:oleObj>
              </mc:Choice>
              <mc:Fallback>
                <p:oleObj name="Equation" r:id="rId11" imgW="25653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516678" name="Equation" r:id="rId13" imgW="368280" imgH="164880" progId="Equation.3">
                  <p:embed/>
                </p:oleObj>
              </mc:Choice>
              <mc:Fallback>
                <p:oleObj name="Equation" r:id="rId13" imgW="368280" imgH="1648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516679" name="Equation" r:id="rId15" imgW="1892160" imgH="203040" progId="Equation.3">
                  <p:embed/>
                </p:oleObj>
              </mc:Choice>
              <mc:Fallback>
                <p:oleObj name="Equation" r:id="rId15" imgW="189216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516680" name="Equation" r:id="rId17" imgW="304560" imgH="393480" progId="Equation.3">
                  <p:embed/>
                </p:oleObj>
              </mc:Choice>
              <mc:Fallback>
                <p:oleObj name="Equation" r:id="rId17" imgW="304560" imgH="393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516681" name="Equation" r:id="rId19" imgW="393480" imgH="393480" progId="Equation.3">
                  <p:embed/>
                </p:oleObj>
              </mc:Choice>
              <mc:Fallback>
                <p:oleObj name="Equation" r:id="rId19" imgW="39348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516682" name="Equation" r:id="rId21" imgW="1485720" imgH="419040" progId="Equation.DSMT4">
                  <p:embed/>
                </p:oleObj>
              </mc:Choice>
              <mc:Fallback>
                <p:oleObj name="Equation" r:id="rId21" imgW="1485720" imgH="419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mc:AlternateContent xmlns:mc="http://schemas.openxmlformats.org/markup-compatibility/2006">
              <mc:Choice xmlns:v="urn:schemas-microsoft-com:vml" Requires="v">
                <p:oleObj spid="_x0000_s516683" name="Equation" r:id="rId23" imgW="444500" imgH="190500" progId="Equation.DSMT4">
                  <p:embed/>
                </p:oleObj>
              </mc:Choice>
              <mc:Fallback>
                <p:oleObj name="Equation" r:id="rId23" imgW="444500" imgH="1905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938815" y="5803900"/>
                        <a:ext cx="747985" cy="292100"/>
                      </a:xfrm>
                      <a:prstGeom prst="rect">
                        <a:avLst/>
                      </a:prstGeom>
                      <a:solidFill>
                        <a:srgbClr val="FFFF99"/>
                      </a:solidFill>
                      <a:ln>
                        <a:noFill/>
                      </a:ln>
                      <a:extLs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091958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4108"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12</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90800" y="3505200"/>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517593" name="Equation" r:id="rId3" imgW="952200" imgH="228600" progId="Equation.3">
                  <p:embed/>
                </p:oleObj>
              </mc:Choice>
              <mc:Fallback>
                <p:oleObj name="Equation" r:id="rId3" imgW="9522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438400" y="1660525"/>
            <a:ext cx="60198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It seems that the pressure has a lot to do with the total mass of the fluid above the object that puts weight on the object.</a:t>
            </a:r>
          </a:p>
        </p:txBody>
      </p:sp>
      <p:sp>
        <p:nvSpPr>
          <p:cNvPr id="439303" name="Text Box 7"/>
          <p:cNvSpPr txBox="1">
            <a:spLocks noChangeArrowheads="1"/>
          </p:cNvSpPr>
          <p:nvPr/>
        </p:nvSpPr>
        <p:spPr bwMode="auto">
          <a:xfrm>
            <a:off x="2514600" y="2393950"/>
            <a:ext cx="6324600" cy="103505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height </a:t>
            </a:r>
            <a:r>
              <a:rPr lang="en-US" sz="2000" dirty="0" err="1">
                <a:solidFill>
                  <a:schemeClr val="accent2"/>
                </a:solidFill>
                <a:latin typeface="Monotype Corsiva" charset="0"/>
              </a:rPr>
              <a:t>h</a:t>
            </a:r>
            <a:r>
              <a:rPr lang="en-US" sz="2000" dirty="0">
                <a:solidFill>
                  <a:schemeClr val="accent2"/>
                </a:solidFill>
                <a:latin typeface="Arial Narrow" charset="0"/>
              </a:rPr>
              <a:t> and the cross sectional area </a:t>
            </a:r>
            <a:r>
              <a:rPr lang="en-US" sz="2000" dirty="0">
                <a:solidFill>
                  <a:schemeClr val="accent2"/>
                </a:solidFill>
                <a:latin typeface="Monotype Corsiva" charset="0"/>
              </a:rPr>
              <a:t>A</a:t>
            </a:r>
            <a:r>
              <a:rPr lang="en-US" sz="2000" dirty="0">
                <a:solidFill>
                  <a:schemeClr val="accent2"/>
                </a:solidFill>
                <a:latin typeface="Arial Narrow" charset="0"/>
              </a:rPr>
              <a:t> immersed in a fluid of density</a:t>
            </a:r>
            <a:r>
              <a:rPr lang="en-US" sz="2000" dirty="0" smtClean="0">
                <a:solidFill>
                  <a:schemeClr val="accent2"/>
                </a:solidFill>
                <a:latin typeface="Arial Narrow" charset="0"/>
              </a:rPr>
              <a:t> </a:t>
            </a:r>
            <a:r>
              <a:rPr lang="en-US" sz="2000" dirty="0" err="1" smtClean="0">
                <a:solidFill>
                  <a:schemeClr val="accent2"/>
                </a:solidFill>
                <a:latin typeface="Symbol" charset="2"/>
              </a:rPr>
              <a:t>ρ</a:t>
            </a:r>
            <a:r>
              <a:rPr lang="en-US" sz="2000" dirty="0" smtClean="0">
                <a:solidFill>
                  <a:schemeClr val="accent2"/>
                </a:solidFill>
                <a:latin typeface="Arial Narrow" charset="0"/>
              </a:rPr>
              <a:t> </a:t>
            </a:r>
            <a:r>
              <a:rPr lang="en-US" sz="2000" dirty="0">
                <a:solidFill>
                  <a:schemeClr val="accent2"/>
                </a:solidFill>
                <a:latin typeface="Arial Narrow" charset="0"/>
              </a:rPr>
              <a:t>at rest, as shown in the figure, and the system is in its equilibrium.</a:t>
            </a:r>
          </a:p>
        </p:txBody>
      </p:sp>
      <p:sp>
        <p:nvSpPr>
          <p:cNvPr id="439304" name="Text Box 8"/>
          <p:cNvSpPr txBox="1">
            <a:spLocks noChangeArrowheads="1"/>
          </p:cNvSpPr>
          <p:nvPr/>
        </p:nvSpPr>
        <p:spPr bwMode="auto">
          <a:xfrm>
            <a:off x="4267200" y="4800600"/>
            <a:ext cx="4648200" cy="944563"/>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dirty="0">
                <a:solidFill>
                  <a:schemeClr val="accent2"/>
                </a:solidFill>
                <a:latin typeface="Arial Narrow" charset="0"/>
              </a:rPr>
              <a:t>The pressure at the depth </a:t>
            </a:r>
            <a:r>
              <a:rPr lang="en-US" sz="1800" dirty="0" err="1">
                <a:solidFill>
                  <a:schemeClr val="accent2"/>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a:t>
            </a:r>
            <a:r>
              <a:rPr lang="en-US" sz="1800" dirty="0" smtClean="0">
                <a:solidFill>
                  <a:schemeClr val="accent2"/>
                </a:solidFill>
                <a:latin typeface="Arial Narrow" charset="0"/>
              </a:rPr>
              <a:t> </a:t>
            </a:r>
            <a:r>
              <a:rPr lang="en-US" sz="1800" dirty="0" err="1" smtClean="0">
                <a:solidFill>
                  <a:schemeClr val="accent2"/>
                </a:solidFill>
                <a:latin typeface="Symbol" charset="2"/>
              </a:rPr>
              <a:t>ρ</a:t>
            </a:r>
            <a:r>
              <a:rPr lang="en-US" sz="1800" dirty="0" err="1" smtClean="0">
                <a:solidFill>
                  <a:schemeClr val="accent2"/>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Atmospheric pressure P</a:t>
            </a:r>
            <a:r>
              <a:rPr lang="en-US" sz="2000" baseline="-25000">
                <a:solidFill>
                  <a:schemeClr val="accent2"/>
                </a:solidFill>
                <a:latin typeface="Arial Narrow" charset="0"/>
              </a:rPr>
              <a:t>0</a:t>
            </a:r>
            <a:r>
              <a:rPr lang="en-US" sz="2000">
                <a:solidFill>
                  <a:schemeClr val="accent2"/>
                </a:solidFill>
                <a:latin typeface="Arial Narrow" charset="0"/>
              </a:rPr>
              <a:t> 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517594" name="Equation" r:id="rId5" imgW="1498320" imgH="203040" progId="Equation.3">
                  <p:embed/>
                </p:oleObj>
              </mc:Choice>
              <mc:Fallback>
                <p:oleObj name="Equation" r:id="rId5" imgW="149832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nvGraphicFramePr>
        <p:xfrm>
          <a:off x="6556375" y="3917950"/>
          <a:ext cx="377825" cy="279400"/>
        </p:xfrm>
        <a:graphic>
          <a:graphicData uri="http://schemas.openxmlformats.org/presentationml/2006/ole">
            <mc:AlternateContent xmlns:mc="http://schemas.openxmlformats.org/markup-compatibility/2006">
              <mc:Choice xmlns:v="urn:schemas-microsoft-com:vml" Requires="v">
                <p:oleObj spid="_x0000_s517595" name="Equation" r:id="rId7" imgW="203040" imgH="164880" progId="Equation.3">
                  <p:embed/>
                </p:oleObj>
              </mc:Choice>
              <mc:Fallback>
                <p:oleObj name="Equation" r:id="rId7" imgW="20304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56375" y="3917950"/>
                        <a:ext cx="377825" cy="279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517596" name="Equation" r:id="rId9" imgW="152280" imgH="164880" progId="Equation.3">
                  <p:embed/>
                </p:oleObj>
              </mc:Choice>
              <mc:Fallback>
                <p:oleObj name="Equation" r:id="rId9" imgW="152280" imgH="1648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nvGraphicFramePr>
        <p:xfrm>
          <a:off x="6915150" y="3886200"/>
          <a:ext cx="684213" cy="342900"/>
        </p:xfrm>
        <a:graphic>
          <a:graphicData uri="http://schemas.openxmlformats.org/presentationml/2006/ole">
            <mc:AlternateContent xmlns:mc="http://schemas.openxmlformats.org/markup-compatibility/2006">
              <mc:Choice xmlns:v="urn:schemas-microsoft-com:vml" Requires="v">
                <p:oleObj spid="_x0000_s517597" name="Equation" r:id="rId11" imgW="368280" imgH="203040" progId="Equation.3">
                  <p:embed/>
                </p:oleObj>
              </mc:Choice>
              <mc:Fallback>
                <p:oleObj name="Equation" r:id="rId11" imgW="368280" imgH="203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15150" y="3886200"/>
                        <a:ext cx="684213"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nvGraphicFramePr>
        <p:xfrm>
          <a:off x="7580313" y="3886200"/>
          <a:ext cx="801687" cy="342900"/>
        </p:xfrm>
        <a:graphic>
          <a:graphicData uri="http://schemas.openxmlformats.org/presentationml/2006/ole">
            <mc:AlternateContent xmlns:mc="http://schemas.openxmlformats.org/markup-compatibility/2006">
              <mc:Choice xmlns:v="urn:schemas-microsoft-com:vml" Requires="v">
                <p:oleObj spid="_x0000_s517598" name="Equation" r:id="rId13" imgW="431640" imgH="203040" progId="Equation.3">
                  <p:embed/>
                </p:oleObj>
              </mc:Choice>
              <mc:Fallback>
                <p:oleObj name="Equation" r:id="rId13" imgW="43164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0313" y="3886200"/>
                        <a:ext cx="801687" cy="3429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nvGraphicFramePr>
        <p:xfrm>
          <a:off x="5924550" y="4267200"/>
          <a:ext cx="2439988" cy="427038"/>
        </p:xfrm>
        <a:graphic>
          <a:graphicData uri="http://schemas.openxmlformats.org/presentationml/2006/ole">
            <mc:AlternateContent xmlns:mc="http://schemas.openxmlformats.org/markup-compatibility/2006">
              <mc:Choice xmlns:v="urn:schemas-microsoft-com:vml" Requires="v">
                <p:oleObj spid="_x0000_s517599" name="Equation" r:id="rId15" imgW="1193760" imgH="228600" progId="Equation.3">
                  <p:embed/>
                </p:oleObj>
              </mc:Choice>
              <mc:Fallback>
                <p:oleObj name="Equation" r:id="rId15" imgW="11937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24550" y="4267200"/>
                        <a:ext cx="2439988"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nvGraphicFramePr>
        <p:xfrm>
          <a:off x="8269288" y="4314825"/>
          <a:ext cx="493712" cy="331788"/>
        </p:xfrm>
        <a:graphic>
          <a:graphicData uri="http://schemas.openxmlformats.org/presentationml/2006/ole">
            <mc:AlternateContent xmlns:mc="http://schemas.openxmlformats.org/markup-compatibility/2006">
              <mc:Choice xmlns:v="urn:schemas-microsoft-com:vml" Requires="v">
                <p:oleObj spid="_x0000_s517600"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269288" y="4314825"/>
                        <a:ext cx="493712" cy="3317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517601" name="Equation" r:id="rId19" imgW="685800" imgH="228600" progId="Equation.DSMT4">
                  <p:embed/>
                </p:oleObj>
              </mc:Choice>
              <mc:Fallback>
                <p:oleObj name="Equation" r:id="rId19" imgW="685800" imgH="2286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91869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513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13</a:t>
            </a:fld>
            <a:endParaRPr lang="en-US"/>
          </a:p>
        </p:txBody>
      </p:sp>
      <p:sp>
        <p:nvSpPr>
          <p:cNvPr id="5133" name="Rectangle 2"/>
          <p:cNvSpPr>
            <a:spLocks noGrp="1" noChangeArrowheads="1"/>
          </p:cNvSpPr>
          <p:nvPr>
            <p:ph type="title"/>
          </p:nvPr>
        </p:nvSpPr>
        <p:spPr>
          <a:xfrm>
            <a:off x="685800" y="152400"/>
            <a:ext cx="7772400" cy="609600"/>
          </a:xfrm>
        </p:spPr>
        <p:txBody>
          <a:bodyPr/>
          <a:lstStyle/>
          <a:p>
            <a:r>
              <a:rPr lang="en-US" sz="4000"/>
              <a:t>Pascal’s Principle and Hydraulics</a:t>
            </a:r>
            <a:endParaRPr lang="en-US"/>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A change in the pressure applied to a fluid is transmitted undiminished to every point of the fluid and to the walls of the container.</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resultant pressure P at any given depth h increases as much as the change in P</a:t>
            </a:r>
            <a:r>
              <a:rPr lang="en-US" sz="2000" baseline="-25000">
                <a:solidFill>
                  <a:srgbClr val="FF0000"/>
                </a:solidFill>
                <a:latin typeface="Arial Narrow" charset="0"/>
              </a:rPr>
              <a:t>0</a:t>
            </a:r>
            <a:r>
              <a:rPr lang="en-US" sz="200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518565"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518566" name="Equation" r:id="rId5" imgW="825480" imgH="228600" progId="Equation.3">
                  <p:embed/>
                </p:oleObj>
              </mc:Choice>
              <mc:Fallback>
                <p:oleObj name="Equation" r:id="rId5" imgW="8254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518567" name="Equation" r:id="rId7" imgW="177480" imgH="215640" progId="Equation.3">
                  <p:embed/>
                </p:oleObj>
              </mc:Choice>
              <mc:Fallback>
                <p:oleObj name="Equation" r:id="rId7"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518568" name="Equation" r:id="rId9" imgW="177480" imgH="215640" progId="Equation.3">
                  <p:embed/>
                </p:oleObj>
              </mc:Choice>
              <mc:Fallback>
                <p:oleObj name="Equation" r:id="rId9" imgW="1774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518569" name="Equation" r:id="rId10" imgW="330120" imgH="431640" progId="Equation.3">
                  <p:embed/>
                </p:oleObj>
              </mc:Choice>
              <mc:Fallback>
                <p:oleObj name="Equation" r:id="rId10" imgW="330120" imgH="431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518570" name="Equation" r:id="rId12" imgW="342720" imgH="431640" progId="Equation.3">
                  <p:embed/>
                </p:oleObj>
              </mc:Choice>
              <mc:Fallback>
                <p:oleObj name="Equation" r:id="rId12" imgW="342720" imgH="431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518571" name="Equation" r:id="rId14" imgW="482400" imgH="431640" progId="Equation.3">
                  <p:embed/>
                </p:oleObj>
              </mc:Choice>
              <mc:Fallback>
                <p:oleObj name="Equation" r:id="rId14" imgW="482400" imgH="43164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518572" name="Equation" r:id="rId16" imgW="482400" imgH="431640" progId="Equation.DSMT4">
                  <p:embed/>
                </p:oleObj>
              </mc:Choice>
              <mc:Fallback>
                <p:oleObj name="Equation" r:id="rId16" imgW="48240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355205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6153"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14</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In a car lift used in a service station, compressed air exerts a force on a small piston that has a circular cross section and a radius of 5.00cm.  This pressure is transmitted by a liquid to a piston that has a radius of 15.0cm.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519485" name="Equation" r:id="rId3" imgW="152280" imgH="164880" progId="Equation.3">
                  <p:embed/>
                </p:oleObj>
              </mc:Choice>
              <mc:Fallback>
                <p:oleObj name="Equation" r:id="rId3" imgW="152280" imgH="164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Using the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519486" name="Equation" r:id="rId5" imgW="164880" imgH="215640" progId="Equation.3">
                  <p:embed/>
                </p:oleObj>
              </mc:Choice>
              <mc:Fallback>
                <p:oleObj name="Equation" r:id="rId5" imgW="164880" imgH="215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79248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519487" name="Equation" r:id="rId7" imgW="469800" imgH="406080" progId="Equation.DSMT4">
                  <p:embed/>
                </p:oleObj>
              </mc:Choice>
              <mc:Fallback>
                <p:oleObj name="Equation" r:id="rId7" imgW="469800" imgH="406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519488" name="Equation" r:id="rId9" imgW="2120760" imgH="495000" progId="Equation.DSMT4">
                  <p:embed/>
                </p:oleObj>
              </mc:Choice>
              <mc:Fallback>
                <p:oleObj name="Equation" r:id="rId9" imgW="2120760" imgH="4950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519489" name="Equation" r:id="rId11" imgW="330120" imgH="431640" progId="Equation.3">
                  <p:embed/>
                </p:oleObj>
              </mc:Choice>
              <mc:Fallback>
                <p:oleObj name="Equation" r:id="rId11" imgW="33012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519490" name="Equation" r:id="rId13" imgW="1650960" imgH="457200" progId="Equation.DSMT4">
                  <p:embed/>
                </p:oleObj>
              </mc:Choice>
              <mc:Fallback>
                <p:oleObj name="Equation" r:id="rId13" imgW="1650960" imgH="4572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474906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7177"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15</a:t>
            </a:fld>
            <a:endParaRPr lang="en-US"/>
          </a:p>
        </p:txBody>
      </p:sp>
      <p:sp>
        <p:nvSpPr>
          <p:cNvPr id="7179"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depth 5.0 </a:t>
            </a:r>
            <a:r>
              <a:rPr lang="en-US" dirty="0" err="1">
                <a:solidFill>
                  <a:srgbClr val="800000"/>
                </a:solidFill>
                <a:latin typeface="Arial Narrow" charset="0"/>
              </a:rPr>
              <a:t>m</a:t>
            </a:r>
            <a:r>
              <a:rPr lang="en-US" dirty="0" smtClean="0">
                <a:solidFill>
                  <a:srgbClr val="800000"/>
                </a:solidFill>
                <a:latin typeface="Arial Narrow" charset="0"/>
              </a:rPr>
              <a:t>.  Assume the surface area of the eardrum is 1.0cm</a:t>
            </a:r>
            <a:r>
              <a:rPr lang="en-US" baseline="30000" dirty="0" smtClean="0">
                <a:solidFill>
                  <a:srgbClr val="800000"/>
                </a:solidFill>
                <a:latin typeface="Arial Narrow" charset="0"/>
              </a:rPr>
              <a:t>2</a:t>
            </a:r>
            <a:r>
              <a:rPr lang="en-US" dirty="0" smtClean="0">
                <a:solidFill>
                  <a:srgbClr val="800000"/>
                </a:solidFill>
                <a:latin typeface="Arial Narrow" charset="0"/>
              </a:rPr>
              <a:t>.</a:t>
            </a:r>
            <a:endParaRPr lang="en-US" dirty="0">
              <a:solidFill>
                <a:srgbClr val="800000"/>
              </a:solidFill>
              <a:latin typeface="Arial Narrow" charset="0"/>
            </a:endParaRP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520509" name="Equation" r:id="rId3" imgW="406080" imgH="228600" progId="Equation.3">
                  <p:embed/>
                </p:oleObj>
              </mc:Choice>
              <mc:Fallback>
                <p:oleObj name="Equation" r:id="rId3" imgW="4060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520510" name="Equation" r:id="rId5" imgW="164880" imgH="164880" progId="Equation.3">
                  <p:embed/>
                </p:oleObj>
              </mc:Choice>
              <mc:Fallback>
                <p:oleObj name="Equation" r:id="rId5" imgW="164880" imgH="1648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22325"/>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outward pressure in the middle of the eardrum is the same as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520511" name="Equation" r:id="rId7" imgW="507960" imgH="228600" progId="Equation.3">
                  <p:embed/>
                </p:oleObj>
              </mc:Choice>
              <mc:Fallback>
                <p:oleObj name="Equation" r:id="rId7" imgW="5079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520512" name="Equation" r:id="rId9" imgW="1904760" imgH="203040" progId="Equation.3">
                  <p:embed/>
                </p:oleObj>
              </mc:Choice>
              <mc:Fallback>
                <p:oleObj name="Equation" r:id="rId9" imgW="190476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520513" name="Equation" r:id="rId11" imgW="736560" imgH="228600" progId="Equation.3">
                  <p:embed/>
                </p:oleObj>
              </mc:Choice>
              <mc:Fallback>
                <p:oleObj name="Equation" r:id="rId11" imgW="7365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520514" name="Equation" r:id="rId13" imgW="1815840" imgH="203040" progId="Equation.DSMT4">
                  <p:embed/>
                </p:oleObj>
              </mc:Choice>
              <mc:Fallback>
                <p:oleObj name="Equation" r:id="rId13" imgW="1815840" imgH="2030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290855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820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30" name="Slide Number Placeholder 5"/>
          <p:cNvSpPr>
            <a:spLocks noGrp="1"/>
          </p:cNvSpPr>
          <p:nvPr>
            <p:ph type="sldNum" sz="quarter" idx="12"/>
          </p:nvPr>
        </p:nvSpPr>
        <p:spPr/>
        <p:txBody>
          <a:bodyPr/>
          <a:lstStyle/>
          <a:p>
            <a:fld id="{AD496A58-31C6-8344-B2E7-B2AC9D69A724}" type="slidenum">
              <a:rPr lang="en-US"/>
              <a:pPr/>
              <a:t>16</a:t>
            </a:fld>
            <a:endParaRPr lang="en-US"/>
          </a:p>
        </p:txBody>
      </p:sp>
      <p:grpSp>
        <p:nvGrpSpPr>
          <p:cNvPr id="2" name="Group 2"/>
          <p:cNvGrpSpPr>
            <a:grpSpLocks/>
          </p:cNvGrpSpPr>
          <p:nvPr/>
        </p:nvGrpSpPr>
        <p:grpSpPr bwMode="auto">
          <a:xfrm>
            <a:off x="-3429000" y="-533400"/>
            <a:ext cx="7315200" cy="5486400"/>
            <a:chOff x="-1968" y="-336"/>
            <a:chExt cx="4608" cy="3456"/>
          </a:xfrm>
        </p:grpSpPr>
        <p:pic>
          <p:nvPicPr>
            <p:cNvPr id="8214" name="Picture 3" descr="dam"/>
            <p:cNvPicPr>
              <a:picLocks noChangeAspect="1" noChangeArrowheads="1"/>
            </p:cNvPicPr>
            <p:nvPr/>
          </p:nvPicPr>
          <p:blipFill>
            <a:blip r:embed="rId3"/>
            <a:srcRect/>
            <a:stretch>
              <a:fillRect/>
            </a:stretch>
          </p:blipFill>
          <p:spPr bwMode="auto">
            <a:xfrm>
              <a:off x="-1968" y="-336"/>
              <a:ext cx="4608" cy="3456"/>
            </a:xfrm>
            <a:prstGeom prst="rect">
              <a:avLst/>
            </a:prstGeom>
            <a:noFill/>
            <a:ln w="9525">
              <a:noFill/>
              <a:miter lim="800000"/>
              <a:headEnd/>
              <a:tailEnd/>
            </a:ln>
          </p:spPr>
        </p:pic>
        <p:sp>
          <p:nvSpPr>
            <p:cNvPr id="8215" name="Text Box 4"/>
            <p:cNvSpPr txBox="1">
              <a:spLocks noChangeArrowheads="1"/>
            </p:cNvSpPr>
            <p:nvPr/>
          </p:nvSpPr>
          <p:spPr bwMode="auto">
            <a:xfrm>
              <a:off x="672" y="1296"/>
              <a:ext cx="192" cy="250"/>
            </a:xfrm>
            <a:prstGeom prst="rect">
              <a:avLst/>
            </a:prstGeom>
            <a:solidFill>
              <a:schemeClr val="bg1"/>
            </a:solidFill>
            <a:ln w="9525">
              <a:noFill/>
              <a:miter lim="800000"/>
              <a:headEnd/>
              <a:tailEnd/>
            </a:ln>
          </p:spPr>
          <p:txBody>
            <a:bodyPr>
              <a:prstTxWarp prst="textNoShape">
                <a:avLst/>
              </a:prstTxWarp>
              <a:spAutoFit/>
            </a:bodyPr>
            <a:lstStyle/>
            <a:p>
              <a:pPr>
                <a:spcBef>
                  <a:spcPct val="50000"/>
                </a:spcBef>
              </a:pPr>
              <a:r>
                <a:rPr lang="en-US" sz="2000">
                  <a:solidFill>
                    <a:schemeClr val="accent2"/>
                  </a:solidFill>
                  <a:latin typeface="Arial Narrow" charset="0"/>
                </a:rPr>
                <a:t>H</a:t>
              </a:r>
            </a:p>
          </p:txBody>
        </p:sp>
        <p:sp>
          <p:nvSpPr>
            <p:cNvPr id="8216" name="Rectangle 5"/>
            <p:cNvSpPr>
              <a:spLocks noChangeArrowheads="1"/>
            </p:cNvSpPr>
            <p:nvPr/>
          </p:nvSpPr>
          <p:spPr bwMode="auto">
            <a:xfrm>
              <a:off x="1488" y="1776"/>
              <a:ext cx="96" cy="48"/>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8217" name="Text Box 6"/>
            <p:cNvSpPr txBox="1">
              <a:spLocks noChangeArrowheads="1"/>
            </p:cNvSpPr>
            <p:nvPr/>
          </p:nvSpPr>
          <p:spPr bwMode="auto">
            <a:xfrm>
              <a:off x="1536" y="1680"/>
              <a:ext cx="241"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dy</a:t>
              </a:r>
            </a:p>
          </p:txBody>
        </p:sp>
        <p:sp>
          <p:nvSpPr>
            <p:cNvPr id="8218" name="Line 7"/>
            <p:cNvSpPr>
              <a:spLocks noChangeShapeType="1"/>
            </p:cNvSpPr>
            <p:nvPr/>
          </p:nvSpPr>
          <p:spPr bwMode="auto">
            <a:xfrm>
              <a:off x="1056" y="1440"/>
              <a:ext cx="432" cy="384"/>
            </a:xfrm>
            <a:prstGeom prst="line">
              <a:avLst/>
            </a:prstGeom>
            <a:noFill/>
            <a:ln w="101600">
              <a:solidFill>
                <a:schemeClr val="hlink"/>
              </a:solidFill>
              <a:round/>
              <a:headEnd/>
              <a:tailEnd/>
            </a:ln>
          </p:spPr>
          <p:txBody>
            <a:bodyPr>
              <a:prstTxWarp prst="textNoShape">
                <a:avLst/>
              </a:prstTxWarp>
            </a:bodyPr>
            <a:lstStyle/>
            <a:p>
              <a:endParaRPr lang="en-US"/>
            </a:p>
          </p:txBody>
        </p:sp>
        <p:sp>
          <p:nvSpPr>
            <p:cNvPr id="8219" name="Line 8"/>
            <p:cNvSpPr>
              <a:spLocks noChangeShapeType="1"/>
            </p:cNvSpPr>
            <p:nvPr/>
          </p:nvSpPr>
          <p:spPr bwMode="auto">
            <a:xfrm flipV="1">
              <a:off x="1536" y="182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0" name="Text Box 9"/>
            <p:cNvSpPr txBox="1">
              <a:spLocks noChangeArrowheads="1"/>
            </p:cNvSpPr>
            <p:nvPr/>
          </p:nvSpPr>
          <p:spPr bwMode="auto">
            <a:xfrm>
              <a:off x="1536" y="1824"/>
              <a:ext cx="175"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y</a:t>
              </a:r>
            </a:p>
          </p:txBody>
        </p:sp>
        <p:sp>
          <p:nvSpPr>
            <p:cNvPr id="8221" name="Line 10"/>
            <p:cNvSpPr>
              <a:spLocks noChangeShapeType="1"/>
            </p:cNvSpPr>
            <p:nvPr/>
          </p:nvSpPr>
          <p:spPr bwMode="auto">
            <a:xfrm flipV="1">
              <a:off x="1152" y="134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2" name="Text Box 11"/>
            <p:cNvSpPr txBox="1">
              <a:spLocks noChangeArrowheads="1"/>
            </p:cNvSpPr>
            <p:nvPr/>
          </p:nvSpPr>
          <p:spPr bwMode="auto">
            <a:xfrm>
              <a:off x="1152" y="1296"/>
              <a:ext cx="182"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h</a:t>
              </a:r>
            </a:p>
          </p:txBody>
        </p:sp>
      </p:grpSp>
      <p:sp>
        <p:nvSpPr>
          <p:cNvPr id="8208" name="Rectangle 1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3405" name="Text Box 13"/>
          <p:cNvSpPr txBox="1">
            <a:spLocks noChangeArrowheads="1"/>
          </p:cNvSpPr>
          <p:nvPr/>
        </p:nvSpPr>
        <p:spPr bwMode="auto">
          <a:xfrm>
            <a:off x="990600" y="793750"/>
            <a:ext cx="7391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Water is filled to a height H behind a dam of width w.  Determine the resultant force exerted by the water on the dam.</a:t>
            </a:r>
          </a:p>
        </p:txBody>
      </p:sp>
      <p:sp>
        <p:nvSpPr>
          <p:cNvPr id="443406" name="Text Box 14"/>
          <p:cNvSpPr txBox="1">
            <a:spLocks noChangeArrowheads="1"/>
          </p:cNvSpPr>
          <p:nvPr/>
        </p:nvSpPr>
        <p:spPr bwMode="auto">
          <a:xfrm>
            <a:off x="2819400" y="1600200"/>
            <a:ext cx="60960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Since the water pressure varies as a function of depth, we will have to do some calculus to figure out the total force. </a:t>
            </a:r>
          </a:p>
        </p:txBody>
      </p:sp>
      <p:sp>
        <p:nvSpPr>
          <p:cNvPr id="443407" name="Text Box 15"/>
          <p:cNvSpPr txBox="1">
            <a:spLocks noChangeArrowheads="1"/>
          </p:cNvSpPr>
          <p:nvPr/>
        </p:nvSpPr>
        <p:spPr bwMode="auto">
          <a:xfrm>
            <a:off x="1066800" y="4495800"/>
            <a:ext cx="6019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the total force exerted by the water on the dam is</a:t>
            </a:r>
          </a:p>
        </p:txBody>
      </p:sp>
      <p:graphicFrame>
        <p:nvGraphicFramePr>
          <p:cNvPr id="443408" name="Object 2"/>
          <p:cNvGraphicFramePr>
            <a:graphicFrameLocks noChangeAspect="1"/>
          </p:cNvGraphicFramePr>
          <p:nvPr/>
        </p:nvGraphicFramePr>
        <p:xfrm>
          <a:off x="3886200" y="2997200"/>
          <a:ext cx="377825" cy="374650"/>
        </p:xfrm>
        <a:graphic>
          <a:graphicData uri="http://schemas.openxmlformats.org/presentationml/2006/ole">
            <mc:AlternateContent xmlns:mc="http://schemas.openxmlformats.org/markup-compatibility/2006">
              <mc:Choice xmlns:v="urn:schemas-microsoft-com:vml" Requires="v">
                <p:oleObj spid="_x0000_s521741" name="Equation" r:id="rId4" imgW="152280" imgH="164880" progId="Equation.3">
                  <p:embed/>
                </p:oleObj>
              </mc:Choice>
              <mc:Fallback>
                <p:oleObj name="Equation" r:id="rId4" imgW="152280" imgH="1648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997200"/>
                        <a:ext cx="377825"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43409" name="Text Box 17"/>
          <p:cNvSpPr txBox="1">
            <a:spLocks noChangeArrowheads="1"/>
          </p:cNvSpPr>
          <p:nvPr/>
        </p:nvSpPr>
        <p:spPr bwMode="auto">
          <a:xfrm>
            <a:off x="2895600" y="2438400"/>
            <a:ext cx="32766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pressure at the depth h is</a:t>
            </a:r>
          </a:p>
        </p:txBody>
      </p:sp>
      <p:sp>
        <p:nvSpPr>
          <p:cNvPr id="443410" name="Text Box 18"/>
          <p:cNvSpPr txBox="1">
            <a:spLocks noChangeArrowheads="1"/>
          </p:cNvSpPr>
          <p:nvPr/>
        </p:nvSpPr>
        <p:spPr bwMode="auto">
          <a:xfrm>
            <a:off x="990600" y="3505200"/>
            <a:ext cx="6508750" cy="427038"/>
          </a:xfrm>
          <a:prstGeom prst="rect">
            <a:avLst/>
          </a:prstGeom>
          <a:noFill/>
          <a:ln w="9525">
            <a:noFill/>
            <a:miter lim="800000"/>
            <a:headEnd/>
            <a:tailEnd/>
          </a:ln>
        </p:spPr>
        <p:txBody>
          <a:bodyPr wrap="none">
            <a:prstTxWarp prst="textNoShape">
              <a:avLst/>
            </a:prstTxWarp>
            <a:spAutoFit/>
          </a:bodyPr>
          <a:lstStyle/>
          <a:p>
            <a:r>
              <a:rPr lang="en-US" sz="2200">
                <a:solidFill>
                  <a:srgbClr val="FF0000"/>
                </a:solidFill>
                <a:latin typeface="Arial Narrow" charset="0"/>
              </a:rPr>
              <a:t>The infinitesimal force dF exerting on a small strip of dam dy is</a:t>
            </a:r>
          </a:p>
        </p:txBody>
      </p:sp>
      <p:graphicFrame>
        <p:nvGraphicFramePr>
          <p:cNvPr id="443411" name="Object 3"/>
          <p:cNvGraphicFramePr>
            <a:graphicFrameLocks noChangeAspect="1"/>
          </p:cNvGraphicFramePr>
          <p:nvPr/>
        </p:nvGraphicFramePr>
        <p:xfrm>
          <a:off x="2555875" y="4065588"/>
          <a:ext cx="568325" cy="403225"/>
        </p:xfrm>
        <a:graphic>
          <a:graphicData uri="http://schemas.openxmlformats.org/presentationml/2006/ole">
            <mc:AlternateContent xmlns:mc="http://schemas.openxmlformats.org/markup-compatibility/2006">
              <mc:Choice xmlns:v="urn:schemas-microsoft-com:vml" Requires="v">
                <p:oleObj spid="_x0000_s521742" name="Equation" r:id="rId6" imgW="228600" imgH="177480" progId="Equation.3">
                  <p:embed/>
                </p:oleObj>
              </mc:Choice>
              <mc:Fallback>
                <p:oleObj name="Equation" r:id="rId6" imgW="228600" imgH="177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4065588"/>
                        <a:ext cx="568325" cy="4032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2" name="Object 4"/>
          <p:cNvGraphicFramePr>
            <a:graphicFrameLocks noChangeAspect="1"/>
          </p:cNvGraphicFramePr>
          <p:nvPr/>
        </p:nvGraphicFramePr>
        <p:xfrm>
          <a:off x="1474788" y="5399088"/>
          <a:ext cx="354012" cy="323850"/>
        </p:xfrm>
        <a:graphic>
          <a:graphicData uri="http://schemas.openxmlformats.org/presentationml/2006/ole">
            <mc:AlternateContent xmlns:mc="http://schemas.openxmlformats.org/markup-compatibility/2006">
              <mc:Choice xmlns:v="urn:schemas-microsoft-com:vml" Requires="v">
                <p:oleObj spid="_x0000_s521743" name="Equation" r:id="rId8" imgW="164880" imgH="164880" progId="Equation.3">
                  <p:embed/>
                </p:oleObj>
              </mc:Choice>
              <mc:Fallback>
                <p:oleObj name="Equation" r:id="rId8" imgW="164880" imgH="164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4788" y="5399088"/>
                        <a:ext cx="354012" cy="323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3" name="Object 5"/>
          <p:cNvGraphicFramePr>
            <a:graphicFrameLocks noChangeAspect="1"/>
          </p:cNvGraphicFramePr>
          <p:nvPr/>
        </p:nvGraphicFramePr>
        <p:xfrm>
          <a:off x="4252913" y="2954338"/>
          <a:ext cx="1009650" cy="461962"/>
        </p:xfrm>
        <a:graphic>
          <a:graphicData uri="http://schemas.openxmlformats.org/presentationml/2006/ole">
            <mc:AlternateContent xmlns:mc="http://schemas.openxmlformats.org/markup-compatibility/2006">
              <mc:Choice xmlns:v="urn:schemas-microsoft-com:vml" Requires="v">
                <p:oleObj spid="_x0000_s521744" name="Equation" r:id="rId10" imgW="406080" imgH="203040" progId="Equation.3">
                  <p:embed/>
                </p:oleObj>
              </mc:Choice>
              <mc:Fallback>
                <p:oleObj name="Equation" r:id="rId10" imgW="406080" imgH="2030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52913" y="2954338"/>
                        <a:ext cx="1009650" cy="4619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4" name="Object 6"/>
          <p:cNvGraphicFramePr>
            <a:graphicFrameLocks noChangeAspect="1"/>
          </p:cNvGraphicFramePr>
          <p:nvPr/>
        </p:nvGraphicFramePr>
        <p:xfrm>
          <a:off x="5249863" y="2938463"/>
          <a:ext cx="1989137" cy="490537"/>
        </p:xfrm>
        <a:graphic>
          <a:graphicData uri="http://schemas.openxmlformats.org/presentationml/2006/ole">
            <mc:AlternateContent xmlns:mc="http://schemas.openxmlformats.org/markup-compatibility/2006">
              <mc:Choice xmlns:v="urn:schemas-microsoft-com:vml" Requires="v">
                <p:oleObj spid="_x0000_s521745" name="Equation" r:id="rId12" imgW="799920" imgH="215640" progId="Equation.3">
                  <p:embed/>
                </p:oleObj>
              </mc:Choice>
              <mc:Fallback>
                <p:oleObj name="Equation" r:id="rId12" imgW="799920" imgH="215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49863" y="2938463"/>
                        <a:ext cx="1989137" cy="490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5" name="Object 7"/>
          <p:cNvGraphicFramePr>
            <a:graphicFrameLocks noChangeAspect="1"/>
          </p:cNvGraphicFramePr>
          <p:nvPr/>
        </p:nvGraphicFramePr>
        <p:xfrm>
          <a:off x="3028950" y="4065588"/>
          <a:ext cx="1074738" cy="403225"/>
        </p:xfrm>
        <a:graphic>
          <a:graphicData uri="http://schemas.openxmlformats.org/presentationml/2006/ole">
            <mc:AlternateContent xmlns:mc="http://schemas.openxmlformats.org/markup-compatibility/2006">
              <mc:Choice xmlns:v="urn:schemas-microsoft-com:vml" Requires="v">
                <p:oleObj spid="_x0000_s521746" name="Equation" r:id="rId14" imgW="431640" imgH="177480" progId="Equation.3">
                  <p:embed/>
                </p:oleObj>
              </mc:Choice>
              <mc:Fallback>
                <p:oleObj name="Equation" r:id="rId14" imgW="431640" imgH="1774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28950" y="4065588"/>
                        <a:ext cx="1074738" cy="4032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6" name="Object 8"/>
          <p:cNvGraphicFramePr>
            <a:graphicFrameLocks noChangeAspect="1"/>
          </p:cNvGraphicFramePr>
          <p:nvPr/>
        </p:nvGraphicFramePr>
        <p:xfrm>
          <a:off x="4008438" y="4022725"/>
          <a:ext cx="2620962" cy="490538"/>
        </p:xfrm>
        <a:graphic>
          <a:graphicData uri="http://schemas.openxmlformats.org/presentationml/2006/ole">
            <mc:AlternateContent xmlns:mc="http://schemas.openxmlformats.org/markup-compatibility/2006">
              <mc:Choice xmlns:v="urn:schemas-microsoft-com:vml" Requires="v">
                <p:oleObj spid="_x0000_s521747" name="Equation" r:id="rId16" imgW="1054080" imgH="215640" progId="Equation.3">
                  <p:embed/>
                </p:oleObj>
              </mc:Choice>
              <mc:Fallback>
                <p:oleObj name="Equation" r:id="rId16" imgW="1054080" imgH="21564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08438" y="4022725"/>
                        <a:ext cx="2620962" cy="490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7" name="Object 9"/>
          <p:cNvGraphicFramePr>
            <a:graphicFrameLocks noChangeAspect="1"/>
          </p:cNvGraphicFramePr>
          <p:nvPr/>
        </p:nvGraphicFramePr>
        <p:xfrm>
          <a:off x="1760538" y="5075238"/>
          <a:ext cx="2590800" cy="973137"/>
        </p:xfrm>
        <a:graphic>
          <a:graphicData uri="http://schemas.openxmlformats.org/presentationml/2006/ole">
            <mc:AlternateContent xmlns:mc="http://schemas.openxmlformats.org/markup-compatibility/2006">
              <mc:Choice xmlns:v="urn:schemas-microsoft-com:vml" Requires="v">
                <p:oleObj spid="_x0000_s521748" name="Equation" r:id="rId18" imgW="1206360" imgH="495000" progId="Equation.3">
                  <p:embed/>
                </p:oleObj>
              </mc:Choice>
              <mc:Fallback>
                <p:oleObj name="Equation" r:id="rId18" imgW="1206360" imgH="49500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60538" y="5075238"/>
                        <a:ext cx="2590800" cy="9731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8" name="Object 10"/>
          <p:cNvGraphicFramePr>
            <a:graphicFrameLocks noChangeAspect="1"/>
          </p:cNvGraphicFramePr>
          <p:nvPr/>
        </p:nvGraphicFramePr>
        <p:xfrm>
          <a:off x="4354513" y="5105400"/>
          <a:ext cx="2960687" cy="973138"/>
        </p:xfrm>
        <a:graphic>
          <a:graphicData uri="http://schemas.openxmlformats.org/presentationml/2006/ole">
            <mc:AlternateContent xmlns:mc="http://schemas.openxmlformats.org/markup-compatibility/2006">
              <mc:Choice xmlns:v="urn:schemas-microsoft-com:vml" Requires="v">
                <p:oleObj spid="_x0000_s521749" name="Equation" r:id="rId20" imgW="1307880" imgH="469800" progId="Equation.DSMT4">
                  <p:embed/>
                </p:oleObj>
              </mc:Choice>
              <mc:Fallback>
                <p:oleObj name="Equation" r:id="rId20" imgW="1307880" imgH="4698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354513" y="5105400"/>
                        <a:ext cx="2960687" cy="973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9" name="Object 11"/>
          <p:cNvGraphicFramePr>
            <a:graphicFrameLocks noChangeAspect="1"/>
          </p:cNvGraphicFramePr>
          <p:nvPr/>
        </p:nvGraphicFramePr>
        <p:xfrm>
          <a:off x="7110413" y="5200650"/>
          <a:ext cx="1652587" cy="795338"/>
        </p:xfrm>
        <a:graphic>
          <a:graphicData uri="http://schemas.openxmlformats.org/presentationml/2006/ole">
            <mc:AlternateContent xmlns:mc="http://schemas.openxmlformats.org/markup-compatibility/2006">
              <mc:Choice xmlns:v="urn:schemas-microsoft-com:vml" Requires="v">
                <p:oleObj spid="_x0000_s521750" name="Equation" r:id="rId22" imgW="698400" imgH="368280" progId="Equation.DSMT4">
                  <p:embed/>
                </p:oleObj>
              </mc:Choice>
              <mc:Fallback>
                <p:oleObj name="Equation" r:id="rId22" imgW="69840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10413" y="5200650"/>
                        <a:ext cx="1652587" cy="7953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69728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Thursday, Nov. 6, 2014</a:t>
            </a:r>
            <a:endParaRPr lang="en-US" sz="1400">
              <a:solidFill>
                <a:srgbClr val="FF0066"/>
              </a:solidFill>
              <a:latin typeface="Arial Narrow" charset="0"/>
            </a:endParaRPr>
          </a:p>
        </p:txBody>
      </p:sp>
      <p:sp>
        <p:nvSpPr>
          <p:cNvPr id="19459"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D4A0C77C-EEB6-0D4E-BB05-1E3973546505}"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0" name="Rectangle 2"/>
          <p:cNvSpPr>
            <a:spLocks noGrp="1" noChangeArrowheads="1"/>
          </p:cNvSpPr>
          <p:nvPr>
            <p:ph type="title"/>
          </p:nvPr>
        </p:nvSpPr>
        <p:spPr>
          <a:xfrm>
            <a:off x="457200" y="152400"/>
            <a:ext cx="8229600" cy="609600"/>
          </a:xfrm>
        </p:spPr>
        <p:txBody>
          <a:bodyPr/>
          <a:lstStyle/>
          <a:p>
            <a:r>
              <a:rPr lang="en-US" altLang="ko-KR" sz="4800" dirty="0">
                <a:latin typeface="Arial Narrow" charset="0"/>
                <a:ea typeface="ＭＳ Ｐゴシック" charset="0"/>
                <a:cs typeface="Gulim" charset="0"/>
              </a:rPr>
              <a:t>Announcements</a:t>
            </a:r>
            <a:endParaRPr lang="en-US" sz="4800" dirty="0">
              <a:latin typeface="Arial Narrow" charset="0"/>
              <a:ea typeface="ＭＳ Ｐゴシック" charset="0"/>
              <a:cs typeface="ＭＳ Ｐゴシック" charset="0"/>
            </a:endParaRPr>
          </a:p>
        </p:txBody>
      </p:sp>
      <p:sp>
        <p:nvSpPr>
          <p:cNvPr id="57347" name="Rectangle 3"/>
          <p:cNvSpPr>
            <a:spLocks noGrp="1" noChangeArrowheads="1"/>
          </p:cNvSpPr>
          <p:nvPr>
            <p:ph type="body" idx="1"/>
          </p:nvPr>
        </p:nvSpPr>
        <p:spPr>
          <a:xfrm>
            <a:off x="457200" y="762000"/>
            <a:ext cx="8229600" cy="5257800"/>
          </a:xfrm>
        </p:spPr>
        <p:txBody>
          <a:bodyPr/>
          <a:lstStyle/>
          <a:p>
            <a:r>
              <a:rPr lang="en-US" sz="2800" dirty="0" smtClean="0">
                <a:latin typeface="Arial Narrow" charset="0"/>
                <a:ea typeface="ＭＳ Ｐゴシック" charset="0"/>
                <a:cs typeface="ＭＳ Ｐゴシック" charset="0"/>
              </a:rPr>
              <a:t>Reminder 2</a:t>
            </a:r>
            <a:r>
              <a:rPr lang="en-US" sz="2800" baseline="30000" dirty="0" smtClean="0">
                <a:latin typeface="Arial Narrow" charset="0"/>
                <a:ea typeface="ＭＳ Ｐゴシック" charset="0"/>
                <a:cs typeface="ＭＳ Ｐゴシック" charset="0"/>
              </a:rPr>
              <a:t>nd</a:t>
            </a:r>
            <a:r>
              <a:rPr lang="en-US" sz="2800" dirty="0" smtClean="0">
                <a:latin typeface="Arial Narrow" charset="0"/>
                <a:ea typeface="ＭＳ Ｐゴシック" charset="0"/>
                <a:cs typeface="ＭＳ Ｐゴシック" charset="0"/>
              </a:rPr>
              <a:t> Non-comprehensive term exam</a:t>
            </a:r>
          </a:p>
          <a:p>
            <a:pPr lvl="1"/>
            <a:r>
              <a:rPr lang="en-US" sz="2400" dirty="0">
                <a:latin typeface="Arial Narrow" charset="0"/>
                <a:ea typeface="ＭＳ Ｐゴシック" charset="0"/>
                <a:cs typeface="ＭＳ Ｐゴシック" charset="0"/>
              </a:rPr>
              <a:t>In class 9:30 – 10:50am, </a:t>
            </a:r>
            <a:r>
              <a:rPr lang="en-US" sz="2400" dirty="0" smtClean="0">
                <a:latin typeface="Arial Narrow" charset="0"/>
                <a:ea typeface="ＭＳ Ｐゴシック" charset="0"/>
                <a:cs typeface="ＭＳ Ｐゴシック" charset="0"/>
              </a:rPr>
              <a:t>Thursday</a:t>
            </a:r>
            <a:r>
              <a:rPr lang="en-US" sz="2400" dirty="0">
                <a:latin typeface="Arial Narrow" charset="0"/>
                <a:ea typeface="ＭＳ Ｐゴシック" charset="0"/>
                <a:cs typeface="ＭＳ Ｐゴシック" charset="0"/>
              </a:rPr>
              <a:t>, </a:t>
            </a:r>
            <a:r>
              <a:rPr lang="en-US" sz="2400" dirty="0" smtClean="0">
                <a:latin typeface="Arial Narrow" charset="0"/>
                <a:ea typeface="ＭＳ Ｐゴシック" charset="0"/>
                <a:cs typeface="ＭＳ Ｐゴシック" charset="0"/>
              </a:rPr>
              <a:t>Nov. 13</a:t>
            </a:r>
            <a:endParaRPr lang="en-US" sz="2400" dirty="0">
              <a:latin typeface="Arial Narrow" charset="0"/>
              <a:ea typeface="ＭＳ Ｐゴシック" charset="0"/>
              <a:cs typeface="ＭＳ Ｐゴシック" charset="0"/>
            </a:endParaRPr>
          </a:p>
          <a:p>
            <a:pPr lvl="1"/>
            <a:r>
              <a:rPr lang="en-US" sz="2400" dirty="0">
                <a:latin typeface="Arial Narrow" charset="0"/>
                <a:ea typeface="ＭＳ Ｐゴシック" charset="0"/>
                <a:cs typeface="ＭＳ Ｐゴシック" charset="0"/>
              </a:rPr>
              <a:t>Covers CH </a:t>
            </a:r>
            <a:r>
              <a:rPr lang="en-US" sz="2400" dirty="0" smtClean="0">
                <a:latin typeface="Arial Narrow" charset="0"/>
                <a:ea typeface="ＭＳ Ｐゴシック" charset="0"/>
                <a:cs typeface="ＭＳ Ｐゴシック" charset="0"/>
              </a:rPr>
              <a:t>10.1 </a:t>
            </a:r>
            <a:r>
              <a:rPr lang="en-US" sz="2400" dirty="0">
                <a:latin typeface="Arial Narrow" charset="0"/>
                <a:ea typeface="ＭＳ Ｐゴシック" charset="0"/>
                <a:cs typeface="ＭＳ Ｐゴシック" charset="0"/>
              </a:rPr>
              <a:t>through what we finish </a:t>
            </a:r>
            <a:r>
              <a:rPr lang="en-US" sz="2400" dirty="0" smtClean="0">
                <a:latin typeface="Arial Narrow" charset="0"/>
                <a:ea typeface="ＭＳ Ｐゴシック" charset="0"/>
                <a:cs typeface="ＭＳ Ｐゴシック" charset="0"/>
              </a:rPr>
              <a:t>Tuesday</a:t>
            </a:r>
            <a:r>
              <a:rPr lang="en-US" sz="2400" dirty="0">
                <a:latin typeface="Arial Narrow" charset="0"/>
                <a:ea typeface="ＭＳ Ｐゴシック" charset="0"/>
                <a:cs typeface="ＭＳ Ｐゴシック" charset="0"/>
              </a:rPr>
              <a:t>, </a:t>
            </a:r>
            <a:r>
              <a:rPr lang="en-US" sz="2400" dirty="0" smtClean="0">
                <a:latin typeface="Arial Narrow" charset="0"/>
                <a:ea typeface="ＭＳ Ｐゴシック" charset="0"/>
                <a:cs typeface="ＭＳ Ｐゴシック" charset="0"/>
              </a:rPr>
              <a:t>Nov. 11</a:t>
            </a:r>
          </a:p>
          <a:p>
            <a:pPr lvl="1"/>
            <a:r>
              <a:rPr lang="en-US" sz="2400" dirty="0" smtClean="0">
                <a:ea typeface="ＭＳ Ｐゴシック" pitchFamily="-84" charset="-128"/>
                <a:cs typeface="ＭＳ Ｐゴシック" pitchFamily="-84" charset="-128"/>
              </a:rPr>
              <a:t>Mixture </a:t>
            </a:r>
            <a:r>
              <a:rPr lang="en-US" sz="2400" dirty="0">
                <a:ea typeface="ＭＳ Ｐゴシック" pitchFamily="-84" charset="-128"/>
                <a:cs typeface="ＭＳ Ｐゴシック" pitchFamily="-84" charset="-128"/>
              </a:rPr>
              <a:t>of multiple choice and free response problems</a:t>
            </a:r>
          </a:p>
          <a:p>
            <a:pPr lvl="1" eaLnBrk="1" hangingPunct="1"/>
            <a:r>
              <a:rPr lang="en-US" sz="2400" dirty="0"/>
              <a:t>Bring your calculator but DO NOT input formula into it!</a:t>
            </a:r>
          </a:p>
          <a:p>
            <a:pPr lvl="2" eaLnBrk="1" hangingPunct="1"/>
            <a:r>
              <a:rPr lang="en-US" sz="2000" dirty="0"/>
              <a:t>Your phones or portable computers are NOT allowed as a replacement!</a:t>
            </a:r>
          </a:p>
          <a:p>
            <a:pPr lvl="1" eaLnBrk="1" hangingPunct="1"/>
            <a:r>
              <a:rPr lang="en-US" sz="2400" dirty="0"/>
              <a:t>You can prepare a one 8.5x11.5 sheet (front and back) of </a:t>
            </a:r>
            <a:r>
              <a:rPr lang="en-US" sz="2400" b="1" u="sng" dirty="0">
                <a:solidFill>
                  <a:srgbClr val="FF0000"/>
                </a:solidFill>
              </a:rPr>
              <a:t>handwritten</a:t>
            </a:r>
            <a:r>
              <a:rPr lang="en-US" sz="2400" dirty="0">
                <a:solidFill>
                  <a:srgbClr val="FF0000"/>
                </a:solidFill>
              </a:rPr>
              <a:t> </a:t>
            </a:r>
            <a:r>
              <a:rPr lang="en-US" sz="2400" dirty="0"/>
              <a:t>formulae and values of constants for the exam </a:t>
            </a:r>
            <a:endParaRPr lang="en-US" sz="2400" dirty="0">
              <a:sym typeface="Wingdings"/>
            </a:endParaRPr>
          </a:p>
          <a:p>
            <a:pPr lvl="2" eaLnBrk="1" hangingPunct="1"/>
            <a:r>
              <a:rPr lang="en-US" sz="2000" dirty="0">
                <a:sym typeface="Wingdings"/>
              </a:rPr>
              <a:t>None of the parts of the solutions of any problems</a:t>
            </a:r>
          </a:p>
          <a:p>
            <a:pPr lvl="2" eaLnBrk="1" hangingPunct="1"/>
            <a:r>
              <a:rPr lang="en-US" sz="2000" dirty="0">
                <a:sym typeface="Wingdings"/>
              </a:rPr>
              <a:t>No derived formulae, derivations of equations or word definitions!</a:t>
            </a:r>
          </a:p>
          <a:p>
            <a:pPr lvl="1"/>
            <a:r>
              <a:rPr lang="en-US" sz="2400" dirty="0">
                <a:latin typeface="Arial Narrow" charset="0"/>
                <a:ea typeface="ＭＳ Ｐゴシック" charset="0"/>
                <a:cs typeface="ＭＳ Ｐゴシック" charset="0"/>
              </a:rPr>
              <a:t>Do NOT Miss the exam</a:t>
            </a:r>
            <a:r>
              <a:rPr lang="en-US" sz="2400" dirty="0" smtClean="0">
                <a:latin typeface="Arial Narrow" charset="0"/>
                <a:ea typeface="ＭＳ Ｐゴシック" charset="0"/>
                <a:cs typeface="ＭＳ Ｐゴシック" charset="0"/>
              </a:rPr>
              <a:t>!</a:t>
            </a:r>
          </a:p>
          <a:p>
            <a:r>
              <a:rPr lang="en-US" sz="2800" dirty="0" smtClean="0">
                <a:latin typeface="Arial Narrow" charset="0"/>
                <a:ea typeface="ＭＳ Ｐゴシック" charset="0"/>
                <a:cs typeface="ＭＳ Ｐゴシック" charset="0"/>
              </a:rPr>
              <a:t>No class Tuesday, Nov. 11, for your </a:t>
            </a:r>
            <a:r>
              <a:rPr lang="en-US" sz="2800" smtClean="0">
                <a:latin typeface="Arial Narrow" charset="0"/>
                <a:ea typeface="ＭＳ Ｐゴシック" charset="0"/>
                <a:cs typeface="ＭＳ Ｐゴシック" charset="0"/>
              </a:rPr>
              <a:t>exam preparations!</a:t>
            </a:r>
            <a:endParaRPr lang="en-US" sz="2800" dirty="0">
              <a:latin typeface="Arial Narrow" charset="0"/>
              <a:ea typeface="ＭＳ Ｐゴシック" charset="0"/>
              <a:cs typeface="ＭＳ Ｐゴシック" charset="0"/>
            </a:endParaRPr>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smtClean="0">
                <a:solidFill>
                  <a:srgbClr val="003300"/>
                </a:solidFill>
                <a:latin typeface="Arial Narrow" charset="0"/>
              </a:rPr>
              <a:t>PHYS 1443-004, Fall 2014                            Dr. Jaehoon Yu</a:t>
            </a:r>
            <a:endParaRPr lang="en-US" sz="1400">
              <a:solidFill>
                <a:srgbClr val="003300"/>
              </a:solidFill>
              <a:latin typeface="Arial Narrow" charset="0"/>
            </a:endParaRPr>
          </a:p>
        </p:txBody>
      </p:sp>
    </p:spTree>
    <p:extLst>
      <p:ext uri="{BB962C8B-B14F-4D97-AF65-F5344CB8AC3E}">
        <p14:creationId xmlns:p14="http://schemas.microsoft.com/office/powerpoint/2010/main" val="33021526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3</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nvGraphicFramePr>
        <p:xfrm>
          <a:off x="6248400" y="4303712"/>
          <a:ext cx="1874838" cy="261938"/>
        </p:xfrm>
        <a:graphic>
          <a:graphicData uri="http://schemas.openxmlformats.org/presentationml/2006/ole">
            <mc:AlternateContent xmlns:mc="http://schemas.openxmlformats.org/markup-compatibility/2006">
              <mc:Choice xmlns:v="urn:schemas-microsoft-com:vml" Requires="v">
                <p:oleObj spid="_x0000_s511085" name="Equation" r:id="rId3" imgW="1155600" imgH="177480" progId="Equation.DSMT4">
                  <p:embed/>
                </p:oleObj>
              </mc:Choice>
              <mc:Fallback>
                <p:oleObj name="Equation" r:id="rId3" imgW="1155600" imgH="1774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303712"/>
                        <a:ext cx="1874838" cy="2619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762000" y="838200"/>
            <a:ext cx="72390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a:t>
            </a:r>
            <a:r>
              <a:rPr lang="en-US" dirty="0" smtClean="0">
                <a:solidFill>
                  <a:srgbClr val="FF0000"/>
                </a:solidFill>
                <a:latin typeface="Arial Narrow" charset="0"/>
              </a:rPr>
              <a:t> objects </a:t>
            </a:r>
            <a:r>
              <a:rPr lang="en-US" dirty="0">
                <a:solidFill>
                  <a:srgbClr val="FF0000"/>
                </a:solidFill>
                <a:latin typeface="Arial Narrow" charset="0"/>
              </a:rPr>
              <a:t>get deformed as external forces act on it, though the internal forces resist the deformation as it takes place.</a:t>
            </a:r>
          </a:p>
        </p:txBody>
      </p:sp>
      <p:sp>
        <p:nvSpPr>
          <p:cNvPr id="432134" name="Text Box 6"/>
          <p:cNvSpPr txBox="1">
            <a:spLocks noChangeArrowheads="1"/>
          </p:cNvSpPr>
          <p:nvPr/>
        </p:nvSpPr>
        <p:spPr bwMode="auto">
          <a:xfrm>
            <a:off x="914400" y="25749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971800"/>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a:t>
            </a:r>
            <a:r>
              <a:rPr lang="en-US" sz="2000" dirty="0" smtClean="0">
                <a:solidFill>
                  <a:srgbClr val="FF0000"/>
                </a:solidFill>
                <a:latin typeface="Arial Narrow" charset="0"/>
              </a:rPr>
              <a:t> The amount of the deformation force per unit area the object is subjected</a:t>
            </a:r>
            <a:endParaRPr lang="en-US" sz="2000" dirty="0">
              <a:solidFill>
                <a:srgbClr val="FF0000"/>
              </a:solidFill>
              <a:latin typeface="Arial Narrow" charset="0"/>
            </a:endParaRP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a:t>
            </a:r>
            <a:r>
              <a:rPr lang="en-US" sz="2000" dirty="0" smtClean="0">
                <a:solidFill>
                  <a:srgbClr val="FF0000"/>
                </a:solidFill>
                <a:latin typeface="Arial Narrow" charset="0"/>
              </a:rPr>
              <a:t> The measure </a:t>
            </a:r>
            <a:r>
              <a:rPr lang="en-US" sz="2000" dirty="0">
                <a:solidFill>
                  <a:srgbClr val="FF0000"/>
                </a:solidFill>
                <a:latin typeface="Arial Narrow" charset="0"/>
              </a:rPr>
              <a:t>of the 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nvGraphicFramePr>
        <p:xfrm>
          <a:off x="8077200" y="4144962"/>
          <a:ext cx="658813" cy="579438"/>
        </p:xfrm>
        <a:graphic>
          <a:graphicData uri="http://schemas.openxmlformats.org/presentationml/2006/ole">
            <mc:AlternateContent xmlns:mc="http://schemas.openxmlformats.org/markup-compatibility/2006">
              <mc:Choice xmlns:v="urn:schemas-microsoft-com:vml" Requires="v">
                <p:oleObj spid="_x0000_s511086" name="Equation" r:id="rId5" imgW="406080" imgH="393480" progId="Equation.DSMT4">
                  <p:embed/>
                </p:oleObj>
              </mc:Choice>
              <mc:Fallback>
                <p:oleObj name="Equation" r:id="rId5" imgW="406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77200" y="4144962"/>
                        <a:ext cx="658813" cy="579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4234584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smtClean="0"/>
              <a:t>Elastic Limit and Ultimate Strength</a:t>
            </a:r>
            <a:endParaRPr lang="en-US" dirty="0"/>
          </a:p>
        </p:txBody>
      </p:sp>
      <p:sp>
        <p:nvSpPr>
          <p:cNvPr id="3" name="Content Placeholder 2"/>
          <p:cNvSpPr>
            <a:spLocks noGrp="1"/>
          </p:cNvSpPr>
          <p:nvPr>
            <p:ph idx="1"/>
          </p:nvPr>
        </p:nvSpPr>
        <p:spPr>
          <a:xfrm>
            <a:off x="685800" y="990600"/>
            <a:ext cx="7924800" cy="1905000"/>
          </a:xfrm>
        </p:spPr>
        <p:txBody>
          <a:bodyPr/>
          <a:lstStyle/>
          <a:p>
            <a:pPr>
              <a:buClr>
                <a:schemeClr val="accent6"/>
              </a:buClr>
            </a:pPr>
            <a:r>
              <a:rPr lang="en-US" sz="2400" dirty="0" smtClean="0">
                <a:latin typeface="Arial Narrow" charset="0"/>
              </a:rPr>
              <a:t>Elastic limit: The limit of elasticity beyond which an object cannot recover its original shape or the maximum stress </a:t>
            </a:r>
            <a:r>
              <a:rPr lang="en-US" sz="2400" dirty="0" smtClean="0">
                <a:solidFill>
                  <a:schemeClr val="accent6"/>
                </a:solidFill>
                <a:latin typeface="Arial Narrow" charset="0"/>
              </a:rPr>
              <a:t>that can be applied to the substance before it becomes permanently deformed</a:t>
            </a:r>
            <a:endParaRPr lang="en-US" sz="2400" dirty="0" smtClean="0">
              <a:latin typeface="Arial Narrow" charset="0"/>
            </a:endParaRPr>
          </a:p>
          <a:p>
            <a:r>
              <a:rPr lang="en-US" sz="2400" dirty="0" smtClean="0">
                <a:latin typeface="Arial Narrow" charset="0"/>
              </a:rPr>
              <a:t>Ultimate strength: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smtClean="0"/>
              <a:t>Thursday, Nov. 6,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4</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extLst>
      <p:ext uri="{BB962C8B-B14F-4D97-AF65-F5344CB8AC3E}">
        <p14:creationId xmlns:p14="http://schemas.microsoft.com/office/powerpoint/2010/main" val="13825012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0248"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5</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512265" name="Equation" r:id="rId3" imgW="1244520" imgH="393480" progId="Equation.3">
                  <p:embed/>
                </p:oleObj>
              </mc:Choice>
              <mc:Fallback>
                <p:oleObj name="Equation" r:id="rId3" imgW="124452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smtClean="0">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512266" name="Equation" r:id="rId5" imgW="1244520" imgH="431640" progId="Equation.3">
                  <p:embed/>
                </p:oleObj>
              </mc:Choice>
              <mc:Fallback>
                <p:oleObj name="Equation" r:id="rId5" imgW="124452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512267" name="Equation" r:id="rId7" imgW="164880" imgH="164880" progId="Equation.3">
                  <p:embed/>
                </p:oleObj>
              </mc:Choice>
              <mc:Fallback>
                <p:oleObj name="Equation" r:id="rId7" imgW="1648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512268" name="Equation" r:id="rId9" imgW="1028520" imgH="393480" progId="Equation.3">
                  <p:embed/>
                </p:oleObj>
              </mc:Choice>
              <mc:Fallback>
                <p:oleObj name="Equation" r:id="rId9" imgW="10285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mc:AlternateContent xmlns:mc="http://schemas.openxmlformats.org/markup-compatibility/2006">
              <mc:Choice xmlns:v="urn:schemas-microsoft-com:vml" Requires="v">
                <p:oleObj spid="_x0000_s512269" name="Equation" r:id="rId11" imgW="520560" imgH="634680" progId="Equation.DSMT4">
                  <p:embed/>
                </p:oleObj>
              </mc:Choice>
              <mc:Fallback>
                <p:oleObj name="Equation" r:id="rId11" imgW="520560" imgH="6346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05525" y="3200400"/>
                        <a:ext cx="828675" cy="833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36413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1271"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6</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513237" name="Equation" r:id="rId3" imgW="1206360" imgH="393480" progId="Equation.3">
                  <p:embed/>
                </p:oleObj>
              </mc:Choice>
              <mc:Fallback>
                <p:oleObj name="Equation" r:id="rId3" imgW="12063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513238" name="Equation" r:id="rId5" imgW="647640" imgH="609480" progId="Equation.3">
                  <p:embed/>
                </p:oleObj>
              </mc:Choice>
              <mc:Fallback>
                <p:oleObj name="Equation" r:id="rId5" imgW="647640" imgH="609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513239" name="Equation" r:id="rId7" imgW="647640" imgH="533160" progId="Equation.3">
                  <p:embed/>
                </p:oleObj>
              </mc:Choice>
              <mc:Fallback>
                <p:oleObj name="Equation" r:id="rId7" imgW="647640" imgH="5331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513240" name="Equation" r:id="rId9" imgW="2831760" imgH="419040" progId="Equation.DSMT4">
                  <p:embed/>
                </p:oleObj>
              </mc:Choice>
              <mc:Fallback>
                <p:oleObj name="Equation" r:id="rId9" imgW="2831760" imgH="419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a:t>
            </a:r>
            <a:r>
              <a:rPr lang="en-US" dirty="0" smtClean="0">
                <a:solidFill>
                  <a:srgbClr val="FF0000"/>
                </a:solidFill>
                <a:latin typeface="Arial Narrow" charset="0"/>
              </a:rPr>
              <a:t> ΔP=ΔF</a:t>
            </a:r>
            <a:r>
              <a:rPr lang="en-US" dirty="0">
                <a:solidFill>
                  <a:srgbClr val="FF0000"/>
                </a:solidFill>
                <a:latin typeface="Arial Narrow" charset="0"/>
              </a:rPr>
              <a:t>/A, the object will undergo a volume change</a:t>
            </a:r>
            <a:r>
              <a:rPr lang="en-US" dirty="0" smtClean="0">
                <a:solidFill>
                  <a:srgbClr val="FF0000"/>
                </a:solidFill>
                <a:latin typeface="Arial Narrow" charset="0"/>
              </a:rPr>
              <a:t> ΔV</a:t>
            </a:r>
            <a:r>
              <a:rPr lang="en-US" dirty="0">
                <a:solidFill>
                  <a:srgbClr val="FF0000"/>
                </a:solidFill>
                <a:latin typeface="Arial Narrow" charset="0"/>
              </a:rPr>
              <a:t>.</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8245504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Thursday, Nov. 6, 2014</a:t>
            </a:r>
            <a:endParaRPr lang="en-US"/>
          </a:p>
        </p:txBody>
      </p:sp>
      <p:sp>
        <p:nvSpPr>
          <p:cNvPr id="5"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7</a:t>
            </a:fld>
            <a:endParaRPr lang="en-US"/>
          </a:p>
        </p:txBody>
      </p:sp>
      <p:pic>
        <p:nvPicPr>
          <p:cNvPr id="7" name="Picture 3" descr="Table_12_01"/>
          <p:cNvPicPr>
            <a:picLocks noChangeAspect="1" noChangeArrowheads="1"/>
          </p:cNvPicPr>
          <p:nvPr/>
        </p:nvPicPr>
        <p:blipFill>
          <a:blip r:embed="rId2"/>
          <a:srcRect/>
          <a:stretch>
            <a:fillRect/>
          </a:stretch>
        </p:blipFill>
        <p:spPr bwMode="auto">
          <a:xfrm>
            <a:off x="228600" y="685800"/>
            <a:ext cx="4572000" cy="6096000"/>
          </a:xfrm>
          <a:prstGeom prst="rect">
            <a:avLst/>
          </a:prstGeom>
          <a:noFill/>
        </p:spPr>
      </p:pic>
      <p:sp>
        <p:nvSpPr>
          <p:cNvPr id="8" name="Title 1"/>
          <p:cNvSpPr>
            <a:spLocks noGrp="1"/>
          </p:cNvSpPr>
          <p:nvPr>
            <p:ph type="title"/>
          </p:nvPr>
        </p:nvSpPr>
        <p:spPr>
          <a:xfrm>
            <a:off x="381000" y="0"/>
            <a:ext cx="8382000" cy="685800"/>
          </a:xfrm>
        </p:spPr>
        <p:txBody>
          <a:bodyPr/>
          <a:lstStyle/>
          <a:p>
            <a:r>
              <a:rPr lang="en-US" sz="3200" dirty="0" smtClean="0"/>
              <a:t>Elastic </a:t>
            </a:r>
            <a:r>
              <a:rPr lang="en-US" sz="3200" dirty="0" err="1" smtClean="0"/>
              <a:t>Moduli</a:t>
            </a:r>
            <a:r>
              <a:rPr lang="en-US" sz="3200" dirty="0" smtClean="0"/>
              <a:t> and Ultimate Strengths of Materials</a:t>
            </a:r>
            <a:endParaRPr lang="en-US" sz="3200" dirty="0"/>
          </a:p>
        </p:txBody>
      </p:sp>
      <p:pic>
        <p:nvPicPr>
          <p:cNvPr id="9" name="Picture 3" descr="Table_12_02"/>
          <p:cNvPicPr>
            <a:picLocks noChangeAspect="1" noChangeArrowheads="1"/>
          </p:cNvPicPr>
          <p:nvPr/>
        </p:nvPicPr>
        <p:blipFill>
          <a:blip r:embed="rId3"/>
          <a:srcRect/>
          <a:stretch>
            <a:fillRect/>
          </a:stretch>
        </p:blipFill>
        <p:spPr bwMode="auto">
          <a:xfrm>
            <a:off x="4876800" y="685801"/>
            <a:ext cx="4114800" cy="5943600"/>
          </a:xfrm>
          <a:prstGeom prst="rect">
            <a:avLst/>
          </a:prstGeom>
          <a:noFill/>
        </p:spPr>
      </p:pic>
      <p:sp>
        <p:nvSpPr>
          <p:cNvPr id="10" name="Rectangle 9"/>
          <p:cNvSpPr/>
          <p:nvPr/>
        </p:nvSpPr>
        <p:spPr bwMode="auto">
          <a:xfrm>
            <a:off x="228600" y="2286000"/>
            <a:ext cx="4495800" cy="304800"/>
          </a:xfrm>
          <a:prstGeom prst="rect">
            <a:avLst/>
          </a:prstGeom>
          <a:noFill/>
          <a:ln w="38100"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948634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smtClean="0">
                <a:latin typeface="Arial Narrow" charset="0"/>
              </a:rPr>
              <a:t>Thursday, Nov. 6, 2014</a:t>
            </a:r>
            <a:endParaRPr lang="en-US">
              <a:latin typeface="Arial Narrow" charset="0"/>
            </a:endParaRPr>
          </a:p>
        </p:txBody>
      </p:sp>
      <p:sp>
        <p:nvSpPr>
          <p:cNvPr id="12295" name="Footer Placeholder 4"/>
          <p:cNvSpPr>
            <a:spLocks noGrp="1"/>
          </p:cNvSpPr>
          <p:nvPr>
            <p:ph type="ftr" sz="quarter" idx="11"/>
          </p:nvPr>
        </p:nvSpPr>
        <p:spPr>
          <a:noFill/>
        </p:spPr>
        <p:txBody>
          <a:bodyPr/>
          <a:lstStyle/>
          <a:p>
            <a:r>
              <a:rPr lang="nl-NL" smtClean="0">
                <a:latin typeface="Arial Narrow" charset="0"/>
              </a:rPr>
              <a:t>PHYS 1443-004, Fall 2014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8</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P </a:t>
            </a:r>
            <a:r>
              <a:rPr lang="en-US" sz="2000" dirty="0">
                <a:solidFill>
                  <a:srgbClr val="800000"/>
                </a:solidFill>
                <a:latin typeface="Arial Narrow" charset="0"/>
              </a:rPr>
              <a:t>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514261" name="Equation" r:id="rId3" imgW="774360" imgH="533160" progId="Equation.3">
                  <p:embed/>
                </p:oleObj>
              </mc:Choice>
              <mc:Fallback>
                <p:oleObj name="Equation" r:id="rId3" imgW="774360" imgH="533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514262" name="Equation" r:id="rId5" imgW="863280" imgH="393480" progId="Equation.3">
                  <p:embed/>
                </p:oleObj>
              </mc:Choice>
              <mc:Fallback>
                <p:oleObj name="Equation" r:id="rId5" imgW="8632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a:t>
            </a:r>
            <a:r>
              <a:rPr lang="en-US" sz="2000" dirty="0" smtClean="0">
                <a:solidFill>
                  <a:srgbClr val="800000"/>
                </a:solidFill>
                <a:latin typeface="Arial Narrow" charset="0"/>
              </a:rPr>
              <a:t> 8.0x10</a:t>
            </a:r>
            <a:r>
              <a:rPr lang="en-US" sz="2000" baseline="30000" dirty="0" smtClean="0">
                <a:solidFill>
                  <a:srgbClr val="800000"/>
                </a:solidFill>
                <a:latin typeface="Arial Narrow" charset="0"/>
              </a:rPr>
              <a:t>10</a:t>
            </a:r>
            <a:r>
              <a:rPr lang="en-US" sz="2000" dirty="0" smtClean="0">
                <a:solidFill>
                  <a:srgbClr val="800000"/>
                </a:solidFill>
                <a:latin typeface="Arial Narrow" charset="0"/>
              </a:rPr>
              <a:t> </a:t>
            </a:r>
            <a:r>
              <a:rPr lang="en-US" sz="2000" dirty="0">
                <a:solidFill>
                  <a:srgbClr val="800000"/>
                </a:solidFill>
                <a:latin typeface="Arial Narrow" charset="0"/>
              </a:rPr>
              <a:t>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514263" name="Equation" r:id="rId7" imgW="2743200" imgH="253800" progId="Equation.3">
                  <p:embed/>
                </p:oleObj>
              </mc:Choice>
              <mc:Fallback>
                <p:oleObj name="Equation" r:id="rId7" imgW="2743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a:t>
            </a:r>
            <a:r>
              <a:rPr lang="en-US" sz="2000" dirty="0" smtClean="0">
                <a:solidFill>
                  <a:srgbClr val="800000"/>
                </a:solidFill>
                <a:latin typeface="Arial Narrow" charset="0"/>
              </a:rPr>
              <a:t> </a:t>
            </a:r>
            <a:r>
              <a:rPr lang="en-US" sz="2000" dirty="0" smtClean="0">
                <a:solidFill>
                  <a:srgbClr val="800000"/>
                </a:solidFill>
                <a:latin typeface="Symbol" charset="2"/>
              </a:rPr>
              <a:t>Δ</a:t>
            </a:r>
            <a:r>
              <a:rPr lang="en-US" sz="2000" dirty="0" smtClean="0">
                <a:solidFill>
                  <a:srgbClr val="800000"/>
                </a:solidFill>
                <a:latin typeface="Arial Narrow" charset="0"/>
              </a:rPr>
              <a:t>V </a:t>
            </a:r>
            <a:r>
              <a:rPr lang="en-US" sz="2000" dirty="0">
                <a:solidFill>
                  <a:srgbClr val="800000"/>
                </a:solidFill>
                <a:latin typeface="Arial Narrow" charset="0"/>
              </a:rPr>
              <a:t>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mc:AlternateContent xmlns:mc="http://schemas.openxmlformats.org/markup-compatibility/2006">
              <mc:Choice xmlns:v="urn:schemas-microsoft-com:vml" Requires="v">
                <p:oleObj spid="_x0000_s514264" name="Equation" r:id="rId9" imgW="2997200" imgH="419100" progId="Equation.DSMT4">
                  <p:embed/>
                </p:oleObj>
              </mc:Choice>
              <mc:Fallback>
                <p:oleObj name="Equation" r:id="rId9" imgW="2997200" imgH="4191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52700" y="5105400"/>
                        <a:ext cx="5399088" cy="749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38533907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smtClean="0"/>
              <a:t>Thursday, Nov. 6, 2014</a:t>
            </a:r>
            <a:endParaRPr lang="en-US"/>
          </a:p>
        </p:txBody>
      </p:sp>
      <p:sp>
        <p:nvSpPr>
          <p:cNvPr id="34828" name="Footer Placeholder 4"/>
          <p:cNvSpPr>
            <a:spLocks noGrp="1"/>
          </p:cNvSpPr>
          <p:nvPr>
            <p:ph type="ftr" sz="quarter" idx="11"/>
          </p:nvPr>
        </p:nvSpPr>
        <p:spPr/>
        <p:txBody>
          <a:bodyPr/>
          <a:lstStyle/>
          <a:p>
            <a:pPr>
              <a:defRPr/>
            </a:pPr>
            <a:r>
              <a:rPr lang="nl-NL" smtClean="0"/>
              <a:t>PHYS 1443-004, Fall 2014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9</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501600" name="Equation" r:id="rId3" imgW="266400" imgH="164880" progId="Equation.DSMT4">
                  <p:embed/>
                </p:oleObj>
              </mc:Choice>
              <mc:Fallback>
                <p:oleObj name="Equation" r:id="rId3" imgW="26640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501601" name="Equation" r:id="rId5" imgW="457200" imgH="228600" progId="Equation.3">
                  <p:embed/>
                </p:oleObj>
              </mc:Choice>
              <mc:Fallback>
                <p:oleObj name="Equation" r:id="rId5" imgW="457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501602" name="Equation" r:id="rId7" imgW="444240" imgH="228600" progId="Equation.3">
                  <p:embed/>
                </p:oleObj>
              </mc:Choice>
              <mc:Fallback>
                <p:oleObj name="Equation" r:id="rId7" imgW="4442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501603" name="Equation" r:id="rId9" imgW="330120" imgH="164880" progId="Equation.DSMT4">
                  <p:embed/>
                </p:oleObj>
              </mc:Choice>
              <mc:Fallback>
                <p:oleObj name="Equation" r:id="rId9" imgW="330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501604" name="Equation" r:id="rId11" imgW="444240" imgH="177480" progId="Equation.DSMT4">
                  <p:embed/>
                </p:oleObj>
              </mc:Choice>
              <mc:Fallback>
                <p:oleObj name="Equation" r:id="rId11" imgW="44424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501605" name="Equation" r:id="rId13" imgW="444240" imgH="177480" progId="Equation.3">
                  <p:embed/>
                </p:oleObj>
              </mc:Choice>
              <mc:Fallback>
                <p:oleObj name="Equation" r:id="rId13" imgW="44424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501606" name="Equation" r:id="rId15" imgW="520560" imgH="431640" progId="Equation.DSMT4">
                  <p:embed/>
                </p:oleObj>
              </mc:Choice>
              <mc:Fallback>
                <p:oleObj name="Equation" r:id="rId15" imgW="520560" imgH="4316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501607" name="Equation" r:id="rId17" imgW="203040" imgH="164880" progId="Equation.DSMT4">
                  <p:embed/>
                </p:oleObj>
              </mc:Choice>
              <mc:Fallback>
                <p:oleObj name="Equation" r:id="rId17" imgW="203040" imgH="1648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501608" name="Equation" r:id="rId19" imgW="228600" imgH="393480" progId="Equation.DSMT4">
                  <p:embed/>
                </p:oleObj>
              </mc:Choice>
              <mc:Fallback>
                <p:oleObj name="Equation" r:id="rId19" imgW="228600" imgH="3934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1599563"/>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39459</TotalTime>
  <Words>2048</Words>
  <Application>Microsoft Macintosh PowerPoint</Application>
  <PresentationFormat>On-screen Show (4:3)</PresentationFormat>
  <Paragraphs>209</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phys1443-spring02</vt:lpstr>
      <vt:lpstr>Equation</vt:lpstr>
      <vt:lpstr>PHYS 1443 – Section 004 Lecture #21</vt:lpstr>
      <vt:lpstr>Announcements</vt:lpstr>
      <vt:lpstr>Elastic Properties of Solids</vt:lpstr>
      <vt:lpstr>Elastic Limit and Ultimate Strength</vt:lpstr>
      <vt:lpstr>Young’s Modulus</vt:lpstr>
      <vt:lpstr>Bulk Modulus</vt:lpstr>
      <vt:lpstr>Elastic Moduli and Ultimate Strengths of Materials</vt:lpstr>
      <vt:lpstr>Example for Solid’s Elastic Property</vt:lpstr>
      <vt:lpstr>Density and Specific Gravity</vt:lpstr>
      <vt:lpstr>Fluid and Pressure</vt:lpstr>
      <vt:lpstr>Example for Pressure</vt:lpstr>
      <vt:lpstr>Variation of Pressure and Depth</vt:lpstr>
      <vt:lpstr>Pascal’s Principle and Hydraulics</vt:lpstr>
      <vt:lpstr>Example for Pascal’s Principle</vt:lpstr>
      <vt:lpstr>Example for Pascal’s Principle</vt:lpstr>
      <vt:lpstr>Example for Pascal’s Principle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1097</cp:revision>
  <cp:lastPrinted>2014-11-07T06:26:55Z</cp:lastPrinted>
  <dcterms:created xsi:type="dcterms:W3CDTF">2012-06-05T17:02:23Z</dcterms:created>
  <dcterms:modified xsi:type="dcterms:W3CDTF">2014-11-07T06:27:33Z</dcterms:modified>
</cp:coreProperties>
</file>