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690" r:id="rId3"/>
    <p:sldId id="809" r:id="rId4"/>
    <p:sldId id="810" r:id="rId5"/>
    <p:sldId id="811" r:id="rId6"/>
    <p:sldId id="812" r:id="rId7"/>
    <p:sldId id="813" r:id="rId8"/>
    <p:sldId id="814" r:id="rId9"/>
    <p:sldId id="797" r:id="rId10"/>
    <p:sldId id="815" r:id="rId11"/>
    <p:sldId id="816" r:id="rId12"/>
    <p:sldId id="817" r:id="rId13"/>
    <p:sldId id="818" r:id="rId14"/>
    <p:sldId id="819" r:id="rId15"/>
    <p:sldId id="820" r:id="rId16"/>
    <p:sldId id="821" r:id="rId17"/>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2" d="100"/>
          <a:sy n="72" d="100"/>
        </p:scale>
        <p:origin x="-6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9.wmf"/><Relationship Id="rId4" Type="http://schemas.openxmlformats.org/officeDocument/2006/relationships/image" Target="../media/image60.wmf"/><Relationship Id="rId5" Type="http://schemas.openxmlformats.org/officeDocument/2006/relationships/image" Target="../media/image61.wmf"/><Relationship Id="rId6" Type="http://schemas.openxmlformats.org/officeDocument/2006/relationships/image" Target="../media/image62.wmf"/><Relationship Id="rId1" Type="http://schemas.openxmlformats.org/officeDocument/2006/relationships/image" Target="../media/image34.wmf"/><Relationship Id="rId2" Type="http://schemas.openxmlformats.org/officeDocument/2006/relationships/image" Target="../media/image5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5.wmf"/><Relationship Id="rId4" Type="http://schemas.openxmlformats.org/officeDocument/2006/relationships/image" Target="../media/image66.wmf"/><Relationship Id="rId5" Type="http://schemas.openxmlformats.org/officeDocument/2006/relationships/image" Target="../media/image67.wmf"/><Relationship Id="rId6" Type="http://schemas.openxmlformats.org/officeDocument/2006/relationships/image" Target="../media/image68.wmf"/><Relationship Id="rId1" Type="http://schemas.openxmlformats.org/officeDocument/2006/relationships/image" Target="../media/image63.wmf"/><Relationship Id="rId2" Type="http://schemas.openxmlformats.org/officeDocument/2006/relationships/image" Target="../media/image6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4.wmf"/><Relationship Id="rId4" Type="http://schemas.openxmlformats.org/officeDocument/2006/relationships/image" Target="../media/image70.wmf"/><Relationship Id="rId5" Type="http://schemas.openxmlformats.org/officeDocument/2006/relationships/image" Target="../media/image71.wmf"/><Relationship Id="rId6" Type="http://schemas.openxmlformats.org/officeDocument/2006/relationships/image" Target="../media/image72.wmf"/><Relationship Id="rId7" Type="http://schemas.openxmlformats.org/officeDocument/2006/relationships/image" Target="../media/image73.wmf"/><Relationship Id="rId8" Type="http://schemas.openxmlformats.org/officeDocument/2006/relationships/image" Target="../media/image74.wmf"/><Relationship Id="rId9" Type="http://schemas.openxmlformats.org/officeDocument/2006/relationships/image" Target="../media/image75.wmf"/><Relationship Id="rId10" Type="http://schemas.openxmlformats.org/officeDocument/2006/relationships/image" Target="../media/image76.wmf"/><Relationship Id="rId1" Type="http://schemas.openxmlformats.org/officeDocument/2006/relationships/image" Target="../media/image34.wmf"/><Relationship Id="rId2" Type="http://schemas.openxmlformats.org/officeDocument/2006/relationships/image" Target="../media/image6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1" Type="http://schemas.openxmlformats.org/officeDocument/2006/relationships/image" Target="../media/image5.wmf"/><Relationship Id="rId2"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3.wmf"/><Relationship Id="rId1" Type="http://schemas.openxmlformats.org/officeDocument/2006/relationships/image" Target="../media/image10.wmf"/><Relationship Id="rId2"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4" Type="http://schemas.openxmlformats.org/officeDocument/2006/relationships/image" Target="../media/image19.emf"/><Relationship Id="rId1" Type="http://schemas.openxmlformats.org/officeDocument/2006/relationships/image" Target="../media/image16.wmf"/><Relationship Id="rId2"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4" Type="http://schemas.openxmlformats.org/officeDocument/2006/relationships/image" Target="../media/image23.wmf"/><Relationship Id="rId5" Type="http://schemas.openxmlformats.org/officeDocument/2006/relationships/image" Target="../media/image24.wmf"/><Relationship Id="rId6" Type="http://schemas.openxmlformats.org/officeDocument/2006/relationships/image" Target="../media/image25.wmf"/><Relationship Id="rId7" Type="http://schemas.openxmlformats.org/officeDocument/2006/relationships/image" Target="../media/image26.wmf"/><Relationship Id="rId8" Type="http://schemas.openxmlformats.org/officeDocument/2006/relationships/image" Target="../media/image27.wmf"/><Relationship Id="rId9" Type="http://schemas.openxmlformats.org/officeDocument/2006/relationships/image" Target="../media/image28.wmf"/><Relationship Id="rId1" Type="http://schemas.openxmlformats.org/officeDocument/2006/relationships/image" Target="../media/image20.wmf"/><Relationship Id="rId2"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9.wmf"/><Relationship Id="rId2" Type="http://schemas.openxmlformats.org/officeDocument/2006/relationships/image" Target="../media/image30.wmf"/><Relationship Id="rId3"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5.wmf"/><Relationship Id="rId4" Type="http://schemas.openxmlformats.org/officeDocument/2006/relationships/image" Target="../media/image36.wmf"/><Relationship Id="rId5" Type="http://schemas.openxmlformats.org/officeDocument/2006/relationships/image" Target="../media/image37.wmf"/><Relationship Id="rId6" Type="http://schemas.openxmlformats.org/officeDocument/2006/relationships/image" Target="../media/image38.wmf"/><Relationship Id="rId7" Type="http://schemas.openxmlformats.org/officeDocument/2006/relationships/image" Target="../media/image39.wmf"/><Relationship Id="rId8" Type="http://schemas.openxmlformats.org/officeDocument/2006/relationships/image" Target="../media/image40.wmf"/><Relationship Id="rId9" Type="http://schemas.openxmlformats.org/officeDocument/2006/relationships/image" Target="../media/image41.wmf"/><Relationship Id="rId10" Type="http://schemas.openxmlformats.org/officeDocument/2006/relationships/image" Target="../media/image42.wmf"/><Relationship Id="rId11" Type="http://schemas.openxmlformats.org/officeDocument/2006/relationships/image" Target="../media/image43.emf"/><Relationship Id="rId1" Type="http://schemas.openxmlformats.org/officeDocument/2006/relationships/image" Target="../media/image33.wmf"/><Relationship Id="rId2"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6.wmf"/><Relationship Id="rId4" Type="http://schemas.openxmlformats.org/officeDocument/2006/relationships/image" Target="../media/image34.wmf"/><Relationship Id="rId5" Type="http://schemas.openxmlformats.org/officeDocument/2006/relationships/image" Target="../media/image47.wmf"/><Relationship Id="rId6" Type="http://schemas.openxmlformats.org/officeDocument/2006/relationships/image" Target="../media/image48.wmf"/><Relationship Id="rId7" Type="http://schemas.openxmlformats.org/officeDocument/2006/relationships/image" Target="../media/image49.wmf"/><Relationship Id="rId8" Type="http://schemas.openxmlformats.org/officeDocument/2006/relationships/image" Target="../media/image50.wmf"/><Relationship Id="rId9" Type="http://schemas.openxmlformats.org/officeDocument/2006/relationships/image" Target="../media/image51.wmf"/><Relationship Id="rId1" Type="http://schemas.openxmlformats.org/officeDocument/2006/relationships/image" Target="../media/image44.wmf"/><Relationship Id="rId2" Type="http://schemas.openxmlformats.org/officeDocument/2006/relationships/image" Target="../media/image4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3.wmf"/><Relationship Id="rId4" Type="http://schemas.openxmlformats.org/officeDocument/2006/relationships/image" Target="../media/image54.wmf"/><Relationship Id="rId5" Type="http://schemas.openxmlformats.org/officeDocument/2006/relationships/image" Target="../media/image55.wmf"/><Relationship Id="rId6" Type="http://schemas.openxmlformats.org/officeDocument/2006/relationships/image" Target="../media/image56.wmf"/><Relationship Id="rId7" Type="http://schemas.openxmlformats.org/officeDocument/2006/relationships/image" Target="../media/image57.wmf"/><Relationship Id="rId1" Type="http://schemas.openxmlformats.org/officeDocument/2006/relationships/image" Target="../media/image34.wmf"/><Relationship Id="rId2" Type="http://schemas.openxmlformats.org/officeDocument/2006/relationships/image" Target="../media/image5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682587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1440731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Thursday, Nov. 6,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Thursday, Nov. 6,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1443-004, Fall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jpeg"/><Relationship Id="rId4" Type="http://schemas.openxmlformats.org/officeDocument/2006/relationships/oleObject" Target="../embeddings/oleObject25.bin"/><Relationship Id="rId5" Type="http://schemas.openxmlformats.org/officeDocument/2006/relationships/image" Target="../media/image29.wmf"/><Relationship Id="rId6" Type="http://schemas.openxmlformats.org/officeDocument/2006/relationships/oleObject" Target="../embeddings/oleObject26.bin"/><Relationship Id="rId7" Type="http://schemas.openxmlformats.org/officeDocument/2006/relationships/image" Target="../media/image30.wmf"/><Relationship Id="rId8" Type="http://schemas.openxmlformats.org/officeDocument/2006/relationships/oleObject" Target="../embeddings/oleObject27.bin"/><Relationship Id="rId9" Type="http://schemas.openxmlformats.org/officeDocument/2006/relationships/image" Target="../media/image31.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9" Type="http://schemas.openxmlformats.org/officeDocument/2006/relationships/oleObject" Target="../embeddings/oleObject31.bin"/><Relationship Id="rId20" Type="http://schemas.openxmlformats.org/officeDocument/2006/relationships/image" Target="../media/image41.wmf"/><Relationship Id="rId21" Type="http://schemas.openxmlformats.org/officeDocument/2006/relationships/oleObject" Target="../embeddings/oleObject37.bin"/><Relationship Id="rId22" Type="http://schemas.openxmlformats.org/officeDocument/2006/relationships/image" Target="../media/image42.wmf"/><Relationship Id="rId23" Type="http://schemas.openxmlformats.org/officeDocument/2006/relationships/oleObject" Target="../embeddings/oleObject38.bin"/><Relationship Id="rId24" Type="http://schemas.openxmlformats.org/officeDocument/2006/relationships/image" Target="../media/image43.emf"/><Relationship Id="rId10" Type="http://schemas.openxmlformats.org/officeDocument/2006/relationships/image" Target="../media/image36.wmf"/><Relationship Id="rId11" Type="http://schemas.openxmlformats.org/officeDocument/2006/relationships/oleObject" Target="../embeddings/oleObject32.bin"/><Relationship Id="rId12" Type="http://schemas.openxmlformats.org/officeDocument/2006/relationships/image" Target="../media/image37.wmf"/><Relationship Id="rId13" Type="http://schemas.openxmlformats.org/officeDocument/2006/relationships/oleObject" Target="../embeddings/oleObject33.bin"/><Relationship Id="rId14" Type="http://schemas.openxmlformats.org/officeDocument/2006/relationships/image" Target="../media/image38.wmf"/><Relationship Id="rId15" Type="http://schemas.openxmlformats.org/officeDocument/2006/relationships/oleObject" Target="../embeddings/oleObject34.bin"/><Relationship Id="rId16" Type="http://schemas.openxmlformats.org/officeDocument/2006/relationships/image" Target="../media/image39.wmf"/><Relationship Id="rId17" Type="http://schemas.openxmlformats.org/officeDocument/2006/relationships/oleObject" Target="../embeddings/oleObject35.bin"/><Relationship Id="rId18" Type="http://schemas.openxmlformats.org/officeDocument/2006/relationships/image" Target="../media/image40.wmf"/><Relationship Id="rId19" Type="http://schemas.openxmlformats.org/officeDocument/2006/relationships/oleObject" Target="../embeddings/oleObject36.bin"/><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28.bin"/><Relationship Id="rId4" Type="http://schemas.openxmlformats.org/officeDocument/2006/relationships/image" Target="../media/image33.wmf"/><Relationship Id="rId5" Type="http://schemas.openxmlformats.org/officeDocument/2006/relationships/oleObject" Target="../embeddings/oleObject29.bin"/><Relationship Id="rId6" Type="http://schemas.openxmlformats.org/officeDocument/2006/relationships/image" Target="../media/image34.wmf"/><Relationship Id="rId7" Type="http://schemas.openxmlformats.org/officeDocument/2006/relationships/oleObject" Target="../embeddings/oleObject30.bin"/><Relationship Id="rId8" Type="http://schemas.openxmlformats.org/officeDocument/2006/relationships/image" Target="../media/image35.wmf"/></Relationships>
</file>

<file path=ppt/slides/_rels/slide12.xml.rels><?xml version="1.0" encoding="UTF-8" standalone="yes"?>
<Relationships xmlns="http://schemas.openxmlformats.org/package/2006/relationships"><Relationship Id="rId9" Type="http://schemas.openxmlformats.org/officeDocument/2006/relationships/oleObject" Target="../embeddings/oleObject42.bin"/><Relationship Id="rId20" Type="http://schemas.openxmlformats.org/officeDocument/2006/relationships/image" Target="../media/image51.wmf"/><Relationship Id="rId10" Type="http://schemas.openxmlformats.org/officeDocument/2006/relationships/image" Target="../media/image34.wmf"/><Relationship Id="rId11" Type="http://schemas.openxmlformats.org/officeDocument/2006/relationships/oleObject" Target="../embeddings/oleObject43.bin"/><Relationship Id="rId12" Type="http://schemas.openxmlformats.org/officeDocument/2006/relationships/image" Target="../media/image47.wmf"/><Relationship Id="rId13" Type="http://schemas.openxmlformats.org/officeDocument/2006/relationships/oleObject" Target="../embeddings/oleObject44.bin"/><Relationship Id="rId14" Type="http://schemas.openxmlformats.org/officeDocument/2006/relationships/image" Target="../media/image48.wmf"/><Relationship Id="rId15" Type="http://schemas.openxmlformats.org/officeDocument/2006/relationships/oleObject" Target="../embeddings/oleObject45.bin"/><Relationship Id="rId16" Type="http://schemas.openxmlformats.org/officeDocument/2006/relationships/image" Target="../media/image49.wmf"/><Relationship Id="rId17" Type="http://schemas.openxmlformats.org/officeDocument/2006/relationships/oleObject" Target="../embeddings/oleObject46.bin"/><Relationship Id="rId18" Type="http://schemas.openxmlformats.org/officeDocument/2006/relationships/image" Target="../media/image50.wmf"/><Relationship Id="rId19" Type="http://schemas.openxmlformats.org/officeDocument/2006/relationships/oleObject" Target="../embeddings/oleObject47.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39.bin"/><Relationship Id="rId4" Type="http://schemas.openxmlformats.org/officeDocument/2006/relationships/image" Target="../media/image44.wmf"/><Relationship Id="rId5" Type="http://schemas.openxmlformats.org/officeDocument/2006/relationships/oleObject" Target="../embeddings/oleObject40.bin"/><Relationship Id="rId6" Type="http://schemas.openxmlformats.org/officeDocument/2006/relationships/image" Target="../media/image45.wmf"/><Relationship Id="rId7" Type="http://schemas.openxmlformats.org/officeDocument/2006/relationships/oleObject" Target="../embeddings/oleObject41.bin"/><Relationship Id="rId8" Type="http://schemas.openxmlformats.org/officeDocument/2006/relationships/image" Target="../media/image46.wmf"/></Relationships>
</file>

<file path=ppt/slides/_rels/slide13.xml.rels><?xml version="1.0" encoding="UTF-8" standalone="yes"?>
<Relationships xmlns="http://schemas.openxmlformats.org/package/2006/relationships"><Relationship Id="rId11" Type="http://schemas.openxmlformats.org/officeDocument/2006/relationships/image" Target="../media/image54.wmf"/><Relationship Id="rId12" Type="http://schemas.openxmlformats.org/officeDocument/2006/relationships/oleObject" Target="../embeddings/oleObject53.bin"/><Relationship Id="rId13" Type="http://schemas.openxmlformats.org/officeDocument/2006/relationships/image" Target="../media/image55.wmf"/><Relationship Id="rId14" Type="http://schemas.openxmlformats.org/officeDocument/2006/relationships/oleObject" Target="../embeddings/oleObject54.bin"/><Relationship Id="rId15" Type="http://schemas.openxmlformats.org/officeDocument/2006/relationships/image" Target="../media/image56.wmf"/><Relationship Id="rId16" Type="http://schemas.openxmlformats.org/officeDocument/2006/relationships/oleObject" Target="../embeddings/oleObject55.bin"/><Relationship Id="rId17" Type="http://schemas.openxmlformats.org/officeDocument/2006/relationships/image" Target="../media/image57.wmf"/><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48.bin"/><Relationship Id="rId4" Type="http://schemas.openxmlformats.org/officeDocument/2006/relationships/image" Target="../media/image34.wmf"/><Relationship Id="rId5" Type="http://schemas.openxmlformats.org/officeDocument/2006/relationships/oleObject" Target="../embeddings/oleObject49.bin"/><Relationship Id="rId6" Type="http://schemas.openxmlformats.org/officeDocument/2006/relationships/image" Target="../media/image52.wmf"/><Relationship Id="rId7" Type="http://schemas.openxmlformats.org/officeDocument/2006/relationships/oleObject" Target="../embeddings/oleObject50.bin"/><Relationship Id="rId8" Type="http://schemas.openxmlformats.org/officeDocument/2006/relationships/image" Target="../media/image53.wmf"/><Relationship Id="rId9" Type="http://schemas.openxmlformats.org/officeDocument/2006/relationships/oleObject" Target="../embeddings/oleObject51.bin"/><Relationship Id="rId10" Type="http://schemas.openxmlformats.org/officeDocument/2006/relationships/oleObject" Target="../embeddings/oleObject52.bin"/></Relationships>
</file>

<file path=ppt/slides/_rels/slide14.xml.rels><?xml version="1.0" encoding="UTF-8" standalone="yes"?>
<Relationships xmlns="http://schemas.openxmlformats.org/package/2006/relationships"><Relationship Id="rId11" Type="http://schemas.openxmlformats.org/officeDocument/2006/relationships/oleObject" Target="../embeddings/oleObject60.bin"/><Relationship Id="rId12" Type="http://schemas.openxmlformats.org/officeDocument/2006/relationships/image" Target="../media/image61.wmf"/><Relationship Id="rId13" Type="http://schemas.openxmlformats.org/officeDocument/2006/relationships/oleObject" Target="../embeddings/oleObject61.bin"/><Relationship Id="rId14" Type="http://schemas.openxmlformats.org/officeDocument/2006/relationships/image" Target="../media/image62.wmf"/><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oleObject56.bin"/><Relationship Id="rId4" Type="http://schemas.openxmlformats.org/officeDocument/2006/relationships/image" Target="../media/image34.wmf"/><Relationship Id="rId5" Type="http://schemas.openxmlformats.org/officeDocument/2006/relationships/oleObject" Target="../embeddings/oleObject57.bin"/><Relationship Id="rId6" Type="http://schemas.openxmlformats.org/officeDocument/2006/relationships/image" Target="../media/image58.wmf"/><Relationship Id="rId7" Type="http://schemas.openxmlformats.org/officeDocument/2006/relationships/oleObject" Target="../embeddings/oleObject58.bin"/><Relationship Id="rId8" Type="http://schemas.openxmlformats.org/officeDocument/2006/relationships/image" Target="../media/image59.wmf"/><Relationship Id="rId9" Type="http://schemas.openxmlformats.org/officeDocument/2006/relationships/oleObject" Target="../embeddings/oleObject59.bin"/><Relationship Id="rId10" Type="http://schemas.openxmlformats.org/officeDocument/2006/relationships/image" Target="../media/image60.wmf"/></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66.bin"/><Relationship Id="rId12" Type="http://schemas.openxmlformats.org/officeDocument/2006/relationships/image" Target="../media/image67.wmf"/><Relationship Id="rId13" Type="http://schemas.openxmlformats.org/officeDocument/2006/relationships/oleObject" Target="../embeddings/oleObject67.bin"/><Relationship Id="rId14" Type="http://schemas.openxmlformats.org/officeDocument/2006/relationships/image" Target="../media/image68.wmf"/><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oleObject" Target="../embeddings/oleObject62.bin"/><Relationship Id="rId4" Type="http://schemas.openxmlformats.org/officeDocument/2006/relationships/image" Target="../media/image63.wmf"/><Relationship Id="rId5" Type="http://schemas.openxmlformats.org/officeDocument/2006/relationships/oleObject" Target="../embeddings/oleObject63.bin"/><Relationship Id="rId6" Type="http://schemas.openxmlformats.org/officeDocument/2006/relationships/image" Target="../media/image64.wmf"/><Relationship Id="rId7" Type="http://schemas.openxmlformats.org/officeDocument/2006/relationships/oleObject" Target="../embeddings/oleObject64.bin"/><Relationship Id="rId8" Type="http://schemas.openxmlformats.org/officeDocument/2006/relationships/image" Target="../media/image65.wmf"/><Relationship Id="rId9" Type="http://schemas.openxmlformats.org/officeDocument/2006/relationships/oleObject" Target="../embeddings/oleObject65.bin"/><Relationship Id="rId10" Type="http://schemas.openxmlformats.org/officeDocument/2006/relationships/image" Target="../media/image66.wmf"/></Relationships>
</file>

<file path=ppt/slides/_rels/slide16.xml.rels><?xml version="1.0" encoding="UTF-8" standalone="yes"?>
<Relationships xmlns="http://schemas.openxmlformats.org/package/2006/relationships"><Relationship Id="rId9" Type="http://schemas.openxmlformats.org/officeDocument/2006/relationships/image" Target="../media/image64.wmf"/><Relationship Id="rId20" Type="http://schemas.openxmlformats.org/officeDocument/2006/relationships/oleObject" Target="../embeddings/oleObject76.bin"/><Relationship Id="rId21" Type="http://schemas.openxmlformats.org/officeDocument/2006/relationships/image" Target="../media/image75.wmf"/><Relationship Id="rId22" Type="http://schemas.openxmlformats.org/officeDocument/2006/relationships/oleObject" Target="../embeddings/oleObject77.bin"/><Relationship Id="rId23" Type="http://schemas.openxmlformats.org/officeDocument/2006/relationships/image" Target="../media/image76.wmf"/><Relationship Id="rId10" Type="http://schemas.openxmlformats.org/officeDocument/2006/relationships/oleObject" Target="../embeddings/oleObject71.bin"/><Relationship Id="rId11" Type="http://schemas.openxmlformats.org/officeDocument/2006/relationships/image" Target="../media/image70.wmf"/><Relationship Id="rId12" Type="http://schemas.openxmlformats.org/officeDocument/2006/relationships/oleObject" Target="../embeddings/oleObject72.bin"/><Relationship Id="rId13" Type="http://schemas.openxmlformats.org/officeDocument/2006/relationships/image" Target="../media/image71.wmf"/><Relationship Id="rId14" Type="http://schemas.openxmlformats.org/officeDocument/2006/relationships/oleObject" Target="../embeddings/oleObject73.bin"/><Relationship Id="rId15" Type="http://schemas.openxmlformats.org/officeDocument/2006/relationships/image" Target="../media/image72.wmf"/><Relationship Id="rId16" Type="http://schemas.openxmlformats.org/officeDocument/2006/relationships/oleObject" Target="../embeddings/oleObject74.bin"/><Relationship Id="rId17" Type="http://schemas.openxmlformats.org/officeDocument/2006/relationships/image" Target="../media/image73.wmf"/><Relationship Id="rId18" Type="http://schemas.openxmlformats.org/officeDocument/2006/relationships/oleObject" Target="../embeddings/oleObject75.bin"/><Relationship Id="rId19" Type="http://schemas.openxmlformats.org/officeDocument/2006/relationships/image" Target="../media/image74.wmf"/><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image" Target="../media/image77.jpeg"/><Relationship Id="rId4" Type="http://schemas.openxmlformats.org/officeDocument/2006/relationships/oleObject" Target="../embeddings/oleObject68.bin"/><Relationship Id="rId5" Type="http://schemas.openxmlformats.org/officeDocument/2006/relationships/image" Target="../media/image34.wmf"/><Relationship Id="rId6" Type="http://schemas.openxmlformats.org/officeDocument/2006/relationships/oleObject" Target="../embeddings/oleObject69.bin"/><Relationship Id="rId7" Type="http://schemas.openxmlformats.org/officeDocument/2006/relationships/image" Target="../media/image69.wmf"/><Relationship Id="rId8" Type="http://schemas.openxmlformats.org/officeDocument/2006/relationships/oleObject" Target="../embeddings/oleObject7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1" Type="http://schemas.openxmlformats.org/officeDocument/2006/relationships/oleObject" Target="../embeddings/oleObject7.bin"/><Relationship Id="rId12"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3.bin"/><Relationship Id="rId4" Type="http://schemas.openxmlformats.org/officeDocument/2006/relationships/image" Target="../media/image5.wmf"/><Relationship Id="rId5" Type="http://schemas.openxmlformats.org/officeDocument/2006/relationships/oleObject" Target="../embeddings/oleObject4.bin"/><Relationship Id="rId6" Type="http://schemas.openxmlformats.org/officeDocument/2006/relationships/image" Target="../media/image6.wmf"/><Relationship Id="rId7" Type="http://schemas.openxmlformats.org/officeDocument/2006/relationships/oleObject" Target="../embeddings/oleObject5.bin"/><Relationship Id="rId8" Type="http://schemas.openxmlformats.org/officeDocument/2006/relationships/image" Target="../media/image7.wmf"/><Relationship Id="rId9" Type="http://schemas.openxmlformats.org/officeDocument/2006/relationships/oleObject" Target="../embeddings/oleObject6.bin"/><Relationship Id="rId10"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0.wmf"/><Relationship Id="rId5" Type="http://schemas.openxmlformats.org/officeDocument/2006/relationships/oleObject" Target="../embeddings/oleObject9.bin"/><Relationship Id="rId6" Type="http://schemas.openxmlformats.org/officeDocument/2006/relationships/image" Target="../media/image11.wmf"/><Relationship Id="rId7" Type="http://schemas.openxmlformats.org/officeDocument/2006/relationships/oleObject" Target="../embeddings/oleObject10.bin"/><Relationship Id="rId8" Type="http://schemas.openxmlformats.org/officeDocument/2006/relationships/image" Target="../media/image12.wmf"/><Relationship Id="rId9" Type="http://schemas.openxmlformats.org/officeDocument/2006/relationships/oleObject" Target="../embeddings/oleObject11.bin"/><Relationship Id="rId10" Type="http://schemas.openxmlformats.org/officeDocument/2006/relationships/image" Target="../media/image13.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 Id="rId3"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6.wmf"/><Relationship Id="rId5" Type="http://schemas.openxmlformats.org/officeDocument/2006/relationships/oleObject" Target="../embeddings/oleObject13.bin"/><Relationship Id="rId6" Type="http://schemas.openxmlformats.org/officeDocument/2006/relationships/image" Target="../media/image17.wmf"/><Relationship Id="rId7" Type="http://schemas.openxmlformats.org/officeDocument/2006/relationships/oleObject" Target="../embeddings/oleObject14.bin"/><Relationship Id="rId8" Type="http://schemas.openxmlformats.org/officeDocument/2006/relationships/image" Target="../media/image18.wmf"/><Relationship Id="rId9" Type="http://schemas.openxmlformats.org/officeDocument/2006/relationships/oleObject" Target="../embeddings/oleObject15.bin"/><Relationship Id="rId10" Type="http://schemas.openxmlformats.org/officeDocument/2006/relationships/image" Target="../media/image19.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9" Type="http://schemas.openxmlformats.org/officeDocument/2006/relationships/oleObject" Target="../embeddings/oleObject19.bin"/><Relationship Id="rId20" Type="http://schemas.openxmlformats.org/officeDocument/2006/relationships/image" Target="../media/image28.wmf"/><Relationship Id="rId10" Type="http://schemas.openxmlformats.org/officeDocument/2006/relationships/image" Target="../media/image23.wmf"/><Relationship Id="rId11" Type="http://schemas.openxmlformats.org/officeDocument/2006/relationships/oleObject" Target="../embeddings/oleObject20.bin"/><Relationship Id="rId12" Type="http://schemas.openxmlformats.org/officeDocument/2006/relationships/image" Target="../media/image24.wmf"/><Relationship Id="rId13" Type="http://schemas.openxmlformats.org/officeDocument/2006/relationships/oleObject" Target="../embeddings/oleObject21.bin"/><Relationship Id="rId14" Type="http://schemas.openxmlformats.org/officeDocument/2006/relationships/image" Target="../media/image25.wmf"/><Relationship Id="rId15" Type="http://schemas.openxmlformats.org/officeDocument/2006/relationships/oleObject" Target="../embeddings/oleObject22.bin"/><Relationship Id="rId16" Type="http://schemas.openxmlformats.org/officeDocument/2006/relationships/image" Target="../media/image26.wmf"/><Relationship Id="rId17" Type="http://schemas.openxmlformats.org/officeDocument/2006/relationships/oleObject" Target="../embeddings/oleObject23.bin"/><Relationship Id="rId18" Type="http://schemas.openxmlformats.org/officeDocument/2006/relationships/image" Target="../media/image27.wmf"/><Relationship Id="rId19" Type="http://schemas.openxmlformats.org/officeDocument/2006/relationships/oleObject" Target="../embeddings/oleObject24.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16.bin"/><Relationship Id="rId4" Type="http://schemas.openxmlformats.org/officeDocument/2006/relationships/image" Target="../media/image20.wmf"/><Relationship Id="rId5" Type="http://schemas.openxmlformats.org/officeDocument/2006/relationships/oleObject" Target="../embeddings/oleObject17.bin"/><Relationship Id="rId6" Type="http://schemas.openxmlformats.org/officeDocument/2006/relationships/image" Target="../media/image21.wmf"/><Relationship Id="rId7" Type="http://schemas.openxmlformats.org/officeDocument/2006/relationships/oleObject" Target="../embeddings/oleObject18.bin"/><Relationship Id="rId8"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Thursday, Nov. 6, 2014</a:t>
            </a:r>
            <a:endParaRPr lang="en-US"/>
          </a:p>
        </p:txBody>
      </p:sp>
      <p:sp>
        <p:nvSpPr>
          <p:cNvPr id="7" name="Rectangle 5"/>
          <p:cNvSpPr>
            <a:spLocks noGrp="1" noChangeArrowheads="1"/>
          </p:cNvSpPr>
          <p:nvPr>
            <p:ph type="ftr" sz="quarter" idx="11"/>
          </p:nvPr>
        </p:nvSpPr>
        <p:spPr/>
        <p:txBody>
          <a:bodyPr/>
          <a:lstStyle/>
          <a:p>
            <a:pPr>
              <a:defRPr/>
            </a:pPr>
            <a:r>
              <a:rPr lang="nl-NL" smtClean="0"/>
              <a:t>PHYS 1443-004, Fall 2014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a:t>
            </a:r>
            <a:r>
              <a:rPr lang="en-US" dirty="0" smtClean="0">
                <a:ea typeface="ＭＳ Ｐゴシック" pitchFamily="-84" charset="-128"/>
                <a:cs typeface="ＭＳ Ｐゴシック" pitchFamily="-84" charset="-128"/>
              </a:rPr>
              <a:t>004</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#21</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98929" y="1447800"/>
            <a:ext cx="283817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Thursday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Nov. </a:t>
            </a:r>
            <a:r>
              <a:rPr lang="en-US" dirty="0">
                <a:solidFill>
                  <a:schemeClr val="accent2"/>
                </a:solidFill>
                <a:latin typeface="Monotype Corsiva" pitchFamily="-84" charset="0"/>
              </a:rPr>
              <a:t>6</a:t>
            </a:r>
            <a:r>
              <a:rPr lang="en-US" dirty="0" smtClean="0">
                <a:solidFill>
                  <a:schemeClr val="accent2"/>
                </a:solidFill>
                <a:latin typeface="Monotype Corsiva" pitchFamily="-84" charset="0"/>
              </a:rPr>
              <a:t>,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Rectangle 10"/>
          <p:cNvSpPr>
            <a:spLocks noChangeArrowheads="1"/>
          </p:cNvSpPr>
          <p:nvPr/>
        </p:nvSpPr>
        <p:spPr bwMode="auto">
          <a:xfrm>
            <a:off x="914400" y="2209800"/>
            <a:ext cx="7620000" cy="3886200"/>
          </a:xfrm>
          <a:prstGeom prst="rect">
            <a:avLst/>
          </a:prstGeom>
          <a:noFill/>
          <a:ln w="9525">
            <a:noFill/>
            <a:miter lim="800000"/>
            <a:headEnd/>
            <a:tailEnd/>
          </a:ln>
        </p:spPr>
        <p:txBody>
          <a:bodyPr>
            <a:prstTxWarp prst="textNoShape">
              <a:avLst/>
            </a:prstTxWarp>
          </a:bodyPr>
          <a:lstStyle/>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Elastic Properties of Solids</a:t>
            </a:r>
          </a:p>
          <a:p>
            <a:pPr marL="609600" indent="-609600" eaLnBrk="0" hangingPunct="0">
              <a:spcBef>
                <a:spcPct val="20000"/>
              </a:spcBef>
              <a:buFontTx/>
              <a:buChar char="•"/>
            </a:pPr>
            <a:r>
              <a:rPr lang="en-US" sz="3200" dirty="0">
                <a:solidFill>
                  <a:srgbClr val="0000FF"/>
                </a:solidFill>
                <a:latin typeface="Arial Narrow" charset="0"/>
              </a:rPr>
              <a:t>Density and Specific Gravity</a:t>
            </a:r>
          </a:p>
          <a:p>
            <a:pPr marL="609600" indent="-609600" eaLnBrk="0" hangingPunct="0">
              <a:spcBef>
                <a:spcPct val="20000"/>
              </a:spcBef>
              <a:buFontTx/>
              <a:buChar char="•"/>
            </a:pPr>
            <a:r>
              <a:rPr lang="en-US" sz="3200" dirty="0">
                <a:solidFill>
                  <a:srgbClr val="0000FF"/>
                </a:solidFill>
                <a:latin typeface="Arial Narrow" charset="0"/>
              </a:rPr>
              <a:t>Fluid and Pressure</a:t>
            </a:r>
          </a:p>
          <a:p>
            <a:pPr marL="609600" indent="-609600" eaLnBrk="0" hangingPunct="0">
              <a:spcBef>
                <a:spcPct val="20000"/>
              </a:spcBef>
              <a:buFontTx/>
              <a:buChar char="•"/>
            </a:pPr>
            <a:r>
              <a:rPr lang="en-US" sz="3200" dirty="0">
                <a:solidFill>
                  <a:srgbClr val="0000FF"/>
                </a:solidFill>
                <a:latin typeface="Arial Narrow" charset="0"/>
              </a:rPr>
              <a:t>Variation of Pressure and Depth</a:t>
            </a:r>
          </a:p>
          <a:p>
            <a:pPr marL="609600" indent="-609600" eaLnBrk="0" hangingPunct="0">
              <a:spcBef>
                <a:spcPct val="20000"/>
              </a:spcBef>
              <a:buFontTx/>
              <a:buChar char="•"/>
            </a:pPr>
            <a:r>
              <a:rPr lang="en-US" sz="3200" dirty="0">
                <a:solidFill>
                  <a:srgbClr val="0000FF"/>
                </a:solidFill>
                <a:latin typeface="Arial Narrow" charset="0"/>
              </a:rPr>
              <a:t>Pascal’s </a:t>
            </a:r>
            <a:r>
              <a:rPr lang="en-US" sz="3200" dirty="0" smtClean="0">
                <a:solidFill>
                  <a:srgbClr val="0000FF"/>
                </a:solidFill>
                <a:latin typeface="Arial Narrow" charset="0"/>
              </a:rPr>
              <a:t>Principle</a:t>
            </a:r>
          </a:p>
          <a:p>
            <a:pPr marL="609600" indent="-609600" eaLnBrk="0" hangingPunct="0">
              <a:spcBef>
                <a:spcPct val="20000"/>
              </a:spcBef>
              <a:buFontTx/>
              <a:buChar char="•"/>
            </a:pPr>
            <a:endParaRPr lang="en-US" sz="3200" dirty="0">
              <a:solidFill>
                <a:srgbClr val="0000FF"/>
              </a:solidFill>
              <a:latin typeface="Arial Narrow" charset="0"/>
            </a:endParaRPr>
          </a:p>
        </p:txBody>
      </p:sp>
      <p:sp>
        <p:nvSpPr>
          <p:cNvPr id="8" name="Text Box 13"/>
          <p:cNvSpPr txBox="1">
            <a:spLocks noChangeArrowheads="1"/>
          </p:cNvSpPr>
          <p:nvPr/>
        </p:nvSpPr>
        <p:spPr bwMode="auto">
          <a:xfrm>
            <a:off x="990600" y="5410200"/>
            <a:ext cx="7654259"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charset="0"/>
              </a:rPr>
              <a:t>Today’s homework is homework </a:t>
            </a:r>
            <a:r>
              <a:rPr lang="en-US" dirty="0" smtClean="0">
                <a:solidFill>
                  <a:srgbClr val="003300"/>
                </a:solidFill>
                <a:latin typeface="Arial Narrow" charset="0"/>
              </a:rPr>
              <a:t>#11, </a:t>
            </a:r>
            <a:r>
              <a:rPr lang="en-US" dirty="0">
                <a:solidFill>
                  <a:srgbClr val="003300"/>
                </a:solidFill>
                <a:latin typeface="Arial Narrow" charset="0"/>
              </a:rPr>
              <a:t>due </a:t>
            </a:r>
            <a:r>
              <a:rPr lang="en-US" dirty="0" smtClean="0">
                <a:solidFill>
                  <a:srgbClr val="003300"/>
                </a:solidFill>
                <a:latin typeface="Arial Narrow" charset="0"/>
              </a:rPr>
              <a:t>11pm</a:t>
            </a:r>
            <a:r>
              <a:rPr lang="en-US" dirty="0">
                <a:solidFill>
                  <a:srgbClr val="003300"/>
                </a:solidFill>
                <a:latin typeface="Arial Narrow" charset="0"/>
              </a:rPr>
              <a:t>,</a:t>
            </a:r>
            <a:r>
              <a:rPr lang="en-US" dirty="0" smtClean="0">
                <a:solidFill>
                  <a:srgbClr val="003300"/>
                </a:solidFill>
                <a:latin typeface="Arial Narrow" charset="0"/>
              </a:rPr>
              <a:t> Tuesday</a:t>
            </a:r>
            <a:r>
              <a:rPr lang="en-US" dirty="0">
                <a:solidFill>
                  <a:srgbClr val="003300"/>
                </a:solidFill>
                <a:latin typeface="Arial Narrow" charset="0"/>
              </a:rPr>
              <a:t>,</a:t>
            </a:r>
            <a:r>
              <a:rPr lang="en-US" dirty="0" smtClean="0">
                <a:solidFill>
                  <a:srgbClr val="003300"/>
                </a:solidFill>
                <a:latin typeface="Arial Narrow" charset="0"/>
              </a:rPr>
              <a:t> Nov. 11!</a:t>
            </a:r>
            <a:r>
              <a:rPr lang="en-US" dirty="0">
                <a:solidFill>
                  <a:srgbClr val="003300"/>
                </a:solidFill>
                <a:latin typeface="Arial Narrow" charset="0"/>
              </a:rPr>
              <a:t>!</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2054"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24" name="Slide Number Placeholder 5"/>
          <p:cNvSpPr>
            <a:spLocks noGrp="1"/>
          </p:cNvSpPr>
          <p:nvPr>
            <p:ph type="sldNum" sz="quarter" idx="12"/>
          </p:nvPr>
        </p:nvSpPr>
        <p:spPr/>
        <p:txBody>
          <a:bodyPr/>
          <a:lstStyle/>
          <a:p>
            <a:fld id="{7A8F5BC2-691F-CF4A-8B76-5D3639DC7070}" type="slidenum">
              <a:rPr lang="en-US"/>
              <a:pPr/>
              <a:t>10</a:t>
            </a:fld>
            <a:endParaRPr lang="en-US"/>
          </a:p>
        </p:txBody>
      </p:sp>
      <p:pic>
        <p:nvPicPr>
          <p:cNvPr id="437250" name="Picture 2" descr="FG13_001"/>
          <p:cNvPicPr>
            <a:picLocks noChangeAspect="1" noChangeArrowheads="1"/>
          </p:cNvPicPr>
          <p:nvPr/>
        </p:nvPicPr>
        <p:blipFill>
          <a:blip r:embed="rId3"/>
          <a:srcRect/>
          <a:stretch>
            <a:fillRect/>
          </a:stretch>
        </p:blipFill>
        <p:spPr bwMode="auto">
          <a:xfrm>
            <a:off x="7924800" y="3810000"/>
            <a:ext cx="1371600" cy="1143000"/>
          </a:xfrm>
          <a:prstGeom prst="rect">
            <a:avLst/>
          </a:prstGeom>
          <a:noFill/>
          <a:ln w="9525">
            <a:noFill/>
            <a:miter lim="800000"/>
            <a:headEnd/>
            <a:tailEnd/>
          </a:ln>
        </p:spPr>
      </p:pic>
      <p:sp>
        <p:nvSpPr>
          <p:cNvPr id="2057" name="Rectangle 3"/>
          <p:cNvSpPr>
            <a:spLocks noGrp="1" noChangeArrowheads="1"/>
          </p:cNvSpPr>
          <p:nvPr>
            <p:ph type="title"/>
          </p:nvPr>
        </p:nvSpPr>
        <p:spPr>
          <a:xfrm>
            <a:off x="685800" y="152400"/>
            <a:ext cx="7772400" cy="609600"/>
          </a:xfrm>
        </p:spPr>
        <p:txBody>
          <a:bodyPr/>
          <a:lstStyle/>
          <a:p>
            <a:r>
              <a:rPr lang="en-US" sz="4000"/>
              <a:t>Fluid and Pressure</a:t>
            </a:r>
            <a:endParaRPr lang="en-US"/>
          </a:p>
        </p:txBody>
      </p:sp>
      <p:sp>
        <p:nvSpPr>
          <p:cNvPr id="437252" name="Text Box 4"/>
          <p:cNvSpPr txBox="1">
            <a:spLocks noChangeArrowheads="1"/>
          </p:cNvSpPr>
          <p:nvPr/>
        </p:nvSpPr>
        <p:spPr bwMode="auto">
          <a:xfrm>
            <a:off x="381000" y="762000"/>
            <a:ext cx="4343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are the three states of matter?</a:t>
            </a:r>
          </a:p>
        </p:txBody>
      </p:sp>
      <p:sp>
        <p:nvSpPr>
          <p:cNvPr id="437253" name="Text Box 5"/>
          <p:cNvSpPr txBox="1">
            <a:spLocks noChangeArrowheads="1"/>
          </p:cNvSpPr>
          <p:nvPr/>
        </p:nvSpPr>
        <p:spPr bwMode="auto">
          <a:xfrm>
            <a:off x="5105400" y="762000"/>
            <a:ext cx="2743200" cy="457200"/>
          </a:xfrm>
          <a:prstGeom prst="rect">
            <a:avLst/>
          </a:prstGeom>
          <a:noFill/>
          <a:ln w="28575">
            <a:noFill/>
            <a:miter lim="800000"/>
            <a:headEnd/>
            <a:tailEnd/>
          </a:ln>
        </p:spPr>
        <p:txBody>
          <a:bodyPr>
            <a:prstTxWarp prst="textNoShape">
              <a:avLst/>
            </a:prstTxWarp>
            <a:spAutoFit/>
          </a:bodyPr>
          <a:lstStyle/>
          <a:p>
            <a:r>
              <a:rPr lang="en-US">
                <a:solidFill>
                  <a:srgbClr val="FF0000"/>
                </a:solidFill>
                <a:latin typeface="Arial Narrow" charset="0"/>
              </a:rPr>
              <a:t>Solid, Liquid and Gas</a:t>
            </a:r>
          </a:p>
        </p:txBody>
      </p:sp>
      <p:sp>
        <p:nvSpPr>
          <p:cNvPr id="437254" name="Text Box 6"/>
          <p:cNvSpPr txBox="1">
            <a:spLocks noChangeArrowheads="1"/>
          </p:cNvSpPr>
          <p:nvPr/>
        </p:nvSpPr>
        <p:spPr bwMode="auto">
          <a:xfrm>
            <a:off x="304800" y="3717925"/>
            <a:ext cx="7924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Fluid cannot exert shearing or tensile stress.   Thus, the only force the fluid exerts on an object immersed in it is the force perpendicular to the surface of the object.</a:t>
            </a:r>
          </a:p>
        </p:txBody>
      </p:sp>
      <p:graphicFrame>
        <p:nvGraphicFramePr>
          <p:cNvPr id="437255" name="Object 2"/>
          <p:cNvGraphicFramePr>
            <a:graphicFrameLocks noChangeAspect="1"/>
          </p:cNvGraphicFramePr>
          <p:nvPr/>
        </p:nvGraphicFramePr>
        <p:xfrm>
          <a:off x="7010400" y="4351338"/>
          <a:ext cx="825500" cy="533400"/>
        </p:xfrm>
        <a:graphic>
          <a:graphicData uri="http://schemas.openxmlformats.org/presentationml/2006/ole">
            <mc:AlternateContent xmlns:mc="http://schemas.openxmlformats.org/markup-compatibility/2006">
              <mc:Choice xmlns:v="urn:schemas-microsoft-com:vml" Requires="v">
                <p:oleObj spid="_x0000_s515233" name="Equation" r:id="rId4" imgW="444240" imgH="393480" progId="Equation.3">
                  <p:embed/>
                </p:oleObj>
              </mc:Choice>
              <mc:Fallback>
                <p:oleObj name="Equation" r:id="rId4" imgW="4442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4351338"/>
                        <a:ext cx="825500" cy="53340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7256" name="Text Box 8"/>
          <p:cNvSpPr txBox="1">
            <a:spLocks noChangeArrowheads="1"/>
          </p:cNvSpPr>
          <p:nvPr/>
        </p:nvSpPr>
        <p:spPr bwMode="auto">
          <a:xfrm>
            <a:off x="381000" y="1343025"/>
            <a:ext cx="3581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How do you distinguish them?</a:t>
            </a:r>
          </a:p>
        </p:txBody>
      </p:sp>
      <p:sp>
        <p:nvSpPr>
          <p:cNvPr id="437257" name="Text Box 9"/>
          <p:cNvSpPr txBox="1">
            <a:spLocks noChangeArrowheads="1"/>
          </p:cNvSpPr>
          <p:nvPr/>
        </p:nvSpPr>
        <p:spPr bwMode="auto">
          <a:xfrm>
            <a:off x="4191000" y="1219200"/>
            <a:ext cx="47244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Using the time it takes for a particular substance to change its shape in reaction to external forces.</a:t>
            </a:r>
          </a:p>
        </p:txBody>
      </p:sp>
      <p:sp>
        <p:nvSpPr>
          <p:cNvPr id="437258" name="Text Box 10"/>
          <p:cNvSpPr txBox="1">
            <a:spLocks noChangeArrowheads="1"/>
          </p:cNvSpPr>
          <p:nvPr/>
        </p:nvSpPr>
        <p:spPr bwMode="auto">
          <a:xfrm>
            <a:off x="381000" y="2028825"/>
            <a:ext cx="19812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is a fluid?</a:t>
            </a:r>
          </a:p>
        </p:txBody>
      </p:sp>
      <p:sp>
        <p:nvSpPr>
          <p:cNvPr id="437259" name="Text Box 11"/>
          <p:cNvSpPr txBox="1">
            <a:spLocks noChangeArrowheads="1"/>
          </p:cNvSpPr>
          <p:nvPr/>
        </p:nvSpPr>
        <p:spPr bwMode="auto">
          <a:xfrm>
            <a:off x="2438400" y="1905000"/>
            <a:ext cx="64770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A collection of molecules that are </a:t>
            </a:r>
            <a:r>
              <a:rPr lang="en-US" sz="2000" b="1" u="sng">
                <a:solidFill>
                  <a:schemeClr val="accent2"/>
                </a:solidFill>
                <a:latin typeface="Arial Narrow" charset="0"/>
              </a:rPr>
              <a:t>randomly arranged</a:t>
            </a:r>
            <a:r>
              <a:rPr lang="en-US" sz="2000">
                <a:solidFill>
                  <a:srgbClr val="FF0000"/>
                </a:solidFill>
                <a:latin typeface="Arial Narrow" charset="0"/>
              </a:rPr>
              <a:t> and </a:t>
            </a:r>
            <a:r>
              <a:rPr lang="en-US" sz="2000" b="1" u="sng">
                <a:solidFill>
                  <a:schemeClr val="accent2"/>
                </a:solidFill>
                <a:latin typeface="Arial Narrow" charset="0"/>
              </a:rPr>
              <a:t>loosely bound</a:t>
            </a:r>
            <a:r>
              <a:rPr lang="en-US" sz="2000">
                <a:solidFill>
                  <a:srgbClr val="FF0000"/>
                </a:solidFill>
                <a:latin typeface="Arial Narrow" charset="0"/>
              </a:rPr>
              <a:t> by forces between them or by an external container.</a:t>
            </a:r>
          </a:p>
        </p:txBody>
      </p:sp>
      <p:sp>
        <p:nvSpPr>
          <p:cNvPr id="437260" name="Text Box 12"/>
          <p:cNvSpPr txBox="1">
            <a:spLocks noChangeArrowheads="1"/>
          </p:cNvSpPr>
          <p:nvPr/>
        </p:nvSpPr>
        <p:spPr bwMode="auto">
          <a:xfrm>
            <a:off x="381000" y="2638425"/>
            <a:ext cx="71628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We will first learn about mechanics of fluid at rest, </a:t>
            </a:r>
            <a:r>
              <a:rPr lang="en-US">
                <a:solidFill>
                  <a:schemeClr val="accent2"/>
                </a:solidFill>
                <a:latin typeface="Monotype Corsiva" charset="0"/>
              </a:rPr>
              <a:t>fluid statics</a:t>
            </a:r>
            <a:r>
              <a:rPr lang="en-US">
                <a:solidFill>
                  <a:schemeClr val="accent2"/>
                </a:solidFill>
                <a:latin typeface="Arial Narrow" charset="0"/>
              </a:rPr>
              <a:t>. </a:t>
            </a:r>
          </a:p>
        </p:txBody>
      </p:sp>
      <p:sp>
        <p:nvSpPr>
          <p:cNvPr id="437261" name="Text Box 13"/>
          <p:cNvSpPr txBox="1">
            <a:spLocks noChangeArrowheads="1"/>
          </p:cNvSpPr>
          <p:nvPr/>
        </p:nvSpPr>
        <p:spPr bwMode="auto">
          <a:xfrm>
            <a:off x="381000" y="3248025"/>
            <a:ext cx="86106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In what ways do you think fluid exerts stress on the object submerged in it?</a:t>
            </a:r>
          </a:p>
        </p:txBody>
      </p:sp>
      <p:sp>
        <p:nvSpPr>
          <p:cNvPr id="437262" name="Text Box 14"/>
          <p:cNvSpPr txBox="1">
            <a:spLocks noChangeArrowheads="1"/>
          </p:cNvSpPr>
          <p:nvPr/>
        </p:nvSpPr>
        <p:spPr bwMode="auto">
          <a:xfrm>
            <a:off x="304800" y="4267200"/>
            <a:ext cx="66294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This force by the fluid on an object usually is expressed in the form of the force per unit area at the given depth, the pressure, defined as</a:t>
            </a:r>
          </a:p>
        </p:txBody>
      </p:sp>
      <p:sp>
        <p:nvSpPr>
          <p:cNvPr id="437263" name="Text Box 15"/>
          <p:cNvSpPr txBox="1">
            <a:spLocks noChangeArrowheads="1"/>
          </p:cNvSpPr>
          <p:nvPr/>
        </p:nvSpPr>
        <p:spPr bwMode="auto">
          <a:xfrm>
            <a:off x="5105400" y="4981575"/>
            <a:ext cx="4038600" cy="581025"/>
          </a:xfrm>
          <a:prstGeom prst="rect">
            <a:avLst/>
          </a:prstGeom>
          <a:solidFill>
            <a:srgbClr val="FFFF99"/>
          </a:solidFill>
          <a:ln w="28575">
            <a:noFill/>
            <a:miter lim="800000"/>
            <a:headEnd/>
            <a:tailEnd/>
          </a:ln>
        </p:spPr>
        <p:txBody>
          <a:bodyPr>
            <a:prstTxWarp prst="textNoShape">
              <a:avLst/>
            </a:prstTxWarp>
            <a:spAutoFit/>
          </a:bodyPr>
          <a:lstStyle/>
          <a:p>
            <a:r>
              <a:rPr lang="en-US" sz="1600">
                <a:solidFill>
                  <a:schemeClr val="accent2"/>
                </a:solidFill>
                <a:latin typeface="Arial Narrow" charset="0"/>
              </a:rPr>
              <a:t>Note that pressure is a scalar quantity because it’s the magnitude of the force on a surface area A.</a:t>
            </a:r>
          </a:p>
        </p:txBody>
      </p:sp>
      <p:sp>
        <p:nvSpPr>
          <p:cNvPr id="437264" name="Text Box 16"/>
          <p:cNvSpPr txBox="1">
            <a:spLocks noChangeArrowheads="1"/>
          </p:cNvSpPr>
          <p:nvPr/>
        </p:nvSpPr>
        <p:spPr bwMode="auto">
          <a:xfrm>
            <a:off x="533400" y="5638800"/>
            <a:ext cx="22098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is the unit and the dimension of pressure?</a:t>
            </a:r>
          </a:p>
        </p:txBody>
      </p:sp>
      <p:sp>
        <p:nvSpPr>
          <p:cNvPr id="437265" name="Text Box 17"/>
          <p:cNvSpPr txBox="1">
            <a:spLocks noChangeArrowheads="1"/>
          </p:cNvSpPr>
          <p:nvPr/>
        </p:nvSpPr>
        <p:spPr bwMode="auto">
          <a:xfrm>
            <a:off x="457200" y="4876800"/>
            <a:ext cx="39624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Expression of pressure for an infinitesimal area dA by the force dF is</a:t>
            </a:r>
          </a:p>
        </p:txBody>
      </p:sp>
      <p:graphicFrame>
        <p:nvGraphicFramePr>
          <p:cNvPr id="437266" name="Object 3"/>
          <p:cNvGraphicFramePr>
            <a:graphicFrameLocks noChangeAspect="1"/>
          </p:cNvGraphicFramePr>
          <p:nvPr/>
        </p:nvGraphicFramePr>
        <p:xfrm>
          <a:off x="4114800" y="4972050"/>
          <a:ext cx="942975" cy="666750"/>
        </p:xfrm>
        <a:graphic>
          <a:graphicData uri="http://schemas.openxmlformats.org/presentationml/2006/ole">
            <mc:AlternateContent xmlns:mc="http://schemas.openxmlformats.org/markup-compatibility/2006">
              <mc:Choice xmlns:v="urn:schemas-microsoft-com:vml" Requires="v">
                <p:oleObj spid="_x0000_s515234" name="Equation" r:id="rId6" imgW="507960" imgH="393480" progId="Equation.DSMT4">
                  <p:embed/>
                </p:oleObj>
              </mc:Choice>
              <mc:Fallback>
                <p:oleObj name="Equation" r:id="rId6" imgW="50796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4972050"/>
                        <a:ext cx="942975" cy="66675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7267" name="Text Box 19"/>
          <p:cNvSpPr txBox="1">
            <a:spLocks noChangeArrowheads="1"/>
          </p:cNvSpPr>
          <p:nvPr/>
        </p:nvSpPr>
        <p:spPr bwMode="auto">
          <a:xfrm>
            <a:off x="2895600" y="5638800"/>
            <a:ext cx="1676400" cy="7254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Unit:N/m</a:t>
            </a:r>
            <a:r>
              <a:rPr lang="en-US" sz="1800" baseline="30000">
                <a:solidFill>
                  <a:srgbClr val="FF0000"/>
                </a:solidFill>
                <a:latin typeface="Arial Narrow" charset="0"/>
              </a:rPr>
              <a:t>2</a:t>
            </a:r>
          </a:p>
          <a:p>
            <a:pPr>
              <a:spcBef>
                <a:spcPct val="20000"/>
              </a:spcBef>
            </a:pPr>
            <a:r>
              <a:rPr lang="en-US" sz="1800">
                <a:solidFill>
                  <a:srgbClr val="FF0000"/>
                </a:solidFill>
                <a:latin typeface="Arial Narrow" charset="0"/>
              </a:rPr>
              <a:t>Dim.: [M][L</a:t>
            </a:r>
            <a:r>
              <a:rPr lang="en-US" sz="1800" baseline="30000">
                <a:solidFill>
                  <a:srgbClr val="FF0000"/>
                </a:solidFill>
                <a:latin typeface="Arial Narrow" charset="0"/>
              </a:rPr>
              <a:t>-1</a:t>
            </a:r>
            <a:r>
              <a:rPr lang="en-US" sz="1800">
                <a:solidFill>
                  <a:srgbClr val="FF0000"/>
                </a:solidFill>
                <a:latin typeface="Arial Narrow" charset="0"/>
              </a:rPr>
              <a:t>][T</a:t>
            </a:r>
            <a:r>
              <a:rPr lang="en-US" sz="1800" baseline="30000">
                <a:solidFill>
                  <a:srgbClr val="FF0000"/>
                </a:solidFill>
                <a:latin typeface="Arial Narrow" charset="0"/>
              </a:rPr>
              <a:t>-2</a:t>
            </a:r>
            <a:r>
              <a:rPr lang="en-US" sz="1800">
                <a:solidFill>
                  <a:srgbClr val="FF0000"/>
                </a:solidFill>
                <a:latin typeface="Arial Narrow" charset="0"/>
              </a:rPr>
              <a:t>]</a:t>
            </a:r>
          </a:p>
        </p:txBody>
      </p:sp>
      <p:sp>
        <p:nvSpPr>
          <p:cNvPr id="437268" name="Text Box 20"/>
          <p:cNvSpPr txBox="1">
            <a:spLocks noChangeArrowheads="1"/>
          </p:cNvSpPr>
          <p:nvPr/>
        </p:nvSpPr>
        <p:spPr bwMode="auto">
          <a:xfrm>
            <a:off x="4648200" y="5622925"/>
            <a:ext cx="19050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Special SI unit for pressure is Pascal</a:t>
            </a:r>
          </a:p>
        </p:txBody>
      </p:sp>
      <p:graphicFrame>
        <p:nvGraphicFramePr>
          <p:cNvPr id="437269" name="Object 4"/>
          <p:cNvGraphicFramePr>
            <a:graphicFrameLocks noChangeAspect="1"/>
          </p:cNvGraphicFramePr>
          <p:nvPr/>
        </p:nvGraphicFramePr>
        <p:xfrm>
          <a:off x="6629400" y="5715000"/>
          <a:ext cx="2209800" cy="474663"/>
        </p:xfrm>
        <a:graphic>
          <a:graphicData uri="http://schemas.openxmlformats.org/presentationml/2006/ole">
            <mc:AlternateContent xmlns:mc="http://schemas.openxmlformats.org/markup-compatibility/2006">
              <mc:Choice xmlns:v="urn:schemas-microsoft-com:vml" Requires="v">
                <p:oleObj spid="_x0000_s515235" name="Equation" r:id="rId8" imgW="863280" imgH="203040" progId="Equation.DSMT4">
                  <p:embed/>
                </p:oleObj>
              </mc:Choice>
              <mc:Fallback>
                <p:oleObj name="Equation" r:id="rId8" imgW="86328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29400" y="5715000"/>
                        <a:ext cx="2209800" cy="474663"/>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712317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4"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3085"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20" name="Slide Number Placeholder 5"/>
          <p:cNvSpPr>
            <a:spLocks noGrp="1"/>
          </p:cNvSpPr>
          <p:nvPr>
            <p:ph type="sldNum" sz="quarter" idx="12"/>
          </p:nvPr>
        </p:nvSpPr>
        <p:spPr/>
        <p:txBody>
          <a:bodyPr/>
          <a:lstStyle/>
          <a:p>
            <a:fld id="{DF2B99F3-C51A-854D-8818-1CB93FE05CCA}" type="slidenum">
              <a:rPr lang="en-US"/>
              <a:pPr/>
              <a:t>11</a:t>
            </a:fld>
            <a:endParaRPr lang="en-US"/>
          </a:p>
        </p:txBody>
      </p:sp>
      <p:sp>
        <p:nvSpPr>
          <p:cNvPr id="3087" name="Rectangle 2"/>
          <p:cNvSpPr>
            <a:spLocks noGrp="1" noChangeArrowheads="1"/>
          </p:cNvSpPr>
          <p:nvPr>
            <p:ph type="title"/>
          </p:nvPr>
        </p:nvSpPr>
        <p:spPr>
          <a:xfrm>
            <a:off x="685800" y="152400"/>
            <a:ext cx="7772400" cy="609600"/>
          </a:xfrm>
        </p:spPr>
        <p:txBody>
          <a:bodyPr/>
          <a:lstStyle/>
          <a:p>
            <a:r>
              <a:rPr lang="en-US" sz="4000"/>
              <a:t>Example for Pressure</a:t>
            </a:r>
            <a:endParaRPr lang="en-US"/>
          </a:p>
        </p:txBody>
      </p:sp>
      <p:sp>
        <p:nvSpPr>
          <p:cNvPr id="438275" name="Text Box 3"/>
          <p:cNvSpPr txBox="1">
            <a:spLocks noChangeArrowheads="1"/>
          </p:cNvSpPr>
          <p:nvPr/>
        </p:nvSpPr>
        <p:spPr bwMode="auto">
          <a:xfrm>
            <a:off x="838200" y="762000"/>
            <a:ext cx="7391400" cy="85090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mattress of a water bed is 2.00m long by 2.00m wide and 30.0cm deep. a) Find the weight of the water in the mattress. </a:t>
            </a:r>
          </a:p>
        </p:txBody>
      </p:sp>
      <p:sp>
        <p:nvSpPr>
          <p:cNvPr id="438276" name="Text Box 4"/>
          <p:cNvSpPr txBox="1">
            <a:spLocks noChangeArrowheads="1"/>
          </p:cNvSpPr>
          <p:nvPr/>
        </p:nvSpPr>
        <p:spPr bwMode="auto">
          <a:xfrm>
            <a:off x="609600" y="1600200"/>
            <a:ext cx="8229600" cy="762000"/>
          </a:xfrm>
          <a:prstGeom prst="rect">
            <a:avLst/>
          </a:prstGeom>
          <a:noFill/>
          <a:ln w="28575">
            <a:noFill/>
            <a:miter lim="800000"/>
            <a:headEnd/>
            <a:tailEnd/>
          </a:ln>
        </p:spPr>
        <p:txBody>
          <a:bodyPr>
            <a:prstTxWarp prst="textNoShape">
              <a:avLst/>
            </a:prstTxWarp>
            <a:spAutoFit/>
          </a:bodyPr>
          <a:lstStyle/>
          <a:p>
            <a:r>
              <a:rPr lang="en-US" sz="2200" dirty="0">
                <a:solidFill>
                  <a:srgbClr val="FF0000"/>
                </a:solidFill>
                <a:latin typeface="Arial Narrow" charset="0"/>
              </a:rPr>
              <a:t>The volume density of water at the normal condition </a:t>
            </a:r>
            <a:r>
              <a:rPr lang="en-US" sz="2200" dirty="0" smtClean="0">
                <a:solidFill>
                  <a:srgbClr val="FF0000"/>
                </a:solidFill>
                <a:latin typeface="Arial Narrow" charset="0"/>
              </a:rPr>
              <a:t>(4</a:t>
            </a:r>
            <a:r>
              <a:rPr lang="en-US" sz="2200" baseline="30000" dirty="0" smtClean="0">
                <a:solidFill>
                  <a:srgbClr val="FF0000"/>
                </a:solidFill>
                <a:latin typeface="Arial Narrow" charset="0"/>
              </a:rPr>
              <a:t>o</a:t>
            </a:r>
            <a:r>
              <a:rPr lang="en-US" sz="2200" dirty="0" smtClean="0">
                <a:solidFill>
                  <a:srgbClr val="FF0000"/>
                </a:solidFill>
                <a:latin typeface="Arial Narrow" charset="0"/>
              </a:rPr>
              <a:t>C </a:t>
            </a:r>
            <a:r>
              <a:rPr lang="en-US" sz="2200" dirty="0">
                <a:solidFill>
                  <a:srgbClr val="FF0000"/>
                </a:solidFill>
                <a:latin typeface="Arial Narrow" charset="0"/>
              </a:rPr>
              <a:t>and 1 </a:t>
            </a:r>
            <a:r>
              <a:rPr lang="en-US" sz="2200" dirty="0" err="1">
                <a:solidFill>
                  <a:srgbClr val="FF0000"/>
                </a:solidFill>
                <a:latin typeface="Arial Narrow" charset="0"/>
              </a:rPr>
              <a:t>atm</a:t>
            </a:r>
            <a:r>
              <a:rPr lang="en-US" sz="2200" dirty="0">
                <a:solidFill>
                  <a:srgbClr val="FF0000"/>
                </a:solidFill>
                <a:latin typeface="Arial Narrow" charset="0"/>
              </a:rPr>
              <a:t>) is 1000kg/m</a:t>
            </a:r>
            <a:r>
              <a:rPr lang="en-US" sz="2200" baseline="30000" dirty="0">
                <a:solidFill>
                  <a:srgbClr val="FF0000"/>
                </a:solidFill>
                <a:latin typeface="Arial Narrow" charset="0"/>
              </a:rPr>
              <a:t>3</a:t>
            </a:r>
            <a:r>
              <a:rPr lang="en-US" sz="2200" dirty="0">
                <a:solidFill>
                  <a:srgbClr val="FF0000"/>
                </a:solidFill>
                <a:latin typeface="Arial Narrow" charset="0"/>
              </a:rPr>
              <a:t>.  So the total mass of the water in the mattress is </a:t>
            </a:r>
          </a:p>
        </p:txBody>
      </p:sp>
      <p:sp>
        <p:nvSpPr>
          <p:cNvPr id="438277" name="Text Box 5"/>
          <p:cNvSpPr txBox="1">
            <a:spLocks noChangeArrowheads="1"/>
          </p:cNvSpPr>
          <p:nvPr/>
        </p:nvSpPr>
        <p:spPr bwMode="auto">
          <a:xfrm>
            <a:off x="533400" y="4937125"/>
            <a:ext cx="32004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surface area of the mattress is 4.00 m</a:t>
            </a:r>
            <a:r>
              <a:rPr lang="en-US" sz="2000" baseline="30000">
                <a:solidFill>
                  <a:srgbClr val="FF0000"/>
                </a:solidFill>
                <a:latin typeface="Arial Narrow" charset="0"/>
              </a:rPr>
              <a:t>2</a:t>
            </a:r>
            <a:r>
              <a:rPr lang="en-US" sz="2000">
                <a:solidFill>
                  <a:srgbClr val="FF0000"/>
                </a:solidFill>
                <a:latin typeface="Arial Narrow" charset="0"/>
              </a:rPr>
              <a:t>, the pressure exerted on the floor is</a:t>
            </a:r>
          </a:p>
        </p:txBody>
      </p:sp>
      <p:graphicFrame>
        <p:nvGraphicFramePr>
          <p:cNvPr id="438278" name="Object 2"/>
          <p:cNvGraphicFramePr>
            <a:graphicFrameLocks noChangeAspect="1"/>
          </p:cNvGraphicFramePr>
          <p:nvPr/>
        </p:nvGraphicFramePr>
        <p:xfrm>
          <a:off x="1143000" y="2398713"/>
          <a:ext cx="500063" cy="385762"/>
        </p:xfrm>
        <a:graphic>
          <a:graphicData uri="http://schemas.openxmlformats.org/presentationml/2006/ole">
            <mc:AlternateContent xmlns:mc="http://schemas.openxmlformats.org/markup-compatibility/2006">
              <mc:Choice xmlns:v="urn:schemas-microsoft-com:vml" Requires="v">
                <p:oleObj spid="_x0000_s516673" name="Equation" r:id="rId3" imgW="164880" imgH="139680" progId="Equation.3">
                  <p:embed/>
                </p:oleObj>
              </mc:Choice>
              <mc:Fallback>
                <p:oleObj name="Equation" r:id="rId3" imgW="164880" imgH="139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398713"/>
                        <a:ext cx="500063" cy="3857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79" name="Object 3"/>
          <p:cNvGraphicFramePr>
            <a:graphicFrameLocks noChangeAspect="1"/>
          </p:cNvGraphicFramePr>
          <p:nvPr/>
        </p:nvGraphicFramePr>
        <p:xfrm>
          <a:off x="3775075" y="5287963"/>
          <a:ext cx="492125" cy="487362"/>
        </p:xfrm>
        <a:graphic>
          <a:graphicData uri="http://schemas.openxmlformats.org/presentationml/2006/ole">
            <mc:AlternateContent xmlns:mc="http://schemas.openxmlformats.org/markup-compatibility/2006">
              <mc:Choice xmlns:v="urn:schemas-microsoft-com:vml" Requires="v">
                <p:oleObj spid="_x0000_s516674" name="Equation" r:id="rId5" imgW="152280" imgH="164880" progId="Equation.3">
                  <p:embed/>
                </p:oleObj>
              </mc:Choice>
              <mc:Fallback>
                <p:oleObj name="Equation" r:id="rId5" imgW="1522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5075" y="5287963"/>
                        <a:ext cx="492125"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8280" name="Text Box 8"/>
          <p:cNvSpPr txBox="1">
            <a:spLocks noChangeArrowheads="1"/>
          </p:cNvSpPr>
          <p:nvPr/>
        </p:nvSpPr>
        <p:spPr bwMode="auto">
          <a:xfrm>
            <a:off x="685800" y="2849563"/>
            <a:ext cx="5410200" cy="427037"/>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Therefore the weight of the water in the mattress is </a:t>
            </a:r>
          </a:p>
        </p:txBody>
      </p:sp>
      <p:graphicFrame>
        <p:nvGraphicFramePr>
          <p:cNvPr id="438281" name="Object 4"/>
          <p:cNvGraphicFramePr>
            <a:graphicFrameLocks noChangeAspect="1"/>
          </p:cNvGraphicFramePr>
          <p:nvPr/>
        </p:nvGraphicFramePr>
        <p:xfrm>
          <a:off x="1828800" y="3248025"/>
          <a:ext cx="485775" cy="442913"/>
        </p:xfrm>
        <a:graphic>
          <a:graphicData uri="http://schemas.openxmlformats.org/presentationml/2006/ole">
            <mc:AlternateContent xmlns:mc="http://schemas.openxmlformats.org/markup-compatibility/2006">
              <mc:Choice xmlns:v="urn:schemas-microsoft-com:vml" Requires="v">
                <p:oleObj spid="_x0000_s516675" name="Equation" r:id="rId7" imgW="177480" imgH="177480" progId="Equation.3">
                  <p:embed/>
                </p:oleObj>
              </mc:Choice>
              <mc:Fallback>
                <p:oleObj name="Equation" r:id="rId7" imgW="17748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248025"/>
                        <a:ext cx="485775" cy="4429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8282" name="Text Box 10"/>
          <p:cNvSpPr txBox="1">
            <a:spLocks noChangeArrowheads="1"/>
          </p:cNvSpPr>
          <p:nvPr/>
        </p:nvSpPr>
        <p:spPr bwMode="auto">
          <a:xfrm>
            <a:off x="685800" y="3733800"/>
            <a:ext cx="7848600" cy="121602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dirty="0" err="1">
                <a:solidFill>
                  <a:srgbClr val="800000"/>
                </a:solidFill>
                <a:latin typeface="Arial Narrow" charset="0"/>
              </a:rPr>
              <a:t>b</a:t>
            </a:r>
            <a:r>
              <a:rPr lang="en-US" dirty="0">
                <a:solidFill>
                  <a:srgbClr val="800000"/>
                </a:solidFill>
                <a:latin typeface="Arial Narrow" charset="0"/>
              </a:rPr>
              <a:t>) Find the pressure exerted by the water on the floor when the bed rests in its normal position, assuming the entire lower surface of the mattress makes contact with the floor.</a:t>
            </a:r>
          </a:p>
        </p:txBody>
      </p:sp>
      <p:graphicFrame>
        <p:nvGraphicFramePr>
          <p:cNvPr id="438283" name="Object 5"/>
          <p:cNvGraphicFramePr>
            <a:graphicFrameLocks noChangeAspect="1"/>
          </p:cNvGraphicFramePr>
          <p:nvPr/>
        </p:nvGraphicFramePr>
        <p:xfrm>
          <a:off x="1573213" y="2371725"/>
          <a:ext cx="1096962" cy="438150"/>
        </p:xfrm>
        <a:graphic>
          <a:graphicData uri="http://schemas.openxmlformats.org/presentationml/2006/ole">
            <mc:AlternateContent xmlns:mc="http://schemas.openxmlformats.org/markup-compatibility/2006">
              <mc:Choice xmlns:v="urn:schemas-microsoft-com:vml" Requires="v">
                <p:oleObj spid="_x0000_s516676" name="Equation" r:id="rId9" imgW="520560" imgH="228600" progId="Equation.3">
                  <p:embed/>
                </p:oleObj>
              </mc:Choice>
              <mc:Fallback>
                <p:oleObj name="Equation" r:id="rId9" imgW="5205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73213" y="2371725"/>
                        <a:ext cx="1096962"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4" name="Object 6"/>
          <p:cNvGraphicFramePr>
            <a:graphicFrameLocks noChangeAspect="1"/>
          </p:cNvGraphicFramePr>
          <p:nvPr/>
        </p:nvGraphicFramePr>
        <p:xfrm>
          <a:off x="2598738" y="2371725"/>
          <a:ext cx="5402262" cy="438150"/>
        </p:xfrm>
        <a:graphic>
          <a:graphicData uri="http://schemas.openxmlformats.org/presentationml/2006/ole">
            <mc:AlternateContent xmlns:mc="http://schemas.openxmlformats.org/markup-compatibility/2006">
              <mc:Choice xmlns:v="urn:schemas-microsoft-com:vml" Requires="v">
                <p:oleObj spid="_x0000_s516677" name="Equation" r:id="rId11" imgW="2565360" imgH="228600" progId="Equation.3">
                  <p:embed/>
                </p:oleObj>
              </mc:Choice>
              <mc:Fallback>
                <p:oleObj name="Equation" r:id="rId11" imgW="25653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98738" y="2371725"/>
                        <a:ext cx="5402262"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5" name="Object 7"/>
          <p:cNvGraphicFramePr>
            <a:graphicFrameLocks noChangeAspect="1"/>
          </p:cNvGraphicFramePr>
          <p:nvPr/>
        </p:nvGraphicFramePr>
        <p:xfrm>
          <a:off x="2295525" y="3309938"/>
          <a:ext cx="849313" cy="423862"/>
        </p:xfrm>
        <a:graphic>
          <a:graphicData uri="http://schemas.openxmlformats.org/presentationml/2006/ole">
            <mc:AlternateContent xmlns:mc="http://schemas.openxmlformats.org/markup-compatibility/2006">
              <mc:Choice xmlns:v="urn:schemas-microsoft-com:vml" Requires="v">
                <p:oleObj spid="_x0000_s516678" name="Equation" r:id="rId13" imgW="368280" imgH="164880" progId="Equation.3">
                  <p:embed/>
                </p:oleObj>
              </mc:Choice>
              <mc:Fallback>
                <p:oleObj name="Equation" r:id="rId13" imgW="368280" imgH="1648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95525" y="3309938"/>
                        <a:ext cx="849313" cy="4238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6" name="Object 8"/>
          <p:cNvGraphicFramePr>
            <a:graphicFrameLocks noChangeAspect="1"/>
          </p:cNvGraphicFramePr>
          <p:nvPr/>
        </p:nvGraphicFramePr>
        <p:xfrm>
          <a:off x="3124200" y="3257550"/>
          <a:ext cx="4365625" cy="427038"/>
        </p:xfrm>
        <a:graphic>
          <a:graphicData uri="http://schemas.openxmlformats.org/presentationml/2006/ole">
            <mc:AlternateContent xmlns:mc="http://schemas.openxmlformats.org/markup-compatibility/2006">
              <mc:Choice xmlns:v="urn:schemas-microsoft-com:vml" Requires="v">
                <p:oleObj spid="_x0000_s516679" name="Equation" r:id="rId15" imgW="1892160" imgH="203040" progId="Equation.3">
                  <p:embed/>
                </p:oleObj>
              </mc:Choice>
              <mc:Fallback>
                <p:oleObj name="Equation" r:id="rId15" imgW="1892160" imgH="2030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4200" y="3257550"/>
                        <a:ext cx="436562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7" name="Object 9"/>
          <p:cNvGraphicFramePr>
            <a:graphicFrameLocks noChangeAspect="1"/>
          </p:cNvGraphicFramePr>
          <p:nvPr/>
        </p:nvGraphicFramePr>
        <p:xfrm>
          <a:off x="4191000" y="5130800"/>
          <a:ext cx="681038" cy="801688"/>
        </p:xfrm>
        <a:graphic>
          <a:graphicData uri="http://schemas.openxmlformats.org/presentationml/2006/ole">
            <mc:AlternateContent xmlns:mc="http://schemas.openxmlformats.org/markup-compatibility/2006">
              <mc:Choice xmlns:v="urn:schemas-microsoft-com:vml" Requires="v">
                <p:oleObj spid="_x0000_s516680" name="Equation" r:id="rId17" imgW="304560" imgH="393480" progId="Equation.3">
                  <p:embed/>
                </p:oleObj>
              </mc:Choice>
              <mc:Fallback>
                <p:oleObj name="Equation" r:id="rId17" imgW="304560" imgH="393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91000" y="5130800"/>
                        <a:ext cx="681038" cy="801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8" name="Object 10"/>
          <p:cNvGraphicFramePr>
            <a:graphicFrameLocks noChangeAspect="1"/>
          </p:cNvGraphicFramePr>
          <p:nvPr/>
        </p:nvGraphicFramePr>
        <p:xfrm>
          <a:off x="4795838" y="5130800"/>
          <a:ext cx="879475" cy="801688"/>
        </p:xfrm>
        <a:graphic>
          <a:graphicData uri="http://schemas.openxmlformats.org/presentationml/2006/ole">
            <mc:AlternateContent xmlns:mc="http://schemas.openxmlformats.org/markup-compatibility/2006">
              <mc:Choice xmlns:v="urn:schemas-microsoft-com:vml" Requires="v">
                <p:oleObj spid="_x0000_s516681" name="Equation" r:id="rId19" imgW="393480" imgH="393480" progId="Equation.3">
                  <p:embed/>
                </p:oleObj>
              </mc:Choice>
              <mc:Fallback>
                <p:oleObj name="Equation" r:id="rId19" imgW="393480" imgH="393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95838" y="5130800"/>
                        <a:ext cx="879475" cy="801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9" name="Object 11"/>
          <p:cNvGraphicFramePr>
            <a:graphicFrameLocks noChangeAspect="1"/>
          </p:cNvGraphicFramePr>
          <p:nvPr/>
        </p:nvGraphicFramePr>
        <p:xfrm>
          <a:off x="5597525" y="5105400"/>
          <a:ext cx="3317875" cy="852488"/>
        </p:xfrm>
        <a:graphic>
          <a:graphicData uri="http://schemas.openxmlformats.org/presentationml/2006/ole">
            <mc:AlternateContent xmlns:mc="http://schemas.openxmlformats.org/markup-compatibility/2006">
              <mc:Choice xmlns:v="urn:schemas-microsoft-com:vml" Requires="v">
                <p:oleObj spid="_x0000_s516682" name="Equation" r:id="rId21" imgW="1485720" imgH="419040" progId="Equation.DSMT4">
                  <p:embed/>
                </p:oleObj>
              </mc:Choice>
              <mc:Fallback>
                <p:oleObj name="Equation" r:id="rId21" imgW="1485720" imgH="419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97525" y="5105400"/>
                        <a:ext cx="3317875" cy="8524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7269" name="Object 4"/>
          <p:cNvGraphicFramePr>
            <a:graphicFrameLocks noChangeAspect="1"/>
          </p:cNvGraphicFramePr>
          <p:nvPr/>
        </p:nvGraphicFramePr>
        <p:xfrm>
          <a:off x="7938815" y="5803900"/>
          <a:ext cx="747985" cy="292100"/>
        </p:xfrm>
        <a:graphic>
          <a:graphicData uri="http://schemas.openxmlformats.org/presentationml/2006/ole">
            <mc:AlternateContent xmlns:mc="http://schemas.openxmlformats.org/markup-compatibility/2006">
              <mc:Choice xmlns:v="urn:schemas-microsoft-com:vml" Requires="v">
                <p:oleObj spid="_x0000_s516683" name="Equation" r:id="rId23" imgW="444500" imgH="190500" progId="Equation.DSMT4">
                  <p:embed/>
                </p:oleObj>
              </mc:Choice>
              <mc:Fallback>
                <p:oleObj name="Equation" r:id="rId23" imgW="444500" imgH="1905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938815" y="5803900"/>
                        <a:ext cx="747985" cy="29210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091958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4108"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41" name="Slide Number Placeholder 5"/>
          <p:cNvSpPr>
            <a:spLocks noGrp="1"/>
          </p:cNvSpPr>
          <p:nvPr>
            <p:ph type="sldNum" sz="quarter" idx="12"/>
          </p:nvPr>
        </p:nvSpPr>
        <p:spPr/>
        <p:txBody>
          <a:bodyPr/>
          <a:lstStyle/>
          <a:p>
            <a:fld id="{F93EEC2A-FCDE-0340-87DA-B973FAB76A3C}" type="slidenum">
              <a:rPr lang="en-US"/>
              <a:pPr/>
              <a:t>12</a:t>
            </a:fld>
            <a:endParaRPr lang="en-US"/>
          </a:p>
        </p:txBody>
      </p:sp>
      <p:sp>
        <p:nvSpPr>
          <p:cNvPr id="4110" name="Rectangle 2"/>
          <p:cNvSpPr>
            <a:spLocks noGrp="1" noChangeArrowheads="1"/>
          </p:cNvSpPr>
          <p:nvPr>
            <p:ph type="title"/>
          </p:nvPr>
        </p:nvSpPr>
        <p:spPr>
          <a:xfrm>
            <a:off x="685800" y="152400"/>
            <a:ext cx="7772400" cy="609600"/>
          </a:xfrm>
        </p:spPr>
        <p:txBody>
          <a:bodyPr/>
          <a:lstStyle/>
          <a:p>
            <a:r>
              <a:rPr lang="en-US" sz="4000"/>
              <a:t>Variation of Pressure and Depth</a:t>
            </a:r>
            <a:endParaRPr lang="en-US"/>
          </a:p>
        </p:txBody>
      </p:sp>
      <p:sp>
        <p:nvSpPr>
          <p:cNvPr id="439299"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Water pressure increases as a function of depth, and the air pressure decreases as a function of altitude.   Why?</a:t>
            </a:r>
          </a:p>
        </p:txBody>
      </p:sp>
      <p:sp>
        <p:nvSpPr>
          <p:cNvPr id="439300" name="Text Box 4"/>
          <p:cNvSpPr txBox="1">
            <a:spLocks noChangeArrowheads="1"/>
          </p:cNvSpPr>
          <p:nvPr/>
        </p:nvSpPr>
        <p:spPr bwMode="auto">
          <a:xfrm>
            <a:off x="2590800" y="3505200"/>
            <a:ext cx="6019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If the liquid in the cylinder is the same substance as the fluid, the mass of the liquid in the cylinder is </a:t>
            </a:r>
          </a:p>
        </p:txBody>
      </p:sp>
      <p:graphicFrame>
        <p:nvGraphicFramePr>
          <p:cNvPr id="439301" name="Object 2"/>
          <p:cNvGraphicFramePr>
            <a:graphicFrameLocks noChangeAspect="1"/>
          </p:cNvGraphicFramePr>
          <p:nvPr/>
        </p:nvGraphicFramePr>
        <p:xfrm>
          <a:off x="4073525" y="4267200"/>
          <a:ext cx="1946275" cy="427038"/>
        </p:xfrm>
        <a:graphic>
          <a:graphicData uri="http://schemas.openxmlformats.org/presentationml/2006/ole">
            <mc:AlternateContent xmlns:mc="http://schemas.openxmlformats.org/markup-compatibility/2006">
              <mc:Choice xmlns:v="urn:schemas-microsoft-com:vml" Requires="v">
                <p:oleObj spid="_x0000_s517593" name="Equation" r:id="rId3" imgW="952200" imgH="228600" progId="Equation.3">
                  <p:embed/>
                </p:oleObj>
              </mc:Choice>
              <mc:Fallback>
                <p:oleObj name="Equation" r:id="rId3" imgW="952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3525" y="4267200"/>
                        <a:ext cx="194627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9302" name="Text Box 6"/>
          <p:cNvSpPr txBox="1">
            <a:spLocks noChangeArrowheads="1"/>
          </p:cNvSpPr>
          <p:nvPr/>
        </p:nvSpPr>
        <p:spPr bwMode="auto">
          <a:xfrm>
            <a:off x="2438400" y="1660525"/>
            <a:ext cx="6019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It seems that the pressure has a lot to do with the total mass of the fluid above the object that puts weight on the object.</a:t>
            </a:r>
          </a:p>
        </p:txBody>
      </p:sp>
      <p:sp>
        <p:nvSpPr>
          <p:cNvPr id="439303" name="Text Box 7"/>
          <p:cNvSpPr txBox="1">
            <a:spLocks noChangeArrowheads="1"/>
          </p:cNvSpPr>
          <p:nvPr/>
        </p:nvSpPr>
        <p:spPr bwMode="auto">
          <a:xfrm>
            <a:off x="2514600" y="2393950"/>
            <a:ext cx="6324600" cy="103505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2000" dirty="0">
                <a:solidFill>
                  <a:schemeClr val="accent2"/>
                </a:solidFill>
                <a:latin typeface="Arial Narrow" charset="0"/>
              </a:rPr>
              <a:t>Let’s imagine the liquid contained in a cylinder with height </a:t>
            </a:r>
            <a:r>
              <a:rPr lang="en-US" sz="2000" dirty="0" err="1">
                <a:solidFill>
                  <a:schemeClr val="accent2"/>
                </a:solidFill>
                <a:latin typeface="Monotype Corsiva" charset="0"/>
              </a:rPr>
              <a:t>h</a:t>
            </a:r>
            <a:r>
              <a:rPr lang="en-US" sz="2000" dirty="0">
                <a:solidFill>
                  <a:schemeClr val="accent2"/>
                </a:solidFill>
                <a:latin typeface="Arial Narrow" charset="0"/>
              </a:rPr>
              <a:t> and the cross sectional area </a:t>
            </a:r>
            <a:r>
              <a:rPr lang="en-US" sz="2000" dirty="0">
                <a:solidFill>
                  <a:schemeClr val="accent2"/>
                </a:solidFill>
                <a:latin typeface="Monotype Corsiva" charset="0"/>
              </a:rPr>
              <a:t>A</a:t>
            </a:r>
            <a:r>
              <a:rPr lang="en-US" sz="2000" dirty="0">
                <a:solidFill>
                  <a:schemeClr val="accent2"/>
                </a:solidFill>
                <a:latin typeface="Arial Narrow" charset="0"/>
              </a:rPr>
              <a:t> immersed in a fluid of density</a:t>
            </a:r>
            <a:r>
              <a:rPr lang="en-US" sz="2000" dirty="0" smtClean="0">
                <a:solidFill>
                  <a:schemeClr val="accent2"/>
                </a:solidFill>
                <a:latin typeface="Arial Narrow" charset="0"/>
              </a:rPr>
              <a:t> </a:t>
            </a:r>
            <a:r>
              <a:rPr lang="en-US" sz="2000" dirty="0" err="1" smtClean="0">
                <a:solidFill>
                  <a:schemeClr val="accent2"/>
                </a:solidFill>
                <a:latin typeface="Symbol" charset="2"/>
              </a:rPr>
              <a:t>ρ</a:t>
            </a:r>
            <a:r>
              <a:rPr lang="en-US" sz="2000" dirty="0" smtClean="0">
                <a:solidFill>
                  <a:schemeClr val="accent2"/>
                </a:solidFill>
                <a:latin typeface="Arial Narrow" charset="0"/>
              </a:rPr>
              <a:t> </a:t>
            </a:r>
            <a:r>
              <a:rPr lang="en-US" sz="2000" dirty="0">
                <a:solidFill>
                  <a:schemeClr val="accent2"/>
                </a:solidFill>
                <a:latin typeface="Arial Narrow" charset="0"/>
              </a:rPr>
              <a:t>at rest, as shown in the figure, and the system is in its equilibrium.</a:t>
            </a:r>
          </a:p>
        </p:txBody>
      </p:sp>
      <p:sp>
        <p:nvSpPr>
          <p:cNvPr id="439304" name="Text Box 8"/>
          <p:cNvSpPr txBox="1">
            <a:spLocks noChangeArrowheads="1"/>
          </p:cNvSpPr>
          <p:nvPr/>
        </p:nvSpPr>
        <p:spPr bwMode="auto">
          <a:xfrm>
            <a:off x="4267200" y="4800600"/>
            <a:ext cx="4648200" cy="944563"/>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dirty="0">
                <a:solidFill>
                  <a:schemeClr val="accent2"/>
                </a:solidFill>
                <a:latin typeface="Arial Narrow" charset="0"/>
              </a:rPr>
              <a:t>The pressure at the depth </a:t>
            </a:r>
            <a:r>
              <a:rPr lang="en-US" sz="1800" dirty="0" err="1">
                <a:solidFill>
                  <a:schemeClr val="accent2"/>
                </a:solidFill>
                <a:latin typeface="Monotype Corsiva" charset="0"/>
              </a:rPr>
              <a:t>h</a:t>
            </a:r>
            <a:r>
              <a:rPr lang="en-US" sz="1800" dirty="0">
                <a:solidFill>
                  <a:schemeClr val="accent2"/>
                </a:solidFill>
                <a:latin typeface="Arial Narrow" charset="0"/>
              </a:rPr>
              <a:t> below the surface of the  fluid open to the atmosphere is greater than the atmospheric pressure by</a:t>
            </a:r>
            <a:r>
              <a:rPr lang="en-US" sz="1800" dirty="0" smtClean="0">
                <a:solidFill>
                  <a:schemeClr val="accent2"/>
                </a:solidFill>
                <a:latin typeface="Arial Narrow" charset="0"/>
              </a:rPr>
              <a:t> </a:t>
            </a:r>
            <a:r>
              <a:rPr lang="en-US" sz="1800" dirty="0" err="1" smtClean="0">
                <a:solidFill>
                  <a:schemeClr val="accent2"/>
                </a:solidFill>
                <a:latin typeface="Symbol" charset="2"/>
              </a:rPr>
              <a:t>ρ</a:t>
            </a:r>
            <a:r>
              <a:rPr lang="en-US" sz="1800" dirty="0" err="1" smtClean="0">
                <a:solidFill>
                  <a:schemeClr val="accent2"/>
                </a:solidFill>
                <a:latin typeface="Monotype Corsiva" charset="0"/>
              </a:rPr>
              <a:t>gh</a:t>
            </a:r>
            <a:r>
              <a:rPr lang="en-US" sz="1800" dirty="0">
                <a:solidFill>
                  <a:schemeClr val="accent2"/>
                </a:solidFill>
                <a:latin typeface="Arial Narrow" charset="0"/>
              </a:rPr>
              <a:t>.</a:t>
            </a:r>
          </a:p>
        </p:txBody>
      </p:sp>
      <p:sp>
        <p:nvSpPr>
          <p:cNvPr id="439305" name="Text Box 9"/>
          <p:cNvSpPr txBox="1">
            <a:spLocks noChangeArrowheads="1"/>
          </p:cNvSpPr>
          <p:nvPr/>
        </p:nvSpPr>
        <p:spPr bwMode="auto">
          <a:xfrm>
            <a:off x="228600" y="4800600"/>
            <a:ext cx="22098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we obtain</a:t>
            </a:r>
          </a:p>
        </p:txBody>
      </p:sp>
      <p:sp>
        <p:nvSpPr>
          <p:cNvPr id="439306" name="Text Box 10"/>
          <p:cNvSpPr txBox="1">
            <a:spLocks noChangeArrowheads="1"/>
          </p:cNvSpPr>
          <p:nvPr/>
        </p:nvSpPr>
        <p:spPr bwMode="auto">
          <a:xfrm>
            <a:off x="304800" y="5257800"/>
            <a:ext cx="27432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Atmospheric pressure P</a:t>
            </a:r>
            <a:r>
              <a:rPr lang="en-US" sz="2000" baseline="-25000">
                <a:solidFill>
                  <a:schemeClr val="accent2"/>
                </a:solidFill>
                <a:latin typeface="Arial Narrow" charset="0"/>
              </a:rPr>
              <a:t>0</a:t>
            </a:r>
            <a:r>
              <a:rPr lang="en-US" sz="2000">
                <a:solidFill>
                  <a:schemeClr val="accent2"/>
                </a:solidFill>
                <a:latin typeface="Arial Narrow" charset="0"/>
              </a:rPr>
              <a:t> is</a:t>
            </a:r>
          </a:p>
        </p:txBody>
      </p:sp>
      <p:graphicFrame>
        <p:nvGraphicFramePr>
          <p:cNvPr id="439307" name="Object 3"/>
          <p:cNvGraphicFramePr>
            <a:graphicFrameLocks noChangeAspect="1"/>
          </p:cNvGraphicFramePr>
          <p:nvPr/>
        </p:nvGraphicFramePr>
        <p:xfrm>
          <a:off x="381000" y="5638800"/>
          <a:ext cx="3021013" cy="374650"/>
        </p:xfrm>
        <a:graphic>
          <a:graphicData uri="http://schemas.openxmlformats.org/presentationml/2006/ole">
            <mc:AlternateContent xmlns:mc="http://schemas.openxmlformats.org/markup-compatibility/2006">
              <mc:Choice xmlns:v="urn:schemas-microsoft-com:vml" Requires="v">
                <p:oleObj spid="_x0000_s517594" name="Equation" r:id="rId5" imgW="1498320" imgH="203040" progId="Equation.3">
                  <p:embed/>
                </p:oleObj>
              </mc:Choice>
              <mc:Fallback>
                <p:oleObj name="Equation" r:id="rId5" imgW="149832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5638800"/>
                        <a:ext cx="3021013"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12"/>
          <p:cNvGrpSpPr>
            <a:grpSpLocks/>
          </p:cNvGrpSpPr>
          <p:nvPr/>
        </p:nvGrpSpPr>
        <p:grpSpPr bwMode="auto">
          <a:xfrm>
            <a:off x="609600" y="1687513"/>
            <a:ext cx="1446213" cy="2503487"/>
            <a:chOff x="432" y="1063"/>
            <a:chExt cx="768" cy="1289"/>
          </a:xfrm>
        </p:grpSpPr>
        <p:grpSp>
          <p:nvGrpSpPr>
            <p:cNvPr id="3" name="Group 13"/>
            <p:cNvGrpSpPr>
              <a:grpSpLocks/>
            </p:cNvGrpSpPr>
            <p:nvPr/>
          </p:nvGrpSpPr>
          <p:grpSpPr bwMode="auto">
            <a:xfrm>
              <a:off x="432" y="1296"/>
              <a:ext cx="768" cy="1056"/>
              <a:chOff x="336" y="1104"/>
              <a:chExt cx="624" cy="864"/>
            </a:xfrm>
          </p:grpSpPr>
          <p:sp>
            <p:nvSpPr>
              <p:cNvPr id="4135" name="Rectangle 14"/>
              <p:cNvSpPr>
                <a:spLocks noChangeArrowheads="1"/>
              </p:cNvSpPr>
              <p:nvPr/>
            </p:nvSpPr>
            <p:spPr bwMode="auto">
              <a:xfrm>
                <a:off x="336" y="1296"/>
                <a:ext cx="624" cy="67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4136" name="Rectangle 15"/>
              <p:cNvSpPr>
                <a:spLocks noChangeArrowheads="1"/>
              </p:cNvSpPr>
              <p:nvPr/>
            </p:nvSpPr>
            <p:spPr bwMode="auto">
              <a:xfrm>
                <a:off x="336" y="1152"/>
                <a:ext cx="624" cy="816"/>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4137" name="Rectangle 16"/>
              <p:cNvSpPr>
                <a:spLocks noChangeArrowheads="1"/>
              </p:cNvSpPr>
              <p:nvPr/>
            </p:nvSpPr>
            <p:spPr bwMode="auto">
              <a:xfrm>
                <a:off x="336" y="1104"/>
                <a:ext cx="624"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4121" name="Rectangle 17"/>
            <p:cNvSpPr>
              <a:spLocks noChangeArrowheads="1"/>
            </p:cNvSpPr>
            <p:nvPr/>
          </p:nvSpPr>
          <p:spPr bwMode="auto">
            <a:xfrm>
              <a:off x="816" y="1536"/>
              <a:ext cx="192" cy="384"/>
            </a:xfrm>
            <a:prstGeom prst="rect">
              <a:avLst/>
            </a:prstGeom>
            <a:solidFill>
              <a:srgbClr val="00FFFF"/>
            </a:solidFill>
            <a:ln w="28575">
              <a:solidFill>
                <a:schemeClr val="accent1"/>
              </a:solidFill>
              <a:miter lim="800000"/>
              <a:headEnd/>
              <a:tailEnd/>
            </a:ln>
          </p:spPr>
          <p:txBody>
            <a:bodyPr wrap="none" anchor="ctr">
              <a:prstTxWarp prst="textNoShape">
                <a:avLst/>
              </a:prstTxWarp>
            </a:bodyPr>
            <a:lstStyle/>
            <a:p>
              <a:endParaRPr lang="en-US"/>
            </a:p>
          </p:txBody>
        </p:sp>
        <p:grpSp>
          <p:nvGrpSpPr>
            <p:cNvPr id="4" name="Group 18"/>
            <p:cNvGrpSpPr>
              <a:grpSpLocks/>
            </p:cNvGrpSpPr>
            <p:nvPr/>
          </p:nvGrpSpPr>
          <p:grpSpPr bwMode="auto">
            <a:xfrm>
              <a:off x="576" y="1063"/>
              <a:ext cx="336" cy="473"/>
              <a:chOff x="576" y="1063"/>
              <a:chExt cx="336" cy="473"/>
            </a:xfrm>
          </p:grpSpPr>
          <p:sp>
            <p:nvSpPr>
              <p:cNvPr id="4133" name="Line 19"/>
              <p:cNvSpPr>
                <a:spLocks noChangeShapeType="1"/>
              </p:cNvSpPr>
              <p:nvPr/>
            </p:nvSpPr>
            <p:spPr bwMode="auto">
              <a:xfrm>
                <a:off x="912" y="1152"/>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4" name="Text Box 20"/>
              <p:cNvSpPr txBox="1">
                <a:spLocks noChangeArrowheads="1"/>
              </p:cNvSpPr>
              <p:nvPr/>
            </p:nvSpPr>
            <p:spPr bwMode="auto">
              <a:xfrm>
                <a:off x="576" y="1063"/>
                <a:ext cx="28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r>
                  <a:rPr lang="en-US" sz="2000" baseline="-25000">
                    <a:solidFill>
                      <a:schemeClr val="accent2"/>
                    </a:solidFill>
                    <a:latin typeface="Arial Narrow" charset="0"/>
                  </a:rPr>
                  <a:t>0</a:t>
                </a:r>
                <a:r>
                  <a:rPr lang="en-US" sz="2000">
                    <a:solidFill>
                      <a:schemeClr val="accent2"/>
                    </a:solidFill>
                    <a:latin typeface="Arial Narrow" charset="0"/>
                  </a:rPr>
                  <a:t>A</a:t>
                </a:r>
              </a:p>
            </p:txBody>
          </p:sp>
        </p:grpSp>
        <p:grpSp>
          <p:nvGrpSpPr>
            <p:cNvPr id="5" name="Group 21"/>
            <p:cNvGrpSpPr>
              <a:grpSpLocks/>
            </p:cNvGrpSpPr>
            <p:nvPr/>
          </p:nvGrpSpPr>
          <p:grpSpPr bwMode="auto">
            <a:xfrm>
              <a:off x="909" y="1920"/>
              <a:ext cx="246" cy="338"/>
              <a:chOff x="909" y="1920"/>
              <a:chExt cx="246" cy="338"/>
            </a:xfrm>
          </p:grpSpPr>
          <p:sp>
            <p:nvSpPr>
              <p:cNvPr id="4131" name="Line 22"/>
              <p:cNvSpPr>
                <a:spLocks noChangeShapeType="1"/>
              </p:cNvSpPr>
              <p:nvPr/>
            </p:nvSpPr>
            <p:spPr bwMode="auto">
              <a:xfrm flipV="1">
                <a:off x="960" y="1920"/>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2" name="Text Box 23"/>
              <p:cNvSpPr txBox="1">
                <a:spLocks noChangeArrowheads="1"/>
              </p:cNvSpPr>
              <p:nvPr/>
            </p:nvSpPr>
            <p:spPr bwMode="auto">
              <a:xfrm>
                <a:off x="909" y="2054"/>
                <a:ext cx="24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a:t>
                </a:r>
              </a:p>
            </p:txBody>
          </p:sp>
        </p:grpSp>
        <p:grpSp>
          <p:nvGrpSpPr>
            <p:cNvPr id="6" name="Group 24"/>
            <p:cNvGrpSpPr>
              <a:grpSpLocks/>
            </p:cNvGrpSpPr>
            <p:nvPr/>
          </p:nvGrpSpPr>
          <p:grpSpPr bwMode="auto">
            <a:xfrm>
              <a:off x="624" y="1824"/>
              <a:ext cx="288" cy="359"/>
              <a:chOff x="624" y="1824"/>
              <a:chExt cx="288" cy="359"/>
            </a:xfrm>
          </p:grpSpPr>
          <p:sp>
            <p:nvSpPr>
              <p:cNvPr id="4129" name="Line 25"/>
              <p:cNvSpPr>
                <a:spLocks noChangeShapeType="1"/>
              </p:cNvSpPr>
              <p:nvPr/>
            </p:nvSpPr>
            <p:spPr bwMode="auto">
              <a:xfrm>
                <a:off x="912" y="1824"/>
                <a:ext cx="0" cy="24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0" name="Text Box 26"/>
              <p:cNvSpPr txBox="1">
                <a:spLocks noChangeArrowheads="1"/>
              </p:cNvSpPr>
              <p:nvPr/>
            </p:nvSpPr>
            <p:spPr bwMode="auto">
              <a:xfrm>
                <a:off x="624" y="1979"/>
                <a:ext cx="244"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M</a:t>
                </a:r>
                <a:r>
                  <a:rPr lang="en-US" sz="2000" b="1">
                    <a:solidFill>
                      <a:schemeClr val="accent2"/>
                    </a:solidFill>
                    <a:latin typeface="Monotype Corsiva" charset="0"/>
                  </a:rPr>
                  <a:t>g</a:t>
                </a:r>
              </a:p>
            </p:txBody>
          </p:sp>
        </p:grpSp>
        <p:grpSp>
          <p:nvGrpSpPr>
            <p:cNvPr id="7" name="Group 27"/>
            <p:cNvGrpSpPr>
              <a:grpSpLocks/>
            </p:cNvGrpSpPr>
            <p:nvPr/>
          </p:nvGrpSpPr>
          <p:grpSpPr bwMode="auto">
            <a:xfrm>
              <a:off x="518" y="1536"/>
              <a:ext cx="298" cy="384"/>
              <a:chOff x="518" y="1536"/>
              <a:chExt cx="298" cy="384"/>
            </a:xfrm>
          </p:grpSpPr>
          <p:sp>
            <p:nvSpPr>
              <p:cNvPr id="4126" name="Line 28"/>
              <p:cNvSpPr>
                <a:spLocks noChangeShapeType="1"/>
              </p:cNvSpPr>
              <p:nvPr/>
            </p:nvSpPr>
            <p:spPr bwMode="auto">
              <a:xfrm flipH="1">
                <a:off x="624" y="1920"/>
                <a:ext cx="192" cy="0"/>
              </a:xfrm>
              <a:prstGeom prst="line">
                <a:avLst/>
              </a:prstGeom>
              <a:noFill/>
              <a:ln w="19050">
                <a:solidFill>
                  <a:schemeClr val="accent2"/>
                </a:solidFill>
                <a:round/>
                <a:headEnd/>
                <a:tailEnd/>
              </a:ln>
            </p:spPr>
            <p:txBody>
              <a:bodyPr>
                <a:prstTxWarp prst="textNoShape">
                  <a:avLst/>
                </a:prstTxWarp>
              </a:bodyPr>
              <a:lstStyle/>
              <a:p>
                <a:endParaRPr lang="en-US"/>
              </a:p>
            </p:txBody>
          </p:sp>
          <p:sp>
            <p:nvSpPr>
              <p:cNvPr id="4127" name="Line 29"/>
              <p:cNvSpPr>
                <a:spLocks noChangeShapeType="1"/>
              </p:cNvSpPr>
              <p:nvPr/>
            </p:nvSpPr>
            <p:spPr bwMode="auto">
              <a:xfrm flipV="1">
                <a:off x="720" y="1536"/>
                <a:ext cx="0" cy="384"/>
              </a:xfrm>
              <a:prstGeom prst="line">
                <a:avLst/>
              </a:prstGeom>
              <a:noFill/>
              <a:ln w="19050">
                <a:solidFill>
                  <a:schemeClr val="accent2"/>
                </a:solidFill>
                <a:round/>
                <a:headEnd type="triangle" w="med" len="med"/>
                <a:tailEnd type="triangle" w="med" len="med"/>
              </a:ln>
            </p:spPr>
            <p:txBody>
              <a:bodyPr>
                <a:prstTxWarp prst="textNoShape">
                  <a:avLst/>
                </a:prstTxWarp>
              </a:bodyPr>
              <a:lstStyle/>
              <a:p>
                <a:endParaRPr lang="en-US"/>
              </a:p>
            </p:txBody>
          </p:sp>
          <p:sp>
            <p:nvSpPr>
              <p:cNvPr id="4128" name="Text Box 30"/>
              <p:cNvSpPr txBox="1">
                <a:spLocks noChangeArrowheads="1"/>
              </p:cNvSpPr>
              <p:nvPr/>
            </p:nvSpPr>
            <p:spPr bwMode="auto">
              <a:xfrm>
                <a:off x="518" y="1591"/>
                <a:ext cx="160" cy="205"/>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h</a:t>
                </a:r>
              </a:p>
            </p:txBody>
          </p:sp>
        </p:grpSp>
      </p:grpSp>
      <p:graphicFrame>
        <p:nvGraphicFramePr>
          <p:cNvPr id="439327" name="Object 4"/>
          <p:cNvGraphicFramePr>
            <a:graphicFrameLocks noChangeAspect="1"/>
          </p:cNvGraphicFramePr>
          <p:nvPr/>
        </p:nvGraphicFramePr>
        <p:xfrm>
          <a:off x="6556375" y="3917950"/>
          <a:ext cx="377825" cy="279400"/>
        </p:xfrm>
        <a:graphic>
          <a:graphicData uri="http://schemas.openxmlformats.org/presentationml/2006/ole">
            <mc:AlternateContent xmlns:mc="http://schemas.openxmlformats.org/markup-compatibility/2006">
              <mc:Choice xmlns:v="urn:schemas-microsoft-com:vml" Requires="v">
                <p:oleObj spid="_x0000_s517595" name="Equation" r:id="rId7" imgW="203040" imgH="164880" progId="Equation.3">
                  <p:embed/>
                </p:oleObj>
              </mc:Choice>
              <mc:Fallback>
                <p:oleObj name="Equation" r:id="rId7" imgW="20304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6375" y="3917950"/>
                        <a:ext cx="377825" cy="279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9328" name="Text Box 32"/>
          <p:cNvSpPr txBox="1">
            <a:spLocks noChangeArrowheads="1"/>
          </p:cNvSpPr>
          <p:nvPr/>
        </p:nvSpPr>
        <p:spPr bwMode="auto">
          <a:xfrm>
            <a:off x="304800" y="4327525"/>
            <a:ext cx="3733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system is in its equilibrium</a:t>
            </a:r>
          </a:p>
        </p:txBody>
      </p:sp>
      <p:graphicFrame>
        <p:nvGraphicFramePr>
          <p:cNvPr id="439329" name="Object 5"/>
          <p:cNvGraphicFramePr>
            <a:graphicFrameLocks noChangeAspect="1"/>
          </p:cNvGraphicFramePr>
          <p:nvPr/>
        </p:nvGraphicFramePr>
        <p:xfrm>
          <a:off x="2355850" y="4859338"/>
          <a:ext cx="311150" cy="307975"/>
        </p:xfrm>
        <a:graphic>
          <a:graphicData uri="http://schemas.openxmlformats.org/presentationml/2006/ole">
            <mc:AlternateContent xmlns:mc="http://schemas.openxmlformats.org/markup-compatibility/2006">
              <mc:Choice xmlns:v="urn:schemas-microsoft-com:vml" Requires="v">
                <p:oleObj spid="_x0000_s517596" name="Equation" r:id="rId9" imgW="152280" imgH="164880" progId="Equation.3">
                  <p:embed/>
                </p:oleObj>
              </mc:Choice>
              <mc:Fallback>
                <p:oleObj name="Equation" r:id="rId9" imgW="152280" imgH="164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5850" y="4859338"/>
                        <a:ext cx="311150" cy="3079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0" name="Object 6"/>
          <p:cNvGraphicFramePr>
            <a:graphicFrameLocks noChangeAspect="1"/>
          </p:cNvGraphicFramePr>
          <p:nvPr/>
        </p:nvGraphicFramePr>
        <p:xfrm>
          <a:off x="6915150" y="3886200"/>
          <a:ext cx="684213" cy="342900"/>
        </p:xfrm>
        <a:graphic>
          <a:graphicData uri="http://schemas.openxmlformats.org/presentationml/2006/ole">
            <mc:AlternateContent xmlns:mc="http://schemas.openxmlformats.org/markup-compatibility/2006">
              <mc:Choice xmlns:v="urn:schemas-microsoft-com:vml" Requires="v">
                <p:oleObj spid="_x0000_s517597" name="Equation" r:id="rId11" imgW="368280" imgH="203040" progId="Equation.3">
                  <p:embed/>
                </p:oleObj>
              </mc:Choice>
              <mc:Fallback>
                <p:oleObj name="Equation" r:id="rId11" imgW="36828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15150" y="3886200"/>
                        <a:ext cx="684213" cy="342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1" name="Object 7"/>
          <p:cNvGraphicFramePr>
            <a:graphicFrameLocks noChangeAspect="1"/>
          </p:cNvGraphicFramePr>
          <p:nvPr/>
        </p:nvGraphicFramePr>
        <p:xfrm>
          <a:off x="7580313" y="3886200"/>
          <a:ext cx="801687" cy="342900"/>
        </p:xfrm>
        <a:graphic>
          <a:graphicData uri="http://schemas.openxmlformats.org/presentationml/2006/ole">
            <mc:AlternateContent xmlns:mc="http://schemas.openxmlformats.org/markup-compatibility/2006">
              <mc:Choice xmlns:v="urn:schemas-microsoft-com:vml" Requires="v">
                <p:oleObj spid="_x0000_s517598" name="Equation" r:id="rId13" imgW="431640" imgH="203040" progId="Equation.3">
                  <p:embed/>
                </p:oleObj>
              </mc:Choice>
              <mc:Fallback>
                <p:oleObj name="Equation" r:id="rId13" imgW="43164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80313" y="3886200"/>
                        <a:ext cx="801687" cy="342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2" name="Object 8"/>
          <p:cNvGraphicFramePr>
            <a:graphicFrameLocks noChangeAspect="1"/>
          </p:cNvGraphicFramePr>
          <p:nvPr/>
        </p:nvGraphicFramePr>
        <p:xfrm>
          <a:off x="5924550" y="4267200"/>
          <a:ext cx="2439988" cy="427038"/>
        </p:xfrm>
        <a:graphic>
          <a:graphicData uri="http://schemas.openxmlformats.org/presentationml/2006/ole">
            <mc:AlternateContent xmlns:mc="http://schemas.openxmlformats.org/markup-compatibility/2006">
              <mc:Choice xmlns:v="urn:schemas-microsoft-com:vml" Requires="v">
                <p:oleObj spid="_x0000_s517599" name="Equation" r:id="rId15" imgW="1193760" imgH="228600" progId="Equation.3">
                  <p:embed/>
                </p:oleObj>
              </mc:Choice>
              <mc:Fallback>
                <p:oleObj name="Equation" r:id="rId15" imgW="119376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24550" y="4267200"/>
                        <a:ext cx="2439988"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3" name="Object 9"/>
          <p:cNvGraphicFramePr>
            <a:graphicFrameLocks noChangeAspect="1"/>
          </p:cNvGraphicFramePr>
          <p:nvPr/>
        </p:nvGraphicFramePr>
        <p:xfrm>
          <a:off x="8269288" y="4314825"/>
          <a:ext cx="493712" cy="331788"/>
        </p:xfrm>
        <a:graphic>
          <a:graphicData uri="http://schemas.openxmlformats.org/presentationml/2006/ole">
            <mc:AlternateContent xmlns:mc="http://schemas.openxmlformats.org/markup-compatibility/2006">
              <mc:Choice xmlns:v="urn:schemas-microsoft-com:vml" Requires="v">
                <p:oleObj spid="_x0000_s517600" name="Equation" r:id="rId17" imgW="241200" imgH="177480" progId="Equation.3">
                  <p:embed/>
                </p:oleObj>
              </mc:Choice>
              <mc:Fallback>
                <p:oleObj name="Equation" r:id="rId17" imgW="24120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69288" y="4314825"/>
                        <a:ext cx="493712" cy="3317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4" name="Object 10"/>
          <p:cNvGraphicFramePr>
            <a:graphicFrameLocks noChangeAspect="1"/>
          </p:cNvGraphicFramePr>
          <p:nvPr/>
        </p:nvGraphicFramePr>
        <p:xfrm>
          <a:off x="2581275" y="4830763"/>
          <a:ext cx="1400175" cy="427037"/>
        </p:xfrm>
        <a:graphic>
          <a:graphicData uri="http://schemas.openxmlformats.org/presentationml/2006/ole">
            <mc:AlternateContent xmlns:mc="http://schemas.openxmlformats.org/markup-compatibility/2006">
              <mc:Choice xmlns:v="urn:schemas-microsoft-com:vml" Requires="v">
                <p:oleObj spid="_x0000_s517601" name="Equation" r:id="rId19" imgW="685800" imgH="228600" progId="Equation.DSMT4">
                  <p:embed/>
                </p:oleObj>
              </mc:Choice>
              <mc:Fallback>
                <p:oleObj name="Equation" r:id="rId19" imgW="68580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81275" y="4830763"/>
                        <a:ext cx="140017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91869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5131"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52" name="Slide Number Placeholder 5"/>
          <p:cNvSpPr>
            <a:spLocks noGrp="1"/>
          </p:cNvSpPr>
          <p:nvPr>
            <p:ph type="sldNum" sz="quarter" idx="12"/>
          </p:nvPr>
        </p:nvSpPr>
        <p:spPr/>
        <p:txBody>
          <a:bodyPr/>
          <a:lstStyle/>
          <a:p>
            <a:fld id="{03659495-9FC4-E742-B175-887972567ADA}" type="slidenum">
              <a:rPr lang="en-US"/>
              <a:pPr/>
              <a:t>13</a:t>
            </a:fld>
            <a:endParaRPr lang="en-US"/>
          </a:p>
        </p:txBody>
      </p:sp>
      <p:sp>
        <p:nvSpPr>
          <p:cNvPr id="5133" name="Rectangle 2"/>
          <p:cNvSpPr>
            <a:spLocks noGrp="1" noChangeArrowheads="1"/>
          </p:cNvSpPr>
          <p:nvPr>
            <p:ph type="title"/>
          </p:nvPr>
        </p:nvSpPr>
        <p:spPr>
          <a:xfrm>
            <a:off x="685800" y="152400"/>
            <a:ext cx="7772400" cy="609600"/>
          </a:xfrm>
        </p:spPr>
        <p:txBody>
          <a:bodyPr/>
          <a:lstStyle/>
          <a:p>
            <a:r>
              <a:rPr lang="en-US" sz="4000"/>
              <a:t>Pascal’s Principle and Hydraulics</a:t>
            </a:r>
            <a:endParaRPr lang="en-US"/>
          </a:p>
        </p:txBody>
      </p:sp>
      <p:sp>
        <p:nvSpPr>
          <p:cNvPr id="440323"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A change in the pressure applied to a fluid is transmitted undiminished to every point of the fluid and to the walls of the container.</a:t>
            </a:r>
          </a:p>
        </p:txBody>
      </p:sp>
      <p:sp>
        <p:nvSpPr>
          <p:cNvPr id="440324" name="Text Box 4"/>
          <p:cNvSpPr txBox="1">
            <a:spLocks noChangeArrowheads="1"/>
          </p:cNvSpPr>
          <p:nvPr/>
        </p:nvSpPr>
        <p:spPr bwMode="auto">
          <a:xfrm>
            <a:off x="381000" y="2270125"/>
            <a:ext cx="8305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 resultant pressure P at any given depth h increases as much as the change in P</a:t>
            </a:r>
            <a:r>
              <a:rPr lang="en-US" sz="2000" baseline="-25000">
                <a:solidFill>
                  <a:srgbClr val="FF0000"/>
                </a:solidFill>
                <a:latin typeface="Arial Narrow" charset="0"/>
              </a:rPr>
              <a:t>0</a:t>
            </a:r>
            <a:r>
              <a:rPr lang="en-US" sz="2000">
                <a:solidFill>
                  <a:srgbClr val="FF0000"/>
                </a:solidFill>
                <a:latin typeface="Arial Narrow" charset="0"/>
              </a:rPr>
              <a:t>. </a:t>
            </a:r>
          </a:p>
        </p:txBody>
      </p:sp>
      <p:sp>
        <p:nvSpPr>
          <p:cNvPr id="440325" name="Text Box 5"/>
          <p:cNvSpPr txBox="1">
            <a:spLocks noChangeArrowheads="1"/>
          </p:cNvSpPr>
          <p:nvPr/>
        </p:nvSpPr>
        <p:spPr bwMode="auto">
          <a:xfrm>
            <a:off x="457200" y="2743200"/>
            <a:ext cx="6248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This is the principle behind hydraulic pressure. How?</a:t>
            </a:r>
          </a:p>
        </p:txBody>
      </p:sp>
      <p:sp>
        <p:nvSpPr>
          <p:cNvPr id="440326" name="Text Box 6"/>
          <p:cNvSpPr txBox="1">
            <a:spLocks noChangeArrowheads="1"/>
          </p:cNvSpPr>
          <p:nvPr/>
        </p:nvSpPr>
        <p:spPr bwMode="auto">
          <a:xfrm>
            <a:off x="228600" y="4664075"/>
            <a:ext cx="34290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the resultant force F</a:t>
            </a:r>
            <a:r>
              <a:rPr lang="en-US" sz="2000" baseline="-25000">
                <a:solidFill>
                  <a:schemeClr val="accent2"/>
                </a:solidFill>
                <a:latin typeface="Arial Narrow" charset="0"/>
              </a:rPr>
              <a:t>2</a:t>
            </a:r>
            <a:r>
              <a:rPr lang="en-US" sz="2000">
                <a:solidFill>
                  <a:schemeClr val="accent2"/>
                </a:solidFill>
                <a:latin typeface="Arial Narrow" charset="0"/>
              </a:rPr>
              <a:t> is</a:t>
            </a:r>
          </a:p>
        </p:txBody>
      </p:sp>
      <p:sp>
        <p:nvSpPr>
          <p:cNvPr id="440327" name="Text Box 7"/>
          <p:cNvSpPr txBox="1">
            <a:spLocks noChangeArrowheads="1"/>
          </p:cNvSpPr>
          <p:nvPr/>
        </p:nvSpPr>
        <p:spPr bwMode="auto">
          <a:xfrm>
            <a:off x="2438400" y="1752600"/>
            <a:ext cx="3200400" cy="396875"/>
          </a:xfrm>
          <a:prstGeom prst="rect">
            <a:avLst/>
          </a:prstGeom>
          <a:solidFill>
            <a:srgbClr val="CCFFFF"/>
          </a:solidFill>
          <a:ln w="28575">
            <a:noFill/>
            <a:miter lim="800000"/>
            <a:headEnd/>
            <a:tailEnd/>
          </a:ln>
        </p:spPr>
        <p:txBody>
          <a:bodyPr>
            <a:prstTxWarp prst="textNoShape">
              <a:avLst/>
            </a:prstTxWarp>
            <a:spAutoFit/>
          </a:bodyPr>
          <a:lstStyle/>
          <a:p>
            <a:r>
              <a:rPr lang="en-US" sz="2000">
                <a:solidFill>
                  <a:schemeClr val="accent2"/>
                </a:solidFill>
                <a:latin typeface="Arial Narrow" charset="0"/>
              </a:rPr>
              <a:t>What happens if P</a:t>
            </a:r>
            <a:r>
              <a:rPr lang="en-US" sz="2000" baseline="-25000">
                <a:solidFill>
                  <a:schemeClr val="accent2"/>
                </a:solidFill>
                <a:latin typeface="Arial Narrow" charset="0"/>
              </a:rPr>
              <a:t>0</a:t>
            </a:r>
            <a:r>
              <a:rPr lang="en-US" sz="2000">
                <a:solidFill>
                  <a:schemeClr val="accent2"/>
                </a:solidFill>
                <a:latin typeface="Arial Narrow" charset="0"/>
              </a:rPr>
              <a:t>is changed?</a:t>
            </a:r>
          </a:p>
        </p:txBody>
      </p:sp>
      <p:graphicFrame>
        <p:nvGraphicFramePr>
          <p:cNvPr id="440328" name="Object 2"/>
          <p:cNvGraphicFramePr>
            <a:graphicFrameLocks noChangeAspect="1"/>
          </p:cNvGraphicFramePr>
          <p:nvPr/>
        </p:nvGraphicFramePr>
        <p:xfrm>
          <a:off x="7315200" y="3683000"/>
          <a:ext cx="381000" cy="374650"/>
        </p:xfrm>
        <a:graphic>
          <a:graphicData uri="http://schemas.openxmlformats.org/presentationml/2006/ole">
            <mc:AlternateContent xmlns:mc="http://schemas.openxmlformats.org/markup-compatibility/2006">
              <mc:Choice xmlns:v="urn:schemas-microsoft-com:vml" Requires="v">
                <p:oleObj spid="_x0000_s518565"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683000"/>
                        <a:ext cx="381000"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29" name="Text Box 9"/>
          <p:cNvSpPr txBox="1">
            <a:spLocks noChangeArrowheads="1"/>
          </p:cNvSpPr>
          <p:nvPr/>
        </p:nvSpPr>
        <p:spPr bwMode="auto">
          <a:xfrm>
            <a:off x="3352800" y="3336925"/>
            <a:ext cx="40386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pressure change caused by the the force F</a:t>
            </a:r>
            <a:r>
              <a:rPr lang="en-US" sz="2000" baseline="-25000">
                <a:solidFill>
                  <a:srgbClr val="FF0000"/>
                </a:solidFill>
                <a:latin typeface="Arial Narrow" charset="0"/>
              </a:rPr>
              <a:t>1</a:t>
            </a:r>
            <a:r>
              <a:rPr lang="en-US" sz="2000">
                <a:solidFill>
                  <a:srgbClr val="FF0000"/>
                </a:solidFill>
                <a:latin typeface="Arial Narrow" charset="0"/>
              </a:rPr>
              <a:t> applied onto the area A</a:t>
            </a:r>
            <a:r>
              <a:rPr lang="en-US" sz="2000" baseline="-25000">
                <a:solidFill>
                  <a:srgbClr val="FF0000"/>
                </a:solidFill>
                <a:latin typeface="Arial Narrow" charset="0"/>
              </a:rPr>
              <a:t>1</a:t>
            </a:r>
            <a:r>
              <a:rPr lang="en-US" sz="2000">
                <a:solidFill>
                  <a:srgbClr val="FF0000"/>
                </a:solidFill>
                <a:latin typeface="Arial Narrow" charset="0"/>
              </a:rPr>
              <a:t> is transmitted to the F</a:t>
            </a:r>
            <a:r>
              <a:rPr lang="en-US" sz="2000" baseline="-25000">
                <a:solidFill>
                  <a:srgbClr val="FF0000"/>
                </a:solidFill>
                <a:latin typeface="Arial Narrow" charset="0"/>
              </a:rPr>
              <a:t>2</a:t>
            </a:r>
            <a:r>
              <a:rPr lang="en-US" sz="2000">
                <a:solidFill>
                  <a:srgbClr val="FF0000"/>
                </a:solidFill>
                <a:latin typeface="Arial Narrow" charset="0"/>
              </a:rPr>
              <a:t> on an area A</a:t>
            </a:r>
            <a:r>
              <a:rPr lang="en-US" sz="2000" baseline="-25000">
                <a:solidFill>
                  <a:srgbClr val="FF0000"/>
                </a:solidFill>
                <a:latin typeface="Arial Narrow" charset="0"/>
              </a:rPr>
              <a:t>2</a:t>
            </a:r>
            <a:r>
              <a:rPr lang="en-US" sz="2000">
                <a:solidFill>
                  <a:srgbClr val="FF0000"/>
                </a:solidFill>
                <a:latin typeface="Arial Narrow" charset="0"/>
              </a:rPr>
              <a:t>.</a:t>
            </a:r>
          </a:p>
        </p:txBody>
      </p:sp>
      <p:graphicFrame>
        <p:nvGraphicFramePr>
          <p:cNvPr id="440330" name="Object 3"/>
          <p:cNvGraphicFramePr>
            <a:graphicFrameLocks noChangeAspect="1"/>
          </p:cNvGraphicFramePr>
          <p:nvPr/>
        </p:nvGraphicFramePr>
        <p:xfrm>
          <a:off x="609600" y="1752600"/>
          <a:ext cx="1685925" cy="427038"/>
        </p:xfrm>
        <a:graphic>
          <a:graphicData uri="http://schemas.openxmlformats.org/presentationml/2006/ole">
            <mc:AlternateContent xmlns:mc="http://schemas.openxmlformats.org/markup-compatibility/2006">
              <mc:Choice xmlns:v="urn:schemas-microsoft-com:vml" Requires="v">
                <p:oleObj spid="_x0000_s518566" name="Equation" r:id="rId5" imgW="825480" imgH="228600" progId="Equation.3">
                  <p:embed/>
                </p:oleObj>
              </mc:Choice>
              <mc:Fallback>
                <p:oleObj name="Equation" r:id="rId5" imgW="8254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752600"/>
                        <a:ext cx="168592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31" name="Text Box 11"/>
          <p:cNvSpPr txBox="1">
            <a:spLocks noChangeArrowheads="1"/>
          </p:cNvSpPr>
          <p:nvPr/>
        </p:nvSpPr>
        <p:spPr bwMode="auto">
          <a:xfrm>
            <a:off x="304800" y="5365750"/>
            <a:ext cx="30480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This seems to violate some kind of conservation law, doesn’t it?</a:t>
            </a:r>
          </a:p>
        </p:txBody>
      </p:sp>
      <p:grpSp>
        <p:nvGrpSpPr>
          <p:cNvPr id="2" name="Group 12"/>
          <p:cNvGrpSpPr>
            <a:grpSpLocks/>
          </p:cNvGrpSpPr>
          <p:nvPr/>
        </p:nvGrpSpPr>
        <p:grpSpPr bwMode="auto">
          <a:xfrm>
            <a:off x="152400" y="3352800"/>
            <a:ext cx="3276600" cy="1143000"/>
            <a:chOff x="48" y="2208"/>
            <a:chExt cx="2064" cy="720"/>
          </a:xfrm>
        </p:grpSpPr>
        <p:grpSp>
          <p:nvGrpSpPr>
            <p:cNvPr id="3" name="Group 13"/>
            <p:cNvGrpSpPr>
              <a:grpSpLocks/>
            </p:cNvGrpSpPr>
            <p:nvPr/>
          </p:nvGrpSpPr>
          <p:grpSpPr bwMode="auto">
            <a:xfrm>
              <a:off x="48" y="2311"/>
              <a:ext cx="288" cy="250"/>
              <a:chOff x="48" y="2311"/>
              <a:chExt cx="288" cy="250"/>
            </a:xfrm>
          </p:grpSpPr>
          <p:sp>
            <p:nvSpPr>
              <p:cNvPr id="5169" name="Line 14"/>
              <p:cNvSpPr>
                <a:spLocks noChangeShapeType="1"/>
              </p:cNvSpPr>
              <p:nvPr/>
            </p:nvSpPr>
            <p:spPr bwMode="auto">
              <a:xfrm flipH="1">
                <a:off x="192"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0" name="Line 15"/>
              <p:cNvSpPr>
                <a:spLocks noChangeShapeType="1"/>
              </p:cNvSpPr>
              <p:nvPr/>
            </p:nvSpPr>
            <p:spPr bwMode="auto">
              <a:xfrm flipH="1">
                <a:off x="192" y="2352"/>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1" name="Line 16"/>
              <p:cNvSpPr>
                <a:spLocks noChangeShapeType="1"/>
              </p:cNvSpPr>
              <p:nvPr/>
            </p:nvSpPr>
            <p:spPr bwMode="auto">
              <a:xfrm>
                <a:off x="240" y="2352"/>
                <a:ext cx="0" cy="192"/>
              </a:xfrm>
              <a:prstGeom prst="line">
                <a:avLst/>
              </a:prstGeom>
              <a:noFill/>
              <a:ln w="12700">
                <a:solidFill>
                  <a:schemeClr val="accent2"/>
                </a:solidFill>
                <a:round/>
                <a:headEnd type="triangle" w="med" len="med"/>
                <a:tailEnd type="triangle" w="med" len="med"/>
              </a:ln>
            </p:spPr>
            <p:txBody>
              <a:bodyPr>
                <a:prstTxWarp prst="textNoShape">
                  <a:avLst/>
                </a:prstTxWarp>
              </a:bodyPr>
              <a:lstStyle/>
              <a:p>
                <a:endParaRPr lang="en-US"/>
              </a:p>
            </p:txBody>
          </p:sp>
          <p:sp>
            <p:nvSpPr>
              <p:cNvPr id="5172" name="Text Box 17"/>
              <p:cNvSpPr txBox="1">
                <a:spLocks noChangeArrowheads="1"/>
              </p:cNvSpPr>
              <p:nvPr/>
            </p:nvSpPr>
            <p:spPr bwMode="auto">
              <a:xfrm>
                <a:off x="48" y="2311"/>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1</a:t>
                </a:r>
                <a:endParaRPr lang="en-US" sz="2000">
                  <a:solidFill>
                    <a:schemeClr val="accent2"/>
                  </a:solidFill>
                  <a:latin typeface="Arial Narrow" charset="0"/>
                </a:endParaRPr>
              </a:p>
            </p:txBody>
          </p:sp>
        </p:grpSp>
        <p:grpSp>
          <p:nvGrpSpPr>
            <p:cNvPr id="4" name="Group 18"/>
            <p:cNvGrpSpPr>
              <a:grpSpLocks/>
            </p:cNvGrpSpPr>
            <p:nvPr/>
          </p:nvGrpSpPr>
          <p:grpSpPr bwMode="auto">
            <a:xfrm>
              <a:off x="336" y="2208"/>
              <a:ext cx="1776" cy="720"/>
              <a:chOff x="336" y="2208"/>
              <a:chExt cx="1776" cy="720"/>
            </a:xfrm>
          </p:grpSpPr>
          <p:grpSp>
            <p:nvGrpSpPr>
              <p:cNvPr id="5" name="Group 19"/>
              <p:cNvGrpSpPr>
                <a:grpSpLocks/>
              </p:cNvGrpSpPr>
              <p:nvPr/>
            </p:nvGrpSpPr>
            <p:grpSpPr bwMode="auto">
              <a:xfrm>
                <a:off x="336" y="2208"/>
                <a:ext cx="1392" cy="720"/>
                <a:chOff x="336" y="2112"/>
                <a:chExt cx="1392" cy="720"/>
              </a:xfrm>
            </p:grpSpPr>
            <p:sp>
              <p:nvSpPr>
                <p:cNvPr id="5160" name="Rectangle 20"/>
                <p:cNvSpPr>
                  <a:spLocks noChangeArrowheads="1"/>
                </p:cNvSpPr>
                <p:nvPr/>
              </p:nvSpPr>
              <p:spPr bwMode="auto">
                <a:xfrm>
                  <a:off x="1200" y="2400"/>
                  <a:ext cx="528" cy="43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1" name="Rectangle 21"/>
                <p:cNvSpPr>
                  <a:spLocks noChangeArrowheads="1"/>
                </p:cNvSpPr>
                <p:nvPr/>
              </p:nvSpPr>
              <p:spPr bwMode="auto">
                <a:xfrm>
                  <a:off x="336" y="2448"/>
                  <a:ext cx="240" cy="384"/>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2" name="Rectangle 22"/>
                <p:cNvSpPr>
                  <a:spLocks noChangeArrowheads="1"/>
                </p:cNvSpPr>
                <p:nvPr/>
              </p:nvSpPr>
              <p:spPr bwMode="auto">
                <a:xfrm>
                  <a:off x="336" y="2160"/>
                  <a:ext cx="240"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3" name="Rectangle 23"/>
                <p:cNvSpPr>
                  <a:spLocks noChangeArrowheads="1"/>
                </p:cNvSpPr>
                <p:nvPr/>
              </p:nvSpPr>
              <p:spPr bwMode="auto">
                <a:xfrm>
                  <a:off x="1200" y="2160"/>
                  <a:ext cx="528"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4" name="Rectangle 24"/>
                <p:cNvSpPr>
                  <a:spLocks noChangeArrowheads="1"/>
                </p:cNvSpPr>
                <p:nvPr/>
              </p:nvSpPr>
              <p:spPr bwMode="auto">
                <a:xfrm>
                  <a:off x="528" y="2592"/>
                  <a:ext cx="720" cy="24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5" name="Rectangle 25"/>
                <p:cNvSpPr>
                  <a:spLocks noChangeArrowheads="1"/>
                </p:cNvSpPr>
                <p:nvPr/>
              </p:nvSpPr>
              <p:spPr bwMode="auto">
                <a:xfrm>
                  <a:off x="336" y="2112"/>
                  <a:ext cx="240"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6" name="Rectangle 26"/>
                <p:cNvSpPr>
                  <a:spLocks noChangeArrowheads="1"/>
                </p:cNvSpPr>
                <p:nvPr/>
              </p:nvSpPr>
              <p:spPr bwMode="auto">
                <a:xfrm>
                  <a:off x="1200" y="2112"/>
                  <a:ext cx="528"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7" name="Line 27"/>
                <p:cNvSpPr>
                  <a:spLocks noChangeShapeType="1"/>
                </p:cNvSpPr>
                <p:nvPr/>
              </p:nvSpPr>
              <p:spPr bwMode="auto">
                <a:xfrm>
                  <a:off x="528" y="2832"/>
                  <a:ext cx="72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168" name="Line 28"/>
                <p:cNvSpPr>
                  <a:spLocks noChangeShapeType="1"/>
                </p:cNvSpPr>
                <p:nvPr/>
              </p:nvSpPr>
              <p:spPr bwMode="auto">
                <a:xfrm>
                  <a:off x="576" y="2592"/>
                  <a:ext cx="624" cy="0"/>
                </a:xfrm>
                <a:prstGeom prst="line">
                  <a:avLst/>
                </a:prstGeom>
                <a:noFill/>
                <a:ln w="28575">
                  <a:solidFill>
                    <a:schemeClr val="accent2"/>
                  </a:solidFill>
                  <a:round/>
                  <a:headEnd/>
                  <a:tailEnd/>
                </a:ln>
              </p:spPr>
              <p:txBody>
                <a:bodyPr>
                  <a:prstTxWarp prst="textNoShape">
                    <a:avLst/>
                  </a:prstTxWarp>
                </a:bodyPr>
                <a:lstStyle/>
                <a:p>
                  <a:endParaRPr lang="en-US"/>
                </a:p>
              </p:txBody>
            </p:sp>
          </p:grpSp>
          <p:sp>
            <p:nvSpPr>
              <p:cNvPr id="5147" name="Line 29"/>
              <p:cNvSpPr>
                <a:spLocks noChangeShapeType="1"/>
              </p:cNvSpPr>
              <p:nvPr/>
            </p:nvSpPr>
            <p:spPr bwMode="auto">
              <a:xfrm>
                <a:off x="336" y="2352"/>
                <a:ext cx="240"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sp>
            <p:nvSpPr>
              <p:cNvPr id="5148" name="Line 30"/>
              <p:cNvSpPr>
                <a:spLocks noChangeShapeType="1"/>
              </p:cNvSpPr>
              <p:nvPr/>
            </p:nvSpPr>
            <p:spPr bwMode="auto">
              <a:xfrm>
                <a:off x="384" y="2352"/>
                <a:ext cx="0" cy="192"/>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149" name="Line 31"/>
              <p:cNvSpPr>
                <a:spLocks noChangeShapeType="1"/>
              </p:cNvSpPr>
              <p:nvPr/>
            </p:nvSpPr>
            <p:spPr bwMode="auto">
              <a:xfrm>
                <a:off x="1200" y="2544"/>
                <a:ext cx="528"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grpSp>
            <p:nvGrpSpPr>
              <p:cNvPr id="6" name="Group 32"/>
              <p:cNvGrpSpPr>
                <a:grpSpLocks/>
              </p:cNvGrpSpPr>
              <p:nvPr/>
            </p:nvGrpSpPr>
            <p:grpSpPr bwMode="auto">
              <a:xfrm>
                <a:off x="1728" y="2390"/>
                <a:ext cx="384" cy="250"/>
                <a:chOff x="1728" y="2390"/>
                <a:chExt cx="384" cy="250"/>
              </a:xfrm>
            </p:grpSpPr>
            <p:sp>
              <p:nvSpPr>
                <p:cNvPr id="5157" name="Text Box 33"/>
                <p:cNvSpPr txBox="1">
                  <a:spLocks noChangeArrowheads="1"/>
                </p:cNvSpPr>
                <p:nvPr/>
              </p:nvSpPr>
              <p:spPr bwMode="auto">
                <a:xfrm>
                  <a:off x="1876" y="2390"/>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2</a:t>
                  </a:r>
                  <a:endParaRPr lang="en-US" sz="2000">
                    <a:solidFill>
                      <a:schemeClr val="accent2"/>
                    </a:solidFill>
                    <a:latin typeface="Arial Narrow" charset="0"/>
                  </a:endParaRPr>
                </a:p>
              </p:txBody>
            </p:sp>
            <p:sp>
              <p:nvSpPr>
                <p:cNvPr id="5158" name="Line 34"/>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9" name="Line 35"/>
                <p:cNvSpPr>
                  <a:spLocks noChangeShapeType="1"/>
                </p:cNvSpPr>
                <p:nvPr/>
              </p:nvSpPr>
              <p:spPr bwMode="auto">
                <a:xfrm>
                  <a:off x="1728" y="2496"/>
                  <a:ext cx="144"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151" name="Line 36"/>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2" name="Text Box 37"/>
              <p:cNvSpPr txBox="1">
                <a:spLocks noChangeArrowheads="1"/>
              </p:cNvSpPr>
              <p:nvPr/>
            </p:nvSpPr>
            <p:spPr bwMode="auto">
              <a:xfrm>
                <a:off x="381" y="2304"/>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1</a:t>
                </a:r>
              </a:p>
            </p:txBody>
          </p:sp>
          <p:sp>
            <p:nvSpPr>
              <p:cNvPr id="5153" name="Text Box 38"/>
              <p:cNvSpPr txBox="1">
                <a:spLocks noChangeArrowheads="1"/>
              </p:cNvSpPr>
              <p:nvPr/>
            </p:nvSpPr>
            <p:spPr bwMode="auto">
              <a:xfrm>
                <a:off x="565" y="2438"/>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1</a:t>
                </a:r>
              </a:p>
            </p:txBody>
          </p:sp>
          <p:sp>
            <p:nvSpPr>
              <p:cNvPr id="5154" name="Text Box 39"/>
              <p:cNvSpPr txBox="1">
                <a:spLocks noChangeArrowheads="1"/>
              </p:cNvSpPr>
              <p:nvPr/>
            </p:nvSpPr>
            <p:spPr bwMode="auto">
              <a:xfrm>
                <a:off x="1333" y="2256"/>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2</a:t>
                </a:r>
              </a:p>
            </p:txBody>
          </p:sp>
          <p:sp>
            <p:nvSpPr>
              <p:cNvPr id="5155" name="Text Box 40"/>
              <p:cNvSpPr txBox="1">
                <a:spLocks noChangeArrowheads="1"/>
              </p:cNvSpPr>
              <p:nvPr/>
            </p:nvSpPr>
            <p:spPr bwMode="auto">
              <a:xfrm>
                <a:off x="1293" y="2582"/>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2</a:t>
                </a:r>
              </a:p>
            </p:txBody>
          </p:sp>
          <p:sp>
            <p:nvSpPr>
              <p:cNvPr id="5156" name="Line 41"/>
              <p:cNvSpPr>
                <a:spLocks noChangeShapeType="1"/>
              </p:cNvSpPr>
              <p:nvPr/>
            </p:nvSpPr>
            <p:spPr bwMode="auto">
              <a:xfrm flipV="1">
                <a:off x="1488" y="2544"/>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grpSp>
      </p:grpSp>
      <p:graphicFrame>
        <p:nvGraphicFramePr>
          <p:cNvPr id="440362" name="Object 4"/>
          <p:cNvGraphicFramePr>
            <a:graphicFrameLocks noChangeAspect="1"/>
          </p:cNvGraphicFramePr>
          <p:nvPr/>
        </p:nvGraphicFramePr>
        <p:xfrm>
          <a:off x="3657600" y="4633913"/>
          <a:ext cx="330200" cy="365125"/>
        </p:xfrm>
        <a:graphic>
          <a:graphicData uri="http://schemas.openxmlformats.org/presentationml/2006/ole">
            <mc:AlternateContent xmlns:mc="http://schemas.openxmlformats.org/markup-compatibility/2006">
              <mc:Choice xmlns:v="urn:schemas-microsoft-com:vml" Requires="v">
                <p:oleObj spid="_x0000_s518567" name="Equation" r:id="rId7" imgW="177480" imgH="215640" progId="Equation.3">
                  <p:embed/>
                </p:oleObj>
              </mc:Choice>
              <mc:Fallback>
                <p:oleObj name="Equation" r:id="rId7" imgW="1774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633913"/>
                        <a:ext cx="330200" cy="365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63" name="Text Box 43"/>
          <p:cNvSpPr txBox="1">
            <a:spLocks noChangeArrowheads="1"/>
          </p:cNvSpPr>
          <p:nvPr/>
        </p:nvSpPr>
        <p:spPr bwMode="auto">
          <a:xfrm>
            <a:off x="4876800" y="4327525"/>
            <a:ext cx="42672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In other words, the force gets multiplied by the ratio of the areas A</a:t>
            </a:r>
            <a:r>
              <a:rPr lang="en-US" sz="2000" baseline="-25000">
                <a:solidFill>
                  <a:srgbClr val="FF0000"/>
                </a:solidFill>
                <a:latin typeface="Arial Narrow" charset="0"/>
              </a:rPr>
              <a:t>2</a:t>
            </a:r>
            <a:r>
              <a:rPr lang="en-US" sz="2000">
                <a:solidFill>
                  <a:srgbClr val="FF0000"/>
                </a:solidFill>
                <a:latin typeface="Arial Narrow" charset="0"/>
              </a:rPr>
              <a:t>/A</a:t>
            </a:r>
            <a:r>
              <a:rPr lang="en-US" sz="2000" baseline="-25000">
                <a:solidFill>
                  <a:srgbClr val="FF0000"/>
                </a:solidFill>
                <a:latin typeface="Arial Narrow" charset="0"/>
              </a:rPr>
              <a:t>1</a:t>
            </a:r>
            <a:r>
              <a:rPr lang="en-US" sz="2000">
                <a:solidFill>
                  <a:srgbClr val="FF0000"/>
                </a:solidFill>
                <a:latin typeface="Arial Narrow" charset="0"/>
              </a:rPr>
              <a:t> and is transmitted to the force F</a:t>
            </a:r>
            <a:r>
              <a:rPr lang="en-US" sz="2000" baseline="-25000">
                <a:solidFill>
                  <a:srgbClr val="FF0000"/>
                </a:solidFill>
                <a:latin typeface="Arial Narrow" charset="0"/>
              </a:rPr>
              <a:t>2</a:t>
            </a:r>
            <a:r>
              <a:rPr lang="en-US" sz="2000">
                <a:solidFill>
                  <a:srgbClr val="FF0000"/>
                </a:solidFill>
                <a:latin typeface="Arial Narrow" charset="0"/>
              </a:rPr>
              <a:t> on the surface.</a:t>
            </a:r>
          </a:p>
        </p:txBody>
      </p:sp>
      <p:sp>
        <p:nvSpPr>
          <p:cNvPr id="440364" name="Text Box 44"/>
          <p:cNvSpPr txBox="1">
            <a:spLocks noChangeArrowheads="1"/>
          </p:cNvSpPr>
          <p:nvPr/>
        </p:nvSpPr>
        <p:spPr bwMode="auto">
          <a:xfrm>
            <a:off x="3429000" y="5318125"/>
            <a:ext cx="3733800" cy="1006475"/>
          </a:xfrm>
          <a:prstGeom prst="rect">
            <a:avLst/>
          </a:prstGeom>
          <a:solidFill>
            <a:srgbClr val="FFFF99"/>
          </a:solidFill>
          <a:ln w="28575">
            <a:noFill/>
            <a:miter lim="800000"/>
            <a:headEnd/>
            <a:tailEnd/>
          </a:ln>
        </p:spPr>
        <p:txBody>
          <a:bodyPr>
            <a:prstTxWarp prst="textNoShape">
              <a:avLst/>
            </a:prstTxWarp>
            <a:spAutoFit/>
          </a:bodyPr>
          <a:lstStyle/>
          <a:p>
            <a:r>
              <a:rPr lang="en-US" sz="2000">
                <a:solidFill>
                  <a:srgbClr val="FF0000"/>
                </a:solidFill>
                <a:latin typeface="Arial Narrow" charset="0"/>
              </a:rPr>
              <a:t>No, the actual displaced volume of the fluid is the same.  And the work done by the forces are still the same.</a:t>
            </a:r>
          </a:p>
        </p:txBody>
      </p:sp>
      <p:graphicFrame>
        <p:nvGraphicFramePr>
          <p:cNvPr id="440365" name="Object 5"/>
          <p:cNvGraphicFramePr>
            <a:graphicFrameLocks noChangeAspect="1"/>
          </p:cNvGraphicFramePr>
          <p:nvPr/>
        </p:nvGraphicFramePr>
        <p:xfrm>
          <a:off x="7391400" y="5565775"/>
          <a:ext cx="328613" cy="363538"/>
        </p:xfrm>
        <a:graphic>
          <a:graphicData uri="http://schemas.openxmlformats.org/presentationml/2006/ole">
            <mc:AlternateContent xmlns:mc="http://schemas.openxmlformats.org/markup-compatibility/2006">
              <mc:Choice xmlns:v="urn:schemas-microsoft-com:vml" Requires="v">
                <p:oleObj spid="_x0000_s518568" name="Equation" r:id="rId9" imgW="177480" imgH="215640" progId="Equation.3">
                  <p:embed/>
                </p:oleObj>
              </mc:Choice>
              <mc:Fallback>
                <p:oleObj name="Equation" r:id="rId9" imgW="1774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5565775"/>
                        <a:ext cx="328613"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6" name="Object 6"/>
          <p:cNvGraphicFramePr>
            <a:graphicFrameLocks noChangeAspect="1"/>
          </p:cNvGraphicFramePr>
          <p:nvPr/>
        </p:nvGraphicFramePr>
        <p:xfrm>
          <a:off x="7680325" y="3505200"/>
          <a:ext cx="612775" cy="728663"/>
        </p:xfrm>
        <a:graphic>
          <a:graphicData uri="http://schemas.openxmlformats.org/presentationml/2006/ole">
            <mc:AlternateContent xmlns:mc="http://schemas.openxmlformats.org/markup-compatibility/2006">
              <mc:Choice xmlns:v="urn:schemas-microsoft-com:vml" Requires="v">
                <p:oleObj spid="_x0000_s518569" name="Equation" r:id="rId10" imgW="330120" imgH="431640" progId="Equation.3">
                  <p:embed/>
                </p:oleObj>
              </mc:Choice>
              <mc:Fallback>
                <p:oleObj name="Equation" r:id="rId10" imgW="330120" imgH="4316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80325" y="3505200"/>
                        <a:ext cx="612775"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7" name="Object 7"/>
          <p:cNvGraphicFramePr>
            <a:graphicFrameLocks noChangeAspect="1"/>
          </p:cNvGraphicFramePr>
          <p:nvPr/>
        </p:nvGraphicFramePr>
        <p:xfrm>
          <a:off x="8277225" y="3505200"/>
          <a:ext cx="638175" cy="728663"/>
        </p:xfrm>
        <a:graphic>
          <a:graphicData uri="http://schemas.openxmlformats.org/presentationml/2006/ole">
            <mc:AlternateContent xmlns:mc="http://schemas.openxmlformats.org/markup-compatibility/2006">
              <mc:Choice xmlns:v="urn:schemas-microsoft-com:vml" Requires="v">
                <p:oleObj spid="_x0000_s518570" name="Equation" r:id="rId12" imgW="342720" imgH="431640" progId="Equation.3">
                  <p:embed/>
                </p:oleObj>
              </mc:Choice>
              <mc:Fallback>
                <p:oleObj name="Equation" r:id="rId12" imgW="342720" imgH="4316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77225" y="3505200"/>
                        <a:ext cx="638175"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8" name="Object 8"/>
          <p:cNvGraphicFramePr>
            <a:graphicFrameLocks noChangeAspect="1"/>
          </p:cNvGraphicFramePr>
          <p:nvPr/>
        </p:nvGraphicFramePr>
        <p:xfrm>
          <a:off x="7715250" y="5410200"/>
          <a:ext cx="895350" cy="728663"/>
        </p:xfrm>
        <a:graphic>
          <a:graphicData uri="http://schemas.openxmlformats.org/presentationml/2006/ole">
            <mc:AlternateContent xmlns:mc="http://schemas.openxmlformats.org/markup-compatibility/2006">
              <mc:Choice xmlns:v="urn:schemas-microsoft-com:vml" Requires="v">
                <p:oleObj spid="_x0000_s518571" name="Equation" r:id="rId14" imgW="482400" imgH="431640" progId="Equation.3">
                  <p:embed/>
                </p:oleObj>
              </mc:Choice>
              <mc:Fallback>
                <p:oleObj name="Equation" r:id="rId14" imgW="482400" imgH="43164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15250" y="5410200"/>
                        <a:ext cx="895350"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9" name="Object 9"/>
          <p:cNvGraphicFramePr>
            <a:graphicFrameLocks noChangeAspect="1"/>
          </p:cNvGraphicFramePr>
          <p:nvPr/>
        </p:nvGraphicFramePr>
        <p:xfrm>
          <a:off x="3929063" y="4452938"/>
          <a:ext cx="896937" cy="728662"/>
        </p:xfrm>
        <a:graphic>
          <a:graphicData uri="http://schemas.openxmlformats.org/presentationml/2006/ole">
            <mc:AlternateContent xmlns:mc="http://schemas.openxmlformats.org/markup-compatibility/2006">
              <mc:Choice xmlns:v="urn:schemas-microsoft-com:vml" Requires="v">
                <p:oleObj spid="_x0000_s518572" name="Equation" r:id="rId16" imgW="482400" imgH="431640" progId="Equation.DSMT4">
                  <p:embed/>
                </p:oleObj>
              </mc:Choice>
              <mc:Fallback>
                <p:oleObj name="Equation" r:id="rId16" imgW="482400" imgH="431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29063" y="4452938"/>
                        <a:ext cx="896937" cy="7286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355205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2"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6153"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14" name="Slide Number Placeholder 5"/>
          <p:cNvSpPr>
            <a:spLocks noGrp="1"/>
          </p:cNvSpPr>
          <p:nvPr>
            <p:ph type="sldNum" sz="quarter" idx="12"/>
          </p:nvPr>
        </p:nvSpPr>
        <p:spPr/>
        <p:txBody>
          <a:bodyPr/>
          <a:lstStyle/>
          <a:p>
            <a:fld id="{2A5D150C-F6BB-C348-B317-418BBE626D8C}" type="slidenum">
              <a:rPr lang="en-US"/>
              <a:pPr/>
              <a:t>14</a:t>
            </a:fld>
            <a:endParaRPr lang="en-US"/>
          </a:p>
        </p:txBody>
      </p:sp>
      <p:sp>
        <p:nvSpPr>
          <p:cNvPr id="6155"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441347" name="Text Box 3"/>
          <p:cNvSpPr txBox="1">
            <a:spLocks noChangeArrowheads="1"/>
          </p:cNvSpPr>
          <p:nvPr/>
        </p:nvSpPr>
        <p:spPr bwMode="auto">
          <a:xfrm>
            <a:off x="609600" y="793750"/>
            <a:ext cx="83058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In a car lift used in a service station, compressed air exerts a force on a small piston that has a circular cross section and a radius of 5.00cm.  This pressure is transmitted by a liquid to a piston that has a radius of 15.0cm.  What force must the compressed air exert to lift a car weighing 13,300N?  What air pressure produces this force?</a:t>
            </a:r>
          </a:p>
        </p:txBody>
      </p:sp>
      <p:graphicFrame>
        <p:nvGraphicFramePr>
          <p:cNvPr id="441348" name="Object 2"/>
          <p:cNvGraphicFramePr>
            <a:graphicFrameLocks noChangeAspect="1"/>
          </p:cNvGraphicFramePr>
          <p:nvPr/>
        </p:nvGraphicFramePr>
        <p:xfrm>
          <a:off x="1905000" y="5078413"/>
          <a:ext cx="533400" cy="525462"/>
        </p:xfrm>
        <a:graphic>
          <a:graphicData uri="http://schemas.openxmlformats.org/presentationml/2006/ole">
            <mc:AlternateContent xmlns:mc="http://schemas.openxmlformats.org/markup-compatibility/2006">
              <mc:Choice xmlns:v="urn:schemas-microsoft-com:vml" Requires="v">
                <p:oleObj spid="_x0000_s519485"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078413"/>
                        <a:ext cx="533400" cy="5254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1349" name="Text Box 5"/>
          <p:cNvSpPr txBox="1">
            <a:spLocks noChangeArrowheads="1"/>
          </p:cNvSpPr>
          <p:nvPr/>
        </p:nvSpPr>
        <p:spPr bwMode="auto">
          <a:xfrm>
            <a:off x="609600" y="2286000"/>
            <a:ext cx="79248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Using the Pascal’s principle, one can deduce the relationship between the forces, the force exerted by the compressed air is</a:t>
            </a:r>
          </a:p>
        </p:txBody>
      </p:sp>
      <p:graphicFrame>
        <p:nvGraphicFramePr>
          <p:cNvPr id="441350" name="Object 3"/>
          <p:cNvGraphicFramePr>
            <a:graphicFrameLocks noChangeAspect="1"/>
          </p:cNvGraphicFramePr>
          <p:nvPr/>
        </p:nvGraphicFramePr>
        <p:xfrm>
          <a:off x="1112838" y="3487738"/>
          <a:ext cx="411162" cy="490537"/>
        </p:xfrm>
        <a:graphic>
          <a:graphicData uri="http://schemas.openxmlformats.org/presentationml/2006/ole">
            <mc:AlternateContent xmlns:mc="http://schemas.openxmlformats.org/markup-compatibility/2006">
              <mc:Choice xmlns:v="urn:schemas-microsoft-com:vml" Requires="v">
                <p:oleObj spid="_x0000_s519486" name="Equation" r:id="rId5" imgW="164880" imgH="215640" progId="Equation.3">
                  <p:embed/>
                </p:oleObj>
              </mc:Choice>
              <mc:Fallback>
                <p:oleObj name="Equation" r:id="rId5" imgW="16488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2838" y="3487738"/>
                        <a:ext cx="411162" cy="4905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1351" name="Text Box 7"/>
          <p:cNvSpPr txBox="1">
            <a:spLocks noChangeArrowheads="1"/>
          </p:cNvSpPr>
          <p:nvPr/>
        </p:nvSpPr>
        <p:spPr bwMode="auto">
          <a:xfrm>
            <a:off x="685800" y="4267200"/>
            <a:ext cx="7924800" cy="427038"/>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Therefore the necessary pressure of the compressed air is</a:t>
            </a:r>
          </a:p>
        </p:txBody>
      </p:sp>
      <p:graphicFrame>
        <p:nvGraphicFramePr>
          <p:cNvPr id="441352" name="Object 4"/>
          <p:cNvGraphicFramePr>
            <a:graphicFrameLocks noChangeAspect="1"/>
          </p:cNvGraphicFramePr>
          <p:nvPr/>
        </p:nvGraphicFramePr>
        <p:xfrm>
          <a:off x="1497013" y="3273425"/>
          <a:ext cx="1168400" cy="920750"/>
        </p:xfrm>
        <a:graphic>
          <a:graphicData uri="http://schemas.openxmlformats.org/presentationml/2006/ole">
            <mc:AlternateContent xmlns:mc="http://schemas.openxmlformats.org/markup-compatibility/2006">
              <mc:Choice xmlns:v="urn:schemas-microsoft-com:vml" Requires="v">
                <p:oleObj spid="_x0000_s519487" name="Equation" r:id="rId7" imgW="469800" imgH="406080" progId="Equation.DSMT4">
                  <p:embed/>
                </p:oleObj>
              </mc:Choice>
              <mc:Fallback>
                <p:oleObj name="Equation" r:id="rId7" imgW="469800" imgH="406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7013" y="3273425"/>
                        <a:ext cx="1168400" cy="9207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3" name="Object 5"/>
          <p:cNvGraphicFramePr>
            <a:graphicFrameLocks noChangeAspect="1"/>
          </p:cNvGraphicFramePr>
          <p:nvPr/>
        </p:nvGraphicFramePr>
        <p:xfrm>
          <a:off x="2795588" y="3171825"/>
          <a:ext cx="5275262" cy="1123950"/>
        </p:xfrm>
        <a:graphic>
          <a:graphicData uri="http://schemas.openxmlformats.org/presentationml/2006/ole">
            <mc:AlternateContent xmlns:mc="http://schemas.openxmlformats.org/markup-compatibility/2006">
              <mc:Choice xmlns:v="urn:schemas-microsoft-com:vml" Requires="v">
                <p:oleObj spid="_x0000_s519488" name="Equation" r:id="rId9" imgW="2120760" imgH="495000" progId="Equation.DSMT4">
                  <p:embed/>
                </p:oleObj>
              </mc:Choice>
              <mc:Fallback>
                <p:oleObj name="Equation" r:id="rId9" imgW="2120760" imgH="495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95588" y="3171825"/>
                        <a:ext cx="5275262" cy="1123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4" name="Object 6"/>
          <p:cNvGraphicFramePr>
            <a:graphicFrameLocks noChangeAspect="1"/>
          </p:cNvGraphicFramePr>
          <p:nvPr/>
        </p:nvGraphicFramePr>
        <p:xfrm>
          <a:off x="2360613" y="4902200"/>
          <a:ext cx="736600" cy="876300"/>
        </p:xfrm>
        <a:graphic>
          <a:graphicData uri="http://schemas.openxmlformats.org/presentationml/2006/ole">
            <mc:AlternateContent xmlns:mc="http://schemas.openxmlformats.org/markup-compatibility/2006">
              <mc:Choice xmlns:v="urn:schemas-microsoft-com:vml" Requires="v">
                <p:oleObj spid="_x0000_s519489" name="Equation" r:id="rId11" imgW="330120" imgH="431640" progId="Equation.3">
                  <p:embed/>
                </p:oleObj>
              </mc:Choice>
              <mc:Fallback>
                <p:oleObj name="Equation" r:id="rId11" imgW="33012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60613" y="4902200"/>
                        <a:ext cx="736600" cy="876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5" name="Object 7"/>
          <p:cNvGraphicFramePr>
            <a:graphicFrameLocks noChangeAspect="1"/>
          </p:cNvGraphicFramePr>
          <p:nvPr/>
        </p:nvGraphicFramePr>
        <p:xfrm>
          <a:off x="3017838" y="4876800"/>
          <a:ext cx="3687762" cy="928688"/>
        </p:xfrm>
        <a:graphic>
          <a:graphicData uri="http://schemas.openxmlformats.org/presentationml/2006/ole">
            <mc:AlternateContent xmlns:mc="http://schemas.openxmlformats.org/markup-compatibility/2006">
              <mc:Choice xmlns:v="urn:schemas-microsoft-com:vml" Requires="v">
                <p:oleObj spid="_x0000_s519490" name="Equation" r:id="rId13" imgW="1650960" imgH="457200" progId="Equation.DSMT4">
                  <p:embed/>
                </p:oleObj>
              </mc:Choice>
              <mc:Fallback>
                <p:oleObj name="Equation" r:id="rId13" imgW="1650960" imgH="457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17838" y="4876800"/>
                        <a:ext cx="3687762" cy="928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474906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6"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7177"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15" name="Slide Number Placeholder 5"/>
          <p:cNvSpPr>
            <a:spLocks noGrp="1"/>
          </p:cNvSpPr>
          <p:nvPr>
            <p:ph type="sldNum" sz="quarter" idx="12"/>
          </p:nvPr>
        </p:nvSpPr>
        <p:spPr/>
        <p:txBody>
          <a:bodyPr/>
          <a:lstStyle/>
          <a:p>
            <a:fld id="{4FDBA829-C8C0-BE49-88E2-6AC24D200583}" type="slidenum">
              <a:rPr lang="en-US"/>
              <a:pPr/>
              <a:t>15</a:t>
            </a:fld>
            <a:endParaRPr lang="en-US"/>
          </a:p>
        </p:txBody>
      </p:sp>
      <p:sp>
        <p:nvSpPr>
          <p:cNvPr id="7179"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7180" name="Text Box 3"/>
          <p:cNvSpPr txBox="1">
            <a:spLocks noChangeArrowheads="1"/>
          </p:cNvSpPr>
          <p:nvPr/>
        </p:nvSpPr>
        <p:spPr bwMode="auto">
          <a:xfrm>
            <a:off x="457200" y="704672"/>
            <a:ext cx="8382000" cy="1200328"/>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Estimate the force exerted on your eardrum due to the water above when you are swimming at the bottom of the pool with a depth 5.0 </a:t>
            </a:r>
            <a:r>
              <a:rPr lang="en-US" dirty="0" err="1">
                <a:solidFill>
                  <a:srgbClr val="800000"/>
                </a:solidFill>
                <a:latin typeface="Arial Narrow" charset="0"/>
              </a:rPr>
              <a:t>m</a:t>
            </a:r>
            <a:r>
              <a:rPr lang="en-US" dirty="0" smtClean="0">
                <a:solidFill>
                  <a:srgbClr val="800000"/>
                </a:solidFill>
                <a:latin typeface="Arial Narrow" charset="0"/>
              </a:rPr>
              <a:t>.  Assume the surface area of the eardrum is 1.0cm</a:t>
            </a:r>
            <a:r>
              <a:rPr lang="en-US" baseline="30000" dirty="0" smtClean="0">
                <a:solidFill>
                  <a:srgbClr val="800000"/>
                </a:solidFill>
                <a:latin typeface="Arial Narrow" charset="0"/>
              </a:rPr>
              <a:t>2</a:t>
            </a:r>
            <a:r>
              <a:rPr lang="en-US" dirty="0" smtClean="0">
                <a:solidFill>
                  <a:srgbClr val="800000"/>
                </a:solidFill>
                <a:latin typeface="Arial Narrow" charset="0"/>
              </a:rPr>
              <a:t>.</a:t>
            </a:r>
            <a:endParaRPr lang="en-US" dirty="0">
              <a:solidFill>
                <a:srgbClr val="800000"/>
              </a:solidFill>
              <a:latin typeface="Arial Narrow" charset="0"/>
            </a:endParaRPr>
          </a:p>
        </p:txBody>
      </p:sp>
      <p:sp>
        <p:nvSpPr>
          <p:cNvPr id="7181" name="Text Box 4"/>
          <p:cNvSpPr txBox="1">
            <a:spLocks noChangeArrowheads="1"/>
          </p:cNvSpPr>
          <p:nvPr/>
        </p:nvSpPr>
        <p:spPr bwMode="auto">
          <a:xfrm>
            <a:off x="609600" y="1995487"/>
            <a:ext cx="8229600" cy="118745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We first need to find out the pressure difference that is being exerted on the eardrum.  Then estimate the area of the eardrum to find out the force exerted on the eardrum.</a:t>
            </a:r>
          </a:p>
        </p:txBody>
      </p:sp>
      <p:graphicFrame>
        <p:nvGraphicFramePr>
          <p:cNvPr id="7170" name="Object 2"/>
          <p:cNvGraphicFramePr>
            <a:graphicFrameLocks noChangeAspect="1"/>
          </p:cNvGraphicFramePr>
          <p:nvPr/>
        </p:nvGraphicFramePr>
        <p:xfrm>
          <a:off x="1524000" y="4105275"/>
          <a:ext cx="949325" cy="487362"/>
        </p:xfrm>
        <a:graphic>
          <a:graphicData uri="http://schemas.openxmlformats.org/presentationml/2006/ole">
            <mc:AlternateContent xmlns:mc="http://schemas.openxmlformats.org/markup-compatibility/2006">
              <mc:Choice xmlns:v="urn:schemas-microsoft-com:vml" Requires="v">
                <p:oleObj spid="_x0000_s520509" name="Equation" r:id="rId3" imgW="406080" imgH="228600" progId="Equation.3">
                  <p:embed/>
                </p:oleObj>
              </mc:Choice>
              <mc:Fallback>
                <p:oleObj name="Equation" r:id="rId3" imgW="4060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105275"/>
                        <a:ext cx="949325"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1" name="Object 3"/>
          <p:cNvGraphicFramePr>
            <a:graphicFrameLocks noChangeAspect="1"/>
          </p:cNvGraphicFramePr>
          <p:nvPr/>
        </p:nvGraphicFramePr>
        <p:xfrm>
          <a:off x="1571625" y="5419725"/>
          <a:ext cx="409575" cy="374650"/>
        </p:xfrm>
        <a:graphic>
          <a:graphicData uri="http://schemas.openxmlformats.org/presentationml/2006/ole">
            <mc:AlternateContent xmlns:mc="http://schemas.openxmlformats.org/markup-compatibility/2006">
              <mc:Choice xmlns:v="urn:schemas-microsoft-com:vml" Requires="v">
                <p:oleObj spid="_x0000_s520510" name="Equation" r:id="rId5" imgW="164880" imgH="164880" progId="Equation.3">
                  <p:embed/>
                </p:oleObj>
              </mc:Choice>
              <mc:Fallback>
                <p:oleObj name="Equation" r:id="rId5" imgW="1648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25" y="5419725"/>
                        <a:ext cx="409575"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7182" name="Text Box 7"/>
          <p:cNvSpPr txBox="1">
            <a:spLocks noChangeArrowheads="1"/>
          </p:cNvSpPr>
          <p:nvPr/>
        </p:nvSpPr>
        <p:spPr bwMode="auto">
          <a:xfrm>
            <a:off x="609600" y="3197225"/>
            <a:ext cx="8001000" cy="822325"/>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Since the outward pressure in the middle of the eardrum is the same as normal air pressure</a:t>
            </a:r>
          </a:p>
        </p:txBody>
      </p:sp>
      <p:sp>
        <p:nvSpPr>
          <p:cNvPr id="7183" name="Text Box 8"/>
          <p:cNvSpPr txBox="1">
            <a:spLocks noChangeArrowheads="1"/>
          </p:cNvSpPr>
          <p:nvPr/>
        </p:nvSpPr>
        <p:spPr bwMode="auto">
          <a:xfrm>
            <a:off x="228600" y="4721225"/>
            <a:ext cx="9144000" cy="45720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Estimating the surface area of the eardrum at 1.0cm</a:t>
            </a:r>
            <a:r>
              <a:rPr lang="en-US" baseline="30000" dirty="0">
                <a:solidFill>
                  <a:srgbClr val="FF0000"/>
                </a:solidFill>
                <a:latin typeface="Arial Narrow" charset="0"/>
              </a:rPr>
              <a:t>2</a:t>
            </a:r>
            <a:r>
              <a:rPr lang="en-US" dirty="0">
                <a:solidFill>
                  <a:srgbClr val="FF0000"/>
                </a:solidFill>
                <a:latin typeface="Arial Narrow" charset="0"/>
              </a:rPr>
              <a:t>=1.0x10</a:t>
            </a:r>
            <a:r>
              <a:rPr lang="en-US" baseline="30000" dirty="0">
                <a:solidFill>
                  <a:srgbClr val="FF0000"/>
                </a:solidFill>
                <a:latin typeface="Arial Narrow" charset="0"/>
              </a:rPr>
              <a:t>-4</a:t>
            </a:r>
            <a:r>
              <a:rPr lang="en-US" dirty="0">
                <a:solidFill>
                  <a:srgbClr val="FF0000"/>
                </a:solidFill>
                <a:latin typeface="Arial Narrow" charset="0"/>
              </a:rPr>
              <a:t> m</a:t>
            </a:r>
            <a:r>
              <a:rPr lang="en-US" baseline="30000" dirty="0">
                <a:solidFill>
                  <a:srgbClr val="FF0000"/>
                </a:solidFill>
                <a:latin typeface="Arial Narrow" charset="0"/>
              </a:rPr>
              <a:t>2</a:t>
            </a:r>
            <a:r>
              <a:rPr lang="en-US" dirty="0">
                <a:solidFill>
                  <a:srgbClr val="FF0000"/>
                </a:solidFill>
                <a:latin typeface="Arial Narrow" charset="0"/>
              </a:rPr>
              <a:t>, we obtain</a:t>
            </a:r>
          </a:p>
        </p:txBody>
      </p:sp>
      <p:graphicFrame>
        <p:nvGraphicFramePr>
          <p:cNvPr id="7172" name="Object 4"/>
          <p:cNvGraphicFramePr>
            <a:graphicFrameLocks noChangeAspect="1"/>
          </p:cNvGraphicFramePr>
          <p:nvPr/>
        </p:nvGraphicFramePr>
        <p:xfrm>
          <a:off x="2395538" y="4105275"/>
          <a:ext cx="1187450" cy="487362"/>
        </p:xfrm>
        <a:graphic>
          <a:graphicData uri="http://schemas.openxmlformats.org/presentationml/2006/ole">
            <mc:AlternateContent xmlns:mc="http://schemas.openxmlformats.org/markup-compatibility/2006">
              <mc:Choice xmlns:v="urn:schemas-microsoft-com:vml" Requires="v">
                <p:oleObj spid="_x0000_s520511" name="Equation" r:id="rId7" imgW="507960" imgH="228600" progId="Equation.3">
                  <p:embed/>
                </p:oleObj>
              </mc:Choice>
              <mc:Fallback>
                <p:oleObj name="Equation" r:id="rId7" imgW="5079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5538" y="4105275"/>
                        <a:ext cx="1187450"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3" name="Object 5"/>
          <p:cNvGraphicFramePr>
            <a:graphicFrameLocks noChangeAspect="1"/>
          </p:cNvGraphicFramePr>
          <p:nvPr/>
        </p:nvGraphicFramePr>
        <p:xfrm>
          <a:off x="3505200" y="4132262"/>
          <a:ext cx="4454525" cy="431800"/>
        </p:xfrm>
        <a:graphic>
          <a:graphicData uri="http://schemas.openxmlformats.org/presentationml/2006/ole">
            <mc:AlternateContent xmlns:mc="http://schemas.openxmlformats.org/markup-compatibility/2006">
              <mc:Choice xmlns:v="urn:schemas-microsoft-com:vml" Requires="v">
                <p:oleObj spid="_x0000_s520512" name="Equation" r:id="rId9" imgW="1904760" imgH="203040" progId="Equation.3">
                  <p:embed/>
                </p:oleObj>
              </mc:Choice>
              <mc:Fallback>
                <p:oleObj name="Equation" r:id="rId9" imgW="190476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05200" y="4132262"/>
                        <a:ext cx="4454525"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4" name="Object 6"/>
          <p:cNvGraphicFramePr>
            <a:graphicFrameLocks noChangeAspect="1"/>
          </p:cNvGraphicFramePr>
          <p:nvPr/>
        </p:nvGraphicFramePr>
        <p:xfrm>
          <a:off x="1893888" y="5348287"/>
          <a:ext cx="1831975" cy="519113"/>
        </p:xfrm>
        <a:graphic>
          <a:graphicData uri="http://schemas.openxmlformats.org/presentationml/2006/ole">
            <mc:AlternateContent xmlns:mc="http://schemas.openxmlformats.org/markup-compatibility/2006">
              <mc:Choice xmlns:v="urn:schemas-microsoft-com:vml" Requires="v">
                <p:oleObj spid="_x0000_s520513" name="Equation" r:id="rId11" imgW="736560" imgH="228600" progId="Equation.3">
                  <p:embed/>
                </p:oleObj>
              </mc:Choice>
              <mc:Fallback>
                <p:oleObj name="Equation" r:id="rId11" imgW="7365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93888" y="5348287"/>
                        <a:ext cx="1831975" cy="5191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5" name="Object 7"/>
          <p:cNvGraphicFramePr>
            <a:graphicFrameLocks noChangeAspect="1"/>
          </p:cNvGraphicFramePr>
          <p:nvPr/>
        </p:nvGraphicFramePr>
        <p:xfrm>
          <a:off x="3638550" y="5378450"/>
          <a:ext cx="4514850" cy="460375"/>
        </p:xfrm>
        <a:graphic>
          <a:graphicData uri="http://schemas.openxmlformats.org/presentationml/2006/ole">
            <mc:AlternateContent xmlns:mc="http://schemas.openxmlformats.org/markup-compatibility/2006">
              <mc:Choice xmlns:v="urn:schemas-microsoft-com:vml" Requires="v">
                <p:oleObj spid="_x0000_s520514" name="Equation" r:id="rId13" imgW="1815840" imgH="203040" progId="Equation.DSMT4">
                  <p:embed/>
                </p:oleObj>
              </mc:Choice>
              <mc:Fallback>
                <p:oleObj name="Equation" r:id="rId13" imgW="1815840" imgH="2030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550" y="5378450"/>
                        <a:ext cx="4514850" cy="460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629085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4"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8205"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30" name="Slide Number Placeholder 5"/>
          <p:cNvSpPr>
            <a:spLocks noGrp="1"/>
          </p:cNvSpPr>
          <p:nvPr>
            <p:ph type="sldNum" sz="quarter" idx="12"/>
          </p:nvPr>
        </p:nvSpPr>
        <p:spPr/>
        <p:txBody>
          <a:bodyPr/>
          <a:lstStyle/>
          <a:p>
            <a:fld id="{AD496A58-31C6-8344-B2E7-B2AC9D69A724}" type="slidenum">
              <a:rPr lang="en-US"/>
              <a:pPr/>
              <a:t>16</a:t>
            </a:fld>
            <a:endParaRPr lang="en-US"/>
          </a:p>
        </p:txBody>
      </p:sp>
      <p:grpSp>
        <p:nvGrpSpPr>
          <p:cNvPr id="2" name="Group 2"/>
          <p:cNvGrpSpPr>
            <a:grpSpLocks/>
          </p:cNvGrpSpPr>
          <p:nvPr/>
        </p:nvGrpSpPr>
        <p:grpSpPr bwMode="auto">
          <a:xfrm>
            <a:off x="-3429000" y="-533400"/>
            <a:ext cx="7315200" cy="5486400"/>
            <a:chOff x="-1968" y="-336"/>
            <a:chExt cx="4608" cy="3456"/>
          </a:xfrm>
        </p:grpSpPr>
        <p:pic>
          <p:nvPicPr>
            <p:cNvPr id="8214" name="Picture 3" descr="dam"/>
            <p:cNvPicPr>
              <a:picLocks noChangeAspect="1" noChangeArrowheads="1"/>
            </p:cNvPicPr>
            <p:nvPr/>
          </p:nvPicPr>
          <p:blipFill>
            <a:blip r:embed="rId3"/>
            <a:srcRect/>
            <a:stretch>
              <a:fillRect/>
            </a:stretch>
          </p:blipFill>
          <p:spPr bwMode="auto">
            <a:xfrm>
              <a:off x="-1968" y="-336"/>
              <a:ext cx="4608" cy="3456"/>
            </a:xfrm>
            <a:prstGeom prst="rect">
              <a:avLst/>
            </a:prstGeom>
            <a:noFill/>
            <a:ln w="9525">
              <a:noFill/>
              <a:miter lim="800000"/>
              <a:headEnd/>
              <a:tailEnd/>
            </a:ln>
          </p:spPr>
        </p:pic>
        <p:sp>
          <p:nvSpPr>
            <p:cNvPr id="8215" name="Text Box 4"/>
            <p:cNvSpPr txBox="1">
              <a:spLocks noChangeArrowheads="1"/>
            </p:cNvSpPr>
            <p:nvPr/>
          </p:nvSpPr>
          <p:spPr bwMode="auto">
            <a:xfrm>
              <a:off x="672" y="1296"/>
              <a:ext cx="192" cy="250"/>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2000">
                  <a:solidFill>
                    <a:schemeClr val="accent2"/>
                  </a:solidFill>
                  <a:latin typeface="Arial Narrow" charset="0"/>
                </a:rPr>
                <a:t>H</a:t>
              </a:r>
            </a:p>
          </p:txBody>
        </p:sp>
        <p:sp>
          <p:nvSpPr>
            <p:cNvPr id="8216" name="Rectangle 5"/>
            <p:cNvSpPr>
              <a:spLocks noChangeArrowheads="1"/>
            </p:cNvSpPr>
            <p:nvPr/>
          </p:nvSpPr>
          <p:spPr bwMode="auto">
            <a:xfrm>
              <a:off x="1488" y="1776"/>
              <a:ext cx="96" cy="48"/>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8217" name="Text Box 6"/>
            <p:cNvSpPr txBox="1">
              <a:spLocks noChangeArrowheads="1"/>
            </p:cNvSpPr>
            <p:nvPr/>
          </p:nvSpPr>
          <p:spPr bwMode="auto">
            <a:xfrm>
              <a:off x="1536" y="1680"/>
              <a:ext cx="241"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dy</a:t>
              </a:r>
            </a:p>
          </p:txBody>
        </p:sp>
        <p:sp>
          <p:nvSpPr>
            <p:cNvPr id="8218" name="Line 7"/>
            <p:cNvSpPr>
              <a:spLocks noChangeShapeType="1"/>
            </p:cNvSpPr>
            <p:nvPr/>
          </p:nvSpPr>
          <p:spPr bwMode="auto">
            <a:xfrm>
              <a:off x="1056" y="1440"/>
              <a:ext cx="432" cy="384"/>
            </a:xfrm>
            <a:prstGeom prst="line">
              <a:avLst/>
            </a:prstGeom>
            <a:noFill/>
            <a:ln w="101600">
              <a:solidFill>
                <a:schemeClr val="hlink"/>
              </a:solidFill>
              <a:round/>
              <a:headEnd/>
              <a:tailEnd/>
            </a:ln>
          </p:spPr>
          <p:txBody>
            <a:bodyPr>
              <a:prstTxWarp prst="textNoShape">
                <a:avLst/>
              </a:prstTxWarp>
            </a:bodyPr>
            <a:lstStyle/>
            <a:p>
              <a:endParaRPr lang="en-US"/>
            </a:p>
          </p:txBody>
        </p:sp>
        <p:sp>
          <p:nvSpPr>
            <p:cNvPr id="8219" name="Line 8"/>
            <p:cNvSpPr>
              <a:spLocks noChangeShapeType="1"/>
            </p:cNvSpPr>
            <p:nvPr/>
          </p:nvSpPr>
          <p:spPr bwMode="auto">
            <a:xfrm flipV="1">
              <a:off x="1536" y="1824"/>
              <a:ext cx="0" cy="144"/>
            </a:xfrm>
            <a:prstGeom prst="line">
              <a:avLst/>
            </a:prstGeom>
            <a:noFill/>
            <a:ln w="9525">
              <a:solidFill>
                <a:schemeClr val="accent2"/>
              </a:solidFill>
              <a:round/>
              <a:headEnd type="triangle" w="med" len="med"/>
              <a:tailEnd type="triangle" w="med" len="med"/>
            </a:ln>
          </p:spPr>
          <p:txBody>
            <a:bodyPr>
              <a:prstTxWarp prst="textNoShape">
                <a:avLst/>
              </a:prstTxWarp>
            </a:bodyPr>
            <a:lstStyle/>
            <a:p>
              <a:endParaRPr lang="en-US"/>
            </a:p>
          </p:txBody>
        </p:sp>
        <p:sp>
          <p:nvSpPr>
            <p:cNvPr id="8220" name="Text Box 9"/>
            <p:cNvSpPr txBox="1">
              <a:spLocks noChangeArrowheads="1"/>
            </p:cNvSpPr>
            <p:nvPr/>
          </p:nvSpPr>
          <p:spPr bwMode="auto">
            <a:xfrm>
              <a:off x="1536" y="1824"/>
              <a:ext cx="175"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y</a:t>
              </a:r>
            </a:p>
          </p:txBody>
        </p:sp>
        <p:sp>
          <p:nvSpPr>
            <p:cNvPr id="8221" name="Line 10"/>
            <p:cNvSpPr>
              <a:spLocks noChangeShapeType="1"/>
            </p:cNvSpPr>
            <p:nvPr/>
          </p:nvSpPr>
          <p:spPr bwMode="auto">
            <a:xfrm flipV="1">
              <a:off x="1152" y="1344"/>
              <a:ext cx="0" cy="144"/>
            </a:xfrm>
            <a:prstGeom prst="line">
              <a:avLst/>
            </a:prstGeom>
            <a:noFill/>
            <a:ln w="9525">
              <a:solidFill>
                <a:schemeClr val="accent2"/>
              </a:solidFill>
              <a:round/>
              <a:headEnd type="triangle" w="med" len="med"/>
              <a:tailEnd type="triangle" w="med" len="med"/>
            </a:ln>
          </p:spPr>
          <p:txBody>
            <a:bodyPr>
              <a:prstTxWarp prst="textNoShape">
                <a:avLst/>
              </a:prstTxWarp>
            </a:bodyPr>
            <a:lstStyle/>
            <a:p>
              <a:endParaRPr lang="en-US"/>
            </a:p>
          </p:txBody>
        </p:sp>
        <p:sp>
          <p:nvSpPr>
            <p:cNvPr id="8222" name="Text Box 11"/>
            <p:cNvSpPr txBox="1">
              <a:spLocks noChangeArrowheads="1"/>
            </p:cNvSpPr>
            <p:nvPr/>
          </p:nvSpPr>
          <p:spPr bwMode="auto">
            <a:xfrm>
              <a:off x="1152" y="1296"/>
              <a:ext cx="182"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h</a:t>
              </a:r>
            </a:p>
          </p:txBody>
        </p:sp>
      </p:grpSp>
      <p:sp>
        <p:nvSpPr>
          <p:cNvPr id="8208" name="Rectangle 1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443405" name="Text Box 13"/>
          <p:cNvSpPr txBox="1">
            <a:spLocks noChangeArrowheads="1"/>
          </p:cNvSpPr>
          <p:nvPr/>
        </p:nvSpPr>
        <p:spPr bwMode="auto">
          <a:xfrm>
            <a:off x="990600" y="793750"/>
            <a:ext cx="73914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Water is filled to a height H behind a dam of width w.  Determine the resultant force exerted by the water on the dam.</a:t>
            </a:r>
          </a:p>
        </p:txBody>
      </p:sp>
      <p:sp>
        <p:nvSpPr>
          <p:cNvPr id="443406" name="Text Box 14"/>
          <p:cNvSpPr txBox="1">
            <a:spLocks noChangeArrowheads="1"/>
          </p:cNvSpPr>
          <p:nvPr/>
        </p:nvSpPr>
        <p:spPr bwMode="auto">
          <a:xfrm>
            <a:off x="2819400" y="1600200"/>
            <a:ext cx="60960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Since the water pressure varies as a function of depth, we will have to do some calculus to figure out the total force. </a:t>
            </a:r>
          </a:p>
        </p:txBody>
      </p:sp>
      <p:sp>
        <p:nvSpPr>
          <p:cNvPr id="443407" name="Text Box 15"/>
          <p:cNvSpPr txBox="1">
            <a:spLocks noChangeArrowheads="1"/>
          </p:cNvSpPr>
          <p:nvPr/>
        </p:nvSpPr>
        <p:spPr bwMode="auto">
          <a:xfrm>
            <a:off x="1066800" y="4495800"/>
            <a:ext cx="6019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Therefore the total force exerted by the water on the dam is</a:t>
            </a:r>
          </a:p>
        </p:txBody>
      </p:sp>
      <p:graphicFrame>
        <p:nvGraphicFramePr>
          <p:cNvPr id="443408" name="Object 2"/>
          <p:cNvGraphicFramePr>
            <a:graphicFrameLocks noChangeAspect="1"/>
          </p:cNvGraphicFramePr>
          <p:nvPr/>
        </p:nvGraphicFramePr>
        <p:xfrm>
          <a:off x="3886200" y="2997200"/>
          <a:ext cx="377825" cy="374650"/>
        </p:xfrm>
        <a:graphic>
          <a:graphicData uri="http://schemas.openxmlformats.org/presentationml/2006/ole">
            <mc:AlternateContent xmlns:mc="http://schemas.openxmlformats.org/markup-compatibility/2006">
              <mc:Choice xmlns:v="urn:schemas-microsoft-com:vml" Requires="v">
                <p:oleObj spid="_x0000_s521741" name="Equation" r:id="rId4" imgW="152280" imgH="164880" progId="Equation.3">
                  <p:embed/>
                </p:oleObj>
              </mc:Choice>
              <mc:Fallback>
                <p:oleObj name="Equation" r:id="rId4" imgW="152280" imgH="164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997200"/>
                        <a:ext cx="377825"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3409" name="Text Box 17"/>
          <p:cNvSpPr txBox="1">
            <a:spLocks noChangeArrowheads="1"/>
          </p:cNvSpPr>
          <p:nvPr/>
        </p:nvSpPr>
        <p:spPr bwMode="auto">
          <a:xfrm>
            <a:off x="2895600" y="2438400"/>
            <a:ext cx="3276600" cy="427038"/>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 pressure at the depth h is</a:t>
            </a:r>
          </a:p>
        </p:txBody>
      </p:sp>
      <p:sp>
        <p:nvSpPr>
          <p:cNvPr id="443410" name="Text Box 18"/>
          <p:cNvSpPr txBox="1">
            <a:spLocks noChangeArrowheads="1"/>
          </p:cNvSpPr>
          <p:nvPr/>
        </p:nvSpPr>
        <p:spPr bwMode="auto">
          <a:xfrm>
            <a:off x="990600" y="3505200"/>
            <a:ext cx="6508750" cy="427038"/>
          </a:xfrm>
          <a:prstGeom prst="rect">
            <a:avLst/>
          </a:prstGeom>
          <a:noFill/>
          <a:ln w="9525">
            <a:noFill/>
            <a:miter lim="800000"/>
            <a:headEnd/>
            <a:tailEnd/>
          </a:ln>
        </p:spPr>
        <p:txBody>
          <a:bodyPr wrap="none">
            <a:prstTxWarp prst="textNoShape">
              <a:avLst/>
            </a:prstTxWarp>
            <a:spAutoFit/>
          </a:bodyPr>
          <a:lstStyle/>
          <a:p>
            <a:r>
              <a:rPr lang="en-US" sz="2200">
                <a:solidFill>
                  <a:srgbClr val="FF0000"/>
                </a:solidFill>
                <a:latin typeface="Arial Narrow" charset="0"/>
              </a:rPr>
              <a:t>The infinitesimal force dF exerting on a small strip of dam dy is</a:t>
            </a:r>
          </a:p>
        </p:txBody>
      </p:sp>
      <p:graphicFrame>
        <p:nvGraphicFramePr>
          <p:cNvPr id="443411" name="Object 3"/>
          <p:cNvGraphicFramePr>
            <a:graphicFrameLocks noChangeAspect="1"/>
          </p:cNvGraphicFramePr>
          <p:nvPr/>
        </p:nvGraphicFramePr>
        <p:xfrm>
          <a:off x="2555875" y="4065588"/>
          <a:ext cx="568325" cy="403225"/>
        </p:xfrm>
        <a:graphic>
          <a:graphicData uri="http://schemas.openxmlformats.org/presentationml/2006/ole">
            <mc:AlternateContent xmlns:mc="http://schemas.openxmlformats.org/markup-compatibility/2006">
              <mc:Choice xmlns:v="urn:schemas-microsoft-com:vml" Requires="v">
                <p:oleObj spid="_x0000_s521742" name="Equation" r:id="rId6" imgW="228600" imgH="177480" progId="Equation.3">
                  <p:embed/>
                </p:oleObj>
              </mc:Choice>
              <mc:Fallback>
                <p:oleObj name="Equation" r:id="rId6" imgW="2286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4065588"/>
                        <a:ext cx="568325" cy="4032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2" name="Object 4"/>
          <p:cNvGraphicFramePr>
            <a:graphicFrameLocks noChangeAspect="1"/>
          </p:cNvGraphicFramePr>
          <p:nvPr/>
        </p:nvGraphicFramePr>
        <p:xfrm>
          <a:off x="1474788" y="5399088"/>
          <a:ext cx="354012" cy="323850"/>
        </p:xfrm>
        <a:graphic>
          <a:graphicData uri="http://schemas.openxmlformats.org/presentationml/2006/ole">
            <mc:AlternateContent xmlns:mc="http://schemas.openxmlformats.org/markup-compatibility/2006">
              <mc:Choice xmlns:v="urn:schemas-microsoft-com:vml" Requires="v">
                <p:oleObj spid="_x0000_s521743" name="Equation" r:id="rId8" imgW="164880" imgH="164880" progId="Equation.3">
                  <p:embed/>
                </p:oleObj>
              </mc:Choice>
              <mc:Fallback>
                <p:oleObj name="Equation" r:id="rId8" imgW="164880" imgH="164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4788" y="5399088"/>
                        <a:ext cx="354012" cy="323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3" name="Object 5"/>
          <p:cNvGraphicFramePr>
            <a:graphicFrameLocks noChangeAspect="1"/>
          </p:cNvGraphicFramePr>
          <p:nvPr/>
        </p:nvGraphicFramePr>
        <p:xfrm>
          <a:off x="4252913" y="2954338"/>
          <a:ext cx="1009650" cy="461962"/>
        </p:xfrm>
        <a:graphic>
          <a:graphicData uri="http://schemas.openxmlformats.org/presentationml/2006/ole">
            <mc:AlternateContent xmlns:mc="http://schemas.openxmlformats.org/markup-compatibility/2006">
              <mc:Choice xmlns:v="urn:schemas-microsoft-com:vml" Requires="v">
                <p:oleObj spid="_x0000_s521744" name="Equation" r:id="rId10" imgW="406080" imgH="203040" progId="Equation.3">
                  <p:embed/>
                </p:oleObj>
              </mc:Choice>
              <mc:Fallback>
                <p:oleObj name="Equation" r:id="rId10" imgW="406080" imgH="2030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52913" y="2954338"/>
                        <a:ext cx="1009650" cy="4619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4" name="Object 6"/>
          <p:cNvGraphicFramePr>
            <a:graphicFrameLocks noChangeAspect="1"/>
          </p:cNvGraphicFramePr>
          <p:nvPr/>
        </p:nvGraphicFramePr>
        <p:xfrm>
          <a:off x="5249863" y="2938463"/>
          <a:ext cx="1989137" cy="490537"/>
        </p:xfrm>
        <a:graphic>
          <a:graphicData uri="http://schemas.openxmlformats.org/presentationml/2006/ole">
            <mc:AlternateContent xmlns:mc="http://schemas.openxmlformats.org/markup-compatibility/2006">
              <mc:Choice xmlns:v="urn:schemas-microsoft-com:vml" Requires="v">
                <p:oleObj spid="_x0000_s521745" name="Equation" r:id="rId12" imgW="799920" imgH="215640" progId="Equation.3">
                  <p:embed/>
                </p:oleObj>
              </mc:Choice>
              <mc:Fallback>
                <p:oleObj name="Equation" r:id="rId12" imgW="799920" imgH="2156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49863" y="2938463"/>
                        <a:ext cx="1989137" cy="4905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5" name="Object 7"/>
          <p:cNvGraphicFramePr>
            <a:graphicFrameLocks noChangeAspect="1"/>
          </p:cNvGraphicFramePr>
          <p:nvPr/>
        </p:nvGraphicFramePr>
        <p:xfrm>
          <a:off x="3028950" y="4065588"/>
          <a:ext cx="1074738" cy="403225"/>
        </p:xfrm>
        <a:graphic>
          <a:graphicData uri="http://schemas.openxmlformats.org/presentationml/2006/ole">
            <mc:AlternateContent xmlns:mc="http://schemas.openxmlformats.org/markup-compatibility/2006">
              <mc:Choice xmlns:v="urn:schemas-microsoft-com:vml" Requires="v">
                <p:oleObj spid="_x0000_s521746" name="Equation" r:id="rId14" imgW="431640" imgH="177480" progId="Equation.3">
                  <p:embed/>
                </p:oleObj>
              </mc:Choice>
              <mc:Fallback>
                <p:oleObj name="Equation" r:id="rId14" imgW="431640" imgH="177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28950" y="4065588"/>
                        <a:ext cx="1074738" cy="4032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6" name="Object 8"/>
          <p:cNvGraphicFramePr>
            <a:graphicFrameLocks noChangeAspect="1"/>
          </p:cNvGraphicFramePr>
          <p:nvPr/>
        </p:nvGraphicFramePr>
        <p:xfrm>
          <a:off x="4008438" y="4022725"/>
          <a:ext cx="2620962" cy="490538"/>
        </p:xfrm>
        <a:graphic>
          <a:graphicData uri="http://schemas.openxmlformats.org/presentationml/2006/ole">
            <mc:AlternateContent xmlns:mc="http://schemas.openxmlformats.org/markup-compatibility/2006">
              <mc:Choice xmlns:v="urn:schemas-microsoft-com:vml" Requires="v">
                <p:oleObj spid="_x0000_s521747" name="Equation" r:id="rId16" imgW="1054080" imgH="215640" progId="Equation.3">
                  <p:embed/>
                </p:oleObj>
              </mc:Choice>
              <mc:Fallback>
                <p:oleObj name="Equation" r:id="rId16" imgW="1054080" imgH="21564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08438" y="4022725"/>
                        <a:ext cx="2620962" cy="490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7" name="Object 9"/>
          <p:cNvGraphicFramePr>
            <a:graphicFrameLocks noChangeAspect="1"/>
          </p:cNvGraphicFramePr>
          <p:nvPr/>
        </p:nvGraphicFramePr>
        <p:xfrm>
          <a:off x="1760538" y="5075238"/>
          <a:ext cx="2590800" cy="973137"/>
        </p:xfrm>
        <a:graphic>
          <a:graphicData uri="http://schemas.openxmlformats.org/presentationml/2006/ole">
            <mc:AlternateContent xmlns:mc="http://schemas.openxmlformats.org/markup-compatibility/2006">
              <mc:Choice xmlns:v="urn:schemas-microsoft-com:vml" Requires="v">
                <p:oleObj spid="_x0000_s521748" name="Equation" r:id="rId18" imgW="1206360" imgH="495000" progId="Equation.3">
                  <p:embed/>
                </p:oleObj>
              </mc:Choice>
              <mc:Fallback>
                <p:oleObj name="Equation" r:id="rId18" imgW="1206360" imgH="4950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60538" y="5075238"/>
                        <a:ext cx="2590800" cy="9731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8" name="Object 10"/>
          <p:cNvGraphicFramePr>
            <a:graphicFrameLocks noChangeAspect="1"/>
          </p:cNvGraphicFramePr>
          <p:nvPr/>
        </p:nvGraphicFramePr>
        <p:xfrm>
          <a:off x="4354513" y="5105400"/>
          <a:ext cx="2960687" cy="973138"/>
        </p:xfrm>
        <a:graphic>
          <a:graphicData uri="http://schemas.openxmlformats.org/presentationml/2006/ole">
            <mc:AlternateContent xmlns:mc="http://schemas.openxmlformats.org/markup-compatibility/2006">
              <mc:Choice xmlns:v="urn:schemas-microsoft-com:vml" Requires="v">
                <p:oleObj spid="_x0000_s521749" name="Equation" r:id="rId20" imgW="1307880" imgH="469800" progId="Equation.DSMT4">
                  <p:embed/>
                </p:oleObj>
              </mc:Choice>
              <mc:Fallback>
                <p:oleObj name="Equation" r:id="rId20" imgW="1307880" imgH="4698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354513" y="5105400"/>
                        <a:ext cx="2960687" cy="9731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9" name="Object 11"/>
          <p:cNvGraphicFramePr>
            <a:graphicFrameLocks noChangeAspect="1"/>
          </p:cNvGraphicFramePr>
          <p:nvPr/>
        </p:nvGraphicFramePr>
        <p:xfrm>
          <a:off x="7110413" y="5200650"/>
          <a:ext cx="1652587" cy="795338"/>
        </p:xfrm>
        <a:graphic>
          <a:graphicData uri="http://schemas.openxmlformats.org/presentationml/2006/ole">
            <mc:AlternateContent xmlns:mc="http://schemas.openxmlformats.org/markup-compatibility/2006">
              <mc:Choice xmlns:v="urn:schemas-microsoft-com:vml" Requires="v">
                <p:oleObj spid="_x0000_s521750" name="Equation" r:id="rId22" imgW="698400" imgH="368280" progId="Equation.DSMT4">
                  <p:embed/>
                </p:oleObj>
              </mc:Choice>
              <mc:Fallback>
                <p:oleObj name="Equation" r:id="rId22" imgW="698400" imgH="36828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110413" y="5200650"/>
                        <a:ext cx="1652587" cy="7953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669728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Thursday, Nov. 6, 2014</a:t>
            </a:r>
            <a:endParaRPr lang="en-US" sz="1400">
              <a:solidFill>
                <a:srgbClr val="FF0066"/>
              </a:solidFill>
              <a:latin typeface="Arial Narrow" charset="0"/>
            </a:endParaRPr>
          </a:p>
        </p:txBody>
      </p:sp>
      <p:sp>
        <p:nvSpPr>
          <p:cNvPr id="19459"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4A0C77C-EEB6-0D4E-BB05-1E3973546505}"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0" name="Rectangle 2"/>
          <p:cNvSpPr>
            <a:spLocks noGrp="1" noChangeArrowheads="1"/>
          </p:cNvSpPr>
          <p:nvPr>
            <p:ph type="title"/>
          </p:nvPr>
        </p:nvSpPr>
        <p:spPr>
          <a:xfrm>
            <a:off x="457200" y="152400"/>
            <a:ext cx="8229600" cy="609600"/>
          </a:xfrm>
        </p:spPr>
        <p:txBody>
          <a:bodyPr/>
          <a:lstStyle/>
          <a:p>
            <a:r>
              <a:rPr lang="en-US" altLang="ko-KR" sz="4800" dirty="0">
                <a:latin typeface="Arial Narrow" charset="0"/>
                <a:ea typeface="ＭＳ Ｐゴシック" charset="0"/>
                <a:cs typeface="Gulim" charset="0"/>
              </a:rPr>
              <a:t>Announcements</a:t>
            </a:r>
            <a:endParaRPr lang="en-US" sz="4800" dirty="0">
              <a:latin typeface="Arial Narrow" charset="0"/>
              <a:ea typeface="ＭＳ Ｐゴシック" charset="0"/>
              <a:cs typeface="ＭＳ Ｐゴシック" charset="0"/>
            </a:endParaRPr>
          </a:p>
        </p:txBody>
      </p:sp>
      <p:sp>
        <p:nvSpPr>
          <p:cNvPr id="57347" name="Rectangle 3"/>
          <p:cNvSpPr>
            <a:spLocks noGrp="1" noChangeArrowheads="1"/>
          </p:cNvSpPr>
          <p:nvPr>
            <p:ph type="body" idx="1"/>
          </p:nvPr>
        </p:nvSpPr>
        <p:spPr>
          <a:xfrm>
            <a:off x="457200" y="762000"/>
            <a:ext cx="8229600" cy="5257800"/>
          </a:xfrm>
        </p:spPr>
        <p:txBody>
          <a:bodyPr/>
          <a:lstStyle/>
          <a:p>
            <a:r>
              <a:rPr lang="en-US" sz="2800" dirty="0" smtClean="0">
                <a:latin typeface="Arial Narrow" charset="0"/>
                <a:ea typeface="ＭＳ Ｐゴシック" charset="0"/>
                <a:cs typeface="ＭＳ Ｐゴシック" charset="0"/>
              </a:rPr>
              <a:t>Reminder 2</a:t>
            </a:r>
            <a:r>
              <a:rPr lang="en-US" sz="2800" baseline="30000" dirty="0" smtClean="0">
                <a:latin typeface="Arial Narrow" charset="0"/>
                <a:ea typeface="ＭＳ Ｐゴシック" charset="0"/>
                <a:cs typeface="ＭＳ Ｐゴシック" charset="0"/>
              </a:rPr>
              <a:t>nd</a:t>
            </a:r>
            <a:r>
              <a:rPr lang="en-US" sz="2800" dirty="0" smtClean="0">
                <a:latin typeface="Arial Narrow" charset="0"/>
                <a:ea typeface="ＭＳ Ｐゴシック" charset="0"/>
                <a:cs typeface="ＭＳ Ｐゴシック" charset="0"/>
              </a:rPr>
              <a:t> Non-comprehensive term exam</a:t>
            </a:r>
          </a:p>
          <a:p>
            <a:pPr lvl="1"/>
            <a:r>
              <a:rPr lang="en-US" sz="2400" dirty="0">
                <a:latin typeface="Arial Narrow" charset="0"/>
                <a:ea typeface="ＭＳ Ｐゴシック" charset="0"/>
                <a:cs typeface="ＭＳ Ｐゴシック" charset="0"/>
              </a:rPr>
              <a:t>In class 9:30 – 10:50am, </a:t>
            </a:r>
            <a:r>
              <a:rPr lang="en-US" sz="2400" dirty="0" smtClean="0">
                <a:latin typeface="Arial Narrow" charset="0"/>
                <a:ea typeface="ＭＳ Ｐゴシック" charset="0"/>
                <a:cs typeface="ＭＳ Ｐゴシック" charset="0"/>
              </a:rPr>
              <a:t>Thursday</a:t>
            </a:r>
            <a:r>
              <a:rPr lang="en-US" sz="2400" dirty="0">
                <a:latin typeface="Arial Narrow" charset="0"/>
                <a:ea typeface="ＭＳ Ｐゴシック" charset="0"/>
                <a:cs typeface="ＭＳ Ｐゴシック" charset="0"/>
              </a:rPr>
              <a:t>, </a:t>
            </a:r>
            <a:r>
              <a:rPr lang="en-US" sz="2400" dirty="0" smtClean="0">
                <a:latin typeface="Arial Narrow" charset="0"/>
                <a:ea typeface="ＭＳ Ｐゴシック" charset="0"/>
                <a:cs typeface="ＭＳ Ｐゴシック" charset="0"/>
              </a:rPr>
              <a:t>Nov. 13</a:t>
            </a:r>
            <a:endParaRPr lang="en-US" sz="2400" dirty="0">
              <a:latin typeface="Arial Narrow" charset="0"/>
              <a:ea typeface="ＭＳ Ｐゴシック" charset="0"/>
              <a:cs typeface="ＭＳ Ｐゴシック" charset="0"/>
            </a:endParaRPr>
          </a:p>
          <a:p>
            <a:pPr lvl="1"/>
            <a:r>
              <a:rPr lang="en-US" sz="2400" dirty="0">
                <a:latin typeface="Arial Narrow" charset="0"/>
                <a:ea typeface="ＭＳ Ｐゴシック" charset="0"/>
                <a:cs typeface="ＭＳ Ｐゴシック" charset="0"/>
              </a:rPr>
              <a:t>Covers CH </a:t>
            </a:r>
            <a:r>
              <a:rPr lang="en-US" sz="2400" dirty="0" smtClean="0">
                <a:latin typeface="Arial Narrow" charset="0"/>
                <a:ea typeface="ＭＳ Ｐゴシック" charset="0"/>
                <a:cs typeface="ＭＳ Ｐゴシック" charset="0"/>
              </a:rPr>
              <a:t>10.1 </a:t>
            </a:r>
            <a:r>
              <a:rPr lang="en-US" sz="2400" dirty="0">
                <a:latin typeface="Arial Narrow" charset="0"/>
                <a:ea typeface="ＭＳ Ｐゴシック" charset="0"/>
                <a:cs typeface="ＭＳ Ｐゴシック" charset="0"/>
              </a:rPr>
              <a:t>through what we finish </a:t>
            </a:r>
            <a:r>
              <a:rPr lang="en-US" sz="2400" dirty="0" smtClean="0">
                <a:latin typeface="Arial Narrow" charset="0"/>
                <a:ea typeface="ＭＳ Ｐゴシック" charset="0"/>
                <a:cs typeface="ＭＳ Ｐゴシック" charset="0"/>
              </a:rPr>
              <a:t>Tuesday</a:t>
            </a:r>
            <a:r>
              <a:rPr lang="en-US" sz="2400" dirty="0">
                <a:latin typeface="Arial Narrow" charset="0"/>
                <a:ea typeface="ＭＳ Ｐゴシック" charset="0"/>
                <a:cs typeface="ＭＳ Ｐゴシック" charset="0"/>
              </a:rPr>
              <a:t>, </a:t>
            </a:r>
            <a:r>
              <a:rPr lang="en-US" sz="2400" dirty="0" smtClean="0">
                <a:latin typeface="Arial Narrow" charset="0"/>
                <a:ea typeface="ＭＳ Ｐゴシック" charset="0"/>
                <a:cs typeface="ＭＳ Ｐゴシック" charset="0"/>
              </a:rPr>
              <a:t>Nov. 11</a:t>
            </a:r>
          </a:p>
          <a:p>
            <a:pPr lvl="1"/>
            <a:r>
              <a:rPr lang="en-US" sz="2400" dirty="0" smtClean="0">
                <a:ea typeface="ＭＳ Ｐゴシック" pitchFamily="-84" charset="-128"/>
                <a:cs typeface="ＭＳ Ｐゴシック" pitchFamily="-84" charset="-128"/>
              </a:rPr>
              <a:t>Mixture </a:t>
            </a:r>
            <a:r>
              <a:rPr lang="en-US" sz="2400" dirty="0">
                <a:ea typeface="ＭＳ Ｐゴシック" pitchFamily="-84" charset="-128"/>
                <a:cs typeface="ＭＳ Ｐゴシック" pitchFamily="-84" charset="-128"/>
              </a:rPr>
              <a:t>of multiple choice and free response problems</a:t>
            </a:r>
          </a:p>
          <a:p>
            <a:pPr lvl="1" eaLnBrk="1" hangingPunct="1"/>
            <a:r>
              <a:rPr lang="en-US" sz="2400" dirty="0"/>
              <a:t>Bring your calculator but DO NOT input formula into it!</a:t>
            </a:r>
          </a:p>
          <a:p>
            <a:pPr lvl="2" eaLnBrk="1" hangingPunct="1"/>
            <a:r>
              <a:rPr lang="en-US" sz="2000" dirty="0"/>
              <a:t>Your phones or portable computers are NOT allowed as a replacement!</a:t>
            </a:r>
          </a:p>
          <a:p>
            <a:pPr lvl="1" eaLnBrk="1" hangingPunct="1"/>
            <a:r>
              <a:rPr lang="en-US" sz="2400" dirty="0"/>
              <a:t>You can prepare a one 8.5x11.5 sheet (front and back) of </a:t>
            </a:r>
            <a:r>
              <a:rPr lang="en-US" sz="2400" b="1" u="sng" dirty="0">
                <a:solidFill>
                  <a:srgbClr val="FF0000"/>
                </a:solidFill>
              </a:rPr>
              <a:t>handwritten</a:t>
            </a:r>
            <a:r>
              <a:rPr lang="en-US" sz="2400" dirty="0">
                <a:solidFill>
                  <a:srgbClr val="FF0000"/>
                </a:solidFill>
              </a:rPr>
              <a:t> </a:t>
            </a:r>
            <a:r>
              <a:rPr lang="en-US" sz="2400" dirty="0"/>
              <a:t>formulae and values of constants for the exam </a:t>
            </a:r>
            <a:endParaRPr lang="en-US" sz="2400" dirty="0">
              <a:sym typeface="Wingdings"/>
            </a:endParaRPr>
          </a:p>
          <a:p>
            <a:pPr lvl="2" eaLnBrk="1" hangingPunct="1"/>
            <a:r>
              <a:rPr lang="en-US" sz="2000" dirty="0">
                <a:sym typeface="Wingdings"/>
              </a:rPr>
              <a:t>None of the parts of the solutions of any problems</a:t>
            </a:r>
          </a:p>
          <a:p>
            <a:pPr lvl="2" eaLnBrk="1" hangingPunct="1"/>
            <a:r>
              <a:rPr lang="en-US" sz="2000" dirty="0">
                <a:sym typeface="Wingdings"/>
              </a:rPr>
              <a:t>No derived formulae, derivations of equations or word definitions!</a:t>
            </a:r>
          </a:p>
          <a:p>
            <a:pPr lvl="1"/>
            <a:r>
              <a:rPr lang="en-US" sz="2400" dirty="0">
                <a:latin typeface="Arial Narrow" charset="0"/>
                <a:ea typeface="ＭＳ Ｐゴシック" charset="0"/>
                <a:cs typeface="ＭＳ Ｐゴシック" charset="0"/>
              </a:rPr>
              <a:t>Do NOT Miss the exam</a:t>
            </a:r>
            <a:r>
              <a:rPr lang="en-US" sz="2400" dirty="0" smtClean="0">
                <a:latin typeface="Arial Narrow" charset="0"/>
                <a:ea typeface="ＭＳ Ｐゴシック" charset="0"/>
                <a:cs typeface="ＭＳ Ｐゴシック" charset="0"/>
              </a:rPr>
              <a:t>!</a:t>
            </a:r>
          </a:p>
          <a:p>
            <a:r>
              <a:rPr lang="en-US" sz="2800" dirty="0" smtClean="0">
                <a:latin typeface="Arial Narrow" charset="0"/>
                <a:ea typeface="ＭＳ Ｐゴシック" charset="0"/>
                <a:cs typeface="ＭＳ Ｐゴシック" charset="0"/>
              </a:rPr>
              <a:t>No class Tuesday, Nov. 11, for your </a:t>
            </a:r>
            <a:r>
              <a:rPr lang="en-US" sz="2800" smtClean="0">
                <a:latin typeface="Arial Narrow" charset="0"/>
                <a:ea typeface="ＭＳ Ｐゴシック" charset="0"/>
                <a:cs typeface="ＭＳ Ｐゴシック" charset="0"/>
              </a:rPr>
              <a:t>exam preparations!</a:t>
            </a:r>
            <a:endParaRPr lang="en-US" sz="2800" dirty="0">
              <a:latin typeface="Arial Narrow" charset="0"/>
              <a:ea typeface="ＭＳ Ｐゴシック" charset="0"/>
              <a:cs typeface="ＭＳ Ｐゴシック" charset="0"/>
            </a:endParaRPr>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Tree>
    <p:extLst>
      <p:ext uri="{BB962C8B-B14F-4D97-AF65-F5344CB8AC3E}">
        <p14:creationId xmlns:p14="http://schemas.microsoft.com/office/powerpoint/2010/main" val="33021526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9221"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5C3861D9-D79B-3649-98D0-A75B60AD070B}" type="slidenum">
              <a:rPr lang="en-US"/>
              <a:pPr/>
              <a:t>3</a:t>
            </a:fld>
            <a:endParaRPr lang="en-US"/>
          </a:p>
        </p:txBody>
      </p:sp>
      <p:sp>
        <p:nvSpPr>
          <p:cNvPr id="9223" name="Rectangle 2"/>
          <p:cNvSpPr>
            <a:spLocks noGrp="1" noChangeArrowheads="1"/>
          </p:cNvSpPr>
          <p:nvPr>
            <p:ph type="title"/>
          </p:nvPr>
        </p:nvSpPr>
        <p:spPr>
          <a:xfrm>
            <a:off x="685800" y="152400"/>
            <a:ext cx="8153400" cy="609600"/>
          </a:xfrm>
        </p:spPr>
        <p:txBody>
          <a:bodyPr/>
          <a:lstStyle/>
          <a:p>
            <a:r>
              <a:rPr lang="en-US"/>
              <a:t>Elastic Properties of Solids</a:t>
            </a:r>
          </a:p>
        </p:txBody>
      </p:sp>
      <p:graphicFrame>
        <p:nvGraphicFramePr>
          <p:cNvPr id="432131" name="Object 2"/>
          <p:cNvGraphicFramePr>
            <a:graphicFrameLocks noChangeAspect="1"/>
          </p:cNvGraphicFramePr>
          <p:nvPr/>
        </p:nvGraphicFramePr>
        <p:xfrm>
          <a:off x="6248400" y="4303712"/>
          <a:ext cx="1874838" cy="261938"/>
        </p:xfrm>
        <a:graphic>
          <a:graphicData uri="http://schemas.openxmlformats.org/presentationml/2006/ole">
            <mc:AlternateContent xmlns:mc="http://schemas.openxmlformats.org/markup-compatibility/2006">
              <mc:Choice xmlns:v="urn:schemas-microsoft-com:vml" Requires="v">
                <p:oleObj spid="_x0000_s511085" name="Equation" r:id="rId3" imgW="1155600" imgH="177480" progId="Equation.DSMT4">
                  <p:embed/>
                </p:oleObj>
              </mc:Choice>
              <mc:Fallback>
                <p:oleObj name="Equation" r:id="rId3" imgW="1155600" imgH="177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303712"/>
                        <a:ext cx="1874838" cy="2619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2132" name="Text Box 4"/>
          <p:cNvSpPr txBox="1">
            <a:spLocks noChangeArrowheads="1"/>
          </p:cNvSpPr>
          <p:nvPr/>
        </p:nvSpPr>
        <p:spPr bwMode="auto">
          <a:xfrm>
            <a:off x="762000" y="838200"/>
            <a:ext cx="7239000" cy="830997"/>
          </a:xfrm>
          <a:prstGeom prst="rect">
            <a:avLst/>
          </a:prstGeom>
          <a:solidFill>
            <a:srgbClr val="CCFFFF"/>
          </a:solidFill>
          <a:ln w="28575">
            <a:noFill/>
            <a:miter lim="800000"/>
            <a:headEnd/>
            <a:tailEnd/>
          </a:ln>
        </p:spPr>
        <p:txBody>
          <a:bodyPr wrap="square">
            <a:prstTxWarp prst="textNoShape">
              <a:avLst/>
            </a:prstTxWarp>
            <a:spAutoFit/>
          </a:bodyPr>
          <a:lstStyle/>
          <a:p>
            <a:pPr>
              <a:spcBef>
                <a:spcPct val="20000"/>
              </a:spcBef>
            </a:pPr>
            <a:r>
              <a:rPr lang="en-US" dirty="0">
                <a:solidFill>
                  <a:srgbClr val="333399"/>
                </a:solidFill>
                <a:latin typeface="Arial Narrow" charset="0"/>
              </a:rPr>
              <a:t>We have been assuming that the objects do not change their shapes when external forces are exerting on it.   It this realistic?</a:t>
            </a:r>
          </a:p>
        </p:txBody>
      </p:sp>
      <p:sp>
        <p:nvSpPr>
          <p:cNvPr id="432133" name="Text Box 5"/>
          <p:cNvSpPr txBox="1">
            <a:spLocks noChangeArrowheads="1"/>
          </p:cNvSpPr>
          <p:nvPr/>
        </p:nvSpPr>
        <p:spPr bwMode="auto">
          <a:xfrm>
            <a:off x="762000" y="1676400"/>
            <a:ext cx="7543800" cy="830997"/>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dirty="0">
                <a:solidFill>
                  <a:srgbClr val="FF0000"/>
                </a:solidFill>
                <a:latin typeface="Arial Narrow" charset="0"/>
              </a:rPr>
              <a:t>No.  In reality,</a:t>
            </a:r>
            <a:r>
              <a:rPr lang="en-US" dirty="0" smtClean="0">
                <a:solidFill>
                  <a:srgbClr val="FF0000"/>
                </a:solidFill>
                <a:latin typeface="Arial Narrow" charset="0"/>
              </a:rPr>
              <a:t> objects </a:t>
            </a:r>
            <a:r>
              <a:rPr lang="en-US" dirty="0">
                <a:solidFill>
                  <a:srgbClr val="FF0000"/>
                </a:solidFill>
                <a:latin typeface="Arial Narrow" charset="0"/>
              </a:rPr>
              <a:t>get deformed as external forces act on it, though the internal forces resist the deformation as it takes place.</a:t>
            </a:r>
          </a:p>
        </p:txBody>
      </p:sp>
      <p:sp>
        <p:nvSpPr>
          <p:cNvPr id="432134" name="Text Box 6"/>
          <p:cNvSpPr txBox="1">
            <a:spLocks noChangeArrowheads="1"/>
          </p:cNvSpPr>
          <p:nvPr/>
        </p:nvSpPr>
        <p:spPr bwMode="auto">
          <a:xfrm>
            <a:off x="914400" y="2574925"/>
            <a:ext cx="67056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Deformation of solids can be understood in terms of Stress and Strain </a:t>
            </a:r>
          </a:p>
        </p:txBody>
      </p:sp>
      <p:sp>
        <p:nvSpPr>
          <p:cNvPr id="432135" name="Text Box 7"/>
          <p:cNvSpPr txBox="1">
            <a:spLocks noChangeArrowheads="1"/>
          </p:cNvSpPr>
          <p:nvPr/>
        </p:nvSpPr>
        <p:spPr bwMode="auto">
          <a:xfrm>
            <a:off x="838200" y="2971800"/>
            <a:ext cx="7696200" cy="400110"/>
          </a:xfrm>
          <a:prstGeom prst="rect">
            <a:avLst/>
          </a:prstGeom>
          <a:noFill/>
          <a:ln w="9525">
            <a:noFill/>
            <a:miter lim="800000"/>
            <a:headEnd/>
            <a:tailEnd/>
          </a:ln>
        </p:spPr>
        <p:txBody>
          <a:bodyPr wrap="square">
            <a:prstTxWarp prst="textNoShape">
              <a:avLst/>
            </a:prstTxWarp>
            <a:spAutoFit/>
          </a:bodyPr>
          <a:lstStyle/>
          <a:p>
            <a:r>
              <a:rPr lang="en-US" sz="2000" b="1" dirty="0">
                <a:solidFill>
                  <a:srgbClr val="000090"/>
                </a:solidFill>
                <a:latin typeface="Arial Narrow" charset="0"/>
              </a:rPr>
              <a:t>Stress</a:t>
            </a:r>
            <a:r>
              <a:rPr lang="en-US" sz="2000" dirty="0">
                <a:solidFill>
                  <a:srgbClr val="FF0000"/>
                </a:solidFill>
                <a:latin typeface="Arial Narrow" charset="0"/>
              </a:rPr>
              <a:t>:</a:t>
            </a:r>
            <a:r>
              <a:rPr lang="en-US" sz="2000" dirty="0" smtClean="0">
                <a:solidFill>
                  <a:srgbClr val="FF0000"/>
                </a:solidFill>
                <a:latin typeface="Arial Narrow" charset="0"/>
              </a:rPr>
              <a:t> The amount of the deformation force per unit area the object is subjected</a:t>
            </a:r>
            <a:endParaRPr lang="en-US" sz="2000" dirty="0">
              <a:solidFill>
                <a:srgbClr val="FF0000"/>
              </a:solidFill>
              <a:latin typeface="Arial Narrow" charset="0"/>
            </a:endParaRPr>
          </a:p>
        </p:txBody>
      </p:sp>
      <p:sp>
        <p:nvSpPr>
          <p:cNvPr id="432136" name="Text Box 8"/>
          <p:cNvSpPr txBox="1">
            <a:spLocks noChangeArrowheads="1"/>
          </p:cNvSpPr>
          <p:nvPr/>
        </p:nvSpPr>
        <p:spPr bwMode="auto">
          <a:xfrm>
            <a:off x="838200" y="3276600"/>
            <a:ext cx="4953000" cy="396875"/>
          </a:xfrm>
          <a:prstGeom prst="rect">
            <a:avLst/>
          </a:prstGeom>
          <a:noFill/>
          <a:ln w="9525">
            <a:noFill/>
            <a:miter lim="800000"/>
            <a:headEnd/>
            <a:tailEnd/>
          </a:ln>
        </p:spPr>
        <p:txBody>
          <a:bodyPr>
            <a:prstTxWarp prst="textNoShape">
              <a:avLst/>
            </a:prstTxWarp>
            <a:spAutoFit/>
          </a:bodyPr>
          <a:lstStyle/>
          <a:p>
            <a:r>
              <a:rPr lang="en-US" sz="2000" b="1" dirty="0">
                <a:solidFill>
                  <a:srgbClr val="000090"/>
                </a:solidFill>
                <a:latin typeface="Arial Narrow" charset="0"/>
              </a:rPr>
              <a:t>Strain</a:t>
            </a:r>
            <a:r>
              <a:rPr lang="en-US" sz="2000" dirty="0">
                <a:solidFill>
                  <a:srgbClr val="FF0000"/>
                </a:solidFill>
                <a:latin typeface="Arial Narrow" charset="0"/>
              </a:rPr>
              <a:t>:</a:t>
            </a:r>
            <a:r>
              <a:rPr lang="en-US" sz="2000" dirty="0" smtClean="0">
                <a:solidFill>
                  <a:srgbClr val="FF0000"/>
                </a:solidFill>
                <a:latin typeface="Arial Narrow" charset="0"/>
              </a:rPr>
              <a:t> The measure </a:t>
            </a:r>
            <a:r>
              <a:rPr lang="en-US" sz="2000" dirty="0">
                <a:solidFill>
                  <a:srgbClr val="FF0000"/>
                </a:solidFill>
                <a:latin typeface="Arial Narrow" charset="0"/>
              </a:rPr>
              <a:t>of the degree of deformation</a:t>
            </a:r>
          </a:p>
        </p:txBody>
      </p:sp>
      <p:sp>
        <p:nvSpPr>
          <p:cNvPr id="432137" name="Text Box 9"/>
          <p:cNvSpPr txBox="1">
            <a:spLocks noChangeArrowheads="1"/>
          </p:cNvSpPr>
          <p:nvPr/>
        </p:nvSpPr>
        <p:spPr bwMode="auto">
          <a:xfrm>
            <a:off x="609600" y="3641725"/>
            <a:ext cx="7239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It is empirically known that for small stresses, strain is proportional to stress</a:t>
            </a:r>
          </a:p>
        </p:txBody>
      </p:sp>
      <p:sp>
        <p:nvSpPr>
          <p:cNvPr id="432138" name="Text Box 10"/>
          <p:cNvSpPr txBox="1">
            <a:spLocks noChangeArrowheads="1"/>
          </p:cNvSpPr>
          <p:nvPr/>
        </p:nvSpPr>
        <p:spPr bwMode="auto">
          <a:xfrm>
            <a:off x="609600" y="4205287"/>
            <a:ext cx="56388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constants of proportionality are called Elastic Modulus</a:t>
            </a:r>
          </a:p>
        </p:txBody>
      </p:sp>
      <p:sp>
        <p:nvSpPr>
          <p:cNvPr id="432139" name="Text Box 11"/>
          <p:cNvSpPr txBox="1">
            <a:spLocks noChangeArrowheads="1"/>
          </p:cNvSpPr>
          <p:nvPr/>
        </p:nvSpPr>
        <p:spPr bwMode="auto">
          <a:xfrm>
            <a:off x="533400" y="5003800"/>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Three types of Elastic Modulus</a:t>
            </a:r>
          </a:p>
        </p:txBody>
      </p:sp>
      <p:sp>
        <p:nvSpPr>
          <p:cNvPr id="432140" name="Text Box 12"/>
          <p:cNvSpPr txBox="1">
            <a:spLocks noChangeArrowheads="1"/>
          </p:cNvSpPr>
          <p:nvPr/>
        </p:nvSpPr>
        <p:spPr bwMode="auto">
          <a:xfrm>
            <a:off x="2362200" y="4927600"/>
            <a:ext cx="5892800" cy="1016000"/>
          </a:xfrm>
          <a:prstGeom prst="rect">
            <a:avLst/>
          </a:prstGeom>
          <a:noFill/>
          <a:ln w="9525">
            <a:noFill/>
            <a:miter lim="800000"/>
            <a:headEnd/>
            <a:tailEnd/>
          </a:ln>
        </p:spPr>
        <p:txBody>
          <a:bodyPr wrap="none">
            <a:prstTxWarp prst="textNoShape">
              <a:avLst/>
            </a:prstTxWarp>
            <a:spAutoFit/>
          </a:bodyPr>
          <a:lstStyle/>
          <a:p>
            <a:pPr marL="457200" indent="-457200">
              <a:buFontTx/>
              <a:buAutoNum type="arabicPeriod"/>
            </a:pPr>
            <a:r>
              <a:rPr lang="en-US" sz="2000" b="1">
                <a:solidFill>
                  <a:srgbClr val="003300"/>
                </a:solidFill>
                <a:latin typeface="Arial Narrow" charset="0"/>
              </a:rPr>
              <a:t>Young’s modulus</a:t>
            </a:r>
            <a:r>
              <a:rPr lang="en-US" sz="2000">
                <a:solidFill>
                  <a:srgbClr val="FF0000"/>
                </a:solidFill>
                <a:latin typeface="Arial Narrow" charset="0"/>
              </a:rPr>
              <a:t>: Measure of the elasticity in a length</a:t>
            </a:r>
          </a:p>
          <a:p>
            <a:pPr marL="457200" indent="-457200">
              <a:buFontTx/>
              <a:buAutoNum type="arabicPeriod"/>
            </a:pPr>
            <a:r>
              <a:rPr lang="en-US" sz="2000" b="1">
                <a:solidFill>
                  <a:srgbClr val="003300"/>
                </a:solidFill>
                <a:latin typeface="Arial Narrow" charset="0"/>
              </a:rPr>
              <a:t>Shear modulus</a:t>
            </a:r>
            <a:r>
              <a:rPr lang="en-US" sz="2000">
                <a:solidFill>
                  <a:srgbClr val="FF0000"/>
                </a:solidFill>
                <a:latin typeface="Arial Narrow" charset="0"/>
              </a:rPr>
              <a:t>:     Measure of the elasticity in an area</a:t>
            </a:r>
          </a:p>
          <a:p>
            <a:pPr marL="457200" indent="-457200">
              <a:buFontTx/>
              <a:buAutoNum type="arabicPeriod"/>
            </a:pPr>
            <a:r>
              <a:rPr lang="en-US" sz="2000" b="1">
                <a:solidFill>
                  <a:srgbClr val="003300"/>
                </a:solidFill>
                <a:latin typeface="Arial Narrow" charset="0"/>
              </a:rPr>
              <a:t>Bulk modulus</a:t>
            </a:r>
            <a:r>
              <a:rPr lang="en-US" sz="2000">
                <a:solidFill>
                  <a:srgbClr val="FF0000"/>
                </a:solidFill>
                <a:latin typeface="Arial Narrow" charset="0"/>
              </a:rPr>
              <a:t>:       Measure of the elasticity in a volume</a:t>
            </a:r>
          </a:p>
        </p:txBody>
      </p:sp>
      <p:graphicFrame>
        <p:nvGraphicFramePr>
          <p:cNvPr id="432141" name="Object 3"/>
          <p:cNvGraphicFramePr>
            <a:graphicFrameLocks noChangeAspect="1"/>
          </p:cNvGraphicFramePr>
          <p:nvPr/>
        </p:nvGraphicFramePr>
        <p:xfrm>
          <a:off x="8077200" y="4144962"/>
          <a:ext cx="658813" cy="579438"/>
        </p:xfrm>
        <a:graphic>
          <a:graphicData uri="http://schemas.openxmlformats.org/presentationml/2006/ole">
            <mc:AlternateContent xmlns:mc="http://schemas.openxmlformats.org/markup-compatibility/2006">
              <mc:Choice xmlns:v="urn:schemas-microsoft-com:vml" Requires="v">
                <p:oleObj spid="_x0000_s511086" name="Equation" r:id="rId5" imgW="406080" imgH="393480" progId="Equation.DSMT4">
                  <p:embed/>
                </p:oleObj>
              </mc:Choice>
              <mc:Fallback>
                <p:oleObj name="Equation" r:id="rId5" imgW="40608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77200" y="4144962"/>
                        <a:ext cx="658813" cy="5794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423458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2132"/>
                                        </p:tgtEl>
                                        <p:attrNameLst>
                                          <p:attrName>style.visibility</p:attrName>
                                        </p:attrNameLst>
                                      </p:cBhvr>
                                      <p:to>
                                        <p:strVal val="visible"/>
                                      </p:to>
                                    </p:set>
                                    <p:animEffect transition="in" filter="wipe(left)">
                                      <p:cBhvr>
                                        <p:cTn id="7" dur="500"/>
                                        <p:tgtEl>
                                          <p:spTgt spid="4321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2133">
                                            <p:txEl>
                                              <p:pRg st="0" end="0"/>
                                            </p:txEl>
                                          </p:spTgt>
                                        </p:tgtEl>
                                        <p:attrNameLst>
                                          <p:attrName>style.visibility</p:attrName>
                                        </p:attrNameLst>
                                      </p:cBhvr>
                                      <p:to>
                                        <p:strVal val="visible"/>
                                      </p:to>
                                    </p:set>
                                    <p:animEffect transition="in" filter="wipe(left)">
                                      <p:cBhvr>
                                        <p:cTn id="12" dur="500"/>
                                        <p:tgtEl>
                                          <p:spTgt spid="4321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2134"/>
                                        </p:tgtEl>
                                        <p:attrNameLst>
                                          <p:attrName>style.visibility</p:attrName>
                                        </p:attrNameLst>
                                      </p:cBhvr>
                                      <p:to>
                                        <p:strVal val="visible"/>
                                      </p:to>
                                    </p:set>
                                    <p:animEffect transition="in" filter="wipe(left)">
                                      <p:cBhvr>
                                        <p:cTn id="17" dur="500"/>
                                        <p:tgtEl>
                                          <p:spTgt spid="4321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2135">
                                            <p:txEl>
                                              <p:pRg st="0" end="0"/>
                                            </p:txEl>
                                          </p:spTgt>
                                        </p:tgtEl>
                                        <p:attrNameLst>
                                          <p:attrName>style.visibility</p:attrName>
                                        </p:attrNameLst>
                                      </p:cBhvr>
                                      <p:to>
                                        <p:strVal val="visible"/>
                                      </p:to>
                                    </p:set>
                                    <p:animEffect transition="in" filter="wipe(left)">
                                      <p:cBhvr>
                                        <p:cTn id="22" dur="500"/>
                                        <p:tgtEl>
                                          <p:spTgt spid="43213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2136">
                                            <p:txEl>
                                              <p:pRg st="0" end="0"/>
                                            </p:txEl>
                                          </p:spTgt>
                                        </p:tgtEl>
                                        <p:attrNameLst>
                                          <p:attrName>style.visibility</p:attrName>
                                        </p:attrNameLst>
                                      </p:cBhvr>
                                      <p:to>
                                        <p:strVal val="visible"/>
                                      </p:to>
                                    </p:set>
                                    <p:animEffect transition="in" filter="wipe(left)">
                                      <p:cBhvr>
                                        <p:cTn id="27" dur="500"/>
                                        <p:tgtEl>
                                          <p:spTgt spid="43213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2137">
                                            <p:txEl>
                                              <p:pRg st="0" end="0"/>
                                            </p:txEl>
                                          </p:spTgt>
                                        </p:tgtEl>
                                        <p:attrNameLst>
                                          <p:attrName>style.visibility</p:attrName>
                                        </p:attrNameLst>
                                      </p:cBhvr>
                                      <p:to>
                                        <p:strVal val="visible"/>
                                      </p:to>
                                    </p:set>
                                    <p:animEffect transition="in" filter="wipe(left)">
                                      <p:cBhvr>
                                        <p:cTn id="32" dur="500"/>
                                        <p:tgtEl>
                                          <p:spTgt spid="43213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2138">
                                            <p:txEl>
                                              <p:pRg st="0" end="0"/>
                                            </p:txEl>
                                          </p:spTgt>
                                        </p:tgtEl>
                                        <p:attrNameLst>
                                          <p:attrName>style.visibility</p:attrName>
                                        </p:attrNameLst>
                                      </p:cBhvr>
                                      <p:to>
                                        <p:strVal val="visible"/>
                                      </p:to>
                                    </p:set>
                                    <p:animEffect transition="in" filter="wipe(left)">
                                      <p:cBhvr>
                                        <p:cTn id="37" dur="500"/>
                                        <p:tgtEl>
                                          <p:spTgt spid="43213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2131"/>
                                        </p:tgtEl>
                                        <p:attrNameLst>
                                          <p:attrName>style.visibility</p:attrName>
                                        </p:attrNameLst>
                                      </p:cBhvr>
                                      <p:to>
                                        <p:strVal val="visible"/>
                                      </p:to>
                                    </p:set>
                                    <p:animEffect transition="in" filter="wipe(left)">
                                      <p:cBhvr>
                                        <p:cTn id="42" dur="500"/>
                                        <p:tgtEl>
                                          <p:spTgt spid="4321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32141"/>
                                        </p:tgtEl>
                                        <p:attrNameLst>
                                          <p:attrName>style.visibility</p:attrName>
                                        </p:attrNameLst>
                                      </p:cBhvr>
                                      <p:to>
                                        <p:strVal val="visible"/>
                                      </p:to>
                                    </p:set>
                                    <p:animEffect transition="in" filter="wipe(left)">
                                      <p:cBhvr>
                                        <p:cTn id="47" dur="500"/>
                                        <p:tgtEl>
                                          <p:spTgt spid="4321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2139">
                                            <p:txEl>
                                              <p:pRg st="0" end="0"/>
                                            </p:txEl>
                                          </p:spTgt>
                                        </p:tgtEl>
                                        <p:attrNameLst>
                                          <p:attrName>style.visibility</p:attrName>
                                        </p:attrNameLst>
                                      </p:cBhvr>
                                      <p:to>
                                        <p:strVal val="visible"/>
                                      </p:to>
                                    </p:set>
                                    <p:animEffect transition="in" filter="wipe(left)">
                                      <p:cBhvr>
                                        <p:cTn id="52" dur="500"/>
                                        <p:tgtEl>
                                          <p:spTgt spid="43213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2140">
                                            <p:txEl>
                                              <p:pRg st="0" end="0"/>
                                            </p:txEl>
                                          </p:spTgt>
                                        </p:tgtEl>
                                        <p:attrNameLst>
                                          <p:attrName>style.visibility</p:attrName>
                                        </p:attrNameLst>
                                      </p:cBhvr>
                                      <p:to>
                                        <p:strVal val="visible"/>
                                      </p:to>
                                    </p:set>
                                    <p:animEffect transition="in" filter="wipe(left)">
                                      <p:cBhvr>
                                        <p:cTn id="57" dur="500"/>
                                        <p:tgtEl>
                                          <p:spTgt spid="432140">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32140">
                                            <p:txEl>
                                              <p:pRg st="1" end="1"/>
                                            </p:txEl>
                                          </p:spTgt>
                                        </p:tgtEl>
                                        <p:attrNameLst>
                                          <p:attrName>style.visibility</p:attrName>
                                        </p:attrNameLst>
                                      </p:cBhvr>
                                      <p:to>
                                        <p:strVal val="visible"/>
                                      </p:to>
                                    </p:set>
                                    <p:animEffect transition="in" filter="wipe(left)">
                                      <p:cBhvr>
                                        <p:cTn id="62" dur="500"/>
                                        <p:tgtEl>
                                          <p:spTgt spid="432140">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2140">
                                            <p:txEl>
                                              <p:pRg st="2" end="2"/>
                                            </p:txEl>
                                          </p:spTgt>
                                        </p:tgtEl>
                                        <p:attrNameLst>
                                          <p:attrName>style.visibility</p:attrName>
                                        </p:attrNameLst>
                                      </p:cBhvr>
                                      <p:to>
                                        <p:strVal val="visible"/>
                                      </p:to>
                                    </p:set>
                                    <p:animEffect transition="in" filter="wipe(left)">
                                      <p:cBhvr>
                                        <p:cTn id="67" dur="500"/>
                                        <p:tgtEl>
                                          <p:spTgt spid="4321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2" grpId="0" animBg="1" autoUpdateAnimBg="0"/>
      <p:bldP spid="432133" grpId="0" build="p" autoUpdateAnimBg="0"/>
      <p:bldP spid="432134" grpId="0" animBg="1" autoUpdateAnimBg="0"/>
      <p:bldP spid="432135" grpId="0" build="p" autoUpdateAnimBg="0"/>
      <p:bldP spid="432136" grpId="0" build="p" autoUpdateAnimBg="0"/>
      <p:bldP spid="432137" grpId="0" build="p" autoUpdateAnimBg="0"/>
      <p:bldP spid="432138" grpId="0" build="p" autoUpdateAnimBg="0"/>
      <p:bldP spid="432139" grpId="0" build="p" autoUpdateAnimBg="0"/>
      <p:bldP spid="43214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90600"/>
          </a:xfrm>
        </p:spPr>
        <p:txBody>
          <a:bodyPr/>
          <a:lstStyle/>
          <a:p>
            <a:r>
              <a:rPr lang="en-US" dirty="0" smtClean="0"/>
              <a:t>Elastic Limit and Ultimate Strength</a:t>
            </a:r>
            <a:endParaRPr lang="en-US" dirty="0"/>
          </a:p>
        </p:txBody>
      </p:sp>
      <p:sp>
        <p:nvSpPr>
          <p:cNvPr id="3" name="Content Placeholder 2"/>
          <p:cNvSpPr>
            <a:spLocks noGrp="1"/>
          </p:cNvSpPr>
          <p:nvPr>
            <p:ph idx="1"/>
          </p:nvPr>
        </p:nvSpPr>
        <p:spPr>
          <a:xfrm>
            <a:off x="685800" y="990600"/>
            <a:ext cx="7924800" cy="1905000"/>
          </a:xfrm>
        </p:spPr>
        <p:txBody>
          <a:bodyPr/>
          <a:lstStyle/>
          <a:p>
            <a:pPr>
              <a:buClr>
                <a:schemeClr val="accent6"/>
              </a:buClr>
            </a:pPr>
            <a:r>
              <a:rPr lang="en-US" sz="2400" dirty="0" smtClean="0">
                <a:latin typeface="Arial Narrow" charset="0"/>
              </a:rPr>
              <a:t>Elastic limit: The limit of elasticity beyond which an object cannot recover its original shape or the maximum stress </a:t>
            </a:r>
            <a:r>
              <a:rPr lang="en-US" sz="2400" dirty="0" smtClean="0">
                <a:solidFill>
                  <a:schemeClr val="accent6"/>
                </a:solidFill>
                <a:latin typeface="Arial Narrow" charset="0"/>
              </a:rPr>
              <a:t>that can be applied to the substance before it becomes permanently deformed</a:t>
            </a:r>
            <a:endParaRPr lang="en-US" sz="2400" dirty="0" smtClean="0">
              <a:latin typeface="Arial Narrow" charset="0"/>
            </a:endParaRPr>
          </a:p>
          <a:p>
            <a:r>
              <a:rPr lang="en-US" sz="2400" dirty="0" smtClean="0">
                <a:latin typeface="Arial Narrow" charset="0"/>
              </a:rPr>
              <a:t>Ultimate strength: The maximum force that can be applied on the object before breaking it</a:t>
            </a:r>
          </a:p>
        </p:txBody>
      </p:sp>
      <p:sp>
        <p:nvSpPr>
          <p:cNvPr id="4" name="Date Placeholder 3"/>
          <p:cNvSpPr>
            <a:spLocks noGrp="1"/>
          </p:cNvSpPr>
          <p:nvPr>
            <p:ph type="dt" sz="half" idx="10"/>
          </p:nvPr>
        </p:nvSpPr>
        <p:spPr/>
        <p:txBody>
          <a:bodyPr/>
          <a:lstStyle/>
          <a:p>
            <a:pPr>
              <a:defRPr/>
            </a:pPr>
            <a:r>
              <a:rPr lang="en-US" smtClean="0"/>
              <a:t>Thursday, Nov. 6, 2014</a:t>
            </a:r>
            <a:endParaRPr lang="en-US"/>
          </a:p>
        </p:txBody>
      </p:sp>
      <p:sp>
        <p:nvSpPr>
          <p:cNvPr id="5" name="Footer Placeholder 4"/>
          <p:cNvSpPr>
            <a:spLocks noGrp="1"/>
          </p:cNvSpPr>
          <p:nvPr>
            <p:ph type="ftr" sz="quarter" idx="11"/>
          </p:nvPr>
        </p:nvSpPr>
        <p:spPr/>
        <p:txBody>
          <a:bodyPr/>
          <a:lstStyle/>
          <a:p>
            <a:pPr>
              <a:defRPr/>
            </a:pPr>
            <a:r>
              <a:rPr lang="nl-NL" smtClean="0"/>
              <a:t>PHYS 1443-004, Fall 2014                            Dr. Jaehoon Yu</a:t>
            </a:r>
            <a:endParaRPr lang="en-US"/>
          </a:p>
        </p:txBody>
      </p:sp>
      <p:sp>
        <p:nvSpPr>
          <p:cNvPr id="6" name="Slide Number Placeholder 5"/>
          <p:cNvSpPr>
            <a:spLocks noGrp="1"/>
          </p:cNvSpPr>
          <p:nvPr>
            <p:ph type="sldNum" sz="quarter" idx="12"/>
          </p:nvPr>
        </p:nvSpPr>
        <p:spPr/>
        <p:txBody>
          <a:bodyPr/>
          <a:lstStyle/>
          <a:p>
            <a:pPr>
              <a:defRPr/>
            </a:pPr>
            <a:fld id="{6E2757B3-7499-3742-A062-5102261166ED}" type="slidenum">
              <a:rPr lang="en-US" smtClean="0"/>
              <a:pPr>
                <a:defRPr/>
              </a:pPr>
              <a:t>4</a:t>
            </a:fld>
            <a:endParaRPr lang="en-US"/>
          </a:p>
        </p:txBody>
      </p:sp>
      <p:pic>
        <p:nvPicPr>
          <p:cNvPr id="7" name="Picture 3" descr="Figure_12_15"/>
          <p:cNvPicPr>
            <a:picLocks noChangeAspect="1" noChangeArrowheads="1"/>
          </p:cNvPicPr>
          <p:nvPr/>
        </p:nvPicPr>
        <p:blipFill>
          <a:blip r:embed="rId2"/>
          <a:srcRect/>
          <a:stretch>
            <a:fillRect/>
          </a:stretch>
        </p:blipFill>
        <p:spPr bwMode="auto">
          <a:xfrm>
            <a:off x="1524000" y="3200400"/>
            <a:ext cx="5638800" cy="3390900"/>
          </a:xfrm>
          <a:prstGeom prst="rect">
            <a:avLst/>
          </a:prstGeom>
          <a:noFill/>
        </p:spPr>
      </p:pic>
    </p:spTree>
    <p:extLst>
      <p:ext uri="{BB962C8B-B14F-4D97-AF65-F5344CB8AC3E}">
        <p14:creationId xmlns:p14="http://schemas.microsoft.com/office/powerpoint/2010/main" val="13825012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7"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10248"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46" name="Slide Number Placeholder 5"/>
          <p:cNvSpPr>
            <a:spLocks noGrp="1"/>
          </p:cNvSpPr>
          <p:nvPr>
            <p:ph type="sldNum" sz="quarter" idx="12"/>
          </p:nvPr>
        </p:nvSpPr>
        <p:spPr/>
        <p:txBody>
          <a:bodyPr/>
          <a:lstStyle/>
          <a:p>
            <a:fld id="{1270ED9B-8E86-B441-B4C5-33FCBE59E2FE}" type="slidenum">
              <a:rPr lang="en-US"/>
              <a:pPr/>
              <a:t>5</a:t>
            </a:fld>
            <a:endParaRPr lang="en-US"/>
          </a:p>
        </p:txBody>
      </p:sp>
      <p:sp>
        <p:nvSpPr>
          <p:cNvPr id="10250" name="Rectangle 2"/>
          <p:cNvSpPr>
            <a:spLocks noGrp="1" noChangeArrowheads="1"/>
          </p:cNvSpPr>
          <p:nvPr>
            <p:ph type="title"/>
          </p:nvPr>
        </p:nvSpPr>
        <p:spPr>
          <a:xfrm>
            <a:off x="685800" y="76200"/>
            <a:ext cx="8153400" cy="609600"/>
          </a:xfrm>
        </p:spPr>
        <p:txBody>
          <a:bodyPr/>
          <a:lstStyle/>
          <a:p>
            <a:r>
              <a:rPr lang="en-US"/>
              <a:t>Young’s Modulus</a:t>
            </a:r>
          </a:p>
        </p:txBody>
      </p:sp>
      <p:graphicFrame>
        <p:nvGraphicFramePr>
          <p:cNvPr id="433155" name="Object 2"/>
          <p:cNvGraphicFramePr>
            <a:graphicFrameLocks noChangeAspect="1"/>
          </p:cNvGraphicFramePr>
          <p:nvPr/>
        </p:nvGraphicFramePr>
        <p:xfrm>
          <a:off x="2676525" y="2425700"/>
          <a:ext cx="1981200" cy="638175"/>
        </p:xfrm>
        <a:graphic>
          <a:graphicData uri="http://schemas.openxmlformats.org/presentationml/2006/ole">
            <mc:AlternateContent xmlns:mc="http://schemas.openxmlformats.org/markup-compatibility/2006">
              <mc:Choice xmlns:v="urn:schemas-microsoft-com:vml" Requires="v">
                <p:oleObj spid="_x0000_s512265" name="Equation" r:id="rId3" imgW="1244520" imgH="393480" progId="Equation.3">
                  <p:embed/>
                </p:oleObj>
              </mc:Choice>
              <mc:Fallback>
                <p:oleObj name="Equation" r:id="rId3" imgW="124452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6525" y="2425700"/>
                        <a:ext cx="1981200" cy="638175"/>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3156" name="Text Box 4"/>
          <p:cNvSpPr txBox="1">
            <a:spLocks noChangeArrowheads="1"/>
          </p:cNvSpPr>
          <p:nvPr/>
        </p:nvSpPr>
        <p:spPr bwMode="auto">
          <a:xfrm>
            <a:off x="685800" y="838200"/>
            <a:ext cx="7696200" cy="427038"/>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a:solidFill>
                  <a:srgbClr val="333399"/>
                </a:solidFill>
                <a:latin typeface="Arial Narrow" charset="0"/>
              </a:rPr>
              <a:t>Let’s consider a long bar with cross sectional area A and initial length </a:t>
            </a:r>
            <a:r>
              <a:rPr lang="en-US" sz="2200">
                <a:solidFill>
                  <a:srgbClr val="333399"/>
                </a:solidFill>
                <a:latin typeface="Monotype Corsiva" charset="0"/>
              </a:rPr>
              <a:t>L</a:t>
            </a:r>
            <a:r>
              <a:rPr lang="en-US" sz="2200" baseline="-25000">
                <a:solidFill>
                  <a:srgbClr val="333399"/>
                </a:solidFill>
                <a:latin typeface="Monotype Corsiva" charset="0"/>
              </a:rPr>
              <a:t>i</a:t>
            </a:r>
            <a:r>
              <a:rPr lang="en-US" sz="2200">
                <a:solidFill>
                  <a:srgbClr val="333399"/>
                </a:solidFill>
                <a:latin typeface="Arial Narrow" charset="0"/>
              </a:rPr>
              <a:t>. </a:t>
            </a:r>
          </a:p>
        </p:txBody>
      </p:sp>
      <p:sp>
        <p:nvSpPr>
          <p:cNvPr id="433157" name="Text Box 5"/>
          <p:cNvSpPr txBox="1">
            <a:spLocks noChangeArrowheads="1"/>
          </p:cNvSpPr>
          <p:nvPr/>
        </p:nvSpPr>
        <p:spPr bwMode="auto">
          <a:xfrm>
            <a:off x="5943600" y="1981200"/>
            <a:ext cx="914400" cy="396875"/>
          </a:xfrm>
          <a:prstGeom prst="rect">
            <a:avLst/>
          </a:prstGeom>
          <a:noFill/>
          <a:ln w="9525">
            <a:noFill/>
            <a:miter lim="800000"/>
            <a:headEnd/>
            <a:tailEnd/>
          </a:ln>
        </p:spPr>
        <p:txBody>
          <a:bodyPr>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sp>
        <p:nvSpPr>
          <p:cNvPr id="433158" name="Text Box 6"/>
          <p:cNvSpPr txBox="1">
            <a:spLocks noChangeArrowheads="1"/>
          </p:cNvSpPr>
          <p:nvPr/>
        </p:nvSpPr>
        <p:spPr bwMode="auto">
          <a:xfrm>
            <a:off x="914400" y="3346450"/>
            <a:ext cx="31242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Young’s Modulus is defined as</a:t>
            </a:r>
          </a:p>
        </p:txBody>
      </p:sp>
      <p:sp>
        <p:nvSpPr>
          <p:cNvPr id="433159" name="Text Box 7"/>
          <p:cNvSpPr txBox="1">
            <a:spLocks noChangeArrowheads="1"/>
          </p:cNvSpPr>
          <p:nvPr/>
        </p:nvSpPr>
        <p:spPr bwMode="auto">
          <a:xfrm>
            <a:off x="762000" y="4098925"/>
            <a:ext cx="36576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is the unit of Young’s Modulus?</a:t>
            </a:r>
          </a:p>
        </p:txBody>
      </p:sp>
      <p:sp>
        <p:nvSpPr>
          <p:cNvPr id="433160" name="Text Box 8"/>
          <p:cNvSpPr txBox="1">
            <a:spLocks noChangeArrowheads="1"/>
          </p:cNvSpPr>
          <p:nvPr/>
        </p:nvSpPr>
        <p:spPr bwMode="auto">
          <a:xfrm>
            <a:off x="838200" y="4632325"/>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Experimental Observations</a:t>
            </a:r>
          </a:p>
        </p:txBody>
      </p:sp>
      <p:sp>
        <p:nvSpPr>
          <p:cNvPr id="433161" name="Text Box 9"/>
          <p:cNvSpPr txBox="1">
            <a:spLocks noChangeArrowheads="1"/>
          </p:cNvSpPr>
          <p:nvPr/>
        </p:nvSpPr>
        <p:spPr bwMode="auto">
          <a:xfrm>
            <a:off x="2362200" y="4495800"/>
            <a:ext cx="6019800" cy="1311275"/>
          </a:xfrm>
          <a:prstGeom prst="rect">
            <a:avLst/>
          </a:prstGeom>
          <a:noFill/>
          <a:ln w="9525">
            <a:noFill/>
            <a:miter lim="800000"/>
            <a:headEnd/>
            <a:tailEnd/>
          </a:ln>
        </p:spPr>
        <p:txBody>
          <a:bodyPr>
            <a:prstTxWarp prst="textNoShape">
              <a:avLst/>
            </a:prstTxWarp>
            <a:spAutoFit/>
          </a:bodyPr>
          <a:lstStyle/>
          <a:p>
            <a:pPr marL="457200" indent="-457200">
              <a:buFontTx/>
              <a:buAutoNum type="arabicPeriod"/>
            </a:pPr>
            <a:r>
              <a:rPr lang="en-US" sz="2000">
                <a:solidFill>
                  <a:srgbClr val="FF0000"/>
                </a:solidFill>
                <a:latin typeface="Arial Narrow" charset="0"/>
              </a:rPr>
              <a:t>For a fixed external force, the change in length is proportional to the original length</a:t>
            </a:r>
          </a:p>
          <a:p>
            <a:pPr marL="457200" indent="-457200">
              <a:buFontTx/>
              <a:buAutoNum type="arabicPeriod"/>
            </a:pPr>
            <a:r>
              <a:rPr lang="en-US" sz="2000">
                <a:solidFill>
                  <a:srgbClr val="FF0000"/>
                </a:solidFill>
                <a:latin typeface="Arial Narrow" charset="0"/>
              </a:rPr>
              <a:t>The necessary force to produce the given strain is proportional to the cross sectional area</a:t>
            </a:r>
          </a:p>
        </p:txBody>
      </p:sp>
      <p:grpSp>
        <p:nvGrpSpPr>
          <p:cNvPr id="2" name="Group 10"/>
          <p:cNvGrpSpPr>
            <a:grpSpLocks/>
          </p:cNvGrpSpPr>
          <p:nvPr/>
        </p:nvGrpSpPr>
        <p:grpSpPr bwMode="auto">
          <a:xfrm>
            <a:off x="1143000" y="1333500"/>
            <a:ext cx="1219200" cy="571500"/>
            <a:chOff x="336" y="840"/>
            <a:chExt cx="768" cy="360"/>
          </a:xfrm>
        </p:grpSpPr>
        <p:sp>
          <p:nvSpPr>
            <p:cNvPr id="10282" name="AutoShape 11"/>
            <p:cNvSpPr>
              <a:spLocks noChangeArrowheads="1"/>
            </p:cNvSpPr>
            <p:nvPr/>
          </p:nvSpPr>
          <p:spPr bwMode="auto">
            <a:xfrm>
              <a:off x="336" y="1152"/>
              <a:ext cx="768" cy="48"/>
            </a:xfrm>
            <a:prstGeom prst="parallelogram">
              <a:avLst>
                <a:gd name="adj" fmla="val 87481"/>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10283" name="Line 12"/>
            <p:cNvSpPr>
              <a:spLocks noChangeShapeType="1"/>
            </p:cNvSpPr>
            <p:nvPr/>
          </p:nvSpPr>
          <p:spPr bwMode="auto">
            <a:xfrm>
              <a:off x="384" y="960"/>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84" name="Line 13"/>
            <p:cNvSpPr>
              <a:spLocks noChangeShapeType="1"/>
            </p:cNvSpPr>
            <p:nvPr/>
          </p:nvSpPr>
          <p:spPr bwMode="auto">
            <a:xfrm>
              <a:off x="1104" y="1008"/>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85" name="Line 14"/>
            <p:cNvSpPr>
              <a:spLocks noChangeShapeType="1"/>
            </p:cNvSpPr>
            <p:nvPr/>
          </p:nvSpPr>
          <p:spPr bwMode="auto">
            <a:xfrm>
              <a:off x="384" y="1056"/>
              <a:ext cx="720"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10286" name="Text Box 15"/>
            <p:cNvSpPr txBox="1">
              <a:spLocks noChangeArrowheads="1"/>
            </p:cNvSpPr>
            <p:nvPr/>
          </p:nvSpPr>
          <p:spPr bwMode="auto">
            <a:xfrm>
              <a:off x="662" y="840"/>
              <a:ext cx="23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L</a:t>
              </a:r>
              <a:r>
                <a:rPr lang="en-US" sz="2000" baseline="-25000">
                  <a:solidFill>
                    <a:schemeClr val="accent2"/>
                  </a:solidFill>
                  <a:latin typeface="Monotype Corsiva" charset="0"/>
                </a:rPr>
                <a:t>i</a:t>
              </a:r>
              <a:endParaRPr lang="en-US" sz="2000">
                <a:solidFill>
                  <a:schemeClr val="accent2"/>
                </a:solidFill>
                <a:latin typeface="Monotype Corsiva" charset="0"/>
              </a:endParaRPr>
            </a:p>
          </p:txBody>
        </p:sp>
      </p:grpSp>
      <p:grpSp>
        <p:nvGrpSpPr>
          <p:cNvPr id="3" name="Group 16"/>
          <p:cNvGrpSpPr>
            <a:grpSpLocks/>
          </p:cNvGrpSpPr>
          <p:nvPr/>
        </p:nvGrpSpPr>
        <p:grpSpPr bwMode="auto">
          <a:xfrm>
            <a:off x="1371600" y="2057400"/>
            <a:ext cx="2403475" cy="396875"/>
            <a:chOff x="480" y="1296"/>
            <a:chExt cx="1514" cy="250"/>
          </a:xfrm>
        </p:grpSpPr>
        <p:sp>
          <p:nvSpPr>
            <p:cNvPr id="10280" name="Rectangle 17"/>
            <p:cNvSpPr>
              <a:spLocks noChangeArrowheads="1"/>
            </p:cNvSpPr>
            <p:nvPr/>
          </p:nvSpPr>
          <p:spPr bwMode="auto">
            <a:xfrm>
              <a:off x="480" y="1392"/>
              <a:ext cx="192" cy="48"/>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0281" name="Text Box 18"/>
            <p:cNvSpPr txBox="1">
              <a:spLocks noChangeArrowheads="1"/>
            </p:cNvSpPr>
            <p:nvPr/>
          </p:nvSpPr>
          <p:spPr bwMode="auto">
            <a:xfrm>
              <a:off x="672" y="1296"/>
              <a:ext cx="132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A:cross sectional area</a:t>
              </a:r>
              <a:endParaRPr lang="en-US">
                <a:latin typeface="Symbol" charset="2"/>
              </a:endParaRPr>
            </a:p>
          </p:txBody>
        </p:sp>
      </p:grpSp>
      <p:sp>
        <p:nvSpPr>
          <p:cNvPr id="433171" name="Text Box 19"/>
          <p:cNvSpPr txBox="1">
            <a:spLocks noChangeArrowheads="1"/>
          </p:cNvSpPr>
          <p:nvPr/>
        </p:nvSpPr>
        <p:spPr bwMode="auto">
          <a:xfrm>
            <a:off x="838200" y="2516188"/>
            <a:ext cx="1828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stress</a:t>
            </a:r>
            <a:endParaRPr lang="en-US">
              <a:solidFill>
                <a:srgbClr val="FF0000"/>
              </a:solidFill>
              <a:latin typeface="Arial Narrow" charset="0"/>
            </a:endParaRPr>
          </a:p>
        </p:txBody>
      </p:sp>
      <p:grpSp>
        <p:nvGrpSpPr>
          <p:cNvPr id="4" name="Group 20"/>
          <p:cNvGrpSpPr>
            <a:grpSpLocks/>
          </p:cNvGrpSpPr>
          <p:nvPr/>
        </p:nvGrpSpPr>
        <p:grpSpPr bwMode="auto">
          <a:xfrm>
            <a:off x="6019800" y="1357313"/>
            <a:ext cx="1790700" cy="585787"/>
            <a:chOff x="3792" y="855"/>
            <a:chExt cx="1128" cy="369"/>
          </a:xfrm>
        </p:grpSpPr>
        <p:sp>
          <p:nvSpPr>
            <p:cNvPr id="10275" name="AutoShape 21"/>
            <p:cNvSpPr>
              <a:spLocks noChangeArrowheads="1"/>
            </p:cNvSpPr>
            <p:nvPr/>
          </p:nvSpPr>
          <p:spPr bwMode="auto">
            <a:xfrm>
              <a:off x="3792" y="1176"/>
              <a:ext cx="1104" cy="48"/>
            </a:xfrm>
            <a:prstGeom prst="parallelogram">
              <a:avLst>
                <a:gd name="adj" fmla="val 125755"/>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10276" name="Line 22"/>
            <p:cNvSpPr>
              <a:spLocks noChangeShapeType="1"/>
            </p:cNvSpPr>
            <p:nvPr/>
          </p:nvSpPr>
          <p:spPr bwMode="auto">
            <a:xfrm>
              <a:off x="3861" y="984"/>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77" name="Line 23"/>
            <p:cNvSpPr>
              <a:spLocks noChangeShapeType="1"/>
            </p:cNvSpPr>
            <p:nvPr/>
          </p:nvSpPr>
          <p:spPr bwMode="auto">
            <a:xfrm>
              <a:off x="4896" y="1032"/>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78" name="Line 24"/>
            <p:cNvSpPr>
              <a:spLocks noChangeShapeType="1"/>
            </p:cNvSpPr>
            <p:nvPr/>
          </p:nvSpPr>
          <p:spPr bwMode="auto">
            <a:xfrm>
              <a:off x="3861" y="1080"/>
              <a:ext cx="1035"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10279" name="Text Box 25"/>
            <p:cNvSpPr txBox="1">
              <a:spLocks noChangeArrowheads="1"/>
            </p:cNvSpPr>
            <p:nvPr/>
          </p:nvSpPr>
          <p:spPr bwMode="auto">
            <a:xfrm>
              <a:off x="4080" y="855"/>
              <a:ext cx="840" cy="252"/>
            </a:xfrm>
            <a:prstGeom prst="rect">
              <a:avLst/>
            </a:prstGeom>
            <a:noFill/>
            <a:ln w="9525">
              <a:noFill/>
              <a:miter lim="800000"/>
              <a:headEnd/>
              <a:tailEnd/>
            </a:ln>
          </p:spPr>
          <p:txBody>
            <a:bodyPr wrap="none">
              <a:prstTxWarp prst="textNoShape">
                <a:avLst/>
              </a:prstTxWarp>
              <a:spAutoFit/>
            </a:bodyPr>
            <a:lstStyle/>
            <a:p>
              <a:r>
                <a:rPr lang="en-US" sz="2000" dirty="0">
                  <a:solidFill>
                    <a:schemeClr val="accent2"/>
                  </a:solidFill>
                  <a:latin typeface="Monotype Corsiva" charset="0"/>
                </a:rPr>
                <a:t>L</a:t>
              </a:r>
              <a:r>
                <a:rPr lang="en-US" sz="2000" baseline="-25000" dirty="0">
                  <a:solidFill>
                    <a:schemeClr val="accent2"/>
                  </a:solidFill>
                  <a:latin typeface="Monotype Corsiva" charset="0"/>
                </a:rPr>
                <a:t>f</a:t>
              </a:r>
              <a:r>
                <a:rPr lang="en-US" sz="2000" dirty="0">
                  <a:solidFill>
                    <a:schemeClr val="accent2"/>
                  </a:solidFill>
                  <a:latin typeface="Monotype Corsiva" charset="0"/>
                </a:rPr>
                <a:t>=</a:t>
              </a:r>
              <a:r>
                <a:rPr lang="en-US" sz="2000" dirty="0" err="1">
                  <a:solidFill>
                    <a:schemeClr val="accent2"/>
                  </a:solidFill>
                  <a:latin typeface="Monotype Corsiva" charset="0"/>
                </a:rPr>
                <a:t>L</a:t>
              </a:r>
              <a:r>
                <a:rPr lang="en-US" sz="2000" baseline="-25000" dirty="0" err="1">
                  <a:solidFill>
                    <a:schemeClr val="accent2"/>
                  </a:solidFill>
                  <a:latin typeface="Monotype Corsiva" charset="0"/>
                </a:rPr>
                <a:t>i</a:t>
              </a:r>
              <a:r>
                <a:rPr lang="en-US" sz="2000" dirty="0" err="1" smtClean="0">
                  <a:solidFill>
                    <a:schemeClr val="accent2"/>
                  </a:solidFill>
                  <a:latin typeface="Monotype Corsiva" charset="0"/>
                </a:rPr>
                <a:t>+ΔL</a:t>
              </a:r>
              <a:endParaRPr lang="en-US" sz="2000" dirty="0">
                <a:solidFill>
                  <a:schemeClr val="accent2"/>
                </a:solidFill>
                <a:latin typeface="Monotype Corsiva" charset="0"/>
              </a:endParaRPr>
            </a:p>
          </p:txBody>
        </p:sp>
      </p:grpSp>
      <p:grpSp>
        <p:nvGrpSpPr>
          <p:cNvPr id="5" name="Group 26"/>
          <p:cNvGrpSpPr>
            <a:grpSpLocks/>
          </p:cNvGrpSpPr>
          <p:nvPr/>
        </p:nvGrpSpPr>
        <p:grpSpPr bwMode="auto">
          <a:xfrm>
            <a:off x="2362200" y="1508125"/>
            <a:ext cx="762000" cy="396875"/>
            <a:chOff x="1104" y="950"/>
            <a:chExt cx="480" cy="250"/>
          </a:xfrm>
        </p:grpSpPr>
        <p:sp>
          <p:nvSpPr>
            <p:cNvPr id="10273" name="Line 27"/>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4" name="Text Box 28"/>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sp>
        <p:nvSpPr>
          <p:cNvPr id="433181" name="AutoShape 29"/>
          <p:cNvSpPr>
            <a:spLocks noChangeArrowheads="1"/>
          </p:cNvSpPr>
          <p:nvPr/>
        </p:nvSpPr>
        <p:spPr bwMode="auto">
          <a:xfrm>
            <a:off x="3733800" y="1447800"/>
            <a:ext cx="1828800" cy="762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stretch</a:t>
            </a:r>
          </a:p>
        </p:txBody>
      </p:sp>
      <p:grpSp>
        <p:nvGrpSpPr>
          <p:cNvPr id="6" name="Group 30"/>
          <p:cNvGrpSpPr>
            <a:grpSpLocks/>
          </p:cNvGrpSpPr>
          <p:nvPr/>
        </p:nvGrpSpPr>
        <p:grpSpPr bwMode="auto">
          <a:xfrm>
            <a:off x="7696200" y="1600200"/>
            <a:ext cx="762000" cy="396875"/>
            <a:chOff x="1104" y="950"/>
            <a:chExt cx="480" cy="250"/>
          </a:xfrm>
        </p:grpSpPr>
        <p:sp>
          <p:nvSpPr>
            <p:cNvPr id="10271" name="Line 31"/>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2" name="Text Box 32"/>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grpSp>
        <p:nvGrpSpPr>
          <p:cNvPr id="7" name="Group 33"/>
          <p:cNvGrpSpPr>
            <a:grpSpLocks/>
          </p:cNvGrpSpPr>
          <p:nvPr/>
        </p:nvGrpSpPr>
        <p:grpSpPr bwMode="auto">
          <a:xfrm rot="490008" flipH="1">
            <a:off x="6932613" y="1670050"/>
            <a:ext cx="762000" cy="396875"/>
            <a:chOff x="1105" y="956"/>
            <a:chExt cx="480" cy="250"/>
          </a:xfrm>
        </p:grpSpPr>
        <p:sp>
          <p:nvSpPr>
            <p:cNvPr id="10269" name="Line 34"/>
            <p:cNvSpPr>
              <a:spLocks noChangeShapeType="1"/>
            </p:cNvSpPr>
            <p:nvPr/>
          </p:nvSpPr>
          <p:spPr bwMode="auto">
            <a:xfrm>
              <a:off x="1105"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0" name="Text Box 35"/>
            <p:cNvSpPr txBox="1">
              <a:spLocks noChangeArrowheads="1"/>
            </p:cNvSpPr>
            <p:nvPr/>
          </p:nvSpPr>
          <p:spPr bwMode="auto">
            <a:xfrm>
              <a:off x="1184" y="956"/>
              <a:ext cx="282"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grpSp>
      <p:sp>
        <p:nvSpPr>
          <p:cNvPr id="433188" name="Text Box 36"/>
          <p:cNvSpPr txBox="1">
            <a:spLocks noChangeArrowheads="1"/>
          </p:cNvSpPr>
          <p:nvPr/>
        </p:nvSpPr>
        <p:spPr bwMode="auto">
          <a:xfrm>
            <a:off x="4667250" y="2516188"/>
            <a:ext cx="1798638"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strain</a:t>
            </a:r>
            <a:endParaRPr lang="en-US">
              <a:solidFill>
                <a:srgbClr val="FF0000"/>
              </a:solidFill>
              <a:latin typeface="Arial Narrow" charset="0"/>
            </a:endParaRPr>
          </a:p>
        </p:txBody>
      </p:sp>
      <p:graphicFrame>
        <p:nvGraphicFramePr>
          <p:cNvPr id="433189" name="Object 3"/>
          <p:cNvGraphicFramePr>
            <a:graphicFrameLocks noChangeAspect="1"/>
          </p:cNvGraphicFramePr>
          <p:nvPr/>
        </p:nvGraphicFramePr>
        <p:xfrm>
          <a:off x="6477000" y="2427288"/>
          <a:ext cx="1798638" cy="635000"/>
        </p:xfrm>
        <a:graphic>
          <a:graphicData uri="http://schemas.openxmlformats.org/presentationml/2006/ole">
            <mc:AlternateContent xmlns:mc="http://schemas.openxmlformats.org/markup-compatibility/2006">
              <mc:Choice xmlns:v="urn:schemas-microsoft-com:vml" Requires="v">
                <p:oleObj spid="_x0000_s512266" name="Equation" r:id="rId5" imgW="1244520" imgH="431640" progId="Equation.3">
                  <p:embed/>
                </p:oleObj>
              </mc:Choice>
              <mc:Fallback>
                <p:oleObj name="Equation" r:id="rId5" imgW="124452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427288"/>
                        <a:ext cx="1798638" cy="635000"/>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0" name="Object 4"/>
          <p:cNvGraphicFramePr>
            <a:graphicFrameLocks noChangeAspect="1"/>
          </p:cNvGraphicFramePr>
          <p:nvPr/>
        </p:nvGraphicFramePr>
        <p:xfrm>
          <a:off x="4038600" y="3395663"/>
          <a:ext cx="533400" cy="442912"/>
        </p:xfrm>
        <a:graphic>
          <a:graphicData uri="http://schemas.openxmlformats.org/presentationml/2006/ole">
            <mc:AlternateContent xmlns:mc="http://schemas.openxmlformats.org/markup-compatibility/2006">
              <mc:Choice xmlns:v="urn:schemas-microsoft-com:vml" Requires="v">
                <p:oleObj spid="_x0000_s512267" name="Equation" r:id="rId7" imgW="164880" imgH="164880" progId="Equation.3">
                  <p:embed/>
                </p:oleObj>
              </mc:Choice>
              <mc:Fallback>
                <p:oleObj name="Equation" r:id="rId7" imgW="1648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3395663"/>
                        <a:ext cx="533400" cy="4429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3191" name="Text Box 39"/>
          <p:cNvSpPr txBox="1">
            <a:spLocks noChangeArrowheads="1"/>
          </p:cNvSpPr>
          <p:nvPr/>
        </p:nvSpPr>
        <p:spPr bwMode="auto">
          <a:xfrm>
            <a:off x="4648200" y="4114800"/>
            <a:ext cx="1943100" cy="396875"/>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Force per unit area</a:t>
            </a:r>
          </a:p>
        </p:txBody>
      </p:sp>
      <p:sp>
        <p:nvSpPr>
          <p:cNvPr id="433192" name="Text Box 40"/>
          <p:cNvSpPr txBox="1">
            <a:spLocks noChangeArrowheads="1"/>
          </p:cNvSpPr>
          <p:nvPr/>
        </p:nvSpPr>
        <p:spPr bwMode="auto">
          <a:xfrm>
            <a:off x="7048500" y="3200400"/>
            <a:ext cx="2095500" cy="730250"/>
          </a:xfrm>
          <a:prstGeom prst="rect">
            <a:avLst/>
          </a:prstGeom>
          <a:noFill/>
          <a:ln w="9525">
            <a:noFill/>
            <a:miter lim="800000"/>
            <a:headEnd/>
            <a:tailEnd/>
          </a:ln>
        </p:spPr>
        <p:txBody>
          <a:bodyPr>
            <a:prstTxWarp prst="textNoShape">
              <a:avLst/>
            </a:prstTxWarp>
            <a:spAutoFit/>
          </a:bodyPr>
          <a:lstStyle/>
          <a:p>
            <a:r>
              <a:rPr lang="en-US" sz="1400">
                <a:solidFill>
                  <a:srgbClr val="FF0000"/>
                </a:solidFill>
                <a:latin typeface="Arial Narrow" charset="0"/>
              </a:rPr>
              <a:t>Used to characterize a rod  or wire stressed under tension or compression</a:t>
            </a:r>
          </a:p>
        </p:txBody>
      </p:sp>
      <p:graphicFrame>
        <p:nvGraphicFramePr>
          <p:cNvPr id="433194" name="Object 5"/>
          <p:cNvGraphicFramePr>
            <a:graphicFrameLocks noChangeAspect="1"/>
          </p:cNvGraphicFramePr>
          <p:nvPr/>
        </p:nvGraphicFramePr>
        <p:xfrm>
          <a:off x="4521200" y="3321050"/>
          <a:ext cx="1636713" cy="592138"/>
        </p:xfrm>
        <a:graphic>
          <a:graphicData uri="http://schemas.openxmlformats.org/presentationml/2006/ole">
            <mc:AlternateContent xmlns:mc="http://schemas.openxmlformats.org/markup-compatibility/2006">
              <mc:Choice xmlns:v="urn:schemas-microsoft-com:vml" Requires="v">
                <p:oleObj spid="_x0000_s512268" name="Equation" r:id="rId9" imgW="1028520" imgH="393480" progId="Equation.3">
                  <p:embed/>
                </p:oleObj>
              </mc:Choice>
              <mc:Fallback>
                <p:oleObj name="Equation" r:id="rId9" imgW="10285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21200" y="3321050"/>
                        <a:ext cx="1636713" cy="5921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5" name="Object 6"/>
          <p:cNvGraphicFramePr>
            <a:graphicFrameLocks noChangeAspect="1"/>
          </p:cNvGraphicFramePr>
          <p:nvPr/>
        </p:nvGraphicFramePr>
        <p:xfrm>
          <a:off x="6105525" y="3200400"/>
          <a:ext cx="828675" cy="833438"/>
        </p:xfrm>
        <a:graphic>
          <a:graphicData uri="http://schemas.openxmlformats.org/presentationml/2006/ole">
            <mc:AlternateContent xmlns:mc="http://schemas.openxmlformats.org/markup-compatibility/2006">
              <mc:Choice xmlns:v="urn:schemas-microsoft-com:vml" Requires="v">
                <p:oleObj spid="_x0000_s512269" name="Equation" r:id="rId11" imgW="520560" imgH="634680" progId="Equation.DSMT4">
                  <p:embed/>
                </p:oleObj>
              </mc:Choice>
              <mc:Fallback>
                <p:oleObj name="Equation" r:id="rId11" imgW="520560" imgH="6346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05525" y="3200400"/>
                        <a:ext cx="828675" cy="8334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436413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0"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11271"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34" name="Slide Number Placeholder 5"/>
          <p:cNvSpPr>
            <a:spLocks noGrp="1"/>
          </p:cNvSpPr>
          <p:nvPr>
            <p:ph type="sldNum" sz="quarter" idx="12"/>
          </p:nvPr>
        </p:nvSpPr>
        <p:spPr/>
        <p:txBody>
          <a:bodyPr/>
          <a:lstStyle/>
          <a:p>
            <a:fld id="{D336F85A-6F77-2E44-854A-786E06A68AFA}" type="slidenum">
              <a:rPr lang="en-US"/>
              <a:pPr/>
              <a:t>6</a:t>
            </a:fld>
            <a:endParaRPr lang="en-US"/>
          </a:p>
        </p:txBody>
      </p:sp>
      <p:graphicFrame>
        <p:nvGraphicFramePr>
          <p:cNvPr id="434178" name="Object 2"/>
          <p:cNvGraphicFramePr>
            <a:graphicFrameLocks noChangeAspect="1"/>
          </p:cNvGraphicFramePr>
          <p:nvPr/>
        </p:nvGraphicFramePr>
        <p:xfrm>
          <a:off x="3397250" y="4926013"/>
          <a:ext cx="2622550" cy="704850"/>
        </p:xfrm>
        <a:graphic>
          <a:graphicData uri="http://schemas.openxmlformats.org/presentationml/2006/ole">
            <mc:AlternateContent xmlns:mc="http://schemas.openxmlformats.org/markup-compatibility/2006">
              <mc:Choice xmlns:v="urn:schemas-microsoft-com:vml" Requires="v">
                <p:oleObj spid="_x0000_s513237" name="Equation" r:id="rId3" imgW="1206360" imgH="393480" progId="Equation.3">
                  <p:embed/>
                </p:oleObj>
              </mc:Choice>
              <mc:Fallback>
                <p:oleObj name="Equation" r:id="rId3" imgW="12063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7250" y="4926013"/>
                        <a:ext cx="2622550" cy="704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79" name="Object 3"/>
          <p:cNvGraphicFramePr>
            <a:graphicFrameLocks noChangeAspect="1"/>
          </p:cNvGraphicFramePr>
          <p:nvPr/>
        </p:nvGraphicFramePr>
        <p:xfrm>
          <a:off x="5983288" y="4732338"/>
          <a:ext cx="1408112" cy="1092200"/>
        </p:xfrm>
        <a:graphic>
          <a:graphicData uri="http://schemas.openxmlformats.org/presentationml/2006/ole">
            <mc:AlternateContent xmlns:mc="http://schemas.openxmlformats.org/markup-compatibility/2006">
              <mc:Choice xmlns:v="urn:schemas-microsoft-com:vml" Requires="v">
                <p:oleObj spid="_x0000_s513238" name="Equation" r:id="rId5" imgW="647640" imgH="609480" progId="Equation.3">
                  <p:embed/>
                </p:oleObj>
              </mc:Choice>
              <mc:Fallback>
                <p:oleObj name="Equation" r:id="rId5" imgW="64764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83288" y="4732338"/>
                        <a:ext cx="1408112" cy="1092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80" name="Object 4"/>
          <p:cNvGraphicFramePr>
            <a:graphicFrameLocks noChangeAspect="1"/>
          </p:cNvGraphicFramePr>
          <p:nvPr/>
        </p:nvGraphicFramePr>
        <p:xfrm>
          <a:off x="7354888" y="4800600"/>
          <a:ext cx="1408112" cy="955675"/>
        </p:xfrm>
        <a:graphic>
          <a:graphicData uri="http://schemas.openxmlformats.org/presentationml/2006/ole">
            <mc:AlternateContent xmlns:mc="http://schemas.openxmlformats.org/markup-compatibility/2006">
              <mc:Choice xmlns:v="urn:schemas-microsoft-com:vml" Requires="v">
                <p:oleObj spid="_x0000_s513239" name="Equation" r:id="rId7" imgW="647640" imgH="533160" progId="Equation.3">
                  <p:embed/>
                </p:oleObj>
              </mc:Choice>
              <mc:Fallback>
                <p:oleObj name="Equation" r:id="rId7" imgW="647640" imgH="5331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54888" y="4800600"/>
                        <a:ext cx="1408112" cy="955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1273" name="Rectangle 5"/>
          <p:cNvSpPr>
            <a:spLocks noGrp="1" noChangeArrowheads="1"/>
          </p:cNvSpPr>
          <p:nvPr>
            <p:ph type="title"/>
          </p:nvPr>
        </p:nvSpPr>
        <p:spPr>
          <a:xfrm>
            <a:off x="685800" y="152400"/>
            <a:ext cx="8153400" cy="609600"/>
          </a:xfrm>
        </p:spPr>
        <p:txBody>
          <a:bodyPr/>
          <a:lstStyle/>
          <a:p>
            <a:r>
              <a:rPr lang="en-US"/>
              <a:t>Bulk Modulus</a:t>
            </a:r>
          </a:p>
        </p:txBody>
      </p:sp>
      <p:graphicFrame>
        <p:nvGraphicFramePr>
          <p:cNvPr id="434182" name="Object 5"/>
          <p:cNvGraphicFramePr>
            <a:graphicFrameLocks noChangeAspect="1"/>
          </p:cNvGraphicFramePr>
          <p:nvPr/>
        </p:nvGraphicFramePr>
        <p:xfrm>
          <a:off x="2819400" y="3282950"/>
          <a:ext cx="4724400" cy="679450"/>
        </p:xfrm>
        <a:graphic>
          <a:graphicData uri="http://schemas.openxmlformats.org/presentationml/2006/ole">
            <mc:AlternateContent xmlns:mc="http://schemas.openxmlformats.org/markup-compatibility/2006">
              <mc:Choice xmlns:v="urn:schemas-microsoft-com:vml" Requires="v">
                <p:oleObj spid="_x0000_s513240" name="Equation" r:id="rId9" imgW="2831760" imgH="419040" progId="Equation.DSMT4">
                  <p:embed/>
                </p:oleObj>
              </mc:Choice>
              <mc:Fallback>
                <p:oleObj name="Equation" r:id="rId9" imgW="2831760" imgH="419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3282950"/>
                        <a:ext cx="4724400" cy="679450"/>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4183" name="Text Box 7"/>
          <p:cNvSpPr txBox="1">
            <a:spLocks noChangeArrowheads="1"/>
          </p:cNvSpPr>
          <p:nvPr/>
        </p:nvSpPr>
        <p:spPr bwMode="auto">
          <a:xfrm>
            <a:off x="533400" y="838200"/>
            <a:ext cx="8077200" cy="762000"/>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a:solidFill>
                  <a:srgbClr val="333399"/>
                </a:solidFill>
                <a:latin typeface="Arial Narrow" charset="0"/>
              </a:rPr>
              <a:t>Bulk Modulus characterizes the response of a substance to uniform squeezing or reduction of pressure.</a:t>
            </a:r>
          </a:p>
        </p:txBody>
      </p:sp>
      <p:sp>
        <p:nvSpPr>
          <p:cNvPr id="434184" name="Text Box 8"/>
          <p:cNvSpPr txBox="1">
            <a:spLocks noChangeArrowheads="1"/>
          </p:cNvSpPr>
          <p:nvPr/>
        </p:nvSpPr>
        <p:spPr bwMode="auto">
          <a:xfrm>
            <a:off x="914400" y="4876800"/>
            <a:ext cx="20574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Bulk Modulus is defined as</a:t>
            </a:r>
          </a:p>
        </p:txBody>
      </p:sp>
      <p:sp>
        <p:nvSpPr>
          <p:cNvPr id="434185" name="Text Box 9"/>
          <p:cNvSpPr txBox="1">
            <a:spLocks noChangeArrowheads="1"/>
          </p:cNvSpPr>
          <p:nvPr/>
        </p:nvSpPr>
        <p:spPr bwMode="auto">
          <a:xfrm>
            <a:off x="685800" y="3276600"/>
            <a:ext cx="19050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Volume stress =pressure</a:t>
            </a:r>
            <a:endParaRPr lang="en-US">
              <a:solidFill>
                <a:srgbClr val="FF0000"/>
              </a:solidFill>
              <a:latin typeface="Arial Narrow" charset="0"/>
            </a:endParaRPr>
          </a:p>
        </p:txBody>
      </p:sp>
      <p:sp>
        <p:nvSpPr>
          <p:cNvPr id="434186" name="AutoShape 10"/>
          <p:cNvSpPr>
            <a:spLocks noChangeArrowheads="1"/>
          </p:cNvSpPr>
          <p:nvPr/>
        </p:nvSpPr>
        <p:spPr bwMode="auto">
          <a:xfrm>
            <a:off x="2819400" y="1828800"/>
            <a:ext cx="2743200" cy="1143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pressure change</a:t>
            </a:r>
          </a:p>
        </p:txBody>
      </p:sp>
      <p:sp>
        <p:nvSpPr>
          <p:cNvPr id="434187" name="Text Box 11"/>
          <p:cNvSpPr txBox="1">
            <a:spLocks noChangeArrowheads="1"/>
          </p:cNvSpPr>
          <p:nvPr/>
        </p:nvSpPr>
        <p:spPr bwMode="auto">
          <a:xfrm>
            <a:off x="533400" y="3978275"/>
            <a:ext cx="7848600" cy="830997"/>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FF0000"/>
                </a:solidFill>
                <a:latin typeface="Arial Narrow" charset="0"/>
              </a:rPr>
              <a:t>If the pressure on an object changes by</a:t>
            </a:r>
            <a:r>
              <a:rPr lang="en-US" dirty="0" smtClean="0">
                <a:solidFill>
                  <a:srgbClr val="FF0000"/>
                </a:solidFill>
                <a:latin typeface="Arial Narrow" charset="0"/>
              </a:rPr>
              <a:t> ΔP=ΔF</a:t>
            </a:r>
            <a:r>
              <a:rPr lang="en-US" dirty="0">
                <a:solidFill>
                  <a:srgbClr val="FF0000"/>
                </a:solidFill>
                <a:latin typeface="Arial Narrow" charset="0"/>
              </a:rPr>
              <a:t>/A, the object will undergo a volume change</a:t>
            </a:r>
            <a:r>
              <a:rPr lang="en-US" dirty="0" smtClean="0">
                <a:solidFill>
                  <a:srgbClr val="FF0000"/>
                </a:solidFill>
                <a:latin typeface="Arial Narrow" charset="0"/>
              </a:rPr>
              <a:t> ΔV</a:t>
            </a:r>
            <a:r>
              <a:rPr lang="en-US" dirty="0">
                <a:solidFill>
                  <a:srgbClr val="FF0000"/>
                </a:solidFill>
                <a:latin typeface="Arial Narrow" charset="0"/>
              </a:rPr>
              <a:t>.</a:t>
            </a:r>
          </a:p>
        </p:txBody>
      </p:sp>
      <p:sp>
        <p:nvSpPr>
          <p:cNvPr id="434188" name="AutoShape 12"/>
          <p:cNvSpPr>
            <a:spLocks noChangeArrowheads="1"/>
          </p:cNvSpPr>
          <p:nvPr/>
        </p:nvSpPr>
        <p:spPr bwMode="auto">
          <a:xfrm>
            <a:off x="1371600" y="1905000"/>
            <a:ext cx="1143000" cy="106680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2" name="Group 13"/>
          <p:cNvGrpSpPr>
            <a:grpSpLocks/>
          </p:cNvGrpSpPr>
          <p:nvPr/>
        </p:nvGrpSpPr>
        <p:grpSpPr bwMode="auto">
          <a:xfrm>
            <a:off x="5715000" y="1393825"/>
            <a:ext cx="1905000" cy="1868488"/>
            <a:chOff x="3600" y="878"/>
            <a:chExt cx="1200" cy="1177"/>
          </a:xfrm>
        </p:grpSpPr>
        <p:sp>
          <p:nvSpPr>
            <p:cNvPr id="11286" name="AutoShape 14"/>
            <p:cNvSpPr>
              <a:spLocks noChangeArrowheads="1"/>
            </p:cNvSpPr>
            <p:nvPr/>
          </p:nvSpPr>
          <p:spPr bwMode="auto">
            <a:xfrm>
              <a:off x="3936" y="1248"/>
              <a:ext cx="480" cy="48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3" name="Group 15"/>
            <p:cNvGrpSpPr>
              <a:grpSpLocks/>
            </p:cNvGrpSpPr>
            <p:nvPr/>
          </p:nvGrpSpPr>
          <p:grpSpPr bwMode="auto">
            <a:xfrm>
              <a:off x="4368" y="1272"/>
              <a:ext cx="432" cy="250"/>
              <a:chOff x="4368" y="1272"/>
              <a:chExt cx="432" cy="250"/>
            </a:xfrm>
          </p:grpSpPr>
          <p:sp>
            <p:nvSpPr>
              <p:cNvPr id="11297" name="Line 16"/>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8" name="Text Box 17"/>
              <p:cNvSpPr txBox="1">
                <a:spLocks noChangeArrowheads="1"/>
              </p:cNvSpPr>
              <p:nvPr/>
            </p:nvSpPr>
            <p:spPr bwMode="auto">
              <a:xfrm>
                <a:off x="4550" y="1272"/>
                <a:ext cx="20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4" name="Group 18"/>
            <p:cNvGrpSpPr>
              <a:grpSpLocks/>
            </p:cNvGrpSpPr>
            <p:nvPr/>
          </p:nvGrpSpPr>
          <p:grpSpPr bwMode="auto">
            <a:xfrm rot="5400000">
              <a:off x="3962" y="1727"/>
              <a:ext cx="337" cy="320"/>
              <a:chOff x="4296" y="1228"/>
              <a:chExt cx="432" cy="320"/>
            </a:xfrm>
          </p:grpSpPr>
          <p:sp>
            <p:nvSpPr>
              <p:cNvPr id="11295" name="Line 19"/>
              <p:cNvSpPr>
                <a:spLocks noChangeShapeType="1"/>
              </p:cNvSpPr>
              <p:nvPr/>
            </p:nvSpPr>
            <p:spPr bwMode="auto">
              <a:xfrm flipH="1">
                <a:off x="4296" y="142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6" name="Text Box 20"/>
              <p:cNvSpPr txBox="1">
                <a:spLocks noChangeArrowheads="1"/>
              </p:cNvSpPr>
              <p:nvPr/>
            </p:nvSpPr>
            <p:spPr bwMode="auto">
              <a:xfrm>
                <a:off x="4468" y="1228"/>
                <a:ext cx="209" cy="32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5" name="Group 21"/>
            <p:cNvGrpSpPr>
              <a:grpSpLocks/>
            </p:cNvGrpSpPr>
            <p:nvPr/>
          </p:nvGrpSpPr>
          <p:grpSpPr bwMode="auto">
            <a:xfrm flipH="1">
              <a:off x="3600" y="1296"/>
              <a:ext cx="336" cy="250"/>
              <a:chOff x="4368" y="1272"/>
              <a:chExt cx="432" cy="260"/>
            </a:xfrm>
          </p:grpSpPr>
          <p:sp>
            <p:nvSpPr>
              <p:cNvPr id="11293" name="Line 22"/>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4" name="Text Box 23"/>
              <p:cNvSpPr txBox="1">
                <a:spLocks noChangeArrowheads="1"/>
              </p:cNvSpPr>
              <p:nvPr/>
            </p:nvSpPr>
            <p:spPr bwMode="auto">
              <a:xfrm>
                <a:off x="4409" y="1272"/>
                <a:ext cx="269" cy="26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6" name="Group 24"/>
            <p:cNvGrpSpPr>
              <a:grpSpLocks/>
            </p:cNvGrpSpPr>
            <p:nvPr/>
          </p:nvGrpSpPr>
          <p:grpSpPr bwMode="auto">
            <a:xfrm rot="-5400000">
              <a:off x="3866" y="946"/>
              <a:ext cx="404" cy="267"/>
              <a:chOff x="4362" y="1254"/>
              <a:chExt cx="432" cy="267"/>
            </a:xfrm>
          </p:grpSpPr>
          <p:sp>
            <p:nvSpPr>
              <p:cNvPr id="11291" name="Line 25"/>
              <p:cNvSpPr>
                <a:spLocks noChangeShapeType="1"/>
              </p:cNvSpPr>
              <p:nvPr/>
            </p:nvSpPr>
            <p:spPr bwMode="auto">
              <a:xfrm flipH="1">
                <a:off x="4362" y="148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2" name="Text Box 26"/>
              <p:cNvSpPr txBox="1">
                <a:spLocks noChangeArrowheads="1"/>
              </p:cNvSpPr>
              <p:nvPr/>
            </p:nvSpPr>
            <p:spPr bwMode="auto">
              <a:xfrm>
                <a:off x="4561" y="1254"/>
                <a:ext cx="209" cy="267"/>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sp>
        <p:nvSpPr>
          <p:cNvPr id="434203" name="Text Box 27"/>
          <p:cNvSpPr txBox="1">
            <a:spLocks noChangeArrowheads="1"/>
          </p:cNvSpPr>
          <p:nvPr/>
        </p:nvSpPr>
        <p:spPr bwMode="auto">
          <a:xfrm>
            <a:off x="3657600" y="5867400"/>
            <a:ext cx="5105400" cy="457200"/>
          </a:xfrm>
          <a:prstGeom prst="rect">
            <a:avLst/>
          </a:prstGeom>
          <a:noFill/>
          <a:ln w="9525">
            <a:noFill/>
            <a:miter lim="800000"/>
            <a:headEnd/>
            <a:tailEnd/>
          </a:ln>
        </p:spPr>
        <p:txBody>
          <a:bodyPr>
            <a:prstTxWarp prst="textNoShape">
              <a:avLst/>
            </a:prstTxWarp>
            <a:spAutoFit/>
          </a:bodyPr>
          <a:lstStyle/>
          <a:p>
            <a:r>
              <a:rPr lang="en-US" sz="2000">
                <a:solidFill>
                  <a:srgbClr val="FF0000"/>
                </a:solidFill>
                <a:latin typeface="Arial Narrow" charset="0"/>
              </a:rPr>
              <a:t>Compressibility is the reciprocal of Bulk Modulus</a:t>
            </a:r>
            <a:r>
              <a:rPr lang="en-US">
                <a:solidFill>
                  <a:schemeClr val="accent2"/>
                </a:solidFill>
                <a:latin typeface="Arial Narrow" charset="0"/>
              </a:rPr>
              <a:t> </a:t>
            </a:r>
          </a:p>
        </p:txBody>
      </p:sp>
      <p:grpSp>
        <p:nvGrpSpPr>
          <p:cNvPr id="7" name="Group 28"/>
          <p:cNvGrpSpPr>
            <a:grpSpLocks/>
          </p:cNvGrpSpPr>
          <p:nvPr/>
        </p:nvGrpSpPr>
        <p:grpSpPr bwMode="auto">
          <a:xfrm>
            <a:off x="838200" y="5029200"/>
            <a:ext cx="5638800" cy="1219200"/>
            <a:chOff x="480" y="3216"/>
            <a:chExt cx="3552" cy="768"/>
          </a:xfrm>
        </p:grpSpPr>
        <p:sp>
          <p:nvSpPr>
            <p:cNvPr id="11283" name="Oval 29"/>
            <p:cNvSpPr>
              <a:spLocks noChangeArrowheads="1"/>
            </p:cNvSpPr>
            <p:nvPr/>
          </p:nvSpPr>
          <p:spPr bwMode="auto">
            <a:xfrm>
              <a:off x="3840" y="3216"/>
              <a:ext cx="192" cy="192"/>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11284" name="Text Box 30"/>
            <p:cNvSpPr txBox="1">
              <a:spLocks noChangeArrowheads="1"/>
            </p:cNvSpPr>
            <p:nvPr/>
          </p:nvSpPr>
          <p:spPr bwMode="auto">
            <a:xfrm>
              <a:off x="480" y="3618"/>
              <a:ext cx="1680" cy="366"/>
            </a:xfrm>
            <a:prstGeom prst="rect">
              <a:avLst/>
            </a:prstGeom>
            <a:solidFill>
              <a:srgbClr val="FFFFCC"/>
            </a:solidFill>
            <a:ln w="9525">
              <a:noFill/>
              <a:miter lim="800000"/>
              <a:headEnd/>
              <a:tailEnd/>
            </a:ln>
          </p:spPr>
          <p:txBody>
            <a:bodyPr>
              <a:prstTxWarp prst="textNoShape">
                <a:avLst/>
              </a:prstTxWarp>
              <a:spAutoFit/>
            </a:bodyPr>
            <a:lstStyle/>
            <a:p>
              <a:r>
                <a:rPr lang="en-US" sz="1600">
                  <a:solidFill>
                    <a:srgbClr val="FF0000"/>
                  </a:solidFill>
                  <a:latin typeface="Arial Narrow" charset="0"/>
                </a:rPr>
                <a:t>Because the change of volume is reverse to change of pressure.</a:t>
              </a:r>
            </a:p>
          </p:txBody>
        </p:sp>
        <p:cxnSp>
          <p:nvCxnSpPr>
            <p:cNvPr id="11285" name="AutoShape 31"/>
            <p:cNvCxnSpPr>
              <a:cxnSpLocks noChangeShapeType="1"/>
              <a:stCxn id="11284" idx="3"/>
              <a:endCxn id="11283" idx="4"/>
            </p:cNvCxnSpPr>
            <p:nvPr/>
          </p:nvCxnSpPr>
          <p:spPr bwMode="auto">
            <a:xfrm flipV="1">
              <a:off x="2160" y="3414"/>
              <a:ext cx="1776" cy="387"/>
            </a:xfrm>
            <a:prstGeom prst="straightConnector1">
              <a:avLst/>
            </a:prstGeom>
            <a:noFill/>
            <a:ln w="28575">
              <a:solidFill>
                <a:srgbClr val="FF0000"/>
              </a:solidFill>
              <a:round/>
              <a:headEnd/>
              <a:tailEnd type="triangle" w="med" len="med"/>
            </a:ln>
          </p:spPr>
        </p:cxnSp>
      </p:grpSp>
    </p:spTree>
    <p:extLst>
      <p:ext uri="{BB962C8B-B14F-4D97-AF65-F5344CB8AC3E}">
        <p14:creationId xmlns:p14="http://schemas.microsoft.com/office/powerpoint/2010/main" val="18245504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Thursday, Nov. 6, 2014</a:t>
            </a:r>
            <a:endParaRPr lang="en-US"/>
          </a:p>
        </p:txBody>
      </p:sp>
      <p:sp>
        <p:nvSpPr>
          <p:cNvPr id="5" name="Footer Placeholder 4"/>
          <p:cNvSpPr>
            <a:spLocks noGrp="1"/>
          </p:cNvSpPr>
          <p:nvPr>
            <p:ph type="ftr" sz="quarter" idx="11"/>
          </p:nvPr>
        </p:nvSpPr>
        <p:spPr/>
        <p:txBody>
          <a:bodyPr/>
          <a:lstStyle/>
          <a:p>
            <a:pPr>
              <a:defRPr/>
            </a:pPr>
            <a:r>
              <a:rPr lang="nl-NL" smtClean="0"/>
              <a:t>PHYS 1443-004, Fall 2014                            Dr. Jaehoon Yu</a:t>
            </a:r>
            <a:endParaRPr lang="en-US"/>
          </a:p>
        </p:txBody>
      </p:sp>
      <p:sp>
        <p:nvSpPr>
          <p:cNvPr id="6" name="Slide Number Placeholder 5"/>
          <p:cNvSpPr>
            <a:spLocks noGrp="1"/>
          </p:cNvSpPr>
          <p:nvPr>
            <p:ph type="sldNum" sz="quarter" idx="12"/>
          </p:nvPr>
        </p:nvSpPr>
        <p:spPr/>
        <p:txBody>
          <a:bodyPr/>
          <a:lstStyle/>
          <a:p>
            <a:pPr>
              <a:defRPr/>
            </a:pPr>
            <a:fld id="{6E2757B3-7499-3742-A062-5102261166ED}" type="slidenum">
              <a:rPr lang="en-US" smtClean="0"/>
              <a:pPr>
                <a:defRPr/>
              </a:pPr>
              <a:t>7</a:t>
            </a:fld>
            <a:endParaRPr lang="en-US"/>
          </a:p>
        </p:txBody>
      </p:sp>
      <p:pic>
        <p:nvPicPr>
          <p:cNvPr id="7" name="Picture 3" descr="Table_12_01"/>
          <p:cNvPicPr>
            <a:picLocks noChangeAspect="1" noChangeArrowheads="1"/>
          </p:cNvPicPr>
          <p:nvPr/>
        </p:nvPicPr>
        <p:blipFill>
          <a:blip r:embed="rId2"/>
          <a:srcRect/>
          <a:stretch>
            <a:fillRect/>
          </a:stretch>
        </p:blipFill>
        <p:spPr bwMode="auto">
          <a:xfrm>
            <a:off x="228600" y="685800"/>
            <a:ext cx="4572000" cy="6096000"/>
          </a:xfrm>
          <a:prstGeom prst="rect">
            <a:avLst/>
          </a:prstGeom>
          <a:noFill/>
        </p:spPr>
      </p:pic>
      <p:sp>
        <p:nvSpPr>
          <p:cNvPr id="8" name="Title 1"/>
          <p:cNvSpPr>
            <a:spLocks noGrp="1"/>
          </p:cNvSpPr>
          <p:nvPr>
            <p:ph type="title"/>
          </p:nvPr>
        </p:nvSpPr>
        <p:spPr>
          <a:xfrm>
            <a:off x="381000" y="0"/>
            <a:ext cx="8382000" cy="685800"/>
          </a:xfrm>
        </p:spPr>
        <p:txBody>
          <a:bodyPr/>
          <a:lstStyle/>
          <a:p>
            <a:r>
              <a:rPr lang="en-US" sz="3200" dirty="0" smtClean="0"/>
              <a:t>Elastic </a:t>
            </a:r>
            <a:r>
              <a:rPr lang="en-US" sz="3200" dirty="0" err="1" smtClean="0"/>
              <a:t>Moduli</a:t>
            </a:r>
            <a:r>
              <a:rPr lang="en-US" sz="3200" dirty="0" smtClean="0"/>
              <a:t> and Ultimate Strengths of Materials</a:t>
            </a:r>
            <a:endParaRPr lang="en-US" sz="3200" dirty="0"/>
          </a:p>
        </p:txBody>
      </p:sp>
      <p:pic>
        <p:nvPicPr>
          <p:cNvPr id="9" name="Picture 3" descr="Table_12_02"/>
          <p:cNvPicPr>
            <a:picLocks noChangeAspect="1" noChangeArrowheads="1"/>
          </p:cNvPicPr>
          <p:nvPr/>
        </p:nvPicPr>
        <p:blipFill>
          <a:blip r:embed="rId3"/>
          <a:srcRect/>
          <a:stretch>
            <a:fillRect/>
          </a:stretch>
        </p:blipFill>
        <p:spPr bwMode="auto">
          <a:xfrm>
            <a:off x="4876800" y="685801"/>
            <a:ext cx="4114800" cy="5943600"/>
          </a:xfrm>
          <a:prstGeom prst="rect">
            <a:avLst/>
          </a:prstGeom>
          <a:noFill/>
        </p:spPr>
      </p:pic>
      <p:sp>
        <p:nvSpPr>
          <p:cNvPr id="10" name="Rectangle 9"/>
          <p:cNvSpPr/>
          <p:nvPr/>
        </p:nvSpPr>
        <p:spPr bwMode="auto">
          <a:xfrm>
            <a:off x="228600" y="2286000"/>
            <a:ext cx="4495800" cy="304800"/>
          </a:xfrm>
          <a:prstGeom prst="rect">
            <a:avLst/>
          </a:prstGeom>
          <a:noFill/>
          <a:ln w="38100"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948634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12295"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0E6DB465-A446-1841-94EF-AE1986B54190}" type="slidenum">
              <a:rPr lang="en-US"/>
              <a:pPr/>
              <a:t>8</a:t>
            </a:fld>
            <a:endParaRPr lang="en-US"/>
          </a:p>
        </p:txBody>
      </p:sp>
      <p:sp>
        <p:nvSpPr>
          <p:cNvPr id="12297" name="Rectangle 2"/>
          <p:cNvSpPr>
            <a:spLocks noGrp="1" noChangeArrowheads="1"/>
          </p:cNvSpPr>
          <p:nvPr>
            <p:ph type="title"/>
          </p:nvPr>
        </p:nvSpPr>
        <p:spPr>
          <a:xfrm>
            <a:off x="685800" y="152400"/>
            <a:ext cx="7772400" cy="609600"/>
          </a:xfrm>
        </p:spPr>
        <p:txBody>
          <a:bodyPr/>
          <a:lstStyle/>
          <a:p>
            <a:r>
              <a:rPr lang="en-US" sz="4000"/>
              <a:t>Example for Solid’s Elastic Property</a:t>
            </a:r>
            <a:endParaRPr lang="en-US"/>
          </a:p>
        </p:txBody>
      </p:sp>
      <p:sp>
        <p:nvSpPr>
          <p:cNvPr id="435203"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solid brass sphere is initially under normal atmospheric pressure of 1.0x10</a:t>
            </a:r>
            <a:r>
              <a:rPr lang="en-US" sz="2000" baseline="30000">
                <a:solidFill>
                  <a:srgbClr val="800000"/>
                </a:solidFill>
                <a:latin typeface="Arial Narrow" charset="0"/>
              </a:rPr>
              <a:t>5</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sphere is lowered into the ocean to a depth at which the pressures is 2.0x10</a:t>
            </a:r>
            <a:r>
              <a:rPr lang="en-US" sz="2000" baseline="30000">
                <a:solidFill>
                  <a:srgbClr val="800000"/>
                </a:solidFill>
                <a:latin typeface="Arial Narrow" charset="0"/>
              </a:rPr>
              <a:t>7</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volume of the sphere in air is 0.5m</a:t>
            </a:r>
            <a:r>
              <a:rPr lang="en-US" sz="2000" baseline="30000">
                <a:solidFill>
                  <a:srgbClr val="800000"/>
                </a:solidFill>
                <a:latin typeface="Arial Narrow" charset="0"/>
              </a:rPr>
              <a:t>3</a:t>
            </a:r>
            <a:r>
              <a:rPr lang="en-US" sz="2000">
                <a:solidFill>
                  <a:srgbClr val="800000"/>
                </a:solidFill>
                <a:latin typeface="Arial Narrow" charset="0"/>
              </a:rPr>
              <a:t>.  By how much its volume change once the sphere is submerged?</a:t>
            </a:r>
          </a:p>
        </p:txBody>
      </p:sp>
      <p:sp>
        <p:nvSpPr>
          <p:cNvPr id="435204" name="Text Box 4"/>
          <p:cNvSpPr txBox="1">
            <a:spLocks noChangeArrowheads="1"/>
          </p:cNvSpPr>
          <p:nvPr/>
        </p:nvSpPr>
        <p:spPr bwMode="auto">
          <a:xfrm>
            <a:off x="533400" y="44958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The pressure change</a:t>
            </a:r>
            <a:r>
              <a:rPr lang="en-US" sz="2000" dirty="0" smtClean="0">
                <a:solidFill>
                  <a:srgbClr val="800000"/>
                </a:solidFill>
                <a:latin typeface="Arial Narrow" charset="0"/>
              </a:rPr>
              <a:t> </a:t>
            </a:r>
            <a:r>
              <a:rPr lang="en-US" sz="2000" dirty="0" smtClean="0">
                <a:solidFill>
                  <a:srgbClr val="800000"/>
                </a:solidFill>
                <a:latin typeface="Symbol" charset="2"/>
              </a:rPr>
              <a:t>Δ</a:t>
            </a:r>
            <a:r>
              <a:rPr lang="en-US" sz="2000" dirty="0" smtClean="0">
                <a:solidFill>
                  <a:srgbClr val="800000"/>
                </a:solidFill>
                <a:latin typeface="Arial Narrow" charset="0"/>
              </a:rPr>
              <a:t>P </a:t>
            </a:r>
            <a:r>
              <a:rPr lang="en-US" sz="2000" dirty="0">
                <a:solidFill>
                  <a:srgbClr val="800000"/>
                </a:solidFill>
                <a:latin typeface="Arial Narrow" charset="0"/>
              </a:rPr>
              <a:t>is</a:t>
            </a:r>
          </a:p>
        </p:txBody>
      </p:sp>
      <p:sp>
        <p:nvSpPr>
          <p:cNvPr id="435205" name="Text Box 5"/>
          <p:cNvSpPr txBox="1">
            <a:spLocks noChangeArrowheads="1"/>
          </p:cNvSpPr>
          <p:nvPr/>
        </p:nvSpPr>
        <p:spPr bwMode="auto">
          <a:xfrm>
            <a:off x="609600" y="2362200"/>
            <a:ext cx="2286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bulk modulus is</a:t>
            </a:r>
          </a:p>
        </p:txBody>
      </p:sp>
      <p:graphicFrame>
        <p:nvGraphicFramePr>
          <p:cNvPr id="435206" name="Object 2"/>
          <p:cNvGraphicFramePr>
            <a:graphicFrameLocks noChangeAspect="1"/>
          </p:cNvGraphicFramePr>
          <p:nvPr/>
        </p:nvGraphicFramePr>
        <p:xfrm>
          <a:off x="3048000" y="2209800"/>
          <a:ext cx="1371600" cy="955675"/>
        </p:xfrm>
        <a:graphic>
          <a:graphicData uri="http://schemas.openxmlformats.org/presentationml/2006/ole">
            <mc:AlternateContent xmlns:mc="http://schemas.openxmlformats.org/markup-compatibility/2006">
              <mc:Choice xmlns:v="urn:schemas-microsoft-com:vml" Requires="v">
                <p:oleObj spid="_x0000_s514261" name="Equation" r:id="rId3" imgW="774360" imgH="533160" progId="Equation.3">
                  <p:embed/>
                </p:oleObj>
              </mc:Choice>
              <mc:Fallback>
                <p:oleObj name="Equation" r:id="rId3" imgW="774360" imgH="533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09800"/>
                        <a:ext cx="1371600" cy="955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07" name="Text Box 7"/>
          <p:cNvSpPr txBox="1">
            <a:spLocks noChangeArrowheads="1"/>
          </p:cNvSpPr>
          <p:nvPr/>
        </p:nvSpPr>
        <p:spPr bwMode="auto">
          <a:xfrm>
            <a:off x="533400" y="3413125"/>
            <a:ext cx="3505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amount of volume change is</a:t>
            </a:r>
          </a:p>
        </p:txBody>
      </p:sp>
      <p:graphicFrame>
        <p:nvGraphicFramePr>
          <p:cNvPr id="435208" name="Object 3"/>
          <p:cNvGraphicFramePr>
            <a:graphicFrameLocks noChangeAspect="1"/>
          </p:cNvGraphicFramePr>
          <p:nvPr/>
        </p:nvGraphicFramePr>
        <p:xfrm>
          <a:off x="4038600" y="3276600"/>
          <a:ext cx="1447800" cy="704850"/>
        </p:xfrm>
        <a:graphic>
          <a:graphicData uri="http://schemas.openxmlformats.org/presentationml/2006/ole">
            <mc:AlternateContent xmlns:mc="http://schemas.openxmlformats.org/markup-compatibility/2006">
              <mc:Choice xmlns:v="urn:schemas-microsoft-com:vml" Requires="v">
                <p:oleObj spid="_x0000_s514262" name="Equation" r:id="rId5" imgW="863280" imgH="393480" progId="Equation.3">
                  <p:embed/>
                </p:oleObj>
              </mc:Choice>
              <mc:Fallback>
                <p:oleObj name="Equation" r:id="rId5" imgW="8632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76600"/>
                        <a:ext cx="1447800" cy="704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09" name="Text Box 9"/>
          <p:cNvSpPr txBox="1">
            <a:spLocks noChangeArrowheads="1"/>
          </p:cNvSpPr>
          <p:nvPr/>
        </p:nvSpPr>
        <p:spPr bwMode="auto">
          <a:xfrm>
            <a:off x="533400" y="4022725"/>
            <a:ext cx="5410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From table 12.1, bulk modulus of brass is</a:t>
            </a:r>
            <a:r>
              <a:rPr lang="en-US" sz="2000" dirty="0" smtClean="0">
                <a:solidFill>
                  <a:srgbClr val="800000"/>
                </a:solidFill>
                <a:latin typeface="Arial Narrow" charset="0"/>
              </a:rPr>
              <a:t> 8.0x10</a:t>
            </a:r>
            <a:r>
              <a:rPr lang="en-US" sz="2000" baseline="30000" dirty="0" smtClean="0">
                <a:solidFill>
                  <a:srgbClr val="800000"/>
                </a:solidFill>
                <a:latin typeface="Arial Narrow" charset="0"/>
              </a:rPr>
              <a:t>10</a:t>
            </a:r>
            <a:r>
              <a:rPr lang="en-US" sz="2000" dirty="0" smtClean="0">
                <a:solidFill>
                  <a:srgbClr val="800000"/>
                </a:solidFill>
                <a:latin typeface="Arial Narrow" charset="0"/>
              </a:rPr>
              <a:t> </a:t>
            </a:r>
            <a:r>
              <a:rPr lang="en-US" sz="2000" dirty="0">
                <a:solidFill>
                  <a:srgbClr val="800000"/>
                </a:solidFill>
                <a:latin typeface="Arial Narrow" charset="0"/>
              </a:rPr>
              <a:t>N/m</a:t>
            </a:r>
            <a:r>
              <a:rPr lang="en-US" sz="2000" baseline="30000" dirty="0">
                <a:solidFill>
                  <a:srgbClr val="800000"/>
                </a:solidFill>
                <a:latin typeface="Arial Narrow" charset="0"/>
              </a:rPr>
              <a:t>2</a:t>
            </a:r>
          </a:p>
        </p:txBody>
      </p:sp>
      <p:graphicFrame>
        <p:nvGraphicFramePr>
          <p:cNvPr id="435210" name="Object 4"/>
          <p:cNvGraphicFramePr>
            <a:graphicFrameLocks noChangeAspect="1"/>
          </p:cNvGraphicFramePr>
          <p:nvPr/>
        </p:nvGraphicFramePr>
        <p:xfrm>
          <a:off x="3417888" y="4495800"/>
          <a:ext cx="4659312" cy="455613"/>
        </p:xfrm>
        <a:graphic>
          <a:graphicData uri="http://schemas.openxmlformats.org/presentationml/2006/ole">
            <mc:AlternateContent xmlns:mc="http://schemas.openxmlformats.org/markup-compatibility/2006">
              <mc:Choice xmlns:v="urn:schemas-microsoft-com:vml" Requires="v">
                <p:oleObj spid="_x0000_s514263" name="Equation" r:id="rId7" imgW="2743200" imgH="253800" progId="Equation.3">
                  <p:embed/>
                </p:oleObj>
              </mc:Choice>
              <mc:Fallback>
                <p:oleObj name="Equation" r:id="rId7" imgW="27432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7888" y="4495800"/>
                        <a:ext cx="4659312" cy="4556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11" name="Text Box 11"/>
          <p:cNvSpPr txBox="1">
            <a:spLocks noChangeArrowheads="1"/>
          </p:cNvSpPr>
          <p:nvPr/>
        </p:nvSpPr>
        <p:spPr bwMode="auto">
          <a:xfrm>
            <a:off x="381000" y="5089525"/>
            <a:ext cx="2362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Therefore the resulting volume change</a:t>
            </a:r>
            <a:r>
              <a:rPr lang="en-US" sz="2000" dirty="0" smtClean="0">
                <a:solidFill>
                  <a:srgbClr val="800000"/>
                </a:solidFill>
                <a:latin typeface="Arial Narrow" charset="0"/>
              </a:rPr>
              <a:t> </a:t>
            </a:r>
            <a:r>
              <a:rPr lang="en-US" sz="2000" dirty="0" smtClean="0">
                <a:solidFill>
                  <a:srgbClr val="800000"/>
                </a:solidFill>
                <a:latin typeface="Symbol" charset="2"/>
              </a:rPr>
              <a:t>Δ</a:t>
            </a:r>
            <a:r>
              <a:rPr lang="en-US" sz="2000" dirty="0" smtClean="0">
                <a:solidFill>
                  <a:srgbClr val="800000"/>
                </a:solidFill>
                <a:latin typeface="Arial Narrow" charset="0"/>
              </a:rPr>
              <a:t>V </a:t>
            </a:r>
            <a:r>
              <a:rPr lang="en-US" sz="2000" dirty="0">
                <a:solidFill>
                  <a:srgbClr val="800000"/>
                </a:solidFill>
                <a:latin typeface="Arial Narrow" charset="0"/>
              </a:rPr>
              <a:t>is</a:t>
            </a:r>
          </a:p>
        </p:txBody>
      </p:sp>
      <p:graphicFrame>
        <p:nvGraphicFramePr>
          <p:cNvPr id="435212" name="Object 5"/>
          <p:cNvGraphicFramePr>
            <a:graphicFrameLocks noChangeAspect="1"/>
          </p:cNvGraphicFramePr>
          <p:nvPr/>
        </p:nvGraphicFramePr>
        <p:xfrm>
          <a:off x="2552700" y="5105400"/>
          <a:ext cx="5399088" cy="749300"/>
        </p:xfrm>
        <a:graphic>
          <a:graphicData uri="http://schemas.openxmlformats.org/presentationml/2006/ole">
            <mc:AlternateContent xmlns:mc="http://schemas.openxmlformats.org/markup-compatibility/2006">
              <mc:Choice xmlns:v="urn:schemas-microsoft-com:vml" Requires="v">
                <p:oleObj spid="_x0000_s514264" name="Equation" r:id="rId9" imgW="2997200" imgH="419100" progId="Equation.DSMT4">
                  <p:embed/>
                </p:oleObj>
              </mc:Choice>
              <mc:Fallback>
                <p:oleObj name="Equation" r:id="rId9" imgW="2997200" imgH="4191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52700" y="5105400"/>
                        <a:ext cx="5399088" cy="749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13" name="Text Box 13"/>
          <p:cNvSpPr txBox="1">
            <a:spLocks noChangeArrowheads="1"/>
          </p:cNvSpPr>
          <p:nvPr/>
        </p:nvSpPr>
        <p:spPr bwMode="auto">
          <a:xfrm>
            <a:off x="5334000" y="59436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volume has decreased.</a:t>
            </a:r>
          </a:p>
        </p:txBody>
      </p:sp>
    </p:spTree>
    <p:extLst>
      <p:ext uri="{BB962C8B-B14F-4D97-AF65-F5344CB8AC3E}">
        <p14:creationId xmlns:p14="http://schemas.microsoft.com/office/powerpoint/2010/main" val="38533907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7" name="Date Placeholder 3"/>
          <p:cNvSpPr>
            <a:spLocks noGrp="1"/>
          </p:cNvSpPr>
          <p:nvPr>
            <p:ph type="dt" sz="quarter" idx="10"/>
          </p:nvPr>
        </p:nvSpPr>
        <p:spPr/>
        <p:txBody>
          <a:bodyPr/>
          <a:lstStyle/>
          <a:p>
            <a:pPr>
              <a:defRPr/>
            </a:pPr>
            <a:r>
              <a:rPr lang="en-US" smtClean="0"/>
              <a:t>Thursday, Nov. 6, 2014</a:t>
            </a:r>
            <a:endParaRPr lang="en-US"/>
          </a:p>
        </p:txBody>
      </p:sp>
      <p:sp>
        <p:nvSpPr>
          <p:cNvPr id="34828" name="Footer Placeholder 4"/>
          <p:cNvSpPr>
            <a:spLocks noGrp="1"/>
          </p:cNvSpPr>
          <p:nvPr>
            <p:ph type="ftr" sz="quarter" idx="11"/>
          </p:nvPr>
        </p:nvSpPr>
        <p:spPr/>
        <p:txBody>
          <a:bodyPr/>
          <a:lstStyle/>
          <a:p>
            <a:pPr>
              <a:defRPr/>
            </a:pPr>
            <a:r>
              <a:rPr lang="nl-NL" smtClean="0"/>
              <a:t>PHYS 1443-004, Fall 2014                            Dr. Jaehoon Yu</a:t>
            </a:r>
            <a:endParaRPr lang="en-US"/>
          </a:p>
        </p:txBody>
      </p:sp>
      <p:sp>
        <p:nvSpPr>
          <p:cNvPr id="35853" name="Slide Number Placeholder 5"/>
          <p:cNvSpPr>
            <a:spLocks noGrp="1"/>
          </p:cNvSpPr>
          <p:nvPr>
            <p:ph type="sldNum" sz="quarter" idx="12"/>
          </p:nvPr>
        </p:nvSpPr>
        <p:spPr>
          <a:noFill/>
        </p:spPr>
        <p:txBody>
          <a:bodyPr/>
          <a:lstStyle/>
          <a:p>
            <a:fld id="{B8068758-ED5A-3646-9ED2-39F35CCE0AD4}" type="slidenum">
              <a:rPr lang="en-US">
                <a:latin typeface="Arial Narrow" charset="0"/>
              </a:rPr>
              <a:pPr/>
              <a:t>9</a:t>
            </a:fld>
            <a:endParaRPr lang="en-US">
              <a:latin typeface="Arial Narrow" charset="0"/>
            </a:endParaRPr>
          </a:p>
        </p:txBody>
      </p:sp>
      <p:sp>
        <p:nvSpPr>
          <p:cNvPr id="35854" name="Rectangle 2"/>
          <p:cNvSpPr>
            <a:spLocks noGrp="1" noChangeArrowheads="1"/>
          </p:cNvSpPr>
          <p:nvPr>
            <p:ph type="title"/>
          </p:nvPr>
        </p:nvSpPr>
        <p:spPr>
          <a:xfrm>
            <a:off x="685800" y="76200"/>
            <a:ext cx="7772400" cy="914400"/>
          </a:xfrm>
        </p:spPr>
        <p:txBody>
          <a:bodyPr/>
          <a:lstStyle/>
          <a:p>
            <a:r>
              <a:rPr lang="en-US">
                <a:ea typeface="ＭＳ Ｐゴシック" charset="-128"/>
                <a:cs typeface="ＭＳ Ｐゴシック" charset="-128"/>
              </a:rPr>
              <a:t>Density and Specific Gravity</a:t>
            </a:r>
          </a:p>
        </p:txBody>
      </p:sp>
      <p:sp>
        <p:nvSpPr>
          <p:cNvPr id="458755" name="Text Box 3"/>
          <p:cNvSpPr txBox="1">
            <a:spLocks noChangeArrowheads="1"/>
          </p:cNvSpPr>
          <p:nvPr/>
        </p:nvSpPr>
        <p:spPr bwMode="auto">
          <a:xfrm>
            <a:off x="304800" y="990600"/>
            <a:ext cx="8528050" cy="519113"/>
          </a:xfrm>
          <a:prstGeom prst="rect">
            <a:avLst/>
          </a:prstGeom>
          <a:noFill/>
          <a:ln w="9525">
            <a:noFill/>
            <a:miter lim="800000"/>
            <a:headEnd/>
            <a:tailEnd/>
          </a:ln>
        </p:spPr>
        <p:txBody>
          <a:bodyPr wrap="none">
            <a:prstTxWarp prst="textNoShape">
              <a:avLst/>
            </a:prstTxWarp>
            <a:spAutoFit/>
          </a:bodyPr>
          <a:lstStyle/>
          <a:p>
            <a:r>
              <a:rPr lang="en-US" sz="2800" dirty="0">
                <a:solidFill>
                  <a:schemeClr val="accent2"/>
                </a:solidFill>
                <a:latin typeface="Arial Narrow" charset="0"/>
              </a:rPr>
              <a:t>Density,</a:t>
            </a:r>
            <a:r>
              <a:rPr lang="en-US" sz="2800" dirty="0">
                <a:solidFill>
                  <a:schemeClr val="accent2"/>
                </a:solidFill>
                <a:latin typeface="Symbol" charset="2"/>
              </a:rPr>
              <a:t> </a:t>
            </a:r>
            <a:r>
              <a:rPr lang="en-US" sz="2800" dirty="0" err="1" smtClean="0">
                <a:solidFill>
                  <a:schemeClr val="accent2"/>
                </a:solidFill>
                <a:latin typeface="Symbol" charset="2"/>
              </a:rPr>
              <a:t>ρ</a:t>
            </a:r>
            <a:r>
              <a:rPr lang="en-US" sz="2800" dirty="0" smtClean="0">
                <a:solidFill>
                  <a:schemeClr val="accent2"/>
                </a:solidFill>
                <a:latin typeface="Arial Narrow" charset="0"/>
              </a:rPr>
              <a:t>(</a:t>
            </a:r>
            <a:r>
              <a:rPr lang="en-US" sz="2800" dirty="0">
                <a:solidFill>
                  <a:schemeClr val="accent2"/>
                </a:solidFill>
                <a:latin typeface="Arial Narrow" charset="0"/>
              </a:rPr>
              <a:t>rho), of an object is defined as mass per unit volume </a:t>
            </a:r>
          </a:p>
        </p:txBody>
      </p:sp>
      <p:graphicFrame>
        <p:nvGraphicFramePr>
          <p:cNvPr id="458756" name="Object 2"/>
          <p:cNvGraphicFramePr>
            <a:graphicFrameLocks noChangeAspect="1"/>
          </p:cNvGraphicFramePr>
          <p:nvPr/>
        </p:nvGraphicFramePr>
        <p:xfrm>
          <a:off x="2438400" y="2057400"/>
          <a:ext cx="946150" cy="427038"/>
        </p:xfrm>
        <a:graphic>
          <a:graphicData uri="http://schemas.openxmlformats.org/presentationml/2006/ole">
            <mc:AlternateContent xmlns:mc="http://schemas.openxmlformats.org/markup-compatibility/2006">
              <mc:Choice xmlns:v="urn:schemas-microsoft-com:vml" Requires="v">
                <p:oleObj spid="_x0000_s501600" name="Equation" r:id="rId3" imgW="266400" imgH="164880" progId="Equation.DSMT4">
                  <p:embed/>
                </p:oleObj>
              </mc:Choice>
              <mc:Fallback>
                <p:oleObj name="Equation" r:id="rId3" imgW="26640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057400"/>
                        <a:ext cx="946150"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57" name="Text Box 5"/>
          <p:cNvSpPr txBox="1">
            <a:spLocks noChangeArrowheads="1"/>
          </p:cNvSpPr>
          <p:nvPr/>
        </p:nvSpPr>
        <p:spPr bwMode="auto">
          <a:xfrm>
            <a:off x="4800600" y="167640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58" name="Text Box 6"/>
          <p:cNvSpPr txBox="1">
            <a:spLocks noChangeArrowheads="1"/>
          </p:cNvSpPr>
          <p:nvPr/>
        </p:nvSpPr>
        <p:spPr bwMode="auto">
          <a:xfrm>
            <a:off x="4800600" y="213360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graphicFrame>
        <p:nvGraphicFramePr>
          <p:cNvPr id="458759" name="Object 3"/>
          <p:cNvGraphicFramePr>
            <a:graphicFrameLocks noChangeAspect="1"/>
          </p:cNvGraphicFramePr>
          <p:nvPr/>
        </p:nvGraphicFramePr>
        <p:xfrm>
          <a:off x="6477000" y="1619250"/>
          <a:ext cx="990600" cy="506413"/>
        </p:xfrm>
        <a:graphic>
          <a:graphicData uri="http://schemas.openxmlformats.org/presentationml/2006/ole">
            <mc:AlternateContent xmlns:mc="http://schemas.openxmlformats.org/markup-compatibility/2006">
              <mc:Choice xmlns:v="urn:schemas-microsoft-com:vml" Requires="v">
                <p:oleObj spid="_x0000_s501601" name="Equation" r:id="rId5" imgW="457200" imgH="228600" progId="Equation.3">
                  <p:embed/>
                </p:oleObj>
              </mc:Choice>
              <mc:Fallback>
                <p:oleObj name="Equation" r:id="rId5" imgW="4572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1619250"/>
                        <a:ext cx="990600" cy="506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0" name="Object 4"/>
          <p:cNvGraphicFramePr>
            <a:graphicFrameLocks noChangeAspect="1"/>
          </p:cNvGraphicFramePr>
          <p:nvPr/>
        </p:nvGraphicFramePr>
        <p:xfrm>
          <a:off x="6491288" y="2084388"/>
          <a:ext cx="962025" cy="506412"/>
        </p:xfrm>
        <a:graphic>
          <a:graphicData uri="http://schemas.openxmlformats.org/presentationml/2006/ole">
            <mc:AlternateContent xmlns:mc="http://schemas.openxmlformats.org/markup-compatibility/2006">
              <mc:Choice xmlns:v="urn:schemas-microsoft-com:vml" Requires="v">
                <p:oleObj spid="_x0000_s501602" name="Equation" r:id="rId7" imgW="444240" imgH="228600" progId="Equation.3">
                  <p:embed/>
                </p:oleObj>
              </mc:Choice>
              <mc:Fallback>
                <p:oleObj name="Equation" r:id="rId7" imgW="44424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1288" y="2084388"/>
                        <a:ext cx="962025" cy="506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61" name="Text Box 9"/>
          <p:cNvSpPr txBox="1">
            <a:spLocks noChangeArrowheads="1"/>
          </p:cNvSpPr>
          <p:nvPr/>
        </p:nvSpPr>
        <p:spPr bwMode="auto">
          <a:xfrm>
            <a:off x="76200" y="2743200"/>
            <a:ext cx="8991600" cy="946150"/>
          </a:xfrm>
          <a:prstGeom prst="rect">
            <a:avLst/>
          </a:prstGeom>
          <a:noFill/>
          <a:ln w="9525">
            <a:noFill/>
            <a:miter lim="800000"/>
            <a:headEnd/>
            <a:tailEnd/>
          </a:ln>
        </p:spPr>
        <p:txBody>
          <a:bodyPr>
            <a:prstTxWarp prst="textNoShape">
              <a:avLst/>
            </a:prstTxWarp>
            <a:spAutoFit/>
          </a:bodyPr>
          <a:lstStyle/>
          <a:p>
            <a:r>
              <a:rPr lang="en-US" sz="2800" dirty="0">
                <a:solidFill>
                  <a:schemeClr val="accent2"/>
                </a:solidFill>
                <a:latin typeface="Arial Narrow" charset="0"/>
              </a:rPr>
              <a:t>Specific Gravity of a substance is defined as the ratio of the density of the substance to that of water at 4.0 </a:t>
            </a:r>
            <a:r>
              <a:rPr lang="en-US" sz="2800" baseline="30000" dirty="0" err="1">
                <a:solidFill>
                  <a:schemeClr val="accent2"/>
                </a:solidFill>
                <a:latin typeface="Arial Narrow" charset="0"/>
              </a:rPr>
              <a:t>o</a:t>
            </a:r>
            <a:r>
              <a:rPr lang="en-US" sz="2800" dirty="0" err="1">
                <a:solidFill>
                  <a:schemeClr val="accent2"/>
                </a:solidFill>
                <a:latin typeface="Arial Narrow" charset="0"/>
              </a:rPr>
              <a:t>C</a:t>
            </a:r>
            <a:r>
              <a:rPr lang="en-US" sz="2800" dirty="0">
                <a:solidFill>
                  <a:schemeClr val="accent2"/>
                </a:solidFill>
                <a:latin typeface="Arial Narrow" charset="0"/>
              </a:rPr>
              <a:t> </a:t>
            </a:r>
            <a:r>
              <a:rPr lang="en-US" sz="2800" dirty="0" smtClean="0">
                <a:solidFill>
                  <a:schemeClr val="accent2"/>
                </a:solidFill>
                <a:latin typeface="Arial Narrow" charset="0"/>
              </a:rPr>
              <a:t>(</a:t>
            </a:r>
            <a:r>
              <a:rPr lang="en-US" sz="2800" dirty="0" smtClean="0">
                <a:solidFill>
                  <a:schemeClr val="accent2"/>
                </a:solidFill>
                <a:latin typeface="Symbol" charset="2"/>
              </a:rPr>
              <a:t>ρ</a:t>
            </a:r>
            <a:r>
              <a:rPr lang="en-US" sz="2800" baseline="-25000" dirty="0" smtClean="0">
                <a:solidFill>
                  <a:schemeClr val="accent2"/>
                </a:solidFill>
                <a:latin typeface="Arial Narrow" charset="0"/>
              </a:rPr>
              <a:t>H2O</a:t>
            </a:r>
            <a:r>
              <a:rPr lang="en-US" sz="2800" dirty="0">
                <a:solidFill>
                  <a:schemeClr val="accent2"/>
                </a:solidFill>
                <a:latin typeface="Arial Narrow" charset="0"/>
              </a:rPr>
              <a:t>=1.00g/cm</a:t>
            </a:r>
            <a:r>
              <a:rPr lang="en-US" sz="2800" baseline="30000" dirty="0">
                <a:solidFill>
                  <a:schemeClr val="accent2"/>
                </a:solidFill>
                <a:latin typeface="Arial Narrow" charset="0"/>
              </a:rPr>
              <a:t>3</a:t>
            </a:r>
            <a:r>
              <a:rPr lang="en-US" sz="2800" dirty="0">
                <a:solidFill>
                  <a:schemeClr val="accent2"/>
                </a:solidFill>
                <a:latin typeface="Arial Narrow" charset="0"/>
              </a:rPr>
              <a:t>).</a:t>
            </a:r>
          </a:p>
        </p:txBody>
      </p:sp>
      <p:graphicFrame>
        <p:nvGraphicFramePr>
          <p:cNvPr id="458762" name="Object 5"/>
          <p:cNvGraphicFramePr>
            <a:graphicFrameLocks noChangeAspect="1"/>
          </p:cNvGraphicFramePr>
          <p:nvPr/>
        </p:nvGraphicFramePr>
        <p:xfrm>
          <a:off x="1725613" y="3992563"/>
          <a:ext cx="1169987" cy="427037"/>
        </p:xfrm>
        <a:graphic>
          <a:graphicData uri="http://schemas.openxmlformats.org/presentationml/2006/ole">
            <mc:AlternateContent xmlns:mc="http://schemas.openxmlformats.org/markup-compatibility/2006">
              <mc:Choice xmlns:v="urn:schemas-microsoft-com:vml" Requires="v">
                <p:oleObj spid="_x0000_s501603" name="Equation" r:id="rId9" imgW="330120" imgH="164880" progId="Equation.DSMT4">
                  <p:embed/>
                </p:oleObj>
              </mc:Choice>
              <mc:Fallback>
                <p:oleObj name="Equation" r:id="rId9" imgW="33012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5613" y="3992563"/>
                        <a:ext cx="1169987"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63" name="Text Box 11"/>
          <p:cNvSpPr txBox="1">
            <a:spLocks noChangeArrowheads="1"/>
          </p:cNvSpPr>
          <p:nvPr/>
        </p:nvSpPr>
        <p:spPr bwMode="auto">
          <a:xfrm>
            <a:off x="5486400" y="391795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64" name="Text Box 12"/>
          <p:cNvSpPr txBox="1">
            <a:spLocks noChangeArrowheads="1"/>
          </p:cNvSpPr>
          <p:nvPr/>
        </p:nvSpPr>
        <p:spPr bwMode="auto">
          <a:xfrm>
            <a:off x="5486400" y="437515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sp>
        <p:nvSpPr>
          <p:cNvPr id="458765" name="Text Box 13"/>
          <p:cNvSpPr txBox="1">
            <a:spLocks noChangeArrowheads="1"/>
          </p:cNvSpPr>
          <p:nvPr/>
        </p:nvSpPr>
        <p:spPr bwMode="auto">
          <a:xfrm>
            <a:off x="6932613" y="39179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6" name="Text Box 14"/>
          <p:cNvSpPr txBox="1">
            <a:spLocks noChangeArrowheads="1"/>
          </p:cNvSpPr>
          <p:nvPr/>
        </p:nvSpPr>
        <p:spPr bwMode="auto">
          <a:xfrm>
            <a:off x="6934200" y="43751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7" name="Text Box 15"/>
          <p:cNvSpPr txBox="1">
            <a:spLocks noChangeArrowheads="1"/>
          </p:cNvSpPr>
          <p:nvPr/>
        </p:nvSpPr>
        <p:spPr bwMode="auto">
          <a:xfrm>
            <a:off x="228600" y="4908550"/>
            <a:ext cx="51816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What do you think would happen of a substance in the water dependent on SG?</a:t>
            </a:r>
          </a:p>
        </p:txBody>
      </p:sp>
      <p:graphicFrame>
        <p:nvGraphicFramePr>
          <p:cNvPr id="458768" name="Object 6"/>
          <p:cNvGraphicFramePr>
            <a:graphicFrameLocks noChangeAspect="1"/>
          </p:cNvGraphicFramePr>
          <p:nvPr/>
        </p:nvGraphicFramePr>
        <p:xfrm>
          <a:off x="5562600" y="4864100"/>
          <a:ext cx="914400" cy="363538"/>
        </p:xfrm>
        <a:graphic>
          <a:graphicData uri="http://schemas.openxmlformats.org/presentationml/2006/ole">
            <mc:AlternateContent xmlns:mc="http://schemas.openxmlformats.org/markup-compatibility/2006">
              <mc:Choice xmlns:v="urn:schemas-microsoft-com:vml" Requires="v">
                <p:oleObj spid="_x0000_s501604" name="Equation" r:id="rId11" imgW="444240" imgH="177480" progId="Equation.DSMT4">
                  <p:embed/>
                </p:oleObj>
              </mc:Choice>
              <mc:Fallback>
                <p:oleObj name="Equation" r:id="rId11" imgW="444240" imgH="1774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62600" y="4864100"/>
                        <a:ext cx="914400"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9" name="Object 7"/>
          <p:cNvGraphicFramePr>
            <a:graphicFrameLocks noChangeAspect="1"/>
          </p:cNvGraphicFramePr>
          <p:nvPr/>
        </p:nvGraphicFramePr>
        <p:xfrm>
          <a:off x="5562600" y="5305425"/>
          <a:ext cx="914400" cy="363538"/>
        </p:xfrm>
        <a:graphic>
          <a:graphicData uri="http://schemas.openxmlformats.org/presentationml/2006/ole">
            <mc:AlternateContent xmlns:mc="http://schemas.openxmlformats.org/markup-compatibility/2006">
              <mc:Choice xmlns:v="urn:schemas-microsoft-com:vml" Requires="v">
                <p:oleObj spid="_x0000_s501605" name="Equation" r:id="rId13" imgW="444240" imgH="177480" progId="Equation.3">
                  <p:embed/>
                </p:oleObj>
              </mc:Choice>
              <mc:Fallback>
                <p:oleObj name="Equation" r:id="rId13" imgW="44424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5305425"/>
                        <a:ext cx="914400"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70" name="Text Box 18"/>
          <p:cNvSpPr txBox="1">
            <a:spLocks noChangeArrowheads="1"/>
          </p:cNvSpPr>
          <p:nvPr/>
        </p:nvSpPr>
        <p:spPr bwMode="auto">
          <a:xfrm>
            <a:off x="6705600" y="4816475"/>
            <a:ext cx="2038350"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Sink in the water</a:t>
            </a:r>
          </a:p>
        </p:txBody>
      </p:sp>
      <p:sp>
        <p:nvSpPr>
          <p:cNvPr id="458771" name="Text Box 19"/>
          <p:cNvSpPr txBox="1">
            <a:spLocks noChangeArrowheads="1"/>
          </p:cNvSpPr>
          <p:nvPr/>
        </p:nvSpPr>
        <p:spPr bwMode="auto">
          <a:xfrm>
            <a:off x="6705600" y="5257800"/>
            <a:ext cx="2401888"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Float on the surface</a:t>
            </a:r>
          </a:p>
        </p:txBody>
      </p:sp>
      <p:graphicFrame>
        <p:nvGraphicFramePr>
          <p:cNvPr id="458772" name="Object 8"/>
          <p:cNvGraphicFramePr>
            <a:graphicFrameLocks noChangeAspect="1"/>
          </p:cNvGraphicFramePr>
          <p:nvPr/>
        </p:nvGraphicFramePr>
        <p:xfrm>
          <a:off x="2801938" y="3759200"/>
          <a:ext cx="1846262" cy="1117600"/>
        </p:xfrm>
        <a:graphic>
          <a:graphicData uri="http://schemas.openxmlformats.org/presentationml/2006/ole">
            <mc:AlternateContent xmlns:mc="http://schemas.openxmlformats.org/markup-compatibility/2006">
              <mc:Choice xmlns:v="urn:schemas-microsoft-com:vml" Requires="v">
                <p:oleObj spid="_x0000_s501606" name="Equation" r:id="rId15" imgW="520560" imgH="431640" progId="Equation.DSMT4">
                  <p:embed/>
                </p:oleObj>
              </mc:Choice>
              <mc:Fallback>
                <p:oleObj name="Equation" r:id="rId15" imgW="520560" imgH="4316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01938" y="3759200"/>
                        <a:ext cx="1846262" cy="11176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3" name="Object 9"/>
          <p:cNvGraphicFramePr>
            <a:graphicFrameLocks noChangeAspect="1"/>
          </p:cNvGraphicFramePr>
          <p:nvPr/>
        </p:nvGraphicFramePr>
        <p:xfrm>
          <a:off x="3321050" y="1706563"/>
          <a:ext cx="720725" cy="427037"/>
        </p:xfrm>
        <a:graphic>
          <a:graphicData uri="http://schemas.openxmlformats.org/presentationml/2006/ole">
            <mc:AlternateContent xmlns:mc="http://schemas.openxmlformats.org/markup-compatibility/2006">
              <mc:Choice xmlns:v="urn:schemas-microsoft-com:vml" Requires="v">
                <p:oleObj spid="_x0000_s501607" name="Equation" r:id="rId17" imgW="203040" imgH="164880" progId="Equation.DSMT4">
                  <p:embed/>
                </p:oleObj>
              </mc:Choice>
              <mc:Fallback>
                <p:oleObj name="Equation" r:id="rId17" imgW="203040" imgH="1648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21050" y="1706563"/>
                        <a:ext cx="72072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4" name="Object 10"/>
          <p:cNvGraphicFramePr>
            <a:graphicFrameLocks noChangeAspect="1"/>
          </p:cNvGraphicFramePr>
          <p:nvPr/>
        </p:nvGraphicFramePr>
        <p:xfrm>
          <a:off x="3200400" y="1676400"/>
          <a:ext cx="811213" cy="1019175"/>
        </p:xfrm>
        <a:graphic>
          <a:graphicData uri="http://schemas.openxmlformats.org/presentationml/2006/ole">
            <mc:AlternateContent xmlns:mc="http://schemas.openxmlformats.org/markup-compatibility/2006">
              <mc:Choice xmlns:v="urn:schemas-microsoft-com:vml" Requires="v">
                <p:oleObj spid="_x0000_s501608" name="Equation" r:id="rId19" imgW="228600" imgH="393480" progId="Equation.DSMT4">
                  <p:embed/>
                </p:oleObj>
              </mc:Choice>
              <mc:Fallback>
                <p:oleObj name="Equation" r:id="rId19" imgW="228600" imgH="39348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00400" y="1676400"/>
                        <a:ext cx="811213" cy="10191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71599563"/>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39459</TotalTime>
  <Words>2048</Words>
  <Application>Microsoft Macintosh PowerPoint</Application>
  <PresentationFormat>On-screen Show (4:3)</PresentationFormat>
  <Paragraphs>209</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phys1443-spring02</vt:lpstr>
      <vt:lpstr>Equation</vt:lpstr>
      <vt:lpstr>PHYS 1443 – Section 004 Lecture #21</vt:lpstr>
      <vt:lpstr>Announcements</vt:lpstr>
      <vt:lpstr>Elastic Properties of Solids</vt:lpstr>
      <vt:lpstr>Elastic Limit and Ultimate Strength</vt:lpstr>
      <vt:lpstr>Young’s Modulus</vt:lpstr>
      <vt:lpstr>Bulk Modulus</vt:lpstr>
      <vt:lpstr>Elastic Moduli and Ultimate Strengths of Materials</vt:lpstr>
      <vt:lpstr>Example for Solid’s Elastic Property</vt:lpstr>
      <vt:lpstr>Density and Specific Gravity</vt:lpstr>
      <vt:lpstr>Fluid and Pressure</vt:lpstr>
      <vt:lpstr>Example for Pressure</vt:lpstr>
      <vt:lpstr>Variation of Pressure and Depth</vt:lpstr>
      <vt:lpstr>Pascal’s Principle and Hydraulics</vt:lpstr>
      <vt:lpstr>Example for Pascal’s Principle</vt:lpstr>
      <vt:lpstr>Example for Pascal’s Principle</vt:lpstr>
      <vt:lpstr>Example for Pascal’s Principle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1097</cp:revision>
  <cp:lastPrinted>2014-11-07T06:26:55Z</cp:lastPrinted>
  <dcterms:created xsi:type="dcterms:W3CDTF">2012-06-05T17:02:23Z</dcterms:created>
  <dcterms:modified xsi:type="dcterms:W3CDTF">2014-11-07T06:27:33Z</dcterms:modified>
</cp:coreProperties>
</file>