
<file path=[Content_Types].xml><?xml version="1.0" encoding="utf-8"?>
<Types xmlns="http://schemas.openxmlformats.org/package/2006/content-types">
  <Default Extension="xml" ContentType="application/xml"/>
  <Default Extension="wmf" ContentType="image/x-wmf"/>
  <Default Extension="jpeg" ContentType="image/jpeg"/>
  <Default Extension="rels" ContentType="application/vnd.openxmlformats-package.relationships+xml"/>
  <Default Extension="emf" ContentType="image/x-emf"/>
  <Default Extension="vml" ContentType="application/vnd.openxmlformats-officedocument.vmlDrawing"/>
  <Default Extension="bin" ContentType="application/vnd.openxmlformats-officedocument.presentationml.printerSettings"/>
  <Default Extension="pn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embeddings/oleObject1.bin" ContentType="application/vnd.openxmlformats-officedocument.oleObject"/>
  <Override PartName="/ppt/embeddings/oleObject2.bin" ContentType="application/vnd.openxmlformats-officedocument.oleObject"/>
  <Override PartName="/ppt/embeddings/oleObject3.bin" ContentType="application/vnd.openxmlformats-officedocument.oleObject"/>
  <Override PartName="/ppt/embeddings/oleObject4.bin" ContentType="application/vnd.openxmlformats-officedocument.oleObject"/>
  <Override PartName="/ppt/embeddings/oleObject5.bin" ContentType="application/vnd.openxmlformats-officedocument.oleObject"/>
  <Override PartName="/ppt/embeddings/oleObject6.bin" ContentType="application/vnd.openxmlformats-officedocument.oleObject"/>
  <Override PartName="/ppt/embeddings/oleObject7.bin" ContentType="application/vnd.openxmlformats-officedocument.oleObject"/>
  <Override PartName="/ppt/embeddings/oleObject8.bin" ContentType="application/vnd.openxmlformats-officedocument.oleObject"/>
  <Override PartName="/ppt/embeddings/oleObject9.bin" ContentType="application/vnd.openxmlformats-officedocument.oleObject"/>
  <Override PartName="/ppt/embeddings/oleObject10.bin" ContentType="application/vnd.openxmlformats-officedocument.oleObject"/>
  <Override PartName="/ppt/embeddings/oleObject11.bin" ContentType="application/vnd.openxmlformats-officedocument.oleObject"/>
  <Override PartName="/ppt/embeddings/oleObject12.bin" ContentType="application/vnd.openxmlformats-officedocument.oleObject"/>
  <Override PartName="/ppt/embeddings/oleObject13.bin" ContentType="application/vnd.openxmlformats-officedocument.oleObject"/>
  <Override PartName="/ppt/embeddings/oleObject14.bin" ContentType="application/vnd.openxmlformats-officedocument.oleObject"/>
  <Override PartName="/ppt/embeddings/oleObject15.bin" ContentType="application/vnd.openxmlformats-officedocument.oleObject"/>
  <Override PartName="/ppt/embeddings/oleObject16.bin" ContentType="application/vnd.openxmlformats-officedocument.oleObject"/>
  <Override PartName="/ppt/embeddings/oleObject17.bin" ContentType="application/vnd.openxmlformats-officedocument.oleObject"/>
  <Override PartName="/ppt/embeddings/oleObject18.bin" ContentType="application/vnd.openxmlformats-officedocument.oleObject"/>
  <Override PartName="/ppt/embeddings/oleObject19.bin" ContentType="application/vnd.openxmlformats-officedocument.oleObject"/>
  <Override PartName="/ppt/embeddings/oleObject20.bin" ContentType="application/vnd.openxmlformats-officedocument.oleObject"/>
  <Override PartName="/ppt/embeddings/oleObject21.bin" ContentType="application/vnd.openxmlformats-officedocument.oleObject"/>
  <Override PartName="/ppt/embeddings/oleObject22.bin" ContentType="application/vnd.openxmlformats-officedocument.oleObject"/>
  <Override PartName="/ppt/embeddings/oleObject23.bin" ContentType="application/vnd.openxmlformats-officedocument.oleObject"/>
  <Override PartName="/ppt/embeddings/oleObject24.bin" ContentType="application/vnd.openxmlformats-officedocument.oleObject"/>
  <Override PartName="/ppt/embeddings/oleObject25.bin" ContentType="application/vnd.openxmlformats-officedocument.oleObject"/>
  <Override PartName="/ppt/embeddings/oleObject26.bin" ContentType="application/vnd.openxmlformats-officedocument.oleObject"/>
  <Override PartName="/ppt/embeddings/oleObject27.bin" ContentType="application/vnd.openxmlformats-officedocument.oleObject"/>
  <Override PartName="/ppt/embeddings/oleObject28.bin" ContentType="application/vnd.openxmlformats-officedocument.oleObject"/>
  <Override PartName="/ppt/embeddings/oleObject29.bin" ContentType="application/vnd.openxmlformats-officedocument.oleObject"/>
  <Override PartName="/ppt/embeddings/oleObject30.bin" ContentType="application/vnd.openxmlformats-officedocument.oleObject"/>
  <Override PartName="/ppt/embeddings/oleObject31.bin" ContentType="application/vnd.openxmlformats-officedocument.oleObject"/>
  <Override PartName="/ppt/embeddings/oleObject32.bin" ContentType="application/vnd.openxmlformats-officedocument.oleObject"/>
  <Override PartName="/ppt/embeddings/oleObject33.bin" ContentType="application/vnd.openxmlformats-officedocument.oleObject"/>
  <Override PartName="/ppt/embeddings/oleObject34.bin" ContentType="application/vnd.openxmlformats-officedocument.oleObject"/>
  <Override PartName="/ppt/embeddings/oleObject35.bin" ContentType="application/vnd.openxmlformats-officedocument.oleObject"/>
  <Override PartName="/ppt/embeddings/oleObject36.bin" ContentType="application/vnd.openxmlformats-officedocument.oleObject"/>
  <Override PartName="/ppt/embeddings/oleObject37.bin" ContentType="application/vnd.openxmlformats-officedocument.oleObject"/>
  <Override PartName="/ppt/embeddings/oleObject38.bin" ContentType="application/vnd.openxmlformats-officedocument.oleObject"/>
  <Override PartName="/ppt/embeddings/oleObject39.bin" ContentType="application/vnd.openxmlformats-officedocument.oleObject"/>
  <Override PartName="/ppt/embeddings/oleObject40.bin" ContentType="application/vnd.openxmlformats-officedocument.oleObject"/>
  <Override PartName="/ppt/embeddings/oleObject41.bin" ContentType="application/vnd.openxmlformats-officedocument.oleObject"/>
  <Override PartName="/ppt/embeddings/oleObject42.bin" ContentType="application/vnd.openxmlformats-officedocument.oleObject"/>
  <Override PartName="/ppt/embeddings/oleObject43.bin" ContentType="application/vnd.openxmlformats-officedocument.oleObject"/>
  <Override PartName="/ppt/embeddings/oleObject44.bin" ContentType="application/vnd.openxmlformats-officedocument.oleObject"/>
  <Override PartName="/ppt/embeddings/oleObject45.bin" ContentType="application/vnd.openxmlformats-officedocument.oleObject"/>
  <Override PartName="/ppt/embeddings/oleObject46.bin" ContentType="application/vnd.openxmlformats-officedocument.oleObject"/>
  <Override PartName="/ppt/embeddings/oleObject47.bin" ContentType="application/vnd.openxmlformats-officedocument.oleObject"/>
  <Override PartName="/ppt/embeddings/oleObject48.bin" ContentType="application/vnd.openxmlformats-officedocument.oleObject"/>
  <Override PartName="/ppt/embeddings/oleObject49.bin" ContentType="application/vnd.openxmlformats-officedocument.oleObject"/>
  <Override PartName="/ppt/embeddings/oleObject50.bin" ContentType="application/vnd.openxmlformats-officedocument.oleObject"/>
  <Override PartName="/ppt/embeddings/oleObject51.bin" ContentType="application/vnd.openxmlformats-officedocument.oleObject"/>
  <Override PartName="/ppt/embeddings/oleObject52.bin" ContentType="application/vnd.openxmlformats-officedocument.oleObject"/>
  <Override PartName="/ppt/embeddings/oleObject53.bin" ContentType="application/vnd.openxmlformats-officedocument.oleObject"/>
  <Override PartName="/ppt/embeddings/oleObject54.bin" ContentType="application/vnd.openxmlformats-officedocument.oleObject"/>
  <Override PartName="/ppt/embeddings/oleObject55.bin" ContentType="application/vnd.openxmlformats-officedocument.oleObject"/>
  <Override PartName="/ppt/embeddings/oleObject56.bin" ContentType="application/vnd.openxmlformats-officedocument.oleObject"/>
  <Override PartName="/ppt/embeddings/oleObject57.bin" ContentType="application/vnd.openxmlformats-officedocument.oleObject"/>
  <Override PartName="/ppt/embeddings/oleObject58.bin" ContentType="application/vnd.openxmlformats-officedocument.oleObject"/>
  <Override PartName="/ppt/embeddings/oleObject59.bin" ContentType="application/vnd.openxmlformats-officedocument.oleObject"/>
  <Override PartName="/ppt/embeddings/oleObject60.bin" ContentType="application/vnd.openxmlformats-officedocument.oleObject"/>
  <Override PartName="/ppt/embeddings/oleObject61.bin" ContentType="application/vnd.openxmlformats-officedocument.oleObject"/>
  <Override PartName="/ppt/embeddings/oleObject62.bin" ContentType="application/vnd.openxmlformats-officedocument.oleObject"/>
  <Override PartName="/ppt/embeddings/oleObject63.bin" ContentType="application/vnd.openxmlformats-officedocument.oleObject"/>
  <Override PartName="/ppt/embeddings/oleObject64.bin" ContentType="application/vnd.openxmlformats-officedocument.oleObject"/>
  <Override PartName="/ppt/embeddings/oleObject65.bin" ContentType="application/vnd.openxmlformats-officedocument.oleObject"/>
  <Override PartName="/ppt/embeddings/oleObject66.bin" ContentType="application/vnd.openxmlformats-officedocument.oleObject"/>
  <Override PartName="/ppt/embeddings/oleObject67.bin" ContentType="application/vnd.openxmlformats-officedocument.oleObject"/>
  <Override PartName="/ppt/embeddings/oleObject68.bin" ContentType="application/vnd.openxmlformats-officedocument.oleObject"/>
  <Override PartName="/ppt/embeddings/oleObject69.bin" ContentType="application/vnd.openxmlformats-officedocument.oleObject"/>
  <Override PartName="/ppt/embeddings/oleObject70.bin" ContentType="application/vnd.openxmlformats-officedocument.oleObject"/>
  <Override PartName="/ppt/embeddings/oleObject71.bin" ContentType="application/vnd.openxmlformats-officedocument.oleObject"/>
  <Override PartName="/ppt/embeddings/oleObject72.bin" ContentType="application/vnd.openxmlformats-officedocument.oleObject"/>
  <Override PartName="/ppt/embeddings/oleObject73.bin" ContentType="application/vnd.openxmlformats-officedocument.oleObject"/>
  <Override PartName="/ppt/embeddings/oleObject74.bin" ContentType="application/vnd.openxmlformats-officedocument.oleObject"/>
  <Override PartName="/ppt/embeddings/oleObject75.bin" ContentType="application/vnd.openxmlformats-officedocument.oleObject"/>
  <Override PartName="/ppt/embeddings/oleObject76.bin" ContentType="application/vnd.openxmlformats-officedocument.oleObject"/>
  <Override PartName="/ppt/embeddings/oleObject77.bin" ContentType="application/vnd.openxmlformats-officedocument.oleObject"/>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handoutMasterIdLst>
    <p:handoutMasterId r:id="rId19"/>
  </p:handoutMasterIdLst>
  <p:sldIdLst>
    <p:sldId id="256" r:id="rId2"/>
    <p:sldId id="690" r:id="rId3"/>
    <p:sldId id="809" r:id="rId4"/>
    <p:sldId id="810" r:id="rId5"/>
    <p:sldId id="811" r:id="rId6"/>
    <p:sldId id="812" r:id="rId7"/>
    <p:sldId id="813" r:id="rId8"/>
    <p:sldId id="814" r:id="rId9"/>
    <p:sldId id="797" r:id="rId10"/>
    <p:sldId id="815" r:id="rId11"/>
    <p:sldId id="816" r:id="rId12"/>
    <p:sldId id="817" r:id="rId13"/>
    <p:sldId id="818" r:id="rId14"/>
    <p:sldId id="819" r:id="rId15"/>
    <p:sldId id="820" r:id="rId16"/>
    <p:sldId id="821" r:id="rId17"/>
  </p:sldIdLst>
  <p:sldSz cx="9144000" cy="6858000" type="screen4x3"/>
  <p:notesSz cx="6877050" cy="9163050"/>
  <p:defaultTextStyle>
    <a:defPPr>
      <a:defRPr lang="en-US"/>
    </a:defPPr>
    <a:lvl1pPr algn="l" rtl="0" fontAlgn="base">
      <a:spcBef>
        <a:spcPct val="0"/>
      </a:spcBef>
      <a:spcAft>
        <a:spcPct val="0"/>
      </a:spcAft>
      <a:defRPr sz="2400" kern="1200">
        <a:solidFill>
          <a:schemeClr val="tx1"/>
        </a:solidFill>
        <a:latin typeface="Times New Roman" pitchFamily="-84" charset="0"/>
        <a:ea typeface="+mn-ea"/>
        <a:cs typeface="+mn-cs"/>
      </a:defRPr>
    </a:lvl1pPr>
    <a:lvl2pPr marL="457200" algn="l" rtl="0" fontAlgn="base">
      <a:spcBef>
        <a:spcPct val="0"/>
      </a:spcBef>
      <a:spcAft>
        <a:spcPct val="0"/>
      </a:spcAft>
      <a:defRPr sz="2400" kern="1200">
        <a:solidFill>
          <a:schemeClr val="tx1"/>
        </a:solidFill>
        <a:latin typeface="Times New Roman" pitchFamily="-84" charset="0"/>
        <a:ea typeface="+mn-ea"/>
        <a:cs typeface="+mn-cs"/>
      </a:defRPr>
    </a:lvl2pPr>
    <a:lvl3pPr marL="914400" algn="l" rtl="0" fontAlgn="base">
      <a:spcBef>
        <a:spcPct val="0"/>
      </a:spcBef>
      <a:spcAft>
        <a:spcPct val="0"/>
      </a:spcAft>
      <a:defRPr sz="2400" kern="1200">
        <a:solidFill>
          <a:schemeClr val="tx1"/>
        </a:solidFill>
        <a:latin typeface="Times New Roman" pitchFamily="-84" charset="0"/>
        <a:ea typeface="+mn-ea"/>
        <a:cs typeface="+mn-cs"/>
      </a:defRPr>
    </a:lvl3pPr>
    <a:lvl4pPr marL="1371600" algn="l" rtl="0" fontAlgn="base">
      <a:spcBef>
        <a:spcPct val="0"/>
      </a:spcBef>
      <a:spcAft>
        <a:spcPct val="0"/>
      </a:spcAft>
      <a:defRPr sz="2400" kern="1200">
        <a:solidFill>
          <a:schemeClr val="tx1"/>
        </a:solidFill>
        <a:latin typeface="Times New Roman" pitchFamily="-84" charset="0"/>
        <a:ea typeface="+mn-ea"/>
        <a:cs typeface="+mn-cs"/>
      </a:defRPr>
    </a:lvl4pPr>
    <a:lvl5pPr marL="1828800" algn="l" rtl="0" fontAlgn="base">
      <a:spcBef>
        <a:spcPct val="0"/>
      </a:spcBef>
      <a:spcAft>
        <a:spcPct val="0"/>
      </a:spcAft>
      <a:defRPr sz="2400" kern="1200">
        <a:solidFill>
          <a:schemeClr val="tx1"/>
        </a:solidFill>
        <a:latin typeface="Times New Roman" pitchFamily="-84" charset="0"/>
        <a:ea typeface="+mn-ea"/>
        <a:cs typeface="+mn-cs"/>
      </a:defRPr>
    </a:lvl5pPr>
    <a:lvl6pPr marL="2286000" algn="l" defTabSz="457200" rtl="0" eaLnBrk="1" latinLnBrk="0" hangingPunct="1">
      <a:defRPr sz="2400" kern="1200">
        <a:solidFill>
          <a:schemeClr val="tx1"/>
        </a:solidFill>
        <a:latin typeface="Times New Roman" pitchFamily="-84" charset="0"/>
        <a:ea typeface="+mn-ea"/>
        <a:cs typeface="+mn-cs"/>
      </a:defRPr>
    </a:lvl6pPr>
    <a:lvl7pPr marL="2743200" algn="l" defTabSz="457200" rtl="0" eaLnBrk="1" latinLnBrk="0" hangingPunct="1">
      <a:defRPr sz="2400" kern="1200">
        <a:solidFill>
          <a:schemeClr val="tx1"/>
        </a:solidFill>
        <a:latin typeface="Times New Roman" pitchFamily="-84" charset="0"/>
        <a:ea typeface="+mn-ea"/>
        <a:cs typeface="+mn-cs"/>
      </a:defRPr>
    </a:lvl7pPr>
    <a:lvl8pPr marL="3200400" algn="l" defTabSz="457200" rtl="0" eaLnBrk="1" latinLnBrk="0" hangingPunct="1">
      <a:defRPr sz="2400" kern="1200">
        <a:solidFill>
          <a:schemeClr val="tx1"/>
        </a:solidFill>
        <a:latin typeface="Times New Roman" pitchFamily="-84" charset="0"/>
        <a:ea typeface="+mn-ea"/>
        <a:cs typeface="+mn-cs"/>
      </a:defRPr>
    </a:lvl8pPr>
    <a:lvl9pPr marL="3657600" algn="l" defTabSz="457200" rtl="0" eaLnBrk="1" latinLnBrk="0" hangingPunct="1">
      <a:defRPr sz="2400" kern="1200">
        <a:solidFill>
          <a:schemeClr val="tx1"/>
        </a:solidFill>
        <a:latin typeface="Times New Roman" pitchFamily="-8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rgbClr val="0033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FFCC"/>
    <a:srgbClr val="FFFFCC"/>
    <a:srgbClr val="CC6600"/>
    <a:srgbClr val="FF0066"/>
    <a:srgbClr val="CC00CC"/>
    <a:srgbClr val="003300"/>
    <a:srgbClr val="660066"/>
    <a:srgbClr val="A5002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0"/>
    <p:restoredTop sz="94660"/>
  </p:normalViewPr>
  <p:slideViewPr>
    <p:cSldViewPr>
      <p:cViewPr varScale="1">
        <p:scale>
          <a:sx n="72" d="100"/>
          <a:sy n="72" d="100"/>
        </p:scale>
        <p:origin x="-688" y="-11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4458"/>
    </p:cViewPr>
  </p:sorter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printerSettings" Target="printerSettings/printerSettings1.bin"/><Relationship Id="rId21" Type="http://schemas.openxmlformats.org/officeDocument/2006/relationships/presProps" Target="presProps.xml"/><Relationship Id="rId22" Type="http://schemas.openxmlformats.org/officeDocument/2006/relationships/viewProps" Target="viewProps.xml"/><Relationship Id="rId23" Type="http://schemas.openxmlformats.org/officeDocument/2006/relationships/theme" Target="theme/theme1.xml"/><Relationship Id="rId24"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notesMaster" Target="notesMasters/notesMaster1.xml"/><Relationship Id="rId19" Type="http://schemas.openxmlformats.org/officeDocument/2006/relationships/handoutMaster" Target="handoutMasters/handoutMaster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wmf"/><Relationship Id="rId2" Type="http://schemas.openxmlformats.org/officeDocument/2006/relationships/image" Target="../media/image3.wmf"/></Relationships>
</file>

<file path=ppt/drawings/_rels/vmlDrawing10.vml.rels><?xml version="1.0" encoding="UTF-8" standalone="yes"?>
<Relationships xmlns="http://schemas.openxmlformats.org/package/2006/relationships"><Relationship Id="rId3" Type="http://schemas.openxmlformats.org/officeDocument/2006/relationships/image" Target="../media/image59.wmf"/><Relationship Id="rId4" Type="http://schemas.openxmlformats.org/officeDocument/2006/relationships/image" Target="../media/image60.wmf"/><Relationship Id="rId5" Type="http://schemas.openxmlformats.org/officeDocument/2006/relationships/image" Target="../media/image61.wmf"/><Relationship Id="rId6" Type="http://schemas.openxmlformats.org/officeDocument/2006/relationships/image" Target="../media/image62.wmf"/><Relationship Id="rId1" Type="http://schemas.openxmlformats.org/officeDocument/2006/relationships/image" Target="../media/image34.wmf"/><Relationship Id="rId2" Type="http://schemas.openxmlformats.org/officeDocument/2006/relationships/image" Target="../media/image58.wmf"/></Relationships>
</file>

<file path=ppt/drawings/_rels/vmlDrawing11.vml.rels><?xml version="1.0" encoding="UTF-8" standalone="yes"?>
<Relationships xmlns="http://schemas.openxmlformats.org/package/2006/relationships"><Relationship Id="rId3" Type="http://schemas.openxmlformats.org/officeDocument/2006/relationships/image" Target="../media/image65.wmf"/><Relationship Id="rId4" Type="http://schemas.openxmlformats.org/officeDocument/2006/relationships/image" Target="../media/image66.wmf"/><Relationship Id="rId5" Type="http://schemas.openxmlformats.org/officeDocument/2006/relationships/image" Target="../media/image67.wmf"/><Relationship Id="rId6" Type="http://schemas.openxmlformats.org/officeDocument/2006/relationships/image" Target="../media/image68.wmf"/><Relationship Id="rId1" Type="http://schemas.openxmlformats.org/officeDocument/2006/relationships/image" Target="../media/image63.wmf"/><Relationship Id="rId2" Type="http://schemas.openxmlformats.org/officeDocument/2006/relationships/image" Target="../media/image64.wmf"/></Relationships>
</file>

<file path=ppt/drawings/_rels/vmlDrawing12.vml.rels><?xml version="1.0" encoding="UTF-8" standalone="yes"?>
<Relationships xmlns="http://schemas.openxmlformats.org/package/2006/relationships"><Relationship Id="rId3" Type="http://schemas.openxmlformats.org/officeDocument/2006/relationships/image" Target="../media/image64.wmf"/><Relationship Id="rId4" Type="http://schemas.openxmlformats.org/officeDocument/2006/relationships/image" Target="../media/image70.wmf"/><Relationship Id="rId5" Type="http://schemas.openxmlformats.org/officeDocument/2006/relationships/image" Target="../media/image71.wmf"/><Relationship Id="rId6" Type="http://schemas.openxmlformats.org/officeDocument/2006/relationships/image" Target="../media/image72.wmf"/><Relationship Id="rId7" Type="http://schemas.openxmlformats.org/officeDocument/2006/relationships/image" Target="../media/image73.wmf"/><Relationship Id="rId8" Type="http://schemas.openxmlformats.org/officeDocument/2006/relationships/image" Target="../media/image74.wmf"/><Relationship Id="rId9" Type="http://schemas.openxmlformats.org/officeDocument/2006/relationships/image" Target="../media/image75.wmf"/><Relationship Id="rId10" Type="http://schemas.openxmlformats.org/officeDocument/2006/relationships/image" Target="../media/image76.wmf"/><Relationship Id="rId1" Type="http://schemas.openxmlformats.org/officeDocument/2006/relationships/image" Target="../media/image34.wmf"/><Relationship Id="rId2" Type="http://schemas.openxmlformats.org/officeDocument/2006/relationships/image" Target="../media/image69.w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7.wmf"/><Relationship Id="rId4" Type="http://schemas.openxmlformats.org/officeDocument/2006/relationships/image" Target="../media/image8.wmf"/><Relationship Id="rId5" Type="http://schemas.openxmlformats.org/officeDocument/2006/relationships/image" Target="../media/image9.wmf"/><Relationship Id="rId1" Type="http://schemas.openxmlformats.org/officeDocument/2006/relationships/image" Target="../media/image5.wmf"/><Relationship Id="rId2" Type="http://schemas.openxmlformats.org/officeDocument/2006/relationships/image" Target="../media/image6.wmf"/></Relationships>
</file>

<file path=ppt/drawings/_rels/vmlDrawing3.vml.rels><?xml version="1.0" encoding="UTF-8" standalone="yes"?>
<Relationships xmlns="http://schemas.openxmlformats.org/package/2006/relationships"><Relationship Id="rId3" Type="http://schemas.openxmlformats.org/officeDocument/2006/relationships/image" Target="../media/image12.wmf"/><Relationship Id="rId4" Type="http://schemas.openxmlformats.org/officeDocument/2006/relationships/image" Target="../media/image13.wmf"/><Relationship Id="rId1" Type="http://schemas.openxmlformats.org/officeDocument/2006/relationships/image" Target="../media/image10.wmf"/><Relationship Id="rId2" Type="http://schemas.openxmlformats.org/officeDocument/2006/relationships/image" Target="../media/image11.wmf"/></Relationships>
</file>

<file path=ppt/drawings/_rels/vmlDrawing4.vml.rels><?xml version="1.0" encoding="UTF-8" standalone="yes"?>
<Relationships xmlns="http://schemas.openxmlformats.org/package/2006/relationships"><Relationship Id="rId3" Type="http://schemas.openxmlformats.org/officeDocument/2006/relationships/image" Target="../media/image18.wmf"/><Relationship Id="rId4" Type="http://schemas.openxmlformats.org/officeDocument/2006/relationships/image" Target="../media/image19.emf"/><Relationship Id="rId1" Type="http://schemas.openxmlformats.org/officeDocument/2006/relationships/image" Target="../media/image16.wmf"/><Relationship Id="rId2" Type="http://schemas.openxmlformats.org/officeDocument/2006/relationships/image" Target="../media/image17.wmf"/></Relationships>
</file>

<file path=ppt/drawings/_rels/vmlDrawing5.vml.rels><?xml version="1.0" encoding="UTF-8" standalone="yes"?>
<Relationships xmlns="http://schemas.openxmlformats.org/package/2006/relationships"><Relationship Id="rId3" Type="http://schemas.openxmlformats.org/officeDocument/2006/relationships/image" Target="../media/image22.wmf"/><Relationship Id="rId4" Type="http://schemas.openxmlformats.org/officeDocument/2006/relationships/image" Target="../media/image23.wmf"/><Relationship Id="rId5" Type="http://schemas.openxmlformats.org/officeDocument/2006/relationships/image" Target="../media/image24.wmf"/><Relationship Id="rId6" Type="http://schemas.openxmlformats.org/officeDocument/2006/relationships/image" Target="../media/image25.wmf"/><Relationship Id="rId7" Type="http://schemas.openxmlformats.org/officeDocument/2006/relationships/image" Target="../media/image26.wmf"/><Relationship Id="rId8" Type="http://schemas.openxmlformats.org/officeDocument/2006/relationships/image" Target="../media/image27.wmf"/><Relationship Id="rId9" Type="http://schemas.openxmlformats.org/officeDocument/2006/relationships/image" Target="../media/image28.wmf"/><Relationship Id="rId1" Type="http://schemas.openxmlformats.org/officeDocument/2006/relationships/image" Target="../media/image20.wmf"/><Relationship Id="rId2" Type="http://schemas.openxmlformats.org/officeDocument/2006/relationships/image" Target="../media/image21.w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29.wmf"/><Relationship Id="rId2" Type="http://schemas.openxmlformats.org/officeDocument/2006/relationships/image" Target="../media/image30.wmf"/><Relationship Id="rId3" Type="http://schemas.openxmlformats.org/officeDocument/2006/relationships/image" Target="../media/image31.wmf"/></Relationships>
</file>

<file path=ppt/drawings/_rels/vmlDrawing7.vml.rels><?xml version="1.0" encoding="UTF-8" standalone="yes"?>
<Relationships xmlns="http://schemas.openxmlformats.org/package/2006/relationships"><Relationship Id="rId3" Type="http://schemas.openxmlformats.org/officeDocument/2006/relationships/image" Target="../media/image35.wmf"/><Relationship Id="rId4" Type="http://schemas.openxmlformats.org/officeDocument/2006/relationships/image" Target="../media/image36.wmf"/><Relationship Id="rId5" Type="http://schemas.openxmlformats.org/officeDocument/2006/relationships/image" Target="../media/image37.wmf"/><Relationship Id="rId6" Type="http://schemas.openxmlformats.org/officeDocument/2006/relationships/image" Target="../media/image38.wmf"/><Relationship Id="rId7" Type="http://schemas.openxmlformats.org/officeDocument/2006/relationships/image" Target="../media/image39.wmf"/><Relationship Id="rId8" Type="http://schemas.openxmlformats.org/officeDocument/2006/relationships/image" Target="../media/image40.wmf"/><Relationship Id="rId9" Type="http://schemas.openxmlformats.org/officeDocument/2006/relationships/image" Target="../media/image41.wmf"/><Relationship Id="rId10" Type="http://schemas.openxmlformats.org/officeDocument/2006/relationships/image" Target="../media/image42.wmf"/><Relationship Id="rId11" Type="http://schemas.openxmlformats.org/officeDocument/2006/relationships/image" Target="../media/image43.emf"/><Relationship Id="rId1" Type="http://schemas.openxmlformats.org/officeDocument/2006/relationships/image" Target="../media/image33.wmf"/><Relationship Id="rId2" Type="http://schemas.openxmlformats.org/officeDocument/2006/relationships/image" Target="../media/image34.wmf"/></Relationships>
</file>

<file path=ppt/drawings/_rels/vmlDrawing8.vml.rels><?xml version="1.0" encoding="UTF-8" standalone="yes"?>
<Relationships xmlns="http://schemas.openxmlformats.org/package/2006/relationships"><Relationship Id="rId3" Type="http://schemas.openxmlformats.org/officeDocument/2006/relationships/image" Target="../media/image46.wmf"/><Relationship Id="rId4" Type="http://schemas.openxmlformats.org/officeDocument/2006/relationships/image" Target="../media/image34.wmf"/><Relationship Id="rId5" Type="http://schemas.openxmlformats.org/officeDocument/2006/relationships/image" Target="../media/image47.wmf"/><Relationship Id="rId6" Type="http://schemas.openxmlformats.org/officeDocument/2006/relationships/image" Target="../media/image48.wmf"/><Relationship Id="rId7" Type="http://schemas.openxmlformats.org/officeDocument/2006/relationships/image" Target="../media/image49.wmf"/><Relationship Id="rId8" Type="http://schemas.openxmlformats.org/officeDocument/2006/relationships/image" Target="../media/image50.wmf"/><Relationship Id="rId9" Type="http://schemas.openxmlformats.org/officeDocument/2006/relationships/image" Target="../media/image51.wmf"/><Relationship Id="rId1" Type="http://schemas.openxmlformats.org/officeDocument/2006/relationships/image" Target="../media/image44.wmf"/><Relationship Id="rId2" Type="http://schemas.openxmlformats.org/officeDocument/2006/relationships/image" Target="../media/image45.wmf"/></Relationships>
</file>

<file path=ppt/drawings/_rels/vmlDrawing9.vml.rels><?xml version="1.0" encoding="UTF-8" standalone="yes"?>
<Relationships xmlns="http://schemas.openxmlformats.org/package/2006/relationships"><Relationship Id="rId3" Type="http://schemas.openxmlformats.org/officeDocument/2006/relationships/image" Target="../media/image53.wmf"/><Relationship Id="rId4" Type="http://schemas.openxmlformats.org/officeDocument/2006/relationships/image" Target="../media/image54.wmf"/><Relationship Id="rId5" Type="http://schemas.openxmlformats.org/officeDocument/2006/relationships/image" Target="../media/image55.wmf"/><Relationship Id="rId6" Type="http://schemas.openxmlformats.org/officeDocument/2006/relationships/image" Target="../media/image56.wmf"/><Relationship Id="rId7" Type="http://schemas.openxmlformats.org/officeDocument/2006/relationships/image" Target="../media/image57.wmf"/><Relationship Id="rId1" Type="http://schemas.openxmlformats.org/officeDocument/2006/relationships/image" Target="../media/image34.wmf"/><Relationship Id="rId2" Type="http://schemas.openxmlformats.org/officeDocument/2006/relationships/image" Target="../media/image5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3794" name="Rectangle 2"/>
          <p:cNvSpPr>
            <a:spLocks noGrp="1" noChangeArrowheads="1"/>
          </p:cNvSpPr>
          <p:nvPr>
            <p:ph type="hdr" sz="quarter"/>
          </p:nvPr>
        </p:nvSpPr>
        <p:spPr bwMode="auto">
          <a:xfrm>
            <a:off x="0" y="0"/>
            <a:ext cx="2979738" cy="458788"/>
          </a:xfrm>
          <a:prstGeom prst="rect">
            <a:avLst/>
          </a:prstGeom>
          <a:noFill/>
          <a:ln w="9525">
            <a:noFill/>
            <a:miter lim="800000"/>
            <a:headEnd/>
            <a:tailEnd/>
          </a:ln>
          <a:effectLst/>
        </p:spPr>
        <p:txBody>
          <a:bodyPr vert="horz" wrap="square" lIns="91650" tIns="45825" rIns="91650" bIns="45825" numCol="1" anchor="t" anchorCtr="0" compatLnSpc="1">
            <a:prstTxWarp prst="textNoShape">
              <a:avLst/>
            </a:prstTxWarp>
          </a:bodyPr>
          <a:lstStyle>
            <a:lvl1pPr defTabSz="915988">
              <a:defRPr sz="1200">
                <a:latin typeface="Times New Roman" charset="0"/>
              </a:defRPr>
            </a:lvl1pPr>
          </a:lstStyle>
          <a:p>
            <a:pPr>
              <a:defRPr/>
            </a:pPr>
            <a:endParaRPr lang="en-US"/>
          </a:p>
        </p:txBody>
      </p:sp>
      <p:sp>
        <p:nvSpPr>
          <p:cNvPr id="33795" name="Rectangle 3"/>
          <p:cNvSpPr>
            <a:spLocks noGrp="1" noChangeArrowheads="1"/>
          </p:cNvSpPr>
          <p:nvPr>
            <p:ph type="dt" sz="quarter" idx="1"/>
          </p:nvPr>
        </p:nvSpPr>
        <p:spPr bwMode="auto">
          <a:xfrm>
            <a:off x="3897313" y="0"/>
            <a:ext cx="2979737" cy="458788"/>
          </a:xfrm>
          <a:prstGeom prst="rect">
            <a:avLst/>
          </a:prstGeom>
          <a:noFill/>
          <a:ln w="9525">
            <a:noFill/>
            <a:miter lim="800000"/>
            <a:headEnd/>
            <a:tailEnd/>
          </a:ln>
          <a:effectLst/>
        </p:spPr>
        <p:txBody>
          <a:bodyPr vert="horz" wrap="square" lIns="91650" tIns="45825" rIns="91650" bIns="45825" numCol="1" anchor="t" anchorCtr="0" compatLnSpc="1">
            <a:prstTxWarp prst="textNoShape">
              <a:avLst/>
            </a:prstTxWarp>
          </a:bodyPr>
          <a:lstStyle>
            <a:lvl1pPr algn="r" defTabSz="915988">
              <a:defRPr sz="1200">
                <a:latin typeface="Times New Roman" charset="0"/>
              </a:defRPr>
            </a:lvl1pPr>
          </a:lstStyle>
          <a:p>
            <a:pPr>
              <a:defRPr/>
            </a:pPr>
            <a:endParaRPr lang="en-US"/>
          </a:p>
        </p:txBody>
      </p:sp>
      <p:sp>
        <p:nvSpPr>
          <p:cNvPr id="33796" name="Rectangle 4"/>
          <p:cNvSpPr>
            <a:spLocks noGrp="1" noChangeArrowheads="1"/>
          </p:cNvSpPr>
          <p:nvPr>
            <p:ph type="ftr" sz="quarter" idx="2"/>
          </p:nvPr>
        </p:nvSpPr>
        <p:spPr bwMode="auto">
          <a:xfrm>
            <a:off x="0" y="8704263"/>
            <a:ext cx="2979738" cy="458787"/>
          </a:xfrm>
          <a:prstGeom prst="rect">
            <a:avLst/>
          </a:prstGeom>
          <a:noFill/>
          <a:ln w="9525">
            <a:noFill/>
            <a:miter lim="800000"/>
            <a:headEnd/>
            <a:tailEnd/>
          </a:ln>
          <a:effectLst/>
        </p:spPr>
        <p:txBody>
          <a:bodyPr vert="horz" wrap="square" lIns="91650" tIns="45825" rIns="91650" bIns="45825" numCol="1" anchor="b" anchorCtr="0" compatLnSpc="1">
            <a:prstTxWarp prst="textNoShape">
              <a:avLst/>
            </a:prstTxWarp>
          </a:bodyPr>
          <a:lstStyle>
            <a:lvl1pPr defTabSz="915988">
              <a:defRPr sz="1200">
                <a:latin typeface="Times New Roman" charset="0"/>
              </a:defRPr>
            </a:lvl1pPr>
          </a:lstStyle>
          <a:p>
            <a:pPr>
              <a:defRPr/>
            </a:pPr>
            <a:endParaRPr lang="en-US"/>
          </a:p>
        </p:txBody>
      </p:sp>
      <p:sp>
        <p:nvSpPr>
          <p:cNvPr id="33797" name="Rectangle 5"/>
          <p:cNvSpPr>
            <a:spLocks noGrp="1" noChangeArrowheads="1"/>
          </p:cNvSpPr>
          <p:nvPr>
            <p:ph type="sldNum" sz="quarter" idx="3"/>
          </p:nvPr>
        </p:nvSpPr>
        <p:spPr bwMode="auto">
          <a:xfrm>
            <a:off x="3897313" y="8704263"/>
            <a:ext cx="2979737" cy="458787"/>
          </a:xfrm>
          <a:prstGeom prst="rect">
            <a:avLst/>
          </a:prstGeom>
          <a:noFill/>
          <a:ln w="9525">
            <a:noFill/>
            <a:miter lim="800000"/>
            <a:headEnd/>
            <a:tailEnd/>
          </a:ln>
          <a:effectLst/>
        </p:spPr>
        <p:txBody>
          <a:bodyPr vert="horz" wrap="square" lIns="91650" tIns="45825" rIns="91650" bIns="45825" numCol="1" anchor="b" anchorCtr="0" compatLnSpc="1">
            <a:prstTxWarp prst="textNoShape">
              <a:avLst/>
            </a:prstTxWarp>
          </a:bodyPr>
          <a:lstStyle>
            <a:lvl1pPr algn="r" defTabSz="915988">
              <a:defRPr sz="1200">
                <a:latin typeface="Times New Roman" charset="0"/>
              </a:defRPr>
            </a:lvl1pPr>
          </a:lstStyle>
          <a:p>
            <a:pPr>
              <a:defRPr/>
            </a:pPr>
            <a:fld id="{383069AB-0B70-3E4B-9CBA-A7E1F3E0FC3E}" type="slidenum">
              <a:rPr lang="en-US"/>
              <a:pPr>
                <a:defRPr/>
              </a:pPr>
              <a:t>‹#›</a:t>
            </a:fld>
            <a:endParaRPr lang="en-US"/>
          </a:p>
        </p:txBody>
      </p:sp>
    </p:spTree>
    <p:extLst>
      <p:ext uri="{BB962C8B-B14F-4D97-AF65-F5344CB8AC3E}">
        <p14:creationId xmlns:p14="http://schemas.microsoft.com/office/powerpoint/2010/main" val="682587087"/>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bwMode="auto">
          <a:xfrm>
            <a:off x="0" y="0"/>
            <a:ext cx="2979738" cy="458788"/>
          </a:xfrm>
          <a:prstGeom prst="rect">
            <a:avLst/>
          </a:prstGeom>
          <a:noFill/>
          <a:ln w="9525">
            <a:noFill/>
            <a:miter lim="800000"/>
            <a:headEnd/>
            <a:tailEnd/>
          </a:ln>
          <a:effectLst/>
        </p:spPr>
        <p:txBody>
          <a:bodyPr vert="horz" wrap="square" lIns="91650" tIns="45825" rIns="91650" bIns="45825" numCol="1" anchor="t" anchorCtr="0" compatLnSpc="1">
            <a:prstTxWarp prst="textNoShape">
              <a:avLst/>
            </a:prstTxWarp>
          </a:bodyPr>
          <a:lstStyle>
            <a:lvl1pPr defTabSz="915988">
              <a:defRPr sz="1200">
                <a:latin typeface="Times New Roman" charset="0"/>
              </a:defRPr>
            </a:lvl1pPr>
          </a:lstStyle>
          <a:p>
            <a:pPr>
              <a:defRPr/>
            </a:pPr>
            <a:endParaRPr lang="en-US"/>
          </a:p>
        </p:txBody>
      </p:sp>
      <p:sp>
        <p:nvSpPr>
          <p:cNvPr id="6147" name="Rectangle 3"/>
          <p:cNvSpPr>
            <a:spLocks noGrp="1" noChangeArrowheads="1"/>
          </p:cNvSpPr>
          <p:nvPr>
            <p:ph type="dt" idx="1"/>
          </p:nvPr>
        </p:nvSpPr>
        <p:spPr bwMode="auto">
          <a:xfrm>
            <a:off x="3897313" y="0"/>
            <a:ext cx="2979737" cy="458788"/>
          </a:xfrm>
          <a:prstGeom prst="rect">
            <a:avLst/>
          </a:prstGeom>
          <a:noFill/>
          <a:ln w="9525">
            <a:noFill/>
            <a:miter lim="800000"/>
            <a:headEnd/>
            <a:tailEnd/>
          </a:ln>
          <a:effectLst/>
        </p:spPr>
        <p:txBody>
          <a:bodyPr vert="horz" wrap="square" lIns="91650" tIns="45825" rIns="91650" bIns="45825" numCol="1" anchor="t" anchorCtr="0" compatLnSpc="1">
            <a:prstTxWarp prst="textNoShape">
              <a:avLst/>
            </a:prstTxWarp>
          </a:bodyPr>
          <a:lstStyle>
            <a:lvl1pPr algn="r" defTabSz="915988">
              <a:defRPr sz="1200">
                <a:latin typeface="Times New Roman" charset="0"/>
              </a:defRPr>
            </a:lvl1pPr>
          </a:lstStyle>
          <a:p>
            <a:pPr>
              <a:defRPr/>
            </a:pPr>
            <a:endParaRPr lang="en-US"/>
          </a:p>
        </p:txBody>
      </p:sp>
      <p:sp>
        <p:nvSpPr>
          <p:cNvPr id="17412" name="Rectangle 4"/>
          <p:cNvSpPr>
            <a:spLocks noGrp="1" noRot="1" noChangeAspect="1" noChangeArrowheads="1" noTextEdit="1"/>
          </p:cNvSpPr>
          <p:nvPr>
            <p:ph type="sldImg" idx="2"/>
          </p:nvPr>
        </p:nvSpPr>
        <p:spPr bwMode="auto">
          <a:xfrm>
            <a:off x="1149350" y="687388"/>
            <a:ext cx="4579938" cy="3435350"/>
          </a:xfrm>
          <a:prstGeom prst="rect">
            <a:avLst/>
          </a:prstGeom>
          <a:noFill/>
          <a:ln w="9525">
            <a:solidFill>
              <a:srgbClr val="000000"/>
            </a:solidFill>
            <a:miter lim="800000"/>
            <a:headEnd/>
            <a:tailEnd/>
          </a:ln>
        </p:spPr>
      </p:sp>
      <p:sp>
        <p:nvSpPr>
          <p:cNvPr id="6149" name="Rectangle 5"/>
          <p:cNvSpPr>
            <a:spLocks noGrp="1" noChangeArrowheads="1"/>
          </p:cNvSpPr>
          <p:nvPr>
            <p:ph type="body" sz="quarter" idx="3"/>
          </p:nvPr>
        </p:nvSpPr>
        <p:spPr bwMode="auto">
          <a:xfrm>
            <a:off x="917575" y="4352925"/>
            <a:ext cx="5041900" cy="4122738"/>
          </a:xfrm>
          <a:prstGeom prst="rect">
            <a:avLst/>
          </a:prstGeom>
          <a:noFill/>
          <a:ln w="9525">
            <a:noFill/>
            <a:miter lim="800000"/>
            <a:headEnd/>
            <a:tailEnd/>
          </a:ln>
          <a:effectLst/>
        </p:spPr>
        <p:txBody>
          <a:bodyPr vert="horz" wrap="square" lIns="91650" tIns="45825" rIns="91650" bIns="45825"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150" name="Rectangle 6"/>
          <p:cNvSpPr>
            <a:spLocks noGrp="1" noChangeArrowheads="1"/>
          </p:cNvSpPr>
          <p:nvPr>
            <p:ph type="ftr" sz="quarter" idx="4"/>
          </p:nvPr>
        </p:nvSpPr>
        <p:spPr bwMode="auto">
          <a:xfrm>
            <a:off x="0" y="8704263"/>
            <a:ext cx="2979738" cy="458787"/>
          </a:xfrm>
          <a:prstGeom prst="rect">
            <a:avLst/>
          </a:prstGeom>
          <a:noFill/>
          <a:ln w="9525">
            <a:noFill/>
            <a:miter lim="800000"/>
            <a:headEnd/>
            <a:tailEnd/>
          </a:ln>
          <a:effectLst/>
        </p:spPr>
        <p:txBody>
          <a:bodyPr vert="horz" wrap="square" lIns="91650" tIns="45825" rIns="91650" bIns="45825" numCol="1" anchor="b" anchorCtr="0" compatLnSpc="1">
            <a:prstTxWarp prst="textNoShape">
              <a:avLst/>
            </a:prstTxWarp>
          </a:bodyPr>
          <a:lstStyle>
            <a:lvl1pPr defTabSz="915988">
              <a:defRPr sz="1200">
                <a:latin typeface="Times New Roman" charset="0"/>
              </a:defRPr>
            </a:lvl1pPr>
          </a:lstStyle>
          <a:p>
            <a:pPr>
              <a:defRPr/>
            </a:pPr>
            <a:endParaRPr lang="en-US"/>
          </a:p>
        </p:txBody>
      </p:sp>
      <p:sp>
        <p:nvSpPr>
          <p:cNvPr id="6151" name="Rectangle 7"/>
          <p:cNvSpPr>
            <a:spLocks noGrp="1" noChangeArrowheads="1"/>
          </p:cNvSpPr>
          <p:nvPr>
            <p:ph type="sldNum" sz="quarter" idx="5"/>
          </p:nvPr>
        </p:nvSpPr>
        <p:spPr bwMode="auto">
          <a:xfrm>
            <a:off x="3897313" y="8704263"/>
            <a:ext cx="2979737" cy="458787"/>
          </a:xfrm>
          <a:prstGeom prst="rect">
            <a:avLst/>
          </a:prstGeom>
          <a:noFill/>
          <a:ln w="9525">
            <a:noFill/>
            <a:miter lim="800000"/>
            <a:headEnd/>
            <a:tailEnd/>
          </a:ln>
          <a:effectLst/>
        </p:spPr>
        <p:txBody>
          <a:bodyPr vert="horz" wrap="square" lIns="91650" tIns="45825" rIns="91650" bIns="45825" numCol="1" anchor="b" anchorCtr="0" compatLnSpc="1">
            <a:prstTxWarp prst="textNoShape">
              <a:avLst/>
            </a:prstTxWarp>
          </a:bodyPr>
          <a:lstStyle>
            <a:lvl1pPr algn="r" defTabSz="915988">
              <a:defRPr sz="1200">
                <a:latin typeface="Times New Roman" charset="0"/>
              </a:defRPr>
            </a:lvl1pPr>
          </a:lstStyle>
          <a:p>
            <a:pPr>
              <a:defRPr/>
            </a:pPr>
            <a:fld id="{1E34483E-5B5B-BD45-A08D-10B8C52212D4}" type="slidenum">
              <a:rPr lang="en-US"/>
              <a:pPr>
                <a:defRPr/>
              </a:pPr>
              <a:t>‹#›</a:t>
            </a:fld>
            <a:endParaRPr lang="en-US"/>
          </a:p>
        </p:txBody>
      </p:sp>
    </p:spTree>
    <p:extLst>
      <p:ext uri="{BB962C8B-B14F-4D97-AF65-F5344CB8AC3E}">
        <p14:creationId xmlns:p14="http://schemas.microsoft.com/office/powerpoint/2010/main" val="2144073191"/>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200" kern="1200">
        <a:solidFill>
          <a:schemeClr val="tx1"/>
        </a:solidFill>
        <a:latin typeface="Times New Roman" pitchFamily="18" charset="0"/>
        <a:ea typeface="ＭＳ Ｐゴシック" pitchFamily="-1" charset="-128"/>
        <a:cs typeface="ＭＳ Ｐゴシック" pitchFamily="-1" charset="-128"/>
      </a:defRPr>
    </a:lvl1pPr>
    <a:lvl2pPr marL="457200" algn="l" rtl="0" eaLnBrk="0" fontAlgn="base" hangingPunct="0">
      <a:spcBef>
        <a:spcPct val="30000"/>
      </a:spcBef>
      <a:spcAft>
        <a:spcPct val="0"/>
      </a:spcAft>
      <a:defRPr sz="1200" kern="1200">
        <a:solidFill>
          <a:schemeClr val="tx1"/>
        </a:solidFill>
        <a:latin typeface="Times New Roman" pitchFamily="18" charset="0"/>
        <a:ea typeface="ＭＳ Ｐゴシック" charset="-128"/>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ＭＳ Ｐゴシック" charset="-128"/>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ＭＳ Ｐゴシック" charset="-128"/>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ＭＳ Ｐゴシック"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7" descr="UTA_color_seal"/>
          <p:cNvPicPr>
            <a:picLocks noChangeAspect="1" noChangeArrowheads="1"/>
          </p:cNvPicPr>
          <p:nvPr/>
        </p:nvPicPr>
        <p:blipFill>
          <a:blip r:embed="rId2"/>
          <a:srcRect/>
          <a:stretch>
            <a:fillRect/>
          </a:stretch>
        </p:blipFill>
        <p:spPr bwMode="auto">
          <a:xfrm>
            <a:off x="3124200" y="6253163"/>
            <a:ext cx="457200" cy="452437"/>
          </a:xfrm>
          <a:prstGeom prst="rect">
            <a:avLst/>
          </a:prstGeom>
          <a:noFill/>
          <a:ln w="9525">
            <a:noFill/>
            <a:miter lim="800000"/>
            <a:headEnd/>
            <a:tailEnd/>
          </a:ln>
        </p:spPr>
      </p:pic>
      <p:sp>
        <p:nvSpPr>
          <p:cNvPr id="3074" name="Rectangle 2"/>
          <p:cNvSpPr>
            <a:spLocks noGrp="1" noChangeArrowheads="1"/>
          </p:cNvSpPr>
          <p:nvPr>
            <p:ph type="ctrTitle"/>
          </p:nvPr>
        </p:nvSpPr>
        <p:spPr>
          <a:xfrm>
            <a:off x="685800" y="1219200"/>
            <a:ext cx="7772400" cy="1143000"/>
          </a:xfrm>
        </p:spPr>
        <p:txBody>
          <a:bodyPr/>
          <a:lstStyle>
            <a:lvl1pPr>
              <a:defRPr/>
            </a:lvl1pPr>
          </a:lstStyle>
          <a:p>
            <a:r>
              <a:rPr lang="en-US"/>
              <a:t>Click to edit Master</a:t>
            </a:r>
          </a:p>
        </p:txBody>
      </p:sp>
      <p:sp>
        <p:nvSpPr>
          <p:cNvPr id="3075" name="Rectangle 3"/>
          <p:cNvSpPr>
            <a:spLocks noGrp="1" noChangeArrowheads="1"/>
          </p:cNvSpPr>
          <p:nvPr>
            <p:ph type="subTitle" idx="1"/>
          </p:nvPr>
        </p:nvSpPr>
        <p:spPr>
          <a:xfrm>
            <a:off x="1371600" y="2971800"/>
            <a:ext cx="6400800" cy="2590800"/>
          </a:xfrm>
        </p:spPr>
        <p:txBody>
          <a:bodyPr/>
          <a:lstStyle>
            <a:lvl1pPr marL="0" indent="0" algn="ctr">
              <a:defRPr/>
            </a:lvl1pPr>
          </a:lstStyle>
          <a:p>
            <a:r>
              <a:rPr lang="en-US"/>
              <a:t>Click to edit Master subtitle style</a:t>
            </a:r>
          </a:p>
        </p:txBody>
      </p:sp>
      <p:sp>
        <p:nvSpPr>
          <p:cNvPr id="5" name="Rectangle 4"/>
          <p:cNvSpPr>
            <a:spLocks noGrp="1" noChangeArrowheads="1"/>
          </p:cNvSpPr>
          <p:nvPr>
            <p:ph type="dt" sz="half" idx="10"/>
          </p:nvPr>
        </p:nvSpPr>
        <p:spPr/>
        <p:txBody>
          <a:bodyPr/>
          <a:lstStyle>
            <a:lvl1pPr>
              <a:defRPr/>
            </a:lvl1pPr>
          </a:lstStyle>
          <a:p>
            <a:pPr>
              <a:defRPr/>
            </a:pPr>
            <a:r>
              <a:rPr lang="en-US" smtClean="0"/>
              <a:t>Thursday, Nov. 6, 2014</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nl-NL" smtClean="0"/>
              <a:t>PHYS 1443-004, Fall 2014                            Dr. Jaehoon Yu</a:t>
            </a:r>
            <a:endParaRPr lang="en-US"/>
          </a:p>
        </p:txBody>
      </p:sp>
      <p:sp>
        <p:nvSpPr>
          <p:cNvPr id="7" name="Rectangle 6"/>
          <p:cNvSpPr>
            <a:spLocks noGrp="1" noChangeArrowheads="1"/>
          </p:cNvSpPr>
          <p:nvPr>
            <p:ph type="sldNum" sz="quarter" idx="12"/>
          </p:nvPr>
        </p:nvSpPr>
        <p:spPr/>
        <p:txBody>
          <a:bodyPr/>
          <a:lstStyle>
            <a:lvl1pPr>
              <a:defRPr/>
            </a:lvl1pPr>
          </a:lstStyle>
          <a:p>
            <a:pPr>
              <a:defRPr/>
            </a:pPr>
            <a:fld id="{3DD774B2-BEFC-0F4C-8EFB-A9A3D81A594A}"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Thursday, Nov. 6, 2014</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nl-NL" smtClean="0"/>
              <a:t>PHYS 1443-004, Fall 2014                            Dr. Jaehoon Yu</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8128B57A-27A1-3D4C-A6D4-801C028D8806}"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Thursday, Nov. 6, 2014</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nl-NL" smtClean="0"/>
              <a:t>PHYS 1443-004, Fall 2014                            Dr. Jaehoon Yu</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76959B54-6614-314D-82E3-D63DF83F53D7}"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fourObj" preserve="1">
  <p:cSld name="Title and 4 Content">
    <p:spTree>
      <p:nvGrpSpPr>
        <p:cNvPr id="1" name=""/>
        <p:cNvGrpSpPr/>
        <p:nvPr/>
      </p:nvGrpSpPr>
      <p:grpSpPr>
        <a:xfrm>
          <a:off x="0" y="0"/>
          <a:ext cx="0" cy="0"/>
          <a:chOff x="0" y="0"/>
          <a:chExt cx="0" cy="0"/>
        </a:xfrm>
      </p:grpSpPr>
      <p:sp>
        <p:nvSpPr>
          <p:cNvPr id="2" name="Title 1"/>
          <p:cNvSpPr>
            <a:spLocks noGrp="1"/>
          </p:cNvSpPr>
          <p:nvPr>
            <p:ph type="title" sz="quarter"/>
          </p:nvPr>
        </p:nvSpPr>
        <p:spPr>
          <a:xfrm>
            <a:off x="685800" y="609600"/>
            <a:ext cx="7772400" cy="1143000"/>
          </a:xfrm>
        </p:spPr>
        <p:txBody>
          <a:bodyPr/>
          <a:lstStyle/>
          <a:p>
            <a:r>
              <a:rPr lang="en-US" smtClean="0"/>
              <a:t>Click to edit Master title style</a:t>
            </a:r>
            <a:endParaRPr lang="en-US"/>
          </a:p>
        </p:txBody>
      </p:sp>
      <p:sp>
        <p:nvSpPr>
          <p:cNvPr id="3" name="Content Placeholder 2"/>
          <p:cNvSpPr>
            <a:spLocks noGrp="1"/>
          </p:cNvSpPr>
          <p:nvPr>
            <p:ph sz="quarter" idx="1"/>
          </p:nvPr>
        </p:nvSpPr>
        <p:spPr>
          <a:xfrm>
            <a:off x="685800" y="1981200"/>
            <a:ext cx="38100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48200" y="1981200"/>
            <a:ext cx="38100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685800" y="4114800"/>
            <a:ext cx="38100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48200" y="4114800"/>
            <a:ext cx="38100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Thursday, Nov. 6, 2014</a:t>
            </a:r>
            <a:endParaRPr lang="en-US"/>
          </a:p>
        </p:txBody>
      </p:sp>
      <p:sp>
        <p:nvSpPr>
          <p:cNvPr id="8" name="Rectangle 5"/>
          <p:cNvSpPr>
            <a:spLocks noGrp="1" noChangeArrowheads="1"/>
          </p:cNvSpPr>
          <p:nvPr>
            <p:ph type="ftr" sz="quarter" idx="11"/>
          </p:nvPr>
        </p:nvSpPr>
        <p:spPr>
          <a:ln/>
        </p:spPr>
        <p:txBody>
          <a:bodyPr/>
          <a:lstStyle>
            <a:lvl1pPr>
              <a:defRPr/>
            </a:lvl1pPr>
          </a:lstStyle>
          <a:p>
            <a:pPr>
              <a:defRPr/>
            </a:pPr>
            <a:r>
              <a:rPr lang="nl-NL" smtClean="0"/>
              <a:t>PHYS 1443-004, Fall 2014                            Dr. Jaehoon Yu</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633D2C0A-C00C-6D49-85C5-A00CF6C3B057}"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Thursday, Nov. 6, 2014</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nl-NL" smtClean="0"/>
              <a:t>PHYS 1443-004, Fall 2014                            Dr. Jaehoon Yu</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623D45CD-16A2-224C-B70A-0D1B04896262}"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Thursday, Nov. 6, 2014</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nl-NL" smtClean="0"/>
              <a:t>PHYS 1443-004, Fall 2014                            Dr. Jaehoon Yu</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923CED5A-781C-B54B-9DCC-46150F17B7DA}"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Thursday, Nov. 6, 2014</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nl-NL" smtClean="0"/>
              <a:t>PHYS 1443-004, Fall 2014                            Dr. Jaehoon Yu</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B5000C52-892A-734C-9735-DFA415D8DA43}"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Thursday, Nov. 6, 2014</a:t>
            </a:r>
            <a:endParaRPr lang="en-US"/>
          </a:p>
        </p:txBody>
      </p:sp>
      <p:sp>
        <p:nvSpPr>
          <p:cNvPr id="8" name="Rectangle 5"/>
          <p:cNvSpPr>
            <a:spLocks noGrp="1" noChangeArrowheads="1"/>
          </p:cNvSpPr>
          <p:nvPr>
            <p:ph type="ftr" sz="quarter" idx="11"/>
          </p:nvPr>
        </p:nvSpPr>
        <p:spPr>
          <a:ln/>
        </p:spPr>
        <p:txBody>
          <a:bodyPr/>
          <a:lstStyle>
            <a:lvl1pPr>
              <a:defRPr/>
            </a:lvl1pPr>
          </a:lstStyle>
          <a:p>
            <a:pPr>
              <a:defRPr/>
            </a:pPr>
            <a:r>
              <a:rPr lang="nl-NL" smtClean="0"/>
              <a:t>PHYS 1443-004, Fall 2014                            Dr. Jaehoon Yu</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D8608EF3-45E5-0542-9CB7-247C5541AE2C}"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Thursday, Nov. 6, 2014</a:t>
            </a:r>
            <a:endParaRPr lang="en-US"/>
          </a:p>
        </p:txBody>
      </p:sp>
      <p:sp>
        <p:nvSpPr>
          <p:cNvPr id="4" name="Rectangle 5"/>
          <p:cNvSpPr>
            <a:spLocks noGrp="1" noChangeArrowheads="1"/>
          </p:cNvSpPr>
          <p:nvPr>
            <p:ph type="ftr" sz="quarter" idx="11"/>
          </p:nvPr>
        </p:nvSpPr>
        <p:spPr>
          <a:ln/>
        </p:spPr>
        <p:txBody>
          <a:bodyPr/>
          <a:lstStyle>
            <a:lvl1pPr>
              <a:defRPr/>
            </a:lvl1pPr>
          </a:lstStyle>
          <a:p>
            <a:pPr>
              <a:defRPr/>
            </a:pPr>
            <a:r>
              <a:rPr lang="nl-NL" smtClean="0"/>
              <a:t>PHYS 1443-004, Fall 2014                            Dr. Jaehoon Yu</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892F9CF5-C078-EB47-929F-B0A3FA3F9506}"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Thursday, Nov. 6, 2014</a:t>
            </a:r>
            <a:endParaRPr lang="en-US"/>
          </a:p>
        </p:txBody>
      </p:sp>
      <p:sp>
        <p:nvSpPr>
          <p:cNvPr id="3" name="Rectangle 5"/>
          <p:cNvSpPr>
            <a:spLocks noGrp="1" noChangeArrowheads="1"/>
          </p:cNvSpPr>
          <p:nvPr>
            <p:ph type="ftr" sz="quarter" idx="11"/>
          </p:nvPr>
        </p:nvSpPr>
        <p:spPr>
          <a:ln/>
        </p:spPr>
        <p:txBody>
          <a:bodyPr/>
          <a:lstStyle>
            <a:lvl1pPr>
              <a:defRPr/>
            </a:lvl1pPr>
          </a:lstStyle>
          <a:p>
            <a:pPr>
              <a:defRPr/>
            </a:pPr>
            <a:r>
              <a:rPr lang="nl-NL" smtClean="0"/>
              <a:t>PHYS 1443-004, Fall 2014                            Dr. Jaehoon Yu</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8DCCF901-3B1D-5D4E-8AD7-5D66FB4A0B10}"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Thursday, Nov. 6, 2014</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nl-NL" smtClean="0"/>
              <a:t>PHYS 1443-004, Fall 2014                            Dr. Jaehoon Yu</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B2B26439-A107-B54D-9685-245DFB0AD8DB}"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Thursday, Nov. 6, 2014</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nl-NL" smtClean="0"/>
              <a:t>PHYS 1443-004, Fall 2014                            Dr. Jaehoon Yu</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B42880F3-5039-AD40-B51A-C61F35823AB5}"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4" Type="http://schemas.openxmlformats.org/officeDocument/2006/relationships/image" Target="../media/image1.pn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solidFill>
                  <a:srgbClr val="FF0066"/>
                </a:solidFill>
                <a:latin typeface="+mn-lt"/>
              </a:defRPr>
            </a:lvl1pPr>
          </a:lstStyle>
          <a:p>
            <a:pPr>
              <a:defRPr/>
            </a:pPr>
            <a:r>
              <a:rPr lang="en-US" smtClean="0"/>
              <a:t>Thursday, Nov. 6, 2014</a:t>
            </a:r>
            <a:endParaRPr lang="en-US"/>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solidFill>
                  <a:srgbClr val="003300"/>
                </a:solidFill>
                <a:latin typeface="+mn-lt"/>
              </a:defRPr>
            </a:lvl1pPr>
          </a:lstStyle>
          <a:p>
            <a:pPr>
              <a:defRPr/>
            </a:pPr>
            <a:r>
              <a:rPr lang="nl-NL" smtClean="0"/>
              <a:t>PHYS 1443-004, Fall 2014                            Dr. Jaehoon Yu</a:t>
            </a:r>
            <a:endParaRPr lang="en-US"/>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b="1">
                <a:solidFill>
                  <a:srgbClr val="A50021"/>
                </a:solidFill>
                <a:latin typeface="Arial Narrow" charset="0"/>
              </a:defRPr>
            </a:lvl1pPr>
          </a:lstStyle>
          <a:p>
            <a:pPr>
              <a:defRPr/>
            </a:pPr>
            <a:fld id="{940792B5-4286-5042-9E96-9D0E8EB76CF0}" type="slidenum">
              <a:rPr lang="en-US"/>
              <a:pPr>
                <a:defRPr/>
              </a:pPr>
              <a:t>‹#›</a:t>
            </a:fld>
            <a:endParaRPr lang="en-US"/>
          </a:p>
        </p:txBody>
      </p:sp>
      <p:pic>
        <p:nvPicPr>
          <p:cNvPr id="1031" name="Picture 7" descr="UTA_color_seal"/>
          <p:cNvPicPr>
            <a:picLocks noChangeAspect="1" noChangeArrowheads="1"/>
          </p:cNvPicPr>
          <p:nvPr/>
        </p:nvPicPr>
        <p:blipFill>
          <a:blip r:embed="rId14"/>
          <a:srcRect/>
          <a:stretch>
            <a:fillRect/>
          </a:stretch>
        </p:blipFill>
        <p:spPr bwMode="auto">
          <a:xfrm>
            <a:off x="3124200" y="6253163"/>
            <a:ext cx="457200" cy="452437"/>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719" r:id="rId1"/>
    <p:sldLayoutId id="2147483707" r:id="rId2"/>
    <p:sldLayoutId id="2147483708" r:id="rId3"/>
    <p:sldLayoutId id="2147483709" r:id="rId4"/>
    <p:sldLayoutId id="2147483710" r:id="rId5"/>
    <p:sldLayoutId id="2147483711" r:id="rId6"/>
    <p:sldLayoutId id="2147483712" r:id="rId7"/>
    <p:sldLayoutId id="2147483713" r:id="rId8"/>
    <p:sldLayoutId id="2147483714" r:id="rId9"/>
    <p:sldLayoutId id="2147483715" r:id="rId10"/>
    <p:sldLayoutId id="2147483716" r:id="rId11"/>
    <p:sldLayoutId id="2147483717" r:id="rId12"/>
  </p:sldLayoutIdLst>
  <p:timing>
    <p:tnLst>
      <p:par>
        <p:cTn xmlns:p14="http://schemas.microsoft.com/office/powerpoint/2010/main" id="1" dur="indefinite" restart="never" nodeType="tmRoot"/>
      </p:par>
    </p:tnLst>
  </p:timing>
  <p:hf hdr="0"/>
  <p:txStyles>
    <p:titleStyle>
      <a:lvl1pPr algn="ctr" rtl="0" eaLnBrk="0" fontAlgn="base" hangingPunct="0">
        <a:spcBef>
          <a:spcPct val="0"/>
        </a:spcBef>
        <a:spcAft>
          <a:spcPct val="0"/>
        </a:spcAft>
        <a:defRPr sz="4400">
          <a:solidFill>
            <a:srgbClr val="A50021"/>
          </a:solidFill>
          <a:latin typeface="+mj-lt"/>
          <a:ea typeface="ＭＳ Ｐゴシック" pitchFamily="-1" charset="-128"/>
          <a:cs typeface="ＭＳ Ｐゴシック" pitchFamily="-1" charset="-128"/>
        </a:defRPr>
      </a:lvl1pPr>
      <a:lvl2pPr algn="ctr" rtl="0" eaLnBrk="0" fontAlgn="base" hangingPunct="0">
        <a:spcBef>
          <a:spcPct val="0"/>
        </a:spcBef>
        <a:spcAft>
          <a:spcPct val="0"/>
        </a:spcAft>
        <a:defRPr sz="4400">
          <a:solidFill>
            <a:srgbClr val="A50021"/>
          </a:solidFill>
          <a:latin typeface="Arial Narrow" pitchFamily="34" charset="0"/>
          <a:ea typeface="ＭＳ Ｐゴシック" pitchFamily="-1" charset="-128"/>
          <a:cs typeface="ＭＳ Ｐゴシック" pitchFamily="-1" charset="-128"/>
        </a:defRPr>
      </a:lvl2pPr>
      <a:lvl3pPr algn="ctr" rtl="0" eaLnBrk="0" fontAlgn="base" hangingPunct="0">
        <a:spcBef>
          <a:spcPct val="0"/>
        </a:spcBef>
        <a:spcAft>
          <a:spcPct val="0"/>
        </a:spcAft>
        <a:defRPr sz="4400">
          <a:solidFill>
            <a:srgbClr val="A50021"/>
          </a:solidFill>
          <a:latin typeface="Arial Narrow" pitchFamily="34" charset="0"/>
          <a:ea typeface="ＭＳ Ｐゴシック" pitchFamily="-1" charset="-128"/>
          <a:cs typeface="ＭＳ Ｐゴシック" pitchFamily="-1" charset="-128"/>
        </a:defRPr>
      </a:lvl3pPr>
      <a:lvl4pPr algn="ctr" rtl="0" eaLnBrk="0" fontAlgn="base" hangingPunct="0">
        <a:spcBef>
          <a:spcPct val="0"/>
        </a:spcBef>
        <a:spcAft>
          <a:spcPct val="0"/>
        </a:spcAft>
        <a:defRPr sz="4400">
          <a:solidFill>
            <a:srgbClr val="A50021"/>
          </a:solidFill>
          <a:latin typeface="Arial Narrow" pitchFamily="34" charset="0"/>
          <a:ea typeface="ＭＳ Ｐゴシック" pitchFamily="-1" charset="-128"/>
          <a:cs typeface="ＭＳ Ｐゴシック" pitchFamily="-1" charset="-128"/>
        </a:defRPr>
      </a:lvl4pPr>
      <a:lvl5pPr algn="ctr" rtl="0" eaLnBrk="0" fontAlgn="base" hangingPunct="0">
        <a:spcBef>
          <a:spcPct val="0"/>
        </a:spcBef>
        <a:spcAft>
          <a:spcPct val="0"/>
        </a:spcAft>
        <a:defRPr sz="4400">
          <a:solidFill>
            <a:srgbClr val="A50021"/>
          </a:solidFill>
          <a:latin typeface="Arial Narrow" pitchFamily="34" charset="0"/>
          <a:ea typeface="ＭＳ Ｐゴシック" pitchFamily="-1" charset="-128"/>
          <a:cs typeface="ＭＳ Ｐゴシック" pitchFamily="-1" charset="-128"/>
        </a:defRPr>
      </a:lvl5pPr>
      <a:lvl6pPr marL="457200" algn="ctr" rtl="0" fontAlgn="base">
        <a:spcBef>
          <a:spcPct val="0"/>
        </a:spcBef>
        <a:spcAft>
          <a:spcPct val="0"/>
        </a:spcAft>
        <a:defRPr sz="4400">
          <a:solidFill>
            <a:srgbClr val="A50021"/>
          </a:solidFill>
          <a:latin typeface="Arial Narrow" pitchFamily="34" charset="0"/>
        </a:defRPr>
      </a:lvl6pPr>
      <a:lvl7pPr marL="914400" algn="ctr" rtl="0" fontAlgn="base">
        <a:spcBef>
          <a:spcPct val="0"/>
        </a:spcBef>
        <a:spcAft>
          <a:spcPct val="0"/>
        </a:spcAft>
        <a:defRPr sz="4400">
          <a:solidFill>
            <a:srgbClr val="A50021"/>
          </a:solidFill>
          <a:latin typeface="Arial Narrow" pitchFamily="34" charset="0"/>
        </a:defRPr>
      </a:lvl7pPr>
      <a:lvl8pPr marL="1371600" algn="ctr" rtl="0" fontAlgn="base">
        <a:spcBef>
          <a:spcPct val="0"/>
        </a:spcBef>
        <a:spcAft>
          <a:spcPct val="0"/>
        </a:spcAft>
        <a:defRPr sz="4400">
          <a:solidFill>
            <a:srgbClr val="A50021"/>
          </a:solidFill>
          <a:latin typeface="Arial Narrow" pitchFamily="34" charset="0"/>
        </a:defRPr>
      </a:lvl8pPr>
      <a:lvl9pPr marL="1828800" algn="ctr" rtl="0" fontAlgn="base">
        <a:spcBef>
          <a:spcPct val="0"/>
        </a:spcBef>
        <a:spcAft>
          <a:spcPct val="0"/>
        </a:spcAft>
        <a:defRPr sz="4400">
          <a:solidFill>
            <a:srgbClr val="A50021"/>
          </a:solidFill>
          <a:latin typeface="Arial Narrow" pitchFamily="34" charset="0"/>
        </a:defRPr>
      </a:lvl9pPr>
    </p:titleStyle>
    <p:bodyStyle>
      <a:lvl1pPr marL="342900" indent="-342900" algn="l" rtl="0" eaLnBrk="0" fontAlgn="base" hangingPunct="0">
        <a:spcBef>
          <a:spcPct val="20000"/>
        </a:spcBef>
        <a:spcAft>
          <a:spcPct val="0"/>
        </a:spcAft>
        <a:buChar char="•"/>
        <a:defRPr sz="3200">
          <a:solidFill>
            <a:schemeClr val="accent2"/>
          </a:solidFill>
          <a:latin typeface="+mn-lt"/>
          <a:ea typeface="ＭＳ Ｐゴシック" pitchFamily="-1" charset="-128"/>
          <a:cs typeface="ＭＳ Ｐゴシック" pitchFamily="-1" charset="-128"/>
        </a:defRPr>
      </a:lvl1pPr>
      <a:lvl2pPr marL="742950" indent="-285750" algn="l" rtl="0" eaLnBrk="0" fontAlgn="base" hangingPunct="0">
        <a:spcBef>
          <a:spcPct val="20000"/>
        </a:spcBef>
        <a:spcAft>
          <a:spcPct val="0"/>
        </a:spcAft>
        <a:buChar char="–"/>
        <a:defRPr sz="2800">
          <a:solidFill>
            <a:srgbClr val="660066"/>
          </a:solidFill>
          <a:latin typeface="+mn-lt"/>
          <a:ea typeface="ＭＳ Ｐゴシック" charset="-128"/>
        </a:defRPr>
      </a:lvl2pPr>
      <a:lvl3pPr marL="1143000" indent="-228600" algn="l" rtl="0" eaLnBrk="0" fontAlgn="base" hangingPunct="0">
        <a:spcBef>
          <a:spcPct val="20000"/>
        </a:spcBef>
        <a:spcAft>
          <a:spcPct val="0"/>
        </a:spcAft>
        <a:buChar char="•"/>
        <a:defRPr sz="2400">
          <a:solidFill>
            <a:srgbClr val="003300"/>
          </a:solidFill>
          <a:latin typeface="+mn-lt"/>
          <a:ea typeface="ＭＳ Ｐゴシック" charset="-128"/>
        </a:defRPr>
      </a:lvl3pPr>
      <a:lvl4pPr marL="1600200" indent="-228600" algn="l" rtl="0" eaLnBrk="0" fontAlgn="base" hangingPunct="0">
        <a:spcBef>
          <a:spcPct val="20000"/>
        </a:spcBef>
        <a:spcAft>
          <a:spcPct val="0"/>
        </a:spcAft>
        <a:buChar char="–"/>
        <a:defRPr sz="2000">
          <a:solidFill>
            <a:srgbClr val="CC00CC"/>
          </a:solidFill>
          <a:latin typeface="+mn-lt"/>
          <a:ea typeface="ＭＳ Ｐゴシック" charset="-128"/>
        </a:defRPr>
      </a:lvl4pPr>
      <a:lvl5pPr marL="2057400" indent="-228600" algn="l" rtl="0" eaLnBrk="0" fontAlgn="base" hangingPunct="0">
        <a:spcBef>
          <a:spcPct val="20000"/>
        </a:spcBef>
        <a:spcAft>
          <a:spcPct val="0"/>
        </a:spcAft>
        <a:buChar char="»"/>
        <a:defRPr sz="2000">
          <a:solidFill>
            <a:srgbClr val="FF0066"/>
          </a:solidFill>
          <a:latin typeface="+mn-lt"/>
          <a:ea typeface="ＭＳ Ｐゴシック" charset="-128"/>
        </a:defRPr>
      </a:lvl5pPr>
      <a:lvl6pPr marL="2514600" indent="-228600" algn="l" rtl="0" fontAlgn="base">
        <a:spcBef>
          <a:spcPct val="20000"/>
        </a:spcBef>
        <a:spcAft>
          <a:spcPct val="0"/>
        </a:spcAft>
        <a:buChar char="»"/>
        <a:defRPr sz="2000">
          <a:solidFill>
            <a:srgbClr val="FF0066"/>
          </a:solidFill>
          <a:latin typeface="+mn-lt"/>
        </a:defRPr>
      </a:lvl6pPr>
      <a:lvl7pPr marL="2971800" indent="-228600" algn="l" rtl="0" fontAlgn="base">
        <a:spcBef>
          <a:spcPct val="20000"/>
        </a:spcBef>
        <a:spcAft>
          <a:spcPct val="0"/>
        </a:spcAft>
        <a:buChar char="»"/>
        <a:defRPr sz="2000">
          <a:solidFill>
            <a:srgbClr val="FF0066"/>
          </a:solidFill>
          <a:latin typeface="+mn-lt"/>
        </a:defRPr>
      </a:lvl7pPr>
      <a:lvl8pPr marL="3429000" indent="-228600" algn="l" rtl="0" fontAlgn="base">
        <a:spcBef>
          <a:spcPct val="20000"/>
        </a:spcBef>
        <a:spcAft>
          <a:spcPct val="0"/>
        </a:spcAft>
        <a:buChar char="»"/>
        <a:defRPr sz="2000">
          <a:solidFill>
            <a:srgbClr val="FF0066"/>
          </a:solidFill>
          <a:latin typeface="+mn-lt"/>
        </a:defRPr>
      </a:lvl8pPr>
      <a:lvl9pPr marL="3886200" indent="-228600" algn="l" rtl="0" fontAlgn="base">
        <a:spcBef>
          <a:spcPct val="20000"/>
        </a:spcBef>
        <a:spcAft>
          <a:spcPct val="0"/>
        </a:spcAft>
        <a:buChar char="»"/>
        <a:defRPr sz="2000">
          <a:solidFill>
            <a:srgbClr val="FF0066"/>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2.jpeg"/><Relationship Id="rId4" Type="http://schemas.openxmlformats.org/officeDocument/2006/relationships/oleObject" Target="../embeddings/oleObject25.bin"/><Relationship Id="rId5" Type="http://schemas.openxmlformats.org/officeDocument/2006/relationships/image" Target="../media/image29.wmf"/><Relationship Id="rId6" Type="http://schemas.openxmlformats.org/officeDocument/2006/relationships/oleObject" Target="../embeddings/oleObject26.bin"/><Relationship Id="rId7" Type="http://schemas.openxmlformats.org/officeDocument/2006/relationships/image" Target="../media/image30.wmf"/><Relationship Id="rId8" Type="http://schemas.openxmlformats.org/officeDocument/2006/relationships/oleObject" Target="../embeddings/oleObject27.bin"/><Relationship Id="rId9" Type="http://schemas.openxmlformats.org/officeDocument/2006/relationships/image" Target="../media/image31.wmf"/><Relationship Id="rId1" Type="http://schemas.openxmlformats.org/officeDocument/2006/relationships/vmlDrawing" Target="../drawings/vmlDrawing6.vml"/><Relationship Id="rId2"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9" Type="http://schemas.openxmlformats.org/officeDocument/2006/relationships/oleObject" Target="../embeddings/oleObject31.bin"/><Relationship Id="rId20" Type="http://schemas.openxmlformats.org/officeDocument/2006/relationships/image" Target="../media/image41.wmf"/><Relationship Id="rId21" Type="http://schemas.openxmlformats.org/officeDocument/2006/relationships/oleObject" Target="../embeddings/oleObject37.bin"/><Relationship Id="rId22" Type="http://schemas.openxmlformats.org/officeDocument/2006/relationships/image" Target="../media/image42.wmf"/><Relationship Id="rId23" Type="http://schemas.openxmlformats.org/officeDocument/2006/relationships/oleObject" Target="../embeddings/oleObject38.bin"/><Relationship Id="rId24" Type="http://schemas.openxmlformats.org/officeDocument/2006/relationships/image" Target="../media/image43.emf"/><Relationship Id="rId10" Type="http://schemas.openxmlformats.org/officeDocument/2006/relationships/image" Target="../media/image36.wmf"/><Relationship Id="rId11" Type="http://schemas.openxmlformats.org/officeDocument/2006/relationships/oleObject" Target="../embeddings/oleObject32.bin"/><Relationship Id="rId12" Type="http://schemas.openxmlformats.org/officeDocument/2006/relationships/image" Target="../media/image37.wmf"/><Relationship Id="rId13" Type="http://schemas.openxmlformats.org/officeDocument/2006/relationships/oleObject" Target="../embeddings/oleObject33.bin"/><Relationship Id="rId14" Type="http://schemas.openxmlformats.org/officeDocument/2006/relationships/image" Target="../media/image38.wmf"/><Relationship Id="rId15" Type="http://schemas.openxmlformats.org/officeDocument/2006/relationships/oleObject" Target="../embeddings/oleObject34.bin"/><Relationship Id="rId16" Type="http://schemas.openxmlformats.org/officeDocument/2006/relationships/image" Target="../media/image39.wmf"/><Relationship Id="rId17" Type="http://schemas.openxmlformats.org/officeDocument/2006/relationships/oleObject" Target="../embeddings/oleObject35.bin"/><Relationship Id="rId18" Type="http://schemas.openxmlformats.org/officeDocument/2006/relationships/image" Target="../media/image40.wmf"/><Relationship Id="rId19" Type="http://schemas.openxmlformats.org/officeDocument/2006/relationships/oleObject" Target="../embeddings/oleObject36.bin"/><Relationship Id="rId1" Type="http://schemas.openxmlformats.org/officeDocument/2006/relationships/vmlDrawing" Target="../drawings/vmlDrawing7.vml"/><Relationship Id="rId2" Type="http://schemas.openxmlformats.org/officeDocument/2006/relationships/slideLayout" Target="../slideLayouts/slideLayout2.xml"/><Relationship Id="rId3" Type="http://schemas.openxmlformats.org/officeDocument/2006/relationships/oleObject" Target="../embeddings/oleObject28.bin"/><Relationship Id="rId4" Type="http://schemas.openxmlformats.org/officeDocument/2006/relationships/image" Target="../media/image33.wmf"/><Relationship Id="rId5" Type="http://schemas.openxmlformats.org/officeDocument/2006/relationships/oleObject" Target="../embeddings/oleObject29.bin"/><Relationship Id="rId6" Type="http://schemas.openxmlformats.org/officeDocument/2006/relationships/image" Target="../media/image34.wmf"/><Relationship Id="rId7" Type="http://schemas.openxmlformats.org/officeDocument/2006/relationships/oleObject" Target="../embeddings/oleObject30.bin"/><Relationship Id="rId8" Type="http://schemas.openxmlformats.org/officeDocument/2006/relationships/image" Target="../media/image35.wmf"/></Relationships>
</file>

<file path=ppt/slides/_rels/slide12.xml.rels><?xml version="1.0" encoding="UTF-8" standalone="yes"?>
<Relationships xmlns="http://schemas.openxmlformats.org/package/2006/relationships"><Relationship Id="rId9" Type="http://schemas.openxmlformats.org/officeDocument/2006/relationships/oleObject" Target="../embeddings/oleObject42.bin"/><Relationship Id="rId20" Type="http://schemas.openxmlformats.org/officeDocument/2006/relationships/image" Target="../media/image51.wmf"/><Relationship Id="rId10" Type="http://schemas.openxmlformats.org/officeDocument/2006/relationships/image" Target="../media/image34.wmf"/><Relationship Id="rId11" Type="http://schemas.openxmlformats.org/officeDocument/2006/relationships/oleObject" Target="../embeddings/oleObject43.bin"/><Relationship Id="rId12" Type="http://schemas.openxmlformats.org/officeDocument/2006/relationships/image" Target="../media/image47.wmf"/><Relationship Id="rId13" Type="http://schemas.openxmlformats.org/officeDocument/2006/relationships/oleObject" Target="../embeddings/oleObject44.bin"/><Relationship Id="rId14" Type="http://schemas.openxmlformats.org/officeDocument/2006/relationships/image" Target="../media/image48.wmf"/><Relationship Id="rId15" Type="http://schemas.openxmlformats.org/officeDocument/2006/relationships/oleObject" Target="../embeddings/oleObject45.bin"/><Relationship Id="rId16" Type="http://schemas.openxmlformats.org/officeDocument/2006/relationships/image" Target="../media/image49.wmf"/><Relationship Id="rId17" Type="http://schemas.openxmlformats.org/officeDocument/2006/relationships/oleObject" Target="../embeddings/oleObject46.bin"/><Relationship Id="rId18" Type="http://schemas.openxmlformats.org/officeDocument/2006/relationships/image" Target="../media/image50.wmf"/><Relationship Id="rId19" Type="http://schemas.openxmlformats.org/officeDocument/2006/relationships/oleObject" Target="../embeddings/oleObject47.bin"/><Relationship Id="rId1" Type="http://schemas.openxmlformats.org/officeDocument/2006/relationships/vmlDrawing" Target="../drawings/vmlDrawing8.vml"/><Relationship Id="rId2" Type="http://schemas.openxmlformats.org/officeDocument/2006/relationships/slideLayout" Target="../slideLayouts/slideLayout2.xml"/><Relationship Id="rId3" Type="http://schemas.openxmlformats.org/officeDocument/2006/relationships/oleObject" Target="../embeddings/oleObject39.bin"/><Relationship Id="rId4" Type="http://schemas.openxmlformats.org/officeDocument/2006/relationships/image" Target="../media/image44.wmf"/><Relationship Id="rId5" Type="http://schemas.openxmlformats.org/officeDocument/2006/relationships/oleObject" Target="../embeddings/oleObject40.bin"/><Relationship Id="rId6" Type="http://schemas.openxmlformats.org/officeDocument/2006/relationships/image" Target="../media/image45.wmf"/><Relationship Id="rId7" Type="http://schemas.openxmlformats.org/officeDocument/2006/relationships/oleObject" Target="../embeddings/oleObject41.bin"/><Relationship Id="rId8" Type="http://schemas.openxmlformats.org/officeDocument/2006/relationships/image" Target="../media/image46.wmf"/></Relationships>
</file>

<file path=ppt/slides/_rels/slide13.xml.rels><?xml version="1.0" encoding="UTF-8" standalone="yes"?>
<Relationships xmlns="http://schemas.openxmlformats.org/package/2006/relationships"><Relationship Id="rId11" Type="http://schemas.openxmlformats.org/officeDocument/2006/relationships/image" Target="../media/image54.wmf"/><Relationship Id="rId12" Type="http://schemas.openxmlformats.org/officeDocument/2006/relationships/oleObject" Target="../embeddings/oleObject53.bin"/><Relationship Id="rId13" Type="http://schemas.openxmlformats.org/officeDocument/2006/relationships/image" Target="../media/image55.wmf"/><Relationship Id="rId14" Type="http://schemas.openxmlformats.org/officeDocument/2006/relationships/oleObject" Target="../embeddings/oleObject54.bin"/><Relationship Id="rId15" Type="http://schemas.openxmlformats.org/officeDocument/2006/relationships/image" Target="../media/image56.wmf"/><Relationship Id="rId16" Type="http://schemas.openxmlformats.org/officeDocument/2006/relationships/oleObject" Target="../embeddings/oleObject55.bin"/><Relationship Id="rId17" Type="http://schemas.openxmlformats.org/officeDocument/2006/relationships/image" Target="../media/image57.wmf"/><Relationship Id="rId1" Type="http://schemas.openxmlformats.org/officeDocument/2006/relationships/vmlDrawing" Target="../drawings/vmlDrawing9.vml"/><Relationship Id="rId2" Type="http://schemas.openxmlformats.org/officeDocument/2006/relationships/slideLayout" Target="../slideLayouts/slideLayout2.xml"/><Relationship Id="rId3" Type="http://schemas.openxmlformats.org/officeDocument/2006/relationships/oleObject" Target="../embeddings/oleObject48.bin"/><Relationship Id="rId4" Type="http://schemas.openxmlformats.org/officeDocument/2006/relationships/image" Target="../media/image34.wmf"/><Relationship Id="rId5" Type="http://schemas.openxmlformats.org/officeDocument/2006/relationships/oleObject" Target="../embeddings/oleObject49.bin"/><Relationship Id="rId6" Type="http://schemas.openxmlformats.org/officeDocument/2006/relationships/image" Target="../media/image52.wmf"/><Relationship Id="rId7" Type="http://schemas.openxmlformats.org/officeDocument/2006/relationships/oleObject" Target="../embeddings/oleObject50.bin"/><Relationship Id="rId8" Type="http://schemas.openxmlformats.org/officeDocument/2006/relationships/image" Target="../media/image53.wmf"/><Relationship Id="rId9" Type="http://schemas.openxmlformats.org/officeDocument/2006/relationships/oleObject" Target="../embeddings/oleObject51.bin"/><Relationship Id="rId10" Type="http://schemas.openxmlformats.org/officeDocument/2006/relationships/oleObject" Target="../embeddings/oleObject52.bin"/></Relationships>
</file>

<file path=ppt/slides/_rels/slide14.xml.rels><?xml version="1.0" encoding="UTF-8" standalone="yes"?>
<Relationships xmlns="http://schemas.openxmlformats.org/package/2006/relationships"><Relationship Id="rId11" Type="http://schemas.openxmlformats.org/officeDocument/2006/relationships/oleObject" Target="../embeddings/oleObject60.bin"/><Relationship Id="rId12" Type="http://schemas.openxmlformats.org/officeDocument/2006/relationships/image" Target="../media/image61.wmf"/><Relationship Id="rId13" Type="http://schemas.openxmlformats.org/officeDocument/2006/relationships/oleObject" Target="../embeddings/oleObject61.bin"/><Relationship Id="rId14" Type="http://schemas.openxmlformats.org/officeDocument/2006/relationships/image" Target="../media/image62.wmf"/><Relationship Id="rId1" Type="http://schemas.openxmlformats.org/officeDocument/2006/relationships/vmlDrawing" Target="../drawings/vmlDrawing10.vml"/><Relationship Id="rId2" Type="http://schemas.openxmlformats.org/officeDocument/2006/relationships/slideLayout" Target="../slideLayouts/slideLayout2.xml"/><Relationship Id="rId3" Type="http://schemas.openxmlformats.org/officeDocument/2006/relationships/oleObject" Target="../embeddings/oleObject56.bin"/><Relationship Id="rId4" Type="http://schemas.openxmlformats.org/officeDocument/2006/relationships/image" Target="../media/image34.wmf"/><Relationship Id="rId5" Type="http://schemas.openxmlformats.org/officeDocument/2006/relationships/oleObject" Target="../embeddings/oleObject57.bin"/><Relationship Id="rId6" Type="http://schemas.openxmlformats.org/officeDocument/2006/relationships/image" Target="../media/image58.wmf"/><Relationship Id="rId7" Type="http://schemas.openxmlformats.org/officeDocument/2006/relationships/oleObject" Target="../embeddings/oleObject58.bin"/><Relationship Id="rId8" Type="http://schemas.openxmlformats.org/officeDocument/2006/relationships/image" Target="../media/image59.wmf"/><Relationship Id="rId9" Type="http://schemas.openxmlformats.org/officeDocument/2006/relationships/oleObject" Target="../embeddings/oleObject59.bin"/><Relationship Id="rId10" Type="http://schemas.openxmlformats.org/officeDocument/2006/relationships/image" Target="../media/image60.wmf"/></Relationships>
</file>

<file path=ppt/slides/_rels/slide15.xml.rels><?xml version="1.0" encoding="UTF-8" standalone="yes"?>
<Relationships xmlns="http://schemas.openxmlformats.org/package/2006/relationships"><Relationship Id="rId11" Type="http://schemas.openxmlformats.org/officeDocument/2006/relationships/oleObject" Target="../embeddings/oleObject66.bin"/><Relationship Id="rId12" Type="http://schemas.openxmlformats.org/officeDocument/2006/relationships/image" Target="../media/image67.wmf"/><Relationship Id="rId13" Type="http://schemas.openxmlformats.org/officeDocument/2006/relationships/oleObject" Target="../embeddings/oleObject67.bin"/><Relationship Id="rId14" Type="http://schemas.openxmlformats.org/officeDocument/2006/relationships/image" Target="../media/image68.wmf"/><Relationship Id="rId1" Type="http://schemas.openxmlformats.org/officeDocument/2006/relationships/vmlDrawing" Target="../drawings/vmlDrawing11.vml"/><Relationship Id="rId2" Type="http://schemas.openxmlformats.org/officeDocument/2006/relationships/slideLayout" Target="../slideLayouts/slideLayout2.xml"/><Relationship Id="rId3" Type="http://schemas.openxmlformats.org/officeDocument/2006/relationships/oleObject" Target="../embeddings/oleObject62.bin"/><Relationship Id="rId4" Type="http://schemas.openxmlformats.org/officeDocument/2006/relationships/image" Target="../media/image63.wmf"/><Relationship Id="rId5" Type="http://schemas.openxmlformats.org/officeDocument/2006/relationships/oleObject" Target="../embeddings/oleObject63.bin"/><Relationship Id="rId6" Type="http://schemas.openxmlformats.org/officeDocument/2006/relationships/image" Target="../media/image64.wmf"/><Relationship Id="rId7" Type="http://schemas.openxmlformats.org/officeDocument/2006/relationships/oleObject" Target="../embeddings/oleObject64.bin"/><Relationship Id="rId8" Type="http://schemas.openxmlformats.org/officeDocument/2006/relationships/image" Target="../media/image65.wmf"/><Relationship Id="rId9" Type="http://schemas.openxmlformats.org/officeDocument/2006/relationships/oleObject" Target="../embeddings/oleObject65.bin"/><Relationship Id="rId10" Type="http://schemas.openxmlformats.org/officeDocument/2006/relationships/image" Target="../media/image66.wmf"/></Relationships>
</file>

<file path=ppt/slides/_rels/slide16.xml.rels><?xml version="1.0" encoding="UTF-8" standalone="yes"?>
<Relationships xmlns="http://schemas.openxmlformats.org/package/2006/relationships"><Relationship Id="rId9" Type="http://schemas.openxmlformats.org/officeDocument/2006/relationships/image" Target="../media/image64.wmf"/><Relationship Id="rId20" Type="http://schemas.openxmlformats.org/officeDocument/2006/relationships/oleObject" Target="../embeddings/oleObject76.bin"/><Relationship Id="rId21" Type="http://schemas.openxmlformats.org/officeDocument/2006/relationships/image" Target="../media/image75.wmf"/><Relationship Id="rId22" Type="http://schemas.openxmlformats.org/officeDocument/2006/relationships/oleObject" Target="../embeddings/oleObject77.bin"/><Relationship Id="rId23" Type="http://schemas.openxmlformats.org/officeDocument/2006/relationships/image" Target="../media/image76.wmf"/><Relationship Id="rId10" Type="http://schemas.openxmlformats.org/officeDocument/2006/relationships/oleObject" Target="../embeddings/oleObject71.bin"/><Relationship Id="rId11" Type="http://schemas.openxmlformats.org/officeDocument/2006/relationships/image" Target="../media/image70.wmf"/><Relationship Id="rId12" Type="http://schemas.openxmlformats.org/officeDocument/2006/relationships/oleObject" Target="../embeddings/oleObject72.bin"/><Relationship Id="rId13" Type="http://schemas.openxmlformats.org/officeDocument/2006/relationships/image" Target="../media/image71.wmf"/><Relationship Id="rId14" Type="http://schemas.openxmlformats.org/officeDocument/2006/relationships/oleObject" Target="../embeddings/oleObject73.bin"/><Relationship Id="rId15" Type="http://schemas.openxmlformats.org/officeDocument/2006/relationships/image" Target="../media/image72.wmf"/><Relationship Id="rId16" Type="http://schemas.openxmlformats.org/officeDocument/2006/relationships/oleObject" Target="../embeddings/oleObject74.bin"/><Relationship Id="rId17" Type="http://schemas.openxmlformats.org/officeDocument/2006/relationships/image" Target="../media/image73.wmf"/><Relationship Id="rId18" Type="http://schemas.openxmlformats.org/officeDocument/2006/relationships/oleObject" Target="../embeddings/oleObject75.bin"/><Relationship Id="rId19" Type="http://schemas.openxmlformats.org/officeDocument/2006/relationships/image" Target="../media/image74.wmf"/><Relationship Id="rId1" Type="http://schemas.openxmlformats.org/officeDocument/2006/relationships/vmlDrawing" Target="../drawings/vmlDrawing12.vml"/><Relationship Id="rId2" Type="http://schemas.openxmlformats.org/officeDocument/2006/relationships/slideLayout" Target="../slideLayouts/slideLayout2.xml"/><Relationship Id="rId3" Type="http://schemas.openxmlformats.org/officeDocument/2006/relationships/image" Target="../media/image77.jpeg"/><Relationship Id="rId4" Type="http://schemas.openxmlformats.org/officeDocument/2006/relationships/oleObject" Target="../embeddings/oleObject68.bin"/><Relationship Id="rId5" Type="http://schemas.openxmlformats.org/officeDocument/2006/relationships/image" Target="../media/image34.wmf"/><Relationship Id="rId6" Type="http://schemas.openxmlformats.org/officeDocument/2006/relationships/oleObject" Target="../embeddings/oleObject69.bin"/><Relationship Id="rId7" Type="http://schemas.openxmlformats.org/officeDocument/2006/relationships/image" Target="../media/image69.wmf"/><Relationship Id="rId8" Type="http://schemas.openxmlformats.org/officeDocument/2006/relationships/oleObject" Target="../embeddings/oleObject70.bin"/></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oleObject" Target="../embeddings/oleObject1.bin"/><Relationship Id="rId4" Type="http://schemas.openxmlformats.org/officeDocument/2006/relationships/image" Target="../media/image2.wmf"/><Relationship Id="rId5" Type="http://schemas.openxmlformats.org/officeDocument/2006/relationships/oleObject" Target="../embeddings/oleObject2.bin"/><Relationship Id="rId6" Type="http://schemas.openxmlformats.org/officeDocument/2006/relationships/image" Target="../media/image3.wmf"/><Relationship Id="rId1" Type="http://schemas.openxmlformats.org/officeDocument/2006/relationships/vmlDrawing" Target="../drawings/vmlDrawing1.vml"/><Relationship Id="rId2"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jpeg"/></Relationships>
</file>

<file path=ppt/slides/_rels/slide5.xml.rels><?xml version="1.0" encoding="UTF-8" standalone="yes"?>
<Relationships xmlns="http://schemas.openxmlformats.org/package/2006/relationships"><Relationship Id="rId11" Type="http://schemas.openxmlformats.org/officeDocument/2006/relationships/oleObject" Target="../embeddings/oleObject7.bin"/><Relationship Id="rId12" Type="http://schemas.openxmlformats.org/officeDocument/2006/relationships/image" Target="../media/image9.wmf"/><Relationship Id="rId1" Type="http://schemas.openxmlformats.org/officeDocument/2006/relationships/vmlDrawing" Target="../drawings/vmlDrawing2.vml"/><Relationship Id="rId2" Type="http://schemas.openxmlformats.org/officeDocument/2006/relationships/slideLayout" Target="../slideLayouts/slideLayout2.xml"/><Relationship Id="rId3" Type="http://schemas.openxmlformats.org/officeDocument/2006/relationships/oleObject" Target="../embeddings/oleObject3.bin"/><Relationship Id="rId4" Type="http://schemas.openxmlformats.org/officeDocument/2006/relationships/image" Target="../media/image5.wmf"/><Relationship Id="rId5" Type="http://schemas.openxmlformats.org/officeDocument/2006/relationships/oleObject" Target="../embeddings/oleObject4.bin"/><Relationship Id="rId6" Type="http://schemas.openxmlformats.org/officeDocument/2006/relationships/image" Target="../media/image6.wmf"/><Relationship Id="rId7" Type="http://schemas.openxmlformats.org/officeDocument/2006/relationships/oleObject" Target="../embeddings/oleObject5.bin"/><Relationship Id="rId8" Type="http://schemas.openxmlformats.org/officeDocument/2006/relationships/image" Target="../media/image7.wmf"/><Relationship Id="rId9" Type="http://schemas.openxmlformats.org/officeDocument/2006/relationships/oleObject" Target="../embeddings/oleObject6.bin"/><Relationship Id="rId10" Type="http://schemas.openxmlformats.org/officeDocument/2006/relationships/image" Target="../media/image8.wmf"/></Relationships>
</file>

<file path=ppt/slides/_rels/slide6.xml.rels><?xml version="1.0" encoding="UTF-8" standalone="yes"?>
<Relationships xmlns="http://schemas.openxmlformats.org/package/2006/relationships"><Relationship Id="rId3" Type="http://schemas.openxmlformats.org/officeDocument/2006/relationships/oleObject" Target="../embeddings/oleObject8.bin"/><Relationship Id="rId4" Type="http://schemas.openxmlformats.org/officeDocument/2006/relationships/image" Target="../media/image10.wmf"/><Relationship Id="rId5" Type="http://schemas.openxmlformats.org/officeDocument/2006/relationships/oleObject" Target="../embeddings/oleObject9.bin"/><Relationship Id="rId6" Type="http://schemas.openxmlformats.org/officeDocument/2006/relationships/image" Target="../media/image11.wmf"/><Relationship Id="rId7" Type="http://schemas.openxmlformats.org/officeDocument/2006/relationships/oleObject" Target="../embeddings/oleObject10.bin"/><Relationship Id="rId8" Type="http://schemas.openxmlformats.org/officeDocument/2006/relationships/image" Target="../media/image12.wmf"/><Relationship Id="rId9" Type="http://schemas.openxmlformats.org/officeDocument/2006/relationships/oleObject" Target="../embeddings/oleObject11.bin"/><Relationship Id="rId10" Type="http://schemas.openxmlformats.org/officeDocument/2006/relationships/image" Target="../media/image13.wmf"/><Relationship Id="rId1" Type="http://schemas.openxmlformats.org/officeDocument/2006/relationships/vmlDrawing" Target="../drawings/vmlDrawing3.vml"/><Relationship Id="rId2"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4.jpeg"/><Relationship Id="rId3" Type="http://schemas.openxmlformats.org/officeDocument/2006/relationships/image" Target="../media/image15.jpeg"/></Relationships>
</file>

<file path=ppt/slides/_rels/slide8.xml.rels><?xml version="1.0" encoding="UTF-8" standalone="yes"?>
<Relationships xmlns="http://schemas.openxmlformats.org/package/2006/relationships"><Relationship Id="rId3" Type="http://schemas.openxmlformats.org/officeDocument/2006/relationships/oleObject" Target="../embeddings/oleObject12.bin"/><Relationship Id="rId4" Type="http://schemas.openxmlformats.org/officeDocument/2006/relationships/image" Target="../media/image16.wmf"/><Relationship Id="rId5" Type="http://schemas.openxmlformats.org/officeDocument/2006/relationships/oleObject" Target="../embeddings/oleObject13.bin"/><Relationship Id="rId6" Type="http://schemas.openxmlformats.org/officeDocument/2006/relationships/image" Target="../media/image17.wmf"/><Relationship Id="rId7" Type="http://schemas.openxmlformats.org/officeDocument/2006/relationships/oleObject" Target="../embeddings/oleObject14.bin"/><Relationship Id="rId8" Type="http://schemas.openxmlformats.org/officeDocument/2006/relationships/image" Target="../media/image18.wmf"/><Relationship Id="rId9" Type="http://schemas.openxmlformats.org/officeDocument/2006/relationships/oleObject" Target="../embeddings/oleObject15.bin"/><Relationship Id="rId10" Type="http://schemas.openxmlformats.org/officeDocument/2006/relationships/image" Target="../media/image19.emf"/><Relationship Id="rId1" Type="http://schemas.openxmlformats.org/officeDocument/2006/relationships/vmlDrawing" Target="../drawings/vmlDrawing4.vml"/><Relationship Id="rId2"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9" Type="http://schemas.openxmlformats.org/officeDocument/2006/relationships/oleObject" Target="../embeddings/oleObject19.bin"/><Relationship Id="rId20" Type="http://schemas.openxmlformats.org/officeDocument/2006/relationships/image" Target="../media/image28.wmf"/><Relationship Id="rId10" Type="http://schemas.openxmlformats.org/officeDocument/2006/relationships/image" Target="../media/image23.wmf"/><Relationship Id="rId11" Type="http://schemas.openxmlformats.org/officeDocument/2006/relationships/oleObject" Target="../embeddings/oleObject20.bin"/><Relationship Id="rId12" Type="http://schemas.openxmlformats.org/officeDocument/2006/relationships/image" Target="../media/image24.wmf"/><Relationship Id="rId13" Type="http://schemas.openxmlformats.org/officeDocument/2006/relationships/oleObject" Target="../embeddings/oleObject21.bin"/><Relationship Id="rId14" Type="http://schemas.openxmlformats.org/officeDocument/2006/relationships/image" Target="../media/image25.wmf"/><Relationship Id="rId15" Type="http://schemas.openxmlformats.org/officeDocument/2006/relationships/oleObject" Target="../embeddings/oleObject22.bin"/><Relationship Id="rId16" Type="http://schemas.openxmlformats.org/officeDocument/2006/relationships/image" Target="../media/image26.wmf"/><Relationship Id="rId17" Type="http://schemas.openxmlformats.org/officeDocument/2006/relationships/oleObject" Target="../embeddings/oleObject23.bin"/><Relationship Id="rId18" Type="http://schemas.openxmlformats.org/officeDocument/2006/relationships/image" Target="../media/image27.wmf"/><Relationship Id="rId19" Type="http://schemas.openxmlformats.org/officeDocument/2006/relationships/oleObject" Target="../embeddings/oleObject24.bin"/><Relationship Id="rId1" Type="http://schemas.openxmlformats.org/officeDocument/2006/relationships/vmlDrawing" Target="../drawings/vmlDrawing5.vml"/><Relationship Id="rId2" Type="http://schemas.openxmlformats.org/officeDocument/2006/relationships/slideLayout" Target="../slideLayouts/slideLayout2.xml"/><Relationship Id="rId3" Type="http://schemas.openxmlformats.org/officeDocument/2006/relationships/oleObject" Target="../embeddings/oleObject16.bin"/><Relationship Id="rId4" Type="http://schemas.openxmlformats.org/officeDocument/2006/relationships/image" Target="../media/image20.wmf"/><Relationship Id="rId5" Type="http://schemas.openxmlformats.org/officeDocument/2006/relationships/oleObject" Target="../embeddings/oleObject17.bin"/><Relationship Id="rId6" Type="http://schemas.openxmlformats.org/officeDocument/2006/relationships/image" Target="../media/image21.wmf"/><Relationship Id="rId7" Type="http://schemas.openxmlformats.org/officeDocument/2006/relationships/oleObject" Target="../embeddings/oleObject18.bin"/><Relationship Id="rId8" Type="http://schemas.openxmlformats.org/officeDocument/2006/relationships/image" Target="../media/image22.wmf"/></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 name="Rectangle 4"/>
          <p:cNvSpPr>
            <a:spLocks noGrp="1" noChangeArrowheads="1"/>
          </p:cNvSpPr>
          <p:nvPr>
            <p:ph type="dt" sz="quarter" idx="10"/>
          </p:nvPr>
        </p:nvSpPr>
        <p:spPr/>
        <p:txBody>
          <a:bodyPr/>
          <a:lstStyle/>
          <a:p>
            <a:pPr>
              <a:defRPr/>
            </a:pPr>
            <a:r>
              <a:rPr lang="en-US" smtClean="0"/>
              <a:t>Thursday, Nov. 6, 2014</a:t>
            </a:r>
            <a:endParaRPr lang="en-US"/>
          </a:p>
        </p:txBody>
      </p:sp>
      <p:sp>
        <p:nvSpPr>
          <p:cNvPr id="7" name="Rectangle 5"/>
          <p:cNvSpPr>
            <a:spLocks noGrp="1" noChangeArrowheads="1"/>
          </p:cNvSpPr>
          <p:nvPr>
            <p:ph type="ftr" sz="quarter" idx="11"/>
          </p:nvPr>
        </p:nvSpPr>
        <p:spPr/>
        <p:txBody>
          <a:bodyPr/>
          <a:lstStyle/>
          <a:p>
            <a:pPr>
              <a:defRPr/>
            </a:pPr>
            <a:r>
              <a:rPr lang="nl-NL" smtClean="0"/>
              <a:t>PHYS 1443-004, Fall 2014                            Dr. Jaehoon Yu</a:t>
            </a:r>
            <a:endParaRPr lang="en-US"/>
          </a:p>
        </p:txBody>
      </p:sp>
      <p:sp>
        <p:nvSpPr>
          <p:cNvPr id="18436" name="Rectangle 6"/>
          <p:cNvSpPr>
            <a:spLocks noGrp="1" noChangeArrowheads="1"/>
          </p:cNvSpPr>
          <p:nvPr>
            <p:ph type="sldNum" sz="quarter" idx="12"/>
          </p:nvPr>
        </p:nvSpPr>
        <p:spPr>
          <a:noFill/>
        </p:spPr>
        <p:txBody>
          <a:bodyPr/>
          <a:lstStyle/>
          <a:p>
            <a:fld id="{395A3770-54C9-3149-A664-D038CC3CB949}" type="slidenum">
              <a:rPr lang="en-US">
                <a:latin typeface="Arial Narrow" pitchFamily="-84" charset="0"/>
              </a:rPr>
              <a:pPr/>
              <a:t>1</a:t>
            </a:fld>
            <a:endParaRPr lang="en-US">
              <a:latin typeface="Arial Narrow" pitchFamily="-84" charset="0"/>
            </a:endParaRPr>
          </a:p>
        </p:txBody>
      </p:sp>
      <p:sp>
        <p:nvSpPr>
          <p:cNvPr id="18437" name="Rectangle 2"/>
          <p:cNvSpPr>
            <a:spLocks noGrp="1" noChangeArrowheads="1"/>
          </p:cNvSpPr>
          <p:nvPr>
            <p:ph type="ctrTitle"/>
          </p:nvPr>
        </p:nvSpPr>
        <p:spPr>
          <a:xfrm>
            <a:off x="685800" y="449263"/>
            <a:ext cx="7772400" cy="838200"/>
          </a:xfrm>
        </p:spPr>
        <p:txBody>
          <a:bodyPr/>
          <a:lstStyle/>
          <a:p>
            <a:pPr eaLnBrk="1" hangingPunct="1"/>
            <a:r>
              <a:rPr lang="en-US" dirty="0">
                <a:ea typeface="ＭＳ Ｐゴシック" pitchFamily="-84" charset="-128"/>
                <a:cs typeface="ＭＳ Ｐゴシック" pitchFamily="-84" charset="-128"/>
              </a:rPr>
              <a:t>PHYS 1443 – Section </a:t>
            </a:r>
            <a:r>
              <a:rPr lang="en-US" dirty="0" smtClean="0">
                <a:ea typeface="ＭＳ Ｐゴシック" pitchFamily="-84" charset="-128"/>
                <a:cs typeface="ＭＳ Ｐゴシック" pitchFamily="-84" charset="-128"/>
              </a:rPr>
              <a:t>004</a:t>
            </a:r>
            <a:r>
              <a:rPr lang="en-US" dirty="0">
                <a:ea typeface="ＭＳ Ｐゴシック" pitchFamily="-84" charset="-128"/>
                <a:cs typeface="ＭＳ Ｐゴシック" pitchFamily="-84" charset="-128"/>
              </a:rPr>
              <a:t/>
            </a:r>
            <a:br>
              <a:rPr lang="en-US" dirty="0">
                <a:ea typeface="ＭＳ Ｐゴシック" pitchFamily="-84" charset="-128"/>
                <a:cs typeface="ＭＳ Ｐゴシック" pitchFamily="-84" charset="-128"/>
              </a:rPr>
            </a:br>
            <a:r>
              <a:rPr lang="en-US" dirty="0">
                <a:ea typeface="ＭＳ Ｐゴシック" pitchFamily="-84" charset="-128"/>
                <a:cs typeface="ＭＳ Ｐゴシック" pitchFamily="-84" charset="-128"/>
              </a:rPr>
              <a:t>Lecture </a:t>
            </a:r>
            <a:r>
              <a:rPr lang="en-US" dirty="0" smtClean="0">
                <a:ea typeface="ＭＳ Ｐゴシック" pitchFamily="-84" charset="-128"/>
                <a:cs typeface="ＭＳ Ｐゴシック" pitchFamily="-84" charset="-128"/>
              </a:rPr>
              <a:t>#21</a:t>
            </a:r>
            <a:endParaRPr lang="en-US" dirty="0">
              <a:ea typeface="ＭＳ Ｐゴシック" pitchFamily="-84" charset="-128"/>
              <a:cs typeface="ＭＳ Ｐゴシック" pitchFamily="-84" charset="-128"/>
            </a:endParaRPr>
          </a:p>
        </p:txBody>
      </p:sp>
      <p:sp>
        <p:nvSpPr>
          <p:cNvPr id="18438" name="Text Box 4"/>
          <p:cNvSpPr txBox="1">
            <a:spLocks noChangeArrowheads="1"/>
          </p:cNvSpPr>
          <p:nvPr/>
        </p:nvSpPr>
        <p:spPr bwMode="auto">
          <a:xfrm>
            <a:off x="2998929" y="1447800"/>
            <a:ext cx="2838171" cy="830997"/>
          </a:xfrm>
          <a:prstGeom prst="rect">
            <a:avLst/>
          </a:prstGeom>
          <a:noFill/>
          <a:ln w="9525">
            <a:noFill/>
            <a:miter lim="800000"/>
            <a:headEnd/>
            <a:tailEnd/>
          </a:ln>
        </p:spPr>
        <p:txBody>
          <a:bodyPr wrap="none">
            <a:prstTxWarp prst="textNoShape">
              <a:avLst/>
            </a:prstTxWarp>
            <a:spAutoFit/>
          </a:bodyPr>
          <a:lstStyle/>
          <a:p>
            <a:pPr algn="ctr"/>
            <a:r>
              <a:rPr lang="en-US" dirty="0" smtClean="0">
                <a:solidFill>
                  <a:schemeClr val="accent2"/>
                </a:solidFill>
                <a:latin typeface="Monotype Corsiva" pitchFamily="-84" charset="0"/>
              </a:rPr>
              <a:t>Thursday</a:t>
            </a:r>
            <a:r>
              <a:rPr lang="en-US" dirty="0">
                <a:solidFill>
                  <a:schemeClr val="accent2"/>
                </a:solidFill>
                <a:latin typeface="Monotype Corsiva" pitchFamily="-84" charset="0"/>
              </a:rPr>
              <a:t>, </a:t>
            </a:r>
            <a:r>
              <a:rPr lang="en-US" dirty="0" smtClean="0">
                <a:solidFill>
                  <a:schemeClr val="accent2"/>
                </a:solidFill>
                <a:latin typeface="Monotype Corsiva" pitchFamily="-84" charset="0"/>
              </a:rPr>
              <a:t>Nov. </a:t>
            </a:r>
            <a:r>
              <a:rPr lang="en-US" dirty="0">
                <a:solidFill>
                  <a:schemeClr val="accent2"/>
                </a:solidFill>
                <a:latin typeface="Monotype Corsiva" pitchFamily="-84" charset="0"/>
              </a:rPr>
              <a:t>6</a:t>
            </a:r>
            <a:r>
              <a:rPr lang="en-US" dirty="0" smtClean="0">
                <a:solidFill>
                  <a:schemeClr val="accent2"/>
                </a:solidFill>
                <a:latin typeface="Monotype Corsiva" pitchFamily="-84" charset="0"/>
              </a:rPr>
              <a:t>, 2014</a:t>
            </a:r>
            <a:endParaRPr lang="en-US" dirty="0">
              <a:solidFill>
                <a:schemeClr val="accent2"/>
              </a:solidFill>
              <a:latin typeface="Monotype Corsiva" pitchFamily="-84" charset="0"/>
            </a:endParaRPr>
          </a:p>
          <a:p>
            <a:pPr algn="ctr"/>
            <a:r>
              <a:rPr lang="en-US" dirty="0">
                <a:solidFill>
                  <a:schemeClr val="accent2"/>
                </a:solidFill>
                <a:latin typeface="Monotype Corsiva" pitchFamily="-84" charset="0"/>
              </a:rPr>
              <a:t>Dr. </a:t>
            </a:r>
            <a:r>
              <a:rPr lang="en-US" b="1" dirty="0">
                <a:solidFill>
                  <a:srgbClr val="FF0066"/>
                </a:solidFill>
                <a:latin typeface="Monotype Corsiva" pitchFamily="-84" charset="0"/>
              </a:rPr>
              <a:t>Jae</a:t>
            </a:r>
            <a:r>
              <a:rPr lang="en-US" dirty="0">
                <a:solidFill>
                  <a:schemeClr val="accent2"/>
                </a:solidFill>
                <a:latin typeface="Monotype Corsiva" pitchFamily="-84" charset="0"/>
              </a:rPr>
              <a:t>hoon </a:t>
            </a:r>
            <a:r>
              <a:rPr lang="en-US" b="1" dirty="0">
                <a:solidFill>
                  <a:srgbClr val="FF0066"/>
                </a:solidFill>
                <a:latin typeface="Monotype Corsiva" pitchFamily="-84" charset="0"/>
              </a:rPr>
              <a:t>Yu</a:t>
            </a:r>
          </a:p>
        </p:txBody>
      </p:sp>
      <p:sp>
        <p:nvSpPr>
          <p:cNvPr id="9" name="Rectangle 10"/>
          <p:cNvSpPr>
            <a:spLocks noChangeArrowheads="1"/>
          </p:cNvSpPr>
          <p:nvPr/>
        </p:nvSpPr>
        <p:spPr bwMode="auto">
          <a:xfrm>
            <a:off x="914400" y="2209800"/>
            <a:ext cx="7620000" cy="3886200"/>
          </a:xfrm>
          <a:prstGeom prst="rect">
            <a:avLst/>
          </a:prstGeom>
          <a:noFill/>
          <a:ln w="9525">
            <a:noFill/>
            <a:miter lim="800000"/>
            <a:headEnd/>
            <a:tailEnd/>
          </a:ln>
        </p:spPr>
        <p:txBody>
          <a:bodyPr>
            <a:prstTxWarp prst="textNoShape">
              <a:avLst/>
            </a:prstTxWarp>
          </a:bodyPr>
          <a:lstStyle/>
          <a:p>
            <a:pPr marL="609600" indent="-609600" eaLnBrk="0" hangingPunct="0">
              <a:spcBef>
                <a:spcPct val="20000"/>
              </a:spcBef>
              <a:buFontTx/>
              <a:buChar char="•"/>
            </a:pPr>
            <a:r>
              <a:rPr lang="en-US" sz="3200" dirty="0" smtClean="0">
                <a:solidFill>
                  <a:srgbClr val="0000FF"/>
                </a:solidFill>
                <a:latin typeface="Arial Narrow" charset="0"/>
                <a:ea typeface="굴림" charset="0"/>
                <a:cs typeface="굴림" charset="0"/>
              </a:rPr>
              <a:t>Elastic Properties of Solids</a:t>
            </a:r>
          </a:p>
          <a:p>
            <a:pPr marL="609600" indent="-609600" eaLnBrk="0" hangingPunct="0">
              <a:spcBef>
                <a:spcPct val="20000"/>
              </a:spcBef>
              <a:buFontTx/>
              <a:buChar char="•"/>
            </a:pPr>
            <a:r>
              <a:rPr lang="en-US" sz="3200" dirty="0">
                <a:solidFill>
                  <a:srgbClr val="0000FF"/>
                </a:solidFill>
                <a:latin typeface="Arial Narrow" charset="0"/>
              </a:rPr>
              <a:t>Density and Specific Gravity</a:t>
            </a:r>
          </a:p>
          <a:p>
            <a:pPr marL="609600" indent="-609600" eaLnBrk="0" hangingPunct="0">
              <a:spcBef>
                <a:spcPct val="20000"/>
              </a:spcBef>
              <a:buFontTx/>
              <a:buChar char="•"/>
            </a:pPr>
            <a:r>
              <a:rPr lang="en-US" sz="3200" dirty="0">
                <a:solidFill>
                  <a:srgbClr val="0000FF"/>
                </a:solidFill>
                <a:latin typeface="Arial Narrow" charset="0"/>
              </a:rPr>
              <a:t>Fluid and Pressure</a:t>
            </a:r>
          </a:p>
          <a:p>
            <a:pPr marL="609600" indent="-609600" eaLnBrk="0" hangingPunct="0">
              <a:spcBef>
                <a:spcPct val="20000"/>
              </a:spcBef>
              <a:buFontTx/>
              <a:buChar char="•"/>
            </a:pPr>
            <a:r>
              <a:rPr lang="en-US" sz="3200" dirty="0">
                <a:solidFill>
                  <a:srgbClr val="0000FF"/>
                </a:solidFill>
                <a:latin typeface="Arial Narrow" charset="0"/>
              </a:rPr>
              <a:t>Variation of Pressure and Depth</a:t>
            </a:r>
          </a:p>
          <a:p>
            <a:pPr marL="609600" indent="-609600" eaLnBrk="0" hangingPunct="0">
              <a:spcBef>
                <a:spcPct val="20000"/>
              </a:spcBef>
              <a:buFontTx/>
              <a:buChar char="•"/>
            </a:pPr>
            <a:r>
              <a:rPr lang="en-US" sz="3200" dirty="0">
                <a:solidFill>
                  <a:srgbClr val="0000FF"/>
                </a:solidFill>
                <a:latin typeface="Arial Narrow" charset="0"/>
              </a:rPr>
              <a:t>Pascal’s </a:t>
            </a:r>
            <a:r>
              <a:rPr lang="en-US" sz="3200" dirty="0" smtClean="0">
                <a:solidFill>
                  <a:srgbClr val="0000FF"/>
                </a:solidFill>
                <a:latin typeface="Arial Narrow" charset="0"/>
              </a:rPr>
              <a:t>Principle</a:t>
            </a:r>
          </a:p>
          <a:p>
            <a:pPr marL="609600" indent="-609600" eaLnBrk="0" hangingPunct="0">
              <a:spcBef>
                <a:spcPct val="20000"/>
              </a:spcBef>
              <a:buFontTx/>
              <a:buChar char="•"/>
            </a:pPr>
            <a:endParaRPr lang="en-US" sz="3200" dirty="0">
              <a:solidFill>
                <a:srgbClr val="0000FF"/>
              </a:solidFill>
              <a:latin typeface="Arial Narrow" charset="0"/>
            </a:endParaRPr>
          </a:p>
        </p:txBody>
      </p:sp>
      <p:sp>
        <p:nvSpPr>
          <p:cNvPr id="8" name="Text Box 13"/>
          <p:cNvSpPr txBox="1">
            <a:spLocks noChangeArrowheads="1"/>
          </p:cNvSpPr>
          <p:nvPr/>
        </p:nvSpPr>
        <p:spPr bwMode="auto">
          <a:xfrm>
            <a:off x="990600" y="5410200"/>
            <a:ext cx="7654259" cy="461665"/>
          </a:xfrm>
          <a:prstGeom prst="rect">
            <a:avLst/>
          </a:prstGeom>
          <a:solidFill>
            <a:srgbClr val="CCFFFF"/>
          </a:solidFill>
          <a:ln w="9525">
            <a:noFill/>
            <a:miter lim="800000"/>
            <a:headEnd/>
            <a:tailEnd/>
          </a:ln>
        </p:spPr>
        <p:txBody>
          <a:bodyPr wrap="none">
            <a:prstTxWarp prst="textNoShape">
              <a:avLst/>
            </a:prstTxWarp>
            <a:spAutoFit/>
          </a:bodyPr>
          <a:lstStyle/>
          <a:p>
            <a:r>
              <a:rPr lang="en-US" dirty="0">
                <a:solidFill>
                  <a:srgbClr val="003300"/>
                </a:solidFill>
                <a:latin typeface="Arial Narrow" charset="0"/>
              </a:rPr>
              <a:t>Today’s homework is homework </a:t>
            </a:r>
            <a:r>
              <a:rPr lang="en-US" dirty="0" smtClean="0">
                <a:solidFill>
                  <a:srgbClr val="003300"/>
                </a:solidFill>
                <a:latin typeface="Arial Narrow" charset="0"/>
              </a:rPr>
              <a:t>#11, </a:t>
            </a:r>
            <a:r>
              <a:rPr lang="en-US" dirty="0">
                <a:solidFill>
                  <a:srgbClr val="003300"/>
                </a:solidFill>
                <a:latin typeface="Arial Narrow" charset="0"/>
              </a:rPr>
              <a:t>due </a:t>
            </a:r>
            <a:r>
              <a:rPr lang="en-US" dirty="0" smtClean="0">
                <a:solidFill>
                  <a:srgbClr val="003300"/>
                </a:solidFill>
                <a:latin typeface="Arial Narrow" charset="0"/>
              </a:rPr>
              <a:t>11pm</a:t>
            </a:r>
            <a:r>
              <a:rPr lang="en-US" dirty="0">
                <a:solidFill>
                  <a:srgbClr val="003300"/>
                </a:solidFill>
                <a:latin typeface="Arial Narrow" charset="0"/>
              </a:rPr>
              <a:t>,</a:t>
            </a:r>
            <a:r>
              <a:rPr lang="en-US" dirty="0" smtClean="0">
                <a:solidFill>
                  <a:srgbClr val="003300"/>
                </a:solidFill>
                <a:latin typeface="Arial Narrow" charset="0"/>
              </a:rPr>
              <a:t> Tuesday</a:t>
            </a:r>
            <a:r>
              <a:rPr lang="en-US" dirty="0">
                <a:solidFill>
                  <a:srgbClr val="003300"/>
                </a:solidFill>
                <a:latin typeface="Arial Narrow" charset="0"/>
              </a:rPr>
              <a:t>,</a:t>
            </a:r>
            <a:r>
              <a:rPr lang="en-US" dirty="0" smtClean="0">
                <a:solidFill>
                  <a:srgbClr val="003300"/>
                </a:solidFill>
                <a:latin typeface="Arial Narrow" charset="0"/>
              </a:rPr>
              <a:t> Nov. 11!</a:t>
            </a:r>
            <a:r>
              <a:rPr lang="en-US" dirty="0">
                <a:solidFill>
                  <a:srgbClr val="003300"/>
                </a:solidFill>
                <a:latin typeface="Arial Narrow" charset="0"/>
              </a:rPr>
              <a:t>!</a:t>
            </a: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animEffect transition="in" filter="wipe(left)">
                                      <p:cBhvr>
                                        <p:cTn id="7" dur="500"/>
                                        <p:tgtEl>
                                          <p:spTgt spid="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9">
                                            <p:txEl>
                                              <p:pRg st="1" end="1"/>
                                            </p:txEl>
                                          </p:spTgt>
                                        </p:tgtEl>
                                        <p:attrNameLst>
                                          <p:attrName>style.visibility</p:attrName>
                                        </p:attrNameLst>
                                      </p:cBhvr>
                                      <p:to>
                                        <p:strVal val="visible"/>
                                      </p:to>
                                    </p:set>
                                    <p:animEffect transition="in" filter="wipe(left)">
                                      <p:cBhvr>
                                        <p:cTn id="12" dur="500"/>
                                        <p:tgtEl>
                                          <p:spTgt spid="9">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9">
                                            <p:txEl>
                                              <p:pRg st="2" end="2"/>
                                            </p:txEl>
                                          </p:spTgt>
                                        </p:tgtEl>
                                        <p:attrNameLst>
                                          <p:attrName>style.visibility</p:attrName>
                                        </p:attrNameLst>
                                      </p:cBhvr>
                                      <p:to>
                                        <p:strVal val="visible"/>
                                      </p:to>
                                    </p:set>
                                    <p:animEffect transition="in" filter="wipe(left)">
                                      <p:cBhvr>
                                        <p:cTn id="17" dur="500"/>
                                        <p:tgtEl>
                                          <p:spTgt spid="9">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9">
                                            <p:txEl>
                                              <p:pRg st="3" end="3"/>
                                            </p:txEl>
                                          </p:spTgt>
                                        </p:tgtEl>
                                        <p:attrNameLst>
                                          <p:attrName>style.visibility</p:attrName>
                                        </p:attrNameLst>
                                      </p:cBhvr>
                                      <p:to>
                                        <p:strVal val="visible"/>
                                      </p:to>
                                    </p:set>
                                    <p:animEffect transition="in" filter="wipe(left)">
                                      <p:cBhvr>
                                        <p:cTn id="22" dur="500"/>
                                        <p:tgtEl>
                                          <p:spTgt spid="9">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9">
                                            <p:txEl>
                                              <p:pRg st="4" end="4"/>
                                            </p:txEl>
                                          </p:spTgt>
                                        </p:tgtEl>
                                        <p:attrNameLst>
                                          <p:attrName>style.visibility</p:attrName>
                                        </p:attrNameLst>
                                      </p:cBhvr>
                                      <p:to>
                                        <p:strVal val="visible"/>
                                      </p:to>
                                    </p:set>
                                    <p:animEffect transition="in" filter="wipe(left)">
                                      <p:cBhvr>
                                        <p:cTn id="27" dur="500"/>
                                        <p:tgtEl>
                                          <p:spTgt spid="9">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iterate type="wd">
                                    <p:tmPct val="10000"/>
                                  </p:iterate>
                                  <p:childTnLst>
                                    <p:set>
                                      <p:cBhvr>
                                        <p:cTn id="31" dur="1" fill="hold">
                                          <p:stCondLst>
                                            <p:cond delay="0"/>
                                          </p:stCondLst>
                                        </p:cTn>
                                        <p:tgtEl>
                                          <p:spTgt spid="8"/>
                                        </p:tgtEl>
                                        <p:attrNameLst>
                                          <p:attrName>style.visibility</p:attrName>
                                        </p:attrNameLst>
                                      </p:cBhvr>
                                      <p:to>
                                        <p:strVal val="visible"/>
                                      </p:to>
                                    </p:set>
                                    <p:animEffect transition="in" filter="wipe(left)">
                                      <p:cBhvr>
                                        <p:cTn id="32"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build="p" autoUpdateAnimBg="0"/>
      <p:bldP spid="8" grpId="0" animBg="1" autoUpdateAnimBg="0"/>
    </p:bldLst>
  </p:timing>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053" name="Date Placeholder 3"/>
          <p:cNvSpPr>
            <a:spLocks noGrp="1"/>
          </p:cNvSpPr>
          <p:nvPr>
            <p:ph type="dt" sz="quarter" idx="10"/>
          </p:nvPr>
        </p:nvSpPr>
        <p:spPr>
          <a:noFill/>
        </p:spPr>
        <p:txBody>
          <a:bodyPr/>
          <a:lstStyle/>
          <a:p>
            <a:r>
              <a:rPr lang="en-US" smtClean="0">
                <a:latin typeface="Arial Narrow" charset="0"/>
              </a:rPr>
              <a:t>Thursday, Nov. 6, 2014</a:t>
            </a:r>
            <a:endParaRPr lang="en-US">
              <a:latin typeface="Arial Narrow" charset="0"/>
            </a:endParaRPr>
          </a:p>
        </p:txBody>
      </p:sp>
      <p:sp>
        <p:nvSpPr>
          <p:cNvPr id="2054" name="Footer Placeholder 4"/>
          <p:cNvSpPr>
            <a:spLocks noGrp="1"/>
          </p:cNvSpPr>
          <p:nvPr>
            <p:ph type="ftr" sz="quarter" idx="11"/>
          </p:nvPr>
        </p:nvSpPr>
        <p:spPr>
          <a:noFill/>
        </p:spPr>
        <p:txBody>
          <a:bodyPr/>
          <a:lstStyle/>
          <a:p>
            <a:r>
              <a:rPr lang="nl-NL" smtClean="0">
                <a:latin typeface="Arial Narrow" charset="0"/>
              </a:rPr>
              <a:t>PHYS 1443-004, Fall 2014                            Dr. Jaehoon Yu</a:t>
            </a:r>
            <a:endParaRPr lang="en-US">
              <a:latin typeface="Arial Narrow" charset="0"/>
            </a:endParaRPr>
          </a:p>
        </p:txBody>
      </p:sp>
      <p:sp>
        <p:nvSpPr>
          <p:cNvPr id="24" name="Slide Number Placeholder 5"/>
          <p:cNvSpPr>
            <a:spLocks noGrp="1"/>
          </p:cNvSpPr>
          <p:nvPr>
            <p:ph type="sldNum" sz="quarter" idx="12"/>
          </p:nvPr>
        </p:nvSpPr>
        <p:spPr/>
        <p:txBody>
          <a:bodyPr/>
          <a:lstStyle/>
          <a:p>
            <a:fld id="{7A8F5BC2-691F-CF4A-8B76-5D3639DC7070}" type="slidenum">
              <a:rPr lang="en-US"/>
              <a:pPr/>
              <a:t>10</a:t>
            </a:fld>
            <a:endParaRPr lang="en-US"/>
          </a:p>
        </p:txBody>
      </p:sp>
      <p:pic>
        <p:nvPicPr>
          <p:cNvPr id="437250" name="Picture 2" descr="FG13_001"/>
          <p:cNvPicPr>
            <a:picLocks noChangeAspect="1" noChangeArrowheads="1"/>
          </p:cNvPicPr>
          <p:nvPr/>
        </p:nvPicPr>
        <p:blipFill>
          <a:blip r:embed="rId3"/>
          <a:srcRect/>
          <a:stretch>
            <a:fillRect/>
          </a:stretch>
        </p:blipFill>
        <p:spPr bwMode="auto">
          <a:xfrm>
            <a:off x="7924800" y="3810000"/>
            <a:ext cx="1371600" cy="1143000"/>
          </a:xfrm>
          <a:prstGeom prst="rect">
            <a:avLst/>
          </a:prstGeom>
          <a:noFill/>
          <a:ln w="9525">
            <a:noFill/>
            <a:miter lim="800000"/>
            <a:headEnd/>
            <a:tailEnd/>
          </a:ln>
        </p:spPr>
      </p:pic>
      <p:sp>
        <p:nvSpPr>
          <p:cNvPr id="2057" name="Rectangle 3"/>
          <p:cNvSpPr>
            <a:spLocks noGrp="1" noChangeArrowheads="1"/>
          </p:cNvSpPr>
          <p:nvPr>
            <p:ph type="title"/>
          </p:nvPr>
        </p:nvSpPr>
        <p:spPr>
          <a:xfrm>
            <a:off x="685800" y="152400"/>
            <a:ext cx="7772400" cy="609600"/>
          </a:xfrm>
        </p:spPr>
        <p:txBody>
          <a:bodyPr/>
          <a:lstStyle/>
          <a:p>
            <a:r>
              <a:rPr lang="en-US" sz="4000"/>
              <a:t>Fluid and Pressure</a:t>
            </a:r>
            <a:endParaRPr lang="en-US"/>
          </a:p>
        </p:txBody>
      </p:sp>
      <p:sp>
        <p:nvSpPr>
          <p:cNvPr id="437252" name="Text Box 4"/>
          <p:cNvSpPr txBox="1">
            <a:spLocks noChangeArrowheads="1"/>
          </p:cNvSpPr>
          <p:nvPr/>
        </p:nvSpPr>
        <p:spPr bwMode="auto">
          <a:xfrm>
            <a:off x="381000" y="762000"/>
            <a:ext cx="4343400" cy="485775"/>
          </a:xfrm>
          <a:prstGeom prst="rect">
            <a:avLst/>
          </a:prstGeom>
          <a:solidFill>
            <a:srgbClr val="CCFFFF"/>
          </a:solidFill>
          <a:ln w="28575">
            <a:solidFill>
              <a:schemeClr val="accent2"/>
            </a:solidFill>
            <a:miter lim="800000"/>
            <a:headEnd/>
            <a:tailEnd/>
          </a:ln>
        </p:spPr>
        <p:txBody>
          <a:bodyPr>
            <a:prstTxWarp prst="textNoShape">
              <a:avLst/>
            </a:prstTxWarp>
            <a:spAutoFit/>
          </a:bodyPr>
          <a:lstStyle/>
          <a:p>
            <a:pPr>
              <a:spcBef>
                <a:spcPct val="20000"/>
              </a:spcBef>
            </a:pPr>
            <a:r>
              <a:rPr lang="en-US">
                <a:solidFill>
                  <a:schemeClr val="accent2"/>
                </a:solidFill>
                <a:latin typeface="Arial Narrow" charset="0"/>
              </a:rPr>
              <a:t>What are the three states of matter?</a:t>
            </a:r>
          </a:p>
        </p:txBody>
      </p:sp>
      <p:sp>
        <p:nvSpPr>
          <p:cNvPr id="437253" name="Text Box 5"/>
          <p:cNvSpPr txBox="1">
            <a:spLocks noChangeArrowheads="1"/>
          </p:cNvSpPr>
          <p:nvPr/>
        </p:nvSpPr>
        <p:spPr bwMode="auto">
          <a:xfrm>
            <a:off x="5105400" y="762000"/>
            <a:ext cx="2743200" cy="457200"/>
          </a:xfrm>
          <a:prstGeom prst="rect">
            <a:avLst/>
          </a:prstGeom>
          <a:noFill/>
          <a:ln w="28575">
            <a:noFill/>
            <a:miter lim="800000"/>
            <a:headEnd/>
            <a:tailEnd/>
          </a:ln>
        </p:spPr>
        <p:txBody>
          <a:bodyPr>
            <a:prstTxWarp prst="textNoShape">
              <a:avLst/>
            </a:prstTxWarp>
            <a:spAutoFit/>
          </a:bodyPr>
          <a:lstStyle/>
          <a:p>
            <a:r>
              <a:rPr lang="en-US">
                <a:solidFill>
                  <a:srgbClr val="FF0000"/>
                </a:solidFill>
                <a:latin typeface="Arial Narrow" charset="0"/>
              </a:rPr>
              <a:t>Solid, Liquid and Gas</a:t>
            </a:r>
          </a:p>
        </p:txBody>
      </p:sp>
      <p:sp>
        <p:nvSpPr>
          <p:cNvPr id="437254" name="Text Box 6"/>
          <p:cNvSpPr txBox="1">
            <a:spLocks noChangeArrowheads="1"/>
          </p:cNvSpPr>
          <p:nvPr/>
        </p:nvSpPr>
        <p:spPr bwMode="auto">
          <a:xfrm>
            <a:off x="304800" y="3717925"/>
            <a:ext cx="7924800" cy="701675"/>
          </a:xfrm>
          <a:prstGeom prst="rect">
            <a:avLst/>
          </a:prstGeom>
          <a:noFill/>
          <a:ln w="28575">
            <a:noFill/>
            <a:miter lim="800000"/>
            <a:headEnd/>
            <a:tailEnd/>
          </a:ln>
        </p:spPr>
        <p:txBody>
          <a:bodyPr>
            <a:prstTxWarp prst="textNoShape">
              <a:avLst/>
            </a:prstTxWarp>
            <a:spAutoFit/>
          </a:bodyPr>
          <a:lstStyle/>
          <a:p>
            <a:r>
              <a:rPr lang="en-US" sz="2000">
                <a:solidFill>
                  <a:srgbClr val="FF0000"/>
                </a:solidFill>
                <a:latin typeface="Arial Narrow" charset="0"/>
              </a:rPr>
              <a:t>Fluid cannot exert shearing or tensile stress.   Thus, the only force the fluid exerts on an object immersed in it is the force perpendicular to the surface of the object.</a:t>
            </a:r>
          </a:p>
        </p:txBody>
      </p:sp>
      <p:graphicFrame>
        <p:nvGraphicFramePr>
          <p:cNvPr id="437255" name="Object 2"/>
          <p:cNvGraphicFramePr>
            <a:graphicFrameLocks noChangeAspect="1"/>
          </p:cNvGraphicFramePr>
          <p:nvPr/>
        </p:nvGraphicFramePr>
        <p:xfrm>
          <a:off x="7010400" y="4351338"/>
          <a:ext cx="825500" cy="533400"/>
        </p:xfrm>
        <a:graphic>
          <a:graphicData uri="http://schemas.openxmlformats.org/presentationml/2006/ole">
            <mc:AlternateContent xmlns:mc="http://schemas.openxmlformats.org/markup-compatibility/2006">
              <mc:Choice xmlns:v="urn:schemas-microsoft-com:vml" Requires="v">
                <p:oleObj spid="_x0000_s515224" name="Equation" r:id="rId4" imgW="444240" imgH="393480" progId="Equation.3">
                  <p:embed/>
                </p:oleObj>
              </mc:Choice>
              <mc:Fallback>
                <p:oleObj name="Equation" r:id="rId4" imgW="444240" imgH="393480" progId="Equation.3">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010400" y="4351338"/>
                        <a:ext cx="825500" cy="533400"/>
                      </a:xfrm>
                      <a:prstGeom prst="rect">
                        <a:avLst/>
                      </a:prstGeom>
                      <a:solidFill>
                        <a:srgbClr val="FFFF99"/>
                      </a:solidFill>
                      <a:ln>
                        <a:noFill/>
                      </a:ln>
                      <a:extLst>
                        <a:ext uri="{91240B29-F687-4f45-9708-019B960494DF}">
                          <a14:hiddenLine xmlns:a14="http://schemas.microsoft.com/office/drawing/2010/main" w="28575">
                            <a:solidFill>
                              <a:srgbClr val="FF0000"/>
                            </a:solidFill>
                            <a:miter lim="800000"/>
                            <a:headEnd/>
                            <a:tailEnd/>
                          </a14:hiddenLine>
                        </a:ext>
                      </a:extLst>
                    </p:spPr>
                  </p:pic>
                </p:oleObj>
              </mc:Fallback>
            </mc:AlternateContent>
          </a:graphicData>
        </a:graphic>
      </p:graphicFrame>
      <p:sp>
        <p:nvSpPr>
          <p:cNvPr id="437256" name="Text Box 8"/>
          <p:cNvSpPr txBox="1">
            <a:spLocks noChangeArrowheads="1"/>
          </p:cNvSpPr>
          <p:nvPr/>
        </p:nvSpPr>
        <p:spPr bwMode="auto">
          <a:xfrm>
            <a:off x="381000" y="1343025"/>
            <a:ext cx="3581400" cy="485775"/>
          </a:xfrm>
          <a:prstGeom prst="rect">
            <a:avLst/>
          </a:prstGeom>
          <a:solidFill>
            <a:srgbClr val="CCFFFF"/>
          </a:solidFill>
          <a:ln w="28575">
            <a:solidFill>
              <a:schemeClr val="accent2"/>
            </a:solidFill>
            <a:miter lim="800000"/>
            <a:headEnd/>
            <a:tailEnd/>
          </a:ln>
        </p:spPr>
        <p:txBody>
          <a:bodyPr>
            <a:prstTxWarp prst="textNoShape">
              <a:avLst/>
            </a:prstTxWarp>
            <a:spAutoFit/>
          </a:bodyPr>
          <a:lstStyle/>
          <a:p>
            <a:pPr>
              <a:spcBef>
                <a:spcPct val="20000"/>
              </a:spcBef>
            </a:pPr>
            <a:r>
              <a:rPr lang="en-US">
                <a:solidFill>
                  <a:schemeClr val="accent2"/>
                </a:solidFill>
                <a:latin typeface="Arial Narrow" charset="0"/>
              </a:rPr>
              <a:t>How do you distinguish them?</a:t>
            </a:r>
          </a:p>
        </p:txBody>
      </p:sp>
      <p:sp>
        <p:nvSpPr>
          <p:cNvPr id="437257" name="Text Box 9"/>
          <p:cNvSpPr txBox="1">
            <a:spLocks noChangeArrowheads="1"/>
          </p:cNvSpPr>
          <p:nvPr/>
        </p:nvSpPr>
        <p:spPr bwMode="auto">
          <a:xfrm>
            <a:off x="4191000" y="1219200"/>
            <a:ext cx="4724400" cy="701675"/>
          </a:xfrm>
          <a:prstGeom prst="rect">
            <a:avLst/>
          </a:prstGeom>
          <a:noFill/>
          <a:ln w="28575">
            <a:noFill/>
            <a:miter lim="800000"/>
            <a:headEnd/>
            <a:tailEnd/>
          </a:ln>
        </p:spPr>
        <p:txBody>
          <a:bodyPr>
            <a:prstTxWarp prst="textNoShape">
              <a:avLst/>
            </a:prstTxWarp>
            <a:spAutoFit/>
          </a:bodyPr>
          <a:lstStyle/>
          <a:p>
            <a:r>
              <a:rPr lang="en-US" sz="2000">
                <a:solidFill>
                  <a:srgbClr val="FF0000"/>
                </a:solidFill>
                <a:latin typeface="Arial Narrow" charset="0"/>
              </a:rPr>
              <a:t>Using the time it takes for a particular substance to change its shape in reaction to external forces.</a:t>
            </a:r>
          </a:p>
        </p:txBody>
      </p:sp>
      <p:sp>
        <p:nvSpPr>
          <p:cNvPr id="437258" name="Text Box 10"/>
          <p:cNvSpPr txBox="1">
            <a:spLocks noChangeArrowheads="1"/>
          </p:cNvSpPr>
          <p:nvPr/>
        </p:nvSpPr>
        <p:spPr bwMode="auto">
          <a:xfrm>
            <a:off x="381000" y="2028825"/>
            <a:ext cx="1981200" cy="485775"/>
          </a:xfrm>
          <a:prstGeom prst="rect">
            <a:avLst/>
          </a:prstGeom>
          <a:solidFill>
            <a:srgbClr val="CCFFFF"/>
          </a:solidFill>
          <a:ln w="28575">
            <a:solidFill>
              <a:schemeClr val="accent2"/>
            </a:solidFill>
            <a:miter lim="800000"/>
            <a:headEnd/>
            <a:tailEnd/>
          </a:ln>
        </p:spPr>
        <p:txBody>
          <a:bodyPr>
            <a:prstTxWarp prst="textNoShape">
              <a:avLst/>
            </a:prstTxWarp>
            <a:spAutoFit/>
          </a:bodyPr>
          <a:lstStyle/>
          <a:p>
            <a:pPr>
              <a:spcBef>
                <a:spcPct val="20000"/>
              </a:spcBef>
            </a:pPr>
            <a:r>
              <a:rPr lang="en-US">
                <a:solidFill>
                  <a:schemeClr val="accent2"/>
                </a:solidFill>
                <a:latin typeface="Arial Narrow" charset="0"/>
              </a:rPr>
              <a:t>What is a fluid?</a:t>
            </a:r>
          </a:p>
        </p:txBody>
      </p:sp>
      <p:sp>
        <p:nvSpPr>
          <p:cNvPr id="437259" name="Text Box 11"/>
          <p:cNvSpPr txBox="1">
            <a:spLocks noChangeArrowheads="1"/>
          </p:cNvSpPr>
          <p:nvPr/>
        </p:nvSpPr>
        <p:spPr bwMode="auto">
          <a:xfrm>
            <a:off x="2438400" y="1905000"/>
            <a:ext cx="6477000" cy="701675"/>
          </a:xfrm>
          <a:prstGeom prst="rect">
            <a:avLst/>
          </a:prstGeom>
          <a:noFill/>
          <a:ln w="28575">
            <a:noFill/>
            <a:miter lim="800000"/>
            <a:headEnd/>
            <a:tailEnd/>
          </a:ln>
        </p:spPr>
        <p:txBody>
          <a:bodyPr>
            <a:prstTxWarp prst="textNoShape">
              <a:avLst/>
            </a:prstTxWarp>
            <a:spAutoFit/>
          </a:bodyPr>
          <a:lstStyle/>
          <a:p>
            <a:r>
              <a:rPr lang="en-US" sz="2000">
                <a:solidFill>
                  <a:srgbClr val="FF0000"/>
                </a:solidFill>
                <a:latin typeface="Arial Narrow" charset="0"/>
              </a:rPr>
              <a:t>A collection of molecules that are </a:t>
            </a:r>
            <a:r>
              <a:rPr lang="en-US" sz="2000" b="1" u="sng">
                <a:solidFill>
                  <a:schemeClr val="accent2"/>
                </a:solidFill>
                <a:latin typeface="Arial Narrow" charset="0"/>
              </a:rPr>
              <a:t>randomly arranged</a:t>
            </a:r>
            <a:r>
              <a:rPr lang="en-US" sz="2000">
                <a:solidFill>
                  <a:srgbClr val="FF0000"/>
                </a:solidFill>
                <a:latin typeface="Arial Narrow" charset="0"/>
              </a:rPr>
              <a:t> and </a:t>
            </a:r>
            <a:r>
              <a:rPr lang="en-US" sz="2000" b="1" u="sng">
                <a:solidFill>
                  <a:schemeClr val="accent2"/>
                </a:solidFill>
                <a:latin typeface="Arial Narrow" charset="0"/>
              </a:rPr>
              <a:t>loosely bound</a:t>
            </a:r>
            <a:r>
              <a:rPr lang="en-US" sz="2000">
                <a:solidFill>
                  <a:srgbClr val="FF0000"/>
                </a:solidFill>
                <a:latin typeface="Arial Narrow" charset="0"/>
              </a:rPr>
              <a:t> by forces between them or by an external container.</a:t>
            </a:r>
          </a:p>
        </p:txBody>
      </p:sp>
      <p:sp>
        <p:nvSpPr>
          <p:cNvPr id="437260" name="Text Box 12"/>
          <p:cNvSpPr txBox="1">
            <a:spLocks noChangeArrowheads="1"/>
          </p:cNvSpPr>
          <p:nvPr/>
        </p:nvSpPr>
        <p:spPr bwMode="auto">
          <a:xfrm>
            <a:off x="381000" y="2638425"/>
            <a:ext cx="7162800" cy="485775"/>
          </a:xfrm>
          <a:prstGeom prst="rect">
            <a:avLst/>
          </a:prstGeom>
          <a:solidFill>
            <a:srgbClr val="CCFFFF"/>
          </a:solidFill>
          <a:ln w="28575">
            <a:solidFill>
              <a:schemeClr val="accent2"/>
            </a:solidFill>
            <a:miter lim="800000"/>
            <a:headEnd/>
            <a:tailEnd/>
          </a:ln>
        </p:spPr>
        <p:txBody>
          <a:bodyPr>
            <a:prstTxWarp prst="textNoShape">
              <a:avLst/>
            </a:prstTxWarp>
            <a:spAutoFit/>
          </a:bodyPr>
          <a:lstStyle/>
          <a:p>
            <a:pPr>
              <a:spcBef>
                <a:spcPct val="20000"/>
              </a:spcBef>
            </a:pPr>
            <a:r>
              <a:rPr lang="en-US">
                <a:solidFill>
                  <a:schemeClr val="accent2"/>
                </a:solidFill>
                <a:latin typeface="Arial Narrow" charset="0"/>
              </a:rPr>
              <a:t>We will first learn about mechanics of fluid at rest, </a:t>
            </a:r>
            <a:r>
              <a:rPr lang="en-US">
                <a:solidFill>
                  <a:schemeClr val="accent2"/>
                </a:solidFill>
                <a:latin typeface="Monotype Corsiva" charset="0"/>
              </a:rPr>
              <a:t>fluid statics</a:t>
            </a:r>
            <a:r>
              <a:rPr lang="en-US">
                <a:solidFill>
                  <a:schemeClr val="accent2"/>
                </a:solidFill>
                <a:latin typeface="Arial Narrow" charset="0"/>
              </a:rPr>
              <a:t>. </a:t>
            </a:r>
          </a:p>
        </p:txBody>
      </p:sp>
      <p:sp>
        <p:nvSpPr>
          <p:cNvPr id="437261" name="Text Box 13"/>
          <p:cNvSpPr txBox="1">
            <a:spLocks noChangeArrowheads="1"/>
          </p:cNvSpPr>
          <p:nvPr/>
        </p:nvSpPr>
        <p:spPr bwMode="auto">
          <a:xfrm>
            <a:off x="381000" y="3248025"/>
            <a:ext cx="8610600" cy="485775"/>
          </a:xfrm>
          <a:prstGeom prst="rect">
            <a:avLst/>
          </a:prstGeom>
          <a:solidFill>
            <a:srgbClr val="CCFFFF"/>
          </a:solidFill>
          <a:ln w="28575">
            <a:solidFill>
              <a:schemeClr val="accent2"/>
            </a:solidFill>
            <a:miter lim="800000"/>
            <a:headEnd/>
            <a:tailEnd/>
          </a:ln>
        </p:spPr>
        <p:txBody>
          <a:bodyPr>
            <a:prstTxWarp prst="textNoShape">
              <a:avLst/>
            </a:prstTxWarp>
            <a:spAutoFit/>
          </a:bodyPr>
          <a:lstStyle/>
          <a:p>
            <a:pPr>
              <a:spcBef>
                <a:spcPct val="20000"/>
              </a:spcBef>
            </a:pPr>
            <a:r>
              <a:rPr lang="en-US">
                <a:solidFill>
                  <a:schemeClr val="accent2"/>
                </a:solidFill>
                <a:latin typeface="Arial Narrow" charset="0"/>
              </a:rPr>
              <a:t>In what ways do you think fluid exerts stress on the object submerged in it?</a:t>
            </a:r>
          </a:p>
        </p:txBody>
      </p:sp>
      <p:sp>
        <p:nvSpPr>
          <p:cNvPr id="437262" name="Text Box 14"/>
          <p:cNvSpPr txBox="1">
            <a:spLocks noChangeArrowheads="1"/>
          </p:cNvSpPr>
          <p:nvPr/>
        </p:nvSpPr>
        <p:spPr bwMode="auto">
          <a:xfrm>
            <a:off x="304800" y="4267200"/>
            <a:ext cx="6629400" cy="701675"/>
          </a:xfrm>
          <a:prstGeom prst="rect">
            <a:avLst/>
          </a:prstGeom>
          <a:noFill/>
          <a:ln w="28575">
            <a:noFill/>
            <a:miter lim="800000"/>
            <a:headEnd/>
            <a:tailEnd/>
          </a:ln>
        </p:spPr>
        <p:txBody>
          <a:bodyPr>
            <a:prstTxWarp prst="textNoShape">
              <a:avLst/>
            </a:prstTxWarp>
            <a:spAutoFit/>
          </a:bodyPr>
          <a:lstStyle/>
          <a:p>
            <a:r>
              <a:rPr lang="en-US" sz="2000">
                <a:solidFill>
                  <a:schemeClr val="accent2"/>
                </a:solidFill>
                <a:latin typeface="Arial Narrow" charset="0"/>
              </a:rPr>
              <a:t>This force by the fluid on an object usually is expressed in the form of the force per unit area at the given depth, the pressure, defined as</a:t>
            </a:r>
          </a:p>
        </p:txBody>
      </p:sp>
      <p:sp>
        <p:nvSpPr>
          <p:cNvPr id="437263" name="Text Box 15"/>
          <p:cNvSpPr txBox="1">
            <a:spLocks noChangeArrowheads="1"/>
          </p:cNvSpPr>
          <p:nvPr/>
        </p:nvSpPr>
        <p:spPr bwMode="auto">
          <a:xfrm>
            <a:off x="5105400" y="4981575"/>
            <a:ext cx="4038600" cy="581025"/>
          </a:xfrm>
          <a:prstGeom prst="rect">
            <a:avLst/>
          </a:prstGeom>
          <a:solidFill>
            <a:srgbClr val="FFFF99"/>
          </a:solidFill>
          <a:ln w="28575">
            <a:noFill/>
            <a:miter lim="800000"/>
            <a:headEnd/>
            <a:tailEnd/>
          </a:ln>
        </p:spPr>
        <p:txBody>
          <a:bodyPr>
            <a:prstTxWarp prst="textNoShape">
              <a:avLst/>
            </a:prstTxWarp>
            <a:spAutoFit/>
          </a:bodyPr>
          <a:lstStyle/>
          <a:p>
            <a:r>
              <a:rPr lang="en-US" sz="1600">
                <a:solidFill>
                  <a:schemeClr val="accent2"/>
                </a:solidFill>
                <a:latin typeface="Arial Narrow" charset="0"/>
              </a:rPr>
              <a:t>Note that pressure is a scalar quantity because it’s the magnitude of the force on a surface area A.</a:t>
            </a:r>
          </a:p>
        </p:txBody>
      </p:sp>
      <p:sp>
        <p:nvSpPr>
          <p:cNvPr id="437264" name="Text Box 16"/>
          <p:cNvSpPr txBox="1">
            <a:spLocks noChangeArrowheads="1"/>
          </p:cNvSpPr>
          <p:nvPr/>
        </p:nvSpPr>
        <p:spPr bwMode="auto">
          <a:xfrm>
            <a:off x="533400" y="5638800"/>
            <a:ext cx="2209800" cy="669925"/>
          </a:xfrm>
          <a:prstGeom prst="rect">
            <a:avLst/>
          </a:prstGeom>
          <a:solidFill>
            <a:srgbClr val="CCFFFF"/>
          </a:solidFill>
          <a:ln w="28575">
            <a:solidFill>
              <a:schemeClr val="accent2"/>
            </a:solidFill>
            <a:miter lim="800000"/>
            <a:headEnd/>
            <a:tailEnd/>
          </a:ln>
        </p:spPr>
        <p:txBody>
          <a:bodyPr>
            <a:prstTxWarp prst="textNoShape">
              <a:avLst/>
            </a:prstTxWarp>
            <a:spAutoFit/>
          </a:bodyPr>
          <a:lstStyle/>
          <a:p>
            <a:pPr>
              <a:spcBef>
                <a:spcPct val="20000"/>
              </a:spcBef>
            </a:pPr>
            <a:r>
              <a:rPr lang="en-US" sz="1800">
                <a:solidFill>
                  <a:schemeClr val="accent2"/>
                </a:solidFill>
                <a:latin typeface="Arial Narrow" charset="0"/>
              </a:rPr>
              <a:t>What is the unit and the dimension of pressure?</a:t>
            </a:r>
          </a:p>
        </p:txBody>
      </p:sp>
      <p:sp>
        <p:nvSpPr>
          <p:cNvPr id="437265" name="Text Box 17"/>
          <p:cNvSpPr txBox="1">
            <a:spLocks noChangeArrowheads="1"/>
          </p:cNvSpPr>
          <p:nvPr/>
        </p:nvSpPr>
        <p:spPr bwMode="auto">
          <a:xfrm>
            <a:off x="457200" y="4876800"/>
            <a:ext cx="3962400" cy="701675"/>
          </a:xfrm>
          <a:prstGeom prst="rect">
            <a:avLst/>
          </a:prstGeom>
          <a:noFill/>
          <a:ln w="28575">
            <a:noFill/>
            <a:miter lim="800000"/>
            <a:headEnd/>
            <a:tailEnd/>
          </a:ln>
        </p:spPr>
        <p:txBody>
          <a:bodyPr>
            <a:prstTxWarp prst="textNoShape">
              <a:avLst/>
            </a:prstTxWarp>
            <a:spAutoFit/>
          </a:bodyPr>
          <a:lstStyle/>
          <a:p>
            <a:r>
              <a:rPr lang="en-US" sz="2000">
                <a:solidFill>
                  <a:schemeClr val="accent2"/>
                </a:solidFill>
                <a:latin typeface="Arial Narrow" charset="0"/>
              </a:rPr>
              <a:t>Expression of pressure for an infinitesimal area dA by the force dF is</a:t>
            </a:r>
          </a:p>
        </p:txBody>
      </p:sp>
      <p:graphicFrame>
        <p:nvGraphicFramePr>
          <p:cNvPr id="437266" name="Object 3"/>
          <p:cNvGraphicFramePr>
            <a:graphicFrameLocks noChangeAspect="1"/>
          </p:cNvGraphicFramePr>
          <p:nvPr/>
        </p:nvGraphicFramePr>
        <p:xfrm>
          <a:off x="4114800" y="4972050"/>
          <a:ext cx="942975" cy="666750"/>
        </p:xfrm>
        <a:graphic>
          <a:graphicData uri="http://schemas.openxmlformats.org/presentationml/2006/ole">
            <mc:AlternateContent xmlns:mc="http://schemas.openxmlformats.org/markup-compatibility/2006">
              <mc:Choice xmlns:v="urn:schemas-microsoft-com:vml" Requires="v">
                <p:oleObj spid="_x0000_s515225" name="Equation" r:id="rId6" imgW="507960" imgH="393480" progId="Equation.DSMT4">
                  <p:embed/>
                </p:oleObj>
              </mc:Choice>
              <mc:Fallback>
                <p:oleObj name="Equation" r:id="rId6" imgW="507960" imgH="393480" progId="Equation.DSMT4">
                  <p:embed/>
                  <p:pic>
                    <p:nvPicPr>
                      <p:cNvPr id="0" name=""/>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114800" y="4972050"/>
                        <a:ext cx="942975" cy="666750"/>
                      </a:xfrm>
                      <a:prstGeom prst="rect">
                        <a:avLst/>
                      </a:prstGeom>
                      <a:solidFill>
                        <a:srgbClr val="FFFF99"/>
                      </a:solidFill>
                      <a:ln>
                        <a:noFill/>
                      </a:ln>
                      <a:extLst>
                        <a:ext uri="{91240B29-F687-4f45-9708-019B960494DF}">
                          <a14:hiddenLine xmlns:a14="http://schemas.microsoft.com/office/drawing/2010/main" w="28575">
                            <a:solidFill>
                              <a:srgbClr val="FF0000"/>
                            </a:solidFill>
                            <a:miter lim="800000"/>
                            <a:headEnd/>
                            <a:tailEnd/>
                          </a14:hiddenLine>
                        </a:ext>
                      </a:extLst>
                    </p:spPr>
                  </p:pic>
                </p:oleObj>
              </mc:Fallback>
            </mc:AlternateContent>
          </a:graphicData>
        </a:graphic>
      </p:graphicFrame>
      <p:sp>
        <p:nvSpPr>
          <p:cNvPr id="437267" name="Text Box 19"/>
          <p:cNvSpPr txBox="1">
            <a:spLocks noChangeArrowheads="1"/>
          </p:cNvSpPr>
          <p:nvPr/>
        </p:nvSpPr>
        <p:spPr bwMode="auto">
          <a:xfrm>
            <a:off x="2895600" y="5638800"/>
            <a:ext cx="1676400" cy="725488"/>
          </a:xfrm>
          <a:prstGeom prst="rect">
            <a:avLst/>
          </a:prstGeom>
          <a:solidFill>
            <a:srgbClr val="CCFFFF"/>
          </a:solidFill>
          <a:ln w="28575">
            <a:solidFill>
              <a:schemeClr val="accent2"/>
            </a:solidFill>
            <a:miter lim="800000"/>
            <a:headEnd/>
            <a:tailEnd/>
          </a:ln>
        </p:spPr>
        <p:txBody>
          <a:bodyPr>
            <a:prstTxWarp prst="textNoShape">
              <a:avLst/>
            </a:prstTxWarp>
            <a:spAutoFit/>
          </a:bodyPr>
          <a:lstStyle/>
          <a:p>
            <a:pPr>
              <a:spcBef>
                <a:spcPct val="20000"/>
              </a:spcBef>
            </a:pPr>
            <a:r>
              <a:rPr lang="en-US" sz="1800">
                <a:solidFill>
                  <a:srgbClr val="FF0000"/>
                </a:solidFill>
                <a:latin typeface="Arial Narrow" charset="0"/>
              </a:rPr>
              <a:t>Unit:N/m</a:t>
            </a:r>
            <a:r>
              <a:rPr lang="en-US" sz="1800" baseline="30000">
                <a:solidFill>
                  <a:srgbClr val="FF0000"/>
                </a:solidFill>
                <a:latin typeface="Arial Narrow" charset="0"/>
              </a:rPr>
              <a:t>2</a:t>
            </a:r>
          </a:p>
          <a:p>
            <a:pPr>
              <a:spcBef>
                <a:spcPct val="20000"/>
              </a:spcBef>
            </a:pPr>
            <a:r>
              <a:rPr lang="en-US" sz="1800">
                <a:solidFill>
                  <a:srgbClr val="FF0000"/>
                </a:solidFill>
                <a:latin typeface="Arial Narrow" charset="0"/>
              </a:rPr>
              <a:t>Dim.: [M][L</a:t>
            </a:r>
            <a:r>
              <a:rPr lang="en-US" sz="1800" baseline="30000">
                <a:solidFill>
                  <a:srgbClr val="FF0000"/>
                </a:solidFill>
                <a:latin typeface="Arial Narrow" charset="0"/>
              </a:rPr>
              <a:t>-1</a:t>
            </a:r>
            <a:r>
              <a:rPr lang="en-US" sz="1800">
                <a:solidFill>
                  <a:srgbClr val="FF0000"/>
                </a:solidFill>
                <a:latin typeface="Arial Narrow" charset="0"/>
              </a:rPr>
              <a:t>][T</a:t>
            </a:r>
            <a:r>
              <a:rPr lang="en-US" sz="1800" baseline="30000">
                <a:solidFill>
                  <a:srgbClr val="FF0000"/>
                </a:solidFill>
                <a:latin typeface="Arial Narrow" charset="0"/>
              </a:rPr>
              <a:t>-2</a:t>
            </a:r>
            <a:r>
              <a:rPr lang="en-US" sz="1800">
                <a:solidFill>
                  <a:srgbClr val="FF0000"/>
                </a:solidFill>
                <a:latin typeface="Arial Narrow" charset="0"/>
              </a:rPr>
              <a:t>]</a:t>
            </a:r>
          </a:p>
        </p:txBody>
      </p:sp>
      <p:sp>
        <p:nvSpPr>
          <p:cNvPr id="437268" name="Text Box 20"/>
          <p:cNvSpPr txBox="1">
            <a:spLocks noChangeArrowheads="1"/>
          </p:cNvSpPr>
          <p:nvPr/>
        </p:nvSpPr>
        <p:spPr bwMode="auto">
          <a:xfrm>
            <a:off x="4648200" y="5622925"/>
            <a:ext cx="1905000" cy="701675"/>
          </a:xfrm>
          <a:prstGeom prst="rect">
            <a:avLst/>
          </a:prstGeom>
          <a:noFill/>
          <a:ln w="28575">
            <a:noFill/>
            <a:miter lim="800000"/>
            <a:headEnd/>
            <a:tailEnd/>
          </a:ln>
        </p:spPr>
        <p:txBody>
          <a:bodyPr>
            <a:prstTxWarp prst="textNoShape">
              <a:avLst/>
            </a:prstTxWarp>
            <a:spAutoFit/>
          </a:bodyPr>
          <a:lstStyle/>
          <a:p>
            <a:r>
              <a:rPr lang="en-US" sz="2000">
                <a:solidFill>
                  <a:schemeClr val="accent2"/>
                </a:solidFill>
                <a:latin typeface="Arial Narrow" charset="0"/>
              </a:rPr>
              <a:t>Special SI unit for pressure is Pascal</a:t>
            </a:r>
          </a:p>
        </p:txBody>
      </p:sp>
      <p:graphicFrame>
        <p:nvGraphicFramePr>
          <p:cNvPr id="437269" name="Object 4"/>
          <p:cNvGraphicFramePr>
            <a:graphicFrameLocks noChangeAspect="1"/>
          </p:cNvGraphicFramePr>
          <p:nvPr/>
        </p:nvGraphicFramePr>
        <p:xfrm>
          <a:off x="6629400" y="5715000"/>
          <a:ext cx="2209800" cy="474663"/>
        </p:xfrm>
        <a:graphic>
          <a:graphicData uri="http://schemas.openxmlformats.org/presentationml/2006/ole">
            <mc:AlternateContent xmlns:mc="http://schemas.openxmlformats.org/markup-compatibility/2006">
              <mc:Choice xmlns:v="urn:schemas-microsoft-com:vml" Requires="v">
                <p:oleObj spid="_x0000_s515226" name="Equation" r:id="rId8" imgW="863280" imgH="203040" progId="Equation.DSMT4">
                  <p:embed/>
                </p:oleObj>
              </mc:Choice>
              <mc:Fallback>
                <p:oleObj name="Equation" r:id="rId8" imgW="863280" imgH="203040" progId="Equation.DSMT4">
                  <p:embed/>
                  <p:pic>
                    <p:nvPicPr>
                      <p:cNvPr id="0" name=""/>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6629400" y="5715000"/>
                        <a:ext cx="2209800" cy="474663"/>
                      </a:xfrm>
                      <a:prstGeom prst="rect">
                        <a:avLst/>
                      </a:prstGeom>
                      <a:solidFill>
                        <a:srgbClr val="FFFF99"/>
                      </a:solidFill>
                      <a:ln>
                        <a:noFill/>
                      </a:ln>
                      <a:extLst>
                        <a:ext uri="{91240B29-F687-4f45-9708-019B960494DF}">
                          <a14:hiddenLine xmlns:a14="http://schemas.microsoft.com/office/drawing/2010/main" w="28575">
                            <a:solidFill>
                              <a:srgbClr val="FF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3271231711"/>
      </p:ext>
    </p:extLst>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iterate type="wd">
                                    <p:tmPct val="10000"/>
                                  </p:iterate>
                                  <p:childTnLst>
                                    <p:set>
                                      <p:cBhvr>
                                        <p:cTn id="6" dur="1" fill="hold">
                                          <p:stCondLst>
                                            <p:cond delay="0"/>
                                          </p:stCondLst>
                                        </p:cTn>
                                        <p:tgtEl>
                                          <p:spTgt spid="437252"/>
                                        </p:tgtEl>
                                        <p:attrNameLst>
                                          <p:attrName>style.visibility</p:attrName>
                                        </p:attrNameLst>
                                      </p:cBhvr>
                                      <p:to>
                                        <p:strVal val="visible"/>
                                      </p:to>
                                    </p:set>
                                    <p:animEffect transition="in" filter="wipe(left)">
                                      <p:cBhvr>
                                        <p:cTn id="7" dur="500"/>
                                        <p:tgtEl>
                                          <p:spTgt spid="43725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iterate type="wd">
                                    <p:tmPct val="10000"/>
                                  </p:iterate>
                                  <p:childTnLst>
                                    <p:set>
                                      <p:cBhvr>
                                        <p:cTn id="11" dur="1" fill="hold">
                                          <p:stCondLst>
                                            <p:cond delay="0"/>
                                          </p:stCondLst>
                                        </p:cTn>
                                        <p:tgtEl>
                                          <p:spTgt spid="437253">
                                            <p:txEl>
                                              <p:pRg st="0" end="0"/>
                                            </p:txEl>
                                          </p:spTgt>
                                        </p:tgtEl>
                                        <p:attrNameLst>
                                          <p:attrName>style.visibility</p:attrName>
                                        </p:attrNameLst>
                                      </p:cBhvr>
                                      <p:to>
                                        <p:strVal val="visible"/>
                                      </p:to>
                                    </p:set>
                                    <p:animEffect transition="in" filter="wipe(left)">
                                      <p:cBhvr>
                                        <p:cTn id="12" dur="500"/>
                                        <p:tgtEl>
                                          <p:spTgt spid="43725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iterate type="wd">
                                    <p:tmPct val="10000"/>
                                  </p:iterate>
                                  <p:childTnLst>
                                    <p:set>
                                      <p:cBhvr>
                                        <p:cTn id="16" dur="1" fill="hold">
                                          <p:stCondLst>
                                            <p:cond delay="0"/>
                                          </p:stCondLst>
                                        </p:cTn>
                                        <p:tgtEl>
                                          <p:spTgt spid="437256"/>
                                        </p:tgtEl>
                                        <p:attrNameLst>
                                          <p:attrName>style.visibility</p:attrName>
                                        </p:attrNameLst>
                                      </p:cBhvr>
                                      <p:to>
                                        <p:strVal val="visible"/>
                                      </p:to>
                                    </p:set>
                                    <p:animEffect transition="in" filter="wipe(left)">
                                      <p:cBhvr>
                                        <p:cTn id="17" dur="500"/>
                                        <p:tgtEl>
                                          <p:spTgt spid="437256"/>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iterate type="wd">
                                    <p:tmPct val="10000"/>
                                  </p:iterate>
                                  <p:childTnLst>
                                    <p:set>
                                      <p:cBhvr>
                                        <p:cTn id="21" dur="1" fill="hold">
                                          <p:stCondLst>
                                            <p:cond delay="0"/>
                                          </p:stCondLst>
                                        </p:cTn>
                                        <p:tgtEl>
                                          <p:spTgt spid="437257">
                                            <p:txEl>
                                              <p:pRg st="0" end="0"/>
                                            </p:txEl>
                                          </p:spTgt>
                                        </p:tgtEl>
                                        <p:attrNameLst>
                                          <p:attrName>style.visibility</p:attrName>
                                        </p:attrNameLst>
                                      </p:cBhvr>
                                      <p:to>
                                        <p:strVal val="visible"/>
                                      </p:to>
                                    </p:set>
                                    <p:animEffect transition="in" filter="wipe(left)">
                                      <p:cBhvr>
                                        <p:cTn id="22" dur="500"/>
                                        <p:tgtEl>
                                          <p:spTgt spid="437257">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iterate type="wd">
                                    <p:tmPct val="10000"/>
                                  </p:iterate>
                                  <p:childTnLst>
                                    <p:set>
                                      <p:cBhvr>
                                        <p:cTn id="26" dur="1" fill="hold">
                                          <p:stCondLst>
                                            <p:cond delay="0"/>
                                          </p:stCondLst>
                                        </p:cTn>
                                        <p:tgtEl>
                                          <p:spTgt spid="437258"/>
                                        </p:tgtEl>
                                        <p:attrNameLst>
                                          <p:attrName>style.visibility</p:attrName>
                                        </p:attrNameLst>
                                      </p:cBhvr>
                                      <p:to>
                                        <p:strVal val="visible"/>
                                      </p:to>
                                    </p:set>
                                    <p:animEffect transition="in" filter="wipe(left)">
                                      <p:cBhvr>
                                        <p:cTn id="27" dur="500"/>
                                        <p:tgtEl>
                                          <p:spTgt spid="437258"/>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iterate type="wd">
                                    <p:tmPct val="10000"/>
                                  </p:iterate>
                                  <p:childTnLst>
                                    <p:set>
                                      <p:cBhvr>
                                        <p:cTn id="31" dur="1" fill="hold">
                                          <p:stCondLst>
                                            <p:cond delay="0"/>
                                          </p:stCondLst>
                                        </p:cTn>
                                        <p:tgtEl>
                                          <p:spTgt spid="437259">
                                            <p:txEl>
                                              <p:pRg st="0" end="0"/>
                                            </p:txEl>
                                          </p:spTgt>
                                        </p:tgtEl>
                                        <p:attrNameLst>
                                          <p:attrName>style.visibility</p:attrName>
                                        </p:attrNameLst>
                                      </p:cBhvr>
                                      <p:to>
                                        <p:strVal val="visible"/>
                                      </p:to>
                                    </p:set>
                                    <p:animEffect transition="in" filter="wipe(left)">
                                      <p:cBhvr>
                                        <p:cTn id="32" dur="500"/>
                                        <p:tgtEl>
                                          <p:spTgt spid="437259">
                                            <p:txEl>
                                              <p:pRg st="0" end="0"/>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grpId="0" nodeType="clickEffect">
                                  <p:stCondLst>
                                    <p:cond delay="0"/>
                                  </p:stCondLst>
                                  <p:iterate type="wd">
                                    <p:tmPct val="10000"/>
                                  </p:iterate>
                                  <p:childTnLst>
                                    <p:set>
                                      <p:cBhvr>
                                        <p:cTn id="36" dur="1" fill="hold">
                                          <p:stCondLst>
                                            <p:cond delay="0"/>
                                          </p:stCondLst>
                                        </p:cTn>
                                        <p:tgtEl>
                                          <p:spTgt spid="437260"/>
                                        </p:tgtEl>
                                        <p:attrNameLst>
                                          <p:attrName>style.visibility</p:attrName>
                                        </p:attrNameLst>
                                      </p:cBhvr>
                                      <p:to>
                                        <p:strVal val="visible"/>
                                      </p:to>
                                    </p:set>
                                    <p:animEffect transition="in" filter="wipe(left)">
                                      <p:cBhvr>
                                        <p:cTn id="37" dur="500"/>
                                        <p:tgtEl>
                                          <p:spTgt spid="437260"/>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grpId="0" nodeType="clickEffect">
                                  <p:stCondLst>
                                    <p:cond delay="0"/>
                                  </p:stCondLst>
                                  <p:iterate type="wd">
                                    <p:tmPct val="10000"/>
                                  </p:iterate>
                                  <p:childTnLst>
                                    <p:set>
                                      <p:cBhvr>
                                        <p:cTn id="41" dur="1" fill="hold">
                                          <p:stCondLst>
                                            <p:cond delay="0"/>
                                          </p:stCondLst>
                                        </p:cTn>
                                        <p:tgtEl>
                                          <p:spTgt spid="437261"/>
                                        </p:tgtEl>
                                        <p:attrNameLst>
                                          <p:attrName>style.visibility</p:attrName>
                                        </p:attrNameLst>
                                      </p:cBhvr>
                                      <p:to>
                                        <p:strVal val="visible"/>
                                      </p:to>
                                    </p:set>
                                    <p:animEffect transition="in" filter="wipe(left)">
                                      <p:cBhvr>
                                        <p:cTn id="42" dur="500"/>
                                        <p:tgtEl>
                                          <p:spTgt spid="437261"/>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8" fill="hold" grpId="0" nodeType="clickEffect">
                                  <p:stCondLst>
                                    <p:cond delay="0"/>
                                  </p:stCondLst>
                                  <p:iterate type="wd">
                                    <p:tmPct val="10000"/>
                                  </p:iterate>
                                  <p:childTnLst>
                                    <p:set>
                                      <p:cBhvr>
                                        <p:cTn id="46" dur="1" fill="hold">
                                          <p:stCondLst>
                                            <p:cond delay="0"/>
                                          </p:stCondLst>
                                        </p:cTn>
                                        <p:tgtEl>
                                          <p:spTgt spid="437254">
                                            <p:txEl>
                                              <p:pRg st="0" end="0"/>
                                            </p:txEl>
                                          </p:spTgt>
                                        </p:tgtEl>
                                        <p:attrNameLst>
                                          <p:attrName>style.visibility</p:attrName>
                                        </p:attrNameLst>
                                      </p:cBhvr>
                                      <p:to>
                                        <p:strVal val="visible"/>
                                      </p:to>
                                    </p:set>
                                    <p:animEffect transition="in" filter="wipe(left)">
                                      <p:cBhvr>
                                        <p:cTn id="47" dur="500"/>
                                        <p:tgtEl>
                                          <p:spTgt spid="437254">
                                            <p:txEl>
                                              <p:pRg st="0" end="0"/>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53" presetClass="entr" presetSubtype="0" fill="hold" nodeType="clickEffect">
                                  <p:stCondLst>
                                    <p:cond delay="0"/>
                                  </p:stCondLst>
                                  <p:iterate type="wd">
                                    <p:tmPct val="10000"/>
                                  </p:iterate>
                                  <p:childTnLst>
                                    <p:set>
                                      <p:cBhvr>
                                        <p:cTn id="51" dur="1" fill="hold">
                                          <p:stCondLst>
                                            <p:cond delay="0"/>
                                          </p:stCondLst>
                                        </p:cTn>
                                        <p:tgtEl>
                                          <p:spTgt spid="437250"/>
                                        </p:tgtEl>
                                        <p:attrNameLst>
                                          <p:attrName>style.visibility</p:attrName>
                                        </p:attrNameLst>
                                      </p:cBhvr>
                                      <p:to>
                                        <p:strVal val="visible"/>
                                      </p:to>
                                    </p:set>
                                    <p:anim calcmode="lin" valueType="num">
                                      <p:cBhvr>
                                        <p:cTn id="52" dur="500" fill="hold"/>
                                        <p:tgtEl>
                                          <p:spTgt spid="437250"/>
                                        </p:tgtEl>
                                        <p:attrNameLst>
                                          <p:attrName>ppt_w</p:attrName>
                                        </p:attrNameLst>
                                      </p:cBhvr>
                                      <p:tavLst>
                                        <p:tav tm="0">
                                          <p:val>
                                            <p:fltVal val="0"/>
                                          </p:val>
                                        </p:tav>
                                        <p:tav tm="100000">
                                          <p:val>
                                            <p:strVal val="#ppt_w"/>
                                          </p:val>
                                        </p:tav>
                                      </p:tavLst>
                                    </p:anim>
                                    <p:anim calcmode="lin" valueType="num">
                                      <p:cBhvr>
                                        <p:cTn id="53" dur="500" fill="hold"/>
                                        <p:tgtEl>
                                          <p:spTgt spid="437250"/>
                                        </p:tgtEl>
                                        <p:attrNameLst>
                                          <p:attrName>ppt_h</p:attrName>
                                        </p:attrNameLst>
                                      </p:cBhvr>
                                      <p:tavLst>
                                        <p:tav tm="0">
                                          <p:val>
                                            <p:fltVal val="0"/>
                                          </p:val>
                                        </p:tav>
                                        <p:tav tm="100000">
                                          <p:val>
                                            <p:strVal val="#ppt_h"/>
                                          </p:val>
                                        </p:tav>
                                      </p:tavLst>
                                    </p:anim>
                                    <p:animEffect transition="in" filter="fade">
                                      <p:cBhvr>
                                        <p:cTn id="54" dur="500"/>
                                        <p:tgtEl>
                                          <p:spTgt spid="437250"/>
                                        </p:tgtEl>
                                      </p:cBhvr>
                                    </p:animEffect>
                                  </p:childTnLst>
                                </p:cTn>
                              </p:par>
                            </p:childTnLst>
                          </p:cTn>
                        </p:par>
                      </p:childTnLst>
                    </p:cTn>
                  </p:par>
                  <p:par>
                    <p:cTn id="55" fill="hold">
                      <p:stCondLst>
                        <p:cond delay="indefinite"/>
                      </p:stCondLst>
                      <p:childTnLst>
                        <p:par>
                          <p:cTn id="56" fill="hold">
                            <p:stCondLst>
                              <p:cond delay="0"/>
                            </p:stCondLst>
                            <p:childTnLst>
                              <p:par>
                                <p:cTn id="57" presetID="22" presetClass="entr" presetSubtype="8" fill="hold" grpId="0" nodeType="clickEffect">
                                  <p:stCondLst>
                                    <p:cond delay="0"/>
                                  </p:stCondLst>
                                  <p:iterate type="wd">
                                    <p:tmPct val="10000"/>
                                  </p:iterate>
                                  <p:childTnLst>
                                    <p:set>
                                      <p:cBhvr>
                                        <p:cTn id="58" dur="1" fill="hold">
                                          <p:stCondLst>
                                            <p:cond delay="0"/>
                                          </p:stCondLst>
                                        </p:cTn>
                                        <p:tgtEl>
                                          <p:spTgt spid="437262">
                                            <p:txEl>
                                              <p:pRg st="0" end="0"/>
                                            </p:txEl>
                                          </p:spTgt>
                                        </p:tgtEl>
                                        <p:attrNameLst>
                                          <p:attrName>style.visibility</p:attrName>
                                        </p:attrNameLst>
                                      </p:cBhvr>
                                      <p:to>
                                        <p:strVal val="visible"/>
                                      </p:to>
                                    </p:set>
                                    <p:animEffect transition="in" filter="wipe(left)">
                                      <p:cBhvr>
                                        <p:cTn id="59" dur="500"/>
                                        <p:tgtEl>
                                          <p:spTgt spid="437262">
                                            <p:txEl>
                                              <p:pRg st="0" end="0"/>
                                            </p:txEl>
                                          </p:spTgt>
                                        </p:tgtEl>
                                      </p:cBhvr>
                                    </p:animEffect>
                                  </p:childTnLst>
                                </p:cTn>
                              </p:par>
                            </p:childTnLst>
                          </p:cTn>
                        </p:par>
                      </p:childTnLst>
                    </p:cTn>
                  </p:par>
                  <p:par>
                    <p:cTn id="60" fill="hold">
                      <p:stCondLst>
                        <p:cond delay="indefinite"/>
                      </p:stCondLst>
                      <p:childTnLst>
                        <p:par>
                          <p:cTn id="61" fill="hold">
                            <p:stCondLst>
                              <p:cond delay="0"/>
                            </p:stCondLst>
                            <p:childTnLst>
                              <p:par>
                                <p:cTn id="62" presetID="22" presetClass="entr" presetSubtype="8" fill="hold" nodeType="clickEffect">
                                  <p:stCondLst>
                                    <p:cond delay="0"/>
                                  </p:stCondLst>
                                  <p:iterate type="wd">
                                    <p:tmPct val="10000"/>
                                  </p:iterate>
                                  <p:childTnLst>
                                    <p:set>
                                      <p:cBhvr>
                                        <p:cTn id="63" dur="1" fill="hold">
                                          <p:stCondLst>
                                            <p:cond delay="0"/>
                                          </p:stCondLst>
                                        </p:cTn>
                                        <p:tgtEl>
                                          <p:spTgt spid="437255"/>
                                        </p:tgtEl>
                                        <p:attrNameLst>
                                          <p:attrName>style.visibility</p:attrName>
                                        </p:attrNameLst>
                                      </p:cBhvr>
                                      <p:to>
                                        <p:strVal val="visible"/>
                                      </p:to>
                                    </p:set>
                                    <p:animEffect transition="in" filter="wipe(left)">
                                      <p:cBhvr>
                                        <p:cTn id="64" dur="500"/>
                                        <p:tgtEl>
                                          <p:spTgt spid="437255"/>
                                        </p:tgtEl>
                                      </p:cBhvr>
                                    </p:animEffect>
                                  </p:childTnLst>
                                </p:cTn>
                              </p:par>
                            </p:childTnLst>
                          </p:cTn>
                        </p:par>
                      </p:childTnLst>
                    </p:cTn>
                  </p:par>
                  <p:par>
                    <p:cTn id="65" fill="hold">
                      <p:stCondLst>
                        <p:cond delay="indefinite"/>
                      </p:stCondLst>
                      <p:childTnLst>
                        <p:par>
                          <p:cTn id="66" fill="hold">
                            <p:stCondLst>
                              <p:cond delay="0"/>
                            </p:stCondLst>
                            <p:childTnLst>
                              <p:par>
                                <p:cTn id="67" presetID="22" presetClass="entr" presetSubtype="8" fill="hold" grpId="0" nodeType="clickEffect">
                                  <p:stCondLst>
                                    <p:cond delay="0"/>
                                  </p:stCondLst>
                                  <p:iterate type="wd">
                                    <p:tmPct val="10000"/>
                                  </p:iterate>
                                  <p:childTnLst>
                                    <p:set>
                                      <p:cBhvr>
                                        <p:cTn id="68" dur="1" fill="hold">
                                          <p:stCondLst>
                                            <p:cond delay="0"/>
                                          </p:stCondLst>
                                        </p:cTn>
                                        <p:tgtEl>
                                          <p:spTgt spid="437265">
                                            <p:txEl>
                                              <p:pRg st="0" end="0"/>
                                            </p:txEl>
                                          </p:spTgt>
                                        </p:tgtEl>
                                        <p:attrNameLst>
                                          <p:attrName>style.visibility</p:attrName>
                                        </p:attrNameLst>
                                      </p:cBhvr>
                                      <p:to>
                                        <p:strVal val="visible"/>
                                      </p:to>
                                    </p:set>
                                    <p:animEffect transition="in" filter="wipe(left)">
                                      <p:cBhvr>
                                        <p:cTn id="69" dur="500"/>
                                        <p:tgtEl>
                                          <p:spTgt spid="437265">
                                            <p:txEl>
                                              <p:pRg st="0" end="0"/>
                                            </p:txEl>
                                          </p:spTgt>
                                        </p:tgtEl>
                                      </p:cBhvr>
                                    </p:animEffect>
                                  </p:childTnLst>
                                </p:cTn>
                              </p:par>
                            </p:childTnLst>
                          </p:cTn>
                        </p:par>
                      </p:childTnLst>
                    </p:cTn>
                  </p:par>
                  <p:par>
                    <p:cTn id="70" fill="hold">
                      <p:stCondLst>
                        <p:cond delay="indefinite"/>
                      </p:stCondLst>
                      <p:childTnLst>
                        <p:par>
                          <p:cTn id="71" fill="hold">
                            <p:stCondLst>
                              <p:cond delay="0"/>
                            </p:stCondLst>
                            <p:childTnLst>
                              <p:par>
                                <p:cTn id="72" presetID="22" presetClass="entr" presetSubtype="8" fill="hold" nodeType="clickEffect">
                                  <p:stCondLst>
                                    <p:cond delay="0"/>
                                  </p:stCondLst>
                                  <p:iterate type="wd">
                                    <p:tmPct val="10000"/>
                                  </p:iterate>
                                  <p:childTnLst>
                                    <p:set>
                                      <p:cBhvr>
                                        <p:cTn id="73" dur="1" fill="hold">
                                          <p:stCondLst>
                                            <p:cond delay="0"/>
                                          </p:stCondLst>
                                        </p:cTn>
                                        <p:tgtEl>
                                          <p:spTgt spid="437266"/>
                                        </p:tgtEl>
                                        <p:attrNameLst>
                                          <p:attrName>style.visibility</p:attrName>
                                        </p:attrNameLst>
                                      </p:cBhvr>
                                      <p:to>
                                        <p:strVal val="visible"/>
                                      </p:to>
                                    </p:set>
                                    <p:animEffect transition="in" filter="wipe(left)">
                                      <p:cBhvr>
                                        <p:cTn id="74" dur="500"/>
                                        <p:tgtEl>
                                          <p:spTgt spid="437266"/>
                                        </p:tgtEl>
                                      </p:cBhvr>
                                    </p:animEffect>
                                  </p:childTnLst>
                                </p:cTn>
                              </p:par>
                            </p:childTnLst>
                          </p:cTn>
                        </p:par>
                      </p:childTnLst>
                    </p:cTn>
                  </p:par>
                  <p:par>
                    <p:cTn id="75" fill="hold">
                      <p:stCondLst>
                        <p:cond delay="indefinite"/>
                      </p:stCondLst>
                      <p:childTnLst>
                        <p:par>
                          <p:cTn id="76" fill="hold">
                            <p:stCondLst>
                              <p:cond delay="0"/>
                            </p:stCondLst>
                            <p:childTnLst>
                              <p:par>
                                <p:cTn id="77" presetID="22" presetClass="entr" presetSubtype="8" fill="hold" grpId="0" nodeType="clickEffect">
                                  <p:stCondLst>
                                    <p:cond delay="0"/>
                                  </p:stCondLst>
                                  <p:iterate type="wd">
                                    <p:tmPct val="10000"/>
                                  </p:iterate>
                                  <p:childTnLst>
                                    <p:set>
                                      <p:cBhvr>
                                        <p:cTn id="78" dur="1" fill="hold">
                                          <p:stCondLst>
                                            <p:cond delay="0"/>
                                          </p:stCondLst>
                                        </p:cTn>
                                        <p:tgtEl>
                                          <p:spTgt spid="437263"/>
                                        </p:tgtEl>
                                        <p:attrNameLst>
                                          <p:attrName>style.visibility</p:attrName>
                                        </p:attrNameLst>
                                      </p:cBhvr>
                                      <p:to>
                                        <p:strVal val="visible"/>
                                      </p:to>
                                    </p:set>
                                    <p:animEffect transition="in" filter="wipe(left)">
                                      <p:cBhvr>
                                        <p:cTn id="79" dur="500"/>
                                        <p:tgtEl>
                                          <p:spTgt spid="437263"/>
                                        </p:tgtEl>
                                      </p:cBhvr>
                                    </p:animEffect>
                                  </p:childTnLst>
                                </p:cTn>
                              </p:par>
                            </p:childTnLst>
                          </p:cTn>
                        </p:par>
                      </p:childTnLst>
                    </p:cTn>
                  </p:par>
                  <p:par>
                    <p:cTn id="80" fill="hold">
                      <p:stCondLst>
                        <p:cond delay="indefinite"/>
                      </p:stCondLst>
                      <p:childTnLst>
                        <p:par>
                          <p:cTn id="81" fill="hold">
                            <p:stCondLst>
                              <p:cond delay="0"/>
                            </p:stCondLst>
                            <p:childTnLst>
                              <p:par>
                                <p:cTn id="82" presetID="22" presetClass="entr" presetSubtype="8" fill="hold" grpId="0" nodeType="clickEffect">
                                  <p:stCondLst>
                                    <p:cond delay="0"/>
                                  </p:stCondLst>
                                  <p:iterate type="wd">
                                    <p:tmPct val="10000"/>
                                  </p:iterate>
                                  <p:childTnLst>
                                    <p:set>
                                      <p:cBhvr>
                                        <p:cTn id="83" dur="1" fill="hold">
                                          <p:stCondLst>
                                            <p:cond delay="0"/>
                                          </p:stCondLst>
                                        </p:cTn>
                                        <p:tgtEl>
                                          <p:spTgt spid="437264"/>
                                        </p:tgtEl>
                                        <p:attrNameLst>
                                          <p:attrName>style.visibility</p:attrName>
                                        </p:attrNameLst>
                                      </p:cBhvr>
                                      <p:to>
                                        <p:strVal val="visible"/>
                                      </p:to>
                                    </p:set>
                                    <p:animEffect transition="in" filter="wipe(left)">
                                      <p:cBhvr>
                                        <p:cTn id="84" dur="500"/>
                                        <p:tgtEl>
                                          <p:spTgt spid="437264"/>
                                        </p:tgtEl>
                                      </p:cBhvr>
                                    </p:animEffect>
                                  </p:childTnLst>
                                </p:cTn>
                              </p:par>
                            </p:childTnLst>
                          </p:cTn>
                        </p:par>
                      </p:childTnLst>
                    </p:cTn>
                  </p:par>
                  <p:par>
                    <p:cTn id="85" fill="hold">
                      <p:stCondLst>
                        <p:cond delay="indefinite"/>
                      </p:stCondLst>
                      <p:childTnLst>
                        <p:par>
                          <p:cTn id="86" fill="hold">
                            <p:stCondLst>
                              <p:cond delay="0"/>
                            </p:stCondLst>
                            <p:childTnLst>
                              <p:par>
                                <p:cTn id="87" presetID="22" presetClass="entr" presetSubtype="8" fill="hold" grpId="0" nodeType="clickEffect">
                                  <p:stCondLst>
                                    <p:cond delay="0"/>
                                  </p:stCondLst>
                                  <p:iterate type="wd">
                                    <p:tmPct val="10000"/>
                                  </p:iterate>
                                  <p:childTnLst>
                                    <p:set>
                                      <p:cBhvr>
                                        <p:cTn id="88" dur="1" fill="hold">
                                          <p:stCondLst>
                                            <p:cond delay="0"/>
                                          </p:stCondLst>
                                        </p:cTn>
                                        <p:tgtEl>
                                          <p:spTgt spid="437267"/>
                                        </p:tgtEl>
                                        <p:attrNameLst>
                                          <p:attrName>style.visibility</p:attrName>
                                        </p:attrNameLst>
                                      </p:cBhvr>
                                      <p:to>
                                        <p:strVal val="visible"/>
                                      </p:to>
                                    </p:set>
                                    <p:animEffect transition="in" filter="wipe(left)">
                                      <p:cBhvr>
                                        <p:cTn id="89" dur="500"/>
                                        <p:tgtEl>
                                          <p:spTgt spid="437267"/>
                                        </p:tgtEl>
                                      </p:cBhvr>
                                    </p:animEffect>
                                  </p:childTnLst>
                                </p:cTn>
                              </p:par>
                            </p:childTnLst>
                          </p:cTn>
                        </p:par>
                      </p:childTnLst>
                    </p:cTn>
                  </p:par>
                  <p:par>
                    <p:cTn id="90" fill="hold">
                      <p:stCondLst>
                        <p:cond delay="indefinite"/>
                      </p:stCondLst>
                      <p:childTnLst>
                        <p:par>
                          <p:cTn id="91" fill="hold">
                            <p:stCondLst>
                              <p:cond delay="0"/>
                            </p:stCondLst>
                            <p:childTnLst>
                              <p:par>
                                <p:cTn id="92" presetID="22" presetClass="entr" presetSubtype="8" fill="hold" grpId="0" nodeType="clickEffect">
                                  <p:stCondLst>
                                    <p:cond delay="0"/>
                                  </p:stCondLst>
                                  <p:iterate type="wd">
                                    <p:tmPct val="10000"/>
                                  </p:iterate>
                                  <p:childTnLst>
                                    <p:set>
                                      <p:cBhvr>
                                        <p:cTn id="93" dur="1" fill="hold">
                                          <p:stCondLst>
                                            <p:cond delay="0"/>
                                          </p:stCondLst>
                                        </p:cTn>
                                        <p:tgtEl>
                                          <p:spTgt spid="437268">
                                            <p:txEl>
                                              <p:pRg st="0" end="0"/>
                                            </p:txEl>
                                          </p:spTgt>
                                        </p:tgtEl>
                                        <p:attrNameLst>
                                          <p:attrName>style.visibility</p:attrName>
                                        </p:attrNameLst>
                                      </p:cBhvr>
                                      <p:to>
                                        <p:strVal val="visible"/>
                                      </p:to>
                                    </p:set>
                                    <p:animEffect transition="in" filter="wipe(left)">
                                      <p:cBhvr>
                                        <p:cTn id="94" dur="500"/>
                                        <p:tgtEl>
                                          <p:spTgt spid="437268">
                                            <p:txEl>
                                              <p:pRg st="0" end="0"/>
                                            </p:txEl>
                                          </p:spTgt>
                                        </p:tgtEl>
                                      </p:cBhvr>
                                    </p:animEffect>
                                  </p:childTnLst>
                                </p:cTn>
                              </p:par>
                            </p:childTnLst>
                          </p:cTn>
                        </p:par>
                      </p:childTnLst>
                    </p:cTn>
                  </p:par>
                  <p:par>
                    <p:cTn id="95" fill="hold">
                      <p:stCondLst>
                        <p:cond delay="indefinite"/>
                      </p:stCondLst>
                      <p:childTnLst>
                        <p:par>
                          <p:cTn id="96" fill="hold">
                            <p:stCondLst>
                              <p:cond delay="0"/>
                            </p:stCondLst>
                            <p:childTnLst>
                              <p:par>
                                <p:cTn id="97" presetID="22" presetClass="entr" presetSubtype="8" fill="hold" nodeType="clickEffect">
                                  <p:stCondLst>
                                    <p:cond delay="0"/>
                                  </p:stCondLst>
                                  <p:iterate type="wd">
                                    <p:tmPct val="10000"/>
                                  </p:iterate>
                                  <p:childTnLst>
                                    <p:set>
                                      <p:cBhvr>
                                        <p:cTn id="98" dur="1" fill="hold">
                                          <p:stCondLst>
                                            <p:cond delay="0"/>
                                          </p:stCondLst>
                                        </p:cTn>
                                        <p:tgtEl>
                                          <p:spTgt spid="437269"/>
                                        </p:tgtEl>
                                        <p:attrNameLst>
                                          <p:attrName>style.visibility</p:attrName>
                                        </p:attrNameLst>
                                      </p:cBhvr>
                                      <p:to>
                                        <p:strVal val="visible"/>
                                      </p:to>
                                    </p:set>
                                    <p:animEffect transition="in" filter="wipe(left)">
                                      <p:cBhvr>
                                        <p:cTn id="99" dur="500"/>
                                        <p:tgtEl>
                                          <p:spTgt spid="43726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37252" grpId="0" animBg="1" autoUpdateAnimBg="0"/>
      <p:bldP spid="437253" grpId="0" build="p" autoUpdateAnimBg="0"/>
      <p:bldP spid="437254" grpId="0" build="p" autoUpdateAnimBg="0"/>
      <p:bldP spid="437256" grpId="0" animBg="1" autoUpdateAnimBg="0"/>
      <p:bldP spid="437257" grpId="0" build="p" autoUpdateAnimBg="0"/>
      <p:bldP spid="437258" grpId="0" animBg="1" autoUpdateAnimBg="0"/>
      <p:bldP spid="437259" grpId="0" build="p" autoUpdateAnimBg="0"/>
      <p:bldP spid="437260" grpId="0" animBg="1" autoUpdateAnimBg="0"/>
      <p:bldP spid="437261" grpId="0" animBg="1" autoUpdateAnimBg="0"/>
      <p:bldP spid="437262" grpId="0" build="p" autoUpdateAnimBg="0"/>
      <p:bldP spid="437263" grpId="0" animBg="1" autoUpdateAnimBg="0"/>
      <p:bldP spid="437264" grpId="0" animBg="1" autoUpdateAnimBg="0"/>
      <p:bldP spid="437265" grpId="0" build="p" autoUpdateAnimBg="0"/>
      <p:bldP spid="437267" grpId="0" animBg="1" autoUpdateAnimBg="0"/>
      <p:bldP spid="437268" grpId="0" build="p" autoUpdateAnimBg="0"/>
    </p:bld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84" name="Date Placeholder 3"/>
          <p:cNvSpPr>
            <a:spLocks noGrp="1"/>
          </p:cNvSpPr>
          <p:nvPr>
            <p:ph type="dt" sz="quarter" idx="10"/>
          </p:nvPr>
        </p:nvSpPr>
        <p:spPr>
          <a:noFill/>
        </p:spPr>
        <p:txBody>
          <a:bodyPr/>
          <a:lstStyle/>
          <a:p>
            <a:r>
              <a:rPr lang="en-US" smtClean="0">
                <a:latin typeface="Arial Narrow" charset="0"/>
              </a:rPr>
              <a:t>Thursday, Nov. 6, 2014</a:t>
            </a:r>
            <a:endParaRPr lang="en-US">
              <a:latin typeface="Arial Narrow" charset="0"/>
            </a:endParaRPr>
          </a:p>
        </p:txBody>
      </p:sp>
      <p:sp>
        <p:nvSpPr>
          <p:cNvPr id="3085" name="Footer Placeholder 4"/>
          <p:cNvSpPr>
            <a:spLocks noGrp="1"/>
          </p:cNvSpPr>
          <p:nvPr>
            <p:ph type="ftr" sz="quarter" idx="11"/>
          </p:nvPr>
        </p:nvSpPr>
        <p:spPr>
          <a:noFill/>
        </p:spPr>
        <p:txBody>
          <a:bodyPr/>
          <a:lstStyle/>
          <a:p>
            <a:r>
              <a:rPr lang="nl-NL" smtClean="0">
                <a:latin typeface="Arial Narrow" charset="0"/>
              </a:rPr>
              <a:t>PHYS 1443-004, Fall 2014                            Dr. Jaehoon Yu</a:t>
            </a:r>
            <a:endParaRPr lang="en-US">
              <a:latin typeface="Arial Narrow" charset="0"/>
            </a:endParaRPr>
          </a:p>
        </p:txBody>
      </p:sp>
      <p:sp>
        <p:nvSpPr>
          <p:cNvPr id="20" name="Slide Number Placeholder 5"/>
          <p:cNvSpPr>
            <a:spLocks noGrp="1"/>
          </p:cNvSpPr>
          <p:nvPr>
            <p:ph type="sldNum" sz="quarter" idx="12"/>
          </p:nvPr>
        </p:nvSpPr>
        <p:spPr/>
        <p:txBody>
          <a:bodyPr/>
          <a:lstStyle/>
          <a:p>
            <a:fld id="{DF2B99F3-C51A-854D-8818-1CB93FE05CCA}" type="slidenum">
              <a:rPr lang="en-US"/>
              <a:pPr/>
              <a:t>11</a:t>
            </a:fld>
            <a:endParaRPr lang="en-US"/>
          </a:p>
        </p:txBody>
      </p:sp>
      <p:sp>
        <p:nvSpPr>
          <p:cNvPr id="3087" name="Rectangle 2"/>
          <p:cNvSpPr>
            <a:spLocks noGrp="1" noChangeArrowheads="1"/>
          </p:cNvSpPr>
          <p:nvPr>
            <p:ph type="title"/>
          </p:nvPr>
        </p:nvSpPr>
        <p:spPr>
          <a:xfrm>
            <a:off x="685800" y="152400"/>
            <a:ext cx="7772400" cy="609600"/>
          </a:xfrm>
        </p:spPr>
        <p:txBody>
          <a:bodyPr/>
          <a:lstStyle/>
          <a:p>
            <a:r>
              <a:rPr lang="en-US" sz="4000"/>
              <a:t>Example for Pressure</a:t>
            </a:r>
            <a:endParaRPr lang="en-US"/>
          </a:p>
        </p:txBody>
      </p:sp>
      <p:sp>
        <p:nvSpPr>
          <p:cNvPr id="438275" name="Text Box 3"/>
          <p:cNvSpPr txBox="1">
            <a:spLocks noChangeArrowheads="1"/>
          </p:cNvSpPr>
          <p:nvPr/>
        </p:nvSpPr>
        <p:spPr bwMode="auto">
          <a:xfrm>
            <a:off x="838200" y="762000"/>
            <a:ext cx="7391400" cy="850900"/>
          </a:xfrm>
          <a:prstGeom prst="rect">
            <a:avLst/>
          </a:prstGeom>
          <a:solidFill>
            <a:srgbClr val="CCFFFF"/>
          </a:solidFill>
          <a:ln w="28575">
            <a:solidFill>
              <a:srgbClr val="990000"/>
            </a:solidFill>
            <a:miter lim="800000"/>
            <a:headEnd/>
            <a:tailEnd/>
          </a:ln>
        </p:spPr>
        <p:txBody>
          <a:bodyPr>
            <a:prstTxWarp prst="textNoShape">
              <a:avLst/>
            </a:prstTxWarp>
            <a:spAutoFit/>
          </a:bodyPr>
          <a:lstStyle/>
          <a:p>
            <a:pPr>
              <a:spcBef>
                <a:spcPct val="20000"/>
              </a:spcBef>
            </a:pPr>
            <a:r>
              <a:rPr lang="en-US">
                <a:solidFill>
                  <a:srgbClr val="800000"/>
                </a:solidFill>
                <a:latin typeface="Arial Narrow" charset="0"/>
              </a:rPr>
              <a:t>The mattress of a water bed is 2.00m long by 2.00m wide and 30.0cm deep. a) Find the weight of the water in the mattress. </a:t>
            </a:r>
          </a:p>
        </p:txBody>
      </p:sp>
      <p:sp>
        <p:nvSpPr>
          <p:cNvPr id="438276" name="Text Box 4"/>
          <p:cNvSpPr txBox="1">
            <a:spLocks noChangeArrowheads="1"/>
          </p:cNvSpPr>
          <p:nvPr/>
        </p:nvSpPr>
        <p:spPr bwMode="auto">
          <a:xfrm>
            <a:off x="609600" y="1600200"/>
            <a:ext cx="8229600" cy="762000"/>
          </a:xfrm>
          <a:prstGeom prst="rect">
            <a:avLst/>
          </a:prstGeom>
          <a:noFill/>
          <a:ln w="28575">
            <a:noFill/>
            <a:miter lim="800000"/>
            <a:headEnd/>
            <a:tailEnd/>
          </a:ln>
        </p:spPr>
        <p:txBody>
          <a:bodyPr>
            <a:prstTxWarp prst="textNoShape">
              <a:avLst/>
            </a:prstTxWarp>
            <a:spAutoFit/>
          </a:bodyPr>
          <a:lstStyle/>
          <a:p>
            <a:r>
              <a:rPr lang="en-US" sz="2200" dirty="0">
                <a:solidFill>
                  <a:srgbClr val="FF0000"/>
                </a:solidFill>
                <a:latin typeface="Arial Narrow" charset="0"/>
              </a:rPr>
              <a:t>The volume density of water at the normal condition </a:t>
            </a:r>
            <a:r>
              <a:rPr lang="en-US" sz="2200" dirty="0" smtClean="0">
                <a:solidFill>
                  <a:srgbClr val="FF0000"/>
                </a:solidFill>
                <a:latin typeface="Arial Narrow" charset="0"/>
              </a:rPr>
              <a:t>(4</a:t>
            </a:r>
            <a:r>
              <a:rPr lang="en-US" sz="2200" baseline="30000" dirty="0" smtClean="0">
                <a:solidFill>
                  <a:srgbClr val="FF0000"/>
                </a:solidFill>
                <a:latin typeface="Arial Narrow" charset="0"/>
              </a:rPr>
              <a:t>o</a:t>
            </a:r>
            <a:r>
              <a:rPr lang="en-US" sz="2200" dirty="0" smtClean="0">
                <a:solidFill>
                  <a:srgbClr val="FF0000"/>
                </a:solidFill>
                <a:latin typeface="Arial Narrow" charset="0"/>
              </a:rPr>
              <a:t>C </a:t>
            </a:r>
            <a:r>
              <a:rPr lang="en-US" sz="2200" dirty="0">
                <a:solidFill>
                  <a:srgbClr val="FF0000"/>
                </a:solidFill>
                <a:latin typeface="Arial Narrow" charset="0"/>
              </a:rPr>
              <a:t>and 1 </a:t>
            </a:r>
            <a:r>
              <a:rPr lang="en-US" sz="2200" dirty="0" err="1">
                <a:solidFill>
                  <a:srgbClr val="FF0000"/>
                </a:solidFill>
                <a:latin typeface="Arial Narrow" charset="0"/>
              </a:rPr>
              <a:t>atm</a:t>
            </a:r>
            <a:r>
              <a:rPr lang="en-US" sz="2200" dirty="0">
                <a:solidFill>
                  <a:srgbClr val="FF0000"/>
                </a:solidFill>
                <a:latin typeface="Arial Narrow" charset="0"/>
              </a:rPr>
              <a:t>) is 1000kg/m</a:t>
            </a:r>
            <a:r>
              <a:rPr lang="en-US" sz="2200" baseline="30000" dirty="0">
                <a:solidFill>
                  <a:srgbClr val="FF0000"/>
                </a:solidFill>
                <a:latin typeface="Arial Narrow" charset="0"/>
              </a:rPr>
              <a:t>3</a:t>
            </a:r>
            <a:r>
              <a:rPr lang="en-US" sz="2200" dirty="0">
                <a:solidFill>
                  <a:srgbClr val="FF0000"/>
                </a:solidFill>
                <a:latin typeface="Arial Narrow" charset="0"/>
              </a:rPr>
              <a:t>.  So the total mass of the water in the mattress is </a:t>
            </a:r>
          </a:p>
        </p:txBody>
      </p:sp>
      <p:sp>
        <p:nvSpPr>
          <p:cNvPr id="438277" name="Text Box 5"/>
          <p:cNvSpPr txBox="1">
            <a:spLocks noChangeArrowheads="1"/>
          </p:cNvSpPr>
          <p:nvPr/>
        </p:nvSpPr>
        <p:spPr bwMode="auto">
          <a:xfrm>
            <a:off x="533400" y="4937125"/>
            <a:ext cx="3200400" cy="1006475"/>
          </a:xfrm>
          <a:prstGeom prst="rect">
            <a:avLst/>
          </a:prstGeom>
          <a:noFill/>
          <a:ln w="28575">
            <a:noFill/>
            <a:miter lim="800000"/>
            <a:headEnd/>
            <a:tailEnd/>
          </a:ln>
        </p:spPr>
        <p:txBody>
          <a:bodyPr>
            <a:prstTxWarp prst="textNoShape">
              <a:avLst/>
            </a:prstTxWarp>
            <a:spAutoFit/>
          </a:bodyPr>
          <a:lstStyle/>
          <a:p>
            <a:r>
              <a:rPr lang="en-US" sz="2000">
                <a:solidFill>
                  <a:srgbClr val="FF0000"/>
                </a:solidFill>
                <a:latin typeface="Arial Narrow" charset="0"/>
              </a:rPr>
              <a:t>Since the surface area of the mattress is 4.00 m</a:t>
            </a:r>
            <a:r>
              <a:rPr lang="en-US" sz="2000" baseline="30000">
                <a:solidFill>
                  <a:srgbClr val="FF0000"/>
                </a:solidFill>
                <a:latin typeface="Arial Narrow" charset="0"/>
              </a:rPr>
              <a:t>2</a:t>
            </a:r>
            <a:r>
              <a:rPr lang="en-US" sz="2000">
                <a:solidFill>
                  <a:srgbClr val="FF0000"/>
                </a:solidFill>
                <a:latin typeface="Arial Narrow" charset="0"/>
              </a:rPr>
              <a:t>, the pressure exerted on the floor is</a:t>
            </a:r>
          </a:p>
        </p:txBody>
      </p:sp>
      <p:graphicFrame>
        <p:nvGraphicFramePr>
          <p:cNvPr id="438278" name="Object 2"/>
          <p:cNvGraphicFramePr>
            <a:graphicFrameLocks noChangeAspect="1"/>
          </p:cNvGraphicFramePr>
          <p:nvPr/>
        </p:nvGraphicFramePr>
        <p:xfrm>
          <a:off x="1143000" y="2398713"/>
          <a:ext cx="500063" cy="385762"/>
        </p:xfrm>
        <a:graphic>
          <a:graphicData uri="http://schemas.openxmlformats.org/presentationml/2006/ole">
            <mc:AlternateContent xmlns:mc="http://schemas.openxmlformats.org/markup-compatibility/2006">
              <mc:Choice xmlns:v="urn:schemas-microsoft-com:vml" Requires="v">
                <p:oleObj spid="_x0000_s516640" name="Equation" r:id="rId3" imgW="164880" imgH="139680" progId="Equation.3">
                  <p:embed/>
                </p:oleObj>
              </mc:Choice>
              <mc:Fallback>
                <p:oleObj name="Equation" r:id="rId3" imgW="164880" imgH="139680"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43000" y="2398713"/>
                        <a:ext cx="500063" cy="385762"/>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FF0000"/>
                            </a:solidFill>
                            <a:miter lim="800000"/>
                            <a:headEnd/>
                            <a:tailEnd/>
                          </a14:hiddenLine>
                        </a:ext>
                      </a:extLst>
                    </p:spPr>
                  </p:pic>
                </p:oleObj>
              </mc:Fallback>
            </mc:AlternateContent>
          </a:graphicData>
        </a:graphic>
      </p:graphicFrame>
      <p:graphicFrame>
        <p:nvGraphicFramePr>
          <p:cNvPr id="438279" name="Object 3"/>
          <p:cNvGraphicFramePr>
            <a:graphicFrameLocks noChangeAspect="1"/>
          </p:cNvGraphicFramePr>
          <p:nvPr/>
        </p:nvGraphicFramePr>
        <p:xfrm>
          <a:off x="3775075" y="5287963"/>
          <a:ext cx="492125" cy="487362"/>
        </p:xfrm>
        <a:graphic>
          <a:graphicData uri="http://schemas.openxmlformats.org/presentationml/2006/ole">
            <mc:AlternateContent xmlns:mc="http://schemas.openxmlformats.org/markup-compatibility/2006">
              <mc:Choice xmlns:v="urn:schemas-microsoft-com:vml" Requires="v">
                <p:oleObj spid="_x0000_s516641" name="Equation" r:id="rId5" imgW="152280" imgH="164880" progId="Equation.3">
                  <p:embed/>
                </p:oleObj>
              </mc:Choice>
              <mc:Fallback>
                <p:oleObj name="Equation" r:id="rId5" imgW="152280" imgH="164880"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775075" y="5287963"/>
                        <a:ext cx="492125" cy="487362"/>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FF0000"/>
                            </a:solidFill>
                            <a:miter lim="800000"/>
                            <a:headEnd/>
                            <a:tailEnd/>
                          </a14:hiddenLine>
                        </a:ext>
                      </a:extLst>
                    </p:spPr>
                  </p:pic>
                </p:oleObj>
              </mc:Fallback>
            </mc:AlternateContent>
          </a:graphicData>
        </a:graphic>
      </p:graphicFrame>
      <p:sp>
        <p:nvSpPr>
          <p:cNvPr id="438280" name="Text Box 8"/>
          <p:cNvSpPr txBox="1">
            <a:spLocks noChangeArrowheads="1"/>
          </p:cNvSpPr>
          <p:nvPr/>
        </p:nvSpPr>
        <p:spPr bwMode="auto">
          <a:xfrm>
            <a:off x="685800" y="2849563"/>
            <a:ext cx="5410200" cy="427037"/>
          </a:xfrm>
          <a:prstGeom prst="rect">
            <a:avLst/>
          </a:prstGeom>
          <a:noFill/>
          <a:ln w="28575">
            <a:noFill/>
            <a:miter lim="800000"/>
            <a:headEnd/>
            <a:tailEnd/>
          </a:ln>
        </p:spPr>
        <p:txBody>
          <a:bodyPr>
            <a:prstTxWarp prst="textNoShape">
              <a:avLst/>
            </a:prstTxWarp>
            <a:spAutoFit/>
          </a:bodyPr>
          <a:lstStyle/>
          <a:p>
            <a:r>
              <a:rPr lang="en-US" sz="2200">
                <a:solidFill>
                  <a:srgbClr val="FF0000"/>
                </a:solidFill>
                <a:latin typeface="Arial Narrow" charset="0"/>
              </a:rPr>
              <a:t>Therefore the weight of the water in the mattress is </a:t>
            </a:r>
          </a:p>
        </p:txBody>
      </p:sp>
      <p:graphicFrame>
        <p:nvGraphicFramePr>
          <p:cNvPr id="438281" name="Object 4"/>
          <p:cNvGraphicFramePr>
            <a:graphicFrameLocks noChangeAspect="1"/>
          </p:cNvGraphicFramePr>
          <p:nvPr/>
        </p:nvGraphicFramePr>
        <p:xfrm>
          <a:off x="1828800" y="3248025"/>
          <a:ext cx="485775" cy="442913"/>
        </p:xfrm>
        <a:graphic>
          <a:graphicData uri="http://schemas.openxmlformats.org/presentationml/2006/ole">
            <mc:AlternateContent xmlns:mc="http://schemas.openxmlformats.org/markup-compatibility/2006">
              <mc:Choice xmlns:v="urn:schemas-microsoft-com:vml" Requires="v">
                <p:oleObj spid="_x0000_s516642" name="Equation" r:id="rId7" imgW="177480" imgH="177480" progId="Equation.3">
                  <p:embed/>
                </p:oleObj>
              </mc:Choice>
              <mc:Fallback>
                <p:oleObj name="Equation" r:id="rId7" imgW="177480" imgH="177480" progId="Equation.3">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828800" y="3248025"/>
                        <a:ext cx="485775" cy="442913"/>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FF0000"/>
                            </a:solidFill>
                            <a:miter lim="800000"/>
                            <a:headEnd/>
                            <a:tailEnd/>
                          </a14:hiddenLine>
                        </a:ext>
                      </a:extLst>
                    </p:spPr>
                  </p:pic>
                </p:oleObj>
              </mc:Fallback>
            </mc:AlternateContent>
          </a:graphicData>
        </a:graphic>
      </p:graphicFrame>
      <p:sp>
        <p:nvSpPr>
          <p:cNvPr id="438282" name="Text Box 10"/>
          <p:cNvSpPr txBox="1">
            <a:spLocks noChangeArrowheads="1"/>
          </p:cNvSpPr>
          <p:nvPr/>
        </p:nvSpPr>
        <p:spPr bwMode="auto">
          <a:xfrm>
            <a:off x="685800" y="3733800"/>
            <a:ext cx="7848600" cy="1216025"/>
          </a:xfrm>
          <a:prstGeom prst="rect">
            <a:avLst/>
          </a:prstGeom>
          <a:solidFill>
            <a:srgbClr val="CCFFFF"/>
          </a:solidFill>
          <a:ln w="28575">
            <a:solidFill>
              <a:srgbClr val="990000"/>
            </a:solidFill>
            <a:miter lim="800000"/>
            <a:headEnd/>
            <a:tailEnd/>
          </a:ln>
        </p:spPr>
        <p:txBody>
          <a:bodyPr>
            <a:prstTxWarp prst="textNoShape">
              <a:avLst/>
            </a:prstTxWarp>
            <a:spAutoFit/>
          </a:bodyPr>
          <a:lstStyle/>
          <a:p>
            <a:pPr>
              <a:spcBef>
                <a:spcPct val="20000"/>
              </a:spcBef>
            </a:pPr>
            <a:r>
              <a:rPr lang="en-US" dirty="0" err="1">
                <a:solidFill>
                  <a:srgbClr val="800000"/>
                </a:solidFill>
                <a:latin typeface="Arial Narrow" charset="0"/>
              </a:rPr>
              <a:t>b</a:t>
            </a:r>
            <a:r>
              <a:rPr lang="en-US" dirty="0">
                <a:solidFill>
                  <a:srgbClr val="800000"/>
                </a:solidFill>
                <a:latin typeface="Arial Narrow" charset="0"/>
              </a:rPr>
              <a:t>) Find the pressure exerted by the water on the floor when the bed rests in its normal position, assuming the entire lower surface of the mattress makes contact with the floor.</a:t>
            </a:r>
          </a:p>
        </p:txBody>
      </p:sp>
      <p:graphicFrame>
        <p:nvGraphicFramePr>
          <p:cNvPr id="438283" name="Object 5"/>
          <p:cNvGraphicFramePr>
            <a:graphicFrameLocks noChangeAspect="1"/>
          </p:cNvGraphicFramePr>
          <p:nvPr/>
        </p:nvGraphicFramePr>
        <p:xfrm>
          <a:off x="1573213" y="2371725"/>
          <a:ext cx="1096962" cy="438150"/>
        </p:xfrm>
        <a:graphic>
          <a:graphicData uri="http://schemas.openxmlformats.org/presentationml/2006/ole">
            <mc:AlternateContent xmlns:mc="http://schemas.openxmlformats.org/markup-compatibility/2006">
              <mc:Choice xmlns:v="urn:schemas-microsoft-com:vml" Requires="v">
                <p:oleObj spid="_x0000_s516643" name="Equation" r:id="rId9" imgW="520560" imgH="228600" progId="Equation.3">
                  <p:embed/>
                </p:oleObj>
              </mc:Choice>
              <mc:Fallback>
                <p:oleObj name="Equation" r:id="rId9" imgW="520560" imgH="228600" progId="Equation.3">
                  <p:embed/>
                  <p:pic>
                    <p:nvPicPr>
                      <p:cNvPr id="0" name=""/>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1573213" y="2371725"/>
                        <a:ext cx="1096962" cy="438150"/>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FF0000"/>
                            </a:solidFill>
                            <a:miter lim="800000"/>
                            <a:headEnd/>
                            <a:tailEnd/>
                          </a14:hiddenLine>
                        </a:ext>
                      </a:extLst>
                    </p:spPr>
                  </p:pic>
                </p:oleObj>
              </mc:Fallback>
            </mc:AlternateContent>
          </a:graphicData>
        </a:graphic>
      </p:graphicFrame>
      <p:graphicFrame>
        <p:nvGraphicFramePr>
          <p:cNvPr id="438284" name="Object 6"/>
          <p:cNvGraphicFramePr>
            <a:graphicFrameLocks noChangeAspect="1"/>
          </p:cNvGraphicFramePr>
          <p:nvPr/>
        </p:nvGraphicFramePr>
        <p:xfrm>
          <a:off x="2598738" y="2371725"/>
          <a:ext cx="5402262" cy="438150"/>
        </p:xfrm>
        <a:graphic>
          <a:graphicData uri="http://schemas.openxmlformats.org/presentationml/2006/ole">
            <mc:AlternateContent xmlns:mc="http://schemas.openxmlformats.org/markup-compatibility/2006">
              <mc:Choice xmlns:v="urn:schemas-microsoft-com:vml" Requires="v">
                <p:oleObj spid="_x0000_s516644" name="Equation" r:id="rId11" imgW="2565360" imgH="228600" progId="Equation.3">
                  <p:embed/>
                </p:oleObj>
              </mc:Choice>
              <mc:Fallback>
                <p:oleObj name="Equation" r:id="rId11" imgW="2565360" imgH="228600" progId="Equation.3">
                  <p:embed/>
                  <p:pic>
                    <p:nvPicPr>
                      <p:cNvPr id="0" name=""/>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2598738" y="2371725"/>
                        <a:ext cx="5402262" cy="438150"/>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FF0000"/>
                            </a:solidFill>
                            <a:miter lim="800000"/>
                            <a:headEnd/>
                            <a:tailEnd/>
                          </a14:hiddenLine>
                        </a:ext>
                      </a:extLst>
                    </p:spPr>
                  </p:pic>
                </p:oleObj>
              </mc:Fallback>
            </mc:AlternateContent>
          </a:graphicData>
        </a:graphic>
      </p:graphicFrame>
      <p:graphicFrame>
        <p:nvGraphicFramePr>
          <p:cNvPr id="438285" name="Object 7"/>
          <p:cNvGraphicFramePr>
            <a:graphicFrameLocks noChangeAspect="1"/>
          </p:cNvGraphicFramePr>
          <p:nvPr/>
        </p:nvGraphicFramePr>
        <p:xfrm>
          <a:off x="2295525" y="3309938"/>
          <a:ext cx="849313" cy="423862"/>
        </p:xfrm>
        <a:graphic>
          <a:graphicData uri="http://schemas.openxmlformats.org/presentationml/2006/ole">
            <mc:AlternateContent xmlns:mc="http://schemas.openxmlformats.org/markup-compatibility/2006">
              <mc:Choice xmlns:v="urn:schemas-microsoft-com:vml" Requires="v">
                <p:oleObj spid="_x0000_s516645" name="Equation" r:id="rId13" imgW="368280" imgH="164880" progId="Equation.3">
                  <p:embed/>
                </p:oleObj>
              </mc:Choice>
              <mc:Fallback>
                <p:oleObj name="Equation" r:id="rId13" imgW="368280" imgH="164880" progId="Equation.3">
                  <p:embed/>
                  <p:pic>
                    <p:nvPicPr>
                      <p:cNvPr id="0" name=""/>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2295525" y="3309938"/>
                        <a:ext cx="849313" cy="423862"/>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FF0000"/>
                            </a:solidFill>
                            <a:miter lim="800000"/>
                            <a:headEnd/>
                            <a:tailEnd/>
                          </a14:hiddenLine>
                        </a:ext>
                      </a:extLst>
                    </p:spPr>
                  </p:pic>
                </p:oleObj>
              </mc:Fallback>
            </mc:AlternateContent>
          </a:graphicData>
        </a:graphic>
      </p:graphicFrame>
      <p:graphicFrame>
        <p:nvGraphicFramePr>
          <p:cNvPr id="438286" name="Object 8"/>
          <p:cNvGraphicFramePr>
            <a:graphicFrameLocks noChangeAspect="1"/>
          </p:cNvGraphicFramePr>
          <p:nvPr/>
        </p:nvGraphicFramePr>
        <p:xfrm>
          <a:off x="3124200" y="3257550"/>
          <a:ext cx="4365625" cy="427038"/>
        </p:xfrm>
        <a:graphic>
          <a:graphicData uri="http://schemas.openxmlformats.org/presentationml/2006/ole">
            <mc:AlternateContent xmlns:mc="http://schemas.openxmlformats.org/markup-compatibility/2006">
              <mc:Choice xmlns:v="urn:schemas-microsoft-com:vml" Requires="v">
                <p:oleObj spid="_x0000_s516646" name="Equation" r:id="rId15" imgW="1892160" imgH="203040" progId="Equation.3">
                  <p:embed/>
                </p:oleObj>
              </mc:Choice>
              <mc:Fallback>
                <p:oleObj name="Equation" r:id="rId15" imgW="1892160" imgH="203040" progId="Equation.3">
                  <p:embed/>
                  <p:pic>
                    <p:nvPicPr>
                      <p:cNvPr id="0" name=""/>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3124200" y="3257550"/>
                        <a:ext cx="4365625" cy="427038"/>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FF0000"/>
                            </a:solidFill>
                            <a:miter lim="800000"/>
                            <a:headEnd/>
                            <a:tailEnd/>
                          </a14:hiddenLine>
                        </a:ext>
                      </a:extLst>
                    </p:spPr>
                  </p:pic>
                </p:oleObj>
              </mc:Fallback>
            </mc:AlternateContent>
          </a:graphicData>
        </a:graphic>
      </p:graphicFrame>
      <p:graphicFrame>
        <p:nvGraphicFramePr>
          <p:cNvPr id="438287" name="Object 9"/>
          <p:cNvGraphicFramePr>
            <a:graphicFrameLocks noChangeAspect="1"/>
          </p:cNvGraphicFramePr>
          <p:nvPr/>
        </p:nvGraphicFramePr>
        <p:xfrm>
          <a:off x="4191000" y="5130800"/>
          <a:ext cx="681038" cy="801688"/>
        </p:xfrm>
        <a:graphic>
          <a:graphicData uri="http://schemas.openxmlformats.org/presentationml/2006/ole">
            <mc:AlternateContent xmlns:mc="http://schemas.openxmlformats.org/markup-compatibility/2006">
              <mc:Choice xmlns:v="urn:schemas-microsoft-com:vml" Requires="v">
                <p:oleObj spid="_x0000_s516647" name="Equation" r:id="rId17" imgW="304560" imgH="393480" progId="Equation.3">
                  <p:embed/>
                </p:oleObj>
              </mc:Choice>
              <mc:Fallback>
                <p:oleObj name="Equation" r:id="rId17" imgW="304560" imgH="393480" progId="Equation.3">
                  <p:embed/>
                  <p:pic>
                    <p:nvPicPr>
                      <p:cNvPr id="0" name=""/>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4191000" y="5130800"/>
                        <a:ext cx="681038" cy="801688"/>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FF0000"/>
                            </a:solidFill>
                            <a:miter lim="800000"/>
                            <a:headEnd/>
                            <a:tailEnd/>
                          </a14:hiddenLine>
                        </a:ext>
                      </a:extLst>
                    </p:spPr>
                  </p:pic>
                </p:oleObj>
              </mc:Fallback>
            </mc:AlternateContent>
          </a:graphicData>
        </a:graphic>
      </p:graphicFrame>
      <p:graphicFrame>
        <p:nvGraphicFramePr>
          <p:cNvPr id="438288" name="Object 10"/>
          <p:cNvGraphicFramePr>
            <a:graphicFrameLocks noChangeAspect="1"/>
          </p:cNvGraphicFramePr>
          <p:nvPr/>
        </p:nvGraphicFramePr>
        <p:xfrm>
          <a:off x="4795838" y="5130800"/>
          <a:ext cx="879475" cy="801688"/>
        </p:xfrm>
        <a:graphic>
          <a:graphicData uri="http://schemas.openxmlformats.org/presentationml/2006/ole">
            <mc:AlternateContent xmlns:mc="http://schemas.openxmlformats.org/markup-compatibility/2006">
              <mc:Choice xmlns:v="urn:schemas-microsoft-com:vml" Requires="v">
                <p:oleObj spid="_x0000_s516648" name="Equation" r:id="rId19" imgW="393480" imgH="393480" progId="Equation.3">
                  <p:embed/>
                </p:oleObj>
              </mc:Choice>
              <mc:Fallback>
                <p:oleObj name="Equation" r:id="rId19" imgW="393480" imgH="393480" progId="Equation.3">
                  <p:embed/>
                  <p:pic>
                    <p:nvPicPr>
                      <p:cNvPr id="0" name=""/>
                      <p:cNvPicPr>
                        <a:picLocks noChangeAspect="1" noChangeArrowheads="1"/>
                      </p:cNvPicPr>
                      <p:nvPr/>
                    </p:nvPicPr>
                    <p:blipFill>
                      <a:blip r:embed="rId20">
                        <a:extLst>
                          <a:ext uri="{28A0092B-C50C-407E-A947-70E740481C1C}">
                            <a14:useLocalDpi xmlns:a14="http://schemas.microsoft.com/office/drawing/2010/main" val="0"/>
                          </a:ext>
                        </a:extLst>
                      </a:blip>
                      <a:srcRect/>
                      <a:stretch>
                        <a:fillRect/>
                      </a:stretch>
                    </p:blipFill>
                    <p:spPr bwMode="auto">
                      <a:xfrm>
                        <a:off x="4795838" y="5130800"/>
                        <a:ext cx="879475" cy="801688"/>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FF0000"/>
                            </a:solidFill>
                            <a:miter lim="800000"/>
                            <a:headEnd/>
                            <a:tailEnd/>
                          </a14:hiddenLine>
                        </a:ext>
                      </a:extLst>
                    </p:spPr>
                  </p:pic>
                </p:oleObj>
              </mc:Fallback>
            </mc:AlternateContent>
          </a:graphicData>
        </a:graphic>
      </p:graphicFrame>
      <p:graphicFrame>
        <p:nvGraphicFramePr>
          <p:cNvPr id="438289" name="Object 11"/>
          <p:cNvGraphicFramePr>
            <a:graphicFrameLocks noChangeAspect="1"/>
          </p:cNvGraphicFramePr>
          <p:nvPr/>
        </p:nvGraphicFramePr>
        <p:xfrm>
          <a:off x="5597525" y="5105400"/>
          <a:ext cx="3317875" cy="852488"/>
        </p:xfrm>
        <a:graphic>
          <a:graphicData uri="http://schemas.openxmlformats.org/presentationml/2006/ole">
            <mc:AlternateContent xmlns:mc="http://schemas.openxmlformats.org/markup-compatibility/2006">
              <mc:Choice xmlns:v="urn:schemas-microsoft-com:vml" Requires="v">
                <p:oleObj spid="_x0000_s516649" name="Equation" r:id="rId21" imgW="1485720" imgH="419040" progId="Equation.DSMT4">
                  <p:embed/>
                </p:oleObj>
              </mc:Choice>
              <mc:Fallback>
                <p:oleObj name="Equation" r:id="rId21" imgW="1485720" imgH="419040" progId="Equation.DSMT4">
                  <p:embed/>
                  <p:pic>
                    <p:nvPicPr>
                      <p:cNvPr id="0" name=""/>
                      <p:cNvPicPr>
                        <a:picLocks noChangeAspect="1" noChangeArrowheads="1"/>
                      </p:cNvPicPr>
                      <p:nvPr/>
                    </p:nvPicPr>
                    <p:blipFill>
                      <a:blip r:embed="rId22">
                        <a:extLst>
                          <a:ext uri="{28A0092B-C50C-407E-A947-70E740481C1C}">
                            <a14:useLocalDpi xmlns:a14="http://schemas.microsoft.com/office/drawing/2010/main" val="0"/>
                          </a:ext>
                        </a:extLst>
                      </a:blip>
                      <a:srcRect/>
                      <a:stretch>
                        <a:fillRect/>
                      </a:stretch>
                    </p:blipFill>
                    <p:spPr bwMode="auto">
                      <a:xfrm>
                        <a:off x="5597525" y="5105400"/>
                        <a:ext cx="3317875" cy="852488"/>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FF0000"/>
                            </a:solidFill>
                            <a:miter lim="800000"/>
                            <a:headEnd/>
                            <a:tailEnd/>
                          </a14:hiddenLine>
                        </a:ext>
                      </a:extLst>
                    </p:spPr>
                  </p:pic>
                </p:oleObj>
              </mc:Fallback>
            </mc:AlternateContent>
          </a:graphicData>
        </a:graphic>
      </p:graphicFrame>
      <p:graphicFrame>
        <p:nvGraphicFramePr>
          <p:cNvPr id="437269" name="Object 4"/>
          <p:cNvGraphicFramePr>
            <a:graphicFrameLocks noChangeAspect="1"/>
          </p:cNvGraphicFramePr>
          <p:nvPr/>
        </p:nvGraphicFramePr>
        <p:xfrm>
          <a:off x="7938815" y="5803900"/>
          <a:ext cx="747985" cy="292100"/>
        </p:xfrm>
        <a:graphic>
          <a:graphicData uri="http://schemas.openxmlformats.org/presentationml/2006/ole">
            <mc:AlternateContent xmlns:mc="http://schemas.openxmlformats.org/markup-compatibility/2006">
              <mc:Choice xmlns:v="urn:schemas-microsoft-com:vml" Requires="v">
                <p:oleObj spid="_x0000_s516650" name="Equation" r:id="rId23" imgW="444500" imgH="190500" progId="Equation.DSMT4">
                  <p:embed/>
                </p:oleObj>
              </mc:Choice>
              <mc:Fallback>
                <p:oleObj name="Equation" r:id="rId23" imgW="444500" imgH="190500" progId="Equation.DSMT4">
                  <p:embed/>
                  <p:pic>
                    <p:nvPicPr>
                      <p:cNvPr id="0" name=""/>
                      <p:cNvPicPr>
                        <a:picLocks noChangeAspect="1" noChangeArrowheads="1"/>
                      </p:cNvPicPr>
                      <p:nvPr/>
                    </p:nvPicPr>
                    <p:blipFill>
                      <a:blip r:embed="rId24">
                        <a:extLst>
                          <a:ext uri="{28A0092B-C50C-407E-A947-70E740481C1C}">
                            <a14:useLocalDpi xmlns:a14="http://schemas.microsoft.com/office/drawing/2010/main" val="0"/>
                          </a:ext>
                        </a:extLst>
                      </a:blip>
                      <a:srcRect/>
                      <a:stretch>
                        <a:fillRect/>
                      </a:stretch>
                    </p:blipFill>
                    <p:spPr bwMode="auto">
                      <a:xfrm>
                        <a:off x="7938815" y="5803900"/>
                        <a:ext cx="747985" cy="292100"/>
                      </a:xfrm>
                      <a:prstGeom prst="rect">
                        <a:avLst/>
                      </a:prstGeom>
                      <a:solidFill>
                        <a:srgbClr val="FFFF99"/>
                      </a:solidFill>
                      <a:ln>
                        <a:noFill/>
                      </a:ln>
                      <a:extLst>
                        <a:ext uri="{91240B29-F687-4f45-9708-019B960494DF}">
                          <a14:hiddenLine xmlns:a14="http://schemas.microsoft.com/office/drawing/2010/main" w="28575">
                            <a:solidFill>
                              <a:srgbClr val="FF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609195841"/>
      </p:ext>
    </p:extLst>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iterate type="wd">
                                    <p:tmPct val="10000"/>
                                  </p:iterate>
                                  <p:childTnLst>
                                    <p:set>
                                      <p:cBhvr>
                                        <p:cTn id="6" dur="1" fill="hold">
                                          <p:stCondLst>
                                            <p:cond delay="0"/>
                                          </p:stCondLst>
                                        </p:cTn>
                                        <p:tgtEl>
                                          <p:spTgt spid="438275"/>
                                        </p:tgtEl>
                                        <p:attrNameLst>
                                          <p:attrName>style.visibility</p:attrName>
                                        </p:attrNameLst>
                                      </p:cBhvr>
                                      <p:to>
                                        <p:strVal val="visible"/>
                                      </p:to>
                                    </p:set>
                                    <p:animEffect transition="in" filter="wipe(left)">
                                      <p:cBhvr>
                                        <p:cTn id="7" dur="500"/>
                                        <p:tgtEl>
                                          <p:spTgt spid="438275"/>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iterate type="wd">
                                    <p:tmPct val="10000"/>
                                  </p:iterate>
                                  <p:childTnLst>
                                    <p:set>
                                      <p:cBhvr>
                                        <p:cTn id="11" dur="1" fill="hold">
                                          <p:stCondLst>
                                            <p:cond delay="0"/>
                                          </p:stCondLst>
                                        </p:cTn>
                                        <p:tgtEl>
                                          <p:spTgt spid="438276">
                                            <p:txEl>
                                              <p:pRg st="0" end="0"/>
                                            </p:txEl>
                                          </p:spTgt>
                                        </p:tgtEl>
                                        <p:attrNameLst>
                                          <p:attrName>style.visibility</p:attrName>
                                        </p:attrNameLst>
                                      </p:cBhvr>
                                      <p:to>
                                        <p:strVal val="visible"/>
                                      </p:to>
                                    </p:set>
                                    <p:animEffect transition="in" filter="wipe(left)">
                                      <p:cBhvr>
                                        <p:cTn id="12" dur="500"/>
                                        <p:tgtEl>
                                          <p:spTgt spid="438276">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iterate type="wd">
                                    <p:tmPct val="10000"/>
                                  </p:iterate>
                                  <p:childTnLst>
                                    <p:set>
                                      <p:cBhvr>
                                        <p:cTn id="16" dur="1" fill="hold">
                                          <p:stCondLst>
                                            <p:cond delay="0"/>
                                          </p:stCondLst>
                                        </p:cTn>
                                        <p:tgtEl>
                                          <p:spTgt spid="438278"/>
                                        </p:tgtEl>
                                        <p:attrNameLst>
                                          <p:attrName>style.visibility</p:attrName>
                                        </p:attrNameLst>
                                      </p:cBhvr>
                                      <p:to>
                                        <p:strVal val="visible"/>
                                      </p:to>
                                    </p:set>
                                    <p:animEffect transition="in" filter="wipe(left)">
                                      <p:cBhvr>
                                        <p:cTn id="17" dur="500"/>
                                        <p:tgtEl>
                                          <p:spTgt spid="438278"/>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iterate type="wd">
                                    <p:tmPct val="10000"/>
                                  </p:iterate>
                                  <p:childTnLst>
                                    <p:set>
                                      <p:cBhvr>
                                        <p:cTn id="21" dur="1" fill="hold">
                                          <p:stCondLst>
                                            <p:cond delay="0"/>
                                          </p:stCondLst>
                                        </p:cTn>
                                        <p:tgtEl>
                                          <p:spTgt spid="438283"/>
                                        </p:tgtEl>
                                        <p:attrNameLst>
                                          <p:attrName>style.visibility</p:attrName>
                                        </p:attrNameLst>
                                      </p:cBhvr>
                                      <p:to>
                                        <p:strVal val="visible"/>
                                      </p:to>
                                    </p:set>
                                    <p:animEffect transition="in" filter="wipe(left)">
                                      <p:cBhvr>
                                        <p:cTn id="22" dur="500"/>
                                        <p:tgtEl>
                                          <p:spTgt spid="438283"/>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nodeType="clickEffect">
                                  <p:stCondLst>
                                    <p:cond delay="0"/>
                                  </p:stCondLst>
                                  <p:iterate type="wd">
                                    <p:tmPct val="10000"/>
                                  </p:iterate>
                                  <p:childTnLst>
                                    <p:set>
                                      <p:cBhvr>
                                        <p:cTn id="26" dur="1" fill="hold">
                                          <p:stCondLst>
                                            <p:cond delay="0"/>
                                          </p:stCondLst>
                                        </p:cTn>
                                        <p:tgtEl>
                                          <p:spTgt spid="438284"/>
                                        </p:tgtEl>
                                        <p:attrNameLst>
                                          <p:attrName>style.visibility</p:attrName>
                                        </p:attrNameLst>
                                      </p:cBhvr>
                                      <p:to>
                                        <p:strVal val="visible"/>
                                      </p:to>
                                    </p:set>
                                    <p:animEffect transition="in" filter="wipe(left)">
                                      <p:cBhvr>
                                        <p:cTn id="27" dur="500"/>
                                        <p:tgtEl>
                                          <p:spTgt spid="438284"/>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iterate type="wd">
                                    <p:tmPct val="10000"/>
                                  </p:iterate>
                                  <p:childTnLst>
                                    <p:set>
                                      <p:cBhvr>
                                        <p:cTn id="31" dur="1" fill="hold">
                                          <p:stCondLst>
                                            <p:cond delay="0"/>
                                          </p:stCondLst>
                                        </p:cTn>
                                        <p:tgtEl>
                                          <p:spTgt spid="438280">
                                            <p:txEl>
                                              <p:pRg st="0" end="0"/>
                                            </p:txEl>
                                          </p:spTgt>
                                        </p:tgtEl>
                                        <p:attrNameLst>
                                          <p:attrName>style.visibility</p:attrName>
                                        </p:attrNameLst>
                                      </p:cBhvr>
                                      <p:to>
                                        <p:strVal val="visible"/>
                                      </p:to>
                                    </p:set>
                                    <p:animEffect transition="in" filter="wipe(left)">
                                      <p:cBhvr>
                                        <p:cTn id="32" dur="500"/>
                                        <p:tgtEl>
                                          <p:spTgt spid="438280">
                                            <p:txEl>
                                              <p:pRg st="0" end="0"/>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nodeType="clickEffect">
                                  <p:stCondLst>
                                    <p:cond delay="0"/>
                                  </p:stCondLst>
                                  <p:iterate type="wd">
                                    <p:tmPct val="10000"/>
                                  </p:iterate>
                                  <p:childTnLst>
                                    <p:set>
                                      <p:cBhvr>
                                        <p:cTn id="36" dur="1" fill="hold">
                                          <p:stCondLst>
                                            <p:cond delay="0"/>
                                          </p:stCondLst>
                                        </p:cTn>
                                        <p:tgtEl>
                                          <p:spTgt spid="438281"/>
                                        </p:tgtEl>
                                        <p:attrNameLst>
                                          <p:attrName>style.visibility</p:attrName>
                                        </p:attrNameLst>
                                      </p:cBhvr>
                                      <p:to>
                                        <p:strVal val="visible"/>
                                      </p:to>
                                    </p:set>
                                    <p:animEffect transition="in" filter="wipe(left)">
                                      <p:cBhvr>
                                        <p:cTn id="37" dur="500"/>
                                        <p:tgtEl>
                                          <p:spTgt spid="438281"/>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nodeType="clickEffect">
                                  <p:stCondLst>
                                    <p:cond delay="0"/>
                                  </p:stCondLst>
                                  <p:iterate type="wd">
                                    <p:tmPct val="10000"/>
                                  </p:iterate>
                                  <p:childTnLst>
                                    <p:set>
                                      <p:cBhvr>
                                        <p:cTn id="41" dur="1" fill="hold">
                                          <p:stCondLst>
                                            <p:cond delay="0"/>
                                          </p:stCondLst>
                                        </p:cTn>
                                        <p:tgtEl>
                                          <p:spTgt spid="438285"/>
                                        </p:tgtEl>
                                        <p:attrNameLst>
                                          <p:attrName>style.visibility</p:attrName>
                                        </p:attrNameLst>
                                      </p:cBhvr>
                                      <p:to>
                                        <p:strVal val="visible"/>
                                      </p:to>
                                    </p:set>
                                    <p:animEffect transition="in" filter="wipe(left)">
                                      <p:cBhvr>
                                        <p:cTn id="42" dur="500"/>
                                        <p:tgtEl>
                                          <p:spTgt spid="438285"/>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8" fill="hold" nodeType="clickEffect">
                                  <p:stCondLst>
                                    <p:cond delay="0"/>
                                  </p:stCondLst>
                                  <p:iterate type="wd">
                                    <p:tmPct val="10000"/>
                                  </p:iterate>
                                  <p:childTnLst>
                                    <p:set>
                                      <p:cBhvr>
                                        <p:cTn id="46" dur="1" fill="hold">
                                          <p:stCondLst>
                                            <p:cond delay="0"/>
                                          </p:stCondLst>
                                        </p:cTn>
                                        <p:tgtEl>
                                          <p:spTgt spid="438286"/>
                                        </p:tgtEl>
                                        <p:attrNameLst>
                                          <p:attrName>style.visibility</p:attrName>
                                        </p:attrNameLst>
                                      </p:cBhvr>
                                      <p:to>
                                        <p:strVal val="visible"/>
                                      </p:to>
                                    </p:set>
                                    <p:animEffect transition="in" filter="wipe(left)">
                                      <p:cBhvr>
                                        <p:cTn id="47" dur="500"/>
                                        <p:tgtEl>
                                          <p:spTgt spid="438286"/>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8" fill="hold" grpId="0" nodeType="clickEffect">
                                  <p:stCondLst>
                                    <p:cond delay="0"/>
                                  </p:stCondLst>
                                  <p:iterate type="wd">
                                    <p:tmPct val="10000"/>
                                  </p:iterate>
                                  <p:childTnLst>
                                    <p:set>
                                      <p:cBhvr>
                                        <p:cTn id="51" dur="1" fill="hold">
                                          <p:stCondLst>
                                            <p:cond delay="0"/>
                                          </p:stCondLst>
                                        </p:cTn>
                                        <p:tgtEl>
                                          <p:spTgt spid="438282"/>
                                        </p:tgtEl>
                                        <p:attrNameLst>
                                          <p:attrName>style.visibility</p:attrName>
                                        </p:attrNameLst>
                                      </p:cBhvr>
                                      <p:to>
                                        <p:strVal val="visible"/>
                                      </p:to>
                                    </p:set>
                                    <p:animEffect transition="in" filter="wipe(left)">
                                      <p:cBhvr>
                                        <p:cTn id="52" dur="500"/>
                                        <p:tgtEl>
                                          <p:spTgt spid="438282"/>
                                        </p:tgtEl>
                                      </p:cBhvr>
                                    </p:animEffect>
                                  </p:childTnLst>
                                </p:cTn>
                              </p:par>
                            </p:childTnLst>
                          </p:cTn>
                        </p:par>
                      </p:childTnLst>
                    </p:cTn>
                  </p:par>
                  <p:par>
                    <p:cTn id="53" fill="hold">
                      <p:stCondLst>
                        <p:cond delay="indefinite"/>
                      </p:stCondLst>
                      <p:childTnLst>
                        <p:par>
                          <p:cTn id="54" fill="hold">
                            <p:stCondLst>
                              <p:cond delay="0"/>
                            </p:stCondLst>
                            <p:childTnLst>
                              <p:par>
                                <p:cTn id="55" presetID="22" presetClass="entr" presetSubtype="8" fill="hold" grpId="0" nodeType="clickEffect">
                                  <p:stCondLst>
                                    <p:cond delay="0"/>
                                  </p:stCondLst>
                                  <p:iterate type="wd">
                                    <p:tmPct val="10000"/>
                                  </p:iterate>
                                  <p:childTnLst>
                                    <p:set>
                                      <p:cBhvr>
                                        <p:cTn id="56" dur="1" fill="hold">
                                          <p:stCondLst>
                                            <p:cond delay="0"/>
                                          </p:stCondLst>
                                        </p:cTn>
                                        <p:tgtEl>
                                          <p:spTgt spid="438277">
                                            <p:txEl>
                                              <p:pRg st="0" end="0"/>
                                            </p:txEl>
                                          </p:spTgt>
                                        </p:tgtEl>
                                        <p:attrNameLst>
                                          <p:attrName>style.visibility</p:attrName>
                                        </p:attrNameLst>
                                      </p:cBhvr>
                                      <p:to>
                                        <p:strVal val="visible"/>
                                      </p:to>
                                    </p:set>
                                    <p:animEffect transition="in" filter="wipe(left)">
                                      <p:cBhvr>
                                        <p:cTn id="57" dur="500"/>
                                        <p:tgtEl>
                                          <p:spTgt spid="438277">
                                            <p:txEl>
                                              <p:pRg st="0" end="0"/>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22" presetClass="entr" presetSubtype="8" fill="hold" nodeType="clickEffect">
                                  <p:stCondLst>
                                    <p:cond delay="0"/>
                                  </p:stCondLst>
                                  <p:iterate type="wd">
                                    <p:tmPct val="10000"/>
                                  </p:iterate>
                                  <p:childTnLst>
                                    <p:set>
                                      <p:cBhvr>
                                        <p:cTn id="61" dur="1" fill="hold">
                                          <p:stCondLst>
                                            <p:cond delay="0"/>
                                          </p:stCondLst>
                                        </p:cTn>
                                        <p:tgtEl>
                                          <p:spTgt spid="438279"/>
                                        </p:tgtEl>
                                        <p:attrNameLst>
                                          <p:attrName>style.visibility</p:attrName>
                                        </p:attrNameLst>
                                      </p:cBhvr>
                                      <p:to>
                                        <p:strVal val="visible"/>
                                      </p:to>
                                    </p:set>
                                    <p:animEffect transition="in" filter="wipe(left)">
                                      <p:cBhvr>
                                        <p:cTn id="62" dur="500"/>
                                        <p:tgtEl>
                                          <p:spTgt spid="438279"/>
                                        </p:tgtEl>
                                      </p:cBhvr>
                                    </p:animEffect>
                                  </p:childTnLst>
                                </p:cTn>
                              </p:par>
                            </p:childTnLst>
                          </p:cTn>
                        </p:par>
                      </p:childTnLst>
                    </p:cTn>
                  </p:par>
                  <p:par>
                    <p:cTn id="63" fill="hold">
                      <p:stCondLst>
                        <p:cond delay="indefinite"/>
                      </p:stCondLst>
                      <p:childTnLst>
                        <p:par>
                          <p:cTn id="64" fill="hold">
                            <p:stCondLst>
                              <p:cond delay="0"/>
                            </p:stCondLst>
                            <p:childTnLst>
                              <p:par>
                                <p:cTn id="65" presetID="22" presetClass="entr" presetSubtype="8" fill="hold" nodeType="clickEffect">
                                  <p:stCondLst>
                                    <p:cond delay="0"/>
                                  </p:stCondLst>
                                  <p:iterate type="wd">
                                    <p:tmPct val="10000"/>
                                  </p:iterate>
                                  <p:childTnLst>
                                    <p:set>
                                      <p:cBhvr>
                                        <p:cTn id="66" dur="1" fill="hold">
                                          <p:stCondLst>
                                            <p:cond delay="0"/>
                                          </p:stCondLst>
                                        </p:cTn>
                                        <p:tgtEl>
                                          <p:spTgt spid="438287"/>
                                        </p:tgtEl>
                                        <p:attrNameLst>
                                          <p:attrName>style.visibility</p:attrName>
                                        </p:attrNameLst>
                                      </p:cBhvr>
                                      <p:to>
                                        <p:strVal val="visible"/>
                                      </p:to>
                                    </p:set>
                                    <p:animEffect transition="in" filter="wipe(left)">
                                      <p:cBhvr>
                                        <p:cTn id="67" dur="500"/>
                                        <p:tgtEl>
                                          <p:spTgt spid="438287"/>
                                        </p:tgtEl>
                                      </p:cBhvr>
                                    </p:animEffect>
                                  </p:childTnLst>
                                </p:cTn>
                              </p:par>
                            </p:childTnLst>
                          </p:cTn>
                        </p:par>
                      </p:childTnLst>
                    </p:cTn>
                  </p:par>
                  <p:par>
                    <p:cTn id="68" fill="hold">
                      <p:stCondLst>
                        <p:cond delay="indefinite"/>
                      </p:stCondLst>
                      <p:childTnLst>
                        <p:par>
                          <p:cTn id="69" fill="hold">
                            <p:stCondLst>
                              <p:cond delay="0"/>
                            </p:stCondLst>
                            <p:childTnLst>
                              <p:par>
                                <p:cTn id="70" presetID="22" presetClass="entr" presetSubtype="8" fill="hold" nodeType="clickEffect">
                                  <p:stCondLst>
                                    <p:cond delay="0"/>
                                  </p:stCondLst>
                                  <p:iterate type="wd">
                                    <p:tmPct val="10000"/>
                                  </p:iterate>
                                  <p:childTnLst>
                                    <p:set>
                                      <p:cBhvr>
                                        <p:cTn id="71" dur="1" fill="hold">
                                          <p:stCondLst>
                                            <p:cond delay="0"/>
                                          </p:stCondLst>
                                        </p:cTn>
                                        <p:tgtEl>
                                          <p:spTgt spid="438288"/>
                                        </p:tgtEl>
                                        <p:attrNameLst>
                                          <p:attrName>style.visibility</p:attrName>
                                        </p:attrNameLst>
                                      </p:cBhvr>
                                      <p:to>
                                        <p:strVal val="visible"/>
                                      </p:to>
                                    </p:set>
                                    <p:animEffect transition="in" filter="wipe(left)">
                                      <p:cBhvr>
                                        <p:cTn id="72" dur="500"/>
                                        <p:tgtEl>
                                          <p:spTgt spid="438288"/>
                                        </p:tgtEl>
                                      </p:cBhvr>
                                    </p:animEffect>
                                  </p:childTnLst>
                                </p:cTn>
                              </p:par>
                            </p:childTnLst>
                          </p:cTn>
                        </p:par>
                      </p:childTnLst>
                    </p:cTn>
                  </p:par>
                  <p:par>
                    <p:cTn id="73" fill="hold">
                      <p:stCondLst>
                        <p:cond delay="indefinite"/>
                      </p:stCondLst>
                      <p:childTnLst>
                        <p:par>
                          <p:cTn id="74" fill="hold">
                            <p:stCondLst>
                              <p:cond delay="0"/>
                            </p:stCondLst>
                            <p:childTnLst>
                              <p:par>
                                <p:cTn id="75" presetID="22" presetClass="entr" presetSubtype="8" fill="hold" nodeType="clickEffect">
                                  <p:stCondLst>
                                    <p:cond delay="0"/>
                                  </p:stCondLst>
                                  <p:iterate type="wd">
                                    <p:tmPct val="10000"/>
                                  </p:iterate>
                                  <p:childTnLst>
                                    <p:set>
                                      <p:cBhvr>
                                        <p:cTn id="76" dur="1" fill="hold">
                                          <p:stCondLst>
                                            <p:cond delay="0"/>
                                          </p:stCondLst>
                                        </p:cTn>
                                        <p:tgtEl>
                                          <p:spTgt spid="438289"/>
                                        </p:tgtEl>
                                        <p:attrNameLst>
                                          <p:attrName>style.visibility</p:attrName>
                                        </p:attrNameLst>
                                      </p:cBhvr>
                                      <p:to>
                                        <p:strVal val="visible"/>
                                      </p:to>
                                    </p:set>
                                    <p:animEffect transition="in" filter="wipe(left)">
                                      <p:cBhvr>
                                        <p:cTn id="77" dur="500"/>
                                        <p:tgtEl>
                                          <p:spTgt spid="438289"/>
                                        </p:tgtEl>
                                      </p:cBhvr>
                                    </p:animEffect>
                                  </p:childTnLst>
                                </p:cTn>
                              </p:par>
                            </p:childTnLst>
                          </p:cTn>
                        </p:par>
                      </p:childTnLst>
                    </p:cTn>
                  </p:par>
                  <p:par>
                    <p:cTn id="78" fill="hold">
                      <p:stCondLst>
                        <p:cond delay="indefinite"/>
                      </p:stCondLst>
                      <p:childTnLst>
                        <p:par>
                          <p:cTn id="79" fill="hold">
                            <p:stCondLst>
                              <p:cond delay="0"/>
                            </p:stCondLst>
                            <p:childTnLst>
                              <p:par>
                                <p:cTn id="80" presetID="22" presetClass="entr" presetSubtype="8" fill="hold" nodeType="clickEffect">
                                  <p:stCondLst>
                                    <p:cond delay="0"/>
                                  </p:stCondLst>
                                  <p:iterate type="wd">
                                    <p:tmPct val="10000"/>
                                  </p:iterate>
                                  <p:childTnLst>
                                    <p:set>
                                      <p:cBhvr>
                                        <p:cTn id="81" dur="1" fill="hold">
                                          <p:stCondLst>
                                            <p:cond delay="0"/>
                                          </p:stCondLst>
                                        </p:cTn>
                                        <p:tgtEl>
                                          <p:spTgt spid="437269"/>
                                        </p:tgtEl>
                                        <p:attrNameLst>
                                          <p:attrName>style.visibility</p:attrName>
                                        </p:attrNameLst>
                                      </p:cBhvr>
                                      <p:to>
                                        <p:strVal val="visible"/>
                                      </p:to>
                                    </p:set>
                                    <p:animEffect transition="in" filter="wipe(left)">
                                      <p:cBhvr>
                                        <p:cTn id="82" dur="500"/>
                                        <p:tgtEl>
                                          <p:spTgt spid="43726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38275" grpId="0" animBg="1" autoUpdateAnimBg="0"/>
      <p:bldP spid="438276" grpId="0" build="p" autoUpdateAnimBg="0"/>
      <p:bldP spid="438277" grpId="0" build="p" autoUpdateAnimBg="0"/>
      <p:bldP spid="438280" grpId="0" build="p" autoUpdateAnimBg="0"/>
      <p:bldP spid="438282" grpId="0" animBg="1" autoUpdateAnimBg="0"/>
    </p:bldLst>
  </p:timing>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107" name="Date Placeholder 3"/>
          <p:cNvSpPr>
            <a:spLocks noGrp="1"/>
          </p:cNvSpPr>
          <p:nvPr>
            <p:ph type="dt" sz="quarter" idx="10"/>
          </p:nvPr>
        </p:nvSpPr>
        <p:spPr>
          <a:noFill/>
        </p:spPr>
        <p:txBody>
          <a:bodyPr/>
          <a:lstStyle/>
          <a:p>
            <a:r>
              <a:rPr lang="en-US" smtClean="0">
                <a:latin typeface="Arial Narrow" charset="0"/>
              </a:rPr>
              <a:t>Thursday, Nov. 6, 2014</a:t>
            </a:r>
            <a:endParaRPr lang="en-US">
              <a:latin typeface="Arial Narrow" charset="0"/>
            </a:endParaRPr>
          </a:p>
        </p:txBody>
      </p:sp>
      <p:sp>
        <p:nvSpPr>
          <p:cNvPr id="4108" name="Footer Placeholder 4"/>
          <p:cNvSpPr>
            <a:spLocks noGrp="1"/>
          </p:cNvSpPr>
          <p:nvPr>
            <p:ph type="ftr" sz="quarter" idx="11"/>
          </p:nvPr>
        </p:nvSpPr>
        <p:spPr>
          <a:noFill/>
        </p:spPr>
        <p:txBody>
          <a:bodyPr/>
          <a:lstStyle/>
          <a:p>
            <a:r>
              <a:rPr lang="nl-NL" smtClean="0">
                <a:latin typeface="Arial Narrow" charset="0"/>
              </a:rPr>
              <a:t>PHYS 1443-004, Fall 2014                            Dr. Jaehoon Yu</a:t>
            </a:r>
            <a:endParaRPr lang="en-US">
              <a:latin typeface="Arial Narrow" charset="0"/>
            </a:endParaRPr>
          </a:p>
        </p:txBody>
      </p:sp>
      <p:sp>
        <p:nvSpPr>
          <p:cNvPr id="41" name="Slide Number Placeholder 5"/>
          <p:cNvSpPr>
            <a:spLocks noGrp="1"/>
          </p:cNvSpPr>
          <p:nvPr>
            <p:ph type="sldNum" sz="quarter" idx="12"/>
          </p:nvPr>
        </p:nvSpPr>
        <p:spPr/>
        <p:txBody>
          <a:bodyPr/>
          <a:lstStyle/>
          <a:p>
            <a:fld id="{F93EEC2A-FCDE-0340-87DA-B973FAB76A3C}" type="slidenum">
              <a:rPr lang="en-US"/>
              <a:pPr/>
              <a:t>12</a:t>
            </a:fld>
            <a:endParaRPr lang="en-US"/>
          </a:p>
        </p:txBody>
      </p:sp>
      <p:sp>
        <p:nvSpPr>
          <p:cNvPr id="4110" name="Rectangle 2"/>
          <p:cNvSpPr>
            <a:spLocks noGrp="1" noChangeArrowheads="1"/>
          </p:cNvSpPr>
          <p:nvPr>
            <p:ph type="title"/>
          </p:nvPr>
        </p:nvSpPr>
        <p:spPr>
          <a:xfrm>
            <a:off x="685800" y="152400"/>
            <a:ext cx="7772400" cy="609600"/>
          </a:xfrm>
        </p:spPr>
        <p:txBody>
          <a:bodyPr/>
          <a:lstStyle/>
          <a:p>
            <a:r>
              <a:rPr lang="en-US" sz="4000"/>
              <a:t>Variation of Pressure and Depth</a:t>
            </a:r>
            <a:endParaRPr lang="en-US"/>
          </a:p>
        </p:txBody>
      </p:sp>
      <p:sp>
        <p:nvSpPr>
          <p:cNvPr id="439299" name="Text Box 3"/>
          <p:cNvSpPr txBox="1">
            <a:spLocks noChangeArrowheads="1"/>
          </p:cNvSpPr>
          <p:nvPr/>
        </p:nvSpPr>
        <p:spPr bwMode="auto">
          <a:xfrm>
            <a:off x="381000" y="762000"/>
            <a:ext cx="8153400" cy="850900"/>
          </a:xfrm>
          <a:prstGeom prst="rect">
            <a:avLst/>
          </a:prstGeom>
          <a:solidFill>
            <a:srgbClr val="CCFFFF"/>
          </a:solidFill>
          <a:ln w="28575">
            <a:solidFill>
              <a:schemeClr val="accent2"/>
            </a:solidFill>
            <a:miter lim="800000"/>
            <a:headEnd/>
            <a:tailEnd/>
          </a:ln>
        </p:spPr>
        <p:txBody>
          <a:bodyPr>
            <a:prstTxWarp prst="textNoShape">
              <a:avLst/>
            </a:prstTxWarp>
            <a:spAutoFit/>
          </a:bodyPr>
          <a:lstStyle/>
          <a:p>
            <a:pPr>
              <a:spcBef>
                <a:spcPct val="20000"/>
              </a:spcBef>
            </a:pPr>
            <a:r>
              <a:rPr lang="en-US">
                <a:solidFill>
                  <a:schemeClr val="accent2"/>
                </a:solidFill>
                <a:latin typeface="Arial Narrow" charset="0"/>
              </a:rPr>
              <a:t>Water pressure increases as a function of depth, and the air pressure decreases as a function of altitude.   Why?</a:t>
            </a:r>
          </a:p>
        </p:txBody>
      </p:sp>
      <p:sp>
        <p:nvSpPr>
          <p:cNvPr id="439300" name="Text Box 4"/>
          <p:cNvSpPr txBox="1">
            <a:spLocks noChangeArrowheads="1"/>
          </p:cNvSpPr>
          <p:nvPr/>
        </p:nvSpPr>
        <p:spPr bwMode="auto">
          <a:xfrm>
            <a:off x="2590800" y="3505200"/>
            <a:ext cx="6019800" cy="701675"/>
          </a:xfrm>
          <a:prstGeom prst="rect">
            <a:avLst/>
          </a:prstGeom>
          <a:noFill/>
          <a:ln w="28575">
            <a:noFill/>
            <a:miter lim="800000"/>
            <a:headEnd/>
            <a:tailEnd/>
          </a:ln>
        </p:spPr>
        <p:txBody>
          <a:bodyPr>
            <a:prstTxWarp prst="textNoShape">
              <a:avLst/>
            </a:prstTxWarp>
            <a:spAutoFit/>
          </a:bodyPr>
          <a:lstStyle/>
          <a:p>
            <a:r>
              <a:rPr lang="en-US" sz="2000">
                <a:solidFill>
                  <a:srgbClr val="FF0000"/>
                </a:solidFill>
                <a:latin typeface="Arial Narrow" charset="0"/>
              </a:rPr>
              <a:t>If the liquid in the cylinder is the same substance as the fluid, the mass of the liquid in the cylinder is </a:t>
            </a:r>
          </a:p>
        </p:txBody>
      </p:sp>
      <p:graphicFrame>
        <p:nvGraphicFramePr>
          <p:cNvPr id="439301" name="Object 2"/>
          <p:cNvGraphicFramePr>
            <a:graphicFrameLocks noChangeAspect="1"/>
          </p:cNvGraphicFramePr>
          <p:nvPr/>
        </p:nvGraphicFramePr>
        <p:xfrm>
          <a:off x="4073525" y="4267200"/>
          <a:ext cx="1946275" cy="427038"/>
        </p:xfrm>
        <a:graphic>
          <a:graphicData uri="http://schemas.openxmlformats.org/presentationml/2006/ole">
            <mc:AlternateContent xmlns:mc="http://schemas.openxmlformats.org/markup-compatibility/2006">
              <mc:Choice xmlns:v="urn:schemas-microsoft-com:vml" Requires="v">
                <p:oleObj spid="_x0000_s517566" name="Equation" r:id="rId3" imgW="952200" imgH="228600" progId="Equation.3">
                  <p:embed/>
                </p:oleObj>
              </mc:Choice>
              <mc:Fallback>
                <p:oleObj name="Equation" r:id="rId3" imgW="952200" imgH="228600"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073525" y="4267200"/>
                        <a:ext cx="1946275" cy="427038"/>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FF0000"/>
                            </a:solidFill>
                            <a:miter lim="800000"/>
                            <a:headEnd/>
                            <a:tailEnd/>
                          </a14:hiddenLine>
                        </a:ext>
                      </a:extLst>
                    </p:spPr>
                  </p:pic>
                </p:oleObj>
              </mc:Fallback>
            </mc:AlternateContent>
          </a:graphicData>
        </a:graphic>
      </p:graphicFrame>
      <p:sp>
        <p:nvSpPr>
          <p:cNvPr id="439302" name="Text Box 6"/>
          <p:cNvSpPr txBox="1">
            <a:spLocks noChangeArrowheads="1"/>
          </p:cNvSpPr>
          <p:nvPr/>
        </p:nvSpPr>
        <p:spPr bwMode="auto">
          <a:xfrm>
            <a:off x="2438400" y="1660525"/>
            <a:ext cx="6019800" cy="701675"/>
          </a:xfrm>
          <a:prstGeom prst="rect">
            <a:avLst/>
          </a:prstGeom>
          <a:noFill/>
          <a:ln w="28575">
            <a:noFill/>
            <a:miter lim="800000"/>
            <a:headEnd/>
            <a:tailEnd/>
          </a:ln>
        </p:spPr>
        <p:txBody>
          <a:bodyPr>
            <a:prstTxWarp prst="textNoShape">
              <a:avLst/>
            </a:prstTxWarp>
            <a:spAutoFit/>
          </a:bodyPr>
          <a:lstStyle/>
          <a:p>
            <a:r>
              <a:rPr lang="en-US" sz="2000">
                <a:solidFill>
                  <a:srgbClr val="FF0000"/>
                </a:solidFill>
                <a:latin typeface="Arial Narrow" charset="0"/>
              </a:rPr>
              <a:t>It seems that the pressure has a lot to do with the total mass of the fluid above the object that puts weight on the object.</a:t>
            </a:r>
          </a:p>
        </p:txBody>
      </p:sp>
      <p:sp>
        <p:nvSpPr>
          <p:cNvPr id="439303" name="Text Box 7"/>
          <p:cNvSpPr txBox="1">
            <a:spLocks noChangeArrowheads="1"/>
          </p:cNvSpPr>
          <p:nvPr/>
        </p:nvSpPr>
        <p:spPr bwMode="auto">
          <a:xfrm>
            <a:off x="2514600" y="2393950"/>
            <a:ext cx="6324600" cy="1035050"/>
          </a:xfrm>
          <a:prstGeom prst="rect">
            <a:avLst/>
          </a:prstGeom>
          <a:solidFill>
            <a:srgbClr val="CCFFFF"/>
          </a:solidFill>
          <a:ln w="28575">
            <a:solidFill>
              <a:schemeClr val="accent2"/>
            </a:solidFill>
            <a:miter lim="800000"/>
            <a:headEnd/>
            <a:tailEnd/>
          </a:ln>
        </p:spPr>
        <p:txBody>
          <a:bodyPr>
            <a:prstTxWarp prst="textNoShape">
              <a:avLst/>
            </a:prstTxWarp>
            <a:spAutoFit/>
          </a:bodyPr>
          <a:lstStyle/>
          <a:p>
            <a:pPr>
              <a:spcBef>
                <a:spcPct val="20000"/>
              </a:spcBef>
            </a:pPr>
            <a:r>
              <a:rPr lang="en-US" sz="2000" dirty="0">
                <a:solidFill>
                  <a:schemeClr val="accent2"/>
                </a:solidFill>
                <a:latin typeface="Arial Narrow" charset="0"/>
              </a:rPr>
              <a:t>Let’s imagine the liquid contained in a cylinder with height </a:t>
            </a:r>
            <a:r>
              <a:rPr lang="en-US" sz="2000" dirty="0" err="1">
                <a:solidFill>
                  <a:schemeClr val="accent2"/>
                </a:solidFill>
                <a:latin typeface="Monotype Corsiva" charset="0"/>
              </a:rPr>
              <a:t>h</a:t>
            </a:r>
            <a:r>
              <a:rPr lang="en-US" sz="2000" dirty="0">
                <a:solidFill>
                  <a:schemeClr val="accent2"/>
                </a:solidFill>
                <a:latin typeface="Arial Narrow" charset="0"/>
              </a:rPr>
              <a:t> and the cross sectional area </a:t>
            </a:r>
            <a:r>
              <a:rPr lang="en-US" sz="2000" dirty="0">
                <a:solidFill>
                  <a:schemeClr val="accent2"/>
                </a:solidFill>
                <a:latin typeface="Monotype Corsiva" charset="0"/>
              </a:rPr>
              <a:t>A</a:t>
            </a:r>
            <a:r>
              <a:rPr lang="en-US" sz="2000" dirty="0">
                <a:solidFill>
                  <a:schemeClr val="accent2"/>
                </a:solidFill>
                <a:latin typeface="Arial Narrow" charset="0"/>
              </a:rPr>
              <a:t> immersed in a fluid of density</a:t>
            </a:r>
            <a:r>
              <a:rPr lang="en-US" sz="2000" dirty="0" smtClean="0">
                <a:solidFill>
                  <a:schemeClr val="accent2"/>
                </a:solidFill>
                <a:latin typeface="Arial Narrow" charset="0"/>
              </a:rPr>
              <a:t> </a:t>
            </a:r>
            <a:r>
              <a:rPr lang="en-US" sz="2000" dirty="0" err="1" smtClean="0">
                <a:solidFill>
                  <a:schemeClr val="accent2"/>
                </a:solidFill>
                <a:latin typeface="Symbol" charset="2"/>
              </a:rPr>
              <a:t>ρ</a:t>
            </a:r>
            <a:r>
              <a:rPr lang="en-US" sz="2000" dirty="0" smtClean="0">
                <a:solidFill>
                  <a:schemeClr val="accent2"/>
                </a:solidFill>
                <a:latin typeface="Arial Narrow" charset="0"/>
              </a:rPr>
              <a:t> </a:t>
            </a:r>
            <a:r>
              <a:rPr lang="en-US" sz="2000" dirty="0">
                <a:solidFill>
                  <a:schemeClr val="accent2"/>
                </a:solidFill>
                <a:latin typeface="Arial Narrow" charset="0"/>
              </a:rPr>
              <a:t>at rest, as shown in the figure, and the system is in its equilibrium.</a:t>
            </a:r>
          </a:p>
        </p:txBody>
      </p:sp>
      <p:sp>
        <p:nvSpPr>
          <p:cNvPr id="439304" name="Text Box 8"/>
          <p:cNvSpPr txBox="1">
            <a:spLocks noChangeArrowheads="1"/>
          </p:cNvSpPr>
          <p:nvPr/>
        </p:nvSpPr>
        <p:spPr bwMode="auto">
          <a:xfrm>
            <a:off x="4267200" y="4800600"/>
            <a:ext cx="4648200" cy="944563"/>
          </a:xfrm>
          <a:prstGeom prst="rect">
            <a:avLst/>
          </a:prstGeom>
          <a:solidFill>
            <a:srgbClr val="CCFFFF"/>
          </a:solidFill>
          <a:ln w="28575">
            <a:solidFill>
              <a:schemeClr val="accent2"/>
            </a:solidFill>
            <a:miter lim="800000"/>
            <a:headEnd/>
            <a:tailEnd/>
          </a:ln>
        </p:spPr>
        <p:txBody>
          <a:bodyPr>
            <a:prstTxWarp prst="textNoShape">
              <a:avLst/>
            </a:prstTxWarp>
            <a:spAutoFit/>
          </a:bodyPr>
          <a:lstStyle/>
          <a:p>
            <a:pPr>
              <a:spcBef>
                <a:spcPct val="20000"/>
              </a:spcBef>
            </a:pPr>
            <a:r>
              <a:rPr lang="en-US" sz="1800" dirty="0">
                <a:solidFill>
                  <a:schemeClr val="accent2"/>
                </a:solidFill>
                <a:latin typeface="Arial Narrow" charset="0"/>
              </a:rPr>
              <a:t>The pressure at the depth </a:t>
            </a:r>
            <a:r>
              <a:rPr lang="en-US" sz="1800" dirty="0" err="1">
                <a:solidFill>
                  <a:schemeClr val="accent2"/>
                </a:solidFill>
                <a:latin typeface="Monotype Corsiva" charset="0"/>
              </a:rPr>
              <a:t>h</a:t>
            </a:r>
            <a:r>
              <a:rPr lang="en-US" sz="1800" dirty="0">
                <a:solidFill>
                  <a:schemeClr val="accent2"/>
                </a:solidFill>
                <a:latin typeface="Arial Narrow" charset="0"/>
              </a:rPr>
              <a:t> below the surface of the  fluid open to the atmosphere is greater than the atmospheric pressure by</a:t>
            </a:r>
            <a:r>
              <a:rPr lang="en-US" sz="1800" dirty="0" smtClean="0">
                <a:solidFill>
                  <a:schemeClr val="accent2"/>
                </a:solidFill>
                <a:latin typeface="Arial Narrow" charset="0"/>
              </a:rPr>
              <a:t> </a:t>
            </a:r>
            <a:r>
              <a:rPr lang="en-US" sz="1800" dirty="0" err="1" smtClean="0">
                <a:solidFill>
                  <a:schemeClr val="accent2"/>
                </a:solidFill>
                <a:latin typeface="Symbol" charset="2"/>
              </a:rPr>
              <a:t>ρ</a:t>
            </a:r>
            <a:r>
              <a:rPr lang="en-US" sz="1800" dirty="0" err="1" smtClean="0">
                <a:solidFill>
                  <a:schemeClr val="accent2"/>
                </a:solidFill>
                <a:latin typeface="Monotype Corsiva" charset="0"/>
              </a:rPr>
              <a:t>gh</a:t>
            </a:r>
            <a:r>
              <a:rPr lang="en-US" sz="1800" dirty="0">
                <a:solidFill>
                  <a:schemeClr val="accent2"/>
                </a:solidFill>
                <a:latin typeface="Arial Narrow" charset="0"/>
              </a:rPr>
              <a:t>.</a:t>
            </a:r>
          </a:p>
        </p:txBody>
      </p:sp>
      <p:sp>
        <p:nvSpPr>
          <p:cNvPr id="439305" name="Text Box 9"/>
          <p:cNvSpPr txBox="1">
            <a:spLocks noChangeArrowheads="1"/>
          </p:cNvSpPr>
          <p:nvPr/>
        </p:nvSpPr>
        <p:spPr bwMode="auto">
          <a:xfrm>
            <a:off x="228600" y="4800600"/>
            <a:ext cx="2209800" cy="396875"/>
          </a:xfrm>
          <a:prstGeom prst="rect">
            <a:avLst/>
          </a:prstGeom>
          <a:noFill/>
          <a:ln w="28575">
            <a:noFill/>
            <a:miter lim="800000"/>
            <a:headEnd/>
            <a:tailEnd/>
          </a:ln>
        </p:spPr>
        <p:txBody>
          <a:bodyPr>
            <a:prstTxWarp prst="textNoShape">
              <a:avLst/>
            </a:prstTxWarp>
            <a:spAutoFit/>
          </a:bodyPr>
          <a:lstStyle/>
          <a:p>
            <a:r>
              <a:rPr lang="en-US" sz="2000">
                <a:solidFill>
                  <a:schemeClr val="accent2"/>
                </a:solidFill>
                <a:latin typeface="Arial Narrow" charset="0"/>
              </a:rPr>
              <a:t>Therefore, we obtain</a:t>
            </a:r>
          </a:p>
        </p:txBody>
      </p:sp>
      <p:sp>
        <p:nvSpPr>
          <p:cNvPr id="439306" name="Text Box 10"/>
          <p:cNvSpPr txBox="1">
            <a:spLocks noChangeArrowheads="1"/>
          </p:cNvSpPr>
          <p:nvPr/>
        </p:nvSpPr>
        <p:spPr bwMode="auto">
          <a:xfrm>
            <a:off x="304800" y="5257800"/>
            <a:ext cx="2743200" cy="396875"/>
          </a:xfrm>
          <a:prstGeom prst="rect">
            <a:avLst/>
          </a:prstGeom>
          <a:noFill/>
          <a:ln w="28575">
            <a:noFill/>
            <a:miter lim="800000"/>
            <a:headEnd/>
            <a:tailEnd/>
          </a:ln>
        </p:spPr>
        <p:txBody>
          <a:bodyPr>
            <a:prstTxWarp prst="textNoShape">
              <a:avLst/>
            </a:prstTxWarp>
            <a:spAutoFit/>
          </a:bodyPr>
          <a:lstStyle/>
          <a:p>
            <a:r>
              <a:rPr lang="en-US" sz="2000">
                <a:solidFill>
                  <a:schemeClr val="accent2"/>
                </a:solidFill>
                <a:latin typeface="Arial Narrow" charset="0"/>
              </a:rPr>
              <a:t>Atmospheric pressure P</a:t>
            </a:r>
            <a:r>
              <a:rPr lang="en-US" sz="2000" baseline="-25000">
                <a:solidFill>
                  <a:schemeClr val="accent2"/>
                </a:solidFill>
                <a:latin typeface="Arial Narrow" charset="0"/>
              </a:rPr>
              <a:t>0</a:t>
            </a:r>
            <a:r>
              <a:rPr lang="en-US" sz="2000">
                <a:solidFill>
                  <a:schemeClr val="accent2"/>
                </a:solidFill>
                <a:latin typeface="Arial Narrow" charset="0"/>
              </a:rPr>
              <a:t> is</a:t>
            </a:r>
          </a:p>
        </p:txBody>
      </p:sp>
      <p:graphicFrame>
        <p:nvGraphicFramePr>
          <p:cNvPr id="439307" name="Object 3"/>
          <p:cNvGraphicFramePr>
            <a:graphicFrameLocks noChangeAspect="1"/>
          </p:cNvGraphicFramePr>
          <p:nvPr/>
        </p:nvGraphicFramePr>
        <p:xfrm>
          <a:off x="381000" y="5638800"/>
          <a:ext cx="3021013" cy="374650"/>
        </p:xfrm>
        <a:graphic>
          <a:graphicData uri="http://schemas.openxmlformats.org/presentationml/2006/ole">
            <mc:AlternateContent xmlns:mc="http://schemas.openxmlformats.org/markup-compatibility/2006">
              <mc:Choice xmlns:v="urn:schemas-microsoft-com:vml" Requires="v">
                <p:oleObj spid="_x0000_s517567" name="Equation" r:id="rId5" imgW="1498320" imgH="203040" progId="Equation.3">
                  <p:embed/>
                </p:oleObj>
              </mc:Choice>
              <mc:Fallback>
                <p:oleObj name="Equation" r:id="rId5" imgW="1498320" imgH="203040"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81000" y="5638800"/>
                        <a:ext cx="3021013" cy="374650"/>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FF0000"/>
                            </a:solidFill>
                            <a:miter lim="800000"/>
                            <a:headEnd/>
                            <a:tailEnd/>
                          </a14:hiddenLine>
                        </a:ext>
                      </a:extLst>
                    </p:spPr>
                  </p:pic>
                </p:oleObj>
              </mc:Fallback>
            </mc:AlternateContent>
          </a:graphicData>
        </a:graphic>
      </p:graphicFrame>
      <p:grpSp>
        <p:nvGrpSpPr>
          <p:cNvPr id="2" name="Group 12"/>
          <p:cNvGrpSpPr>
            <a:grpSpLocks/>
          </p:cNvGrpSpPr>
          <p:nvPr/>
        </p:nvGrpSpPr>
        <p:grpSpPr bwMode="auto">
          <a:xfrm>
            <a:off x="609600" y="1687513"/>
            <a:ext cx="1446213" cy="2503487"/>
            <a:chOff x="432" y="1063"/>
            <a:chExt cx="768" cy="1289"/>
          </a:xfrm>
        </p:grpSpPr>
        <p:grpSp>
          <p:nvGrpSpPr>
            <p:cNvPr id="3" name="Group 13"/>
            <p:cNvGrpSpPr>
              <a:grpSpLocks/>
            </p:cNvGrpSpPr>
            <p:nvPr/>
          </p:nvGrpSpPr>
          <p:grpSpPr bwMode="auto">
            <a:xfrm>
              <a:off x="432" y="1296"/>
              <a:ext cx="768" cy="1056"/>
              <a:chOff x="336" y="1104"/>
              <a:chExt cx="624" cy="864"/>
            </a:xfrm>
          </p:grpSpPr>
          <p:sp>
            <p:nvSpPr>
              <p:cNvPr id="4135" name="Rectangle 14"/>
              <p:cNvSpPr>
                <a:spLocks noChangeArrowheads="1"/>
              </p:cNvSpPr>
              <p:nvPr/>
            </p:nvSpPr>
            <p:spPr bwMode="auto">
              <a:xfrm>
                <a:off x="336" y="1296"/>
                <a:ext cx="624" cy="672"/>
              </a:xfrm>
              <a:prstGeom prst="rect">
                <a:avLst/>
              </a:prstGeom>
              <a:solidFill>
                <a:srgbClr val="CCFFFF"/>
              </a:solidFill>
              <a:ln w="9525">
                <a:noFill/>
                <a:miter lim="800000"/>
                <a:headEnd/>
                <a:tailEnd/>
              </a:ln>
            </p:spPr>
            <p:txBody>
              <a:bodyPr wrap="none" anchor="ctr">
                <a:prstTxWarp prst="textNoShape">
                  <a:avLst/>
                </a:prstTxWarp>
              </a:bodyPr>
              <a:lstStyle/>
              <a:p>
                <a:endParaRPr lang="en-US"/>
              </a:p>
            </p:txBody>
          </p:sp>
          <p:sp>
            <p:nvSpPr>
              <p:cNvPr id="4136" name="Rectangle 15"/>
              <p:cNvSpPr>
                <a:spLocks noChangeArrowheads="1"/>
              </p:cNvSpPr>
              <p:nvPr/>
            </p:nvSpPr>
            <p:spPr bwMode="auto">
              <a:xfrm>
                <a:off x="336" y="1152"/>
                <a:ext cx="624" cy="816"/>
              </a:xfrm>
              <a:prstGeom prst="rect">
                <a:avLst/>
              </a:prstGeom>
              <a:noFill/>
              <a:ln w="28575">
                <a:solidFill>
                  <a:schemeClr val="accent2"/>
                </a:solidFill>
                <a:miter lim="800000"/>
                <a:headEnd/>
                <a:tailEnd/>
              </a:ln>
            </p:spPr>
            <p:txBody>
              <a:bodyPr wrap="none" anchor="ctr">
                <a:prstTxWarp prst="textNoShape">
                  <a:avLst/>
                </a:prstTxWarp>
              </a:bodyPr>
              <a:lstStyle/>
              <a:p>
                <a:endParaRPr lang="en-US"/>
              </a:p>
            </p:txBody>
          </p:sp>
          <p:sp>
            <p:nvSpPr>
              <p:cNvPr id="4137" name="Rectangle 16"/>
              <p:cNvSpPr>
                <a:spLocks noChangeArrowheads="1"/>
              </p:cNvSpPr>
              <p:nvPr/>
            </p:nvSpPr>
            <p:spPr bwMode="auto">
              <a:xfrm>
                <a:off x="336" y="1104"/>
                <a:ext cx="624" cy="96"/>
              </a:xfrm>
              <a:prstGeom prst="rect">
                <a:avLst/>
              </a:prstGeom>
              <a:solidFill>
                <a:schemeClr val="bg1"/>
              </a:solidFill>
              <a:ln w="9525">
                <a:noFill/>
                <a:miter lim="800000"/>
                <a:headEnd/>
                <a:tailEnd/>
              </a:ln>
            </p:spPr>
            <p:txBody>
              <a:bodyPr wrap="none" anchor="ctr">
                <a:prstTxWarp prst="textNoShape">
                  <a:avLst/>
                </a:prstTxWarp>
              </a:bodyPr>
              <a:lstStyle/>
              <a:p>
                <a:endParaRPr lang="en-US"/>
              </a:p>
            </p:txBody>
          </p:sp>
        </p:grpSp>
        <p:sp>
          <p:nvSpPr>
            <p:cNvPr id="4121" name="Rectangle 17"/>
            <p:cNvSpPr>
              <a:spLocks noChangeArrowheads="1"/>
            </p:cNvSpPr>
            <p:nvPr/>
          </p:nvSpPr>
          <p:spPr bwMode="auto">
            <a:xfrm>
              <a:off x="816" y="1536"/>
              <a:ext cx="192" cy="384"/>
            </a:xfrm>
            <a:prstGeom prst="rect">
              <a:avLst/>
            </a:prstGeom>
            <a:solidFill>
              <a:srgbClr val="00FFFF"/>
            </a:solidFill>
            <a:ln w="28575">
              <a:solidFill>
                <a:schemeClr val="accent1"/>
              </a:solidFill>
              <a:miter lim="800000"/>
              <a:headEnd/>
              <a:tailEnd/>
            </a:ln>
          </p:spPr>
          <p:txBody>
            <a:bodyPr wrap="none" anchor="ctr">
              <a:prstTxWarp prst="textNoShape">
                <a:avLst/>
              </a:prstTxWarp>
            </a:bodyPr>
            <a:lstStyle/>
            <a:p>
              <a:endParaRPr lang="en-US"/>
            </a:p>
          </p:txBody>
        </p:sp>
        <p:grpSp>
          <p:nvGrpSpPr>
            <p:cNvPr id="4" name="Group 18"/>
            <p:cNvGrpSpPr>
              <a:grpSpLocks/>
            </p:cNvGrpSpPr>
            <p:nvPr/>
          </p:nvGrpSpPr>
          <p:grpSpPr bwMode="auto">
            <a:xfrm>
              <a:off x="576" y="1063"/>
              <a:ext cx="336" cy="473"/>
              <a:chOff x="576" y="1063"/>
              <a:chExt cx="336" cy="473"/>
            </a:xfrm>
          </p:grpSpPr>
          <p:sp>
            <p:nvSpPr>
              <p:cNvPr id="4133" name="Line 19"/>
              <p:cNvSpPr>
                <a:spLocks noChangeShapeType="1"/>
              </p:cNvSpPr>
              <p:nvPr/>
            </p:nvSpPr>
            <p:spPr bwMode="auto">
              <a:xfrm>
                <a:off x="912" y="1152"/>
                <a:ext cx="0" cy="384"/>
              </a:xfrm>
              <a:prstGeom prst="line">
                <a:avLst/>
              </a:prstGeom>
              <a:noFill/>
              <a:ln w="28575">
                <a:solidFill>
                  <a:schemeClr val="accent2"/>
                </a:solidFill>
                <a:round/>
                <a:headEnd/>
                <a:tailEnd type="triangle" w="med" len="med"/>
              </a:ln>
            </p:spPr>
            <p:txBody>
              <a:bodyPr>
                <a:prstTxWarp prst="textNoShape">
                  <a:avLst/>
                </a:prstTxWarp>
              </a:bodyPr>
              <a:lstStyle/>
              <a:p>
                <a:endParaRPr lang="en-US"/>
              </a:p>
            </p:txBody>
          </p:sp>
          <p:sp>
            <p:nvSpPr>
              <p:cNvPr id="4134" name="Text Box 20"/>
              <p:cNvSpPr txBox="1">
                <a:spLocks noChangeArrowheads="1"/>
              </p:cNvSpPr>
              <p:nvPr/>
            </p:nvSpPr>
            <p:spPr bwMode="auto">
              <a:xfrm>
                <a:off x="576" y="1063"/>
                <a:ext cx="286" cy="204"/>
              </a:xfrm>
              <a:prstGeom prst="rect">
                <a:avLst/>
              </a:prstGeom>
              <a:noFill/>
              <a:ln w="9525">
                <a:noFill/>
                <a:miter lim="800000"/>
                <a:headEnd/>
                <a:tailEnd/>
              </a:ln>
            </p:spPr>
            <p:txBody>
              <a:bodyPr wrap="none">
                <a:prstTxWarp prst="textNoShape">
                  <a:avLst/>
                </a:prstTxWarp>
                <a:spAutoFit/>
              </a:bodyPr>
              <a:lstStyle/>
              <a:p>
                <a:r>
                  <a:rPr lang="en-US" sz="2000">
                    <a:solidFill>
                      <a:schemeClr val="accent2"/>
                    </a:solidFill>
                    <a:latin typeface="Arial Narrow" charset="0"/>
                  </a:rPr>
                  <a:t>P</a:t>
                </a:r>
                <a:r>
                  <a:rPr lang="en-US" sz="2000" baseline="-25000">
                    <a:solidFill>
                      <a:schemeClr val="accent2"/>
                    </a:solidFill>
                    <a:latin typeface="Arial Narrow" charset="0"/>
                  </a:rPr>
                  <a:t>0</a:t>
                </a:r>
                <a:r>
                  <a:rPr lang="en-US" sz="2000">
                    <a:solidFill>
                      <a:schemeClr val="accent2"/>
                    </a:solidFill>
                    <a:latin typeface="Arial Narrow" charset="0"/>
                  </a:rPr>
                  <a:t>A</a:t>
                </a:r>
              </a:p>
            </p:txBody>
          </p:sp>
        </p:grpSp>
        <p:grpSp>
          <p:nvGrpSpPr>
            <p:cNvPr id="5" name="Group 21"/>
            <p:cNvGrpSpPr>
              <a:grpSpLocks/>
            </p:cNvGrpSpPr>
            <p:nvPr/>
          </p:nvGrpSpPr>
          <p:grpSpPr bwMode="auto">
            <a:xfrm>
              <a:off x="909" y="1920"/>
              <a:ext cx="246" cy="338"/>
              <a:chOff x="909" y="1920"/>
              <a:chExt cx="246" cy="338"/>
            </a:xfrm>
          </p:grpSpPr>
          <p:sp>
            <p:nvSpPr>
              <p:cNvPr id="4131" name="Line 22"/>
              <p:cNvSpPr>
                <a:spLocks noChangeShapeType="1"/>
              </p:cNvSpPr>
              <p:nvPr/>
            </p:nvSpPr>
            <p:spPr bwMode="auto">
              <a:xfrm flipV="1">
                <a:off x="960" y="1920"/>
                <a:ext cx="0" cy="336"/>
              </a:xfrm>
              <a:prstGeom prst="line">
                <a:avLst/>
              </a:prstGeom>
              <a:noFill/>
              <a:ln w="28575">
                <a:solidFill>
                  <a:schemeClr val="accent2"/>
                </a:solidFill>
                <a:round/>
                <a:headEnd/>
                <a:tailEnd type="triangle" w="med" len="med"/>
              </a:ln>
            </p:spPr>
            <p:txBody>
              <a:bodyPr>
                <a:prstTxWarp prst="textNoShape">
                  <a:avLst/>
                </a:prstTxWarp>
              </a:bodyPr>
              <a:lstStyle/>
              <a:p>
                <a:endParaRPr lang="en-US"/>
              </a:p>
            </p:txBody>
          </p:sp>
          <p:sp>
            <p:nvSpPr>
              <p:cNvPr id="4132" name="Text Box 23"/>
              <p:cNvSpPr txBox="1">
                <a:spLocks noChangeArrowheads="1"/>
              </p:cNvSpPr>
              <p:nvPr/>
            </p:nvSpPr>
            <p:spPr bwMode="auto">
              <a:xfrm>
                <a:off x="909" y="2054"/>
                <a:ext cx="246" cy="204"/>
              </a:xfrm>
              <a:prstGeom prst="rect">
                <a:avLst/>
              </a:prstGeom>
              <a:noFill/>
              <a:ln w="9525">
                <a:noFill/>
                <a:miter lim="800000"/>
                <a:headEnd/>
                <a:tailEnd/>
              </a:ln>
            </p:spPr>
            <p:txBody>
              <a:bodyPr wrap="none">
                <a:prstTxWarp prst="textNoShape">
                  <a:avLst/>
                </a:prstTxWarp>
                <a:spAutoFit/>
              </a:bodyPr>
              <a:lstStyle/>
              <a:p>
                <a:r>
                  <a:rPr lang="en-US" sz="2000">
                    <a:solidFill>
                      <a:schemeClr val="accent2"/>
                    </a:solidFill>
                    <a:latin typeface="Arial Narrow" charset="0"/>
                  </a:rPr>
                  <a:t>PA</a:t>
                </a:r>
              </a:p>
            </p:txBody>
          </p:sp>
        </p:grpSp>
        <p:grpSp>
          <p:nvGrpSpPr>
            <p:cNvPr id="6" name="Group 24"/>
            <p:cNvGrpSpPr>
              <a:grpSpLocks/>
            </p:cNvGrpSpPr>
            <p:nvPr/>
          </p:nvGrpSpPr>
          <p:grpSpPr bwMode="auto">
            <a:xfrm>
              <a:off x="624" y="1824"/>
              <a:ext cx="288" cy="359"/>
              <a:chOff x="624" y="1824"/>
              <a:chExt cx="288" cy="359"/>
            </a:xfrm>
          </p:grpSpPr>
          <p:sp>
            <p:nvSpPr>
              <p:cNvPr id="4129" name="Line 25"/>
              <p:cNvSpPr>
                <a:spLocks noChangeShapeType="1"/>
              </p:cNvSpPr>
              <p:nvPr/>
            </p:nvSpPr>
            <p:spPr bwMode="auto">
              <a:xfrm>
                <a:off x="912" y="1824"/>
                <a:ext cx="0" cy="240"/>
              </a:xfrm>
              <a:prstGeom prst="line">
                <a:avLst/>
              </a:prstGeom>
              <a:noFill/>
              <a:ln w="28575">
                <a:solidFill>
                  <a:schemeClr val="accent2"/>
                </a:solidFill>
                <a:round/>
                <a:headEnd/>
                <a:tailEnd type="triangle" w="med" len="med"/>
              </a:ln>
            </p:spPr>
            <p:txBody>
              <a:bodyPr>
                <a:prstTxWarp prst="textNoShape">
                  <a:avLst/>
                </a:prstTxWarp>
              </a:bodyPr>
              <a:lstStyle/>
              <a:p>
                <a:endParaRPr lang="en-US"/>
              </a:p>
            </p:txBody>
          </p:sp>
          <p:sp>
            <p:nvSpPr>
              <p:cNvPr id="4130" name="Text Box 26"/>
              <p:cNvSpPr txBox="1">
                <a:spLocks noChangeArrowheads="1"/>
              </p:cNvSpPr>
              <p:nvPr/>
            </p:nvSpPr>
            <p:spPr bwMode="auto">
              <a:xfrm>
                <a:off x="624" y="1979"/>
                <a:ext cx="244" cy="204"/>
              </a:xfrm>
              <a:prstGeom prst="rect">
                <a:avLst/>
              </a:prstGeom>
              <a:noFill/>
              <a:ln w="9525">
                <a:noFill/>
                <a:miter lim="800000"/>
                <a:headEnd/>
                <a:tailEnd/>
              </a:ln>
            </p:spPr>
            <p:txBody>
              <a:bodyPr wrap="none">
                <a:prstTxWarp prst="textNoShape">
                  <a:avLst/>
                </a:prstTxWarp>
                <a:spAutoFit/>
              </a:bodyPr>
              <a:lstStyle/>
              <a:p>
                <a:r>
                  <a:rPr lang="en-US" sz="2000">
                    <a:solidFill>
                      <a:schemeClr val="accent2"/>
                    </a:solidFill>
                    <a:latin typeface="Arial Narrow" charset="0"/>
                  </a:rPr>
                  <a:t>M</a:t>
                </a:r>
                <a:r>
                  <a:rPr lang="en-US" sz="2000" b="1">
                    <a:solidFill>
                      <a:schemeClr val="accent2"/>
                    </a:solidFill>
                    <a:latin typeface="Monotype Corsiva" charset="0"/>
                  </a:rPr>
                  <a:t>g</a:t>
                </a:r>
              </a:p>
            </p:txBody>
          </p:sp>
        </p:grpSp>
        <p:grpSp>
          <p:nvGrpSpPr>
            <p:cNvPr id="7" name="Group 27"/>
            <p:cNvGrpSpPr>
              <a:grpSpLocks/>
            </p:cNvGrpSpPr>
            <p:nvPr/>
          </p:nvGrpSpPr>
          <p:grpSpPr bwMode="auto">
            <a:xfrm>
              <a:off x="518" y="1536"/>
              <a:ext cx="298" cy="384"/>
              <a:chOff x="518" y="1536"/>
              <a:chExt cx="298" cy="384"/>
            </a:xfrm>
          </p:grpSpPr>
          <p:sp>
            <p:nvSpPr>
              <p:cNvPr id="4126" name="Line 28"/>
              <p:cNvSpPr>
                <a:spLocks noChangeShapeType="1"/>
              </p:cNvSpPr>
              <p:nvPr/>
            </p:nvSpPr>
            <p:spPr bwMode="auto">
              <a:xfrm flipH="1">
                <a:off x="624" y="1920"/>
                <a:ext cx="192" cy="0"/>
              </a:xfrm>
              <a:prstGeom prst="line">
                <a:avLst/>
              </a:prstGeom>
              <a:noFill/>
              <a:ln w="19050">
                <a:solidFill>
                  <a:schemeClr val="accent2"/>
                </a:solidFill>
                <a:round/>
                <a:headEnd/>
                <a:tailEnd/>
              </a:ln>
            </p:spPr>
            <p:txBody>
              <a:bodyPr>
                <a:prstTxWarp prst="textNoShape">
                  <a:avLst/>
                </a:prstTxWarp>
              </a:bodyPr>
              <a:lstStyle/>
              <a:p>
                <a:endParaRPr lang="en-US"/>
              </a:p>
            </p:txBody>
          </p:sp>
          <p:sp>
            <p:nvSpPr>
              <p:cNvPr id="4127" name="Line 29"/>
              <p:cNvSpPr>
                <a:spLocks noChangeShapeType="1"/>
              </p:cNvSpPr>
              <p:nvPr/>
            </p:nvSpPr>
            <p:spPr bwMode="auto">
              <a:xfrm flipV="1">
                <a:off x="720" y="1536"/>
                <a:ext cx="0" cy="384"/>
              </a:xfrm>
              <a:prstGeom prst="line">
                <a:avLst/>
              </a:prstGeom>
              <a:noFill/>
              <a:ln w="19050">
                <a:solidFill>
                  <a:schemeClr val="accent2"/>
                </a:solidFill>
                <a:round/>
                <a:headEnd type="triangle" w="med" len="med"/>
                <a:tailEnd type="triangle" w="med" len="med"/>
              </a:ln>
            </p:spPr>
            <p:txBody>
              <a:bodyPr>
                <a:prstTxWarp prst="textNoShape">
                  <a:avLst/>
                </a:prstTxWarp>
              </a:bodyPr>
              <a:lstStyle/>
              <a:p>
                <a:endParaRPr lang="en-US"/>
              </a:p>
            </p:txBody>
          </p:sp>
          <p:sp>
            <p:nvSpPr>
              <p:cNvPr id="4128" name="Text Box 30"/>
              <p:cNvSpPr txBox="1">
                <a:spLocks noChangeArrowheads="1"/>
              </p:cNvSpPr>
              <p:nvPr/>
            </p:nvSpPr>
            <p:spPr bwMode="auto">
              <a:xfrm>
                <a:off x="518" y="1591"/>
                <a:ext cx="160" cy="205"/>
              </a:xfrm>
              <a:prstGeom prst="rect">
                <a:avLst/>
              </a:prstGeom>
              <a:noFill/>
              <a:ln w="9525">
                <a:noFill/>
                <a:miter lim="800000"/>
                <a:headEnd/>
                <a:tailEnd/>
              </a:ln>
            </p:spPr>
            <p:txBody>
              <a:bodyPr wrap="none">
                <a:prstTxWarp prst="textNoShape">
                  <a:avLst/>
                </a:prstTxWarp>
                <a:spAutoFit/>
              </a:bodyPr>
              <a:lstStyle/>
              <a:p>
                <a:r>
                  <a:rPr lang="en-US" sz="2000">
                    <a:solidFill>
                      <a:schemeClr val="accent2"/>
                    </a:solidFill>
                    <a:latin typeface="Arial Narrow" charset="0"/>
                  </a:rPr>
                  <a:t>h</a:t>
                </a:r>
              </a:p>
            </p:txBody>
          </p:sp>
        </p:grpSp>
      </p:grpSp>
      <p:graphicFrame>
        <p:nvGraphicFramePr>
          <p:cNvPr id="439327" name="Object 4"/>
          <p:cNvGraphicFramePr>
            <a:graphicFrameLocks noChangeAspect="1"/>
          </p:cNvGraphicFramePr>
          <p:nvPr/>
        </p:nvGraphicFramePr>
        <p:xfrm>
          <a:off x="6556375" y="3917950"/>
          <a:ext cx="377825" cy="279400"/>
        </p:xfrm>
        <a:graphic>
          <a:graphicData uri="http://schemas.openxmlformats.org/presentationml/2006/ole">
            <mc:AlternateContent xmlns:mc="http://schemas.openxmlformats.org/markup-compatibility/2006">
              <mc:Choice xmlns:v="urn:schemas-microsoft-com:vml" Requires="v">
                <p:oleObj spid="_x0000_s517568" name="Equation" r:id="rId7" imgW="203040" imgH="164880" progId="Equation.3">
                  <p:embed/>
                </p:oleObj>
              </mc:Choice>
              <mc:Fallback>
                <p:oleObj name="Equation" r:id="rId7" imgW="203040" imgH="164880" progId="Equation.3">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6556375" y="3917950"/>
                        <a:ext cx="377825" cy="279400"/>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FF0000"/>
                            </a:solidFill>
                            <a:miter lim="800000"/>
                            <a:headEnd/>
                            <a:tailEnd/>
                          </a14:hiddenLine>
                        </a:ext>
                      </a:extLst>
                    </p:spPr>
                  </p:pic>
                </p:oleObj>
              </mc:Fallback>
            </mc:AlternateContent>
          </a:graphicData>
        </a:graphic>
      </p:graphicFrame>
      <p:sp>
        <p:nvSpPr>
          <p:cNvPr id="439328" name="Text Box 32"/>
          <p:cNvSpPr txBox="1">
            <a:spLocks noChangeArrowheads="1"/>
          </p:cNvSpPr>
          <p:nvPr/>
        </p:nvSpPr>
        <p:spPr bwMode="auto">
          <a:xfrm>
            <a:off x="304800" y="4327525"/>
            <a:ext cx="3733800" cy="396875"/>
          </a:xfrm>
          <a:prstGeom prst="rect">
            <a:avLst/>
          </a:prstGeom>
          <a:noFill/>
          <a:ln w="28575">
            <a:noFill/>
            <a:miter lim="800000"/>
            <a:headEnd/>
            <a:tailEnd/>
          </a:ln>
        </p:spPr>
        <p:txBody>
          <a:bodyPr>
            <a:prstTxWarp prst="textNoShape">
              <a:avLst/>
            </a:prstTxWarp>
            <a:spAutoFit/>
          </a:bodyPr>
          <a:lstStyle/>
          <a:p>
            <a:r>
              <a:rPr lang="en-US" sz="2000">
                <a:solidFill>
                  <a:srgbClr val="FF0000"/>
                </a:solidFill>
                <a:latin typeface="Arial Narrow" charset="0"/>
              </a:rPr>
              <a:t>Since the system is in its equilibrium</a:t>
            </a:r>
          </a:p>
        </p:txBody>
      </p:sp>
      <p:graphicFrame>
        <p:nvGraphicFramePr>
          <p:cNvPr id="439329" name="Object 5"/>
          <p:cNvGraphicFramePr>
            <a:graphicFrameLocks noChangeAspect="1"/>
          </p:cNvGraphicFramePr>
          <p:nvPr/>
        </p:nvGraphicFramePr>
        <p:xfrm>
          <a:off x="2355850" y="4859338"/>
          <a:ext cx="311150" cy="307975"/>
        </p:xfrm>
        <a:graphic>
          <a:graphicData uri="http://schemas.openxmlformats.org/presentationml/2006/ole">
            <mc:AlternateContent xmlns:mc="http://schemas.openxmlformats.org/markup-compatibility/2006">
              <mc:Choice xmlns:v="urn:schemas-microsoft-com:vml" Requires="v">
                <p:oleObj spid="_x0000_s517569" name="Equation" r:id="rId9" imgW="152280" imgH="164880" progId="Equation.3">
                  <p:embed/>
                </p:oleObj>
              </mc:Choice>
              <mc:Fallback>
                <p:oleObj name="Equation" r:id="rId9" imgW="152280" imgH="164880" progId="Equation.3">
                  <p:embed/>
                  <p:pic>
                    <p:nvPicPr>
                      <p:cNvPr id="0" name=""/>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2355850" y="4859338"/>
                        <a:ext cx="311150" cy="307975"/>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FF0000"/>
                            </a:solidFill>
                            <a:miter lim="800000"/>
                            <a:headEnd/>
                            <a:tailEnd/>
                          </a14:hiddenLine>
                        </a:ext>
                      </a:extLst>
                    </p:spPr>
                  </p:pic>
                </p:oleObj>
              </mc:Fallback>
            </mc:AlternateContent>
          </a:graphicData>
        </a:graphic>
      </p:graphicFrame>
      <p:graphicFrame>
        <p:nvGraphicFramePr>
          <p:cNvPr id="439330" name="Object 6"/>
          <p:cNvGraphicFramePr>
            <a:graphicFrameLocks noChangeAspect="1"/>
          </p:cNvGraphicFramePr>
          <p:nvPr/>
        </p:nvGraphicFramePr>
        <p:xfrm>
          <a:off x="6915150" y="3886200"/>
          <a:ext cx="684213" cy="342900"/>
        </p:xfrm>
        <a:graphic>
          <a:graphicData uri="http://schemas.openxmlformats.org/presentationml/2006/ole">
            <mc:AlternateContent xmlns:mc="http://schemas.openxmlformats.org/markup-compatibility/2006">
              <mc:Choice xmlns:v="urn:schemas-microsoft-com:vml" Requires="v">
                <p:oleObj spid="_x0000_s517570" name="Equation" r:id="rId11" imgW="368280" imgH="203040" progId="Equation.3">
                  <p:embed/>
                </p:oleObj>
              </mc:Choice>
              <mc:Fallback>
                <p:oleObj name="Equation" r:id="rId11" imgW="368280" imgH="203040" progId="Equation.3">
                  <p:embed/>
                  <p:pic>
                    <p:nvPicPr>
                      <p:cNvPr id="0" name=""/>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6915150" y="3886200"/>
                        <a:ext cx="684213" cy="342900"/>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FF0000"/>
                            </a:solidFill>
                            <a:miter lim="800000"/>
                            <a:headEnd/>
                            <a:tailEnd/>
                          </a14:hiddenLine>
                        </a:ext>
                      </a:extLst>
                    </p:spPr>
                  </p:pic>
                </p:oleObj>
              </mc:Fallback>
            </mc:AlternateContent>
          </a:graphicData>
        </a:graphic>
      </p:graphicFrame>
      <p:graphicFrame>
        <p:nvGraphicFramePr>
          <p:cNvPr id="439331" name="Object 7"/>
          <p:cNvGraphicFramePr>
            <a:graphicFrameLocks noChangeAspect="1"/>
          </p:cNvGraphicFramePr>
          <p:nvPr/>
        </p:nvGraphicFramePr>
        <p:xfrm>
          <a:off x="7580313" y="3886200"/>
          <a:ext cx="801687" cy="342900"/>
        </p:xfrm>
        <a:graphic>
          <a:graphicData uri="http://schemas.openxmlformats.org/presentationml/2006/ole">
            <mc:AlternateContent xmlns:mc="http://schemas.openxmlformats.org/markup-compatibility/2006">
              <mc:Choice xmlns:v="urn:schemas-microsoft-com:vml" Requires="v">
                <p:oleObj spid="_x0000_s517571" name="Equation" r:id="rId13" imgW="431640" imgH="203040" progId="Equation.3">
                  <p:embed/>
                </p:oleObj>
              </mc:Choice>
              <mc:Fallback>
                <p:oleObj name="Equation" r:id="rId13" imgW="431640" imgH="203040" progId="Equation.3">
                  <p:embed/>
                  <p:pic>
                    <p:nvPicPr>
                      <p:cNvPr id="0" name=""/>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7580313" y="3886200"/>
                        <a:ext cx="801687" cy="342900"/>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FF0000"/>
                            </a:solidFill>
                            <a:miter lim="800000"/>
                            <a:headEnd/>
                            <a:tailEnd/>
                          </a14:hiddenLine>
                        </a:ext>
                      </a:extLst>
                    </p:spPr>
                  </p:pic>
                </p:oleObj>
              </mc:Fallback>
            </mc:AlternateContent>
          </a:graphicData>
        </a:graphic>
      </p:graphicFrame>
      <p:graphicFrame>
        <p:nvGraphicFramePr>
          <p:cNvPr id="439332" name="Object 8"/>
          <p:cNvGraphicFramePr>
            <a:graphicFrameLocks noChangeAspect="1"/>
          </p:cNvGraphicFramePr>
          <p:nvPr/>
        </p:nvGraphicFramePr>
        <p:xfrm>
          <a:off x="5924550" y="4267200"/>
          <a:ext cx="2439988" cy="427038"/>
        </p:xfrm>
        <a:graphic>
          <a:graphicData uri="http://schemas.openxmlformats.org/presentationml/2006/ole">
            <mc:AlternateContent xmlns:mc="http://schemas.openxmlformats.org/markup-compatibility/2006">
              <mc:Choice xmlns:v="urn:schemas-microsoft-com:vml" Requires="v">
                <p:oleObj spid="_x0000_s517572" name="Equation" r:id="rId15" imgW="1193760" imgH="228600" progId="Equation.3">
                  <p:embed/>
                </p:oleObj>
              </mc:Choice>
              <mc:Fallback>
                <p:oleObj name="Equation" r:id="rId15" imgW="1193760" imgH="228600" progId="Equation.3">
                  <p:embed/>
                  <p:pic>
                    <p:nvPicPr>
                      <p:cNvPr id="0" name=""/>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5924550" y="4267200"/>
                        <a:ext cx="2439988" cy="427038"/>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FF0000"/>
                            </a:solidFill>
                            <a:miter lim="800000"/>
                            <a:headEnd/>
                            <a:tailEnd/>
                          </a14:hiddenLine>
                        </a:ext>
                      </a:extLst>
                    </p:spPr>
                  </p:pic>
                </p:oleObj>
              </mc:Fallback>
            </mc:AlternateContent>
          </a:graphicData>
        </a:graphic>
      </p:graphicFrame>
      <p:graphicFrame>
        <p:nvGraphicFramePr>
          <p:cNvPr id="439333" name="Object 9"/>
          <p:cNvGraphicFramePr>
            <a:graphicFrameLocks noChangeAspect="1"/>
          </p:cNvGraphicFramePr>
          <p:nvPr/>
        </p:nvGraphicFramePr>
        <p:xfrm>
          <a:off x="8269288" y="4314825"/>
          <a:ext cx="493712" cy="331788"/>
        </p:xfrm>
        <a:graphic>
          <a:graphicData uri="http://schemas.openxmlformats.org/presentationml/2006/ole">
            <mc:AlternateContent xmlns:mc="http://schemas.openxmlformats.org/markup-compatibility/2006">
              <mc:Choice xmlns:v="urn:schemas-microsoft-com:vml" Requires="v">
                <p:oleObj spid="_x0000_s517573" name="Equation" r:id="rId17" imgW="241200" imgH="177480" progId="Equation.3">
                  <p:embed/>
                </p:oleObj>
              </mc:Choice>
              <mc:Fallback>
                <p:oleObj name="Equation" r:id="rId17" imgW="241200" imgH="177480" progId="Equation.3">
                  <p:embed/>
                  <p:pic>
                    <p:nvPicPr>
                      <p:cNvPr id="0" name=""/>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8269288" y="4314825"/>
                        <a:ext cx="493712" cy="331788"/>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FF0000"/>
                            </a:solidFill>
                            <a:miter lim="800000"/>
                            <a:headEnd/>
                            <a:tailEnd/>
                          </a14:hiddenLine>
                        </a:ext>
                      </a:extLst>
                    </p:spPr>
                  </p:pic>
                </p:oleObj>
              </mc:Fallback>
            </mc:AlternateContent>
          </a:graphicData>
        </a:graphic>
      </p:graphicFrame>
      <p:graphicFrame>
        <p:nvGraphicFramePr>
          <p:cNvPr id="439334" name="Object 10"/>
          <p:cNvGraphicFramePr>
            <a:graphicFrameLocks noChangeAspect="1"/>
          </p:cNvGraphicFramePr>
          <p:nvPr/>
        </p:nvGraphicFramePr>
        <p:xfrm>
          <a:off x="2581275" y="4830763"/>
          <a:ext cx="1400175" cy="427037"/>
        </p:xfrm>
        <a:graphic>
          <a:graphicData uri="http://schemas.openxmlformats.org/presentationml/2006/ole">
            <mc:AlternateContent xmlns:mc="http://schemas.openxmlformats.org/markup-compatibility/2006">
              <mc:Choice xmlns:v="urn:schemas-microsoft-com:vml" Requires="v">
                <p:oleObj spid="_x0000_s517574" name="Equation" r:id="rId19" imgW="685800" imgH="228600" progId="Equation.DSMT4">
                  <p:embed/>
                </p:oleObj>
              </mc:Choice>
              <mc:Fallback>
                <p:oleObj name="Equation" r:id="rId19" imgW="685800" imgH="228600" progId="Equation.DSMT4">
                  <p:embed/>
                  <p:pic>
                    <p:nvPicPr>
                      <p:cNvPr id="0" name=""/>
                      <p:cNvPicPr>
                        <a:picLocks noChangeAspect="1" noChangeArrowheads="1"/>
                      </p:cNvPicPr>
                      <p:nvPr/>
                    </p:nvPicPr>
                    <p:blipFill>
                      <a:blip r:embed="rId20">
                        <a:extLst>
                          <a:ext uri="{28A0092B-C50C-407E-A947-70E740481C1C}">
                            <a14:useLocalDpi xmlns:a14="http://schemas.microsoft.com/office/drawing/2010/main" val="0"/>
                          </a:ext>
                        </a:extLst>
                      </a:blip>
                      <a:srcRect/>
                      <a:stretch>
                        <a:fillRect/>
                      </a:stretch>
                    </p:blipFill>
                    <p:spPr bwMode="auto">
                      <a:xfrm>
                        <a:off x="2581275" y="4830763"/>
                        <a:ext cx="1400175" cy="427037"/>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FF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959186956"/>
      </p:ext>
    </p:extLst>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iterate type="wd">
                                    <p:tmPct val="10000"/>
                                  </p:iterate>
                                  <p:childTnLst>
                                    <p:set>
                                      <p:cBhvr>
                                        <p:cTn id="6" dur="1" fill="hold">
                                          <p:stCondLst>
                                            <p:cond delay="0"/>
                                          </p:stCondLst>
                                        </p:cTn>
                                        <p:tgtEl>
                                          <p:spTgt spid="439299"/>
                                        </p:tgtEl>
                                        <p:attrNameLst>
                                          <p:attrName>style.visibility</p:attrName>
                                        </p:attrNameLst>
                                      </p:cBhvr>
                                      <p:to>
                                        <p:strVal val="visible"/>
                                      </p:to>
                                    </p:set>
                                    <p:animEffect transition="in" filter="wipe(left)">
                                      <p:cBhvr>
                                        <p:cTn id="7" dur="500"/>
                                        <p:tgtEl>
                                          <p:spTgt spid="439299"/>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iterate type="wd">
                                    <p:tmPct val="10000"/>
                                  </p:iterate>
                                  <p:childTnLst>
                                    <p:set>
                                      <p:cBhvr>
                                        <p:cTn id="11" dur="1" fill="hold">
                                          <p:stCondLst>
                                            <p:cond delay="0"/>
                                          </p:stCondLst>
                                        </p:cTn>
                                        <p:tgtEl>
                                          <p:spTgt spid="439302">
                                            <p:txEl>
                                              <p:pRg st="0" end="0"/>
                                            </p:txEl>
                                          </p:spTgt>
                                        </p:tgtEl>
                                        <p:attrNameLst>
                                          <p:attrName>style.visibility</p:attrName>
                                        </p:attrNameLst>
                                      </p:cBhvr>
                                      <p:to>
                                        <p:strVal val="visible"/>
                                      </p:to>
                                    </p:set>
                                    <p:animEffect transition="in" filter="wipe(left)">
                                      <p:cBhvr>
                                        <p:cTn id="12" dur="500"/>
                                        <p:tgtEl>
                                          <p:spTgt spid="439302">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iterate type="wd">
                                    <p:tmPct val="10000"/>
                                  </p:iterate>
                                  <p:childTnLst>
                                    <p:set>
                                      <p:cBhvr>
                                        <p:cTn id="16" dur="1" fill="hold">
                                          <p:stCondLst>
                                            <p:cond delay="0"/>
                                          </p:stCondLst>
                                        </p:cTn>
                                        <p:tgtEl>
                                          <p:spTgt spid="439303"/>
                                        </p:tgtEl>
                                        <p:attrNameLst>
                                          <p:attrName>style.visibility</p:attrName>
                                        </p:attrNameLst>
                                      </p:cBhvr>
                                      <p:to>
                                        <p:strVal val="visible"/>
                                      </p:to>
                                    </p:set>
                                    <p:animEffect transition="in" filter="wipe(left)">
                                      <p:cBhvr>
                                        <p:cTn id="17" dur="500"/>
                                        <p:tgtEl>
                                          <p:spTgt spid="439303"/>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iterate type="wd">
                                    <p:tmPct val="10000"/>
                                  </p:iterate>
                                  <p:childTnLst>
                                    <p:set>
                                      <p:cBhvr>
                                        <p:cTn id="21" dur="1" fill="hold">
                                          <p:stCondLst>
                                            <p:cond delay="0"/>
                                          </p:stCondLst>
                                        </p:cTn>
                                        <p:tgtEl>
                                          <p:spTgt spid="2"/>
                                        </p:tgtEl>
                                        <p:attrNameLst>
                                          <p:attrName>style.visibility</p:attrName>
                                        </p:attrNameLst>
                                      </p:cBhvr>
                                      <p:to>
                                        <p:strVal val="visible"/>
                                      </p:to>
                                    </p:set>
                                    <p:animEffect transition="in" filter="wipe(left)">
                                      <p:cBhvr>
                                        <p:cTn id="22" dur="500"/>
                                        <p:tgtEl>
                                          <p:spTgt spid="2"/>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iterate type="wd">
                                    <p:tmPct val="10000"/>
                                  </p:iterate>
                                  <p:childTnLst>
                                    <p:set>
                                      <p:cBhvr>
                                        <p:cTn id="26" dur="1" fill="hold">
                                          <p:stCondLst>
                                            <p:cond delay="0"/>
                                          </p:stCondLst>
                                        </p:cTn>
                                        <p:tgtEl>
                                          <p:spTgt spid="439300">
                                            <p:txEl>
                                              <p:pRg st="0" end="0"/>
                                            </p:txEl>
                                          </p:spTgt>
                                        </p:tgtEl>
                                        <p:attrNameLst>
                                          <p:attrName>style.visibility</p:attrName>
                                        </p:attrNameLst>
                                      </p:cBhvr>
                                      <p:to>
                                        <p:strVal val="visible"/>
                                      </p:to>
                                    </p:set>
                                    <p:animEffect transition="in" filter="wipe(left)">
                                      <p:cBhvr>
                                        <p:cTn id="27" dur="500"/>
                                        <p:tgtEl>
                                          <p:spTgt spid="439300">
                                            <p:txEl>
                                              <p:pRg st="0" end="0"/>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nodeType="clickEffect">
                                  <p:stCondLst>
                                    <p:cond delay="0"/>
                                  </p:stCondLst>
                                  <p:iterate type="wd">
                                    <p:tmPct val="10000"/>
                                  </p:iterate>
                                  <p:childTnLst>
                                    <p:set>
                                      <p:cBhvr>
                                        <p:cTn id="31" dur="1" fill="hold">
                                          <p:stCondLst>
                                            <p:cond delay="0"/>
                                          </p:stCondLst>
                                        </p:cTn>
                                        <p:tgtEl>
                                          <p:spTgt spid="439327"/>
                                        </p:tgtEl>
                                        <p:attrNameLst>
                                          <p:attrName>style.visibility</p:attrName>
                                        </p:attrNameLst>
                                      </p:cBhvr>
                                      <p:to>
                                        <p:strVal val="visible"/>
                                      </p:to>
                                    </p:set>
                                    <p:animEffect transition="in" filter="wipe(left)">
                                      <p:cBhvr>
                                        <p:cTn id="32" dur="500"/>
                                        <p:tgtEl>
                                          <p:spTgt spid="439327"/>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nodeType="clickEffect">
                                  <p:stCondLst>
                                    <p:cond delay="0"/>
                                  </p:stCondLst>
                                  <p:iterate type="wd">
                                    <p:tmPct val="10000"/>
                                  </p:iterate>
                                  <p:childTnLst>
                                    <p:set>
                                      <p:cBhvr>
                                        <p:cTn id="36" dur="1" fill="hold">
                                          <p:stCondLst>
                                            <p:cond delay="0"/>
                                          </p:stCondLst>
                                        </p:cTn>
                                        <p:tgtEl>
                                          <p:spTgt spid="439330"/>
                                        </p:tgtEl>
                                        <p:attrNameLst>
                                          <p:attrName>style.visibility</p:attrName>
                                        </p:attrNameLst>
                                      </p:cBhvr>
                                      <p:to>
                                        <p:strVal val="visible"/>
                                      </p:to>
                                    </p:set>
                                    <p:animEffect transition="in" filter="wipe(left)">
                                      <p:cBhvr>
                                        <p:cTn id="37" dur="500"/>
                                        <p:tgtEl>
                                          <p:spTgt spid="439330"/>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nodeType="clickEffect">
                                  <p:stCondLst>
                                    <p:cond delay="0"/>
                                  </p:stCondLst>
                                  <p:iterate type="wd">
                                    <p:tmPct val="10000"/>
                                  </p:iterate>
                                  <p:childTnLst>
                                    <p:set>
                                      <p:cBhvr>
                                        <p:cTn id="41" dur="1" fill="hold">
                                          <p:stCondLst>
                                            <p:cond delay="0"/>
                                          </p:stCondLst>
                                        </p:cTn>
                                        <p:tgtEl>
                                          <p:spTgt spid="439331"/>
                                        </p:tgtEl>
                                        <p:attrNameLst>
                                          <p:attrName>style.visibility</p:attrName>
                                        </p:attrNameLst>
                                      </p:cBhvr>
                                      <p:to>
                                        <p:strVal val="visible"/>
                                      </p:to>
                                    </p:set>
                                    <p:animEffect transition="in" filter="wipe(left)">
                                      <p:cBhvr>
                                        <p:cTn id="42" dur="500"/>
                                        <p:tgtEl>
                                          <p:spTgt spid="439331"/>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8" fill="hold" grpId="0" nodeType="clickEffect">
                                  <p:stCondLst>
                                    <p:cond delay="0"/>
                                  </p:stCondLst>
                                  <p:iterate type="wd">
                                    <p:tmPct val="10000"/>
                                  </p:iterate>
                                  <p:childTnLst>
                                    <p:set>
                                      <p:cBhvr>
                                        <p:cTn id="46" dur="1" fill="hold">
                                          <p:stCondLst>
                                            <p:cond delay="0"/>
                                          </p:stCondLst>
                                        </p:cTn>
                                        <p:tgtEl>
                                          <p:spTgt spid="439328">
                                            <p:txEl>
                                              <p:pRg st="0" end="0"/>
                                            </p:txEl>
                                          </p:spTgt>
                                        </p:tgtEl>
                                        <p:attrNameLst>
                                          <p:attrName>style.visibility</p:attrName>
                                        </p:attrNameLst>
                                      </p:cBhvr>
                                      <p:to>
                                        <p:strVal val="visible"/>
                                      </p:to>
                                    </p:set>
                                    <p:animEffect transition="in" filter="wipe(left)">
                                      <p:cBhvr>
                                        <p:cTn id="47" dur="500"/>
                                        <p:tgtEl>
                                          <p:spTgt spid="439328">
                                            <p:txEl>
                                              <p:pRg st="0" end="0"/>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8" fill="hold" nodeType="clickEffect">
                                  <p:stCondLst>
                                    <p:cond delay="0"/>
                                  </p:stCondLst>
                                  <p:iterate type="wd">
                                    <p:tmPct val="10000"/>
                                  </p:iterate>
                                  <p:childTnLst>
                                    <p:set>
                                      <p:cBhvr>
                                        <p:cTn id="51" dur="1" fill="hold">
                                          <p:stCondLst>
                                            <p:cond delay="0"/>
                                          </p:stCondLst>
                                        </p:cTn>
                                        <p:tgtEl>
                                          <p:spTgt spid="439301"/>
                                        </p:tgtEl>
                                        <p:attrNameLst>
                                          <p:attrName>style.visibility</p:attrName>
                                        </p:attrNameLst>
                                      </p:cBhvr>
                                      <p:to>
                                        <p:strVal val="visible"/>
                                      </p:to>
                                    </p:set>
                                    <p:animEffect transition="in" filter="wipe(left)">
                                      <p:cBhvr>
                                        <p:cTn id="52" dur="500"/>
                                        <p:tgtEl>
                                          <p:spTgt spid="439301"/>
                                        </p:tgtEl>
                                      </p:cBhvr>
                                    </p:animEffect>
                                  </p:childTnLst>
                                </p:cTn>
                              </p:par>
                            </p:childTnLst>
                          </p:cTn>
                        </p:par>
                      </p:childTnLst>
                    </p:cTn>
                  </p:par>
                  <p:par>
                    <p:cTn id="53" fill="hold">
                      <p:stCondLst>
                        <p:cond delay="indefinite"/>
                      </p:stCondLst>
                      <p:childTnLst>
                        <p:par>
                          <p:cTn id="54" fill="hold">
                            <p:stCondLst>
                              <p:cond delay="0"/>
                            </p:stCondLst>
                            <p:childTnLst>
                              <p:par>
                                <p:cTn id="55" presetID="22" presetClass="entr" presetSubtype="8" fill="hold" nodeType="clickEffect">
                                  <p:stCondLst>
                                    <p:cond delay="0"/>
                                  </p:stCondLst>
                                  <p:iterate type="wd">
                                    <p:tmPct val="10000"/>
                                  </p:iterate>
                                  <p:childTnLst>
                                    <p:set>
                                      <p:cBhvr>
                                        <p:cTn id="56" dur="1" fill="hold">
                                          <p:stCondLst>
                                            <p:cond delay="0"/>
                                          </p:stCondLst>
                                        </p:cTn>
                                        <p:tgtEl>
                                          <p:spTgt spid="439332"/>
                                        </p:tgtEl>
                                        <p:attrNameLst>
                                          <p:attrName>style.visibility</p:attrName>
                                        </p:attrNameLst>
                                      </p:cBhvr>
                                      <p:to>
                                        <p:strVal val="visible"/>
                                      </p:to>
                                    </p:set>
                                    <p:animEffect transition="in" filter="wipe(left)">
                                      <p:cBhvr>
                                        <p:cTn id="57" dur="500"/>
                                        <p:tgtEl>
                                          <p:spTgt spid="439332"/>
                                        </p:tgtEl>
                                      </p:cBhvr>
                                    </p:animEffect>
                                  </p:childTnLst>
                                </p:cTn>
                              </p:par>
                            </p:childTnLst>
                          </p:cTn>
                        </p:par>
                      </p:childTnLst>
                    </p:cTn>
                  </p:par>
                  <p:par>
                    <p:cTn id="58" fill="hold">
                      <p:stCondLst>
                        <p:cond delay="indefinite"/>
                      </p:stCondLst>
                      <p:childTnLst>
                        <p:par>
                          <p:cTn id="59" fill="hold">
                            <p:stCondLst>
                              <p:cond delay="0"/>
                            </p:stCondLst>
                            <p:childTnLst>
                              <p:par>
                                <p:cTn id="60" presetID="22" presetClass="entr" presetSubtype="8" fill="hold" nodeType="clickEffect">
                                  <p:stCondLst>
                                    <p:cond delay="0"/>
                                  </p:stCondLst>
                                  <p:iterate type="wd">
                                    <p:tmPct val="10000"/>
                                  </p:iterate>
                                  <p:childTnLst>
                                    <p:set>
                                      <p:cBhvr>
                                        <p:cTn id="61" dur="1" fill="hold">
                                          <p:stCondLst>
                                            <p:cond delay="0"/>
                                          </p:stCondLst>
                                        </p:cTn>
                                        <p:tgtEl>
                                          <p:spTgt spid="439333"/>
                                        </p:tgtEl>
                                        <p:attrNameLst>
                                          <p:attrName>style.visibility</p:attrName>
                                        </p:attrNameLst>
                                      </p:cBhvr>
                                      <p:to>
                                        <p:strVal val="visible"/>
                                      </p:to>
                                    </p:set>
                                    <p:animEffect transition="in" filter="wipe(left)">
                                      <p:cBhvr>
                                        <p:cTn id="62" dur="500"/>
                                        <p:tgtEl>
                                          <p:spTgt spid="439333"/>
                                        </p:tgtEl>
                                      </p:cBhvr>
                                    </p:animEffect>
                                  </p:childTnLst>
                                </p:cTn>
                              </p:par>
                            </p:childTnLst>
                          </p:cTn>
                        </p:par>
                      </p:childTnLst>
                    </p:cTn>
                  </p:par>
                  <p:par>
                    <p:cTn id="63" fill="hold">
                      <p:stCondLst>
                        <p:cond delay="indefinite"/>
                      </p:stCondLst>
                      <p:childTnLst>
                        <p:par>
                          <p:cTn id="64" fill="hold">
                            <p:stCondLst>
                              <p:cond delay="0"/>
                            </p:stCondLst>
                            <p:childTnLst>
                              <p:par>
                                <p:cTn id="65" presetID="22" presetClass="entr" presetSubtype="8" fill="hold" grpId="0" nodeType="clickEffect">
                                  <p:stCondLst>
                                    <p:cond delay="0"/>
                                  </p:stCondLst>
                                  <p:iterate type="wd">
                                    <p:tmPct val="10000"/>
                                  </p:iterate>
                                  <p:childTnLst>
                                    <p:set>
                                      <p:cBhvr>
                                        <p:cTn id="66" dur="1" fill="hold">
                                          <p:stCondLst>
                                            <p:cond delay="0"/>
                                          </p:stCondLst>
                                        </p:cTn>
                                        <p:tgtEl>
                                          <p:spTgt spid="439305">
                                            <p:txEl>
                                              <p:pRg st="0" end="0"/>
                                            </p:txEl>
                                          </p:spTgt>
                                        </p:tgtEl>
                                        <p:attrNameLst>
                                          <p:attrName>style.visibility</p:attrName>
                                        </p:attrNameLst>
                                      </p:cBhvr>
                                      <p:to>
                                        <p:strVal val="visible"/>
                                      </p:to>
                                    </p:set>
                                    <p:animEffect transition="in" filter="wipe(left)">
                                      <p:cBhvr>
                                        <p:cTn id="67" dur="500"/>
                                        <p:tgtEl>
                                          <p:spTgt spid="439305">
                                            <p:txEl>
                                              <p:pRg st="0" end="0"/>
                                            </p:txEl>
                                          </p:spTgt>
                                        </p:tgtEl>
                                      </p:cBhvr>
                                    </p:animEffect>
                                  </p:childTnLst>
                                </p:cTn>
                              </p:par>
                            </p:childTnLst>
                          </p:cTn>
                        </p:par>
                      </p:childTnLst>
                    </p:cTn>
                  </p:par>
                  <p:par>
                    <p:cTn id="68" fill="hold">
                      <p:stCondLst>
                        <p:cond delay="indefinite"/>
                      </p:stCondLst>
                      <p:childTnLst>
                        <p:par>
                          <p:cTn id="69" fill="hold">
                            <p:stCondLst>
                              <p:cond delay="0"/>
                            </p:stCondLst>
                            <p:childTnLst>
                              <p:par>
                                <p:cTn id="70" presetID="22" presetClass="entr" presetSubtype="8" fill="hold" nodeType="clickEffect">
                                  <p:stCondLst>
                                    <p:cond delay="0"/>
                                  </p:stCondLst>
                                  <p:iterate type="wd">
                                    <p:tmPct val="10000"/>
                                  </p:iterate>
                                  <p:childTnLst>
                                    <p:set>
                                      <p:cBhvr>
                                        <p:cTn id="71" dur="1" fill="hold">
                                          <p:stCondLst>
                                            <p:cond delay="0"/>
                                          </p:stCondLst>
                                        </p:cTn>
                                        <p:tgtEl>
                                          <p:spTgt spid="439329"/>
                                        </p:tgtEl>
                                        <p:attrNameLst>
                                          <p:attrName>style.visibility</p:attrName>
                                        </p:attrNameLst>
                                      </p:cBhvr>
                                      <p:to>
                                        <p:strVal val="visible"/>
                                      </p:to>
                                    </p:set>
                                    <p:animEffect transition="in" filter="wipe(left)">
                                      <p:cBhvr>
                                        <p:cTn id="72" dur="500"/>
                                        <p:tgtEl>
                                          <p:spTgt spid="439329"/>
                                        </p:tgtEl>
                                      </p:cBhvr>
                                    </p:animEffect>
                                  </p:childTnLst>
                                </p:cTn>
                              </p:par>
                            </p:childTnLst>
                          </p:cTn>
                        </p:par>
                      </p:childTnLst>
                    </p:cTn>
                  </p:par>
                  <p:par>
                    <p:cTn id="73" fill="hold">
                      <p:stCondLst>
                        <p:cond delay="indefinite"/>
                      </p:stCondLst>
                      <p:childTnLst>
                        <p:par>
                          <p:cTn id="74" fill="hold">
                            <p:stCondLst>
                              <p:cond delay="0"/>
                            </p:stCondLst>
                            <p:childTnLst>
                              <p:par>
                                <p:cTn id="75" presetID="22" presetClass="entr" presetSubtype="8" fill="hold" nodeType="clickEffect">
                                  <p:stCondLst>
                                    <p:cond delay="0"/>
                                  </p:stCondLst>
                                  <p:iterate type="wd">
                                    <p:tmPct val="10000"/>
                                  </p:iterate>
                                  <p:childTnLst>
                                    <p:set>
                                      <p:cBhvr>
                                        <p:cTn id="76" dur="1" fill="hold">
                                          <p:stCondLst>
                                            <p:cond delay="0"/>
                                          </p:stCondLst>
                                        </p:cTn>
                                        <p:tgtEl>
                                          <p:spTgt spid="439334"/>
                                        </p:tgtEl>
                                        <p:attrNameLst>
                                          <p:attrName>style.visibility</p:attrName>
                                        </p:attrNameLst>
                                      </p:cBhvr>
                                      <p:to>
                                        <p:strVal val="visible"/>
                                      </p:to>
                                    </p:set>
                                    <p:animEffect transition="in" filter="wipe(left)">
                                      <p:cBhvr>
                                        <p:cTn id="77" dur="500"/>
                                        <p:tgtEl>
                                          <p:spTgt spid="439334"/>
                                        </p:tgtEl>
                                      </p:cBhvr>
                                    </p:animEffect>
                                  </p:childTnLst>
                                </p:cTn>
                              </p:par>
                            </p:childTnLst>
                          </p:cTn>
                        </p:par>
                      </p:childTnLst>
                    </p:cTn>
                  </p:par>
                  <p:par>
                    <p:cTn id="78" fill="hold">
                      <p:stCondLst>
                        <p:cond delay="indefinite"/>
                      </p:stCondLst>
                      <p:childTnLst>
                        <p:par>
                          <p:cTn id="79" fill="hold">
                            <p:stCondLst>
                              <p:cond delay="0"/>
                            </p:stCondLst>
                            <p:childTnLst>
                              <p:par>
                                <p:cTn id="80" presetID="22" presetClass="entr" presetSubtype="8" fill="hold" grpId="0" nodeType="clickEffect">
                                  <p:stCondLst>
                                    <p:cond delay="0"/>
                                  </p:stCondLst>
                                  <p:iterate type="wd">
                                    <p:tmPct val="10000"/>
                                  </p:iterate>
                                  <p:childTnLst>
                                    <p:set>
                                      <p:cBhvr>
                                        <p:cTn id="81" dur="1" fill="hold">
                                          <p:stCondLst>
                                            <p:cond delay="0"/>
                                          </p:stCondLst>
                                        </p:cTn>
                                        <p:tgtEl>
                                          <p:spTgt spid="439304"/>
                                        </p:tgtEl>
                                        <p:attrNameLst>
                                          <p:attrName>style.visibility</p:attrName>
                                        </p:attrNameLst>
                                      </p:cBhvr>
                                      <p:to>
                                        <p:strVal val="visible"/>
                                      </p:to>
                                    </p:set>
                                    <p:animEffect transition="in" filter="wipe(left)">
                                      <p:cBhvr>
                                        <p:cTn id="82" dur="500"/>
                                        <p:tgtEl>
                                          <p:spTgt spid="439304"/>
                                        </p:tgtEl>
                                      </p:cBhvr>
                                    </p:animEffect>
                                  </p:childTnLst>
                                </p:cTn>
                              </p:par>
                            </p:childTnLst>
                          </p:cTn>
                        </p:par>
                      </p:childTnLst>
                    </p:cTn>
                  </p:par>
                  <p:par>
                    <p:cTn id="83" fill="hold">
                      <p:stCondLst>
                        <p:cond delay="indefinite"/>
                      </p:stCondLst>
                      <p:childTnLst>
                        <p:par>
                          <p:cTn id="84" fill="hold">
                            <p:stCondLst>
                              <p:cond delay="0"/>
                            </p:stCondLst>
                            <p:childTnLst>
                              <p:par>
                                <p:cTn id="85" presetID="22" presetClass="entr" presetSubtype="8" fill="hold" grpId="0" nodeType="clickEffect">
                                  <p:stCondLst>
                                    <p:cond delay="0"/>
                                  </p:stCondLst>
                                  <p:iterate type="wd">
                                    <p:tmPct val="10000"/>
                                  </p:iterate>
                                  <p:childTnLst>
                                    <p:set>
                                      <p:cBhvr>
                                        <p:cTn id="86" dur="1" fill="hold">
                                          <p:stCondLst>
                                            <p:cond delay="0"/>
                                          </p:stCondLst>
                                        </p:cTn>
                                        <p:tgtEl>
                                          <p:spTgt spid="439306">
                                            <p:txEl>
                                              <p:pRg st="0" end="0"/>
                                            </p:txEl>
                                          </p:spTgt>
                                        </p:tgtEl>
                                        <p:attrNameLst>
                                          <p:attrName>style.visibility</p:attrName>
                                        </p:attrNameLst>
                                      </p:cBhvr>
                                      <p:to>
                                        <p:strVal val="visible"/>
                                      </p:to>
                                    </p:set>
                                    <p:animEffect transition="in" filter="wipe(left)">
                                      <p:cBhvr>
                                        <p:cTn id="87" dur="500"/>
                                        <p:tgtEl>
                                          <p:spTgt spid="439306">
                                            <p:txEl>
                                              <p:pRg st="0" end="0"/>
                                            </p:txEl>
                                          </p:spTgt>
                                        </p:tgtEl>
                                      </p:cBhvr>
                                    </p:animEffect>
                                  </p:childTnLst>
                                </p:cTn>
                              </p:par>
                            </p:childTnLst>
                          </p:cTn>
                        </p:par>
                      </p:childTnLst>
                    </p:cTn>
                  </p:par>
                  <p:par>
                    <p:cTn id="88" fill="hold">
                      <p:stCondLst>
                        <p:cond delay="indefinite"/>
                      </p:stCondLst>
                      <p:childTnLst>
                        <p:par>
                          <p:cTn id="89" fill="hold">
                            <p:stCondLst>
                              <p:cond delay="0"/>
                            </p:stCondLst>
                            <p:childTnLst>
                              <p:par>
                                <p:cTn id="90" presetID="22" presetClass="entr" presetSubtype="8" fill="hold" nodeType="clickEffect">
                                  <p:stCondLst>
                                    <p:cond delay="0"/>
                                  </p:stCondLst>
                                  <p:iterate type="wd">
                                    <p:tmPct val="10000"/>
                                  </p:iterate>
                                  <p:childTnLst>
                                    <p:set>
                                      <p:cBhvr>
                                        <p:cTn id="91" dur="1" fill="hold">
                                          <p:stCondLst>
                                            <p:cond delay="0"/>
                                          </p:stCondLst>
                                        </p:cTn>
                                        <p:tgtEl>
                                          <p:spTgt spid="439307"/>
                                        </p:tgtEl>
                                        <p:attrNameLst>
                                          <p:attrName>style.visibility</p:attrName>
                                        </p:attrNameLst>
                                      </p:cBhvr>
                                      <p:to>
                                        <p:strVal val="visible"/>
                                      </p:to>
                                    </p:set>
                                    <p:animEffect transition="in" filter="wipe(left)">
                                      <p:cBhvr>
                                        <p:cTn id="92" dur="500"/>
                                        <p:tgtEl>
                                          <p:spTgt spid="43930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39299" grpId="0" animBg="1" autoUpdateAnimBg="0"/>
      <p:bldP spid="439300" grpId="0" build="p" autoUpdateAnimBg="0"/>
      <p:bldP spid="439302" grpId="0" build="p" autoUpdateAnimBg="0"/>
      <p:bldP spid="439303" grpId="0" animBg="1" autoUpdateAnimBg="0"/>
      <p:bldP spid="439304" grpId="0" animBg="1" autoUpdateAnimBg="0"/>
      <p:bldP spid="439305" grpId="0" build="p" autoUpdateAnimBg="0"/>
      <p:bldP spid="439306" grpId="0" build="p" autoUpdateAnimBg="0"/>
      <p:bldP spid="439328" grpId="0" build="p" autoUpdateAnimBg="0"/>
    </p:bldLst>
  </p:timing>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130" name="Date Placeholder 3"/>
          <p:cNvSpPr>
            <a:spLocks noGrp="1"/>
          </p:cNvSpPr>
          <p:nvPr>
            <p:ph type="dt" sz="quarter" idx="10"/>
          </p:nvPr>
        </p:nvSpPr>
        <p:spPr>
          <a:noFill/>
        </p:spPr>
        <p:txBody>
          <a:bodyPr/>
          <a:lstStyle/>
          <a:p>
            <a:r>
              <a:rPr lang="en-US" smtClean="0">
                <a:latin typeface="Arial Narrow" charset="0"/>
              </a:rPr>
              <a:t>Thursday, Nov. 6, 2014</a:t>
            </a:r>
            <a:endParaRPr lang="en-US">
              <a:latin typeface="Arial Narrow" charset="0"/>
            </a:endParaRPr>
          </a:p>
        </p:txBody>
      </p:sp>
      <p:sp>
        <p:nvSpPr>
          <p:cNvPr id="5131" name="Footer Placeholder 4"/>
          <p:cNvSpPr>
            <a:spLocks noGrp="1"/>
          </p:cNvSpPr>
          <p:nvPr>
            <p:ph type="ftr" sz="quarter" idx="11"/>
          </p:nvPr>
        </p:nvSpPr>
        <p:spPr>
          <a:noFill/>
        </p:spPr>
        <p:txBody>
          <a:bodyPr/>
          <a:lstStyle/>
          <a:p>
            <a:r>
              <a:rPr lang="nl-NL" smtClean="0">
                <a:latin typeface="Arial Narrow" charset="0"/>
              </a:rPr>
              <a:t>PHYS 1443-004, Fall 2014                            Dr. Jaehoon Yu</a:t>
            </a:r>
            <a:endParaRPr lang="en-US">
              <a:latin typeface="Arial Narrow" charset="0"/>
            </a:endParaRPr>
          </a:p>
        </p:txBody>
      </p:sp>
      <p:sp>
        <p:nvSpPr>
          <p:cNvPr id="52" name="Slide Number Placeholder 5"/>
          <p:cNvSpPr>
            <a:spLocks noGrp="1"/>
          </p:cNvSpPr>
          <p:nvPr>
            <p:ph type="sldNum" sz="quarter" idx="12"/>
          </p:nvPr>
        </p:nvSpPr>
        <p:spPr/>
        <p:txBody>
          <a:bodyPr/>
          <a:lstStyle/>
          <a:p>
            <a:fld id="{03659495-9FC4-E742-B175-887972567ADA}" type="slidenum">
              <a:rPr lang="en-US"/>
              <a:pPr/>
              <a:t>13</a:t>
            </a:fld>
            <a:endParaRPr lang="en-US"/>
          </a:p>
        </p:txBody>
      </p:sp>
      <p:sp>
        <p:nvSpPr>
          <p:cNvPr id="5133" name="Rectangle 2"/>
          <p:cNvSpPr>
            <a:spLocks noGrp="1" noChangeArrowheads="1"/>
          </p:cNvSpPr>
          <p:nvPr>
            <p:ph type="title"/>
          </p:nvPr>
        </p:nvSpPr>
        <p:spPr>
          <a:xfrm>
            <a:off x="685800" y="152400"/>
            <a:ext cx="7772400" cy="609600"/>
          </a:xfrm>
        </p:spPr>
        <p:txBody>
          <a:bodyPr/>
          <a:lstStyle/>
          <a:p>
            <a:r>
              <a:rPr lang="en-US" sz="4000"/>
              <a:t>Pascal’s Principle and Hydraulics</a:t>
            </a:r>
            <a:endParaRPr lang="en-US"/>
          </a:p>
        </p:txBody>
      </p:sp>
      <p:sp>
        <p:nvSpPr>
          <p:cNvPr id="440323" name="Text Box 3"/>
          <p:cNvSpPr txBox="1">
            <a:spLocks noChangeArrowheads="1"/>
          </p:cNvSpPr>
          <p:nvPr/>
        </p:nvSpPr>
        <p:spPr bwMode="auto">
          <a:xfrm>
            <a:off x="381000" y="762000"/>
            <a:ext cx="8153400" cy="850900"/>
          </a:xfrm>
          <a:prstGeom prst="rect">
            <a:avLst/>
          </a:prstGeom>
          <a:solidFill>
            <a:srgbClr val="CCFFFF"/>
          </a:solidFill>
          <a:ln w="28575">
            <a:solidFill>
              <a:schemeClr val="accent2"/>
            </a:solidFill>
            <a:miter lim="800000"/>
            <a:headEnd/>
            <a:tailEnd/>
          </a:ln>
        </p:spPr>
        <p:txBody>
          <a:bodyPr>
            <a:prstTxWarp prst="textNoShape">
              <a:avLst/>
            </a:prstTxWarp>
            <a:spAutoFit/>
          </a:bodyPr>
          <a:lstStyle/>
          <a:p>
            <a:pPr>
              <a:spcBef>
                <a:spcPct val="20000"/>
              </a:spcBef>
            </a:pPr>
            <a:r>
              <a:rPr lang="en-US">
                <a:solidFill>
                  <a:schemeClr val="accent2"/>
                </a:solidFill>
                <a:latin typeface="Arial Narrow" charset="0"/>
              </a:rPr>
              <a:t>A change in the pressure applied to a fluid is transmitted undiminished to every point of the fluid and to the walls of the container.</a:t>
            </a:r>
          </a:p>
        </p:txBody>
      </p:sp>
      <p:sp>
        <p:nvSpPr>
          <p:cNvPr id="440324" name="Text Box 4"/>
          <p:cNvSpPr txBox="1">
            <a:spLocks noChangeArrowheads="1"/>
          </p:cNvSpPr>
          <p:nvPr/>
        </p:nvSpPr>
        <p:spPr bwMode="auto">
          <a:xfrm>
            <a:off x="381000" y="2270125"/>
            <a:ext cx="8305800" cy="396875"/>
          </a:xfrm>
          <a:prstGeom prst="rect">
            <a:avLst/>
          </a:prstGeom>
          <a:noFill/>
          <a:ln w="28575">
            <a:noFill/>
            <a:miter lim="800000"/>
            <a:headEnd/>
            <a:tailEnd/>
          </a:ln>
        </p:spPr>
        <p:txBody>
          <a:bodyPr>
            <a:prstTxWarp prst="textNoShape">
              <a:avLst/>
            </a:prstTxWarp>
            <a:spAutoFit/>
          </a:bodyPr>
          <a:lstStyle/>
          <a:p>
            <a:r>
              <a:rPr lang="en-US" sz="2000">
                <a:solidFill>
                  <a:srgbClr val="FF0000"/>
                </a:solidFill>
                <a:latin typeface="Arial Narrow" charset="0"/>
              </a:rPr>
              <a:t>The resultant pressure P at any given depth h increases as much as the change in P</a:t>
            </a:r>
            <a:r>
              <a:rPr lang="en-US" sz="2000" baseline="-25000">
                <a:solidFill>
                  <a:srgbClr val="FF0000"/>
                </a:solidFill>
                <a:latin typeface="Arial Narrow" charset="0"/>
              </a:rPr>
              <a:t>0</a:t>
            </a:r>
            <a:r>
              <a:rPr lang="en-US" sz="2000">
                <a:solidFill>
                  <a:srgbClr val="FF0000"/>
                </a:solidFill>
                <a:latin typeface="Arial Narrow" charset="0"/>
              </a:rPr>
              <a:t>. </a:t>
            </a:r>
          </a:p>
        </p:txBody>
      </p:sp>
      <p:sp>
        <p:nvSpPr>
          <p:cNvPr id="440325" name="Text Box 5"/>
          <p:cNvSpPr txBox="1">
            <a:spLocks noChangeArrowheads="1"/>
          </p:cNvSpPr>
          <p:nvPr/>
        </p:nvSpPr>
        <p:spPr bwMode="auto">
          <a:xfrm>
            <a:off x="457200" y="2743200"/>
            <a:ext cx="6248400" cy="485775"/>
          </a:xfrm>
          <a:prstGeom prst="rect">
            <a:avLst/>
          </a:prstGeom>
          <a:solidFill>
            <a:srgbClr val="CCFFFF"/>
          </a:solidFill>
          <a:ln w="28575">
            <a:solidFill>
              <a:schemeClr val="accent2"/>
            </a:solidFill>
            <a:miter lim="800000"/>
            <a:headEnd/>
            <a:tailEnd/>
          </a:ln>
        </p:spPr>
        <p:txBody>
          <a:bodyPr>
            <a:prstTxWarp prst="textNoShape">
              <a:avLst/>
            </a:prstTxWarp>
            <a:spAutoFit/>
          </a:bodyPr>
          <a:lstStyle/>
          <a:p>
            <a:pPr>
              <a:spcBef>
                <a:spcPct val="20000"/>
              </a:spcBef>
            </a:pPr>
            <a:r>
              <a:rPr lang="en-US">
                <a:solidFill>
                  <a:schemeClr val="accent2"/>
                </a:solidFill>
                <a:latin typeface="Arial Narrow" charset="0"/>
              </a:rPr>
              <a:t>This is the principle behind hydraulic pressure. How?</a:t>
            </a:r>
          </a:p>
        </p:txBody>
      </p:sp>
      <p:sp>
        <p:nvSpPr>
          <p:cNvPr id="440326" name="Text Box 6"/>
          <p:cNvSpPr txBox="1">
            <a:spLocks noChangeArrowheads="1"/>
          </p:cNvSpPr>
          <p:nvPr/>
        </p:nvSpPr>
        <p:spPr bwMode="auto">
          <a:xfrm>
            <a:off x="228600" y="4664075"/>
            <a:ext cx="3429000" cy="396875"/>
          </a:xfrm>
          <a:prstGeom prst="rect">
            <a:avLst/>
          </a:prstGeom>
          <a:noFill/>
          <a:ln w="28575">
            <a:noFill/>
            <a:miter lim="800000"/>
            <a:headEnd/>
            <a:tailEnd/>
          </a:ln>
        </p:spPr>
        <p:txBody>
          <a:bodyPr>
            <a:prstTxWarp prst="textNoShape">
              <a:avLst/>
            </a:prstTxWarp>
            <a:spAutoFit/>
          </a:bodyPr>
          <a:lstStyle/>
          <a:p>
            <a:r>
              <a:rPr lang="en-US" sz="2000">
                <a:solidFill>
                  <a:schemeClr val="accent2"/>
                </a:solidFill>
                <a:latin typeface="Arial Narrow" charset="0"/>
              </a:rPr>
              <a:t>Therefore, the resultant force F</a:t>
            </a:r>
            <a:r>
              <a:rPr lang="en-US" sz="2000" baseline="-25000">
                <a:solidFill>
                  <a:schemeClr val="accent2"/>
                </a:solidFill>
                <a:latin typeface="Arial Narrow" charset="0"/>
              </a:rPr>
              <a:t>2</a:t>
            </a:r>
            <a:r>
              <a:rPr lang="en-US" sz="2000">
                <a:solidFill>
                  <a:schemeClr val="accent2"/>
                </a:solidFill>
                <a:latin typeface="Arial Narrow" charset="0"/>
              </a:rPr>
              <a:t> is</a:t>
            </a:r>
          </a:p>
        </p:txBody>
      </p:sp>
      <p:sp>
        <p:nvSpPr>
          <p:cNvPr id="440327" name="Text Box 7"/>
          <p:cNvSpPr txBox="1">
            <a:spLocks noChangeArrowheads="1"/>
          </p:cNvSpPr>
          <p:nvPr/>
        </p:nvSpPr>
        <p:spPr bwMode="auto">
          <a:xfrm>
            <a:off x="2438400" y="1752600"/>
            <a:ext cx="3200400" cy="396875"/>
          </a:xfrm>
          <a:prstGeom prst="rect">
            <a:avLst/>
          </a:prstGeom>
          <a:solidFill>
            <a:srgbClr val="CCFFFF"/>
          </a:solidFill>
          <a:ln w="28575">
            <a:noFill/>
            <a:miter lim="800000"/>
            <a:headEnd/>
            <a:tailEnd/>
          </a:ln>
        </p:spPr>
        <p:txBody>
          <a:bodyPr>
            <a:prstTxWarp prst="textNoShape">
              <a:avLst/>
            </a:prstTxWarp>
            <a:spAutoFit/>
          </a:bodyPr>
          <a:lstStyle/>
          <a:p>
            <a:r>
              <a:rPr lang="en-US" sz="2000">
                <a:solidFill>
                  <a:schemeClr val="accent2"/>
                </a:solidFill>
                <a:latin typeface="Arial Narrow" charset="0"/>
              </a:rPr>
              <a:t>What happens if P</a:t>
            </a:r>
            <a:r>
              <a:rPr lang="en-US" sz="2000" baseline="-25000">
                <a:solidFill>
                  <a:schemeClr val="accent2"/>
                </a:solidFill>
                <a:latin typeface="Arial Narrow" charset="0"/>
              </a:rPr>
              <a:t>0</a:t>
            </a:r>
            <a:r>
              <a:rPr lang="en-US" sz="2000">
                <a:solidFill>
                  <a:schemeClr val="accent2"/>
                </a:solidFill>
                <a:latin typeface="Arial Narrow" charset="0"/>
              </a:rPr>
              <a:t>is changed?</a:t>
            </a:r>
          </a:p>
        </p:txBody>
      </p:sp>
      <p:graphicFrame>
        <p:nvGraphicFramePr>
          <p:cNvPr id="440328" name="Object 2"/>
          <p:cNvGraphicFramePr>
            <a:graphicFrameLocks noChangeAspect="1"/>
          </p:cNvGraphicFramePr>
          <p:nvPr/>
        </p:nvGraphicFramePr>
        <p:xfrm>
          <a:off x="7315200" y="3683000"/>
          <a:ext cx="381000" cy="374650"/>
        </p:xfrm>
        <a:graphic>
          <a:graphicData uri="http://schemas.openxmlformats.org/presentationml/2006/ole">
            <mc:AlternateContent xmlns:mc="http://schemas.openxmlformats.org/markup-compatibility/2006">
              <mc:Choice xmlns:v="urn:schemas-microsoft-com:vml" Requires="v">
                <p:oleObj spid="_x0000_s518541" name="Equation" r:id="rId3" imgW="152280" imgH="164880" progId="Equation.3">
                  <p:embed/>
                </p:oleObj>
              </mc:Choice>
              <mc:Fallback>
                <p:oleObj name="Equation" r:id="rId3" imgW="152280" imgH="164880"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315200" y="3683000"/>
                        <a:ext cx="381000" cy="374650"/>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FF0000"/>
                            </a:solidFill>
                            <a:miter lim="800000"/>
                            <a:headEnd/>
                            <a:tailEnd/>
                          </a14:hiddenLine>
                        </a:ext>
                      </a:extLst>
                    </p:spPr>
                  </p:pic>
                </p:oleObj>
              </mc:Fallback>
            </mc:AlternateContent>
          </a:graphicData>
        </a:graphic>
      </p:graphicFrame>
      <p:sp>
        <p:nvSpPr>
          <p:cNvPr id="440329" name="Text Box 9"/>
          <p:cNvSpPr txBox="1">
            <a:spLocks noChangeArrowheads="1"/>
          </p:cNvSpPr>
          <p:nvPr/>
        </p:nvSpPr>
        <p:spPr bwMode="auto">
          <a:xfrm>
            <a:off x="3352800" y="3336925"/>
            <a:ext cx="4038600" cy="1006475"/>
          </a:xfrm>
          <a:prstGeom prst="rect">
            <a:avLst/>
          </a:prstGeom>
          <a:noFill/>
          <a:ln w="28575">
            <a:noFill/>
            <a:miter lim="800000"/>
            <a:headEnd/>
            <a:tailEnd/>
          </a:ln>
        </p:spPr>
        <p:txBody>
          <a:bodyPr>
            <a:prstTxWarp prst="textNoShape">
              <a:avLst/>
            </a:prstTxWarp>
            <a:spAutoFit/>
          </a:bodyPr>
          <a:lstStyle/>
          <a:p>
            <a:r>
              <a:rPr lang="en-US" sz="2000">
                <a:solidFill>
                  <a:srgbClr val="FF0000"/>
                </a:solidFill>
                <a:latin typeface="Arial Narrow" charset="0"/>
              </a:rPr>
              <a:t>Since the pressure change caused by the the force F</a:t>
            </a:r>
            <a:r>
              <a:rPr lang="en-US" sz="2000" baseline="-25000">
                <a:solidFill>
                  <a:srgbClr val="FF0000"/>
                </a:solidFill>
                <a:latin typeface="Arial Narrow" charset="0"/>
              </a:rPr>
              <a:t>1</a:t>
            </a:r>
            <a:r>
              <a:rPr lang="en-US" sz="2000">
                <a:solidFill>
                  <a:srgbClr val="FF0000"/>
                </a:solidFill>
                <a:latin typeface="Arial Narrow" charset="0"/>
              </a:rPr>
              <a:t> applied onto the area A</a:t>
            </a:r>
            <a:r>
              <a:rPr lang="en-US" sz="2000" baseline="-25000">
                <a:solidFill>
                  <a:srgbClr val="FF0000"/>
                </a:solidFill>
                <a:latin typeface="Arial Narrow" charset="0"/>
              </a:rPr>
              <a:t>1</a:t>
            </a:r>
            <a:r>
              <a:rPr lang="en-US" sz="2000">
                <a:solidFill>
                  <a:srgbClr val="FF0000"/>
                </a:solidFill>
                <a:latin typeface="Arial Narrow" charset="0"/>
              </a:rPr>
              <a:t> is transmitted to the F</a:t>
            </a:r>
            <a:r>
              <a:rPr lang="en-US" sz="2000" baseline="-25000">
                <a:solidFill>
                  <a:srgbClr val="FF0000"/>
                </a:solidFill>
                <a:latin typeface="Arial Narrow" charset="0"/>
              </a:rPr>
              <a:t>2</a:t>
            </a:r>
            <a:r>
              <a:rPr lang="en-US" sz="2000">
                <a:solidFill>
                  <a:srgbClr val="FF0000"/>
                </a:solidFill>
                <a:latin typeface="Arial Narrow" charset="0"/>
              </a:rPr>
              <a:t> on an area A</a:t>
            </a:r>
            <a:r>
              <a:rPr lang="en-US" sz="2000" baseline="-25000">
                <a:solidFill>
                  <a:srgbClr val="FF0000"/>
                </a:solidFill>
                <a:latin typeface="Arial Narrow" charset="0"/>
              </a:rPr>
              <a:t>2</a:t>
            </a:r>
            <a:r>
              <a:rPr lang="en-US" sz="2000">
                <a:solidFill>
                  <a:srgbClr val="FF0000"/>
                </a:solidFill>
                <a:latin typeface="Arial Narrow" charset="0"/>
              </a:rPr>
              <a:t>.</a:t>
            </a:r>
          </a:p>
        </p:txBody>
      </p:sp>
      <p:graphicFrame>
        <p:nvGraphicFramePr>
          <p:cNvPr id="440330" name="Object 3"/>
          <p:cNvGraphicFramePr>
            <a:graphicFrameLocks noChangeAspect="1"/>
          </p:cNvGraphicFramePr>
          <p:nvPr/>
        </p:nvGraphicFramePr>
        <p:xfrm>
          <a:off x="609600" y="1752600"/>
          <a:ext cx="1685925" cy="427038"/>
        </p:xfrm>
        <a:graphic>
          <a:graphicData uri="http://schemas.openxmlformats.org/presentationml/2006/ole">
            <mc:AlternateContent xmlns:mc="http://schemas.openxmlformats.org/markup-compatibility/2006">
              <mc:Choice xmlns:v="urn:schemas-microsoft-com:vml" Requires="v">
                <p:oleObj spid="_x0000_s518542" name="Equation" r:id="rId5" imgW="825480" imgH="228600" progId="Equation.3">
                  <p:embed/>
                </p:oleObj>
              </mc:Choice>
              <mc:Fallback>
                <p:oleObj name="Equation" r:id="rId5" imgW="825480" imgH="228600"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09600" y="1752600"/>
                        <a:ext cx="1685925" cy="427038"/>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FF0000"/>
                            </a:solidFill>
                            <a:miter lim="800000"/>
                            <a:headEnd/>
                            <a:tailEnd/>
                          </a14:hiddenLine>
                        </a:ext>
                      </a:extLst>
                    </p:spPr>
                  </p:pic>
                </p:oleObj>
              </mc:Fallback>
            </mc:AlternateContent>
          </a:graphicData>
        </a:graphic>
      </p:graphicFrame>
      <p:sp>
        <p:nvSpPr>
          <p:cNvPr id="440331" name="Text Box 11"/>
          <p:cNvSpPr txBox="1">
            <a:spLocks noChangeArrowheads="1"/>
          </p:cNvSpPr>
          <p:nvPr/>
        </p:nvSpPr>
        <p:spPr bwMode="auto">
          <a:xfrm>
            <a:off x="304800" y="5365750"/>
            <a:ext cx="3048000" cy="669925"/>
          </a:xfrm>
          <a:prstGeom prst="rect">
            <a:avLst/>
          </a:prstGeom>
          <a:solidFill>
            <a:srgbClr val="CCFFFF"/>
          </a:solidFill>
          <a:ln w="28575">
            <a:solidFill>
              <a:schemeClr val="accent2"/>
            </a:solidFill>
            <a:miter lim="800000"/>
            <a:headEnd/>
            <a:tailEnd/>
          </a:ln>
        </p:spPr>
        <p:txBody>
          <a:bodyPr>
            <a:prstTxWarp prst="textNoShape">
              <a:avLst/>
            </a:prstTxWarp>
            <a:spAutoFit/>
          </a:bodyPr>
          <a:lstStyle/>
          <a:p>
            <a:pPr>
              <a:spcBef>
                <a:spcPct val="20000"/>
              </a:spcBef>
            </a:pPr>
            <a:r>
              <a:rPr lang="en-US" sz="1800">
                <a:solidFill>
                  <a:schemeClr val="accent2"/>
                </a:solidFill>
                <a:latin typeface="Arial Narrow" charset="0"/>
              </a:rPr>
              <a:t>This seems to violate some kind of conservation law, doesn’t it?</a:t>
            </a:r>
          </a:p>
        </p:txBody>
      </p:sp>
      <p:grpSp>
        <p:nvGrpSpPr>
          <p:cNvPr id="2" name="Group 12"/>
          <p:cNvGrpSpPr>
            <a:grpSpLocks/>
          </p:cNvGrpSpPr>
          <p:nvPr/>
        </p:nvGrpSpPr>
        <p:grpSpPr bwMode="auto">
          <a:xfrm>
            <a:off x="152400" y="3352800"/>
            <a:ext cx="3276600" cy="1143000"/>
            <a:chOff x="48" y="2208"/>
            <a:chExt cx="2064" cy="720"/>
          </a:xfrm>
        </p:grpSpPr>
        <p:grpSp>
          <p:nvGrpSpPr>
            <p:cNvPr id="3" name="Group 13"/>
            <p:cNvGrpSpPr>
              <a:grpSpLocks/>
            </p:cNvGrpSpPr>
            <p:nvPr/>
          </p:nvGrpSpPr>
          <p:grpSpPr bwMode="auto">
            <a:xfrm>
              <a:off x="48" y="2311"/>
              <a:ext cx="288" cy="250"/>
              <a:chOff x="48" y="2311"/>
              <a:chExt cx="288" cy="250"/>
            </a:xfrm>
          </p:grpSpPr>
          <p:sp>
            <p:nvSpPr>
              <p:cNvPr id="5169" name="Line 14"/>
              <p:cNvSpPr>
                <a:spLocks noChangeShapeType="1"/>
              </p:cNvSpPr>
              <p:nvPr/>
            </p:nvSpPr>
            <p:spPr bwMode="auto">
              <a:xfrm flipH="1">
                <a:off x="192" y="2544"/>
                <a:ext cx="144" cy="0"/>
              </a:xfrm>
              <a:prstGeom prst="line">
                <a:avLst/>
              </a:prstGeom>
              <a:noFill/>
              <a:ln w="9525">
                <a:solidFill>
                  <a:schemeClr val="tx1"/>
                </a:solidFill>
                <a:round/>
                <a:headEnd/>
                <a:tailEnd/>
              </a:ln>
            </p:spPr>
            <p:txBody>
              <a:bodyPr>
                <a:prstTxWarp prst="textNoShape">
                  <a:avLst/>
                </a:prstTxWarp>
              </a:bodyPr>
              <a:lstStyle/>
              <a:p>
                <a:endParaRPr lang="en-US"/>
              </a:p>
            </p:txBody>
          </p:sp>
          <p:sp>
            <p:nvSpPr>
              <p:cNvPr id="5170" name="Line 15"/>
              <p:cNvSpPr>
                <a:spLocks noChangeShapeType="1"/>
              </p:cNvSpPr>
              <p:nvPr/>
            </p:nvSpPr>
            <p:spPr bwMode="auto">
              <a:xfrm flipH="1">
                <a:off x="192" y="2352"/>
                <a:ext cx="144" cy="0"/>
              </a:xfrm>
              <a:prstGeom prst="line">
                <a:avLst/>
              </a:prstGeom>
              <a:noFill/>
              <a:ln w="9525">
                <a:solidFill>
                  <a:schemeClr val="tx1"/>
                </a:solidFill>
                <a:round/>
                <a:headEnd/>
                <a:tailEnd/>
              </a:ln>
            </p:spPr>
            <p:txBody>
              <a:bodyPr>
                <a:prstTxWarp prst="textNoShape">
                  <a:avLst/>
                </a:prstTxWarp>
              </a:bodyPr>
              <a:lstStyle/>
              <a:p>
                <a:endParaRPr lang="en-US"/>
              </a:p>
            </p:txBody>
          </p:sp>
          <p:sp>
            <p:nvSpPr>
              <p:cNvPr id="5171" name="Line 16"/>
              <p:cNvSpPr>
                <a:spLocks noChangeShapeType="1"/>
              </p:cNvSpPr>
              <p:nvPr/>
            </p:nvSpPr>
            <p:spPr bwMode="auto">
              <a:xfrm>
                <a:off x="240" y="2352"/>
                <a:ext cx="0" cy="192"/>
              </a:xfrm>
              <a:prstGeom prst="line">
                <a:avLst/>
              </a:prstGeom>
              <a:noFill/>
              <a:ln w="12700">
                <a:solidFill>
                  <a:schemeClr val="accent2"/>
                </a:solidFill>
                <a:round/>
                <a:headEnd type="triangle" w="med" len="med"/>
                <a:tailEnd type="triangle" w="med" len="med"/>
              </a:ln>
            </p:spPr>
            <p:txBody>
              <a:bodyPr>
                <a:prstTxWarp prst="textNoShape">
                  <a:avLst/>
                </a:prstTxWarp>
              </a:bodyPr>
              <a:lstStyle/>
              <a:p>
                <a:endParaRPr lang="en-US"/>
              </a:p>
            </p:txBody>
          </p:sp>
          <p:sp>
            <p:nvSpPr>
              <p:cNvPr id="5172" name="Text Box 17"/>
              <p:cNvSpPr txBox="1">
                <a:spLocks noChangeArrowheads="1"/>
              </p:cNvSpPr>
              <p:nvPr/>
            </p:nvSpPr>
            <p:spPr bwMode="auto">
              <a:xfrm>
                <a:off x="48" y="2311"/>
                <a:ext cx="236" cy="250"/>
              </a:xfrm>
              <a:prstGeom prst="rect">
                <a:avLst/>
              </a:prstGeom>
              <a:noFill/>
              <a:ln w="9525">
                <a:noFill/>
                <a:miter lim="800000"/>
                <a:headEnd/>
                <a:tailEnd/>
              </a:ln>
            </p:spPr>
            <p:txBody>
              <a:bodyPr wrap="none">
                <a:prstTxWarp prst="textNoShape">
                  <a:avLst/>
                </a:prstTxWarp>
                <a:spAutoFit/>
              </a:bodyPr>
              <a:lstStyle/>
              <a:p>
                <a:r>
                  <a:rPr lang="en-US" sz="2000">
                    <a:solidFill>
                      <a:schemeClr val="accent2"/>
                    </a:solidFill>
                    <a:latin typeface="Arial Narrow" charset="0"/>
                  </a:rPr>
                  <a:t>d</a:t>
                </a:r>
                <a:r>
                  <a:rPr lang="en-US" sz="2000" baseline="-25000">
                    <a:solidFill>
                      <a:schemeClr val="accent2"/>
                    </a:solidFill>
                    <a:latin typeface="Arial Narrow" charset="0"/>
                  </a:rPr>
                  <a:t>1</a:t>
                </a:r>
                <a:endParaRPr lang="en-US" sz="2000">
                  <a:solidFill>
                    <a:schemeClr val="accent2"/>
                  </a:solidFill>
                  <a:latin typeface="Arial Narrow" charset="0"/>
                </a:endParaRPr>
              </a:p>
            </p:txBody>
          </p:sp>
        </p:grpSp>
        <p:grpSp>
          <p:nvGrpSpPr>
            <p:cNvPr id="4" name="Group 18"/>
            <p:cNvGrpSpPr>
              <a:grpSpLocks/>
            </p:cNvGrpSpPr>
            <p:nvPr/>
          </p:nvGrpSpPr>
          <p:grpSpPr bwMode="auto">
            <a:xfrm>
              <a:off x="336" y="2208"/>
              <a:ext cx="1776" cy="720"/>
              <a:chOff x="336" y="2208"/>
              <a:chExt cx="1776" cy="720"/>
            </a:xfrm>
          </p:grpSpPr>
          <p:grpSp>
            <p:nvGrpSpPr>
              <p:cNvPr id="5" name="Group 19"/>
              <p:cNvGrpSpPr>
                <a:grpSpLocks/>
              </p:cNvGrpSpPr>
              <p:nvPr/>
            </p:nvGrpSpPr>
            <p:grpSpPr bwMode="auto">
              <a:xfrm>
                <a:off x="336" y="2208"/>
                <a:ext cx="1392" cy="720"/>
                <a:chOff x="336" y="2112"/>
                <a:chExt cx="1392" cy="720"/>
              </a:xfrm>
            </p:grpSpPr>
            <p:sp>
              <p:nvSpPr>
                <p:cNvPr id="5160" name="Rectangle 20"/>
                <p:cNvSpPr>
                  <a:spLocks noChangeArrowheads="1"/>
                </p:cNvSpPr>
                <p:nvPr/>
              </p:nvSpPr>
              <p:spPr bwMode="auto">
                <a:xfrm>
                  <a:off x="1200" y="2400"/>
                  <a:ext cx="528" cy="432"/>
                </a:xfrm>
                <a:prstGeom prst="rect">
                  <a:avLst/>
                </a:prstGeom>
                <a:solidFill>
                  <a:srgbClr val="CCFFFF"/>
                </a:solidFill>
                <a:ln w="9525">
                  <a:noFill/>
                  <a:miter lim="800000"/>
                  <a:headEnd/>
                  <a:tailEnd/>
                </a:ln>
              </p:spPr>
              <p:txBody>
                <a:bodyPr wrap="none" anchor="ctr">
                  <a:prstTxWarp prst="textNoShape">
                    <a:avLst/>
                  </a:prstTxWarp>
                </a:bodyPr>
                <a:lstStyle/>
                <a:p>
                  <a:endParaRPr lang="en-US"/>
                </a:p>
              </p:txBody>
            </p:sp>
            <p:sp>
              <p:nvSpPr>
                <p:cNvPr id="5161" name="Rectangle 21"/>
                <p:cNvSpPr>
                  <a:spLocks noChangeArrowheads="1"/>
                </p:cNvSpPr>
                <p:nvPr/>
              </p:nvSpPr>
              <p:spPr bwMode="auto">
                <a:xfrm>
                  <a:off x="336" y="2448"/>
                  <a:ext cx="240" cy="384"/>
                </a:xfrm>
                <a:prstGeom prst="rect">
                  <a:avLst/>
                </a:prstGeom>
                <a:solidFill>
                  <a:srgbClr val="CCFFFF"/>
                </a:solidFill>
                <a:ln w="9525">
                  <a:noFill/>
                  <a:miter lim="800000"/>
                  <a:headEnd/>
                  <a:tailEnd/>
                </a:ln>
              </p:spPr>
              <p:txBody>
                <a:bodyPr wrap="none" anchor="ctr">
                  <a:prstTxWarp prst="textNoShape">
                    <a:avLst/>
                  </a:prstTxWarp>
                </a:bodyPr>
                <a:lstStyle/>
                <a:p>
                  <a:endParaRPr lang="en-US"/>
                </a:p>
              </p:txBody>
            </p:sp>
            <p:sp>
              <p:nvSpPr>
                <p:cNvPr id="5162" name="Rectangle 22"/>
                <p:cNvSpPr>
                  <a:spLocks noChangeArrowheads="1"/>
                </p:cNvSpPr>
                <p:nvPr/>
              </p:nvSpPr>
              <p:spPr bwMode="auto">
                <a:xfrm>
                  <a:off x="336" y="2160"/>
                  <a:ext cx="240" cy="672"/>
                </a:xfrm>
                <a:prstGeom prst="rect">
                  <a:avLst/>
                </a:prstGeom>
                <a:noFill/>
                <a:ln w="28575">
                  <a:solidFill>
                    <a:schemeClr val="accent2"/>
                  </a:solidFill>
                  <a:miter lim="800000"/>
                  <a:headEnd/>
                  <a:tailEnd/>
                </a:ln>
              </p:spPr>
              <p:txBody>
                <a:bodyPr wrap="none" anchor="ctr">
                  <a:prstTxWarp prst="textNoShape">
                    <a:avLst/>
                  </a:prstTxWarp>
                </a:bodyPr>
                <a:lstStyle/>
                <a:p>
                  <a:endParaRPr lang="en-US"/>
                </a:p>
              </p:txBody>
            </p:sp>
            <p:sp>
              <p:nvSpPr>
                <p:cNvPr id="5163" name="Rectangle 23"/>
                <p:cNvSpPr>
                  <a:spLocks noChangeArrowheads="1"/>
                </p:cNvSpPr>
                <p:nvPr/>
              </p:nvSpPr>
              <p:spPr bwMode="auto">
                <a:xfrm>
                  <a:off x="1200" y="2160"/>
                  <a:ext cx="528" cy="672"/>
                </a:xfrm>
                <a:prstGeom prst="rect">
                  <a:avLst/>
                </a:prstGeom>
                <a:noFill/>
                <a:ln w="28575">
                  <a:solidFill>
                    <a:schemeClr val="accent2"/>
                  </a:solidFill>
                  <a:miter lim="800000"/>
                  <a:headEnd/>
                  <a:tailEnd/>
                </a:ln>
              </p:spPr>
              <p:txBody>
                <a:bodyPr wrap="none" anchor="ctr">
                  <a:prstTxWarp prst="textNoShape">
                    <a:avLst/>
                  </a:prstTxWarp>
                </a:bodyPr>
                <a:lstStyle/>
                <a:p>
                  <a:endParaRPr lang="en-US"/>
                </a:p>
              </p:txBody>
            </p:sp>
            <p:sp>
              <p:nvSpPr>
                <p:cNvPr id="5164" name="Rectangle 24"/>
                <p:cNvSpPr>
                  <a:spLocks noChangeArrowheads="1"/>
                </p:cNvSpPr>
                <p:nvPr/>
              </p:nvSpPr>
              <p:spPr bwMode="auto">
                <a:xfrm>
                  <a:off x="528" y="2592"/>
                  <a:ext cx="720" cy="240"/>
                </a:xfrm>
                <a:prstGeom prst="rect">
                  <a:avLst/>
                </a:prstGeom>
                <a:solidFill>
                  <a:srgbClr val="CCFFFF"/>
                </a:solidFill>
                <a:ln w="9525">
                  <a:noFill/>
                  <a:miter lim="800000"/>
                  <a:headEnd/>
                  <a:tailEnd/>
                </a:ln>
              </p:spPr>
              <p:txBody>
                <a:bodyPr wrap="none" anchor="ctr">
                  <a:prstTxWarp prst="textNoShape">
                    <a:avLst/>
                  </a:prstTxWarp>
                </a:bodyPr>
                <a:lstStyle/>
                <a:p>
                  <a:endParaRPr lang="en-US"/>
                </a:p>
              </p:txBody>
            </p:sp>
            <p:sp>
              <p:nvSpPr>
                <p:cNvPr id="5165" name="Rectangle 25"/>
                <p:cNvSpPr>
                  <a:spLocks noChangeArrowheads="1"/>
                </p:cNvSpPr>
                <p:nvPr/>
              </p:nvSpPr>
              <p:spPr bwMode="auto">
                <a:xfrm>
                  <a:off x="336" y="2112"/>
                  <a:ext cx="240" cy="96"/>
                </a:xfrm>
                <a:prstGeom prst="rect">
                  <a:avLst/>
                </a:prstGeom>
                <a:solidFill>
                  <a:schemeClr val="bg1"/>
                </a:solidFill>
                <a:ln w="9525">
                  <a:noFill/>
                  <a:miter lim="800000"/>
                  <a:headEnd/>
                  <a:tailEnd/>
                </a:ln>
              </p:spPr>
              <p:txBody>
                <a:bodyPr wrap="none" anchor="ctr">
                  <a:prstTxWarp prst="textNoShape">
                    <a:avLst/>
                  </a:prstTxWarp>
                </a:bodyPr>
                <a:lstStyle/>
                <a:p>
                  <a:endParaRPr lang="en-US"/>
                </a:p>
              </p:txBody>
            </p:sp>
            <p:sp>
              <p:nvSpPr>
                <p:cNvPr id="5166" name="Rectangle 26"/>
                <p:cNvSpPr>
                  <a:spLocks noChangeArrowheads="1"/>
                </p:cNvSpPr>
                <p:nvPr/>
              </p:nvSpPr>
              <p:spPr bwMode="auto">
                <a:xfrm>
                  <a:off x="1200" y="2112"/>
                  <a:ext cx="528" cy="96"/>
                </a:xfrm>
                <a:prstGeom prst="rect">
                  <a:avLst/>
                </a:prstGeom>
                <a:solidFill>
                  <a:schemeClr val="bg1"/>
                </a:solidFill>
                <a:ln w="9525">
                  <a:noFill/>
                  <a:miter lim="800000"/>
                  <a:headEnd/>
                  <a:tailEnd/>
                </a:ln>
              </p:spPr>
              <p:txBody>
                <a:bodyPr wrap="none" anchor="ctr">
                  <a:prstTxWarp prst="textNoShape">
                    <a:avLst/>
                  </a:prstTxWarp>
                </a:bodyPr>
                <a:lstStyle/>
                <a:p>
                  <a:endParaRPr lang="en-US"/>
                </a:p>
              </p:txBody>
            </p:sp>
            <p:sp>
              <p:nvSpPr>
                <p:cNvPr id="5167" name="Line 27"/>
                <p:cNvSpPr>
                  <a:spLocks noChangeShapeType="1"/>
                </p:cNvSpPr>
                <p:nvPr/>
              </p:nvSpPr>
              <p:spPr bwMode="auto">
                <a:xfrm>
                  <a:off x="528" y="2832"/>
                  <a:ext cx="720" cy="0"/>
                </a:xfrm>
                <a:prstGeom prst="line">
                  <a:avLst/>
                </a:prstGeom>
                <a:noFill/>
                <a:ln w="28575">
                  <a:solidFill>
                    <a:schemeClr val="accent2"/>
                  </a:solidFill>
                  <a:round/>
                  <a:headEnd/>
                  <a:tailEnd/>
                </a:ln>
              </p:spPr>
              <p:txBody>
                <a:bodyPr>
                  <a:prstTxWarp prst="textNoShape">
                    <a:avLst/>
                  </a:prstTxWarp>
                </a:bodyPr>
                <a:lstStyle/>
                <a:p>
                  <a:endParaRPr lang="en-US"/>
                </a:p>
              </p:txBody>
            </p:sp>
            <p:sp>
              <p:nvSpPr>
                <p:cNvPr id="5168" name="Line 28"/>
                <p:cNvSpPr>
                  <a:spLocks noChangeShapeType="1"/>
                </p:cNvSpPr>
                <p:nvPr/>
              </p:nvSpPr>
              <p:spPr bwMode="auto">
                <a:xfrm>
                  <a:off x="576" y="2592"/>
                  <a:ext cx="624" cy="0"/>
                </a:xfrm>
                <a:prstGeom prst="line">
                  <a:avLst/>
                </a:prstGeom>
                <a:noFill/>
                <a:ln w="28575">
                  <a:solidFill>
                    <a:schemeClr val="accent2"/>
                  </a:solidFill>
                  <a:round/>
                  <a:headEnd/>
                  <a:tailEnd/>
                </a:ln>
              </p:spPr>
              <p:txBody>
                <a:bodyPr>
                  <a:prstTxWarp prst="textNoShape">
                    <a:avLst/>
                  </a:prstTxWarp>
                </a:bodyPr>
                <a:lstStyle/>
                <a:p>
                  <a:endParaRPr lang="en-US"/>
                </a:p>
              </p:txBody>
            </p:sp>
          </p:grpSp>
          <p:sp>
            <p:nvSpPr>
              <p:cNvPr id="5147" name="Line 29"/>
              <p:cNvSpPr>
                <a:spLocks noChangeShapeType="1"/>
              </p:cNvSpPr>
              <p:nvPr/>
            </p:nvSpPr>
            <p:spPr bwMode="auto">
              <a:xfrm>
                <a:off x="336" y="2352"/>
                <a:ext cx="240" cy="0"/>
              </a:xfrm>
              <a:prstGeom prst="line">
                <a:avLst/>
              </a:prstGeom>
              <a:noFill/>
              <a:ln w="19050">
                <a:solidFill>
                  <a:schemeClr val="accent2"/>
                </a:solidFill>
                <a:prstDash val="dash"/>
                <a:round/>
                <a:headEnd/>
                <a:tailEnd/>
              </a:ln>
            </p:spPr>
            <p:txBody>
              <a:bodyPr>
                <a:prstTxWarp prst="textNoShape">
                  <a:avLst/>
                </a:prstTxWarp>
              </a:bodyPr>
              <a:lstStyle/>
              <a:p>
                <a:endParaRPr lang="en-US"/>
              </a:p>
            </p:txBody>
          </p:sp>
          <p:sp>
            <p:nvSpPr>
              <p:cNvPr id="5148" name="Line 30"/>
              <p:cNvSpPr>
                <a:spLocks noChangeShapeType="1"/>
              </p:cNvSpPr>
              <p:nvPr/>
            </p:nvSpPr>
            <p:spPr bwMode="auto">
              <a:xfrm>
                <a:off x="384" y="2352"/>
                <a:ext cx="0" cy="192"/>
              </a:xfrm>
              <a:prstGeom prst="line">
                <a:avLst/>
              </a:prstGeom>
              <a:noFill/>
              <a:ln w="28575">
                <a:solidFill>
                  <a:schemeClr val="accent2"/>
                </a:solidFill>
                <a:round/>
                <a:headEnd/>
                <a:tailEnd type="triangle" w="med" len="med"/>
              </a:ln>
            </p:spPr>
            <p:txBody>
              <a:bodyPr>
                <a:prstTxWarp prst="textNoShape">
                  <a:avLst/>
                </a:prstTxWarp>
              </a:bodyPr>
              <a:lstStyle/>
              <a:p>
                <a:endParaRPr lang="en-US"/>
              </a:p>
            </p:txBody>
          </p:sp>
          <p:sp>
            <p:nvSpPr>
              <p:cNvPr id="5149" name="Line 31"/>
              <p:cNvSpPr>
                <a:spLocks noChangeShapeType="1"/>
              </p:cNvSpPr>
              <p:nvPr/>
            </p:nvSpPr>
            <p:spPr bwMode="auto">
              <a:xfrm>
                <a:off x="1200" y="2544"/>
                <a:ext cx="528" cy="0"/>
              </a:xfrm>
              <a:prstGeom prst="line">
                <a:avLst/>
              </a:prstGeom>
              <a:noFill/>
              <a:ln w="19050">
                <a:solidFill>
                  <a:schemeClr val="accent2"/>
                </a:solidFill>
                <a:prstDash val="dash"/>
                <a:round/>
                <a:headEnd/>
                <a:tailEnd/>
              </a:ln>
            </p:spPr>
            <p:txBody>
              <a:bodyPr>
                <a:prstTxWarp prst="textNoShape">
                  <a:avLst/>
                </a:prstTxWarp>
              </a:bodyPr>
              <a:lstStyle/>
              <a:p>
                <a:endParaRPr lang="en-US"/>
              </a:p>
            </p:txBody>
          </p:sp>
          <p:grpSp>
            <p:nvGrpSpPr>
              <p:cNvPr id="6" name="Group 32"/>
              <p:cNvGrpSpPr>
                <a:grpSpLocks/>
              </p:cNvGrpSpPr>
              <p:nvPr/>
            </p:nvGrpSpPr>
            <p:grpSpPr bwMode="auto">
              <a:xfrm>
                <a:off x="1728" y="2390"/>
                <a:ext cx="384" cy="250"/>
                <a:chOff x="1728" y="2390"/>
                <a:chExt cx="384" cy="250"/>
              </a:xfrm>
            </p:grpSpPr>
            <p:sp>
              <p:nvSpPr>
                <p:cNvPr id="5157" name="Text Box 33"/>
                <p:cNvSpPr txBox="1">
                  <a:spLocks noChangeArrowheads="1"/>
                </p:cNvSpPr>
                <p:nvPr/>
              </p:nvSpPr>
              <p:spPr bwMode="auto">
                <a:xfrm>
                  <a:off x="1876" y="2390"/>
                  <a:ext cx="236" cy="250"/>
                </a:xfrm>
                <a:prstGeom prst="rect">
                  <a:avLst/>
                </a:prstGeom>
                <a:noFill/>
                <a:ln w="9525">
                  <a:noFill/>
                  <a:miter lim="800000"/>
                  <a:headEnd/>
                  <a:tailEnd/>
                </a:ln>
              </p:spPr>
              <p:txBody>
                <a:bodyPr wrap="none">
                  <a:prstTxWarp prst="textNoShape">
                    <a:avLst/>
                  </a:prstTxWarp>
                  <a:spAutoFit/>
                </a:bodyPr>
                <a:lstStyle/>
                <a:p>
                  <a:r>
                    <a:rPr lang="en-US" sz="2000">
                      <a:solidFill>
                        <a:schemeClr val="accent2"/>
                      </a:solidFill>
                      <a:latin typeface="Arial Narrow" charset="0"/>
                    </a:rPr>
                    <a:t>d</a:t>
                  </a:r>
                  <a:r>
                    <a:rPr lang="en-US" sz="2000" baseline="-25000">
                      <a:solidFill>
                        <a:schemeClr val="accent2"/>
                      </a:solidFill>
                      <a:latin typeface="Arial Narrow" charset="0"/>
                    </a:rPr>
                    <a:t>2</a:t>
                  </a:r>
                  <a:endParaRPr lang="en-US" sz="2000">
                    <a:solidFill>
                      <a:schemeClr val="accent2"/>
                    </a:solidFill>
                    <a:latin typeface="Arial Narrow" charset="0"/>
                  </a:endParaRPr>
                </a:p>
              </p:txBody>
            </p:sp>
            <p:sp>
              <p:nvSpPr>
                <p:cNvPr id="5158" name="Line 34"/>
                <p:cNvSpPr>
                  <a:spLocks noChangeShapeType="1"/>
                </p:cNvSpPr>
                <p:nvPr/>
              </p:nvSpPr>
              <p:spPr bwMode="auto">
                <a:xfrm>
                  <a:off x="1728" y="2544"/>
                  <a:ext cx="144" cy="0"/>
                </a:xfrm>
                <a:prstGeom prst="line">
                  <a:avLst/>
                </a:prstGeom>
                <a:noFill/>
                <a:ln w="9525">
                  <a:solidFill>
                    <a:schemeClr val="tx1"/>
                  </a:solidFill>
                  <a:round/>
                  <a:headEnd/>
                  <a:tailEnd/>
                </a:ln>
              </p:spPr>
              <p:txBody>
                <a:bodyPr>
                  <a:prstTxWarp prst="textNoShape">
                    <a:avLst/>
                  </a:prstTxWarp>
                </a:bodyPr>
                <a:lstStyle/>
                <a:p>
                  <a:endParaRPr lang="en-US"/>
                </a:p>
              </p:txBody>
            </p:sp>
            <p:sp>
              <p:nvSpPr>
                <p:cNvPr id="5159" name="Line 35"/>
                <p:cNvSpPr>
                  <a:spLocks noChangeShapeType="1"/>
                </p:cNvSpPr>
                <p:nvPr/>
              </p:nvSpPr>
              <p:spPr bwMode="auto">
                <a:xfrm>
                  <a:off x="1728" y="2496"/>
                  <a:ext cx="144" cy="0"/>
                </a:xfrm>
                <a:prstGeom prst="line">
                  <a:avLst/>
                </a:prstGeom>
                <a:noFill/>
                <a:ln w="9525">
                  <a:solidFill>
                    <a:schemeClr val="tx1"/>
                  </a:solidFill>
                  <a:round/>
                  <a:headEnd/>
                  <a:tailEnd/>
                </a:ln>
              </p:spPr>
              <p:txBody>
                <a:bodyPr>
                  <a:prstTxWarp prst="textNoShape">
                    <a:avLst/>
                  </a:prstTxWarp>
                </a:bodyPr>
                <a:lstStyle/>
                <a:p>
                  <a:endParaRPr lang="en-US"/>
                </a:p>
              </p:txBody>
            </p:sp>
          </p:grpSp>
          <p:sp>
            <p:nvSpPr>
              <p:cNvPr id="5151" name="Line 36"/>
              <p:cNvSpPr>
                <a:spLocks noChangeShapeType="1"/>
              </p:cNvSpPr>
              <p:nvPr/>
            </p:nvSpPr>
            <p:spPr bwMode="auto">
              <a:xfrm>
                <a:off x="1728" y="2544"/>
                <a:ext cx="144" cy="0"/>
              </a:xfrm>
              <a:prstGeom prst="line">
                <a:avLst/>
              </a:prstGeom>
              <a:noFill/>
              <a:ln w="9525">
                <a:solidFill>
                  <a:schemeClr val="tx1"/>
                </a:solidFill>
                <a:round/>
                <a:headEnd/>
                <a:tailEnd/>
              </a:ln>
            </p:spPr>
            <p:txBody>
              <a:bodyPr>
                <a:prstTxWarp prst="textNoShape">
                  <a:avLst/>
                </a:prstTxWarp>
              </a:bodyPr>
              <a:lstStyle/>
              <a:p>
                <a:endParaRPr lang="en-US"/>
              </a:p>
            </p:txBody>
          </p:sp>
          <p:sp>
            <p:nvSpPr>
              <p:cNvPr id="5152" name="Text Box 37"/>
              <p:cNvSpPr txBox="1">
                <a:spLocks noChangeArrowheads="1"/>
              </p:cNvSpPr>
              <p:nvPr/>
            </p:nvSpPr>
            <p:spPr bwMode="auto">
              <a:xfrm>
                <a:off x="381" y="2304"/>
                <a:ext cx="243" cy="250"/>
              </a:xfrm>
              <a:prstGeom prst="rect">
                <a:avLst/>
              </a:prstGeom>
              <a:noFill/>
              <a:ln w="9525">
                <a:noFill/>
                <a:miter lim="800000"/>
                <a:headEnd/>
                <a:tailEnd/>
              </a:ln>
            </p:spPr>
            <p:txBody>
              <a:bodyPr wrap="none">
                <a:prstTxWarp prst="textNoShape">
                  <a:avLst/>
                </a:prstTxWarp>
                <a:spAutoFit/>
              </a:bodyPr>
              <a:lstStyle/>
              <a:p>
                <a:r>
                  <a:rPr lang="en-US" sz="2000">
                    <a:solidFill>
                      <a:schemeClr val="accent2"/>
                    </a:solidFill>
                    <a:latin typeface="Arial Narrow" charset="0"/>
                  </a:rPr>
                  <a:t>F</a:t>
                </a:r>
                <a:r>
                  <a:rPr lang="en-US" sz="2000" baseline="-25000">
                    <a:solidFill>
                      <a:schemeClr val="accent2"/>
                    </a:solidFill>
                    <a:latin typeface="Arial Narrow" charset="0"/>
                  </a:rPr>
                  <a:t>1</a:t>
                </a:r>
              </a:p>
            </p:txBody>
          </p:sp>
          <p:sp>
            <p:nvSpPr>
              <p:cNvPr id="5153" name="Text Box 38"/>
              <p:cNvSpPr txBox="1">
                <a:spLocks noChangeArrowheads="1"/>
              </p:cNvSpPr>
              <p:nvPr/>
            </p:nvSpPr>
            <p:spPr bwMode="auto">
              <a:xfrm>
                <a:off x="565" y="2438"/>
                <a:ext cx="251" cy="250"/>
              </a:xfrm>
              <a:prstGeom prst="rect">
                <a:avLst/>
              </a:prstGeom>
              <a:noFill/>
              <a:ln w="9525">
                <a:noFill/>
                <a:miter lim="800000"/>
                <a:headEnd/>
                <a:tailEnd/>
              </a:ln>
            </p:spPr>
            <p:txBody>
              <a:bodyPr wrap="none">
                <a:prstTxWarp prst="textNoShape">
                  <a:avLst/>
                </a:prstTxWarp>
                <a:spAutoFit/>
              </a:bodyPr>
              <a:lstStyle/>
              <a:p>
                <a:r>
                  <a:rPr lang="en-US" sz="2000">
                    <a:solidFill>
                      <a:schemeClr val="accent2"/>
                    </a:solidFill>
                    <a:latin typeface="Arial Narrow" charset="0"/>
                  </a:rPr>
                  <a:t>A</a:t>
                </a:r>
                <a:r>
                  <a:rPr lang="en-US" sz="2000" baseline="-25000">
                    <a:solidFill>
                      <a:schemeClr val="accent2"/>
                    </a:solidFill>
                    <a:latin typeface="Arial Narrow" charset="0"/>
                  </a:rPr>
                  <a:t>1</a:t>
                </a:r>
              </a:p>
            </p:txBody>
          </p:sp>
          <p:sp>
            <p:nvSpPr>
              <p:cNvPr id="5154" name="Text Box 39"/>
              <p:cNvSpPr txBox="1">
                <a:spLocks noChangeArrowheads="1"/>
              </p:cNvSpPr>
              <p:nvPr/>
            </p:nvSpPr>
            <p:spPr bwMode="auto">
              <a:xfrm>
                <a:off x="1333" y="2256"/>
                <a:ext cx="251" cy="250"/>
              </a:xfrm>
              <a:prstGeom prst="rect">
                <a:avLst/>
              </a:prstGeom>
              <a:noFill/>
              <a:ln w="9525">
                <a:noFill/>
                <a:miter lim="800000"/>
                <a:headEnd/>
                <a:tailEnd/>
              </a:ln>
            </p:spPr>
            <p:txBody>
              <a:bodyPr wrap="none">
                <a:prstTxWarp prst="textNoShape">
                  <a:avLst/>
                </a:prstTxWarp>
                <a:spAutoFit/>
              </a:bodyPr>
              <a:lstStyle/>
              <a:p>
                <a:r>
                  <a:rPr lang="en-US" sz="2000">
                    <a:solidFill>
                      <a:schemeClr val="accent2"/>
                    </a:solidFill>
                    <a:latin typeface="Arial Narrow" charset="0"/>
                  </a:rPr>
                  <a:t>A</a:t>
                </a:r>
                <a:r>
                  <a:rPr lang="en-US" sz="2000" baseline="-25000">
                    <a:solidFill>
                      <a:schemeClr val="accent2"/>
                    </a:solidFill>
                    <a:latin typeface="Arial Narrow" charset="0"/>
                  </a:rPr>
                  <a:t>2</a:t>
                </a:r>
              </a:p>
            </p:txBody>
          </p:sp>
          <p:sp>
            <p:nvSpPr>
              <p:cNvPr id="5155" name="Text Box 40"/>
              <p:cNvSpPr txBox="1">
                <a:spLocks noChangeArrowheads="1"/>
              </p:cNvSpPr>
              <p:nvPr/>
            </p:nvSpPr>
            <p:spPr bwMode="auto">
              <a:xfrm>
                <a:off x="1293" y="2582"/>
                <a:ext cx="243" cy="250"/>
              </a:xfrm>
              <a:prstGeom prst="rect">
                <a:avLst/>
              </a:prstGeom>
              <a:noFill/>
              <a:ln w="9525">
                <a:noFill/>
                <a:miter lim="800000"/>
                <a:headEnd/>
                <a:tailEnd/>
              </a:ln>
            </p:spPr>
            <p:txBody>
              <a:bodyPr wrap="none">
                <a:prstTxWarp prst="textNoShape">
                  <a:avLst/>
                </a:prstTxWarp>
                <a:spAutoFit/>
              </a:bodyPr>
              <a:lstStyle/>
              <a:p>
                <a:r>
                  <a:rPr lang="en-US" sz="2000">
                    <a:solidFill>
                      <a:schemeClr val="accent2"/>
                    </a:solidFill>
                    <a:latin typeface="Arial Narrow" charset="0"/>
                  </a:rPr>
                  <a:t>F</a:t>
                </a:r>
                <a:r>
                  <a:rPr lang="en-US" sz="2000" baseline="-25000">
                    <a:solidFill>
                      <a:schemeClr val="accent2"/>
                    </a:solidFill>
                    <a:latin typeface="Arial Narrow" charset="0"/>
                  </a:rPr>
                  <a:t>2</a:t>
                </a:r>
              </a:p>
            </p:txBody>
          </p:sp>
          <p:sp>
            <p:nvSpPr>
              <p:cNvPr id="5156" name="Line 41"/>
              <p:cNvSpPr>
                <a:spLocks noChangeShapeType="1"/>
              </p:cNvSpPr>
              <p:nvPr/>
            </p:nvSpPr>
            <p:spPr bwMode="auto">
              <a:xfrm flipV="1">
                <a:off x="1488" y="2544"/>
                <a:ext cx="0" cy="336"/>
              </a:xfrm>
              <a:prstGeom prst="line">
                <a:avLst/>
              </a:prstGeom>
              <a:noFill/>
              <a:ln w="28575">
                <a:solidFill>
                  <a:schemeClr val="accent2"/>
                </a:solidFill>
                <a:round/>
                <a:headEnd/>
                <a:tailEnd type="triangle" w="med" len="med"/>
              </a:ln>
            </p:spPr>
            <p:txBody>
              <a:bodyPr>
                <a:prstTxWarp prst="textNoShape">
                  <a:avLst/>
                </a:prstTxWarp>
              </a:bodyPr>
              <a:lstStyle/>
              <a:p>
                <a:endParaRPr lang="en-US"/>
              </a:p>
            </p:txBody>
          </p:sp>
        </p:grpSp>
      </p:grpSp>
      <p:graphicFrame>
        <p:nvGraphicFramePr>
          <p:cNvPr id="440362" name="Object 4"/>
          <p:cNvGraphicFramePr>
            <a:graphicFrameLocks noChangeAspect="1"/>
          </p:cNvGraphicFramePr>
          <p:nvPr/>
        </p:nvGraphicFramePr>
        <p:xfrm>
          <a:off x="3657600" y="4633913"/>
          <a:ext cx="330200" cy="365125"/>
        </p:xfrm>
        <a:graphic>
          <a:graphicData uri="http://schemas.openxmlformats.org/presentationml/2006/ole">
            <mc:AlternateContent xmlns:mc="http://schemas.openxmlformats.org/markup-compatibility/2006">
              <mc:Choice xmlns:v="urn:schemas-microsoft-com:vml" Requires="v">
                <p:oleObj spid="_x0000_s518543" name="Equation" r:id="rId7" imgW="177480" imgH="215640" progId="Equation.3">
                  <p:embed/>
                </p:oleObj>
              </mc:Choice>
              <mc:Fallback>
                <p:oleObj name="Equation" r:id="rId7" imgW="177480" imgH="215640" progId="Equation.3">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3657600" y="4633913"/>
                        <a:ext cx="330200" cy="365125"/>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FF0000"/>
                            </a:solidFill>
                            <a:miter lim="800000"/>
                            <a:headEnd/>
                            <a:tailEnd/>
                          </a14:hiddenLine>
                        </a:ext>
                      </a:extLst>
                    </p:spPr>
                  </p:pic>
                </p:oleObj>
              </mc:Fallback>
            </mc:AlternateContent>
          </a:graphicData>
        </a:graphic>
      </p:graphicFrame>
      <p:sp>
        <p:nvSpPr>
          <p:cNvPr id="440363" name="Text Box 43"/>
          <p:cNvSpPr txBox="1">
            <a:spLocks noChangeArrowheads="1"/>
          </p:cNvSpPr>
          <p:nvPr/>
        </p:nvSpPr>
        <p:spPr bwMode="auto">
          <a:xfrm>
            <a:off x="4876800" y="4327525"/>
            <a:ext cx="4267200" cy="1006475"/>
          </a:xfrm>
          <a:prstGeom prst="rect">
            <a:avLst/>
          </a:prstGeom>
          <a:noFill/>
          <a:ln w="28575">
            <a:noFill/>
            <a:miter lim="800000"/>
            <a:headEnd/>
            <a:tailEnd/>
          </a:ln>
        </p:spPr>
        <p:txBody>
          <a:bodyPr>
            <a:prstTxWarp prst="textNoShape">
              <a:avLst/>
            </a:prstTxWarp>
            <a:spAutoFit/>
          </a:bodyPr>
          <a:lstStyle/>
          <a:p>
            <a:r>
              <a:rPr lang="en-US" sz="2000">
                <a:solidFill>
                  <a:srgbClr val="FF0000"/>
                </a:solidFill>
                <a:latin typeface="Arial Narrow" charset="0"/>
              </a:rPr>
              <a:t>In other words, the force gets multiplied by the ratio of the areas A</a:t>
            </a:r>
            <a:r>
              <a:rPr lang="en-US" sz="2000" baseline="-25000">
                <a:solidFill>
                  <a:srgbClr val="FF0000"/>
                </a:solidFill>
                <a:latin typeface="Arial Narrow" charset="0"/>
              </a:rPr>
              <a:t>2</a:t>
            </a:r>
            <a:r>
              <a:rPr lang="en-US" sz="2000">
                <a:solidFill>
                  <a:srgbClr val="FF0000"/>
                </a:solidFill>
                <a:latin typeface="Arial Narrow" charset="0"/>
              </a:rPr>
              <a:t>/A</a:t>
            </a:r>
            <a:r>
              <a:rPr lang="en-US" sz="2000" baseline="-25000">
                <a:solidFill>
                  <a:srgbClr val="FF0000"/>
                </a:solidFill>
                <a:latin typeface="Arial Narrow" charset="0"/>
              </a:rPr>
              <a:t>1</a:t>
            </a:r>
            <a:r>
              <a:rPr lang="en-US" sz="2000">
                <a:solidFill>
                  <a:srgbClr val="FF0000"/>
                </a:solidFill>
                <a:latin typeface="Arial Narrow" charset="0"/>
              </a:rPr>
              <a:t> and is transmitted to the force F</a:t>
            </a:r>
            <a:r>
              <a:rPr lang="en-US" sz="2000" baseline="-25000">
                <a:solidFill>
                  <a:srgbClr val="FF0000"/>
                </a:solidFill>
                <a:latin typeface="Arial Narrow" charset="0"/>
              </a:rPr>
              <a:t>2</a:t>
            </a:r>
            <a:r>
              <a:rPr lang="en-US" sz="2000">
                <a:solidFill>
                  <a:srgbClr val="FF0000"/>
                </a:solidFill>
                <a:latin typeface="Arial Narrow" charset="0"/>
              </a:rPr>
              <a:t> on the surface.</a:t>
            </a:r>
          </a:p>
        </p:txBody>
      </p:sp>
      <p:sp>
        <p:nvSpPr>
          <p:cNvPr id="440364" name="Text Box 44"/>
          <p:cNvSpPr txBox="1">
            <a:spLocks noChangeArrowheads="1"/>
          </p:cNvSpPr>
          <p:nvPr/>
        </p:nvSpPr>
        <p:spPr bwMode="auto">
          <a:xfrm>
            <a:off x="3429000" y="5318125"/>
            <a:ext cx="3733800" cy="1006475"/>
          </a:xfrm>
          <a:prstGeom prst="rect">
            <a:avLst/>
          </a:prstGeom>
          <a:solidFill>
            <a:srgbClr val="FFFF99"/>
          </a:solidFill>
          <a:ln w="28575">
            <a:noFill/>
            <a:miter lim="800000"/>
            <a:headEnd/>
            <a:tailEnd/>
          </a:ln>
        </p:spPr>
        <p:txBody>
          <a:bodyPr>
            <a:prstTxWarp prst="textNoShape">
              <a:avLst/>
            </a:prstTxWarp>
            <a:spAutoFit/>
          </a:bodyPr>
          <a:lstStyle/>
          <a:p>
            <a:r>
              <a:rPr lang="en-US" sz="2000">
                <a:solidFill>
                  <a:srgbClr val="FF0000"/>
                </a:solidFill>
                <a:latin typeface="Arial Narrow" charset="0"/>
              </a:rPr>
              <a:t>No, the actual displaced volume of the fluid is the same.  And the work done by the forces are still the same.</a:t>
            </a:r>
          </a:p>
        </p:txBody>
      </p:sp>
      <p:graphicFrame>
        <p:nvGraphicFramePr>
          <p:cNvPr id="440365" name="Object 5"/>
          <p:cNvGraphicFramePr>
            <a:graphicFrameLocks noChangeAspect="1"/>
          </p:cNvGraphicFramePr>
          <p:nvPr/>
        </p:nvGraphicFramePr>
        <p:xfrm>
          <a:off x="7391400" y="5565775"/>
          <a:ext cx="328613" cy="363538"/>
        </p:xfrm>
        <a:graphic>
          <a:graphicData uri="http://schemas.openxmlformats.org/presentationml/2006/ole">
            <mc:AlternateContent xmlns:mc="http://schemas.openxmlformats.org/markup-compatibility/2006">
              <mc:Choice xmlns:v="urn:schemas-microsoft-com:vml" Requires="v">
                <p:oleObj spid="_x0000_s518544" name="Equation" r:id="rId9" imgW="177480" imgH="215640" progId="Equation.3">
                  <p:embed/>
                </p:oleObj>
              </mc:Choice>
              <mc:Fallback>
                <p:oleObj name="Equation" r:id="rId9" imgW="177480" imgH="215640" progId="Equation.3">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7391400" y="5565775"/>
                        <a:ext cx="328613" cy="363538"/>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FF0000"/>
                            </a:solidFill>
                            <a:miter lim="800000"/>
                            <a:headEnd/>
                            <a:tailEnd/>
                          </a14:hiddenLine>
                        </a:ext>
                      </a:extLst>
                    </p:spPr>
                  </p:pic>
                </p:oleObj>
              </mc:Fallback>
            </mc:AlternateContent>
          </a:graphicData>
        </a:graphic>
      </p:graphicFrame>
      <p:graphicFrame>
        <p:nvGraphicFramePr>
          <p:cNvPr id="440366" name="Object 6"/>
          <p:cNvGraphicFramePr>
            <a:graphicFrameLocks noChangeAspect="1"/>
          </p:cNvGraphicFramePr>
          <p:nvPr/>
        </p:nvGraphicFramePr>
        <p:xfrm>
          <a:off x="7680325" y="3505200"/>
          <a:ext cx="612775" cy="728663"/>
        </p:xfrm>
        <a:graphic>
          <a:graphicData uri="http://schemas.openxmlformats.org/presentationml/2006/ole">
            <mc:AlternateContent xmlns:mc="http://schemas.openxmlformats.org/markup-compatibility/2006">
              <mc:Choice xmlns:v="urn:schemas-microsoft-com:vml" Requires="v">
                <p:oleObj spid="_x0000_s518545" name="Equation" r:id="rId10" imgW="330120" imgH="431640" progId="Equation.3">
                  <p:embed/>
                </p:oleObj>
              </mc:Choice>
              <mc:Fallback>
                <p:oleObj name="Equation" r:id="rId10" imgW="330120" imgH="431640" progId="Equation.3">
                  <p:embed/>
                  <p:pic>
                    <p:nvPicPr>
                      <p:cNvPr id="0" name=""/>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7680325" y="3505200"/>
                        <a:ext cx="612775" cy="728663"/>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FF0000"/>
                            </a:solidFill>
                            <a:miter lim="800000"/>
                            <a:headEnd/>
                            <a:tailEnd/>
                          </a14:hiddenLine>
                        </a:ext>
                      </a:extLst>
                    </p:spPr>
                  </p:pic>
                </p:oleObj>
              </mc:Fallback>
            </mc:AlternateContent>
          </a:graphicData>
        </a:graphic>
      </p:graphicFrame>
      <p:graphicFrame>
        <p:nvGraphicFramePr>
          <p:cNvPr id="440367" name="Object 7"/>
          <p:cNvGraphicFramePr>
            <a:graphicFrameLocks noChangeAspect="1"/>
          </p:cNvGraphicFramePr>
          <p:nvPr/>
        </p:nvGraphicFramePr>
        <p:xfrm>
          <a:off x="8277225" y="3505200"/>
          <a:ext cx="638175" cy="728663"/>
        </p:xfrm>
        <a:graphic>
          <a:graphicData uri="http://schemas.openxmlformats.org/presentationml/2006/ole">
            <mc:AlternateContent xmlns:mc="http://schemas.openxmlformats.org/markup-compatibility/2006">
              <mc:Choice xmlns:v="urn:schemas-microsoft-com:vml" Requires="v">
                <p:oleObj spid="_x0000_s518546" name="Equation" r:id="rId12" imgW="342720" imgH="431640" progId="Equation.3">
                  <p:embed/>
                </p:oleObj>
              </mc:Choice>
              <mc:Fallback>
                <p:oleObj name="Equation" r:id="rId12" imgW="342720" imgH="431640" progId="Equation.3">
                  <p:embed/>
                  <p:pic>
                    <p:nvPicPr>
                      <p:cNvPr id="0" name=""/>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8277225" y="3505200"/>
                        <a:ext cx="638175" cy="728663"/>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FF0000"/>
                            </a:solidFill>
                            <a:miter lim="800000"/>
                            <a:headEnd/>
                            <a:tailEnd/>
                          </a14:hiddenLine>
                        </a:ext>
                      </a:extLst>
                    </p:spPr>
                  </p:pic>
                </p:oleObj>
              </mc:Fallback>
            </mc:AlternateContent>
          </a:graphicData>
        </a:graphic>
      </p:graphicFrame>
      <p:graphicFrame>
        <p:nvGraphicFramePr>
          <p:cNvPr id="440368" name="Object 8"/>
          <p:cNvGraphicFramePr>
            <a:graphicFrameLocks noChangeAspect="1"/>
          </p:cNvGraphicFramePr>
          <p:nvPr/>
        </p:nvGraphicFramePr>
        <p:xfrm>
          <a:off x="7715250" y="5410200"/>
          <a:ext cx="895350" cy="728663"/>
        </p:xfrm>
        <a:graphic>
          <a:graphicData uri="http://schemas.openxmlformats.org/presentationml/2006/ole">
            <mc:AlternateContent xmlns:mc="http://schemas.openxmlformats.org/markup-compatibility/2006">
              <mc:Choice xmlns:v="urn:schemas-microsoft-com:vml" Requires="v">
                <p:oleObj spid="_x0000_s518547" name="Equation" r:id="rId14" imgW="482400" imgH="431640" progId="Equation.3">
                  <p:embed/>
                </p:oleObj>
              </mc:Choice>
              <mc:Fallback>
                <p:oleObj name="Equation" r:id="rId14" imgW="482400" imgH="431640" progId="Equation.3">
                  <p:embed/>
                  <p:pic>
                    <p:nvPicPr>
                      <p:cNvPr id="0" name=""/>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7715250" y="5410200"/>
                        <a:ext cx="895350" cy="728663"/>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FF0000"/>
                            </a:solidFill>
                            <a:miter lim="800000"/>
                            <a:headEnd/>
                            <a:tailEnd/>
                          </a14:hiddenLine>
                        </a:ext>
                      </a:extLst>
                    </p:spPr>
                  </p:pic>
                </p:oleObj>
              </mc:Fallback>
            </mc:AlternateContent>
          </a:graphicData>
        </a:graphic>
      </p:graphicFrame>
      <p:graphicFrame>
        <p:nvGraphicFramePr>
          <p:cNvPr id="440369" name="Object 9"/>
          <p:cNvGraphicFramePr>
            <a:graphicFrameLocks noChangeAspect="1"/>
          </p:cNvGraphicFramePr>
          <p:nvPr/>
        </p:nvGraphicFramePr>
        <p:xfrm>
          <a:off x="3929063" y="4452938"/>
          <a:ext cx="896937" cy="728662"/>
        </p:xfrm>
        <a:graphic>
          <a:graphicData uri="http://schemas.openxmlformats.org/presentationml/2006/ole">
            <mc:AlternateContent xmlns:mc="http://schemas.openxmlformats.org/markup-compatibility/2006">
              <mc:Choice xmlns:v="urn:schemas-microsoft-com:vml" Requires="v">
                <p:oleObj spid="_x0000_s518548" name="Equation" r:id="rId16" imgW="482400" imgH="431640" progId="Equation.DSMT4">
                  <p:embed/>
                </p:oleObj>
              </mc:Choice>
              <mc:Fallback>
                <p:oleObj name="Equation" r:id="rId16" imgW="482400" imgH="431640" progId="Equation.DSMT4">
                  <p:embed/>
                  <p:pic>
                    <p:nvPicPr>
                      <p:cNvPr id="0" name=""/>
                      <p:cNvPicPr>
                        <a:picLocks noChangeAspect="1" noChangeArrowheads="1"/>
                      </p:cNvPicPr>
                      <p:nvPr/>
                    </p:nvPicPr>
                    <p:blipFill>
                      <a:blip r:embed="rId17">
                        <a:extLst>
                          <a:ext uri="{28A0092B-C50C-407E-A947-70E740481C1C}">
                            <a14:useLocalDpi xmlns:a14="http://schemas.microsoft.com/office/drawing/2010/main" val="0"/>
                          </a:ext>
                        </a:extLst>
                      </a:blip>
                      <a:srcRect/>
                      <a:stretch>
                        <a:fillRect/>
                      </a:stretch>
                    </p:blipFill>
                    <p:spPr bwMode="auto">
                      <a:xfrm>
                        <a:off x="3929063" y="4452938"/>
                        <a:ext cx="896937" cy="728662"/>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FF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435520597"/>
      </p:ext>
    </p:extLst>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iterate type="wd">
                                    <p:tmPct val="10000"/>
                                  </p:iterate>
                                  <p:childTnLst>
                                    <p:set>
                                      <p:cBhvr>
                                        <p:cTn id="6" dur="1" fill="hold">
                                          <p:stCondLst>
                                            <p:cond delay="0"/>
                                          </p:stCondLst>
                                        </p:cTn>
                                        <p:tgtEl>
                                          <p:spTgt spid="440323"/>
                                        </p:tgtEl>
                                        <p:attrNameLst>
                                          <p:attrName>style.visibility</p:attrName>
                                        </p:attrNameLst>
                                      </p:cBhvr>
                                      <p:to>
                                        <p:strVal val="visible"/>
                                      </p:to>
                                    </p:set>
                                    <p:animEffect transition="in" filter="wipe(left)">
                                      <p:cBhvr>
                                        <p:cTn id="7" dur="500"/>
                                        <p:tgtEl>
                                          <p:spTgt spid="440323"/>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iterate type="wd">
                                    <p:tmPct val="10000"/>
                                  </p:iterate>
                                  <p:childTnLst>
                                    <p:set>
                                      <p:cBhvr>
                                        <p:cTn id="11" dur="1" fill="hold">
                                          <p:stCondLst>
                                            <p:cond delay="0"/>
                                          </p:stCondLst>
                                        </p:cTn>
                                        <p:tgtEl>
                                          <p:spTgt spid="440330"/>
                                        </p:tgtEl>
                                        <p:attrNameLst>
                                          <p:attrName>style.visibility</p:attrName>
                                        </p:attrNameLst>
                                      </p:cBhvr>
                                      <p:to>
                                        <p:strVal val="visible"/>
                                      </p:to>
                                    </p:set>
                                    <p:animEffect transition="in" filter="wipe(left)">
                                      <p:cBhvr>
                                        <p:cTn id="12" dur="500"/>
                                        <p:tgtEl>
                                          <p:spTgt spid="440330"/>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iterate type="wd">
                                    <p:tmPct val="10000"/>
                                  </p:iterate>
                                  <p:childTnLst>
                                    <p:set>
                                      <p:cBhvr>
                                        <p:cTn id="16" dur="1" fill="hold">
                                          <p:stCondLst>
                                            <p:cond delay="0"/>
                                          </p:stCondLst>
                                        </p:cTn>
                                        <p:tgtEl>
                                          <p:spTgt spid="440327"/>
                                        </p:tgtEl>
                                        <p:attrNameLst>
                                          <p:attrName>style.visibility</p:attrName>
                                        </p:attrNameLst>
                                      </p:cBhvr>
                                      <p:to>
                                        <p:strVal val="visible"/>
                                      </p:to>
                                    </p:set>
                                    <p:animEffect transition="in" filter="wipe(left)">
                                      <p:cBhvr>
                                        <p:cTn id="17" dur="500"/>
                                        <p:tgtEl>
                                          <p:spTgt spid="440327"/>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iterate type="wd">
                                    <p:tmPct val="10000"/>
                                  </p:iterate>
                                  <p:childTnLst>
                                    <p:set>
                                      <p:cBhvr>
                                        <p:cTn id="21" dur="1" fill="hold">
                                          <p:stCondLst>
                                            <p:cond delay="0"/>
                                          </p:stCondLst>
                                        </p:cTn>
                                        <p:tgtEl>
                                          <p:spTgt spid="440324">
                                            <p:txEl>
                                              <p:pRg st="0" end="0"/>
                                            </p:txEl>
                                          </p:spTgt>
                                        </p:tgtEl>
                                        <p:attrNameLst>
                                          <p:attrName>style.visibility</p:attrName>
                                        </p:attrNameLst>
                                      </p:cBhvr>
                                      <p:to>
                                        <p:strVal val="visible"/>
                                      </p:to>
                                    </p:set>
                                    <p:animEffect transition="in" filter="wipe(left)">
                                      <p:cBhvr>
                                        <p:cTn id="22" dur="500"/>
                                        <p:tgtEl>
                                          <p:spTgt spid="440324">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iterate type="wd">
                                    <p:tmPct val="10000"/>
                                  </p:iterate>
                                  <p:childTnLst>
                                    <p:set>
                                      <p:cBhvr>
                                        <p:cTn id="26" dur="1" fill="hold">
                                          <p:stCondLst>
                                            <p:cond delay="0"/>
                                          </p:stCondLst>
                                        </p:cTn>
                                        <p:tgtEl>
                                          <p:spTgt spid="440325"/>
                                        </p:tgtEl>
                                        <p:attrNameLst>
                                          <p:attrName>style.visibility</p:attrName>
                                        </p:attrNameLst>
                                      </p:cBhvr>
                                      <p:to>
                                        <p:strVal val="visible"/>
                                      </p:to>
                                    </p:set>
                                    <p:animEffect transition="in" filter="wipe(left)">
                                      <p:cBhvr>
                                        <p:cTn id="27" dur="500"/>
                                        <p:tgtEl>
                                          <p:spTgt spid="440325"/>
                                        </p:tgtEl>
                                      </p:cBhvr>
                                    </p:animEffect>
                                  </p:childTnLst>
                                </p:cTn>
                              </p:par>
                            </p:childTnLst>
                          </p:cTn>
                        </p:par>
                      </p:childTnLst>
                    </p:cTn>
                  </p:par>
                  <p:par>
                    <p:cTn id="28" fill="hold">
                      <p:stCondLst>
                        <p:cond delay="indefinite"/>
                      </p:stCondLst>
                      <p:childTnLst>
                        <p:par>
                          <p:cTn id="29" fill="hold">
                            <p:stCondLst>
                              <p:cond delay="0"/>
                            </p:stCondLst>
                            <p:childTnLst>
                              <p:par>
                                <p:cTn id="30" presetID="53" presetClass="entr" presetSubtype="0" fill="hold" nodeType="clickEffect">
                                  <p:stCondLst>
                                    <p:cond delay="0"/>
                                  </p:stCondLst>
                                  <p:childTnLst>
                                    <p:set>
                                      <p:cBhvr>
                                        <p:cTn id="31" dur="1" fill="hold">
                                          <p:stCondLst>
                                            <p:cond delay="0"/>
                                          </p:stCondLst>
                                        </p:cTn>
                                        <p:tgtEl>
                                          <p:spTgt spid="2"/>
                                        </p:tgtEl>
                                        <p:attrNameLst>
                                          <p:attrName>style.visibility</p:attrName>
                                        </p:attrNameLst>
                                      </p:cBhvr>
                                      <p:to>
                                        <p:strVal val="visible"/>
                                      </p:to>
                                    </p:set>
                                    <p:anim calcmode="lin" valueType="num">
                                      <p:cBhvr>
                                        <p:cTn id="32" dur="500" fill="hold"/>
                                        <p:tgtEl>
                                          <p:spTgt spid="2"/>
                                        </p:tgtEl>
                                        <p:attrNameLst>
                                          <p:attrName>ppt_w</p:attrName>
                                        </p:attrNameLst>
                                      </p:cBhvr>
                                      <p:tavLst>
                                        <p:tav tm="0">
                                          <p:val>
                                            <p:fltVal val="0"/>
                                          </p:val>
                                        </p:tav>
                                        <p:tav tm="100000">
                                          <p:val>
                                            <p:strVal val="#ppt_w"/>
                                          </p:val>
                                        </p:tav>
                                      </p:tavLst>
                                    </p:anim>
                                    <p:anim calcmode="lin" valueType="num">
                                      <p:cBhvr>
                                        <p:cTn id="33" dur="500" fill="hold"/>
                                        <p:tgtEl>
                                          <p:spTgt spid="2"/>
                                        </p:tgtEl>
                                        <p:attrNameLst>
                                          <p:attrName>ppt_h</p:attrName>
                                        </p:attrNameLst>
                                      </p:cBhvr>
                                      <p:tavLst>
                                        <p:tav tm="0">
                                          <p:val>
                                            <p:fltVal val="0"/>
                                          </p:val>
                                        </p:tav>
                                        <p:tav tm="100000">
                                          <p:val>
                                            <p:strVal val="#ppt_h"/>
                                          </p:val>
                                        </p:tav>
                                      </p:tavLst>
                                    </p:anim>
                                    <p:animEffect transition="in" filter="fade">
                                      <p:cBhvr>
                                        <p:cTn id="34" dur="500"/>
                                        <p:tgtEl>
                                          <p:spTgt spid="2"/>
                                        </p:tgtEl>
                                      </p:cBhvr>
                                    </p:animEffect>
                                  </p:childTnLst>
                                </p:cTn>
                              </p:par>
                            </p:childTnLst>
                          </p:cTn>
                        </p:par>
                      </p:childTnLst>
                    </p:cTn>
                  </p:par>
                  <p:par>
                    <p:cTn id="35" fill="hold">
                      <p:stCondLst>
                        <p:cond delay="indefinite"/>
                      </p:stCondLst>
                      <p:childTnLst>
                        <p:par>
                          <p:cTn id="36" fill="hold">
                            <p:stCondLst>
                              <p:cond delay="0"/>
                            </p:stCondLst>
                            <p:childTnLst>
                              <p:par>
                                <p:cTn id="37" presetID="22" presetClass="entr" presetSubtype="8" fill="hold" grpId="0" nodeType="clickEffect">
                                  <p:stCondLst>
                                    <p:cond delay="0"/>
                                  </p:stCondLst>
                                  <p:iterate type="wd">
                                    <p:tmPct val="10000"/>
                                  </p:iterate>
                                  <p:childTnLst>
                                    <p:set>
                                      <p:cBhvr>
                                        <p:cTn id="38" dur="1" fill="hold">
                                          <p:stCondLst>
                                            <p:cond delay="0"/>
                                          </p:stCondLst>
                                        </p:cTn>
                                        <p:tgtEl>
                                          <p:spTgt spid="440329">
                                            <p:txEl>
                                              <p:pRg st="0" end="0"/>
                                            </p:txEl>
                                          </p:spTgt>
                                        </p:tgtEl>
                                        <p:attrNameLst>
                                          <p:attrName>style.visibility</p:attrName>
                                        </p:attrNameLst>
                                      </p:cBhvr>
                                      <p:to>
                                        <p:strVal val="visible"/>
                                      </p:to>
                                    </p:set>
                                    <p:animEffect transition="in" filter="wipe(left)">
                                      <p:cBhvr>
                                        <p:cTn id="39" dur="500"/>
                                        <p:tgtEl>
                                          <p:spTgt spid="440329">
                                            <p:txEl>
                                              <p:pRg st="0" end="0"/>
                                            </p:txEl>
                                          </p:spTgt>
                                        </p:tgtEl>
                                      </p:cBhvr>
                                    </p:animEffect>
                                  </p:childTnLst>
                                </p:cTn>
                              </p:par>
                            </p:childTnLst>
                          </p:cTn>
                        </p:par>
                      </p:childTnLst>
                    </p:cTn>
                  </p:par>
                  <p:par>
                    <p:cTn id="40" fill="hold">
                      <p:stCondLst>
                        <p:cond delay="indefinite"/>
                      </p:stCondLst>
                      <p:childTnLst>
                        <p:par>
                          <p:cTn id="41" fill="hold">
                            <p:stCondLst>
                              <p:cond delay="0"/>
                            </p:stCondLst>
                            <p:childTnLst>
                              <p:par>
                                <p:cTn id="42" presetID="22" presetClass="entr" presetSubtype="8" fill="hold" nodeType="clickEffect">
                                  <p:stCondLst>
                                    <p:cond delay="0"/>
                                  </p:stCondLst>
                                  <p:iterate type="wd">
                                    <p:tmPct val="10000"/>
                                  </p:iterate>
                                  <p:childTnLst>
                                    <p:set>
                                      <p:cBhvr>
                                        <p:cTn id="43" dur="1" fill="hold">
                                          <p:stCondLst>
                                            <p:cond delay="0"/>
                                          </p:stCondLst>
                                        </p:cTn>
                                        <p:tgtEl>
                                          <p:spTgt spid="440328"/>
                                        </p:tgtEl>
                                        <p:attrNameLst>
                                          <p:attrName>style.visibility</p:attrName>
                                        </p:attrNameLst>
                                      </p:cBhvr>
                                      <p:to>
                                        <p:strVal val="visible"/>
                                      </p:to>
                                    </p:set>
                                    <p:animEffect transition="in" filter="wipe(left)">
                                      <p:cBhvr>
                                        <p:cTn id="44" dur="500"/>
                                        <p:tgtEl>
                                          <p:spTgt spid="440328"/>
                                        </p:tgtEl>
                                      </p:cBhvr>
                                    </p:animEffect>
                                  </p:childTnLst>
                                </p:cTn>
                              </p:par>
                            </p:childTnLst>
                          </p:cTn>
                        </p:par>
                      </p:childTnLst>
                    </p:cTn>
                  </p:par>
                  <p:par>
                    <p:cTn id="45" fill="hold">
                      <p:stCondLst>
                        <p:cond delay="indefinite"/>
                      </p:stCondLst>
                      <p:childTnLst>
                        <p:par>
                          <p:cTn id="46" fill="hold">
                            <p:stCondLst>
                              <p:cond delay="0"/>
                            </p:stCondLst>
                            <p:childTnLst>
                              <p:par>
                                <p:cTn id="47" presetID="22" presetClass="entr" presetSubtype="8" fill="hold" nodeType="clickEffect">
                                  <p:stCondLst>
                                    <p:cond delay="0"/>
                                  </p:stCondLst>
                                  <p:iterate type="wd">
                                    <p:tmPct val="10000"/>
                                  </p:iterate>
                                  <p:childTnLst>
                                    <p:set>
                                      <p:cBhvr>
                                        <p:cTn id="48" dur="1" fill="hold">
                                          <p:stCondLst>
                                            <p:cond delay="0"/>
                                          </p:stCondLst>
                                        </p:cTn>
                                        <p:tgtEl>
                                          <p:spTgt spid="440366"/>
                                        </p:tgtEl>
                                        <p:attrNameLst>
                                          <p:attrName>style.visibility</p:attrName>
                                        </p:attrNameLst>
                                      </p:cBhvr>
                                      <p:to>
                                        <p:strVal val="visible"/>
                                      </p:to>
                                    </p:set>
                                    <p:animEffect transition="in" filter="wipe(left)">
                                      <p:cBhvr>
                                        <p:cTn id="49" dur="500"/>
                                        <p:tgtEl>
                                          <p:spTgt spid="440366"/>
                                        </p:tgtEl>
                                      </p:cBhvr>
                                    </p:animEffect>
                                  </p:childTnLst>
                                </p:cTn>
                              </p:par>
                            </p:childTnLst>
                          </p:cTn>
                        </p:par>
                      </p:childTnLst>
                    </p:cTn>
                  </p:par>
                  <p:par>
                    <p:cTn id="50" fill="hold">
                      <p:stCondLst>
                        <p:cond delay="indefinite"/>
                      </p:stCondLst>
                      <p:childTnLst>
                        <p:par>
                          <p:cTn id="51" fill="hold">
                            <p:stCondLst>
                              <p:cond delay="0"/>
                            </p:stCondLst>
                            <p:childTnLst>
                              <p:par>
                                <p:cTn id="52" presetID="22" presetClass="entr" presetSubtype="8" fill="hold" nodeType="clickEffect">
                                  <p:stCondLst>
                                    <p:cond delay="0"/>
                                  </p:stCondLst>
                                  <p:iterate type="wd">
                                    <p:tmPct val="10000"/>
                                  </p:iterate>
                                  <p:childTnLst>
                                    <p:set>
                                      <p:cBhvr>
                                        <p:cTn id="53" dur="1" fill="hold">
                                          <p:stCondLst>
                                            <p:cond delay="0"/>
                                          </p:stCondLst>
                                        </p:cTn>
                                        <p:tgtEl>
                                          <p:spTgt spid="440367"/>
                                        </p:tgtEl>
                                        <p:attrNameLst>
                                          <p:attrName>style.visibility</p:attrName>
                                        </p:attrNameLst>
                                      </p:cBhvr>
                                      <p:to>
                                        <p:strVal val="visible"/>
                                      </p:to>
                                    </p:set>
                                    <p:animEffect transition="in" filter="wipe(left)">
                                      <p:cBhvr>
                                        <p:cTn id="54" dur="500"/>
                                        <p:tgtEl>
                                          <p:spTgt spid="440367"/>
                                        </p:tgtEl>
                                      </p:cBhvr>
                                    </p:animEffect>
                                  </p:childTnLst>
                                </p:cTn>
                              </p:par>
                            </p:childTnLst>
                          </p:cTn>
                        </p:par>
                      </p:childTnLst>
                    </p:cTn>
                  </p:par>
                  <p:par>
                    <p:cTn id="55" fill="hold">
                      <p:stCondLst>
                        <p:cond delay="indefinite"/>
                      </p:stCondLst>
                      <p:childTnLst>
                        <p:par>
                          <p:cTn id="56" fill="hold">
                            <p:stCondLst>
                              <p:cond delay="0"/>
                            </p:stCondLst>
                            <p:childTnLst>
                              <p:par>
                                <p:cTn id="57" presetID="22" presetClass="entr" presetSubtype="8" fill="hold" grpId="0" nodeType="clickEffect">
                                  <p:stCondLst>
                                    <p:cond delay="0"/>
                                  </p:stCondLst>
                                  <p:iterate type="wd">
                                    <p:tmPct val="10000"/>
                                  </p:iterate>
                                  <p:childTnLst>
                                    <p:set>
                                      <p:cBhvr>
                                        <p:cTn id="58" dur="1" fill="hold">
                                          <p:stCondLst>
                                            <p:cond delay="0"/>
                                          </p:stCondLst>
                                        </p:cTn>
                                        <p:tgtEl>
                                          <p:spTgt spid="440326">
                                            <p:txEl>
                                              <p:pRg st="0" end="0"/>
                                            </p:txEl>
                                          </p:spTgt>
                                        </p:tgtEl>
                                        <p:attrNameLst>
                                          <p:attrName>style.visibility</p:attrName>
                                        </p:attrNameLst>
                                      </p:cBhvr>
                                      <p:to>
                                        <p:strVal val="visible"/>
                                      </p:to>
                                    </p:set>
                                    <p:animEffect transition="in" filter="wipe(left)">
                                      <p:cBhvr>
                                        <p:cTn id="59" dur="500"/>
                                        <p:tgtEl>
                                          <p:spTgt spid="440326">
                                            <p:txEl>
                                              <p:pRg st="0" end="0"/>
                                            </p:txEl>
                                          </p:spTgt>
                                        </p:tgtEl>
                                      </p:cBhvr>
                                    </p:animEffect>
                                  </p:childTnLst>
                                </p:cTn>
                              </p:par>
                            </p:childTnLst>
                          </p:cTn>
                        </p:par>
                      </p:childTnLst>
                    </p:cTn>
                  </p:par>
                  <p:par>
                    <p:cTn id="60" fill="hold">
                      <p:stCondLst>
                        <p:cond delay="indefinite"/>
                      </p:stCondLst>
                      <p:childTnLst>
                        <p:par>
                          <p:cTn id="61" fill="hold">
                            <p:stCondLst>
                              <p:cond delay="0"/>
                            </p:stCondLst>
                            <p:childTnLst>
                              <p:par>
                                <p:cTn id="62" presetID="22" presetClass="entr" presetSubtype="8" fill="hold" nodeType="clickEffect">
                                  <p:stCondLst>
                                    <p:cond delay="0"/>
                                  </p:stCondLst>
                                  <p:iterate type="wd">
                                    <p:tmPct val="10000"/>
                                  </p:iterate>
                                  <p:childTnLst>
                                    <p:set>
                                      <p:cBhvr>
                                        <p:cTn id="63" dur="1" fill="hold">
                                          <p:stCondLst>
                                            <p:cond delay="0"/>
                                          </p:stCondLst>
                                        </p:cTn>
                                        <p:tgtEl>
                                          <p:spTgt spid="440362"/>
                                        </p:tgtEl>
                                        <p:attrNameLst>
                                          <p:attrName>style.visibility</p:attrName>
                                        </p:attrNameLst>
                                      </p:cBhvr>
                                      <p:to>
                                        <p:strVal val="visible"/>
                                      </p:to>
                                    </p:set>
                                    <p:animEffect transition="in" filter="wipe(left)">
                                      <p:cBhvr>
                                        <p:cTn id="64" dur="500"/>
                                        <p:tgtEl>
                                          <p:spTgt spid="440362"/>
                                        </p:tgtEl>
                                      </p:cBhvr>
                                    </p:animEffect>
                                  </p:childTnLst>
                                </p:cTn>
                              </p:par>
                            </p:childTnLst>
                          </p:cTn>
                        </p:par>
                      </p:childTnLst>
                    </p:cTn>
                  </p:par>
                  <p:par>
                    <p:cTn id="65" fill="hold">
                      <p:stCondLst>
                        <p:cond delay="indefinite"/>
                      </p:stCondLst>
                      <p:childTnLst>
                        <p:par>
                          <p:cTn id="66" fill="hold">
                            <p:stCondLst>
                              <p:cond delay="0"/>
                            </p:stCondLst>
                            <p:childTnLst>
                              <p:par>
                                <p:cTn id="67" presetID="22" presetClass="entr" presetSubtype="8" fill="hold" nodeType="clickEffect">
                                  <p:stCondLst>
                                    <p:cond delay="0"/>
                                  </p:stCondLst>
                                  <p:iterate type="wd">
                                    <p:tmPct val="10000"/>
                                  </p:iterate>
                                  <p:childTnLst>
                                    <p:set>
                                      <p:cBhvr>
                                        <p:cTn id="68" dur="1" fill="hold">
                                          <p:stCondLst>
                                            <p:cond delay="0"/>
                                          </p:stCondLst>
                                        </p:cTn>
                                        <p:tgtEl>
                                          <p:spTgt spid="440369"/>
                                        </p:tgtEl>
                                        <p:attrNameLst>
                                          <p:attrName>style.visibility</p:attrName>
                                        </p:attrNameLst>
                                      </p:cBhvr>
                                      <p:to>
                                        <p:strVal val="visible"/>
                                      </p:to>
                                    </p:set>
                                    <p:animEffect transition="in" filter="wipe(left)">
                                      <p:cBhvr>
                                        <p:cTn id="69" dur="500"/>
                                        <p:tgtEl>
                                          <p:spTgt spid="440369"/>
                                        </p:tgtEl>
                                      </p:cBhvr>
                                    </p:animEffect>
                                  </p:childTnLst>
                                </p:cTn>
                              </p:par>
                            </p:childTnLst>
                          </p:cTn>
                        </p:par>
                      </p:childTnLst>
                    </p:cTn>
                  </p:par>
                  <p:par>
                    <p:cTn id="70" fill="hold">
                      <p:stCondLst>
                        <p:cond delay="indefinite"/>
                      </p:stCondLst>
                      <p:childTnLst>
                        <p:par>
                          <p:cTn id="71" fill="hold">
                            <p:stCondLst>
                              <p:cond delay="0"/>
                            </p:stCondLst>
                            <p:childTnLst>
                              <p:par>
                                <p:cTn id="72" presetID="22" presetClass="entr" presetSubtype="8" fill="hold" grpId="0" nodeType="clickEffect">
                                  <p:stCondLst>
                                    <p:cond delay="0"/>
                                  </p:stCondLst>
                                  <p:iterate type="wd">
                                    <p:tmPct val="10000"/>
                                  </p:iterate>
                                  <p:childTnLst>
                                    <p:set>
                                      <p:cBhvr>
                                        <p:cTn id="73" dur="1" fill="hold">
                                          <p:stCondLst>
                                            <p:cond delay="0"/>
                                          </p:stCondLst>
                                        </p:cTn>
                                        <p:tgtEl>
                                          <p:spTgt spid="440363">
                                            <p:txEl>
                                              <p:pRg st="0" end="0"/>
                                            </p:txEl>
                                          </p:spTgt>
                                        </p:tgtEl>
                                        <p:attrNameLst>
                                          <p:attrName>style.visibility</p:attrName>
                                        </p:attrNameLst>
                                      </p:cBhvr>
                                      <p:to>
                                        <p:strVal val="visible"/>
                                      </p:to>
                                    </p:set>
                                    <p:animEffect transition="in" filter="wipe(left)">
                                      <p:cBhvr>
                                        <p:cTn id="74" dur="500"/>
                                        <p:tgtEl>
                                          <p:spTgt spid="440363">
                                            <p:txEl>
                                              <p:pRg st="0" end="0"/>
                                            </p:txEl>
                                          </p:spTgt>
                                        </p:tgtEl>
                                      </p:cBhvr>
                                    </p:animEffect>
                                  </p:childTnLst>
                                </p:cTn>
                              </p:par>
                            </p:childTnLst>
                          </p:cTn>
                        </p:par>
                      </p:childTnLst>
                    </p:cTn>
                  </p:par>
                  <p:par>
                    <p:cTn id="75" fill="hold">
                      <p:stCondLst>
                        <p:cond delay="indefinite"/>
                      </p:stCondLst>
                      <p:childTnLst>
                        <p:par>
                          <p:cTn id="76" fill="hold">
                            <p:stCondLst>
                              <p:cond delay="0"/>
                            </p:stCondLst>
                            <p:childTnLst>
                              <p:par>
                                <p:cTn id="77" presetID="22" presetClass="entr" presetSubtype="8" fill="hold" grpId="0" nodeType="clickEffect">
                                  <p:stCondLst>
                                    <p:cond delay="0"/>
                                  </p:stCondLst>
                                  <p:iterate type="wd">
                                    <p:tmPct val="10000"/>
                                  </p:iterate>
                                  <p:childTnLst>
                                    <p:set>
                                      <p:cBhvr>
                                        <p:cTn id="78" dur="1" fill="hold">
                                          <p:stCondLst>
                                            <p:cond delay="0"/>
                                          </p:stCondLst>
                                        </p:cTn>
                                        <p:tgtEl>
                                          <p:spTgt spid="440331"/>
                                        </p:tgtEl>
                                        <p:attrNameLst>
                                          <p:attrName>style.visibility</p:attrName>
                                        </p:attrNameLst>
                                      </p:cBhvr>
                                      <p:to>
                                        <p:strVal val="visible"/>
                                      </p:to>
                                    </p:set>
                                    <p:animEffect transition="in" filter="wipe(left)">
                                      <p:cBhvr>
                                        <p:cTn id="79" dur="500"/>
                                        <p:tgtEl>
                                          <p:spTgt spid="440331"/>
                                        </p:tgtEl>
                                      </p:cBhvr>
                                    </p:animEffect>
                                  </p:childTnLst>
                                </p:cTn>
                              </p:par>
                            </p:childTnLst>
                          </p:cTn>
                        </p:par>
                      </p:childTnLst>
                    </p:cTn>
                  </p:par>
                  <p:par>
                    <p:cTn id="80" fill="hold">
                      <p:stCondLst>
                        <p:cond delay="indefinite"/>
                      </p:stCondLst>
                      <p:childTnLst>
                        <p:par>
                          <p:cTn id="81" fill="hold">
                            <p:stCondLst>
                              <p:cond delay="0"/>
                            </p:stCondLst>
                            <p:childTnLst>
                              <p:par>
                                <p:cTn id="82" presetID="22" presetClass="entr" presetSubtype="8" fill="hold" grpId="0" nodeType="clickEffect">
                                  <p:stCondLst>
                                    <p:cond delay="0"/>
                                  </p:stCondLst>
                                  <p:iterate type="wd">
                                    <p:tmPct val="10000"/>
                                  </p:iterate>
                                  <p:childTnLst>
                                    <p:set>
                                      <p:cBhvr>
                                        <p:cTn id="83" dur="1" fill="hold">
                                          <p:stCondLst>
                                            <p:cond delay="0"/>
                                          </p:stCondLst>
                                        </p:cTn>
                                        <p:tgtEl>
                                          <p:spTgt spid="440364"/>
                                        </p:tgtEl>
                                        <p:attrNameLst>
                                          <p:attrName>style.visibility</p:attrName>
                                        </p:attrNameLst>
                                      </p:cBhvr>
                                      <p:to>
                                        <p:strVal val="visible"/>
                                      </p:to>
                                    </p:set>
                                    <p:animEffect transition="in" filter="wipe(left)">
                                      <p:cBhvr>
                                        <p:cTn id="84" dur="500"/>
                                        <p:tgtEl>
                                          <p:spTgt spid="440364"/>
                                        </p:tgtEl>
                                      </p:cBhvr>
                                    </p:animEffect>
                                  </p:childTnLst>
                                </p:cTn>
                              </p:par>
                            </p:childTnLst>
                          </p:cTn>
                        </p:par>
                      </p:childTnLst>
                    </p:cTn>
                  </p:par>
                  <p:par>
                    <p:cTn id="85" fill="hold">
                      <p:stCondLst>
                        <p:cond delay="indefinite"/>
                      </p:stCondLst>
                      <p:childTnLst>
                        <p:par>
                          <p:cTn id="86" fill="hold">
                            <p:stCondLst>
                              <p:cond delay="0"/>
                            </p:stCondLst>
                            <p:childTnLst>
                              <p:par>
                                <p:cTn id="87" presetID="22" presetClass="entr" presetSubtype="8" fill="hold" nodeType="clickEffect">
                                  <p:stCondLst>
                                    <p:cond delay="0"/>
                                  </p:stCondLst>
                                  <p:iterate type="wd">
                                    <p:tmPct val="10000"/>
                                  </p:iterate>
                                  <p:childTnLst>
                                    <p:set>
                                      <p:cBhvr>
                                        <p:cTn id="88" dur="1" fill="hold">
                                          <p:stCondLst>
                                            <p:cond delay="0"/>
                                          </p:stCondLst>
                                        </p:cTn>
                                        <p:tgtEl>
                                          <p:spTgt spid="440365"/>
                                        </p:tgtEl>
                                        <p:attrNameLst>
                                          <p:attrName>style.visibility</p:attrName>
                                        </p:attrNameLst>
                                      </p:cBhvr>
                                      <p:to>
                                        <p:strVal val="visible"/>
                                      </p:to>
                                    </p:set>
                                    <p:animEffect transition="in" filter="wipe(left)">
                                      <p:cBhvr>
                                        <p:cTn id="89" dur="500"/>
                                        <p:tgtEl>
                                          <p:spTgt spid="440365"/>
                                        </p:tgtEl>
                                      </p:cBhvr>
                                    </p:animEffect>
                                  </p:childTnLst>
                                </p:cTn>
                              </p:par>
                            </p:childTnLst>
                          </p:cTn>
                        </p:par>
                      </p:childTnLst>
                    </p:cTn>
                  </p:par>
                  <p:par>
                    <p:cTn id="90" fill="hold">
                      <p:stCondLst>
                        <p:cond delay="indefinite"/>
                      </p:stCondLst>
                      <p:childTnLst>
                        <p:par>
                          <p:cTn id="91" fill="hold">
                            <p:stCondLst>
                              <p:cond delay="0"/>
                            </p:stCondLst>
                            <p:childTnLst>
                              <p:par>
                                <p:cTn id="92" presetID="22" presetClass="entr" presetSubtype="8" fill="hold" nodeType="clickEffect">
                                  <p:stCondLst>
                                    <p:cond delay="0"/>
                                  </p:stCondLst>
                                  <p:iterate type="wd">
                                    <p:tmPct val="10000"/>
                                  </p:iterate>
                                  <p:childTnLst>
                                    <p:set>
                                      <p:cBhvr>
                                        <p:cTn id="93" dur="1" fill="hold">
                                          <p:stCondLst>
                                            <p:cond delay="0"/>
                                          </p:stCondLst>
                                        </p:cTn>
                                        <p:tgtEl>
                                          <p:spTgt spid="440368"/>
                                        </p:tgtEl>
                                        <p:attrNameLst>
                                          <p:attrName>style.visibility</p:attrName>
                                        </p:attrNameLst>
                                      </p:cBhvr>
                                      <p:to>
                                        <p:strVal val="visible"/>
                                      </p:to>
                                    </p:set>
                                    <p:animEffect transition="in" filter="wipe(left)">
                                      <p:cBhvr>
                                        <p:cTn id="94" dur="500"/>
                                        <p:tgtEl>
                                          <p:spTgt spid="44036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0323" grpId="0" animBg="1" autoUpdateAnimBg="0"/>
      <p:bldP spid="440324" grpId="0" build="p" autoUpdateAnimBg="0"/>
      <p:bldP spid="440325" grpId="0" animBg="1" autoUpdateAnimBg="0"/>
      <p:bldP spid="440326" grpId="0" build="p" autoUpdateAnimBg="0"/>
      <p:bldP spid="440327" grpId="0" animBg="1" autoUpdateAnimBg="0"/>
      <p:bldP spid="440329" grpId="0" build="p" autoUpdateAnimBg="0"/>
      <p:bldP spid="440331" grpId="0" animBg="1" autoUpdateAnimBg="0"/>
      <p:bldP spid="440363" grpId="0" build="p" autoUpdateAnimBg="0"/>
      <p:bldP spid="440364" grpId="0" animBg="1" autoUpdateAnimBg="0"/>
    </p:bldLst>
  </p:timing>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152" name="Date Placeholder 3"/>
          <p:cNvSpPr>
            <a:spLocks noGrp="1"/>
          </p:cNvSpPr>
          <p:nvPr>
            <p:ph type="dt" sz="quarter" idx="10"/>
          </p:nvPr>
        </p:nvSpPr>
        <p:spPr>
          <a:noFill/>
        </p:spPr>
        <p:txBody>
          <a:bodyPr/>
          <a:lstStyle/>
          <a:p>
            <a:r>
              <a:rPr lang="en-US" smtClean="0">
                <a:latin typeface="Arial Narrow" charset="0"/>
              </a:rPr>
              <a:t>Thursday, Nov. 6, 2014</a:t>
            </a:r>
            <a:endParaRPr lang="en-US">
              <a:latin typeface="Arial Narrow" charset="0"/>
            </a:endParaRPr>
          </a:p>
        </p:txBody>
      </p:sp>
      <p:sp>
        <p:nvSpPr>
          <p:cNvPr id="6153" name="Footer Placeholder 4"/>
          <p:cNvSpPr>
            <a:spLocks noGrp="1"/>
          </p:cNvSpPr>
          <p:nvPr>
            <p:ph type="ftr" sz="quarter" idx="11"/>
          </p:nvPr>
        </p:nvSpPr>
        <p:spPr>
          <a:noFill/>
        </p:spPr>
        <p:txBody>
          <a:bodyPr/>
          <a:lstStyle/>
          <a:p>
            <a:r>
              <a:rPr lang="nl-NL" smtClean="0">
                <a:latin typeface="Arial Narrow" charset="0"/>
              </a:rPr>
              <a:t>PHYS 1443-004, Fall 2014                            Dr. Jaehoon Yu</a:t>
            </a:r>
            <a:endParaRPr lang="en-US">
              <a:latin typeface="Arial Narrow" charset="0"/>
            </a:endParaRPr>
          </a:p>
        </p:txBody>
      </p:sp>
      <p:sp>
        <p:nvSpPr>
          <p:cNvPr id="14" name="Slide Number Placeholder 5"/>
          <p:cNvSpPr>
            <a:spLocks noGrp="1"/>
          </p:cNvSpPr>
          <p:nvPr>
            <p:ph type="sldNum" sz="quarter" idx="12"/>
          </p:nvPr>
        </p:nvSpPr>
        <p:spPr/>
        <p:txBody>
          <a:bodyPr/>
          <a:lstStyle/>
          <a:p>
            <a:fld id="{2A5D150C-F6BB-C348-B317-418BBE626D8C}" type="slidenum">
              <a:rPr lang="en-US"/>
              <a:pPr/>
              <a:t>14</a:t>
            </a:fld>
            <a:endParaRPr lang="en-US"/>
          </a:p>
        </p:txBody>
      </p:sp>
      <p:sp>
        <p:nvSpPr>
          <p:cNvPr id="6155" name="Rectangle 2"/>
          <p:cNvSpPr>
            <a:spLocks noGrp="1" noChangeArrowheads="1"/>
          </p:cNvSpPr>
          <p:nvPr>
            <p:ph type="title"/>
          </p:nvPr>
        </p:nvSpPr>
        <p:spPr>
          <a:xfrm>
            <a:off x="685800" y="152400"/>
            <a:ext cx="7772400" cy="609600"/>
          </a:xfrm>
        </p:spPr>
        <p:txBody>
          <a:bodyPr/>
          <a:lstStyle/>
          <a:p>
            <a:r>
              <a:rPr lang="en-US" sz="4000"/>
              <a:t>Example for Pascal’s Principle</a:t>
            </a:r>
            <a:endParaRPr lang="en-US"/>
          </a:p>
        </p:txBody>
      </p:sp>
      <p:sp>
        <p:nvSpPr>
          <p:cNvPr id="441347" name="Text Box 3"/>
          <p:cNvSpPr txBox="1">
            <a:spLocks noChangeArrowheads="1"/>
          </p:cNvSpPr>
          <p:nvPr/>
        </p:nvSpPr>
        <p:spPr bwMode="auto">
          <a:xfrm>
            <a:off x="609600" y="793750"/>
            <a:ext cx="8305800" cy="1339850"/>
          </a:xfrm>
          <a:prstGeom prst="rect">
            <a:avLst/>
          </a:prstGeom>
          <a:solidFill>
            <a:srgbClr val="CCFFFF"/>
          </a:solidFill>
          <a:ln w="28575">
            <a:solidFill>
              <a:srgbClr val="990000"/>
            </a:solidFill>
            <a:miter lim="800000"/>
            <a:headEnd/>
            <a:tailEnd/>
          </a:ln>
        </p:spPr>
        <p:txBody>
          <a:bodyPr>
            <a:prstTxWarp prst="textNoShape">
              <a:avLst/>
            </a:prstTxWarp>
            <a:spAutoFit/>
          </a:bodyPr>
          <a:lstStyle/>
          <a:p>
            <a:pPr>
              <a:spcBef>
                <a:spcPct val="20000"/>
              </a:spcBef>
            </a:pPr>
            <a:r>
              <a:rPr lang="en-US" sz="2000">
                <a:solidFill>
                  <a:srgbClr val="800000"/>
                </a:solidFill>
                <a:latin typeface="Arial Narrow" charset="0"/>
              </a:rPr>
              <a:t>In a car lift used in a service station, compressed air exerts a force on a small piston that has a circular cross section and a radius of 5.00cm.  This pressure is transmitted by a liquid to a piston that has a radius of 15.0cm.  What force must the compressed air exert to lift a car weighing 13,300N?  What air pressure produces this force?</a:t>
            </a:r>
          </a:p>
        </p:txBody>
      </p:sp>
      <p:graphicFrame>
        <p:nvGraphicFramePr>
          <p:cNvPr id="441348" name="Object 2"/>
          <p:cNvGraphicFramePr>
            <a:graphicFrameLocks noChangeAspect="1"/>
          </p:cNvGraphicFramePr>
          <p:nvPr/>
        </p:nvGraphicFramePr>
        <p:xfrm>
          <a:off x="1905000" y="5078413"/>
          <a:ext cx="533400" cy="525462"/>
        </p:xfrm>
        <a:graphic>
          <a:graphicData uri="http://schemas.openxmlformats.org/presentationml/2006/ole">
            <mc:AlternateContent xmlns:mc="http://schemas.openxmlformats.org/markup-compatibility/2006">
              <mc:Choice xmlns:v="urn:schemas-microsoft-com:vml" Requires="v">
                <p:oleObj spid="_x0000_s519467" name="Equation" r:id="rId3" imgW="152280" imgH="164880" progId="Equation.3">
                  <p:embed/>
                </p:oleObj>
              </mc:Choice>
              <mc:Fallback>
                <p:oleObj name="Equation" r:id="rId3" imgW="152280" imgH="164880"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905000" y="5078413"/>
                        <a:ext cx="533400" cy="525462"/>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FF0000"/>
                            </a:solidFill>
                            <a:miter lim="800000"/>
                            <a:headEnd/>
                            <a:tailEnd/>
                          </a14:hiddenLine>
                        </a:ext>
                      </a:extLst>
                    </p:spPr>
                  </p:pic>
                </p:oleObj>
              </mc:Fallback>
            </mc:AlternateContent>
          </a:graphicData>
        </a:graphic>
      </p:graphicFrame>
      <p:sp>
        <p:nvSpPr>
          <p:cNvPr id="441349" name="Text Box 5"/>
          <p:cNvSpPr txBox="1">
            <a:spLocks noChangeArrowheads="1"/>
          </p:cNvSpPr>
          <p:nvPr/>
        </p:nvSpPr>
        <p:spPr bwMode="auto">
          <a:xfrm>
            <a:off x="609600" y="2286000"/>
            <a:ext cx="7924800" cy="762000"/>
          </a:xfrm>
          <a:prstGeom prst="rect">
            <a:avLst/>
          </a:prstGeom>
          <a:noFill/>
          <a:ln w="28575">
            <a:noFill/>
            <a:miter lim="800000"/>
            <a:headEnd/>
            <a:tailEnd/>
          </a:ln>
        </p:spPr>
        <p:txBody>
          <a:bodyPr>
            <a:prstTxWarp prst="textNoShape">
              <a:avLst/>
            </a:prstTxWarp>
            <a:spAutoFit/>
          </a:bodyPr>
          <a:lstStyle/>
          <a:p>
            <a:r>
              <a:rPr lang="en-US" sz="2200">
                <a:solidFill>
                  <a:srgbClr val="FF0000"/>
                </a:solidFill>
                <a:latin typeface="Arial Narrow" charset="0"/>
              </a:rPr>
              <a:t>Using the Pascal’s principle, one can deduce the relationship between the forces, the force exerted by the compressed air is</a:t>
            </a:r>
          </a:p>
        </p:txBody>
      </p:sp>
      <p:graphicFrame>
        <p:nvGraphicFramePr>
          <p:cNvPr id="441350" name="Object 3"/>
          <p:cNvGraphicFramePr>
            <a:graphicFrameLocks noChangeAspect="1"/>
          </p:cNvGraphicFramePr>
          <p:nvPr/>
        </p:nvGraphicFramePr>
        <p:xfrm>
          <a:off x="1112838" y="3487738"/>
          <a:ext cx="411162" cy="490537"/>
        </p:xfrm>
        <a:graphic>
          <a:graphicData uri="http://schemas.openxmlformats.org/presentationml/2006/ole">
            <mc:AlternateContent xmlns:mc="http://schemas.openxmlformats.org/markup-compatibility/2006">
              <mc:Choice xmlns:v="urn:schemas-microsoft-com:vml" Requires="v">
                <p:oleObj spid="_x0000_s519468" name="Equation" r:id="rId5" imgW="164880" imgH="215640" progId="Equation.3">
                  <p:embed/>
                </p:oleObj>
              </mc:Choice>
              <mc:Fallback>
                <p:oleObj name="Equation" r:id="rId5" imgW="164880" imgH="215640"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112838" y="3487738"/>
                        <a:ext cx="411162" cy="490537"/>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FF0000"/>
                            </a:solidFill>
                            <a:miter lim="800000"/>
                            <a:headEnd/>
                            <a:tailEnd/>
                          </a14:hiddenLine>
                        </a:ext>
                      </a:extLst>
                    </p:spPr>
                  </p:pic>
                </p:oleObj>
              </mc:Fallback>
            </mc:AlternateContent>
          </a:graphicData>
        </a:graphic>
      </p:graphicFrame>
      <p:sp>
        <p:nvSpPr>
          <p:cNvPr id="441351" name="Text Box 7"/>
          <p:cNvSpPr txBox="1">
            <a:spLocks noChangeArrowheads="1"/>
          </p:cNvSpPr>
          <p:nvPr/>
        </p:nvSpPr>
        <p:spPr bwMode="auto">
          <a:xfrm>
            <a:off x="685800" y="4267200"/>
            <a:ext cx="7924800" cy="427038"/>
          </a:xfrm>
          <a:prstGeom prst="rect">
            <a:avLst/>
          </a:prstGeom>
          <a:noFill/>
          <a:ln w="28575">
            <a:noFill/>
            <a:miter lim="800000"/>
            <a:headEnd/>
            <a:tailEnd/>
          </a:ln>
        </p:spPr>
        <p:txBody>
          <a:bodyPr>
            <a:prstTxWarp prst="textNoShape">
              <a:avLst/>
            </a:prstTxWarp>
            <a:spAutoFit/>
          </a:bodyPr>
          <a:lstStyle/>
          <a:p>
            <a:r>
              <a:rPr lang="en-US" sz="2200">
                <a:solidFill>
                  <a:srgbClr val="FF0000"/>
                </a:solidFill>
                <a:latin typeface="Arial Narrow" charset="0"/>
              </a:rPr>
              <a:t>Therefore the necessary pressure of the compressed air is</a:t>
            </a:r>
          </a:p>
        </p:txBody>
      </p:sp>
      <p:graphicFrame>
        <p:nvGraphicFramePr>
          <p:cNvPr id="441352" name="Object 4"/>
          <p:cNvGraphicFramePr>
            <a:graphicFrameLocks noChangeAspect="1"/>
          </p:cNvGraphicFramePr>
          <p:nvPr/>
        </p:nvGraphicFramePr>
        <p:xfrm>
          <a:off x="1497013" y="3273425"/>
          <a:ext cx="1168400" cy="920750"/>
        </p:xfrm>
        <a:graphic>
          <a:graphicData uri="http://schemas.openxmlformats.org/presentationml/2006/ole">
            <mc:AlternateContent xmlns:mc="http://schemas.openxmlformats.org/markup-compatibility/2006">
              <mc:Choice xmlns:v="urn:schemas-microsoft-com:vml" Requires="v">
                <p:oleObj spid="_x0000_s519469" name="Equation" r:id="rId7" imgW="469800" imgH="406080" progId="Equation.DSMT4">
                  <p:embed/>
                </p:oleObj>
              </mc:Choice>
              <mc:Fallback>
                <p:oleObj name="Equation" r:id="rId7" imgW="469800" imgH="406080" progId="Equation.DSMT4">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497013" y="3273425"/>
                        <a:ext cx="1168400" cy="920750"/>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FF0000"/>
                            </a:solidFill>
                            <a:miter lim="800000"/>
                            <a:headEnd/>
                            <a:tailEnd/>
                          </a14:hiddenLine>
                        </a:ext>
                      </a:extLst>
                    </p:spPr>
                  </p:pic>
                </p:oleObj>
              </mc:Fallback>
            </mc:AlternateContent>
          </a:graphicData>
        </a:graphic>
      </p:graphicFrame>
      <p:graphicFrame>
        <p:nvGraphicFramePr>
          <p:cNvPr id="441353" name="Object 5"/>
          <p:cNvGraphicFramePr>
            <a:graphicFrameLocks noChangeAspect="1"/>
          </p:cNvGraphicFramePr>
          <p:nvPr/>
        </p:nvGraphicFramePr>
        <p:xfrm>
          <a:off x="2795588" y="3171825"/>
          <a:ext cx="5275262" cy="1123950"/>
        </p:xfrm>
        <a:graphic>
          <a:graphicData uri="http://schemas.openxmlformats.org/presentationml/2006/ole">
            <mc:AlternateContent xmlns:mc="http://schemas.openxmlformats.org/markup-compatibility/2006">
              <mc:Choice xmlns:v="urn:schemas-microsoft-com:vml" Requires="v">
                <p:oleObj spid="_x0000_s519470" name="Equation" r:id="rId9" imgW="2120760" imgH="495000" progId="Equation.DSMT4">
                  <p:embed/>
                </p:oleObj>
              </mc:Choice>
              <mc:Fallback>
                <p:oleObj name="Equation" r:id="rId9" imgW="2120760" imgH="495000" progId="Equation.DSMT4">
                  <p:embed/>
                  <p:pic>
                    <p:nvPicPr>
                      <p:cNvPr id="0" name=""/>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2795588" y="3171825"/>
                        <a:ext cx="5275262" cy="1123950"/>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FF0000"/>
                            </a:solidFill>
                            <a:miter lim="800000"/>
                            <a:headEnd/>
                            <a:tailEnd/>
                          </a14:hiddenLine>
                        </a:ext>
                      </a:extLst>
                    </p:spPr>
                  </p:pic>
                </p:oleObj>
              </mc:Fallback>
            </mc:AlternateContent>
          </a:graphicData>
        </a:graphic>
      </p:graphicFrame>
      <p:graphicFrame>
        <p:nvGraphicFramePr>
          <p:cNvPr id="441354" name="Object 6"/>
          <p:cNvGraphicFramePr>
            <a:graphicFrameLocks noChangeAspect="1"/>
          </p:cNvGraphicFramePr>
          <p:nvPr/>
        </p:nvGraphicFramePr>
        <p:xfrm>
          <a:off x="2360613" y="4902200"/>
          <a:ext cx="736600" cy="876300"/>
        </p:xfrm>
        <a:graphic>
          <a:graphicData uri="http://schemas.openxmlformats.org/presentationml/2006/ole">
            <mc:AlternateContent xmlns:mc="http://schemas.openxmlformats.org/markup-compatibility/2006">
              <mc:Choice xmlns:v="urn:schemas-microsoft-com:vml" Requires="v">
                <p:oleObj spid="_x0000_s519471" name="Equation" r:id="rId11" imgW="330120" imgH="431640" progId="Equation.3">
                  <p:embed/>
                </p:oleObj>
              </mc:Choice>
              <mc:Fallback>
                <p:oleObj name="Equation" r:id="rId11" imgW="330120" imgH="431640" progId="Equation.3">
                  <p:embed/>
                  <p:pic>
                    <p:nvPicPr>
                      <p:cNvPr id="0" name=""/>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2360613" y="4902200"/>
                        <a:ext cx="736600" cy="876300"/>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FF0000"/>
                            </a:solidFill>
                            <a:miter lim="800000"/>
                            <a:headEnd/>
                            <a:tailEnd/>
                          </a14:hiddenLine>
                        </a:ext>
                      </a:extLst>
                    </p:spPr>
                  </p:pic>
                </p:oleObj>
              </mc:Fallback>
            </mc:AlternateContent>
          </a:graphicData>
        </a:graphic>
      </p:graphicFrame>
      <p:graphicFrame>
        <p:nvGraphicFramePr>
          <p:cNvPr id="441355" name="Object 7"/>
          <p:cNvGraphicFramePr>
            <a:graphicFrameLocks noChangeAspect="1"/>
          </p:cNvGraphicFramePr>
          <p:nvPr/>
        </p:nvGraphicFramePr>
        <p:xfrm>
          <a:off x="3017838" y="4876800"/>
          <a:ext cx="3687762" cy="928688"/>
        </p:xfrm>
        <a:graphic>
          <a:graphicData uri="http://schemas.openxmlformats.org/presentationml/2006/ole">
            <mc:AlternateContent xmlns:mc="http://schemas.openxmlformats.org/markup-compatibility/2006">
              <mc:Choice xmlns:v="urn:schemas-microsoft-com:vml" Requires="v">
                <p:oleObj spid="_x0000_s519472" name="Equation" r:id="rId13" imgW="1650960" imgH="457200" progId="Equation.DSMT4">
                  <p:embed/>
                </p:oleObj>
              </mc:Choice>
              <mc:Fallback>
                <p:oleObj name="Equation" r:id="rId13" imgW="1650960" imgH="457200" progId="Equation.DSMT4">
                  <p:embed/>
                  <p:pic>
                    <p:nvPicPr>
                      <p:cNvPr id="0" name=""/>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3017838" y="4876800"/>
                        <a:ext cx="3687762" cy="928688"/>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FF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4247490643"/>
      </p:ext>
    </p:extLst>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iterate type="wd">
                                    <p:tmPct val="10000"/>
                                  </p:iterate>
                                  <p:childTnLst>
                                    <p:set>
                                      <p:cBhvr>
                                        <p:cTn id="6" dur="1" fill="hold">
                                          <p:stCondLst>
                                            <p:cond delay="0"/>
                                          </p:stCondLst>
                                        </p:cTn>
                                        <p:tgtEl>
                                          <p:spTgt spid="441347"/>
                                        </p:tgtEl>
                                        <p:attrNameLst>
                                          <p:attrName>style.visibility</p:attrName>
                                        </p:attrNameLst>
                                      </p:cBhvr>
                                      <p:to>
                                        <p:strVal val="visible"/>
                                      </p:to>
                                    </p:set>
                                    <p:animEffect transition="in" filter="wipe(left)">
                                      <p:cBhvr>
                                        <p:cTn id="7" dur="500"/>
                                        <p:tgtEl>
                                          <p:spTgt spid="441347"/>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iterate type="wd">
                                    <p:tmPct val="10000"/>
                                  </p:iterate>
                                  <p:childTnLst>
                                    <p:set>
                                      <p:cBhvr>
                                        <p:cTn id="11" dur="1" fill="hold">
                                          <p:stCondLst>
                                            <p:cond delay="0"/>
                                          </p:stCondLst>
                                        </p:cTn>
                                        <p:tgtEl>
                                          <p:spTgt spid="441349">
                                            <p:txEl>
                                              <p:pRg st="0" end="0"/>
                                            </p:txEl>
                                          </p:spTgt>
                                        </p:tgtEl>
                                        <p:attrNameLst>
                                          <p:attrName>style.visibility</p:attrName>
                                        </p:attrNameLst>
                                      </p:cBhvr>
                                      <p:to>
                                        <p:strVal val="visible"/>
                                      </p:to>
                                    </p:set>
                                    <p:animEffect transition="in" filter="wipe(left)">
                                      <p:cBhvr>
                                        <p:cTn id="12" dur="500"/>
                                        <p:tgtEl>
                                          <p:spTgt spid="441349">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iterate type="wd">
                                    <p:tmPct val="10000"/>
                                  </p:iterate>
                                  <p:childTnLst>
                                    <p:set>
                                      <p:cBhvr>
                                        <p:cTn id="16" dur="1" fill="hold">
                                          <p:stCondLst>
                                            <p:cond delay="0"/>
                                          </p:stCondLst>
                                        </p:cTn>
                                        <p:tgtEl>
                                          <p:spTgt spid="441350"/>
                                        </p:tgtEl>
                                        <p:attrNameLst>
                                          <p:attrName>style.visibility</p:attrName>
                                        </p:attrNameLst>
                                      </p:cBhvr>
                                      <p:to>
                                        <p:strVal val="visible"/>
                                      </p:to>
                                    </p:set>
                                    <p:animEffect transition="in" filter="wipe(left)">
                                      <p:cBhvr>
                                        <p:cTn id="17" dur="500"/>
                                        <p:tgtEl>
                                          <p:spTgt spid="441350"/>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iterate type="wd">
                                    <p:tmPct val="10000"/>
                                  </p:iterate>
                                  <p:childTnLst>
                                    <p:set>
                                      <p:cBhvr>
                                        <p:cTn id="21" dur="1" fill="hold">
                                          <p:stCondLst>
                                            <p:cond delay="0"/>
                                          </p:stCondLst>
                                        </p:cTn>
                                        <p:tgtEl>
                                          <p:spTgt spid="441352"/>
                                        </p:tgtEl>
                                        <p:attrNameLst>
                                          <p:attrName>style.visibility</p:attrName>
                                        </p:attrNameLst>
                                      </p:cBhvr>
                                      <p:to>
                                        <p:strVal val="visible"/>
                                      </p:to>
                                    </p:set>
                                    <p:animEffect transition="in" filter="wipe(left)">
                                      <p:cBhvr>
                                        <p:cTn id="22" dur="500"/>
                                        <p:tgtEl>
                                          <p:spTgt spid="441352"/>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nodeType="clickEffect">
                                  <p:stCondLst>
                                    <p:cond delay="0"/>
                                  </p:stCondLst>
                                  <p:iterate type="wd">
                                    <p:tmPct val="10000"/>
                                  </p:iterate>
                                  <p:childTnLst>
                                    <p:set>
                                      <p:cBhvr>
                                        <p:cTn id="26" dur="1" fill="hold">
                                          <p:stCondLst>
                                            <p:cond delay="0"/>
                                          </p:stCondLst>
                                        </p:cTn>
                                        <p:tgtEl>
                                          <p:spTgt spid="441353"/>
                                        </p:tgtEl>
                                        <p:attrNameLst>
                                          <p:attrName>style.visibility</p:attrName>
                                        </p:attrNameLst>
                                      </p:cBhvr>
                                      <p:to>
                                        <p:strVal val="visible"/>
                                      </p:to>
                                    </p:set>
                                    <p:animEffect transition="in" filter="wipe(left)">
                                      <p:cBhvr>
                                        <p:cTn id="27" dur="500"/>
                                        <p:tgtEl>
                                          <p:spTgt spid="441353"/>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iterate type="wd">
                                    <p:tmPct val="10000"/>
                                  </p:iterate>
                                  <p:childTnLst>
                                    <p:set>
                                      <p:cBhvr>
                                        <p:cTn id="31" dur="1" fill="hold">
                                          <p:stCondLst>
                                            <p:cond delay="0"/>
                                          </p:stCondLst>
                                        </p:cTn>
                                        <p:tgtEl>
                                          <p:spTgt spid="441351">
                                            <p:txEl>
                                              <p:pRg st="0" end="0"/>
                                            </p:txEl>
                                          </p:spTgt>
                                        </p:tgtEl>
                                        <p:attrNameLst>
                                          <p:attrName>style.visibility</p:attrName>
                                        </p:attrNameLst>
                                      </p:cBhvr>
                                      <p:to>
                                        <p:strVal val="visible"/>
                                      </p:to>
                                    </p:set>
                                    <p:animEffect transition="in" filter="wipe(left)">
                                      <p:cBhvr>
                                        <p:cTn id="32" dur="500"/>
                                        <p:tgtEl>
                                          <p:spTgt spid="441351">
                                            <p:txEl>
                                              <p:pRg st="0" end="0"/>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nodeType="clickEffect">
                                  <p:stCondLst>
                                    <p:cond delay="0"/>
                                  </p:stCondLst>
                                  <p:iterate type="wd">
                                    <p:tmPct val="10000"/>
                                  </p:iterate>
                                  <p:childTnLst>
                                    <p:set>
                                      <p:cBhvr>
                                        <p:cTn id="36" dur="1" fill="hold">
                                          <p:stCondLst>
                                            <p:cond delay="0"/>
                                          </p:stCondLst>
                                        </p:cTn>
                                        <p:tgtEl>
                                          <p:spTgt spid="441348"/>
                                        </p:tgtEl>
                                        <p:attrNameLst>
                                          <p:attrName>style.visibility</p:attrName>
                                        </p:attrNameLst>
                                      </p:cBhvr>
                                      <p:to>
                                        <p:strVal val="visible"/>
                                      </p:to>
                                    </p:set>
                                    <p:animEffect transition="in" filter="wipe(left)">
                                      <p:cBhvr>
                                        <p:cTn id="37" dur="500"/>
                                        <p:tgtEl>
                                          <p:spTgt spid="441348"/>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nodeType="clickEffect">
                                  <p:stCondLst>
                                    <p:cond delay="0"/>
                                  </p:stCondLst>
                                  <p:iterate type="wd">
                                    <p:tmPct val="10000"/>
                                  </p:iterate>
                                  <p:childTnLst>
                                    <p:set>
                                      <p:cBhvr>
                                        <p:cTn id="41" dur="1" fill="hold">
                                          <p:stCondLst>
                                            <p:cond delay="0"/>
                                          </p:stCondLst>
                                        </p:cTn>
                                        <p:tgtEl>
                                          <p:spTgt spid="441354"/>
                                        </p:tgtEl>
                                        <p:attrNameLst>
                                          <p:attrName>style.visibility</p:attrName>
                                        </p:attrNameLst>
                                      </p:cBhvr>
                                      <p:to>
                                        <p:strVal val="visible"/>
                                      </p:to>
                                    </p:set>
                                    <p:animEffect transition="in" filter="wipe(left)">
                                      <p:cBhvr>
                                        <p:cTn id="42" dur="500"/>
                                        <p:tgtEl>
                                          <p:spTgt spid="441354"/>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8" fill="hold" nodeType="clickEffect">
                                  <p:stCondLst>
                                    <p:cond delay="0"/>
                                  </p:stCondLst>
                                  <p:iterate type="wd">
                                    <p:tmPct val="10000"/>
                                  </p:iterate>
                                  <p:childTnLst>
                                    <p:set>
                                      <p:cBhvr>
                                        <p:cTn id="46" dur="1" fill="hold">
                                          <p:stCondLst>
                                            <p:cond delay="0"/>
                                          </p:stCondLst>
                                        </p:cTn>
                                        <p:tgtEl>
                                          <p:spTgt spid="441355"/>
                                        </p:tgtEl>
                                        <p:attrNameLst>
                                          <p:attrName>style.visibility</p:attrName>
                                        </p:attrNameLst>
                                      </p:cBhvr>
                                      <p:to>
                                        <p:strVal val="visible"/>
                                      </p:to>
                                    </p:set>
                                    <p:animEffect transition="in" filter="wipe(left)">
                                      <p:cBhvr>
                                        <p:cTn id="47" dur="500"/>
                                        <p:tgtEl>
                                          <p:spTgt spid="44135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1347" grpId="0" animBg="1" autoUpdateAnimBg="0"/>
      <p:bldP spid="441349" grpId="0" build="p" autoUpdateAnimBg="0"/>
      <p:bldP spid="441351" grpId="0" build="p" autoUpdateAnimBg="0"/>
    </p:bldLst>
  </p:timing>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176" name="Date Placeholder 3"/>
          <p:cNvSpPr>
            <a:spLocks noGrp="1"/>
          </p:cNvSpPr>
          <p:nvPr>
            <p:ph type="dt" sz="quarter" idx="10"/>
          </p:nvPr>
        </p:nvSpPr>
        <p:spPr>
          <a:noFill/>
        </p:spPr>
        <p:txBody>
          <a:bodyPr/>
          <a:lstStyle/>
          <a:p>
            <a:r>
              <a:rPr lang="en-US" smtClean="0">
                <a:latin typeface="Arial Narrow" charset="0"/>
              </a:rPr>
              <a:t>Thursday, Nov. 6, 2014</a:t>
            </a:r>
            <a:endParaRPr lang="en-US">
              <a:latin typeface="Arial Narrow" charset="0"/>
            </a:endParaRPr>
          </a:p>
        </p:txBody>
      </p:sp>
      <p:sp>
        <p:nvSpPr>
          <p:cNvPr id="7177" name="Footer Placeholder 4"/>
          <p:cNvSpPr>
            <a:spLocks noGrp="1"/>
          </p:cNvSpPr>
          <p:nvPr>
            <p:ph type="ftr" sz="quarter" idx="11"/>
          </p:nvPr>
        </p:nvSpPr>
        <p:spPr>
          <a:noFill/>
        </p:spPr>
        <p:txBody>
          <a:bodyPr/>
          <a:lstStyle/>
          <a:p>
            <a:r>
              <a:rPr lang="nl-NL" smtClean="0">
                <a:latin typeface="Arial Narrow" charset="0"/>
              </a:rPr>
              <a:t>PHYS 1443-004, Fall 2014                            Dr. Jaehoon Yu</a:t>
            </a:r>
            <a:endParaRPr lang="en-US">
              <a:latin typeface="Arial Narrow" charset="0"/>
            </a:endParaRPr>
          </a:p>
        </p:txBody>
      </p:sp>
      <p:sp>
        <p:nvSpPr>
          <p:cNvPr id="15" name="Slide Number Placeholder 5"/>
          <p:cNvSpPr>
            <a:spLocks noGrp="1"/>
          </p:cNvSpPr>
          <p:nvPr>
            <p:ph type="sldNum" sz="quarter" idx="12"/>
          </p:nvPr>
        </p:nvSpPr>
        <p:spPr/>
        <p:txBody>
          <a:bodyPr/>
          <a:lstStyle/>
          <a:p>
            <a:fld id="{4FDBA829-C8C0-BE49-88E2-6AC24D200583}" type="slidenum">
              <a:rPr lang="en-US"/>
              <a:pPr/>
              <a:t>15</a:t>
            </a:fld>
            <a:endParaRPr lang="en-US"/>
          </a:p>
        </p:txBody>
      </p:sp>
      <p:sp>
        <p:nvSpPr>
          <p:cNvPr id="7179" name="Rectangle 2"/>
          <p:cNvSpPr>
            <a:spLocks noGrp="1" noChangeArrowheads="1"/>
          </p:cNvSpPr>
          <p:nvPr>
            <p:ph type="title"/>
          </p:nvPr>
        </p:nvSpPr>
        <p:spPr>
          <a:xfrm>
            <a:off x="685800" y="152400"/>
            <a:ext cx="7772400" cy="609600"/>
          </a:xfrm>
        </p:spPr>
        <p:txBody>
          <a:bodyPr/>
          <a:lstStyle/>
          <a:p>
            <a:r>
              <a:rPr lang="en-US" sz="4000"/>
              <a:t>Example for Pascal’s Principle</a:t>
            </a:r>
            <a:endParaRPr lang="en-US"/>
          </a:p>
        </p:txBody>
      </p:sp>
      <p:sp>
        <p:nvSpPr>
          <p:cNvPr id="7180" name="Text Box 3"/>
          <p:cNvSpPr txBox="1">
            <a:spLocks noChangeArrowheads="1"/>
          </p:cNvSpPr>
          <p:nvPr/>
        </p:nvSpPr>
        <p:spPr bwMode="auto">
          <a:xfrm>
            <a:off x="457200" y="704672"/>
            <a:ext cx="8382000" cy="1200328"/>
          </a:xfrm>
          <a:prstGeom prst="rect">
            <a:avLst/>
          </a:prstGeom>
          <a:solidFill>
            <a:srgbClr val="CCFFFF"/>
          </a:solidFill>
          <a:ln w="28575">
            <a:solidFill>
              <a:srgbClr val="990000"/>
            </a:solidFill>
            <a:miter lim="800000"/>
            <a:headEnd/>
            <a:tailEnd/>
          </a:ln>
        </p:spPr>
        <p:txBody>
          <a:bodyPr wrap="square">
            <a:prstTxWarp prst="textNoShape">
              <a:avLst/>
            </a:prstTxWarp>
            <a:spAutoFit/>
          </a:bodyPr>
          <a:lstStyle/>
          <a:p>
            <a:pPr>
              <a:spcBef>
                <a:spcPct val="20000"/>
              </a:spcBef>
            </a:pPr>
            <a:r>
              <a:rPr lang="en-US" dirty="0">
                <a:solidFill>
                  <a:srgbClr val="800000"/>
                </a:solidFill>
                <a:latin typeface="Arial Narrow" charset="0"/>
              </a:rPr>
              <a:t>Estimate the force exerted on your eardrum due to the water above when you are swimming at the bottom of the pool with a depth 5.0 </a:t>
            </a:r>
            <a:r>
              <a:rPr lang="en-US" dirty="0" err="1">
                <a:solidFill>
                  <a:srgbClr val="800000"/>
                </a:solidFill>
                <a:latin typeface="Arial Narrow" charset="0"/>
              </a:rPr>
              <a:t>m</a:t>
            </a:r>
            <a:r>
              <a:rPr lang="en-US" dirty="0" smtClean="0">
                <a:solidFill>
                  <a:srgbClr val="800000"/>
                </a:solidFill>
                <a:latin typeface="Arial Narrow" charset="0"/>
              </a:rPr>
              <a:t>.  Assume the surface area of the eardrum is 1.0cm</a:t>
            </a:r>
            <a:r>
              <a:rPr lang="en-US" baseline="30000" dirty="0" smtClean="0">
                <a:solidFill>
                  <a:srgbClr val="800000"/>
                </a:solidFill>
                <a:latin typeface="Arial Narrow" charset="0"/>
              </a:rPr>
              <a:t>2</a:t>
            </a:r>
            <a:r>
              <a:rPr lang="en-US" dirty="0" smtClean="0">
                <a:solidFill>
                  <a:srgbClr val="800000"/>
                </a:solidFill>
                <a:latin typeface="Arial Narrow" charset="0"/>
              </a:rPr>
              <a:t>.</a:t>
            </a:r>
            <a:endParaRPr lang="en-US" dirty="0">
              <a:solidFill>
                <a:srgbClr val="800000"/>
              </a:solidFill>
              <a:latin typeface="Arial Narrow" charset="0"/>
            </a:endParaRPr>
          </a:p>
        </p:txBody>
      </p:sp>
      <p:sp>
        <p:nvSpPr>
          <p:cNvPr id="7181" name="Text Box 4"/>
          <p:cNvSpPr txBox="1">
            <a:spLocks noChangeArrowheads="1"/>
          </p:cNvSpPr>
          <p:nvPr/>
        </p:nvSpPr>
        <p:spPr bwMode="auto">
          <a:xfrm>
            <a:off x="609600" y="1995487"/>
            <a:ext cx="8229600" cy="1187450"/>
          </a:xfrm>
          <a:prstGeom prst="rect">
            <a:avLst/>
          </a:prstGeom>
          <a:noFill/>
          <a:ln w="28575">
            <a:noFill/>
            <a:miter lim="800000"/>
            <a:headEnd/>
            <a:tailEnd/>
          </a:ln>
        </p:spPr>
        <p:txBody>
          <a:bodyPr>
            <a:prstTxWarp prst="textNoShape">
              <a:avLst/>
            </a:prstTxWarp>
            <a:spAutoFit/>
          </a:bodyPr>
          <a:lstStyle/>
          <a:p>
            <a:r>
              <a:rPr lang="en-US" dirty="0">
                <a:solidFill>
                  <a:srgbClr val="FF0000"/>
                </a:solidFill>
                <a:latin typeface="Arial Narrow" charset="0"/>
              </a:rPr>
              <a:t>We first need to find out the pressure difference that is being exerted on the eardrum.  Then estimate the area of the eardrum to find out the force exerted on the eardrum.</a:t>
            </a:r>
          </a:p>
        </p:txBody>
      </p:sp>
      <p:graphicFrame>
        <p:nvGraphicFramePr>
          <p:cNvPr id="7170" name="Object 2"/>
          <p:cNvGraphicFramePr>
            <a:graphicFrameLocks noChangeAspect="1"/>
          </p:cNvGraphicFramePr>
          <p:nvPr/>
        </p:nvGraphicFramePr>
        <p:xfrm>
          <a:off x="1524000" y="4105275"/>
          <a:ext cx="949325" cy="487362"/>
        </p:xfrm>
        <a:graphic>
          <a:graphicData uri="http://schemas.openxmlformats.org/presentationml/2006/ole">
            <mc:AlternateContent xmlns:mc="http://schemas.openxmlformats.org/markup-compatibility/2006">
              <mc:Choice xmlns:v="urn:schemas-microsoft-com:vml" Requires="v">
                <p:oleObj spid="_x0000_s520491" name="Equation" r:id="rId3" imgW="406080" imgH="228600" progId="Equation.3">
                  <p:embed/>
                </p:oleObj>
              </mc:Choice>
              <mc:Fallback>
                <p:oleObj name="Equation" r:id="rId3" imgW="406080" imgH="228600"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524000" y="4105275"/>
                        <a:ext cx="949325" cy="487362"/>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FF0000"/>
                            </a:solidFill>
                            <a:miter lim="800000"/>
                            <a:headEnd/>
                            <a:tailEnd/>
                          </a14:hiddenLine>
                        </a:ext>
                      </a:extLst>
                    </p:spPr>
                  </p:pic>
                </p:oleObj>
              </mc:Fallback>
            </mc:AlternateContent>
          </a:graphicData>
        </a:graphic>
      </p:graphicFrame>
      <p:graphicFrame>
        <p:nvGraphicFramePr>
          <p:cNvPr id="7171" name="Object 3"/>
          <p:cNvGraphicFramePr>
            <a:graphicFrameLocks noChangeAspect="1"/>
          </p:cNvGraphicFramePr>
          <p:nvPr/>
        </p:nvGraphicFramePr>
        <p:xfrm>
          <a:off x="1571625" y="5419725"/>
          <a:ext cx="409575" cy="374650"/>
        </p:xfrm>
        <a:graphic>
          <a:graphicData uri="http://schemas.openxmlformats.org/presentationml/2006/ole">
            <mc:AlternateContent xmlns:mc="http://schemas.openxmlformats.org/markup-compatibility/2006">
              <mc:Choice xmlns:v="urn:schemas-microsoft-com:vml" Requires="v">
                <p:oleObj spid="_x0000_s520492" name="Equation" r:id="rId5" imgW="164880" imgH="164880" progId="Equation.3">
                  <p:embed/>
                </p:oleObj>
              </mc:Choice>
              <mc:Fallback>
                <p:oleObj name="Equation" r:id="rId5" imgW="164880" imgH="164880"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571625" y="5419725"/>
                        <a:ext cx="409575" cy="374650"/>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FF0000"/>
                            </a:solidFill>
                            <a:miter lim="800000"/>
                            <a:headEnd/>
                            <a:tailEnd/>
                          </a14:hiddenLine>
                        </a:ext>
                      </a:extLst>
                    </p:spPr>
                  </p:pic>
                </p:oleObj>
              </mc:Fallback>
            </mc:AlternateContent>
          </a:graphicData>
        </a:graphic>
      </p:graphicFrame>
      <p:sp>
        <p:nvSpPr>
          <p:cNvPr id="7182" name="Text Box 7"/>
          <p:cNvSpPr txBox="1">
            <a:spLocks noChangeArrowheads="1"/>
          </p:cNvSpPr>
          <p:nvPr/>
        </p:nvSpPr>
        <p:spPr bwMode="auto">
          <a:xfrm>
            <a:off x="609600" y="3197225"/>
            <a:ext cx="8001000" cy="822325"/>
          </a:xfrm>
          <a:prstGeom prst="rect">
            <a:avLst/>
          </a:prstGeom>
          <a:noFill/>
          <a:ln w="28575">
            <a:noFill/>
            <a:miter lim="800000"/>
            <a:headEnd/>
            <a:tailEnd/>
          </a:ln>
        </p:spPr>
        <p:txBody>
          <a:bodyPr>
            <a:prstTxWarp prst="textNoShape">
              <a:avLst/>
            </a:prstTxWarp>
            <a:spAutoFit/>
          </a:bodyPr>
          <a:lstStyle/>
          <a:p>
            <a:r>
              <a:rPr lang="en-US" dirty="0">
                <a:solidFill>
                  <a:srgbClr val="FF0000"/>
                </a:solidFill>
                <a:latin typeface="Arial Narrow" charset="0"/>
              </a:rPr>
              <a:t>Since the outward pressure in the middle of the eardrum is the same as normal air pressure</a:t>
            </a:r>
          </a:p>
        </p:txBody>
      </p:sp>
      <p:sp>
        <p:nvSpPr>
          <p:cNvPr id="7183" name="Text Box 8"/>
          <p:cNvSpPr txBox="1">
            <a:spLocks noChangeArrowheads="1"/>
          </p:cNvSpPr>
          <p:nvPr/>
        </p:nvSpPr>
        <p:spPr bwMode="auto">
          <a:xfrm>
            <a:off x="228600" y="4721225"/>
            <a:ext cx="9144000" cy="457200"/>
          </a:xfrm>
          <a:prstGeom prst="rect">
            <a:avLst/>
          </a:prstGeom>
          <a:noFill/>
          <a:ln w="28575">
            <a:noFill/>
            <a:miter lim="800000"/>
            <a:headEnd/>
            <a:tailEnd/>
          </a:ln>
        </p:spPr>
        <p:txBody>
          <a:bodyPr>
            <a:prstTxWarp prst="textNoShape">
              <a:avLst/>
            </a:prstTxWarp>
            <a:spAutoFit/>
          </a:bodyPr>
          <a:lstStyle/>
          <a:p>
            <a:r>
              <a:rPr lang="en-US" dirty="0">
                <a:solidFill>
                  <a:srgbClr val="FF0000"/>
                </a:solidFill>
                <a:latin typeface="Arial Narrow" charset="0"/>
              </a:rPr>
              <a:t>Estimating the surface area of the eardrum at 1.0cm</a:t>
            </a:r>
            <a:r>
              <a:rPr lang="en-US" baseline="30000" dirty="0">
                <a:solidFill>
                  <a:srgbClr val="FF0000"/>
                </a:solidFill>
                <a:latin typeface="Arial Narrow" charset="0"/>
              </a:rPr>
              <a:t>2</a:t>
            </a:r>
            <a:r>
              <a:rPr lang="en-US" dirty="0">
                <a:solidFill>
                  <a:srgbClr val="FF0000"/>
                </a:solidFill>
                <a:latin typeface="Arial Narrow" charset="0"/>
              </a:rPr>
              <a:t>=1.0x10</a:t>
            </a:r>
            <a:r>
              <a:rPr lang="en-US" baseline="30000" dirty="0">
                <a:solidFill>
                  <a:srgbClr val="FF0000"/>
                </a:solidFill>
                <a:latin typeface="Arial Narrow" charset="0"/>
              </a:rPr>
              <a:t>-4</a:t>
            </a:r>
            <a:r>
              <a:rPr lang="en-US" dirty="0">
                <a:solidFill>
                  <a:srgbClr val="FF0000"/>
                </a:solidFill>
                <a:latin typeface="Arial Narrow" charset="0"/>
              </a:rPr>
              <a:t> m</a:t>
            </a:r>
            <a:r>
              <a:rPr lang="en-US" baseline="30000" dirty="0">
                <a:solidFill>
                  <a:srgbClr val="FF0000"/>
                </a:solidFill>
                <a:latin typeface="Arial Narrow" charset="0"/>
              </a:rPr>
              <a:t>2</a:t>
            </a:r>
            <a:r>
              <a:rPr lang="en-US" dirty="0">
                <a:solidFill>
                  <a:srgbClr val="FF0000"/>
                </a:solidFill>
                <a:latin typeface="Arial Narrow" charset="0"/>
              </a:rPr>
              <a:t>, we obtain</a:t>
            </a:r>
          </a:p>
        </p:txBody>
      </p:sp>
      <p:graphicFrame>
        <p:nvGraphicFramePr>
          <p:cNvPr id="7172" name="Object 4"/>
          <p:cNvGraphicFramePr>
            <a:graphicFrameLocks noChangeAspect="1"/>
          </p:cNvGraphicFramePr>
          <p:nvPr/>
        </p:nvGraphicFramePr>
        <p:xfrm>
          <a:off x="2395538" y="4105275"/>
          <a:ext cx="1187450" cy="487362"/>
        </p:xfrm>
        <a:graphic>
          <a:graphicData uri="http://schemas.openxmlformats.org/presentationml/2006/ole">
            <mc:AlternateContent xmlns:mc="http://schemas.openxmlformats.org/markup-compatibility/2006">
              <mc:Choice xmlns:v="urn:schemas-microsoft-com:vml" Requires="v">
                <p:oleObj spid="_x0000_s520493" name="Equation" r:id="rId7" imgW="507960" imgH="228600" progId="Equation.3">
                  <p:embed/>
                </p:oleObj>
              </mc:Choice>
              <mc:Fallback>
                <p:oleObj name="Equation" r:id="rId7" imgW="507960" imgH="228600" progId="Equation.3">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395538" y="4105275"/>
                        <a:ext cx="1187450" cy="487362"/>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FF0000"/>
                            </a:solidFill>
                            <a:miter lim="800000"/>
                            <a:headEnd/>
                            <a:tailEnd/>
                          </a14:hiddenLine>
                        </a:ext>
                      </a:extLst>
                    </p:spPr>
                  </p:pic>
                </p:oleObj>
              </mc:Fallback>
            </mc:AlternateContent>
          </a:graphicData>
        </a:graphic>
      </p:graphicFrame>
      <p:graphicFrame>
        <p:nvGraphicFramePr>
          <p:cNvPr id="7173" name="Object 5"/>
          <p:cNvGraphicFramePr>
            <a:graphicFrameLocks noChangeAspect="1"/>
          </p:cNvGraphicFramePr>
          <p:nvPr/>
        </p:nvGraphicFramePr>
        <p:xfrm>
          <a:off x="3505200" y="4132262"/>
          <a:ext cx="4454525" cy="431800"/>
        </p:xfrm>
        <a:graphic>
          <a:graphicData uri="http://schemas.openxmlformats.org/presentationml/2006/ole">
            <mc:AlternateContent xmlns:mc="http://schemas.openxmlformats.org/markup-compatibility/2006">
              <mc:Choice xmlns:v="urn:schemas-microsoft-com:vml" Requires="v">
                <p:oleObj spid="_x0000_s520494" name="Equation" r:id="rId9" imgW="1904760" imgH="203040" progId="Equation.3">
                  <p:embed/>
                </p:oleObj>
              </mc:Choice>
              <mc:Fallback>
                <p:oleObj name="Equation" r:id="rId9" imgW="1904760" imgH="203040" progId="Equation.3">
                  <p:embed/>
                  <p:pic>
                    <p:nvPicPr>
                      <p:cNvPr id="0" name=""/>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3505200" y="4132262"/>
                        <a:ext cx="4454525" cy="431800"/>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FF0000"/>
                            </a:solidFill>
                            <a:miter lim="800000"/>
                            <a:headEnd/>
                            <a:tailEnd/>
                          </a14:hiddenLine>
                        </a:ext>
                      </a:extLst>
                    </p:spPr>
                  </p:pic>
                </p:oleObj>
              </mc:Fallback>
            </mc:AlternateContent>
          </a:graphicData>
        </a:graphic>
      </p:graphicFrame>
      <p:graphicFrame>
        <p:nvGraphicFramePr>
          <p:cNvPr id="7174" name="Object 6"/>
          <p:cNvGraphicFramePr>
            <a:graphicFrameLocks noChangeAspect="1"/>
          </p:cNvGraphicFramePr>
          <p:nvPr/>
        </p:nvGraphicFramePr>
        <p:xfrm>
          <a:off x="1893888" y="5348287"/>
          <a:ext cx="1831975" cy="519113"/>
        </p:xfrm>
        <a:graphic>
          <a:graphicData uri="http://schemas.openxmlformats.org/presentationml/2006/ole">
            <mc:AlternateContent xmlns:mc="http://schemas.openxmlformats.org/markup-compatibility/2006">
              <mc:Choice xmlns:v="urn:schemas-microsoft-com:vml" Requires="v">
                <p:oleObj spid="_x0000_s520495" name="Equation" r:id="rId11" imgW="736560" imgH="228600" progId="Equation.3">
                  <p:embed/>
                </p:oleObj>
              </mc:Choice>
              <mc:Fallback>
                <p:oleObj name="Equation" r:id="rId11" imgW="736560" imgH="228600" progId="Equation.3">
                  <p:embed/>
                  <p:pic>
                    <p:nvPicPr>
                      <p:cNvPr id="0" name=""/>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1893888" y="5348287"/>
                        <a:ext cx="1831975" cy="519113"/>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FF0000"/>
                            </a:solidFill>
                            <a:miter lim="800000"/>
                            <a:headEnd/>
                            <a:tailEnd/>
                          </a14:hiddenLine>
                        </a:ext>
                      </a:extLst>
                    </p:spPr>
                  </p:pic>
                </p:oleObj>
              </mc:Fallback>
            </mc:AlternateContent>
          </a:graphicData>
        </a:graphic>
      </p:graphicFrame>
      <p:graphicFrame>
        <p:nvGraphicFramePr>
          <p:cNvPr id="7175" name="Object 7"/>
          <p:cNvGraphicFramePr>
            <a:graphicFrameLocks noChangeAspect="1"/>
          </p:cNvGraphicFramePr>
          <p:nvPr/>
        </p:nvGraphicFramePr>
        <p:xfrm>
          <a:off x="3638550" y="5378450"/>
          <a:ext cx="4514850" cy="460375"/>
        </p:xfrm>
        <a:graphic>
          <a:graphicData uri="http://schemas.openxmlformats.org/presentationml/2006/ole">
            <mc:AlternateContent xmlns:mc="http://schemas.openxmlformats.org/markup-compatibility/2006">
              <mc:Choice xmlns:v="urn:schemas-microsoft-com:vml" Requires="v">
                <p:oleObj spid="_x0000_s520496" name="Equation" r:id="rId13" imgW="1815840" imgH="203040" progId="Equation.DSMT4">
                  <p:embed/>
                </p:oleObj>
              </mc:Choice>
              <mc:Fallback>
                <p:oleObj name="Equation" r:id="rId13" imgW="1815840" imgH="203040" progId="Equation.DSMT4">
                  <p:embed/>
                  <p:pic>
                    <p:nvPicPr>
                      <p:cNvPr id="0" name=""/>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3638550" y="5378450"/>
                        <a:ext cx="4514850" cy="460375"/>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FF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1062908553"/>
      </p:ext>
    </p:extLst>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iterate type="wd">
                                    <p:tmPct val="10000"/>
                                  </p:iterate>
                                  <p:childTnLst>
                                    <p:set>
                                      <p:cBhvr>
                                        <p:cTn id="6" dur="1" fill="hold">
                                          <p:stCondLst>
                                            <p:cond delay="0"/>
                                          </p:stCondLst>
                                        </p:cTn>
                                        <p:tgtEl>
                                          <p:spTgt spid="7180"/>
                                        </p:tgtEl>
                                        <p:attrNameLst>
                                          <p:attrName>style.visibility</p:attrName>
                                        </p:attrNameLst>
                                      </p:cBhvr>
                                      <p:to>
                                        <p:strVal val="visible"/>
                                      </p:to>
                                    </p:set>
                                    <p:animEffect transition="in" filter="wipe(left)">
                                      <p:cBhvr>
                                        <p:cTn id="7" dur="500"/>
                                        <p:tgtEl>
                                          <p:spTgt spid="7180"/>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iterate type="wd">
                                    <p:tmPct val="10000"/>
                                  </p:iterate>
                                  <p:childTnLst>
                                    <p:set>
                                      <p:cBhvr>
                                        <p:cTn id="11" dur="1" fill="hold">
                                          <p:stCondLst>
                                            <p:cond delay="0"/>
                                          </p:stCondLst>
                                        </p:cTn>
                                        <p:tgtEl>
                                          <p:spTgt spid="7181"/>
                                        </p:tgtEl>
                                        <p:attrNameLst>
                                          <p:attrName>style.visibility</p:attrName>
                                        </p:attrNameLst>
                                      </p:cBhvr>
                                      <p:to>
                                        <p:strVal val="visible"/>
                                      </p:to>
                                    </p:set>
                                    <p:animEffect transition="in" filter="wipe(left)">
                                      <p:cBhvr>
                                        <p:cTn id="12" dur="500"/>
                                        <p:tgtEl>
                                          <p:spTgt spid="7181"/>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iterate type="wd">
                                    <p:tmPct val="10000"/>
                                  </p:iterate>
                                  <p:childTnLst>
                                    <p:set>
                                      <p:cBhvr>
                                        <p:cTn id="16" dur="1" fill="hold">
                                          <p:stCondLst>
                                            <p:cond delay="0"/>
                                          </p:stCondLst>
                                        </p:cTn>
                                        <p:tgtEl>
                                          <p:spTgt spid="7182"/>
                                        </p:tgtEl>
                                        <p:attrNameLst>
                                          <p:attrName>style.visibility</p:attrName>
                                        </p:attrNameLst>
                                      </p:cBhvr>
                                      <p:to>
                                        <p:strVal val="visible"/>
                                      </p:to>
                                    </p:set>
                                    <p:animEffect transition="in" filter="wipe(left)">
                                      <p:cBhvr>
                                        <p:cTn id="17" dur="500"/>
                                        <p:tgtEl>
                                          <p:spTgt spid="7182"/>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7170"/>
                                        </p:tgtEl>
                                        <p:attrNameLst>
                                          <p:attrName>style.visibility</p:attrName>
                                        </p:attrNameLst>
                                      </p:cBhvr>
                                      <p:to>
                                        <p:strVal val="visible"/>
                                      </p:to>
                                    </p:set>
                                    <p:animEffect transition="in" filter="wipe(left)">
                                      <p:cBhvr>
                                        <p:cTn id="22" dur="500"/>
                                        <p:tgtEl>
                                          <p:spTgt spid="7170"/>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nodeType="clickEffect">
                                  <p:stCondLst>
                                    <p:cond delay="0"/>
                                  </p:stCondLst>
                                  <p:childTnLst>
                                    <p:set>
                                      <p:cBhvr>
                                        <p:cTn id="26" dur="1" fill="hold">
                                          <p:stCondLst>
                                            <p:cond delay="0"/>
                                          </p:stCondLst>
                                        </p:cTn>
                                        <p:tgtEl>
                                          <p:spTgt spid="7172"/>
                                        </p:tgtEl>
                                        <p:attrNameLst>
                                          <p:attrName>style.visibility</p:attrName>
                                        </p:attrNameLst>
                                      </p:cBhvr>
                                      <p:to>
                                        <p:strVal val="visible"/>
                                      </p:to>
                                    </p:set>
                                    <p:animEffect transition="in" filter="wipe(left)">
                                      <p:cBhvr>
                                        <p:cTn id="27" dur="500"/>
                                        <p:tgtEl>
                                          <p:spTgt spid="7172"/>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nodeType="clickEffect">
                                  <p:stCondLst>
                                    <p:cond delay="0"/>
                                  </p:stCondLst>
                                  <p:childTnLst>
                                    <p:set>
                                      <p:cBhvr>
                                        <p:cTn id="31" dur="1" fill="hold">
                                          <p:stCondLst>
                                            <p:cond delay="0"/>
                                          </p:stCondLst>
                                        </p:cTn>
                                        <p:tgtEl>
                                          <p:spTgt spid="7173"/>
                                        </p:tgtEl>
                                        <p:attrNameLst>
                                          <p:attrName>style.visibility</p:attrName>
                                        </p:attrNameLst>
                                      </p:cBhvr>
                                      <p:to>
                                        <p:strVal val="visible"/>
                                      </p:to>
                                    </p:set>
                                    <p:animEffect transition="in" filter="wipe(left)">
                                      <p:cBhvr>
                                        <p:cTn id="32" dur="500"/>
                                        <p:tgtEl>
                                          <p:spTgt spid="7173"/>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grpId="0" nodeType="clickEffect">
                                  <p:stCondLst>
                                    <p:cond delay="0"/>
                                  </p:stCondLst>
                                  <p:childTnLst>
                                    <p:set>
                                      <p:cBhvr>
                                        <p:cTn id="36" dur="1" fill="hold">
                                          <p:stCondLst>
                                            <p:cond delay="0"/>
                                          </p:stCondLst>
                                        </p:cTn>
                                        <p:tgtEl>
                                          <p:spTgt spid="7183"/>
                                        </p:tgtEl>
                                        <p:attrNameLst>
                                          <p:attrName>style.visibility</p:attrName>
                                        </p:attrNameLst>
                                      </p:cBhvr>
                                      <p:to>
                                        <p:strVal val="visible"/>
                                      </p:to>
                                    </p:set>
                                    <p:animEffect transition="in" filter="wipe(left)">
                                      <p:cBhvr>
                                        <p:cTn id="37" dur="500"/>
                                        <p:tgtEl>
                                          <p:spTgt spid="7183"/>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nodeType="clickEffect">
                                  <p:stCondLst>
                                    <p:cond delay="0"/>
                                  </p:stCondLst>
                                  <p:childTnLst>
                                    <p:set>
                                      <p:cBhvr>
                                        <p:cTn id="41" dur="1" fill="hold">
                                          <p:stCondLst>
                                            <p:cond delay="0"/>
                                          </p:stCondLst>
                                        </p:cTn>
                                        <p:tgtEl>
                                          <p:spTgt spid="7171"/>
                                        </p:tgtEl>
                                        <p:attrNameLst>
                                          <p:attrName>style.visibility</p:attrName>
                                        </p:attrNameLst>
                                      </p:cBhvr>
                                      <p:to>
                                        <p:strVal val="visible"/>
                                      </p:to>
                                    </p:set>
                                    <p:animEffect transition="in" filter="wipe(left)">
                                      <p:cBhvr>
                                        <p:cTn id="42" dur="500"/>
                                        <p:tgtEl>
                                          <p:spTgt spid="7171"/>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8" fill="hold" nodeType="clickEffect">
                                  <p:stCondLst>
                                    <p:cond delay="0"/>
                                  </p:stCondLst>
                                  <p:childTnLst>
                                    <p:set>
                                      <p:cBhvr>
                                        <p:cTn id="46" dur="1" fill="hold">
                                          <p:stCondLst>
                                            <p:cond delay="0"/>
                                          </p:stCondLst>
                                        </p:cTn>
                                        <p:tgtEl>
                                          <p:spTgt spid="7174"/>
                                        </p:tgtEl>
                                        <p:attrNameLst>
                                          <p:attrName>style.visibility</p:attrName>
                                        </p:attrNameLst>
                                      </p:cBhvr>
                                      <p:to>
                                        <p:strVal val="visible"/>
                                      </p:to>
                                    </p:set>
                                    <p:animEffect transition="in" filter="wipe(left)">
                                      <p:cBhvr>
                                        <p:cTn id="47" dur="500"/>
                                        <p:tgtEl>
                                          <p:spTgt spid="7174"/>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8" fill="hold" nodeType="clickEffect">
                                  <p:stCondLst>
                                    <p:cond delay="0"/>
                                  </p:stCondLst>
                                  <p:childTnLst>
                                    <p:set>
                                      <p:cBhvr>
                                        <p:cTn id="51" dur="1" fill="hold">
                                          <p:stCondLst>
                                            <p:cond delay="0"/>
                                          </p:stCondLst>
                                        </p:cTn>
                                        <p:tgtEl>
                                          <p:spTgt spid="7175"/>
                                        </p:tgtEl>
                                        <p:attrNameLst>
                                          <p:attrName>style.visibility</p:attrName>
                                        </p:attrNameLst>
                                      </p:cBhvr>
                                      <p:to>
                                        <p:strVal val="visible"/>
                                      </p:to>
                                    </p:set>
                                    <p:animEffect transition="in" filter="wipe(left)">
                                      <p:cBhvr>
                                        <p:cTn id="52" dur="500"/>
                                        <p:tgtEl>
                                          <p:spTgt spid="717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80" grpId="0" animBg="1"/>
      <p:bldP spid="7181" grpId="0"/>
      <p:bldP spid="7182" grpId="0"/>
      <p:bldP spid="7183" grpId="0"/>
    </p:bldLst>
  </p:timing>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204" name="Date Placeholder 3"/>
          <p:cNvSpPr>
            <a:spLocks noGrp="1"/>
          </p:cNvSpPr>
          <p:nvPr>
            <p:ph type="dt" sz="quarter" idx="10"/>
          </p:nvPr>
        </p:nvSpPr>
        <p:spPr>
          <a:noFill/>
        </p:spPr>
        <p:txBody>
          <a:bodyPr/>
          <a:lstStyle/>
          <a:p>
            <a:r>
              <a:rPr lang="en-US" smtClean="0">
                <a:latin typeface="Arial Narrow" charset="0"/>
              </a:rPr>
              <a:t>Thursday, Nov. 6, 2014</a:t>
            </a:r>
            <a:endParaRPr lang="en-US">
              <a:latin typeface="Arial Narrow" charset="0"/>
            </a:endParaRPr>
          </a:p>
        </p:txBody>
      </p:sp>
      <p:sp>
        <p:nvSpPr>
          <p:cNvPr id="8205" name="Footer Placeholder 4"/>
          <p:cNvSpPr>
            <a:spLocks noGrp="1"/>
          </p:cNvSpPr>
          <p:nvPr>
            <p:ph type="ftr" sz="quarter" idx="11"/>
          </p:nvPr>
        </p:nvSpPr>
        <p:spPr>
          <a:noFill/>
        </p:spPr>
        <p:txBody>
          <a:bodyPr/>
          <a:lstStyle/>
          <a:p>
            <a:r>
              <a:rPr lang="nl-NL" smtClean="0">
                <a:latin typeface="Arial Narrow" charset="0"/>
              </a:rPr>
              <a:t>PHYS 1443-004, Fall 2014                            Dr. Jaehoon Yu</a:t>
            </a:r>
            <a:endParaRPr lang="en-US">
              <a:latin typeface="Arial Narrow" charset="0"/>
            </a:endParaRPr>
          </a:p>
        </p:txBody>
      </p:sp>
      <p:sp>
        <p:nvSpPr>
          <p:cNvPr id="30" name="Slide Number Placeholder 5"/>
          <p:cNvSpPr>
            <a:spLocks noGrp="1"/>
          </p:cNvSpPr>
          <p:nvPr>
            <p:ph type="sldNum" sz="quarter" idx="12"/>
          </p:nvPr>
        </p:nvSpPr>
        <p:spPr/>
        <p:txBody>
          <a:bodyPr/>
          <a:lstStyle/>
          <a:p>
            <a:fld id="{AD496A58-31C6-8344-B2E7-B2AC9D69A724}" type="slidenum">
              <a:rPr lang="en-US"/>
              <a:pPr/>
              <a:t>16</a:t>
            </a:fld>
            <a:endParaRPr lang="en-US"/>
          </a:p>
        </p:txBody>
      </p:sp>
      <p:grpSp>
        <p:nvGrpSpPr>
          <p:cNvPr id="2" name="Group 2"/>
          <p:cNvGrpSpPr>
            <a:grpSpLocks/>
          </p:cNvGrpSpPr>
          <p:nvPr/>
        </p:nvGrpSpPr>
        <p:grpSpPr bwMode="auto">
          <a:xfrm>
            <a:off x="-3429000" y="-533400"/>
            <a:ext cx="7315200" cy="5486400"/>
            <a:chOff x="-1968" y="-336"/>
            <a:chExt cx="4608" cy="3456"/>
          </a:xfrm>
        </p:grpSpPr>
        <p:pic>
          <p:nvPicPr>
            <p:cNvPr id="8214" name="Picture 3" descr="dam"/>
            <p:cNvPicPr>
              <a:picLocks noChangeAspect="1" noChangeArrowheads="1"/>
            </p:cNvPicPr>
            <p:nvPr/>
          </p:nvPicPr>
          <p:blipFill>
            <a:blip r:embed="rId3"/>
            <a:srcRect/>
            <a:stretch>
              <a:fillRect/>
            </a:stretch>
          </p:blipFill>
          <p:spPr bwMode="auto">
            <a:xfrm>
              <a:off x="-1968" y="-336"/>
              <a:ext cx="4608" cy="3456"/>
            </a:xfrm>
            <a:prstGeom prst="rect">
              <a:avLst/>
            </a:prstGeom>
            <a:noFill/>
            <a:ln w="9525">
              <a:noFill/>
              <a:miter lim="800000"/>
              <a:headEnd/>
              <a:tailEnd/>
            </a:ln>
          </p:spPr>
        </p:pic>
        <p:sp>
          <p:nvSpPr>
            <p:cNvPr id="8215" name="Text Box 4"/>
            <p:cNvSpPr txBox="1">
              <a:spLocks noChangeArrowheads="1"/>
            </p:cNvSpPr>
            <p:nvPr/>
          </p:nvSpPr>
          <p:spPr bwMode="auto">
            <a:xfrm>
              <a:off x="672" y="1296"/>
              <a:ext cx="192" cy="250"/>
            </a:xfrm>
            <a:prstGeom prst="rect">
              <a:avLst/>
            </a:prstGeom>
            <a:solidFill>
              <a:schemeClr val="bg1"/>
            </a:solidFill>
            <a:ln w="9525">
              <a:noFill/>
              <a:miter lim="800000"/>
              <a:headEnd/>
              <a:tailEnd/>
            </a:ln>
          </p:spPr>
          <p:txBody>
            <a:bodyPr>
              <a:prstTxWarp prst="textNoShape">
                <a:avLst/>
              </a:prstTxWarp>
              <a:spAutoFit/>
            </a:bodyPr>
            <a:lstStyle/>
            <a:p>
              <a:pPr>
                <a:spcBef>
                  <a:spcPct val="50000"/>
                </a:spcBef>
              </a:pPr>
              <a:r>
                <a:rPr lang="en-US" sz="2000">
                  <a:solidFill>
                    <a:schemeClr val="accent2"/>
                  </a:solidFill>
                  <a:latin typeface="Arial Narrow" charset="0"/>
                </a:rPr>
                <a:t>H</a:t>
              </a:r>
            </a:p>
          </p:txBody>
        </p:sp>
        <p:sp>
          <p:nvSpPr>
            <p:cNvPr id="8216" name="Rectangle 5"/>
            <p:cNvSpPr>
              <a:spLocks noChangeArrowheads="1"/>
            </p:cNvSpPr>
            <p:nvPr/>
          </p:nvSpPr>
          <p:spPr bwMode="auto">
            <a:xfrm>
              <a:off x="1488" y="1776"/>
              <a:ext cx="96" cy="48"/>
            </a:xfrm>
            <a:prstGeom prst="rect">
              <a:avLst/>
            </a:prstGeom>
            <a:solidFill>
              <a:schemeClr val="hlink"/>
            </a:solidFill>
            <a:ln w="9525">
              <a:noFill/>
              <a:miter lim="800000"/>
              <a:headEnd/>
              <a:tailEnd/>
            </a:ln>
          </p:spPr>
          <p:txBody>
            <a:bodyPr wrap="none" anchor="ctr">
              <a:prstTxWarp prst="textNoShape">
                <a:avLst/>
              </a:prstTxWarp>
            </a:bodyPr>
            <a:lstStyle/>
            <a:p>
              <a:endParaRPr lang="en-US"/>
            </a:p>
          </p:txBody>
        </p:sp>
        <p:sp>
          <p:nvSpPr>
            <p:cNvPr id="8217" name="Text Box 6"/>
            <p:cNvSpPr txBox="1">
              <a:spLocks noChangeArrowheads="1"/>
            </p:cNvSpPr>
            <p:nvPr/>
          </p:nvSpPr>
          <p:spPr bwMode="auto">
            <a:xfrm>
              <a:off x="1536" y="1680"/>
              <a:ext cx="241" cy="231"/>
            </a:xfrm>
            <a:prstGeom prst="rect">
              <a:avLst/>
            </a:prstGeom>
            <a:noFill/>
            <a:ln w="9525">
              <a:noFill/>
              <a:miter lim="800000"/>
              <a:headEnd/>
              <a:tailEnd/>
            </a:ln>
          </p:spPr>
          <p:txBody>
            <a:bodyPr wrap="none">
              <a:prstTxWarp prst="textNoShape">
                <a:avLst/>
              </a:prstTxWarp>
              <a:spAutoFit/>
            </a:bodyPr>
            <a:lstStyle/>
            <a:p>
              <a:r>
                <a:rPr lang="en-US" sz="1800">
                  <a:solidFill>
                    <a:schemeClr val="accent2"/>
                  </a:solidFill>
                  <a:latin typeface="Arial Narrow" charset="0"/>
                </a:rPr>
                <a:t>dy</a:t>
              </a:r>
            </a:p>
          </p:txBody>
        </p:sp>
        <p:sp>
          <p:nvSpPr>
            <p:cNvPr id="8218" name="Line 7"/>
            <p:cNvSpPr>
              <a:spLocks noChangeShapeType="1"/>
            </p:cNvSpPr>
            <p:nvPr/>
          </p:nvSpPr>
          <p:spPr bwMode="auto">
            <a:xfrm>
              <a:off x="1056" y="1440"/>
              <a:ext cx="432" cy="384"/>
            </a:xfrm>
            <a:prstGeom prst="line">
              <a:avLst/>
            </a:prstGeom>
            <a:noFill/>
            <a:ln w="101600">
              <a:solidFill>
                <a:schemeClr val="hlink"/>
              </a:solidFill>
              <a:round/>
              <a:headEnd/>
              <a:tailEnd/>
            </a:ln>
          </p:spPr>
          <p:txBody>
            <a:bodyPr>
              <a:prstTxWarp prst="textNoShape">
                <a:avLst/>
              </a:prstTxWarp>
            </a:bodyPr>
            <a:lstStyle/>
            <a:p>
              <a:endParaRPr lang="en-US"/>
            </a:p>
          </p:txBody>
        </p:sp>
        <p:sp>
          <p:nvSpPr>
            <p:cNvPr id="8219" name="Line 8"/>
            <p:cNvSpPr>
              <a:spLocks noChangeShapeType="1"/>
            </p:cNvSpPr>
            <p:nvPr/>
          </p:nvSpPr>
          <p:spPr bwMode="auto">
            <a:xfrm flipV="1">
              <a:off x="1536" y="1824"/>
              <a:ext cx="0" cy="144"/>
            </a:xfrm>
            <a:prstGeom prst="line">
              <a:avLst/>
            </a:prstGeom>
            <a:noFill/>
            <a:ln w="9525">
              <a:solidFill>
                <a:schemeClr val="accent2"/>
              </a:solidFill>
              <a:round/>
              <a:headEnd type="triangle" w="med" len="med"/>
              <a:tailEnd type="triangle" w="med" len="med"/>
            </a:ln>
          </p:spPr>
          <p:txBody>
            <a:bodyPr>
              <a:prstTxWarp prst="textNoShape">
                <a:avLst/>
              </a:prstTxWarp>
            </a:bodyPr>
            <a:lstStyle/>
            <a:p>
              <a:endParaRPr lang="en-US"/>
            </a:p>
          </p:txBody>
        </p:sp>
        <p:sp>
          <p:nvSpPr>
            <p:cNvPr id="8220" name="Text Box 9"/>
            <p:cNvSpPr txBox="1">
              <a:spLocks noChangeArrowheads="1"/>
            </p:cNvSpPr>
            <p:nvPr/>
          </p:nvSpPr>
          <p:spPr bwMode="auto">
            <a:xfrm>
              <a:off x="1536" y="1824"/>
              <a:ext cx="175" cy="231"/>
            </a:xfrm>
            <a:prstGeom prst="rect">
              <a:avLst/>
            </a:prstGeom>
            <a:noFill/>
            <a:ln w="9525">
              <a:noFill/>
              <a:miter lim="800000"/>
              <a:headEnd/>
              <a:tailEnd/>
            </a:ln>
          </p:spPr>
          <p:txBody>
            <a:bodyPr wrap="none">
              <a:prstTxWarp prst="textNoShape">
                <a:avLst/>
              </a:prstTxWarp>
              <a:spAutoFit/>
            </a:bodyPr>
            <a:lstStyle/>
            <a:p>
              <a:r>
                <a:rPr lang="en-US" sz="1800">
                  <a:solidFill>
                    <a:schemeClr val="accent2"/>
                  </a:solidFill>
                  <a:latin typeface="Arial Narrow" charset="0"/>
                </a:rPr>
                <a:t>y</a:t>
              </a:r>
            </a:p>
          </p:txBody>
        </p:sp>
        <p:sp>
          <p:nvSpPr>
            <p:cNvPr id="8221" name="Line 10"/>
            <p:cNvSpPr>
              <a:spLocks noChangeShapeType="1"/>
            </p:cNvSpPr>
            <p:nvPr/>
          </p:nvSpPr>
          <p:spPr bwMode="auto">
            <a:xfrm flipV="1">
              <a:off x="1152" y="1344"/>
              <a:ext cx="0" cy="144"/>
            </a:xfrm>
            <a:prstGeom prst="line">
              <a:avLst/>
            </a:prstGeom>
            <a:noFill/>
            <a:ln w="9525">
              <a:solidFill>
                <a:schemeClr val="accent2"/>
              </a:solidFill>
              <a:round/>
              <a:headEnd type="triangle" w="med" len="med"/>
              <a:tailEnd type="triangle" w="med" len="med"/>
            </a:ln>
          </p:spPr>
          <p:txBody>
            <a:bodyPr>
              <a:prstTxWarp prst="textNoShape">
                <a:avLst/>
              </a:prstTxWarp>
            </a:bodyPr>
            <a:lstStyle/>
            <a:p>
              <a:endParaRPr lang="en-US"/>
            </a:p>
          </p:txBody>
        </p:sp>
        <p:sp>
          <p:nvSpPr>
            <p:cNvPr id="8222" name="Text Box 11"/>
            <p:cNvSpPr txBox="1">
              <a:spLocks noChangeArrowheads="1"/>
            </p:cNvSpPr>
            <p:nvPr/>
          </p:nvSpPr>
          <p:spPr bwMode="auto">
            <a:xfrm>
              <a:off x="1152" y="1296"/>
              <a:ext cx="182" cy="231"/>
            </a:xfrm>
            <a:prstGeom prst="rect">
              <a:avLst/>
            </a:prstGeom>
            <a:noFill/>
            <a:ln w="9525">
              <a:noFill/>
              <a:miter lim="800000"/>
              <a:headEnd/>
              <a:tailEnd/>
            </a:ln>
          </p:spPr>
          <p:txBody>
            <a:bodyPr wrap="none">
              <a:prstTxWarp prst="textNoShape">
                <a:avLst/>
              </a:prstTxWarp>
              <a:spAutoFit/>
            </a:bodyPr>
            <a:lstStyle/>
            <a:p>
              <a:r>
                <a:rPr lang="en-US" sz="1800">
                  <a:solidFill>
                    <a:schemeClr val="accent2"/>
                  </a:solidFill>
                  <a:latin typeface="Arial Narrow" charset="0"/>
                </a:rPr>
                <a:t>h</a:t>
              </a:r>
            </a:p>
          </p:txBody>
        </p:sp>
      </p:grpSp>
      <p:sp>
        <p:nvSpPr>
          <p:cNvPr id="8208" name="Rectangle 12"/>
          <p:cNvSpPr>
            <a:spLocks noGrp="1" noChangeArrowheads="1"/>
          </p:cNvSpPr>
          <p:nvPr>
            <p:ph type="title"/>
          </p:nvPr>
        </p:nvSpPr>
        <p:spPr>
          <a:xfrm>
            <a:off x="685800" y="152400"/>
            <a:ext cx="7772400" cy="609600"/>
          </a:xfrm>
        </p:spPr>
        <p:txBody>
          <a:bodyPr/>
          <a:lstStyle/>
          <a:p>
            <a:r>
              <a:rPr lang="en-US" sz="4000"/>
              <a:t>Example for Pascal’s Principle</a:t>
            </a:r>
            <a:endParaRPr lang="en-US"/>
          </a:p>
        </p:txBody>
      </p:sp>
      <p:sp>
        <p:nvSpPr>
          <p:cNvPr id="443405" name="Text Box 13"/>
          <p:cNvSpPr txBox="1">
            <a:spLocks noChangeArrowheads="1"/>
          </p:cNvSpPr>
          <p:nvPr/>
        </p:nvSpPr>
        <p:spPr bwMode="auto">
          <a:xfrm>
            <a:off x="990600" y="793750"/>
            <a:ext cx="7391400" cy="730250"/>
          </a:xfrm>
          <a:prstGeom prst="rect">
            <a:avLst/>
          </a:prstGeom>
          <a:solidFill>
            <a:srgbClr val="CCFFFF"/>
          </a:solidFill>
          <a:ln w="28575">
            <a:solidFill>
              <a:srgbClr val="990000"/>
            </a:solidFill>
            <a:miter lim="800000"/>
            <a:headEnd/>
            <a:tailEnd/>
          </a:ln>
        </p:spPr>
        <p:txBody>
          <a:bodyPr>
            <a:prstTxWarp prst="textNoShape">
              <a:avLst/>
            </a:prstTxWarp>
            <a:spAutoFit/>
          </a:bodyPr>
          <a:lstStyle/>
          <a:p>
            <a:pPr>
              <a:spcBef>
                <a:spcPct val="20000"/>
              </a:spcBef>
            </a:pPr>
            <a:r>
              <a:rPr lang="en-US" sz="2000">
                <a:solidFill>
                  <a:srgbClr val="800000"/>
                </a:solidFill>
                <a:latin typeface="Arial Narrow" charset="0"/>
              </a:rPr>
              <a:t>Water is filled to a height H behind a dam of width w.  Determine the resultant force exerted by the water on the dam.</a:t>
            </a:r>
          </a:p>
        </p:txBody>
      </p:sp>
      <p:sp>
        <p:nvSpPr>
          <p:cNvPr id="443406" name="Text Box 14"/>
          <p:cNvSpPr txBox="1">
            <a:spLocks noChangeArrowheads="1"/>
          </p:cNvSpPr>
          <p:nvPr/>
        </p:nvSpPr>
        <p:spPr bwMode="auto">
          <a:xfrm>
            <a:off x="2819400" y="1600200"/>
            <a:ext cx="6096000" cy="762000"/>
          </a:xfrm>
          <a:prstGeom prst="rect">
            <a:avLst/>
          </a:prstGeom>
          <a:noFill/>
          <a:ln w="28575">
            <a:noFill/>
            <a:miter lim="800000"/>
            <a:headEnd/>
            <a:tailEnd/>
          </a:ln>
        </p:spPr>
        <p:txBody>
          <a:bodyPr>
            <a:prstTxWarp prst="textNoShape">
              <a:avLst/>
            </a:prstTxWarp>
            <a:spAutoFit/>
          </a:bodyPr>
          <a:lstStyle/>
          <a:p>
            <a:r>
              <a:rPr lang="en-US" sz="2200">
                <a:solidFill>
                  <a:srgbClr val="FF0000"/>
                </a:solidFill>
                <a:latin typeface="Arial Narrow" charset="0"/>
              </a:rPr>
              <a:t>Since the water pressure varies as a function of depth, we will have to do some calculus to figure out the total force. </a:t>
            </a:r>
          </a:p>
        </p:txBody>
      </p:sp>
      <p:sp>
        <p:nvSpPr>
          <p:cNvPr id="443407" name="Text Box 15"/>
          <p:cNvSpPr txBox="1">
            <a:spLocks noChangeArrowheads="1"/>
          </p:cNvSpPr>
          <p:nvPr/>
        </p:nvSpPr>
        <p:spPr bwMode="auto">
          <a:xfrm>
            <a:off x="1066800" y="4495800"/>
            <a:ext cx="6019800" cy="396875"/>
          </a:xfrm>
          <a:prstGeom prst="rect">
            <a:avLst/>
          </a:prstGeom>
          <a:noFill/>
          <a:ln w="28575">
            <a:noFill/>
            <a:miter lim="800000"/>
            <a:headEnd/>
            <a:tailEnd/>
          </a:ln>
        </p:spPr>
        <p:txBody>
          <a:bodyPr>
            <a:prstTxWarp prst="textNoShape">
              <a:avLst/>
            </a:prstTxWarp>
            <a:spAutoFit/>
          </a:bodyPr>
          <a:lstStyle/>
          <a:p>
            <a:r>
              <a:rPr lang="en-US" sz="2000">
                <a:solidFill>
                  <a:srgbClr val="FF0000"/>
                </a:solidFill>
                <a:latin typeface="Arial Narrow" charset="0"/>
              </a:rPr>
              <a:t>Therefore the total force exerted by the water on the dam is</a:t>
            </a:r>
          </a:p>
        </p:txBody>
      </p:sp>
      <p:graphicFrame>
        <p:nvGraphicFramePr>
          <p:cNvPr id="443408" name="Object 2"/>
          <p:cNvGraphicFramePr>
            <a:graphicFrameLocks noChangeAspect="1"/>
          </p:cNvGraphicFramePr>
          <p:nvPr/>
        </p:nvGraphicFramePr>
        <p:xfrm>
          <a:off x="3886200" y="2997200"/>
          <a:ext cx="377825" cy="374650"/>
        </p:xfrm>
        <a:graphic>
          <a:graphicData uri="http://schemas.openxmlformats.org/presentationml/2006/ole">
            <mc:AlternateContent xmlns:mc="http://schemas.openxmlformats.org/markup-compatibility/2006">
              <mc:Choice xmlns:v="urn:schemas-microsoft-com:vml" Requires="v">
                <p:oleObj spid="_x0000_s521711" name="Equation" r:id="rId4" imgW="152280" imgH="164880" progId="Equation.3">
                  <p:embed/>
                </p:oleObj>
              </mc:Choice>
              <mc:Fallback>
                <p:oleObj name="Equation" r:id="rId4" imgW="152280" imgH="164880" progId="Equation.3">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886200" y="2997200"/>
                        <a:ext cx="377825" cy="374650"/>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FF0000"/>
                            </a:solidFill>
                            <a:miter lim="800000"/>
                            <a:headEnd/>
                            <a:tailEnd/>
                          </a14:hiddenLine>
                        </a:ext>
                      </a:extLst>
                    </p:spPr>
                  </p:pic>
                </p:oleObj>
              </mc:Fallback>
            </mc:AlternateContent>
          </a:graphicData>
        </a:graphic>
      </p:graphicFrame>
      <p:sp>
        <p:nvSpPr>
          <p:cNvPr id="443409" name="Text Box 17"/>
          <p:cNvSpPr txBox="1">
            <a:spLocks noChangeArrowheads="1"/>
          </p:cNvSpPr>
          <p:nvPr/>
        </p:nvSpPr>
        <p:spPr bwMode="auto">
          <a:xfrm>
            <a:off x="2895600" y="2438400"/>
            <a:ext cx="3276600" cy="427038"/>
          </a:xfrm>
          <a:prstGeom prst="rect">
            <a:avLst/>
          </a:prstGeom>
          <a:noFill/>
          <a:ln w="28575">
            <a:noFill/>
            <a:miter lim="800000"/>
            <a:headEnd/>
            <a:tailEnd/>
          </a:ln>
        </p:spPr>
        <p:txBody>
          <a:bodyPr>
            <a:prstTxWarp prst="textNoShape">
              <a:avLst/>
            </a:prstTxWarp>
            <a:spAutoFit/>
          </a:bodyPr>
          <a:lstStyle/>
          <a:p>
            <a:r>
              <a:rPr lang="en-US" sz="2200">
                <a:solidFill>
                  <a:srgbClr val="FF0000"/>
                </a:solidFill>
                <a:latin typeface="Arial Narrow" charset="0"/>
              </a:rPr>
              <a:t>The pressure at the depth h is</a:t>
            </a:r>
          </a:p>
        </p:txBody>
      </p:sp>
      <p:sp>
        <p:nvSpPr>
          <p:cNvPr id="443410" name="Text Box 18"/>
          <p:cNvSpPr txBox="1">
            <a:spLocks noChangeArrowheads="1"/>
          </p:cNvSpPr>
          <p:nvPr/>
        </p:nvSpPr>
        <p:spPr bwMode="auto">
          <a:xfrm>
            <a:off x="990600" y="3505200"/>
            <a:ext cx="6508750" cy="427038"/>
          </a:xfrm>
          <a:prstGeom prst="rect">
            <a:avLst/>
          </a:prstGeom>
          <a:noFill/>
          <a:ln w="9525">
            <a:noFill/>
            <a:miter lim="800000"/>
            <a:headEnd/>
            <a:tailEnd/>
          </a:ln>
        </p:spPr>
        <p:txBody>
          <a:bodyPr wrap="none">
            <a:prstTxWarp prst="textNoShape">
              <a:avLst/>
            </a:prstTxWarp>
            <a:spAutoFit/>
          </a:bodyPr>
          <a:lstStyle/>
          <a:p>
            <a:r>
              <a:rPr lang="en-US" sz="2200">
                <a:solidFill>
                  <a:srgbClr val="FF0000"/>
                </a:solidFill>
                <a:latin typeface="Arial Narrow" charset="0"/>
              </a:rPr>
              <a:t>The infinitesimal force dF exerting on a small strip of dam dy is</a:t>
            </a:r>
          </a:p>
        </p:txBody>
      </p:sp>
      <p:graphicFrame>
        <p:nvGraphicFramePr>
          <p:cNvPr id="443411" name="Object 3"/>
          <p:cNvGraphicFramePr>
            <a:graphicFrameLocks noChangeAspect="1"/>
          </p:cNvGraphicFramePr>
          <p:nvPr/>
        </p:nvGraphicFramePr>
        <p:xfrm>
          <a:off x="2555875" y="4065588"/>
          <a:ext cx="568325" cy="403225"/>
        </p:xfrm>
        <a:graphic>
          <a:graphicData uri="http://schemas.openxmlformats.org/presentationml/2006/ole">
            <mc:AlternateContent xmlns:mc="http://schemas.openxmlformats.org/markup-compatibility/2006">
              <mc:Choice xmlns:v="urn:schemas-microsoft-com:vml" Requires="v">
                <p:oleObj spid="_x0000_s521712" name="Equation" r:id="rId6" imgW="228600" imgH="177480" progId="Equation.3">
                  <p:embed/>
                </p:oleObj>
              </mc:Choice>
              <mc:Fallback>
                <p:oleObj name="Equation" r:id="rId6" imgW="228600" imgH="177480" progId="Equation.3">
                  <p:embed/>
                  <p:pic>
                    <p:nvPicPr>
                      <p:cNvPr id="0" name=""/>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555875" y="4065588"/>
                        <a:ext cx="568325" cy="403225"/>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FF0000"/>
                            </a:solidFill>
                            <a:miter lim="800000"/>
                            <a:headEnd/>
                            <a:tailEnd/>
                          </a14:hiddenLine>
                        </a:ext>
                      </a:extLst>
                    </p:spPr>
                  </p:pic>
                </p:oleObj>
              </mc:Fallback>
            </mc:AlternateContent>
          </a:graphicData>
        </a:graphic>
      </p:graphicFrame>
      <p:graphicFrame>
        <p:nvGraphicFramePr>
          <p:cNvPr id="443412" name="Object 4"/>
          <p:cNvGraphicFramePr>
            <a:graphicFrameLocks noChangeAspect="1"/>
          </p:cNvGraphicFramePr>
          <p:nvPr/>
        </p:nvGraphicFramePr>
        <p:xfrm>
          <a:off x="1474788" y="5399088"/>
          <a:ext cx="354012" cy="323850"/>
        </p:xfrm>
        <a:graphic>
          <a:graphicData uri="http://schemas.openxmlformats.org/presentationml/2006/ole">
            <mc:AlternateContent xmlns:mc="http://schemas.openxmlformats.org/markup-compatibility/2006">
              <mc:Choice xmlns:v="urn:schemas-microsoft-com:vml" Requires="v">
                <p:oleObj spid="_x0000_s521713" name="Equation" r:id="rId8" imgW="164880" imgH="164880" progId="Equation.3">
                  <p:embed/>
                </p:oleObj>
              </mc:Choice>
              <mc:Fallback>
                <p:oleObj name="Equation" r:id="rId8" imgW="164880" imgH="164880" progId="Equation.3">
                  <p:embed/>
                  <p:pic>
                    <p:nvPicPr>
                      <p:cNvPr id="0" name=""/>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1474788" y="5399088"/>
                        <a:ext cx="354012" cy="323850"/>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FF0000"/>
                            </a:solidFill>
                            <a:miter lim="800000"/>
                            <a:headEnd/>
                            <a:tailEnd/>
                          </a14:hiddenLine>
                        </a:ext>
                      </a:extLst>
                    </p:spPr>
                  </p:pic>
                </p:oleObj>
              </mc:Fallback>
            </mc:AlternateContent>
          </a:graphicData>
        </a:graphic>
      </p:graphicFrame>
      <p:graphicFrame>
        <p:nvGraphicFramePr>
          <p:cNvPr id="443413" name="Object 5"/>
          <p:cNvGraphicFramePr>
            <a:graphicFrameLocks noChangeAspect="1"/>
          </p:cNvGraphicFramePr>
          <p:nvPr/>
        </p:nvGraphicFramePr>
        <p:xfrm>
          <a:off x="4252913" y="2954338"/>
          <a:ext cx="1009650" cy="461962"/>
        </p:xfrm>
        <a:graphic>
          <a:graphicData uri="http://schemas.openxmlformats.org/presentationml/2006/ole">
            <mc:AlternateContent xmlns:mc="http://schemas.openxmlformats.org/markup-compatibility/2006">
              <mc:Choice xmlns:v="urn:schemas-microsoft-com:vml" Requires="v">
                <p:oleObj spid="_x0000_s521714" name="Equation" r:id="rId10" imgW="406080" imgH="203040" progId="Equation.3">
                  <p:embed/>
                </p:oleObj>
              </mc:Choice>
              <mc:Fallback>
                <p:oleObj name="Equation" r:id="rId10" imgW="406080" imgH="203040" progId="Equation.3">
                  <p:embed/>
                  <p:pic>
                    <p:nvPicPr>
                      <p:cNvPr id="0" name=""/>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4252913" y="2954338"/>
                        <a:ext cx="1009650" cy="461962"/>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FF0000"/>
                            </a:solidFill>
                            <a:miter lim="800000"/>
                            <a:headEnd/>
                            <a:tailEnd/>
                          </a14:hiddenLine>
                        </a:ext>
                      </a:extLst>
                    </p:spPr>
                  </p:pic>
                </p:oleObj>
              </mc:Fallback>
            </mc:AlternateContent>
          </a:graphicData>
        </a:graphic>
      </p:graphicFrame>
      <p:graphicFrame>
        <p:nvGraphicFramePr>
          <p:cNvPr id="443414" name="Object 6"/>
          <p:cNvGraphicFramePr>
            <a:graphicFrameLocks noChangeAspect="1"/>
          </p:cNvGraphicFramePr>
          <p:nvPr/>
        </p:nvGraphicFramePr>
        <p:xfrm>
          <a:off x="5249863" y="2938463"/>
          <a:ext cx="1989137" cy="490537"/>
        </p:xfrm>
        <a:graphic>
          <a:graphicData uri="http://schemas.openxmlformats.org/presentationml/2006/ole">
            <mc:AlternateContent xmlns:mc="http://schemas.openxmlformats.org/markup-compatibility/2006">
              <mc:Choice xmlns:v="urn:schemas-microsoft-com:vml" Requires="v">
                <p:oleObj spid="_x0000_s521715" name="Equation" r:id="rId12" imgW="799920" imgH="215640" progId="Equation.3">
                  <p:embed/>
                </p:oleObj>
              </mc:Choice>
              <mc:Fallback>
                <p:oleObj name="Equation" r:id="rId12" imgW="799920" imgH="215640" progId="Equation.3">
                  <p:embed/>
                  <p:pic>
                    <p:nvPicPr>
                      <p:cNvPr id="0" name=""/>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5249863" y="2938463"/>
                        <a:ext cx="1989137" cy="490537"/>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FF0000"/>
                            </a:solidFill>
                            <a:miter lim="800000"/>
                            <a:headEnd/>
                            <a:tailEnd/>
                          </a14:hiddenLine>
                        </a:ext>
                      </a:extLst>
                    </p:spPr>
                  </p:pic>
                </p:oleObj>
              </mc:Fallback>
            </mc:AlternateContent>
          </a:graphicData>
        </a:graphic>
      </p:graphicFrame>
      <p:graphicFrame>
        <p:nvGraphicFramePr>
          <p:cNvPr id="443415" name="Object 7"/>
          <p:cNvGraphicFramePr>
            <a:graphicFrameLocks noChangeAspect="1"/>
          </p:cNvGraphicFramePr>
          <p:nvPr/>
        </p:nvGraphicFramePr>
        <p:xfrm>
          <a:off x="3028950" y="4065588"/>
          <a:ext cx="1074738" cy="403225"/>
        </p:xfrm>
        <a:graphic>
          <a:graphicData uri="http://schemas.openxmlformats.org/presentationml/2006/ole">
            <mc:AlternateContent xmlns:mc="http://schemas.openxmlformats.org/markup-compatibility/2006">
              <mc:Choice xmlns:v="urn:schemas-microsoft-com:vml" Requires="v">
                <p:oleObj spid="_x0000_s521716" name="Equation" r:id="rId14" imgW="431640" imgH="177480" progId="Equation.3">
                  <p:embed/>
                </p:oleObj>
              </mc:Choice>
              <mc:Fallback>
                <p:oleObj name="Equation" r:id="rId14" imgW="431640" imgH="177480" progId="Equation.3">
                  <p:embed/>
                  <p:pic>
                    <p:nvPicPr>
                      <p:cNvPr id="0" name=""/>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3028950" y="4065588"/>
                        <a:ext cx="1074738" cy="403225"/>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FF0000"/>
                            </a:solidFill>
                            <a:miter lim="800000"/>
                            <a:headEnd/>
                            <a:tailEnd/>
                          </a14:hiddenLine>
                        </a:ext>
                      </a:extLst>
                    </p:spPr>
                  </p:pic>
                </p:oleObj>
              </mc:Fallback>
            </mc:AlternateContent>
          </a:graphicData>
        </a:graphic>
      </p:graphicFrame>
      <p:graphicFrame>
        <p:nvGraphicFramePr>
          <p:cNvPr id="443416" name="Object 8"/>
          <p:cNvGraphicFramePr>
            <a:graphicFrameLocks noChangeAspect="1"/>
          </p:cNvGraphicFramePr>
          <p:nvPr/>
        </p:nvGraphicFramePr>
        <p:xfrm>
          <a:off x="4008438" y="4022725"/>
          <a:ext cx="2620962" cy="490538"/>
        </p:xfrm>
        <a:graphic>
          <a:graphicData uri="http://schemas.openxmlformats.org/presentationml/2006/ole">
            <mc:AlternateContent xmlns:mc="http://schemas.openxmlformats.org/markup-compatibility/2006">
              <mc:Choice xmlns:v="urn:schemas-microsoft-com:vml" Requires="v">
                <p:oleObj spid="_x0000_s521717" name="Equation" r:id="rId16" imgW="1054080" imgH="215640" progId="Equation.3">
                  <p:embed/>
                </p:oleObj>
              </mc:Choice>
              <mc:Fallback>
                <p:oleObj name="Equation" r:id="rId16" imgW="1054080" imgH="215640" progId="Equation.3">
                  <p:embed/>
                  <p:pic>
                    <p:nvPicPr>
                      <p:cNvPr id="0" name=""/>
                      <p:cNvPicPr>
                        <a:picLocks noChangeAspect="1" noChangeArrowheads="1"/>
                      </p:cNvPicPr>
                      <p:nvPr/>
                    </p:nvPicPr>
                    <p:blipFill>
                      <a:blip r:embed="rId17">
                        <a:extLst>
                          <a:ext uri="{28A0092B-C50C-407E-A947-70E740481C1C}">
                            <a14:useLocalDpi xmlns:a14="http://schemas.microsoft.com/office/drawing/2010/main" val="0"/>
                          </a:ext>
                        </a:extLst>
                      </a:blip>
                      <a:srcRect/>
                      <a:stretch>
                        <a:fillRect/>
                      </a:stretch>
                    </p:blipFill>
                    <p:spPr bwMode="auto">
                      <a:xfrm>
                        <a:off x="4008438" y="4022725"/>
                        <a:ext cx="2620962" cy="490538"/>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FF0000"/>
                            </a:solidFill>
                            <a:miter lim="800000"/>
                            <a:headEnd/>
                            <a:tailEnd/>
                          </a14:hiddenLine>
                        </a:ext>
                      </a:extLst>
                    </p:spPr>
                  </p:pic>
                </p:oleObj>
              </mc:Fallback>
            </mc:AlternateContent>
          </a:graphicData>
        </a:graphic>
      </p:graphicFrame>
      <p:graphicFrame>
        <p:nvGraphicFramePr>
          <p:cNvPr id="443417" name="Object 9"/>
          <p:cNvGraphicFramePr>
            <a:graphicFrameLocks noChangeAspect="1"/>
          </p:cNvGraphicFramePr>
          <p:nvPr/>
        </p:nvGraphicFramePr>
        <p:xfrm>
          <a:off x="1760538" y="5075238"/>
          <a:ext cx="2590800" cy="973137"/>
        </p:xfrm>
        <a:graphic>
          <a:graphicData uri="http://schemas.openxmlformats.org/presentationml/2006/ole">
            <mc:AlternateContent xmlns:mc="http://schemas.openxmlformats.org/markup-compatibility/2006">
              <mc:Choice xmlns:v="urn:schemas-microsoft-com:vml" Requires="v">
                <p:oleObj spid="_x0000_s521718" name="Equation" r:id="rId18" imgW="1206360" imgH="495000" progId="Equation.3">
                  <p:embed/>
                </p:oleObj>
              </mc:Choice>
              <mc:Fallback>
                <p:oleObj name="Equation" r:id="rId18" imgW="1206360" imgH="495000" progId="Equation.3">
                  <p:embed/>
                  <p:pic>
                    <p:nvPicPr>
                      <p:cNvPr id="0" name=""/>
                      <p:cNvPicPr>
                        <a:picLocks noChangeAspect="1" noChangeArrowheads="1"/>
                      </p:cNvPicPr>
                      <p:nvPr/>
                    </p:nvPicPr>
                    <p:blipFill>
                      <a:blip r:embed="rId19">
                        <a:extLst>
                          <a:ext uri="{28A0092B-C50C-407E-A947-70E740481C1C}">
                            <a14:useLocalDpi xmlns:a14="http://schemas.microsoft.com/office/drawing/2010/main" val="0"/>
                          </a:ext>
                        </a:extLst>
                      </a:blip>
                      <a:srcRect/>
                      <a:stretch>
                        <a:fillRect/>
                      </a:stretch>
                    </p:blipFill>
                    <p:spPr bwMode="auto">
                      <a:xfrm>
                        <a:off x="1760538" y="5075238"/>
                        <a:ext cx="2590800" cy="973137"/>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FF0000"/>
                            </a:solidFill>
                            <a:miter lim="800000"/>
                            <a:headEnd/>
                            <a:tailEnd/>
                          </a14:hiddenLine>
                        </a:ext>
                      </a:extLst>
                    </p:spPr>
                  </p:pic>
                </p:oleObj>
              </mc:Fallback>
            </mc:AlternateContent>
          </a:graphicData>
        </a:graphic>
      </p:graphicFrame>
      <p:graphicFrame>
        <p:nvGraphicFramePr>
          <p:cNvPr id="443418" name="Object 10"/>
          <p:cNvGraphicFramePr>
            <a:graphicFrameLocks noChangeAspect="1"/>
          </p:cNvGraphicFramePr>
          <p:nvPr/>
        </p:nvGraphicFramePr>
        <p:xfrm>
          <a:off x="4354513" y="5105400"/>
          <a:ext cx="2960687" cy="973138"/>
        </p:xfrm>
        <a:graphic>
          <a:graphicData uri="http://schemas.openxmlformats.org/presentationml/2006/ole">
            <mc:AlternateContent xmlns:mc="http://schemas.openxmlformats.org/markup-compatibility/2006">
              <mc:Choice xmlns:v="urn:schemas-microsoft-com:vml" Requires="v">
                <p:oleObj spid="_x0000_s521719" name="Equation" r:id="rId20" imgW="1307880" imgH="469800" progId="Equation.DSMT4">
                  <p:embed/>
                </p:oleObj>
              </mc:Choice>
              <mc:Fallback>
                <p:oleObj name="Equation" r:id="rId20" imgW="1307880" imgH="469800" progId="Equation.DSMT4">
                  <p:embed/>
                  <p:pic>
                    <p:nvPicPr>
                      <p:cNvPr id="0" name=""/>
                      <p:cNvPicPr>
                        <a:picLocks noChangeAspect="1" noChangeArrowheads="1"/>
                      </p:cNvPicPr>
                      <p:nvPr/>
                    </p:nvPicPr>
                    <p:blipFill>
                      <a:blip r:embed="rId21">
                        <a:extLst>
                          <a:ext uri="{28A0092B-C50C-407E-A947-70E740481C1C}">
                            <a14:useLocalDpi xmlns:a14="http://schemas.microsoft.com/office/drawing/2010/main" val="0"/>
                          </a:ext>
                        </a:extLst>
                      </a:blip>
                      <a:srcRect/>
                      <a:stretch>
                        <a:fillRect/>
                      </a:stretch>
                    </p:blipFill>
                    <p:spPr bwMode="auto">
                      <a:xfrm>
                        <a:off x="4354513" y="5105400"/>
                        <a:ext cx="2960687" cy="973138"/>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FF0000"/>
                            </a:solidFill>
                            <a:miter lim="800000"/>
                            <a:headEnd/>
                            <a:tailEnd/>
                          </a14:hiddenLine>
                        </a:ext>
                      </a:extLst>
                    </p:spPr>
                  </p:pic>
                </p:oleObj>
              </mc:Fallback>
            </mc:AlternateContent>
          </a:graphicData>
        </a:graphic>
      </p:graphicFrame>
      <p:graphicFrame>
        <p:nvGraphicFramePr>
          <p:cNvPr id="443419" name="Object 11"/>
          <p:cNvGraphicFramePr>
            <a:graphicFrameLocks noChangeAspect="1"/>
          </p:cNvGraphicFramePr>
          <p:nvPr/>
        </p:nvGraphicFramePr>
        <p:xfrm>
          <a:off x="7110413" y="5200650"/>
          <a:ext cx="1652587" cy="795338"/>
        </p:xfrm>
        <a:graphic>
          <a:graphicData uri="http://schemas.openxmlformats.org/presentationml/2006/ole">
            <mc:AlternateContent xmlns:mc="http://schemas.openxmlformats.org/markup-compatibility/2006">
              <mc:Choice xmlns:v="urn:schemas-microsoft-com:vml" Requires="v">
                <p:oleObj spid="_x0000_s521720" name="Equation" r:id="rId22" imgW="698400" imgH="368280" progId="Equation.DSMT4">
                  <p:embed/>
                </p:oleObj>
              </mc:Choice>
              <mc:Fallback>
                <p:oleObj name="Equation" r:id="rId22" imgW="698400" imgH="368280" progId="Equation.DSMT4">
                  <p:embed/>
                  <p:pic>
                    <p:nvPicPr>
                      <p:cNvPr id="0" name=""/>
                      <p:cNvPicPr>
                        <a:picLocks noChangeAspect="1" noChangeArrowheads="1"/>
                      </p:cNvPicPr>
                      <p:nvPr/>
                    </p:nvPicPr>
                    <p:blipFill>
                      <a:blip r:embed="rId23">
                        <a:extLst>
                          <a:ext uri="{28A0092B-C50C-407E-A947-70E740481C1C}">
                            <a14:useLocalDpi xmlns:a14="http://schemas.microsoft.com/office/drawing/2010/main" val="0"/>
                          </a:ext>
                        </a:extLst>
                      </a:blip>
                      <a:srcRect/>
                      <a:stretch>
                        <a:fillRect/>
                      </a:stretch>
                    </p:blipFill>
                    <p:spPr bwMode="auto">
                      <a:xfrm>
                        <a:off x="7110413" y="5200650"/>
                        <a:ext cx="1652587" cy="795338"/>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FF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1566972810"/>
      </p:ext>
    </p:extLst>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iterate type="wd">
                                    <p:tmPct val="10000"/>
                                  </p:iterate>
                                  <p:childTnLst>
                                    <p:set>
                                      <p:cBhvr>
                                        <p:cTn id="6" dur="1" fill="hold">
                                          <p:stCondLst>
                                            <p:cond delay="0"/>
                                          </p:stCondLst>
                                        </p:cTn>
                                        <p:tgtEl>
                                          <p:spTgt spid="443405"/>
                                        </p:tgtEl>
                                        <p:attrNameLst>
                                          <p:attrName>style.visibility</p:attrName>
                                        </p:attrNameLst>
                                      </p:cBhvr>
                                      <p:to>
                                        <p:strVal val="visible"/>
                                      </p:to>
                                    </p:set>
                                    <p:animEffect transition="in" filter="wipe(left)">
                                      <p:cBhvr>
                                        <p:cTn id="7" dur="500"/>
                                        <p:tgtEl>
                                          <p:spTgt spid="443405"/>
                                        </p:tgtEl>
                                      </p:cBhvr>
                                    </p:animEffect>
                                  </p:childTnLst>
                                </p:cTn>
                              </p:par>
                            </p:childTnLst>
                          </p:cTn>
                        </p:par>
                      </p:childTnLst>
                    </p:cTn>
                  </p:par>
                  <p:par>
                    <p:cTn id="8" fill="hold">
                      <p:stCondLst>
                        <p:cond delay="indefinite"/>
                      </p:stCondLst>
                      <p:childTnLst>
                        <p:par>
                          <p:cTn id="9" fill="hold">
                            <p:stCondLst>
                              <p:cond delay="0"/>
                            </p:stCondLst>
                            <p:childTnLst>
                              <p:par>
                                <p:cTn id="10" presetID="53" presetClass="entr" presetSubtype="0" fill="hold" nodeType="clickEffect">
                                  <p:stCondLst>
                                    <p:cond delay="0"/>
                                  </p:stCondLst>
                                  <p:iterate type="wd">
                                    <p:tmPct val="10000"/>
                                  </p:iterate>
                                  <p:childTnLst>
                                    <p:set>
                                      <p:cBhvr>
                                        <p:cTn id="11" dur="1" fill="hold">
                                          <p:stCondLst>
                                            <p:cond delay="0"/>
                                          </p:stCondLst>
                                        </p:cTn>
                                        <p:tgtEl>
                                          <p:spTgt spid="2"/>
                                        </p:tgtEl>
                                        <p:attrNameLst>
                                          <p:attrName>style.visibility</p:attrName>
                                        </p:attrNameLst>
                                      </p:cBhvr>
                                      <p:to>
                                        <p:strVal val="visible"/>
                                      </p:to>
                                    </p:set>
                                    <p:anim calcmode="lin" valueType="num">
                                      <p:cBhvr>
                                        <p:cTn id="12" dur="500" fill="hold"/>
                                        <p:tgtEl>
                                          <p:spTgt spid="2"/>
                                        </p:tgtEl>
                                        <p:attrNameLst>
                                          <p:attrName>ppt_w</p:attrName>
                                        </p:attrNameLst>
                                      </p:cBhvr>
                                      <p:tavLst>
                                        <p:tav tm="0">
                                          <p:val>
                                            <p:fltVal val="0"/>
                                          </p:val>
                                        </p:tav>
                                        <p:tav tm="100000">
                                          <p:val>
                                            <p:strVal val="#ppt_w"/>
                                          </p:val>
                                        </p:tav>
                                      </p:tavLst>
                                    </p:anim>
                                    <p:anim calcmode="lin" valueType="num">
                                      <p:cBhvr>
                                        <p:cTn id="13" dur="500" fill="hold"/>
                                        <p:tgtEl>
                                          <p:spTgt spid="2"/>
                                        </p:tgtEl>
                                        <p:attrNameLst>
                                          <p:attrName>ppt_h</p:attrName>
                                        </p:attrNameLst>
                                      </p:cBhvr>
                                      <p:tavLst>
                                        <p:tav tm="0">
                                          <p:val>
                                            <p:fltVal val="0"/>
                                          </p:val>
                                        </p:tav>
                                        <p:tav tm="100000">
                                          <p:val>
                                            <p:strVal val="#ppt_h"/>
                                          </p:val>
                                        </p:tav>
                                      </p:tavLst>
                                    </p:anim>
                                    <p:animEffect transition="in" filter="fade">
                                      <p:cBhvr>
                                        <p:cTn id="14" dur="500"/>
                                        <p:tgtEl>
                                          <p:spTgt spid="2"/>
                                        </p:tgtEl>
                                      </p:cBhvr>
                                    </p:animEffect>
                                  </p:childTnLst>
                                </p:cTn>
                              </p:par>
                            </p:childTnLst>
                          </p:cTn>
                        </p:par>
                      </p:childTnLst>
                    </p:cTn>
                  </p:par>
                  <p:par>
                    <p:cTn id="15" fill="hold">
                      <p:stCondLst>
                        <p:cond delay="indefinite"/>
                      </p:stCondLst>
                      <p:childTnLst>
                        <p:par>
                          <p:cTn id="16" fill="hold">
                            <p:stCondLst>
                              <p:cond delay="0"/>
                            </p:stCondLst>
                            <p:childTnLst>
                              <p:par>
                                <p:cTn id="17" presetID="22" presetClass="entr" presetSubtype="8" fill="hold" grpId="0" nodeType="clickEffect">
                                  <p:stCondLst>
                                    <p:cond delay="0"/>
                                  </p:stCondLst>
                                  <p:iterate type="wd">
                                    <p:tmPct val="10000"/>
                                  </p:iterate>
                                  <p:childTnLst>
                                    <p:set>
                                      <p:cBhvr>
                                        <p:cTn id="18" dur="1" fill="hold">
                                          <p:stCondLst>
                                            <p:cond delay="0"/>
                                          </p:stCondLst>
                                        </p:cTn>
                                        <p:tgtEl>
                                          <p:spTgt spid="443406">
                                            <p:txEl>
                                              <p:pRg st="0" end="0"/>
                                            </p:txEl>
                                          </p:spTgt>
                                        </p:tgtEl>
                                        <p:attrNameLst>
                                          <p:attrName>style.visibility</p:attrName>
                                        </p:attrNameLst>
                                      </p:cBhvr>
                                      <p:to>
                                        <p:strVal val="visible"/>
                                      </p:to>
                                    </p:set>
                                    <p:animEffect transition="in" filter="wipe(left)">
                                      <p:cBhvr>
                                        <p:cTn id="19" dur="500"/>
                                        <p:tgtEl>
                                          <p:spTgt spid="443406">
                                            <p:txEl>
                                              <p:pRg st="0" end="0"/>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22" presetClass="entr" presetSubtype="8" fill="hold" grpId="0" nodeType="clickEffect">
                                  <p:stCondLst>
                                    <p:cond delay="0"/>
                                  </p:stCondLst>
                                  <p:iterate type="wd">
                                    <p:tmPct val="10000"/>
                                  </p:iterate>
                                  <p:childTnLst>
                                    <p:set>
                                      <p:cBhvr>
                                        <p:cTn id="23" dur="1" fill="hold">
                                          <p:stCondLst>
                                            <p:cond delay="0"/>
                                          </p:stCondLst>
                                        </p:cTn>
                                        <p:tgtEl>
                                          <p:spTgt spid="443409">
                                            <p:txEl>
                                              <p:pRg st="0" end="0"/>
                                            </p:txEl>
                                          </p:spTgt>
                                        </p:tgtEl>
                                        <p:attrNameLst>
                                          <p:attrName>style.visibility</p:attrName>
                                        </p:attrNameLst>
                                      </p:cBhvr>
                                      <p:to>
                                        <p:strVal val="visible"/>
                                      </p:to>
                                    </p:set>
                                    <p:animEffect transition="in" filter="wipe(left)">
                                      <p:cBhvr>
                                        <p:cTn id="24" dur="500"/>
                                        <p:tgtEl>
                                          <p:spTgt spid="443409">
                                            <p:txEl>
                                              <p:pRg st="0" end="0"/>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22" presetClass="entr" presetSubtype="8" fill="hold" nodeType="clickEffect">
                                  <p:stCondLst>
                                    <p:cond delay="0"/>
                                  </p:stCondLst>
                                  <p:iterate type="wd">
                                    <p:tmPct val="10000"/>
                                  </p:iterate>
                                  <p:childTnLst>
                                    <p:set>
                                      <p:cBhvr>
                                        <p:cTn id="28" dur="1" fill="hold">
                                          <p:stCondLst>
                                            <p:cond delay="0"/>
                                          </p:stCondLst>
                                        </p:cTn>
                                        <p:tgtEl>
                                          <p:spTgt spid="443408"/>
                                        </p:tgtEl>
                                        <p:attrNameLst>
                                          <p:attrName>style.visibility</p:attrName>
                                        </p:attrNameLst>
                                      </p:cBhvr>
                                      <p:to>
                                        <p:strVal val="visible"/>
                                      </p:to>
                                    </p:set>
                                    <p:animEffect transition="in" filter="wipe(left)">
                                      <p:cBhvr>
                                        <p:cTn id="29" dur="500"/>
                                        <p:tgtEl>
                                          <p:spTgt spid="443408"/>
                                        </p:tgtEl>
                                      </p:cBhvr>
                                    </p:animEffect>
                                  </p:childTnLst>
                                </p:cTn>
                              </p:par>
                            </p:childTnLst>
                          </p:cTn>
                        </p:par>
                      </p:childTnLst>
                    </p:cTn>
                  </p:par>
                  <p:par>
                    <p:cTn id="30" fill="hold">
                      <p:stCondLst>
                        <p:cond delay="indefinite"/>
                      </p:stCondLst>
                      <p:childTnLst>
                        <p:par>
                          <p:cTn id="31" fill="hold">
                            <p:stCondLst>
                              <p:cond delay="0"/>
                            </p:stCondLst>
                            <p:childTnLst>
                              <p:par>
                                <p:cTn id="32" presetID="22" presetClass="entr" presetSubtype="8" fill="hold" nodeType="clickEffect">
                                  <p:stCondLst>
                                    <p:cond delay="0"/>
                                  </p:stCondLst>
                                  <p:iterate type="wd">
                                    <p:tmPct val="10000"/>
                                  </p:iterate>
                                  <p:childTnLst>
                                    <p:set>
                                      <p:cBhvr>
                                        <p:cTn id="33" dur="1" fill="hold">
                                          <p:stCondLst>
                                            <p:cond delay="0"/>
                                          </p:stCondLst>
                                        </p:cTn>
                                        <p:tgtEl>
                                          <p:spTgt spid="443413"/>
                                        </p:tgtEl>
                                        <p:attrNameLst>
                                          <p:attrName>style.visibility</p:attrName>
                                        </p:attrNameLst>
                                      </p:cBhvr>
                                      <p:to>
                                        <p:strVal val="visible"/>
                                      </p:to>
                                    </p:set>
                                    <p:animEffect transition="in" filter="wipe(left)">
                                      <p:cBhvr>
                                        <p:cTn id="34" dur="500"/>
                                        <p:tgtEl>
                                          <p:spTgt spid="443413"/>
                                        </p:tgtEl>
                                      </p:cBhvr>
                                    </p:animEffect>
                                  </p:childTnLst>
                                </p:cTn>
                              </p:par>
                            </p:childTnLst>
                          </p:cTn>
                        </p:par>
                      </p:childTnLst>
                    </p:cTn>
                  </p:par>
                  <p:par>
                    <p:cTn id="35" fill="hold">
                      <p:stCondLst>
                        <p:cond delay="indefinite"/>
                      </p:stCondLst>
                      <p:childTnLst>
                        <p:par>
                          <p:cTn id="36" fill="hold">
                            <p:stCondLst>
                              <p:cond delay="0"/>
                            </p:stCondLst>
                            <p:childTnLst>
                              <p:par>
                                <p:cTn id="37" presetID="22" presetClass="entr" presetSubtype="8" fill="hold" nodeType="clickEffect">
                                  <p:stCondLst>
                                    <p:cond delay="0"/>
                                  </p:stCondLst>
                                  <p:iterate type="wd">
                                    <p:tmPct val="10000"/>
                                  </p:iterate>
                                  <p:childTnLst>
                                    <p:set>
                                      <p:cBhvr>
                                        <p:cTn id="38" dur="1" fill="hold">
                                          <p:stCondLst>
                                            <p:cond delay="0"/>
                                          </p:stCondLst>
                                        </p:cTn>
                                        <p:tgtEl>
                                          <p:spTgt spid="443414"/>
                                        </p:tgtEl>
                                        <p:attrNameLst>
                                          <p:attrName>style.visibility</p:attrName>
                                        </p:attrNameLst>
                                      </p:cBhvr>
                                      <p:to>
                                        <p:strVal val="visible"/>
                                      </p:to>
                                    </p:set>
                                    <p:animEffect transition="in" filter="wipe(left)">
                                      <p:cBhvr>
                                        <p:cTn id="39" dur="500"/>
                                        <p:tgtEl>
                                          <p:spTgt spid="443414"/>
                                        </p:tgtEl>
                                      </p:cBhvr>
                                    </p:animEffect>
                                  </p:childTnLst>
                                </p:cTn>
                              </p:par>
                            </p:childTnLst>
                          </p:cTn>
                        </p:par>
                      </p:childTnLst>
                    </p:cTn>
                  </p:par>
                  <p:par>
                    <p:cTn id="40" fill="hold">
                      <p:stCondLst>
                        <p:cond delay="indefinite"/>
                      </p:stCondLst>
                      <p:childTnLst>
                        <p:par>
                          <p:cTn id="41" fill="hold">
                            <p:stCondLst>
                              <p:cond delay="0"/>
                            </p:stCondLst>
                            <p:childTnLst>
                              <p:par>
                                <p:cTn id="42" presetID="22" presetClass="entr" presetSubtype="8" fill="hold" grpId="0" nodeType="clickEffect">
                                  <p:stCondLst>
                                    <p:cond delay="0"/>
                                  </p:stCondLst>
                                  <p:iterate type="wd">
                                    <p:tmPct val="10000"/>
                                  </p:iterate>
                                  <p:childTnLst>
                                    <p:set>
                                      <p:cBhvr>
                                        <p:cTn id="43" dur="1" fill="hold">
                                          <p:stCondLst>
                                            <p:cond delay="0"/>
                                          </p:stCondLst>
                                        </p:cTn>
                                        <p:tgtEl>
                                          <p:spTgt spid="443410">
                                            <p:txEl>
                                              <p:pRg st="0" end="0"/>
                                            </p:txEl>
                                          </p:spTgt>
                                        </p:tgtEl>
                                        <p:attrNameLst>
                                          <p:attrName>style.visibility</p:attrName>
                                        </p:attrNameLst>
                                      </p:cBhvr>
                                      <p:to>
                                        <p:strVal val="visible"/>
                                      </p:to>
                                    </p:set>
                                    <p:animEffect transition="in" filter="wipe(left)">
                                      <p:cBhvr>
                                        <p:cTn id="44" dur="500"/>
                                        <p:tgtEl>
                                          <p:spTgt spid="443410">
                                            <p:txEl>
                                              <p:pRg st="0" end="0"/>
                                            </p:txEl>
                                          </p:spTgt>
                                        </p:tgtEl>
                                      </p:cBhvr>
                                    </p:animEffect>
                                  </p:childTnLst>
                                </p:cTn>
                              </p:par>
                            </p:childTnLst>
                          </p:cTn>
                        </p:par>
                      </p:childTnLst>
                    </p:cTn>
                  </p:par>
                  <p:par>
                    <p:cTn id="45" fill="hold">
                      <p:stCondLst>
                        <p:cond delay="indefinite"/>
                      </p:stCondLst>
                      <p:childTnLst>
                        <p:par>
                          <p:cTn id="46" fill="hold">
                            <p:stCondLst>
                              <p:cond delay="0"/>
                            </p:stCondLst>
                            <p:childTnLst>
                              <p:par>
                                <p:cTn id="47" presetID="22" presetClass="entr" presetSubtype="8" fill="hold" nodeType="clickEffect">
                                  <p:stCondLst>
                                    <p:cond delay="0"/>
                                  </p:stCondLst>
                                  <p:iterate type="wd">
                                    <p:tmPct val="10000"/>
                                  </p:iterate>
                                  <p:childTnLst>
                                    <p:set>
                                      <p:cBhvr>
                                        <p:cTn id="48" dur="1" fill="hold">
                                          <p:stCondLst>
                                            <p:cond delay="0"/>
                                          </p:stCondLst>
                                        </p:cTn>
                                        <p:tgtEl>
                                          <p:spTgt spid="443411"/>
                                        </p:tgtEl>
                                        <p:attrNameLst>
                                          <p:attrName>style.visibility</p:attrName>
                                        </p:attrNameLst>
                                      </p:cBhvr>
                                      <p:to>
                                        <p:strVal val="visible"/>
                                      </p:to>
                                    </p:set>
                                    <p:animEffect transition="in" filter="wipe(left)">
                                      <p:cBhvr>
                                        <p:cTn id="49" dur="500"/>
                                        <p:tgtEl>
                                          <p:spTgt spid="443411"/>
                                        </p:tgtEl>
                                      </p:cBhvr>
                                    </p:animEffect>
                                  </p:childTnLst>
                                </p:cTn>
                              </p:par>
                            </p:childTnLst>
                          </p:cTn>
                        </p:par>
                      </p:childTnLst>
                    </p:cTn>
                  </p:par>
                  <p:par>
                    <p:cTn id="50" fill="hold">
                      <p:stCondLst>
                        <p:cond delay="indefinite"/>
                      </p:stCondLst>
                      <p:childTnLst>
                        <p:par>
                          <p:cTn id="51" fill="hold">
                            <p:stCondLst>
                              <p:cond delay="0"/>
                            </p:stCondLst>
                            <p:childTnLst>
                              <p:par>
                                <p:cTn id="52" presetID="22" presetClass="entr" presetSubtype="8" fill="hold" nodeType="clickEffect">
                                  <p:stCondLst>
                                    <p:cond delay="0"/>
                                  </p:stCondLst>
                                  <p:iterate type="wd">
                                    <p:tmPct val="10000"/>
                                  </p:iterate>
                                  <p:childTnLst>
                                    <p:set>
                                      <p:cBhvr>
                                        <p:cTn id="53" dur="1" fill="hold">
                                          <p:stCondLst>
                                            <p:cond delay="0"/>
                                          </p:stCondLst>
                                        </p:cTn>
                                        <p:tgtEl>
                                          <p:spTgt spid="443415"/>
                                        </p:tgtEl>
                                        <p:attrNameLst>
                                          <p:attrName>style.visibility</p:attrName>
                                        </p:attrNameLst>
                                      </p:cBhvr>
                                      <p:to>
                                        <p:strVal val="visible"/>
                                      </p:to>
                                    </p:set>
                                    <p:animEffect transition="in" filter="wipe(left)">
                                      <p:cBhvr>
                                        <p:cTn id="54" dur="500"/>
                                        <p:tgtEl>
                                          <p:spTgt spid="443415"/>
                                        </p:tgtEl>
                                      </p:cBhvr>
                                    </p:animEffect>
                                  </p:childTnLst>
                                </p:cTn>
                              </p:par>
                            </p:childTnLst>
                          </p:cTn>
                        </p:par>
                      </p:childTnLst>
                    </p:cTn>
                  </p:par>
                  <p:par>
                    <p:cTn id="55" fill="hold">
                      <p:stCondLst>
                        <p:cond delay="indefinite"/>
                      </p:stCondLst>
                      <p:childTnLst>
                        <p:par>
                          <p:cTn id="56" fill="hold">
                            <p:stCondLst>
                              <p:cond delay="0"/>
                            </p:stCondLst>
                            <p:childTnLst>
                              <p:par>
                                <p:cTn id="57" presetID="22" presetClass="entr" presetSubtype="8" fill="hold" nodeType="clickEffect">
                                  <p:stCondLst>
                                    <p:cond delay="0"/>
                                  </p:stCondLst>
                                  <p:iterate type="wd">
                                    <p:tmPct val="10000"/>
                                  </p:iterate>
                                  <p:childTnLst>
                                    <p:set>
                                      <p:cBhvr>
                                        <p:cTn id="58" dur="1" fill="hold">
                                          <p:stCondLst>
                                            <p:cond delay="0"/>
                                          </p:stCondLst>
                                        </p:cTn>
                                        <p:tgtEl>
                                          <p:spTgt spid="443416"/>
                                        </p:tgtEl>
                                        <p:attrNameLst>
                                          <p:attrName>style.visibility</p:attrName>
                                        </p:attrNameLst>
                                      </p:cBhvr>
                                      <p:to>
                                        <p:strVal val="visible"/>
                                      </p:to>
                                    </p:set>
                                    <p:animEffect transition="in" filter="wipe(left)">
                                      <p:cBhvr>
                                        <p:cTn id="59" dur="500"/>
                                        <p:tgtEl>
                                          <p:spTgt spid="443416"/>
                                        </p:tgtEl>
                                      </p:cBhvr>
                                    </p:animEffect>
                                  </p:childTnLst>
                                </p:cTn>
                              </p:par>
                            </p:childTnLst>
                          </p:cTn>
                        </p:par>
                      </p:childTnLst>
                    </p:cTn>
                  </p:par>
                  <p:par>
                    <p:cTn id="60" fill="hold">
                      <p:stCondLst>
                        <p:cond delay="indefinite"/>
                      </p:stCondLst>
                      <p:childTnLst>
                        <p:par>
                          <p:cTn id="61" fill="hold">
                            <p:stCondLst>
                              <p:cond delay="0"/>
                            </p:stCondLst>
                            <p:childTnLst>
                              <p:par>
                                <p:cTn id="62" presetID="22" presetClass="entr" presetSubtype="8" fill="hold" grpId="0" nodeType="clickEffect">
                                  <p:stCondLst>
                                    <p:cond delay="0"/>
                                  </p:stCondLst>
                                  <p:iterate type="wd">
                                    <p:tmPct val="10000"/>
                                  </p:iterate>
                                  <p:childTnLst>
                                    <p:set>
                                      <p:cBhvr>
                                        <p:cTn id="63" dur="1" fill="hold">
                                          <p:stCondLst>
                                            <p:cond delay="0"/>
                                          </p:stCondLst>
                                        </p:cTn>
                                        <p:tgtEl>
                                          <p:spTgt spid="443407">
                                            <p:txEl>
                                              <p:pRg st="0" end="0"/>
                                            </p:txEl>
                                          </p:spTgt>
                                        </p:tgtEl>
                                        <p:attrNameLst>
                                          <p:attrName>style.visibility</p:attrName>
                                        </p:attrNameLst>
                                      </p:cBhvr>
                                      <p:to>
                                        <p:strVal val="visible"/>
                                      </p:to>
                                    </p:set>
                                    <p:animEffect transition="in" filter="wipe(left)">
                                      <p:cBhvr>
                                        <p:cTn id="64" dur="500"/>
                                        <p:tgtEl>
                                          <p:spTgt spid="443407">
                                            <p:txEl>
                                              <p:pRg st="0" end="0"/>
                                            </p:txEl>
                                          </p:spTgt>
                                        </p:tgtEl>
                                      </p:cBhvr>
                                    </p:animEffect>
                                  </p:childTnLst>
                                </p:cTn>
                              </p:par>
                            </p:childTnLst>
                          </p:cTn>
                        </p:par>
                      </p:childTnLst>
                    </p:cTn>
                  </p:par>
                  <p:par>
                    <p:cTn id="65" fill="hold">
                      <p:stCondLst>
                        <p:cond delay="indefinite"/>
                      </p:stCondLst>
                      <p:childTnLst>
                        <p:par>
                          <p:cTn id="66" fill="hold">
                            <p:stCondLst>
                              <p:cond delay="0"/>
                            </p:stCondLst>
                            <p:childTnLst>
                              <p:par>
                                <p:cTn id="67" presetID="22" presetClass="entr" presetSubtype="8" fill="hold" nodeType="clickEffect">
                                  <p:stCondLst>
                                    <p:cond delay="0"/>
                                  </p:stCondLst>
                                  <p:iterate type="wd">
                                    <p:tmPct val="10000"/>
                                  </p:iterate>
                                  <p:childTnLst>
                                    <p:set>
                                      <p:cBhvr>
                                        <p:cTn id="68" dur="1" fill="hold">
                                          <p:stCondLst>
                                            <p:cond delay="0"/>
                                          </p:stCondLst>
                                        </p:cTn>
                                        <p:tgtEl>
                                          <p:spTgt spid="443412"/>
                                        </p:tgtEl>
                                        <p:attrNameLst>
                                          <p:attrName>style.visibility</p:attrName>
                                        </p:attrNameLst>
                                      </p:cBhvr>
                                      <p:to>
                                        <p:strVal val="visible"/>
                                      </p:to>
                                    </p:set>
                                    <p:animEffect transition="in" filter="wipe(left)">
                                      <p:cBhvr>
                                        <p:cTn id="69" dur="500"/>
                                        <p:tgtEl>
                                          <p:spTgt spid="443412"/>
                                        </p:tgtEl>
                                      </p:cBhvr>
                                    </p:animEffect>
                                  </p:childTnLst>
                                </p:cTn>
                              </p:par>
                            </p:childTnLst>
                          </p:cTn>
                        </p:par>
                      </p:childTnLst>
                    </p:cTn>
                  </p:par>
                  <p:par>
                    <p:cTn id="70" fill="hold">
                      <p:stCondLst>
                        <p:cond delay="indefinite"/>
                      </p:stCondLst>
                      <p:childTnLst>
                        <p:par>
                          <p:cTn id="71" fill="hold">
                            <p:stCondLst>
                              <p:cond delay="0"/>
                            </p:stCondLst>
                            <p:childTnLst>
                              <p:par>
                                <p:cTn id="72" presetID="22" presetClass="entr" presetSubtype="8" fill="hold" nodeType="clickEffect">
                                  <p:stCondLst>
                                    <p:cond delay="0"/>
                                  </p:stCondLst>
                                  <p:iterate type="wd">
                                    <p:tmPct val="10000"/>
                                  </p:iterate>
                                  <p:childTnLst>
                                    <p:set>
                                      <p:cBhvr>
                                        <p:cTn id="73" dur="1" fill="hold">
                                          <p:stCondLst>
                                            <p:cond delay="0"/>
                                          </p:stCondLst>
                                        </p:cTn>
                                        <p:tgtEl>
                                          <p:spTgt spid="443417"/>
                                        </p:tgtEl>
                                        <p:attrNameLst>
                                          <p:attrName>style.visibility</p:attrName>
                                        </p:attrNameLst>
                                      </p:cBhvr>
                                      <p:to>
                                        <p:strVal val="visible"/>
                                      </p:to>
                                    </p:set>
                                    <p:animEffect transition="in" filter="wipe(left)">
                                      <p:cBhvr>
                                        <p:cTn id="74" dur="500"/>
                                        <p:tgtEl>
                                          <p:spTgt spid="443417"/>
                                        </p:tgtEl>
                                      </p:cBhvr>
                                    </p:animEffect>
                                  </p:childTnLst>
                                </p:cTn>
                              </p:par>
                            </p:childTnLst>
                          </p:cTn>
                        </p:par>
                      </p:childTnLst>
                    </p:cTn>
                  </p:par>
                  <p:par>
                    <p:cTn id="75" fill="hold">
                      <p:stCondLst>
                        <p:cond delay="indefinite"/>
                      </p:stCondLst>
                      <p:childTnLst>
                        <p:par>
                          <p:cTn id="76" fill="hold">
                            <p:stCondLst>
                              <p:cond delay="0"/>
                            </p:stCondLst>
                            <p:childTnLst>
                              <p:par>
                                <p:cTn id="77" presetID="22" presetClass="entr" presetSubtype="8" fill="hold" nodeType="clickEffect">
                                  <p:stCondLst>
                                    <p:cond delay="0"/>
                                  </p:stCondLst>
                                  <p:iterate type="wd">
                                    <p:tmPct val="10000"/>
                                  </p:iterate>
                                  <p:childTnLst>
                                    <p:set>
                                      <p:cBhvr>
                                        <p:cTn id="78" dur="1" fill="hold">
                                          <p:stCondLst>
                                            <p:cond delay="0"/>
                                          </p:stCondLst>
                                        </p:cTn>
                                        <p:tgtEl>
                                          <p:spTgt spid="443418"/>
                                        </p:tgtEl>
                                        <p:attrNameLst>
                                          <p:attrName>style.visibility</p:attrName>
                                        </p:attrNameLst>
                                      </p:cBhvr>
                                      <p:to>
                                        <p:strVal val="visible"/>
                                      </p:to>
                                    </p:set>
                                    <p:animEffect transition="in" filter="wipe(left)">
                                      <p:cBhvr>
                                        <p:cTn id="79" dur="500"/>
                                        <p:tgtEl>
                                          <p:spTgt spid="443418"/>
                                        </p:tgtEl>
                                      </p:cBhvr>
                                    </p:animEffect>
                                  </p:childTnLst>
                                </p:cTn>
                              </p:par>
                            </p:childTnLst>
                          </p:cTn>
                        </p:par>
                      </p:childTnLst>
                    </p:cTn>
                  </p:par>
                  <p:par>
                    <p:cTn id="80" fill="hold">
                      <p:stCondLst>
                        <p:cond delay="indefinite"/>
                      </p:stCondLst>
                      <p:childTnLst>
                        <p:par>
                          <p:cTn id="81" fill="hold">
                            <p:stCondLst>
                              <p:cond delay="0"/>
                            </p:stCondLst>
                            <p:childTnLst>
                              <p:par>
                                <p:cTn id="82" presetID="22" presetClass="entr" presetSubtype="8" fill="hold" nodeType="clickEffect">
                                  <p:stCondLst>
                                    <p:cond delay="0"/>
                                  </p:stCondLst>
                                  <p:iterate type="wd">
                                    <p:tmPct val="10000"/>
                                  </p:iterate>
                                  <p:childTnLst>
                                    <p:set>
                                      <p:cBhvr>
                                        <p:cTn id="83" dur="1" fill="hold">
                                          <p:stCondLst>
                                            <p:cond delay="0"/>
                                          </p:stCondLst>
                                        </p:cTn>
                                        <p:tgtEl>
                                          <p:spTgt spid="443419"/>
                                        </p:tgtEl>
                                        <p:attrNameLst>
                                          <p:attrName>style.visibility</p:attrName>
                                        </p:attrNameLst>
                                      </p:cBhvr>
                                      <p:to>
                                        <p:strVal val="visible"/>
                                      </p:to>
                                    </p:set>
                                    <p:animEffect transition="in" filter="wipe(left)">
                                      <p:cBhvr>
                                        <p:cTn id="84" dur="500"/>
                                        <p:tgtEl>
                                          <p:spTgt spid="4434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3405" grpId="0" animBg="1" autoUpdateAnimBg="0"/>
      <p:bldP spid="443406" grpId="0" build="p" autoUpdateAnimBg="0"/>
      <p:bldP spid="443407" grpId="0" build="p" autoUpdateAnimBg="0"/>
      <p:bldP spid="443409" grpId="0" build="p" autoUpdateAnimBg="0"/>
      <p:bldP spid="443410" grpId="0" build="p" autoUpdateAnimBg="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r>
              <a:rPr lang="en-US" sz="1400" smtClean="0">
                <a:solidFill>
                  <a:srgbClr val="FF0066"/>
                </a:solidFill>
                <a:latin typeface="Arial Narrow" charset="0"/>
              </a:rPr>
              <a:t>Thursday, Nov. 6, 2014</a:t>
            </a:r>
            <a:endParaRPr lang="en-US" sz="1400">
              <a:solidFill>
                <a:srgbClr val="FF0066"/>
              </a:solidFill>
              <a:latin typeface="Arial Narrow" charset="0"/>
            </a:endParaRPr>
          </a:p>
        </p:txBody>
      </p:sp>
      <p:sp>
        <p:nvSpPr>
          <p:cNvPr id="19459" name="Rectangle 6"/>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fld id="{D4A0C77C-EEB6-0D4E-BB05-1E3973546505}" type="slidenum">
              <a:rPr lang="en-US" sz="1400">
                <a:solidFill>
                  <a:srgbClr val="A50021"/>
                </a:solidFill>
                <a:latin typeface="Arial Narrow" charset="0"/>
              </a:rPr>
              <a:pPr eaLnBrk="1" hangingPunct="1"/>
              <a:t>2</a:t>
            </a:fld>
            <a:endParaRPr lang="en-US" sz="1400">
              <a:solidFill>
                <a:srgbClr val="A50021"/>
              </a:solidFill>
              <a:latin typeface="Arial Narrow" charset="0"/>
            </a:endParaRPr>
          </a:p>
        </p:txBody>
      </p:sp>
      <p:sp>
        <p:nvSpPr>
          <p:cNvPr id="19460" name="Rectangle 2"/>
          <p:cNvSpPr>
            <a:spLocks noGrp="1" noChangeArrowheads="1"/>
          </p:cNvSpPr>
          <p:nvPr>
            <p:ph type="title"/>
          </p:nvPr>
        </p:nvSpPr>
        <p:spPr>
          <a:xfrm>
            <a:off x="457200" y="152400"/>
            <a:ext cx="8229600" cy="609600"/>
          </a:xfrm>
        </p:spPr>
        <p:txBody>
          <a:bodyPr/>
          <a:lstStyle/>
          <a:p>
            <a:r>
              <a:rPr lang="en-US" altLang="ko-KR" sz="4800" dirty="0">
                <a:latin typeface="Arial Narrow" charset="0"/>
                <a:ea typeface="ＭＳ Ｐゴシック" charset="0"/>
                <a:cs typeface="Gulim" charset="0"/>
              </a:rPr>
              <a:t>Announcements</a:t>
            </a:r>
            <a:endParaRPr lang="en-US" sz="4800" dirty="0">
              <a:latin typeface="Arial Narrow" charset="0"/>
              <a:ea typeface="ＭＳ Ｐゴシック" charset="0"/>
              <a:cs typeface="ＭＳ Ｐゴシック" charset="0"/>
            </a:endParaRPr>
          </a:p>
        </p:txBody>
      </p:sp>
      <p:sp>
        <p:nvSpPr>
          <p:cNvPr id="57347" name="Rectangle 3"/>
          <p:cNvSpPr>
            <a:spLocks noGrp="1" noChangeArrowheads="1"/>
          </p:cNvSpPr>
          <p:nvPr>
            <p:ph type="body" idx="1"/>
          </p:nvPr>
        </p:nvSpPr>
        <p:spPr>
          <a:xfrm>
            <a:off x="457200" y="762000"/>
            <a:ext cx="8229600" cy="5257800"/>
          </a:xfrm>
        </p:spPr>
        <p:txBody>
          <a:bodyPr/>
          <a:lstStyle/>
          <a:p>
            <a:r>
              <a:rPr lang="en-US" sz="2800" dirty="0" smtClean="0">
                <a:latin typeface="Arial Narrow" charset="0"/>
                <a:ea typeface="ＭＳ Ｐゴシック" charset="0"/>
                <a:cs typeface="ＭＳ Ｐゴシック" charset="0"/>
              </a:rPr>
              <a:t>Reminder 2</a:t>
            </a:r>
            <a:r>
              <a:rPr lang="en-US" sz="2800" baseline="30000" dirty="0" smtClean="0">
                <a:latin typeface="Arial Narrow" charset="0"/>
                <a:ea typeface="ＭＳ Ｐゴシック" charset="0"/>
                <a:cs typeface="ＭＳ Ｐゴシック" charset="0"/>
              </a:rPr>
              <a:t>nd</a:t>
            </a:r>
            <a:r>
              <a:rPr lang="en-US" sz="2800" dirty="0" smtClean="0">
                <a:latin typeface="Arial Narrow" charset="0"/>
                <a:ea typeface="ＭＳ Ｐゴシック" charset="0"/>
                <a:cs typeface="ＭＳ Ｐゴシック" charset="0"/>
              </a:rPr>
              <a:t> Non-comprehensive term exam</a:t>
            </a:r>
          </a:p>
          <a:p>
            <a:pPr lvl="1"/>
            <a:r>
              <a:rPr lang="en-US" sz="2400" dirty="0">
                <a:latin typeface="Arial Narrow" charset="0"/>
                <a:ea typeface="ＭＳ Ｐゴシック" charset="0"/>
                <a:cs typeface="ＭＳ Ｐゴシック" charset="0"/>
              </a:rPr>
              <a:t>In class 9:30 – 10:50am, </a:t>
            </a:r>
            <a:r>
              <a:rPr lang="en-US" sz="2400" dirty="0" smtClean="0">
                <a:latin typeface="Arial Narrow" charset="0"/>
                <a:ea typeface="ＭＳ Ｐゴシック" charset="0"/>
                <a:cs typeface="ＭＳ Ｐゴシック" charset="0"/>
              </a:rPr>
              <a:t>Thursday</a:t>
            </a:r>
            <a:r>
              <a:rPr lang="en-US" sz="2400" dirty="0">
                <a:latin typeface="Arial Narrow" charset="0"/>
                <a:ea typeface="ＭＳ Ｐゴシック" charset="0"/>
                <a:cs typeface="ＭＳ Ｐゴシック" charset="0"/>
              </a:rPr>
              <a:t>, </a:t>
            </a:r>
            <a:r>
              <a:rPr lang="en-US" sz="2400" dirty="0" smtClean="0">
                <a:latin typeface="Arial Narrow" charset="0"/>
                <a:ea typeface="ＭＳ Ｐゴシック" charset="0"/>
                <a:cs typeface="ＭＳ Ｐゴシック" charset="0"/>
              </a:rPr>
              <a:t>Nov. 13</a:t>
            </a:r>
            <a:endParaRPr lang="en-US" sz="2400" dirty="0">
              <a:latin typeface="Arial Narrow" charset="0"/>
              <a:ea typeface="ＭＳ Ｐゴシック" charset="0"/>
              <a:cs typeface="ＭＳ Ｐゴシック" charset="0"/>
            </a:endParaRPr>
          </a:p>
          <a:p>
            <a:pPr lvl="1"/>
            <a:r>
              <a:rPr lang="en-US" sz="2400" dirty="0">
                <a:latin typeface="Arial Narrow" charset="0"/>
                <a:ea typeface="ＭＳ Ｐゴシック" charset="0"/>
                <a:cs typeface="ＭＳ Ｐゴシック" charset="0"/>
              </a:rPr>
              <a:t>Covers CH </a:t>
            </a:r>
            <a:r>
              <a:rPr lang="en-US" sz="2400" dirty="0" smtClean="0">
                <a:latin typeface="Arial Narrow" charset="0"/>
                <a:ea typeface="ＭＳ Ｐゴシック" charset="0"/>
                <a:cs typeface="ＭＳ Ｐゴシック" charset="0"/>
              </a:rPr>
              <a:t>10.1 </a:t>
            </a:r>
            <a:r>
              <a:rPr lang="en-US" sz="2400" dirty="0">
                <a:latin typeface="Arial Narrow" charset="0"/>
                <a:ea typeface="ＭＳ Ｐゴシック" charset="0"/>
                <a:cs typeface="ＭＳ Ｐゴシック" charset="0"/>
              </a:rPr>
              <a:t>through what we finish </a:t>
            </a:r>
            <a:r>
              <a:rPr lang="en-US" sz="2400" dirty="0" smtClean="0">
                <a:latin typeface="Arial Narrow" charset="0"/>
                <a:ea typeface="ＭＳ Ｐゴシック" charset="0"/>
                <a:cs typeface="ＭＳ Ｐゴシック" charset="0"/>
              </a:rPr>
              <a:t>Tuesday</a:t>
            </a:r>
            <a:r>
              <a:rPr lang="en-US" sz="2400" dirty="0">
                <a:latin typeface="Arial Narrow" charset="0"/>
                <a:ea typeface="ＭＳ Ｐゴシック" charset="0"/>
                <a:cs typeface="ＭＳ Ｐゴシック" charset="0"/>
              </a:rPr>
              <a:t>, </a:t>
            </a:r>
            <a:r>
              <a:rPr lang="en-US" sz="2400" dirty="0" smtClean="0">
                <a:latin typeface="Arial Narrow" charset="0"/>
                <a:ea typeface="ＭＳ Ｐゴシック" charset="0"/>
                <a:cs typeface="ＭＳ Ｐゴシック" charset="0"/>
              </a:rPr>
              <a:t>Nov. 11</a:t>
            </a:r>
          </a:p>
          <a:p>
            <a:pPr lvl="1"/>
            <a:r>
              <a:rPr lang="en-US" sz="2400" dirty="0" smtClean="0">
                <a:ea typeface="ＭＳ Ｐゴシック" pitchFamily="-84" charset="-128"/>
                <a:cs typeface="ＭＳ Ｐゴシック" pitchFamily="-84" charset="-128"/>
              </a:rPr>
              <a:t>Mixture </a:t>
            </a:r>
            <a:r>
              <a:rPr lang="en-US" sz="2400" dirty="0">
                <a:ea typeface="ＭＳ Ｐゴシック" pitchFamily="-84" charset="-128"/>
                <a:cs typeface="ＭＳ Ｐゴシック" pitchFamily="-84" charset="-128"/>
              </a:rPr>
              <a:t>of multiple choice and free response problems</a:t>
            </a:r>
          </a:p>
          <a:p>
            <a:pPr lvl="1" eaLnBrk="1" hangingPunct="1"/>
            <a:r>
              <a:rPr lang="en-US" sz="2400" dirty="0"/>
              <a:t>Bring your calculator but DO NOT input formula into it!</a:t>
            </a:r>
          </a:p>
          <a:p>
            <a:pPr lvl="2" eaLnBrk="1" hangingPunct="1"/>
            <a:r>
              <a:rPr lang="en-US" sz="2000" dirty="0"/>
              <a:t>Your phones or portable computers are NOT allowed as a replacement!</a:t>
            </a:r>
          </a:p>
          <a:p>
            <a:pPr lvl="1" eaLnBrk="1" hangingPunct="1"/>
            <a:r>
              <a:rPr lang="en-US" sz="2400" dirty="0"/>
              <a:t>You can prepare a one 8.5x11.5 sheet (front and back) of </a:t>
            </a:r>
            <a:r>
              <a:rPr lang="en-US" sz="2400" b="1" u="sng" dirty="0">
                <a:solidFill>
                  <a:srgbClr val="FF0000"/>
                </a:solidFill>
              </a:rPr>
              <a:t>handwritten</a:t>
            </a:r>
            <a:r>
              <a:rPr lang="en-US" sz="2400" dirty="0">
                <a:solidFill>
                  <a:srgbClr val="FF0000"/>
                </a:solidFill>
              </a:rPr>
              <a:t> </a:t>
            </a:r>
            <a:r>
              <a:rPr lang="en-US" sz="2400" dirty="0"/>
              <a:t>formulae and values of constants for the exam </a:t>
            </a:r>
            <a:endParaRPr lang="en-US" sz="2400" dirty="0">
              <a:sym typeface="Wingdings"/>
            </a:endParaRPr>
          </a:p>
          <a:p>
            <a:pPr lvl="2" eaLnBrk="1" hangingPunct="1"/>
            <a:r>
              <a:rPr lang="en-US" sz="2000" dirty="0">
                <a:sym typeface="Wingdings"/>
              </a:rPr>
              <a:t>None of the parts of the solutions of any problems</a:t>
            </a:r>
          </a:p>
          <a:p>
            <a:pPr lvl="2" eaLnBrk="1" hangingPunct="1"/>
            <a:r>
              <a:rPr lang="en-US" sz="2000" dirty="0">
                <a:sym typeface="Wingdings"/>
              </a:rPr>
              <a:t>No derived formulae, derivations of equations or word definitions!</a:t>
            </a:r>
          </a:p>
          <a:p>
            <a:pPr lvl="1"/>
            <a:r>
              <a:rPr lang="en-US" sz="2400" dirty="0">
                <a:latin typeface="Arial Narrow" charset="0"/>
                <a:ea typeface="ＭＳ Ｐゴシック" charset="0"/>
                <a:cs typeface="ＭＳ Ｐゴシック" charset="0"/>
              </a:rPr>
              <a:t>Do NOT Miss the exam</a:t>
            </a:r>
            <a:r>
              <a:rPr lang="en-US" sz="2400" dirty="0" smtClean="0">
                <a:latin typeface="Arial Narrow" charset="0"/>
                <a:ea typeface="ＭＳ Ｐゴシック" charset="0"/>
                <a:cs typeface="ＭＳ Ｐゴシック" charset="0"/>
              </a:rPr>
              <a:t>!</a:t>
            </a:r>
          </a:p>
          <a:p>
            <a:r>
              <a:rPr lang="en-US" sz="2800" dirty="0" smtClean="0">
                <a:latin typeface="Arial Narrow" charset="0"/>
                <a:ea typeface="ＭＳ Ｐゴシック" charset="0"/>
                <a:cs typeface="ＭＳ Ｐゴシック" charset="0"/>
              </a:rPr>
              <a:t>No class Tuesday, Nov. 11, for your </a:t>
            </a:r>
            <a:r>
              <a:rPr lang="en-US" sz="2800" smtClean="0">
                <a:latin typeface="Arial Narrow" charset="0"/>
                <a:ea typeface="ＭＳ Ｐゴシック" charset="0"/>
                <a:cs typeface="ＭＳ Ｐゴシック" charset="0"/>
              </a:rPr>
              <a:t>exam preparations!</a:t>
            </a:r>
            <a:endParaRPr lang="en-US" sz="2800" dirty="0">
              <a:latin typeface="Arial Narrow" charset="0"/>
              <a:ea typeface="ＭＳ Ｐゴシック" charset="0"/>
              <a:cs typeface="ＭＳ Ｐゴシック" charset="0"/>
            </a:endParaRPr>
          </a:p>
        </p:txBody>
      </p:sp>
      <p:sp>
        <p:nvSpPr>
          <p:cNvPr id="19462" name="Footer Placeholder 5"/>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r>
              <a:rPr lang="nl-NL" sz="1400" smtClean="0">
                <a:solidFill>
                  <a:srgbClr val="003300"/>
                </a:solidFill>
                <a:latin typeface="Arial Narrow" charset="0"/>
              </a:rPr>
              <a:t>PHYS 1443-004, Fall 2014                            Dr. Jaehoon Yu</a:t>
            </a:r>
            <a:endParaRPr lang="en-US" sz="1400">
              <a:solidFill>
                <a:srgbClr val="003300"/>
              </a:solidFill>
              <a:latin typeface="Arial Narrow" charset="0"/>
            </a:endParaRPr>
          </a:p>
        </p:txBody>
      </p:sp>
    </p:spTree>
    <p:extLst>
      <p:ext uri="{BB962C8B-B14F-4D97-AF65-F5344CB8AC3E}">
        <p14:creationId xmlns:p14="http://schemas.microsoft.com/office/powerpoint/2010/main" val="3302152634"/>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57347">
                                            <p:txEl>
                                              <p:pRg st="0" end="0"/>
                                            </p:txEl>
                                          </p:spTgt>
                                        </p:tgtEl>
                                        <p:attrNameLst>
                                          <p:attrName>style.visibility</p:attrName>
                                        </p:attrNameLst>
                                      </p:cBhvr>
                                      <p:to>
                                        <p:strVal val="visible"/>
                                      </p:to>
                                    </p:set>
                                    <p:animEffect transition="in" filter="wipe(left)">
                                      <p:cBhvr>
                                        <p:cTn id="7" dur="500"/>
                                        <p:tgtEl>
                                          <p:spTgt spid="5734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57347">
                                            <p:txEl>
                                              <p:pRg st="1" end="1"/>
                                            </p:txEl>
                                          </p:spTgt>
                                        </p:tgtEl>
                                        <p:attrNameLst>
                                          <p:attrName>style.visibility</p:attrName>
                                        </p:attrNameLst>
                                      </p:cBhvr>
                                      <p:to>
                                        <p:strVal val="visible"/>
                                      </p:to>
                                    </p:set>
                                    <p:animEffect transition="in" filter="wipe(left)">
                                      <p:cBhvr>
                                        <p:cTn id="12" dur="500"/>
                                        <p:tgtEl>
                                          <p:spTgt spid="57347">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57347">
                                            <p:txEl>
                                              <p:charRg st="75" end="130"/>
                                            </p:txEl>
                                          </p:spTgt>
                                        </p:tgtEl>
                                        <p:attrNameLst>
                                          <p:attrName>style.visibility</p:attrName>
                                        </p:attrNameLst>
                                      </p:cBhvr>
                                      <p:to>
                                        <p:strVal val="visible"/>
                                      </p:to>
                                    </p:set>
                                    <p:animEffect transition="in" filter="wipe(left)">
                                      <p:cBhvr>
                                        <p:cTn id="17" dur="500"/>
                                        <p:tgtEl>
                                          <p:spTgt spid="57347">
                                            <p:txEl>
                                              <p:charRg st="75" end="13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57347">
                                            <p:txEl>
                                              <p:pRg st="3" end="3"/>
                                            </p:txEl>
                                          </p:spTgt>
                                        </p:tgtEl>
                                        <p:attrNameLst>
                                          <p:attrName>style.visibility</p:attrName>
                                        </p:attrNameLst>
                                      </p:cBhvr>
                                      <p:to>
                                        <p:strVal val="visible"/>
                                      </p:to>
                                    </p:set>
                                    <p:animEffect transition="in" filter="wipe(left)">
                                      <p:cBhvr>
                                        <p:cTn id="22" dur="500"/>
                                        <p:tgtEl>
                                          <p:spTgt spid="57347">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nodeType="clickEffect">
                                  <p:stCondLst>
                                    <p:cond delay="0"/>
                                  </p:stCondLst>
                                  <p:childTnLst>
                                    <p:set>
                                      <p:cBhvr>
                                        <p:cTn id="26" dur="1" fill="hold">
                                          <p:stCondLst>
                                            <p:cond delay="0"/>
                                          </p:stCondLst>
                                        </p:cTn>
                                        <p:tgtEl>
                                          <p:spTgt spid="57347">
                                            <p:txEl>
                                              <p:charRg st="184" end="240"/>
                                            </p:txEl>
                                          </p:spTgt>
                                        </p:tgtEl>
                                        <p:attrNameLst>
                                          <p:attrName>style.visibility</p:attrName>
                                        </p:attrNameLst>
                                      </p:cBhvr>
                                      <p:to>
                                        <p:strVal val="visible"/>
                                      </p:to>
                                    </p:set>
                                    <p:animEffect transition="in" filter="wipe(left)">
                                      <p:cBhvr>
                                        <p:cTn id="27" dur="500"/>
                                        <p:tgtEl>
                                          <p:spTgt spid="57347">
                                            <p:txEl>
                                              <p:charRg st="184" end="240"/>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nodeType="clickEffect">
                                  <p:stCondLst>
                                    <p:cond delay="0"/>
                                  </p:stCondLst>
                                  <p:childTnLst>
                                    <p:set>
                                      <p:cBhvr>
                                        <p:cTn id="31" dur="1" fill="hold">
                                          <p:stCondLst>
                                            <p:cond delay="0"/>
                                          </p:stCondLst>
                                        </p:cTn>
                                        <p:tgtEl>
                                          <p:spTgt spid="57347">
                                            <p:txEl>
                                              <p:pRg st="5" end="5"/>
                                            </p:txEl>
                                          </p:spTgt>
                                        </p:tgtEl>
                                        <p:attrNameLst>
                                          <p:attrName>style.visibility</p:attrName>
                                        </p:attrNameLst>
                                      </p:cBhvr>
                                      <p:to>
                                        <p:strVal val="visible"/>
                                      </p:to>
                                    </p:set>
                                    <p:animEffect transition="in" filter="wipe(left)">
                                      <p:cBhvr>
                                        <p:cTn id="32" dur="500"/>
                                        <p:tgtEl>
                                          <p:spTgt spid="57347">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nodeType="clickEffect">
                                  <p:stCondLst>
                                    <p:cond delay="0"/>
                                  </p:stCondLst>
                                  <p:childTnLst>
                                    <p:set>
                                      <p:cBhvr>
                                        <p:cTn id="36" dur="1" fill="hold">
                                          <p:stCondLst>
                                            <p:cond delay="0"/>
                                          </p:stCondLst>
                                        </p:cTn>
                                        <p:tgtEl>
                                          <p:spTgt spid="57347">
                                            <p:txEl>
                                              <p:charRg st="308" end="424"/>
                                            </p:txEl>
                                          </p:spTgt>
                                        </p:tgtEl>
                                        <p:attrNameLst>
                                          <p:attrName>style.visibility</p:attrName>
                                        </p:attrNameLst>
                                      </p:cBhvr>
                                      <p:to>
                                        <p:strVal val="visible"/>
                                      </p:to>
                                    </p:set>
                                    <p:animEffect transition="in" filter="wipe(left)">
                                      <p:cBhvr>
                                        <p:cTn id="37" dur="500"/>
                                        <p:tgtEl>
                                          <p:spTgt spid="57347">
                                            <p:txEl>
                                              <p:charRg st="308" end="424"/>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nodeType="clickEffect">
                                  <p:stCondLst>
                                    <p:cond delay="0"/>
                                  </p:stCondLst>
                                  <p:childTnLst>
                                    <p:set>
                                      <p:cBhvr>
                                        <p:cTn id="41" dur="1" fill="hold">
                                          <p:stCondLst>
                                            <p:cond delay="0"/>
                                          </p:stCondLst>
                                        </p:cTn>
                                        <p:tgtEl>
                                          <p:spTgt spid="57347">
                                            <p:txEl>
                                              <p:pRg st="7" end="7"/>
                                            </p:txEl>
                                          </p:spTgt>
                                        </p:tgtEl>
                                        <p:attrNameLst>
                                          <p:attrName>style.visibility</p:attrName>
                                        </p:attrNameLst>
                                      </p:cBhvr>
                                      <p:to>
                                        <p:strVal val="visible"/>
                                      </p:to>
                                    </p:set>
                                    <p:animEffect transition="in" filter="wipe(left)">
                                      <p:cBhvr>
                                        <p:cTn id="42" dur="500"/>
                                        <p:tgtEl>
                                          <p:spTgt spid="57347">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8" fill="hold" nodeType="clickEffect">
                                  <p:stCondLst>
                                    <p:cond delay="0"/>
                                  </p:stCondLst>
                                  <p:childTnLst>
                                    <p:set>
                                      <p:cBhvr>
                                        <p:cTn id="46" dur="1" fill="hold">
                                          <p:stCondLst>
                                            <p:cond delay="0"/>
                                          </p:stCondLst>
                                        </p:cTn>
                                        <p:tgtEl>
                                          <p:spTgt spid="57347">
                                            <p:txEl>
                                              <p:charRg st="475" end="542"/>
                                            </p:txEl>
                                          </p:spTgt>
                                        </p:tgtEl>
                                        <p:attrNameLst>
                                          <p:attrName>style.visibility</p:attrName>
                                        </p:attrNameLst>
                                      </p:cBhvr>
                                      <p:to>
                                        <p:strVal val="visible"/>
                                      </p:to>
                                    </p:set>
                                    <p:animEffect transition="in" filter="wipe(left)">
                                      <p:cBhvr>
                                        <p:cTn id="47" dur="500"/>
                                        <p:tgtEl>
                                          <p:spTgt spid="57347">
                                            <p:txEl>
                                              <p:charRg st="475" end="542"/>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8" fill="hold" nodeType="clickEffect">
                                  <p:stCondLst>
                                    <p:cond delay="0"/>
                                  </p:stCondLst>
                                  <p:childTnLst>
                                    <p:set>
                                      <p:cBhvr>
                                        <p:cTn id="51" dur="1" fill="hold">
                                          <p:stCondLst>
                                            <p:cond delay="0"/>
                                          </p:stCondLst>
                                        </p:cTn>
                                        <p:tgtEl>
                                          <p:spTgt spid="57347">
                                            <p:txEl>
                                              <p:pRg st="9" end="9"/>
                                            </p:txEl>
                                          </p:spTgt>
                                        </p:tgtEl>
                                        <p:attrNameLst>
                                          <p:attrName>style.visibility</p:attrName>
                                        </p:attrNameLst>
                                      </p:cBhvr>
                                      <p:to>
                                        <p:strVal val="visible"/>
                                      </p:to>
                                    </p:set>
                                    <p:animEffect transition="in" filter="wipe(left)">
                                      <p:cBhvr>
                                        <p:cTn id="52" dur="500"/>
                                        <p:tgtEl>
                                          <p:spTgt spid="57347">
                                            <p:txEl>
                                              <p:pRg st="9" end="9"/>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22" presetClass="entr" presetSubtype="8" fill="hold" nodeType="clickEffect">
                                  <p:stCondLst>
                                    <p:cond delay="0"/>
                                  </p:stCondLst>
                                  <p:childTnLst>
                                    <p:set>
                                      <p:cBhvr>
                                        <p:cTn id="56" dur="1" fill="hold">
                                          <p:stCondLst>
                                            <p:cond delay="0"/>
                                          </p:stCondLst>
                                        </p:cTn>
                                        <p:tgtEl>
                                          <p:spTgt spid="57347">
                                            <p:txEl>
                                              <p:pRg st="10" end="10"/>
                                            </p:txEl>
                                          </p:spTgt>
                                        </p:tgtEl>
                                        <p:attrNameLst>
                                          <p:attrName>style.visibility</p:attrName>
                                        </p:attrNameLst>
                                      </p:cBhvr>
                                      <p:to>
                                        <p:strVal val="visible"/>
                                      </p:to>
                                    </p:set>
                                    <p:animEffect transition="in" filter="wipe(left)">
                                      <p:cBhvr>
                                        <p:cTn id="57" dur="500"/>
                                        <p:tgtEl>
                                          <p:spTgt spid="57347">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7347" grpId="0" build="p"/>
    </p:bld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220" name="Date Placeholder 3"/>
          <p:cNvSpPr>
            <a:spLocks noGrp="1"/>
          </p:cNvSpPr>
          <p:nvPr>
            <p:ph type="dt" sz="quarter" idx="10"/>
          </p:nvPr>
        </p:nvSpPr>
        <p:spPr>
          <a:noFill/>
        </p:spPr>
        <p:txBody>
          <a:bodyPr/>
          <a:lstStyle/>
          <a:p>
            <a:r>
              <a:rPr lang="en-US" smtClean="0">
                <a:latin typeface="Arial Narrow" charset="0"/>
              </a:rPr>
              <a:t>Thursday, Nov. 6, 2014</a:t>
            </a:r>
            <a:endParaRPr lang="en-US">
              <a:latin typeface="Arial Narrow" charset="0"/>
            </a:endParaRPr>
          </a:p>
        </p:txBody>
      </p:sp>
      <p:sp>
        <p:nvSpPr>
          <p:cNvPr id="9221" name="Footer Placeholder 4"/>
          <p:cNvSpPr>
            <a:spLocks noGrp="1"/>
          </p:cNvSpPr>
          <p:nvPr>
            <p:ph type="ftr" sz="quarter" idx="11"/>
          </p:nvPr>
        </p:nvSpPr>
        <p:spPr>
          <a:noFill/>
        </p:spPr>
        <p:txBody>
          <a:bodyPr/>
          <a:lstStyle/>
          <a:p>
            <a:r>
              <a:rPr lang="nl-NL" smtClean="0">
                <a:latin typeface="Arial Narrow" charset="0"/>
              </a:rPr>
              <a:t>PHYS 1443-004, Fall 2014                            Dr. Jaehoon Yu</a:t>
            </a:r>
            <a:endParaRPr lang="en-US">
              <a:latin typeface="Arial Narrow" charset="0"/>
            </a:endParaRPr>
          </a:p>
        </p:txBody>
      </p:sp>
      <p:sp>
        <p:nvSpPr>
          <p:cNvPr id="16" name="Slide Number Placeholder 5"/>
          <p:cNvSpPr>
            <a:spLocks noGrp="1"/>
          </p:cNvSpPr>
          <p:nvPr>
            <p:ph type="sldNum" sz="quarter" idx="12"/>
          </p:nvPr>
        </p:nvSpPr>
        <p:spPr/>
        <p:txBody>
          <a:bodyPr/>
          <a:lstStyle/>
          <a:p>
            <a:fld id="{5C3861D9-D79B-3649-98D0-A75B60AD070B}" type="slidenum">
              <a:rPr lang="en-US"/>
              <a:pPr/>
              <a:t>3</a:t>
            </a:fld>
            <a:endParaRPr lang="en-US"/>
          </a:p>
        </p:txBody>
      </p:sp>
      <p:sp>
        <p:nvSpPr>
          <p:cNvPr id="9223" name="Rectangle 2"/>
          <p:cNvSpPr>
            <a:spLocks noGrp="1" noChangeArrowheads="1"/>
          </p:cNvSpPr>
          <p:nvPr>
            <p:ph type="title"/>
          </p:nvPr>
        </p:nvSpPr>
        <p:spPr>
          <a:xfrm>
            <a:off x="685800" y="152400"/>
            <a:ext cx="8153400" cy="609600"/>
          </a:xfrm>
        </p:spPr>
        <p:txBody>
          <a:bodyPr/>
          <a:lstStyle/>
          <a:p>
            <a:r>
              <a:rPr lang="en-US"/>
              <a:t>Elastic Properties of Solids</a:t>
            </a:r>
          </a:p>
        </p:txBody>
      </p:sp>
      <p:graphicFrame>
        <p:nvGraphicFramePr>
          <p:cNvPr id="432131" name="Object 2"/>
          <p:cNvGraphicFramePr>
            <a:graphicFrameLocks noChangeAspect="1"/>
          </p:cNvGraphicFramePr>
          <p:nvPr/>
        </p:nvGraphicFramePr>
        <p:xfrm>
          <a:off x="6248400" y="4303712"/>
          <a:ext cx="1874838" cy="261938"/>
        </p:xfrm>
        <a:graphic>
          <a:graphicData uri="http://schemas.openxmlformats.org/presentationml/2006/ole">
            <mc:AlternateContent xmlns:mc="http://schemas.openxmlformats.org/markup-compatibility/2006">
              <mc:Choice xmlns:v="urn:schemas-microsoft-com:vml" Requires="v">
                <p:oleObj spid="_x0000_s511079" name="Equation" r:id="rId3" imgW="1155600" imgH="177480" progId="Equation.DSMT4">
                  <p:embed/>
                </p:oleObj>
              </mc:Choice>
              <mc:Fallback>
                <p:oleObj name="Equation" r:id="rId3" imgW="1155600" imgH="177480" progId="Equation.DSMT4">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248400" y="4303712"/>
                        <a:ext cx="1874838" cy="261938"/>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003300"/>
                            </a:solidFill>
                            <a:miter lim="800000"/>
                            <a:headEnd/>
                            <a:tailEnd/>
                          </a14:hiddenLine>
                        </a:ext>
                      </a:extLst>
                    </p:spPr>
                  </p:pic>
                </p:oleObj>
              </mc:Fallback>
            </mc:AlternateContent>
          </a:graphicData>
        </a:graphic>
      </p:graphicFrame>
      <p:sp>
        <p:nvSpPr>
          <p:cNvPr id="432132" name="Text Box 4"/>
          <p:cNvSpPr txBox="1">
            <a:spLocks noChangeArrowheads="1"/>
          </p:cNvSpPr>
          <p:nvPr/>
        </p:nvSpPr>
        <p:spPr bwMode="auto">
          <a:xfrm>
            <a:off x="762000" y="838200"/>
            <a:ext cx="7239000" cy="830997"/>
          </a:xfrm>
          <a:prstGeom prst="rect">
            <a:avLst/>
          </a:prstGeom>
          <a:solidFill>
            <a:srgbClr val="CCFFFF"/>
          </a:solidFill>
          <a:ln w="28575">
            <a:noFill/>
            <a:miter lim="800000"/>
            <a:headEnd/>
            <a:tailEnd/>
          </a:ln>
        </p:spPr>
        <p:txBody>
          <a:bodyPr wrap="square">
            <a:prstTxWarp prst="textNoShape">
              <a:avLst/>
            </a:prstTxWarp>
            <a:spAutoFit/>
          </a:bodyPr>
          <a:lstStyle/>
          <a:p>
            <a:pPr>
              <a:spcBef>
                <a:spcPct val="20000"/>
              </a:spcBef>
            </a:pPr>
            <a:r>
              <a:rPr lang="en-US" dirty="0">
                <a:solidFill>
                  <a:srgbClr val="333399"/>
                </a:solidFill>
                <a:latin typeface="Arial Narrow" charset="0"/>
              </a:rPr>
              <a:t>We have been assuming that the objects do not change their shapes when external forces are exerting on it.   It this realistic?</a:t>
            </a:r>
          </a:p>
        </p:txBody>
      </p:sp>
      <p:sp>
        <p:nvSpPr>
          <p:cNvPr id="432133" name="Text Box 5"/>
          <p:cNvSpPr txBox="1">
            <a:spLocks noChangeArrowheads="1"/>
          </p:cNvSpPr>
          <p:nvPr/>
        </p:nvSpPr>
        <p:spPr bwMode="auto">
          <a:xfrm>
            <a:off x="762000" y="1676400"/>
            <a:ext cx="7543800" cy="830997"/>
          </a:xfrm>
          <a:prstGeom prst="rect">
            <a:avLst/>
          </a:prstGeom>
          <a:noFill/>
          <a:ln w="28575">
            <a:noFill/>
            <a:miter lim="800000"/>
            <a:headEnd/>
            <a:tailEnd/>
          </a:ln>
        </p:spPr>
        <p:txBody>
          <a:bodyPr wrap="square">
            <a:prstTxWarp prst="textNoShape">
              <a:avLst/>
            </a:prstTxWarp>
            <a:spAutoFit/>
          </a:bodyPr>
          <a:lstStyle/>
          <a:p>
            <a:pPr>
              <a:spcBef>
                <a:spcPct val="20000"/>
              </a:spcBef>
            </a:pPr>
            <a:r>
              <a:rPr lang="en-US" dirty="0">
                <a:solidFill>
                  <a:srgbClr val="FF0000"/>
                </a:solidFill>
                <a:latin typeface="Arial Narrow" charset="0"/>
              </a:rPr>
              <a:t>No.  In reality,</a:t>
            </a:r>
            <a:r>
              <a:rPr lang="en-US" dirty="0" smtClean="0">
                <a:solidFill>
                  <a:srgbClr val="FF0000"/>
                </a:solidFill>
                <a:latin typeface="Arial Narrow" charset="0"/>
              </a:rPr>
              <a:t> objects </a:t>
            </a:r>
            <a:r>
              <a:rPr lang="en-US" dirty="0">
                <a:solidFill>
                  <a:srgbClr val="FF0000"/>
                </a:solidFill>
                <a:latin typeface="Arial Narrow" charset="0"/>
              </a:rPr>
              <a:t>get deformed as external forces act on it, though the internal forces resist the deformation as it takes place.</a:t>
            </a:r>
          </a:p>
        </p:txBody>
      </p:sp>
      <p:sp>
        <p:nvSpPr>
          <p:cNvPr id="432134" name="Text Box 6"/>
          <p:cNvSpPr txBox="1">
            <a:spLocks noChangeArrowheads="1"/>
          </p:cNvSpPr>
          <p:nvPr/>
        </p:nvSpPr>
        <p:spPr bwMode="auto">
          <a:xfrm>
            <a:off x="914400" y="2574925"/>
            <a:ext cx="6705600" cy="396875"/>
          </a:xfrm>
          <a:prstGeom prst="rect">
            <a:avLst/>
          </a:prstGeom>
          <a:solidFill>
            <a:srgbClr val="CCFFFF"/>
          </a:solidFill>
          <a:ln w="28575">
            <a:noFill/>
            <a:miter lim="800000"/>
            <a:headEnd/>
            <a:tailEnd/>
          </a:ln>
        </p:spPr>
        <p:txBody>
          <a:bodyPr>
            <a:prstTxWarp prst="textNoShape">
              <a:avLst/>
            </a:prstTxWarp>
            <a:spAutoFit/>
          </a:bodyPr>
          <a:lstStyle/>
          <a:p>
            <a:pPr>
              <a:spcBef>
                <a:spcPct val="20000"/>
              </a:spcBef>
            </a:pPr>
            <a:r>
              <a:rPr lang="en-US" sz="2000">
                <a:solidFill>
                  <a:srgbClr val="FF0000"/>
                </a:solidFill>
                <a:latin typeface="Arial Narrow" charset="0"/>
              </a:rPr>
              <a:t>Deformation of solids can be understood in terms of Stress and Strain </a:t>
            </a:r>
          </a:p>
        </p:txBody>
      </p:sp>
      <p:sp>
        <p:nvSpPr>
          <p:cNvPr id="432135" name="Text Box 7"/>
          <p:cNvSpPr txBox="1">
            <a:spLocks noChangeArrowheads="1"/>
          </p:cNvSpPr>
          <p:nvPr/>
        </p:nvSpPr>
        <p:spPr bwMode="auto">
          <a:xfrm>
            <a:off x="838200" y="2971800"/>
            <a:ext cx="7696200" cy="400110"/>
          </a:xfrm>
          <a:prstGeom prst="rect">
            <a:avLst/>
          </a:prstGeom>
          <a:noFill/>
          <a:ln w="9525">
            <a:noFill/>
            <a:miter lim="800000"/>
            <a:headEnd/>
            <a:tailEnd/>
          </a:ln>
        </p:spPr>
        <p:txBody>
          <a:bodyPr wrap="square">
            <a:prstTxWarp prst="textNoShape">
              <a:avLst/>
            </a:prstTxWarp>
            <a:spAutoFit/>
          </a:bodyPr>
          <a:lstStyle/>
          <a:p>
            <a:r>
              <a:rPr lang="en-US" sz="2000" b="1" dirty="0">
                <a:solidFill>
                  <a:srgbClr val="000090"/>
                </a:solidFill>
                <a:latin typeface="Arial Narrow" charset="0"/>
              </a:rPr>
              <a:t>Stress</a:t>
            </a:r>
            <a:r>
              <a:rPr lang="en-US" sz="2000" dirty="0">
                <a:solidFill>
                  <a:srgbClr val="FF0000"/>
                </a:solidFill>
                <a:latin typeface="Arial Narrow" charset="0"/>
              </a:rPr>
              <a:t>:</a:t>
            </a:r>
            <a:r>
              <a:rPr lang="en-US" sz="2000" dirty="0" smtClean="0">
                <a:solidFill>
                  <a:srgbClr val="FF0000"/>
                </a:solidFill>
                <a:latin typeface="Arial Narrow" charset="0"/>
              </a:rPr>
              <a:t> The amount of the deformation force per unit area the object is subjected</a:t>
            </a:r>
            <a:endParaRPr lang="en-US" sz="2000" dirty="0">
              <a:solidFill>
                <a:srgbClr val="FF0000"/>
              </a:solidFill>
              <a:latin typeface="Arial Narrow" charset="0"/>
            </a:endParaRPr>
          </a:p>
        </p:txBody>
      </p:sp>
      <p:sp>
        <p:nvSpPr>
          <p:cNvPr id="432136" name="Text Box 8"/>
          <p:cNvSpPr txBox="1">
            <a:spLocks noChangeArrowheads="1"/>
          </p:cNvSpPr>
          <p:nvPr/>
        </p:nvSpPr>
        <p:spPr bwMode="auto">
          <a:xfrm>
            <a:off x="838200" y="3276600"/>
            <a:ext cx="4953000" cy="396875"/>
          </a:xfrm>
          <a:prstGeom prst="rect">
            <a:avLst/>
          </a:prstGeom>
          <a:noFill/>
          <a:ln w="9525">
            <a:noFill/>
            <a:miter lim="800000"/>
            <a:headEnd/>
            <a:tailEnd/>
          </a:ln>
        </p:spPr>
        <p:txBody>
          <a:bodyPr>
            <a:prstTxWarp prst="textNoShape">
              <a:avLst/>
            </a:prstTxWarp>
            <a:spAutoFit/>
          </a:bodyPr>
          <a:lstStyle/>
          <a:p>
            <a:r>
              <a:rPr lang="en-US" sz="2000" b="1" dirty="0">
                <a:solidFill>
                  <a:srgbClr val="000090"/>
                </a:solidFill>
                <a:latin typeface="Arial Narrow" charset="0"/>
              </a:rPr>
              <a:t>Strain</a:t>
            </a:r>
            <a:r>
              <a:rPr lang="en-US" sz="2000" dirty="0">
                <a:solidFill>
                  <a:srgbClr val="FF0000"/>
                </a:solidFill>
                <a:latin typeface="Arial Narrow" charset="0"/>
              </a:rPr>
              <a:t>:</a:t>
            </a:r>
            <a:r>
              <a:rPr lang="en-US" sz="2000" dirty="0" smtClean="0">
                <a:solidFill>
                  <a:srgbClr val="FF0000"/>
                </a:solidFill>
                <a:latin typeface="Arial Narrow" charset="0"/>
              </a:rPr>
              <a:t> The measure </a:t>
            </a:r>
            <a:r>
              <a:rPr lang="en-US" sz="2000" dirty="0">
                <a:solidFill>
                  <a:srgbClr val="FF0000"/>
                </a:solidFill>
                <a:latin typeface="Arial Narrow" charset="0"/>
              </a:rPr>
              <a:t>of the degree of deformation</a:t>
            </a:r>
          </a:p>
        </p:txBody>
      </p:sp>
      <p:sp>
        <p:nvSpPr>
          <p:cNvPr id="432137" name="Text Box 9"/>
          <p:cNvSpPr txBox="1">
            <a:spLocks noChangeArrowheads="1"/>
          </p:cNvSpPr>
          <p:nvPr/>
        </p:nvSpPr>
        <p:spPr bwMode="auto">
          <a:xfrm>
            <a:off x="609600" y="3641725"/>
            <a:ext cx="7239000" cy="396875"/>
          </a:xfrm>
          <a:prstGeom prst="rect">
            <a:avLst/>
          </a:prstGeom>
          <a:noFill/>
          <a:ln w="9525">
            <a:noFill/>
            <a:miter lim="800000"/>
            <a:headEnd/>
            <a:tailEnd/>
          </a:ln>
        </p:spPr>
        <p:txBody>
          <a:bodyPr>
            <a:prstTxWarp prst="textNoShape">
              <a:avLst/>
            </a:prstTxWarp>
            <a:spAutoFit/>
          </a:bodyPr>
          <a:lstStyle/>
          <a:p>
            <a:r>
              <a:rPr lang="en-US" sz="2000">
                <a:solidFill>
                  <a:schemeClr val="accent2"/>
                </a:solidFill>
                <a:latin typeface="Arial Narrow" charset="0"/>
              </a:rPr>
              <a:t>It is empirically known that for small stresses, strain is proportional to stress</a:t>
            </a:r>
          </a:p>
        </p:txBody>
      </p:sp>
      <p:sp>
        <p:nvSpPr>
          <p:cNvPr id="432138" name="Text Box 10"/>
          <p:cNvSpPr txBox="1">
            <a:spLocks noChangeArrowheads="1"/>
          </p:cNvSpPr>
          <p:nvPr/>
        </p:nvSpPr>
        <p:spPr bwMode="auto">
          <a:xfrm>
            <a:off x="609600" y="4205287"/>
            <a:ext cx="5638800" cy="396875"/>
          </a:xfrm>
          <a:prstGeom prst="rect">
            <a:avLst/>
          </a:prstGeom>
          <a:noFill/>
          <a:ln w="9525">
            <a:noFill/>
            <a:miter lim="800000"/>
            <a:headEnd/>
            <a:tailEnd/>
          </a:ln>
        </p:spPr>
        <p:txBody>
          <a:bodyPr>
            <a:prstTxWarp prst="textNoShape">
              <a:avLst/>
            </a:prstTxWarp>
            <a:spAutoFit/>
          </a:bodyPr>
          <a:lstStyle/>
          <a:p>
            <a:r>
              <a:rPr lang="en-US" sz="2000">
                <a:solidFill>
                  <a:schemeClr val="accent2"/>
                </a:solidFill>
                <a:latin typeface="Arial Narrow" charset="0"/>
              </a:rPr>
              <a:t>The constants of proportionality are called Elastic Modulus</a:t>
            </a:r>
          </a:p>
        </p:txBody>
      </p:sp>
      <p:sp>
        <p:nvSpPr>
          <p:cNvPr id="432139" name="Text Box 11"/>
          <p:cNvSpPr txBox="1">
            <a:spLocks noChangeArrowheads="1"/>
          </p:cNvSpPr>
          <p:nvPr/>
        </p:nvSpPr>
        <p:spPr bwMode="auto">
          <a:xfrm>
            <a:off x="533400" y="5003800"/>
            <a:ext cx="1676400" cy="701675"/>
          </a:xfrm>
          <a:prstGeom prst="rect">
            <a:avLst/>
          </a:prstGeom>
          <a:noFill/>
          <a:ln w="9525">
            <a:noFill/>
            <a:miter lim="800000"/>
            <a:headEnd/>
            <a:tailEnd/>
          </a:ln>
        </p:spPr>
        <p:txBody>
          <a:bodyPr>
            <a:prstTxWarp prst="textNoShape">
              <a:avLst/>
            </a:prstTxWarp>
            <a:spAutoFit/>
          </a:bodyPr>
          <a:lstStyle/>
          <a:p>
            <a:r>
              <a:rPr lang="en-US" sz="2000">
                <a:solidFill>
                  <a:schemeClr val="accent2"/>
                </a:solidFill>
                <a:latin typeface="Arial Narrow" charset="0"/>
              </a:rPr>
              <a:t>Three types of Elastic Modulus</a:t>
            </a:r>
          </a:p>
        </p:txBody>
      </p:sp>
      <p:sp>
        <p:nvSpPr>
          <p:cNvPr id="432140" name="Text Box 12"/>
          <p:cNvSpPr txBox="1">
            <a:spLocks noChangeArrowheads="1"/>
          </p:cNvSpPr>
          <p:nvPr/>
        </p:nvSpPr>
        <p:spPr bwMode="auto">
          <a:xfrm>
            <a:off x="2362200" y="4927600"/>
            <a:ext cx="5892800" cy="1016000"/>
          </a:xfrm>
          <a:prstGeom prst="rect">
            <a:avLst/>
          </a:prstGeom>
          <a:noFill/>
          <a:ln w="9525">
            <a:noFill/>
            <a:miter lim="800000"/>
            <a:headEnd/>
            <a:tailEnd/>
          </a:ln>
        </p:spPr>
        <p:txBody>
          <a:bodyPr wrap="none">
            <a:prstTxWarp prst="textNoShape">
              <a:avLst/>
            </a:prstTxWarp>
            <a:spAutoFit/>
          </a:bodyPr>
          <a:lstStyle/>
          <a:p>
            <a:pPr marL="457200" indent="-457200">
              <a:buFontTx/>
              <a:buAutoNum type="arabicPeriod"/>
            </a:pPr>
            <a:r>
              <a:rPr lang="en-US" sz="2000" b="1">
                <a:solidFill>
                  <a:srgbClr val="003300"/>
                </a:solidFill>
                <a:latin typeface="Arial Narrow" charset="0"/>
              </a:rPr>
              <a:t>Young’s modulus</a:t>
            </a:r>
            <a:r>
              <a:rPr lang="en-US" sz="2000">
                <a:solidFill>
                  <a:srgbClr val="FF0000"/>
                </a:solidFill>
                <a:latin typeface="Arial Narrow" charset="0"/>
              </a:rPr>
              <a:t>: Measure of the elasticity in a length</a:t>
            </a:r>
          </a:p>
          <a:p>
            <a:pPr marL="457200" indent="-457200">
              <a:buFontTx/>
              <a:buAutoNum type="arabicPeriod"/>
            </a:pPr>
            <a:r>
              <a:rPr lang="en-US" sz="2000" b="1">
                <a:solidFill>
                  <a:srgbClr val="003300"/>
                </a:solidFill>
                <a:latin typeface="Arial Narrow" charset="0"/>
              </a:rPr>
              <a:t>Shear modulus</a:t>
            </a:r>
            <a:r>
              <a:rPr lang="en-US" sz="2000">
                <a:solidFill>
                  <a:srgbClr val="FF0000"/>
                </a:solidFill>
                <a:latin typeface="Arial Narrow" charset="0"/>
              </a:rPr>
              <a:t>:     Measure of the elasticity in an area</a:t>
            </a:r>
          </a:p>
          <a:p>
            <a:pPr marL="457200" indent="-457200">
              <a:buFontTx/>
              <a:buAutoNum type="arabicPeriod"/>
            </a:pPr>
            <a:r>
              <a:rPr lang="en-US" sz="2000" b="1">
                <a:solidFill>
                  <a:srgbClr val="003300"/>
                </a:solidFill>
                <a:latin typeface="Arial Narrow" charset="0"/>
              </a:rPr>
              <a:t>Bulk modulus</a:t>
            </a:r>
            <a:r>
              <a:rPr lang="en-US" sz="2000">
                <a:solidFill>
                  <a:srgbClr val="FF0000"/>
                </a:solidFill>
                <a:latin typeface="Arial Narrow" charset="0"/>
              </a:rPr>
              <a:t>:       Measure of the elasticity in a volume</a:t>
            </a:r>
          </a:p>
        </p:txBody>
      </p:sp>
      <p:graphicFrame>
        <p:nvGraphicFramePr>
          <p:cNvPr id="432141" name="Object 3"/>
          <p:cNvGraphicFramePr>
            <a:graphicFrameLocks noChangeAspect="1"/>
          </p:cNvGraphicFramePr>
          <p:nvPr/>
        </p:nvGraphicFramePr>
        <p:xfrm>
          <a:off x="8077200" y="4144962"/>
          <a:ext cx="658813" cy="579438"/>
        </p:xfrm>
        <a:graphic>
          <a:graphicData uri="http://schemas.openxmlformats.org/presentationml/2006/ole">
            <mc:AlternateContent xmlns:mc="http://schemas.openxmlformats.org/markup-compatibility/2006">
              <mc:Choice xmlns:v="urn:schemas-microsoft-com:vml" Requires="v">
                <p:oleObj spid="_x0000_s511080" name="Equation" r:id="rId5" imgW="406080" imgH="393480" progId="Equation.DSMT4">
                  <p:embed/>
                </p:oleObj>
              </mc:Choice>
              <mc:Fallback>
                <p:oleObj name="Equation" r:id="rId5" imgW="406080" imgH="393480" progId="Equation.DSMT4">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8077200" y="4144962"/>
                        <a:ext cx="658813" cy="579438"/>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0033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742345843"/>
      </p:ext>
    </p:extLst>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iterate type="wd">
                                    <p:tmPct val="10000"/>
                                  </p:iterate>
                                  <p:childTnLst>
                                    <p:set>
                                      <p:cBhvr>
                                        <p:cTn id="6" dur="1" fill="hold">
                                          <p:stCondLst>
                                            <p:cond delay="0"/>
                                          </p:stCondLst>
                                        </p:cTn>
                                        <p:tgtEl>
                                          <p:spTgt spid="432132"/>
                                        </p:tgtEl>
                                        <p:attrNameLst>
                                          <p:attrName>style.visibility</p:attrName>
                                        </p:attrNameLst>
                                      </p:cBhvr>
                                      <p:to>
                                        <p:strVal val="visible"/>
                                      </p:to>
                                    </p:set>
                                    <p:animEffect transition="in" filter="wipe(left)">
                                      <p:cBhvr>
                                        <p:cTn id="7" dur="500"/>
                                        <p:tgtEl>
                                          <p:spTgt spid="43213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iterate type="wd">
                                    <p:tmPct val="10000"/>
                                  </p:iterate>
                                  <p:childTnLst>
                                    <p:set>
                                      <p:cBhvr>
                                        <p:cTn id="11" dur="1" fill="hold">
                                          <p:stCondLst>
                                            <p:cond delay="0"/>
                                          </p:stCondLst>
                                        </p:cTn>
                                        <p:tgtEl>
                                          <p:spTgt spid="432133">
                                            <p:txEl>
                                              <p:pRg st="0" end="0"/>
                                            </p:txEl>
                                          </p:spTgt>
                                        </p:tgtEl>
                                        <p:attrNameLst>
                                          <p:attrName>style.visibility</p:attrName>
                                        </p:attrNameLst>
                                      </p:cBhvr>
                                      <p:to>
                                        <p:strVal val="visible"/>
                                      </p:to>
                                    </p:set>
                                    <p:animEffect transition="in" filter="wipe(left)">
                                      <p:cBhvr>
                                        <p:cTn id="12" dur="500"/>
                                        <p:tgtEl>
                                          <p:spTgt spid="43213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iterate type="wd">
                                    <p:tmPct val="10000"/>
                                  </p:iterate>
                                  <p:childTnLst>
                                    <p:set>
                                      <p:cBhvr>
                                        <p:cTn id="16" dur="1" fill="hold">
                                          <p:stCondLst>
                                            <p:cond delay="0"/>
                                          </p:stCondLst>
                                        </p:cTn>
                                        <p:tgtEl>
                                          <p:spTgt spid="432134"/>
                                        </p:tgtEl>
                                        <p:attrNameLst>
                                          <p:attrName>style.visibility</p:attrName>
                                        </p:attrNameLst>
                                      </p:cBhvr>
                                      <p:to>
                                        <p:strVal val="visible"/>
                                      </p:to>
                                    </p:set>
                                    <p:animEffect transition="in" filter="wipe(left)">
                                      <p:cBhvr>
                                        <p:cTn id="17" dur="500"/>
                                        <p:tgtEl>
                                          <p:spTgt spid="432134"/>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iterate type="wd">
                                    <p:tmPct val="10000"/>
                                  </p:iterate>
                                  <p:childTnLst>
                                    <p:set>
                                      <p:cBhvr>
                                        <p:cTn id="21" dur="1" fill="hold">
                                          <p:stCondLst>
                                            <p:cond delay="0"/>
                                          </p:stCondLst>
                                        </p:cTn>
                                        <p:tgtEl>
                                          <p:spTgt spid="432135">
                                            <p:txEl>
                                              <p:pRg st="0" end="0"/>
                                            </p:txEl>
                                          </p:spTgt>
                                        </p:tgtEl>
                                        <p:attrNameLst>
                                          <p:attrName>style.visibility</p:attrName>
                                        </p:attrNameLst>
                                      </p:cBhvr>
                                      <p:to>
                                        <p:strVal val="visible"/>
                                      </p:to>
                                    </p:set>
                                    <p:animEffect transition="in" filter="wipe(left)">
                                      <p:cBhvr>
                                        <p:cTn id="22" dur="500"/>
                                        <p:tgtEl>
                                          <p:spTgt spid="432135">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iterate type="wd">
                                    <p:tmPct val="10000"/>
                                  </p:iterate>
                                  <p:childTnLst>
                                    <p:set>
                                      <p:cBhvr>
                                        <p:cTn id="26" dur="1" fill="hold">
                                          <p:stCondLst>
                                            <p:cond delay="0"/>
                                          </p:stCondLst>
                                        </p:cTn>
                                        <p:tgtEl>
                                          <p:spTgt spid="432136">
                                            <p:txEl>
                                              <p:pRg st="0" end="0"/>
                                            </p:txEl>
                                          </p:spTgt>
                                        </p:tgtEl>
                                        <p:attrNameLst>
                                          <p:attrName>style.visibility</p:attrName>
                                        </p:attrNameLst>
                                      </p:cBhvr>
                                      <p:to>
                                        <p:strVal val="visible"/>
                                      </p:to>
                                    </p:set>
                                    <p:animEffect transition="in" filter="wipe(left)">
                                      <p:cBhvr>
                                        <p:cTn id="27" dur="500"/>
                                        <p:tgtEl>
                                          <p:spTgt spid="432136">
                                            <p:txEl>
                                              <p:pRg st="0" end="0"/>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iterate type="wd">
                                    <p:tmPct val="10000"/>
                                  </p:iterate>
                                  <p:childTnLst>
                                    <p:set>
                                      <p:cBhvr>
                                        <p:cTn id="31" dur="1" fill="hold">
                                          <p:stCondLst>
                                            <p:cond delay="0"/>
                                          </p:stCondLst>
                                        </p:cTn>
                                        <p:tgtEl>
                                          <p:spTgt spid="432137">
                                            <p:txEl>
                                              <p:pRg st="0" end="0"/>
                                            </p:txEl>
                                          </p:spTgt>
                                        </p:tgtEl>
                                        <p:attrNameLst>
                                          <p:attrName>style.visibility</p:attrName>
                                        </p:attrNameLst>
                                      </p:cBhvr>
                                      <p:to>
                                        <p:strVal val="visible"/>
                                      </p:to>
                                    </p:set>
                                    <p:animEffect transition="in" filter="wipe(left)">
                                      <p:cBhvr>
                                        <p:cTn id="32" dur="500"/>
                                        <p:tgtEl>
                                          <p:spTgt spid="432137">
                                            <p:txEl>
                                              <p:pRg st="0" end="0"/>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grpId="0" nodeType="clickEffect">
                                  <p:stCondLst>
                                    <p:cond delay="0"/>
                                  </p:stCondLst>
                                  <p:iterate type="wd">
                                    <p:tmPct val="10000"/>
                                  </p:iterate>
                                  <p:childTnLst>
                                    <p:set>
                                      <p:cBhvr>
                                        <p:cTn id="36" dur="1" fill="hold">
                                          <p:stCondLst>
                                            <p:cond delay="0"/>
                                          </p:stCondLst>
                                        </p:cTn>
                                        <p:tgtEl>
                                          <p:spTgt spid="432138">
                                            <p:txEl>
                                              <p:pRg st="0" end="0"/>
                                            </p:txEl>
                                          </p:spTgt>
                                        </p:tgtEl>
                                        <p:attrNameLst>
                                          <p:attrName>style.visibility</p:attrName>
                                        </p:attrNameLst>
                                      </p:cBhvr>
                                      <p:to>
                                        <p:strVal val="visible"/>
                                      </p:to>
                                    </p:set>
                                    <p:animEffect transition="in" filter="wipe(left)">
                                      <p:cBhvr>
                                        <p:cTn id="37" dur="500"/>
                                        <p:tgtEl>
                                          <p:spTgt spid="432138">
                                            <p:txEl>
                                              <p:pRg st="0" end="0"/>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nodeType="clickEffect">
                                  <p:stCondLst>
                                    <p:cond delay="0"/>
                                  </p:stCondLst>
                                  <p:iterate type="wd">
                                    <p:tmPct val="10000"/>
                                  </p:iterate>
                                  <p:childTnLst>
                                    <p:set>
                                      <p:cBhvr>
                                        <p:cTn id="41" dur="1" fill="hold">
                                          <p:stCondLst>
                                            <p:cond delay="0"/>
                                          </p:stCondLst>
                                        </p:cTn>
                                        <p:tgtEl>
                                          <p:spTgt spid="432131"/>
                                        </p:tgtEl>
                                        <p:attrNameLst>
                                          <p:attrName>style.visibility</p:attrName>
                                        </p:attrNameLst>
                                      </p:cBhvr>
                                      <p:to>
                                        <p:strVal val="visible"/>
                                      </p:to>
                                    </p:set>
                                    <p:animEffect transition="in" filter="wipe(left)">
                                      <p:cBhvr>
                                        <p:cTn id="42" dur="500"/>
                                        <p:tgtEl>
                                          <p:spTgt spid="432131"/>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8" fill="hold" nodeType="clickEffect">
                                  <p:stCondLst>
                                    <p:cond delay="0"/>
                                  </p:stCondLst>
                                  <p:iterate type="wd">
                                    <p:tmPct val="10000"/>
                                  </p:iterate>
                                  <p:childTnLst>
                                    <p:set>
                                      <p:cBhvr>
                                        <p:cTn id="46" dur="1" fill="hold">
                                          <p:stCondLst>
                                            <p:cond delay="0"/>
                                          </p:stCondLst>
                                        </p:cTn>
                                        <p:tgtEl>
                                          <p:spTgt spid="432141"/>
                                        </p:tgtEl>
                                        <p:attrNameLst>
                                          <p:attrName>style.visibility</p:attrName>
                                        </p:attrNameLst>
                                      </p:cBhvr>
                                      <p:to>
                                        <p:strVal val="visible"/>
                                      </p:to>
                                    </p:set>
                                    <p:animEffect transition="in" filter="wipe(left)">
                                      <p:cBhvr>
                                        <p:cTn id="47" dur="500"/>
                                        <p:tgtEl>
                                          <p:spTgt spid="432141"/>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8" fill="hold" grpId="0" nodeType="clickEffect">
                                  <p:stCondLst>
                                    <p:cond delay="0"/>
                                  </p:stCondLst>
                                  <p:iterate type="wd">
                                    <p:tmPct val="10000"/>
                                  </p:iterate>
                                  <p:childTnLst>
                                    <p:set>
                                      <p:cBhvr>
                                        <p:cTn id="51" dur="1" fill="hold">
                                          <p:stCondLst>
                                            <p:cond delay="0"/>
                                          </p:stCondLst>
                                        </p:cTn>
                                        <p:tgtEl>
                                          <p:spTgt spid="432139">
                                            <p:txEl>
                                              <p:pRg st="0" end="0"/>
                                            </p:txEl>
                                          </p:spTgt>
                                        </p:tgtEl>
                                        <p:attrNameLst>
                                          <p:attrName>style.visibility</p:attrName>
                                        </p:attrNameLst>
                                      </p:cBhvr>
                                      <p:to>
                                        <p:strVal val="visible"/>
                                      </p:to>
                                    </p:set>
                                    <p:animEffect transition="in" filter="wipe(left)">
                                      <p:cBhvr>
                                        <p:cTn id="52" dur="500"/>
                                        <p:tgtEl>
                                          <p:spTgt spid="432139">
                                            <p:txEl>
                                              <p:pRg st="0" end="0"/>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22" presetClass="entr" presetSubtype="8" fill="hold" grpId="0" nodeType="clickEffect">
                                  <p:stCondLst>
                                    <p:cond delay="0"/>
                                  </p:stCondLst>
                                  <p:iterate type="wd">
                                    <p:tmPct val="10000"/>
                                  </p:iterate>
                                  <p:childTnLst>
                                    <p:set>
                                      <p:cBhvr>
                                        <p:cTn id="56" dur="1" fill="hold">
                                          <p:stCondLst>
                                            <p:cond delay="0"/>
                                          </p:stCondLst>
                                        </p:cTn>
                                        <p:tgtEl>
                                          <p:spTgt spid="432140">
                                            <p:txEl>
                                              <p:pRg st="0" end="0"/>
                                            </p:txEl>
                                          </p:spTgt>
                                        </p:tgtEl>
                                        <p:attrNameLst>
                                          <p:attrName>style.visibility</p:attrName>
                                        </p:attrNameLst>
                                      </p:cBhvr>
                                      <p:to>
                                        <p:strVal val="visible"/>
                                      </p:to>
                                    </p:set>
                                    <p:animEffect transition="in" filter="wipe(left)">
                                      <p:cBhvr>
                                        <p:cTn id="57" dur="500"/>
                                        <p:tgtEl>
                                          <p:spTgt spid="432140">
                                            <p:txEl>
                                              <p:pRg st="0" end="0"/>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22" presetClass="entr" presetSubtype="8" fill="hold" grpId="0" nodeType="clickEffect">
                                  <p:stCondLst>
                                    <p:cond delay="0"/>
                                  </p:stCondLst>
                                  <p:iterate type="wd">
                                    <p:tmPct val="10000"/>
                                  </p:iterate>
                                  <p:childTnLst>
                                    <p:set>
                                      <p:cBhvr>
                                        <p:cTn id="61" dur="1" fill="hold">
                                          <p:stCondLst>
                                            <p:cond delay="0"/>
                                          </p:stCondLst>
                                        </p:cTn>
                                        <p:tgtEl>
                                          <p:spTgt spid="432140">
                                            <p:txEl>
                                              <p:pRg st="1" end="1"/>
                                            </p:txEl>
                                          </p:spTgt>
                                        </p:tgtEl>
                                        <p:attrNameLst>
                                          <p:attrName>style.visibility</p:attrName>
                                        </p:attrNameLst>
                                      </p:cBhvr>
                                      <p:to>
                                        <p:strVal val="visible"/>
                                      </p:to>
                                    </p:set>
                                    <p:animEffect transition="in" filter="wipe(left)">
                                      <p:cBhvr>
                                        <p:cTn id="62" dur="500"/>
                                        <p:tgtEl>
                                          <p:spTgt spid="432140">
                                            <p:txEl>
                                              <p:pRg st="1" end="1"/>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22" presetClass="entr" presetSubtype="8" fill="hold" grpId="0" nodeType="clickEffect">
                                  <p:stCondLst>
                                    <p:cond delay="0"/>
                                  </p:stCondLst>
                                  <p:iterate type="wd">
                                    <p:tmPct val="10000"/>
                                  </p:iterate>
                                  <p:childTnLst>
                                    <p:set>
                                      <p:cBhvr>
                                        <p:cTn id="66" dur="1" fill="hold">
                                          <p:stCondLst>
                                            <p:cond delay="0"/>
                                          </p:stCondLst>
                                        </p:cTn>
                                        <p:tgtEl>
                                          <p:spTgt spid="432140">
                                            <p:txEl>
                                              <p:pRg st="2" end="2"/>
                                            </p:txEl>
                                          </p:spTgt>
                                        </p:tgtEl>
                                        <p:attrNameLst>
                                          <p:attrName>style.visibility</p:attrName>
                                        </p:attrNameLst>
                                      </p:cBhvr>
                                      <p:to>
                                        <p:strVal val="visible"/>
                                      </p:to>
                                    </p:set>
                                    <p:animEffect transition="in" filter="wipe(left)">
                                      <p:cBhvr>
                                        <p:cTn id="67" dur="500"/>
                                        <p:tgtEl>
                                          <p:spTgt spid="432140">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32132" grpId="0" animBg="1" autoUpdateAnimBg="0"/>
      <p:bldP spid="432133" grpId="0" build="p" autoUpdateAnimBg="0"/>
      <p:bldP spid="432134" grpId="0" animBg="1" autoUpdateAnimBg="0"/>
      <p:bldP spid="432135" grpId="0" build="p" autoUpdateAnimBg="0"/>
      <p:bldP spid="432136" grpId="0" build="p" autoUpdateAnimBg="0"/>
      <p:bldP spid="432137" grpId="0" build="p" autoUpdateAnimBg="0"/>
      <p:bldP spid="432138" grpId="0" build="p" autoUpdateAnimBg="0"/>
      <p:bldP spid="432139" grpId="0" build="p" autoUpdateAnimBg="0"/>
      <p:bldP spid="432140" grpId="0" build="p" autoUpdateAnimBg="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76200"/>
            <a:ext cx="7772400" cy="990600"/>
          </a:xfrm>
        </p:spPr>
        <p:txBody>
          <a:bodyPr/>
          <a:lstStyle/>
          <a:p>
            <a:r>
              <a:rPr lang="en-US" dirty="0" smtClean="0"/>
              <a:t>Elastic Limit and Ultimate Strength</a:t>
            </a:r>
            <a:endParaRPr lang="en-US" dirty="0"/>
          </a:p>
        </p:txBody>
      </p:sp>
      <p:sp>
        <p:nvSpPr>
          <p:cNvPr id="3" name="Content Placeholder 2"/>
          <p:cNvSpPr>
            <a:spLocks noGrp="1"/>
          </p:cNvSpPr>
          <p:nvPr>
            <p:ph idx="1"/>
          </p:nvPr>
        </p:nvSpPr>
        <p:spPr>
          <a:xfrm>
            <a:off x="685800" y="990600"/>
            <a:ext cx="7924800" cy="1905000"/>
          </a:xfrm>
        </p:spPr>
        <p:txBody>
          <a:bodyPr/>
          <a:lstStyle/>
          <a:p>
            <a:pPr>
              <a:buClr>
                <a:schemeClr val="accent6"/>
              </a:buClr>
            </a:pPr>
            <a:r>
              <a:rPr lang="en-US" sz="2400" dirty="0" smtClean="0">
                <a:latin typeface="Arial Narrow" charset="0"/>
              </a:rPr>
              <a:t>Elastic limit: The limit of elasticity beyond which an object cannot recover its original shape or the maximum stress </a:t>
            </a:r>
            <a:r>
              <a:rPr lang="en-US" sz="2400" dirty="0" smtClean="0">
                <a:solidFill>
                  <a:schemeClr val="accent6"/>
                </a:solidFill>
                <a:latin typeface="Arial Narrow" charset="0"/>
              </a:rPr>
              <a:t>that can be applied to the substance before it becomes permanently deformed</a:t>
            </a:r>
            <a:endParaRPr lang="en-US" sz="2400" dirty="0" smtClean="0">
              <a:latin typeface="Arial Narrow" charset="0"/>
            </a:endParaRPr>
          </a:p>
          <a:p>
            <a:r>
              <a:rPr lang="en-US" sz="2400" dirty="0" smtClean="0">
                <a:latin typeface="Arial Narrow" charset="0"/>
              </a:rPr>
              <a:t>Ultimate strength: The maximum force that can be applied on the object before breaking it</a:t>
            </a:r>
          </a:p>
        </p:txBody>
      </p:sp>
      <p:sp>
        <p:nvSpPr>
          <p:cNvPr id="4" name="Date Placeholder 3"/>
          <p:cNvSpPr>
            <a:spLocks noGrp="1"/>
          </p:cNvSpPr>
          <p:nvPr>
            <p:ph type="dt" sz="half" idx="10"/>
          </p:nvPr>
        </p:nvSpPr>
        <p:spPr/>
        <p:txBody>
          <a:bodyPr/>
          <a:lstStyle/>
          <a:p>
            <a:pPr>
              <a:defRPr/>
            </a:pPr>
            <a:r>
              <a:rPr lang="en-US" smtClean="0"/>
              <a:t>Thursday, Nov. 6, 2014</a:t>
            </a:r>
            <a:endParaRPr lang="en-US"/>
          </a:p>
        </p:txBody>
      </p:sp>
      <p:sp>
        <p:nvSpPr>
          <p:cNvPr id="5" name="Footer Placeholder 4"/>
          <p:cNvSpPr>
            <a:spLocks noGrp="1"/>
          </p:cNvSpPr>
          <p:nvPr>
            <p:ph type="ftr" sz="quarter" idx="11"/>
          </p:nvPr>
        </p:nvSpPr>
        <p:spPr/>
        <p:txBody>
          <a:bodyPr/>
          <a:lstStyle/>
          <a:p>
            <a:pPr>
              <a:defRPr/>
            </a:pPr>
            <a:r>
              <a:rPr lang="nl-NL" smtClean="0"/>
              <a:t>PHYS 1443-004, Fall 2014                            Dr. Jaehoon Yu</a:t>
            </a:r>
            <a:endParaRPr lang="en-US"/>
          </a:p>
        </p:txBody>
      </p:sp>
      <p:sp>
        <p:nvSpPr>
          <p:cNvPr id="6" name="Slide Number Placeholder 5"/>
          <p:cNvSpPr>
            <a:spLocks noGrp="1"/>
          </p:cNvSpPr>
          <p:nvPr>
            <p:ph type="sldNum" sz="quarter" idx="12"/>
          </p:nvPr>
        </p:nvSpPr>
        <p:spPr/>
        <p:txBody>
          <a:bodyPr/>
          <a:lstStyle/>
          <a:p>
            <a:pPr>
              <a:defRPr/>
            </a:pPr>
            <a:fld id="{6E2757B3-7499-3742-A062-5102261166ED}" type="slidenum">
              <a:rPr lang="en-US" smtClean="0"/>
              <a:pPr>
                <a:defRPr/>
              </a:pPr>
              <a:t>4</a:t>
            </a:fld>
            <a:endParaRPr lang="en-US"/>
          </a:p>
        </p:txBody>
      </p:sp>
      <p:pic>
        <p:nvPicPr>
          <p:cNvPr id="7" name="Picture 3" descr="Figure_12_15"/>
          <p:cNvPicPr>
            <a:picLocks noChangeAspect="1" noChangeArrowheads="1"/>
          </p:cNvPicPr>
          <p:nvPr/>
        </p:nvPicPr>
        <p:blipFill>
          <a:blip r:embed="rId2"/>
          <a:srcRect/>
          <a:stretch>
            <a:fillRect/>
          </a:stretch>
        </p:blipFill>
        <p:spPr bwMode="auto">
          <a:xfrm>
            <a:off x="1524000" y="3200400"/>
            <a:ext cx="5638800" cy="3390900"/>
          </a:xfrm>
          <a:prstGeom prst="rect">
            <a:avLst/>
          </a:prstGeom>
          <a:noFill/>
        </p:spPr>
      </p:pic>
    </p:spTree>
    <p:extLst>
      <p:ext uri="{BB962C8B-B14F-4D97-AF65-F5344CB8AC3E}">
        <p14:creationId xmlns:p14="http://schemas.microsoft.com/office/powerpoint/2010/main" val="1382501252"/>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iterate type="wd">
                                    <p:tmPct val="10000"/>
                                  </p:iterate>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iterate type="wd">
                                    <p:tmPct val="10000"/>
                                  </p:iterate>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3" presetClass="entr" presetSubtype="0" fill="hold" nodeType="clickEffect">
                                  <p:stCondLst>
                                    <p:cond delay="0"/>
                                  </p:stCondLst>
                                  <p:childTnLst>
                                    <p:set>
                                      <p:cBhvr>
                                        <p:cTn id="16" dur="1" fill="hold">
                                          <p:stCondLst>
                                            <p:cond delay="0"/>
                                          </p:stCondLst>
                                        </p:cTn>
                                        <p:tgtEl>
                                          <p:spTgt spid="7"/>
                                        </p:tgtEl>
                                        <p:attrNameLst>
                                          <p:attrName>style.visibility</p:attrName>
                                        </p:attrNameLst>
                                      </p:cBhvr>
                                      <p:to>
                                        <p:strVal val="visible"/>
                                      </p:to>
                                    </p:set>
                                    <p:anim calcmode="lin" valueType="num">
                                      <p:cBhvr>
                                        <p:cTn id="17" dur="500" fill="hold"/>
                                        <p:tgtEl>
                                          <p:spTgt spid="7"/>
                                        </p:tgtEl>
                                        <p:attrNameLst>
                                          <p:attrName>ppt_w</p:attrName>
                                        </p:attrNameLst>
                                      </p:cBhvr>
                                      <p:tavLst>
                                        <p:tav tm="0">
                                          <p:val>
                                            <p:fltVal val="0"/>
                                          </p:val>
                                        </p:tav>
                                        <p:tav tm="100000">
                                          <p:val>
                                            <p:strVal val="#ppt_w"/>
                                          </p:val>
                                        </p:tav>
                                      </p:tavLst>
                                    </p:anim>
                                    <p:anim calcmode="lin" valueType="num">
                                      <p:cBhvr>
                                        <p:cTn id="18" dur="500" fill="hold"/>
                                        <p:tgtEl>
                                          <p:spTgt spid="7"/>
                                        </p:tgtEl>
                                        <p:attrNameLst>
                                          <p:attrName>ppt_h</p:attrName>
                                        </p:attrNameLst>
                                      </p:cBhvr>
                                      <p:tavLst>
                                        <p:tav tm="0">
                                          <p:val>
                                            <p:fltVal val="0"/>
                                          </p:val>
                                        </p:tav>
                                        <p:tav tm="100000">
                                          <p:val>
                                            <p:strVal val="#ppt_h"/>
                                          </p:val>
                                        </p:tav>
                                      </p:tavLst>
                                    </p:anim>
                                    <p:animEffect transition="in" filter="fade">
                                      <p:cBhvr>
                                        <p:cTn id="19"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247" name="Date Placeholder 3"/>
          <p:cNvSpPr>
            <a:spLocks noGrp="1"/>
          </p:cNvSpPr>
          <p:nvPr>
            <p:ph type="dt" sz="quarter" idx="10"/>
          </p:nvPr>
        </p:nvSpPr>
        <p:spPr>
          <a:noFill/>
        </p:spPr>
        <p:txBody>
          <a:bodyPr/>
          <a:lstStyle/>
          <a:p>
            <a:r>
              <a:rPr lang="en-US" smtClean="0">
                <a:latin typeface="Arial Narrow" charset="0"/>
              </a:rPr>
              <a:t>Thursday, Nov. 6, 2014</a:t>
            </a:r>
            <a:endParaRPr lang="en-US">
              <a:latin typeface="Arial Narrow" charset="0"/>
            </a:endParaRPr>
          </a:p>
        </p:txBody>
      </p:sp>
      <p:sp>
        <p:nvSpPr>
          <p:cNvPr id="10248" name="Footer Placeholder 4"/>
          <p:cNvSpPr>
            <a:spLocks noGrp="1"/>
          </p:cNvSpPr>
          <p:nvPr>
            <p:ph type="ftr" sz="quarter" idx="11"/>
          </p:nvPr>
        </p:nvSpPr>
        <p:spPr>
          <a:noFill/>
        </p:spPr>
        <p:txBody>
          <a:bodyPr/>
          <a:lstStyle/>
          <a:p>
            <a:r>
              <a:rPr lang="nl-NL" smtClean="0">
                <a:latin typeface="Arial Narrow" charset="0"/>
              </a:rPr>
              <a:t>PHYS 1443-004, Fall 2014                            Dr. Jaehoon Yu</a:t>
            </a:r>
            <a:endParaRPr lang="en-US">
              <a:latin typeface="Arial Narrow" charset="0"/>
            </a:endParaRPr>
          </a:p>
        </p:txBody>
      </p:sp>
      <p:sp>
        <p:nvSpPr>
          <p:cNvPr id="46" name="Slide Number Placeholder 5"/>
          <p:cNvSpPr>
            <a:spLocks noGrp="1"/>
          </p:cNvSpPr>
          <p:nvPr>
            <p:ph type="sldNum" sz="quarter" idx="12"/>
          </p:nvPr>
        </p:nvSpPr>
        <p:spPr/>
        <p:txBody>
          <a:bodyPr/>
          <a:lstStyle/>
          <a:p>
            <a:fld id="{1270ED9B-8E86-B441-B4C5-33FCBE59E2FE}" type="slidenum">
              <a:rPr lang="en-US"/>
              <a:pPr/>
              <a:t>5</a:t>
            </a:fld>
            <a:endParaRPr lang="en-US"/>
          </a:p>
        </p:txBody>
      </p:sp>
      <p:sp>
        <p:nvSpPr>
          <p:cNvPr id="10250" name="Rectangle 2"/>
          <p:cNvSpPr>
            <a:spLocks noGrp="1" noChangeArrowheads="1"/>
          </p:cNvSpPr>
          <p:nvPr>
            <p:ph type="title"/>
          </p:nvPr>
        </p:nvSpPr>
        <p:spPr>
          <a:xfrm>
            <a:off x="685800" y="76200"/>
            <a:ext cx="8153400" cy="609600"/>
          </a:xfrm>
        </p:spPr>
        <p:txBody>
          <a:bodyPr/>
          <a:lstStyle/>
          <a:p>
            <a:r>
              <a:rPr lang="en-US"/>
              <a:t>Young’s Modulus</a:t>
            </a:r>
          </a:p>
        </p:txBody>
      </p:sp>
      <p:graphicFrame>
        <p:nvGraphicFramePr>
          <p:cNvPr id="433155" name="Object 2"/>
          <p:cNvGraphicFramePr>
            <a:graphicFrameLocks noChangeAspect="1"/>
          </p:cNvGraphicFramePr>
          <p:nvPr/>
        </p:nvGraphicFramePr>
        <p:xfrm>
          <a:off x="2676525" y="2425700"/>
          <a:ext cx="1981200" cy="638175"/>
        </p:xfrm>
        <a:graphic>
          <a:graphicData uri="http://schemas.openxmlformats.org/presentationml/2006/ole">
            <mc:AlternateContent xmlns:mc="http://schemas.openxmlformats.org/markup-compatibility/2006">
              <mc:Choice xmlns:v="urn:schemas-microsoft-com:vml" Requires="v">
                <p:oleObj spid="_x0000_s512250" name="Equation" r:id="rId3" imgW="1244520" imgH="393480" progId="Equation.3">
                  <p:embed/>
                </p:oleObj>
              </mc:Choice>
              <mc:Fallback>
                <p:oleObj name="Equation" r:id="rId3" imgW="1244520" imgH="393480"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676525" y="2425700"/>
                        <a:ext cx="1981200" cy="638175"/>
                      </a:xfrm>
                      <a:prstGeom prst="rect">
                        <a:avLst/>
                      </a:prstGeom>
                      <a:solidFill>
                        <a:srgbClr val="FFFF99"/>
                      </a:solidFill>
                      <a:ln>
                        <a:noFill/>
                      </a:ln>
                      <a:extLst>
                        <a:ext uri="{91240B29-F687-4f45-9708-019B960494DF}">
                          <a14:hiddenLine xmlns:a14="http://schemas.microsoft.com/office/drawing/2010/main" w="28575">
                            <a:solidFill>
                              <a:srgbClr val="003300"/>
                            </a:solidFill>
                            <a:miter lim="800000"/>
                            <a:headEnd/>
                            <a:tailEnd/>
                          </a14:hiddenLine>
                        </a:ext>
                      </a:extLst>
                    </p:spPr>
                  </p:pic>
                </p:oleObj>
              </mc:Fallback>
            </mc:AlternateContent>
          </a:graphicData>
        </a:graphic>
      </p:graphicFrame>
      <p:sp>
        <p:nvSpPr>
          <p:cNvPr id="433156" name="Text Box 4"/>
          <p:cNvSpPr txBox="1">
            <a:spLocks noChangeArrowheads="1"/>
          </p:cNvSpPr>
          <p:nvPr/>
        </p:nvSpPr>
        <p:spPr bwMode="auto">
          <a:xfrm>
            <a:off x="685800" y="838200"/>
            <a:ext cx="7696200" cy="427038"/>
          </a:xfrm>
          <a:prstGeom prst="rect">
            <a:avLst/>
          </a:prstGeom>
          <a:solidFill>
            <a:srgbClr val="CCFFFF"/>
          </a:solidFill>
          <a:ln w="28575">
            <a:noFill/>
            <a:miter lim="800000"/>
            <a:headEnd/>
            <a:tailEnd/>
          </a:ln>
        </p:spPr>
        <p:txBody>
          <a:bodyPr>
            <a:prstTxWarp prst="textNoShape">
              <a:avLst/>
            </a:prstTxWarp>
            <a:spAutoFit/>
          </a:bodyPr>
          <a:lstStyle/>
          <a:p>
            <a:pPr>
              <a:spcBef>
                <a:spcPct val="20000"/>
              </a:spcBef>
            </a:pPr>
            <a:r>
              <a:rPr lang="en-US" sz="2200">
                <a:solidFill>
                  <a:srgbClr val="333399"/>
                </a:solidFill>
                <a:latin typeface="Arial Narrow" charset="0"/>
              </a:rPr>
              <a:t>Let’s consider a long bar with cross sectional area A and initial length </a:t>
            </a:r>
            <a:r>
              <a:rPr lang="en-US" sz="2200">
                <a:solidFill>
                  <a:srgbClr val="333399"/>
                </a:solidFill>
                <a:latin typeface="Monotype Corsiva" charset="0"/>
              </a:rPr>
              <a:t>L</a:t>
            </a:r>
            <a:r>
              <a:rPr lang="en-US" sz="2200" baseline="-25000">
                <a:solidFill>
                  <a:srgbClr val="333399"/>
                </a:solidFill>
                <a:latin typeface="Monotype Corsiva" charset="0"/>
              </a:rPr>
              <a:t>i</a:t>
            </a:r>
            <a:r>
              <a:rPr lang="en-US" sz="2200">
                <a:solidFill>
                  <a:srgbClr val="333399"/>
                </a:solidFill>
                <a:latin typeface="Arial Narrow" charset="0"/>
              </a:rPr>
              <a:t>. </a:t>
            </a:r>
          </a:p>
        </p:txBody>
      </p:sp>
      <p:sp>
        <p:nvSpPr>
          <p:cNvPr id="433157" name="Text Box 5"/>
          <p:cNvSpPr txBox="1">
            <a:spLocks noChangeArrowheads="1"/>
          </p:cNvSpPr>
          <p:nvPr/>
        </p:nvSpPr>
        <p:spPr bwMode="auto">
          <a:xfrm>
            <a:off x="5943600" y="1981200"/>
            <a:ext cx="914400" cy="396875"/>
          </a:xfrm>
          <a:prstGeom prst="rect">
            <a:avLst/>
          </a:prstGeom>
          <a:noFill/>
          <a:ln w="9525">
            <a:noFill/>
            <a:miter lim="800000"/>
            <a:headEnd/>
            <a:tailEnd/>
          </a:ln>
        </p:spPr>
        <p:txBody>
          <a:bodyPr>
            <a:prstTxWarp prst="textNoShape">
              <a:avLst/>
            </a:prstTxWarp>
            <a:spAutoFit/>
          </a:bodyPr>
          <a:lstStyle/>
          <a:p>
            <a:r>
              <a:rPr lang="en-US" sz="2000" b="1">
                <a:solidFill>
                  <a:srgbClr val="FF0000"/>
                </a:solidFill>
                <a:latin typeface="Monotype Corsiva" charset="0"/>
              </a:rPr>
              <a:t>F</a:t>
            </a:r>
            <a:r>
              <a:rPr lang="en-US" sz="2000" b="1" baseline="-25000">
                <a:solidFill>
                  <a:srgbClr val="FF0000"/>
                </a:solidFill>
                <a:latin typeface="Monotype Corsiva" charset="0"/>
              </a:rPr>
              <a:t>ex</a:t>
            </a:r>
            <a:r>
              <a:rPr lang="en-US" sz="2000" b="1">
                <a:solidFill>
                  <a:srgbClr val="FF0000"/>
                </a:solidFill>
                <a:latin typeface="Monotype Corsiva" charset="0"/>
              </a:rPr>
              <a:t>=F</a:t>
            </a:r>
            <a:r>
              <a:rPr lang="en-US" sz="2000" b="1" baseline="-25000">
                <a:solidFill>
                  <a:srgbClr val="FF0000"/>
                </a:solidFill>
                <a:latin typeface="Monotype Corsiva" charset="0"/>
              </a:rPr>
              <a:t>in</a:t>
            </a:r>
            <a:endParaRPr lang="en-US" sz="2000" b="1">
              <a:solidFill>
                <a:srgbClr val="FF0000"/>
              </a:solidFill>
              <a:latin typeface="Monotype Corsiva" charset="0"/>
            </a:endParaRPr>
          </a:p>
        </p:txBody>
      </p:sp>
      <p:sp>
        <p:nvSpPr>
          <p:cNvPr id="433158" name="Text Box 6"/>
          <p:cNvSpPr txBox="1">
            <a:spLocks noChangeArrowheads="1"/>
          </p:cNvSpPr>
          <p:nvPr/>
        </p:nvSpPr>
        <p:spPr bwMode="auto">
          <a:xfrm>
            <a:off x="914400" y="3346450"/>
            <a:ext cx="3124200" cy="396875"/>
          </a:xfrm>
          <a:prstGeom prst="rect">
            <a:avLst/>
          </a:prstGeom>
          <a:noFill/>
          <a:ln w="9525">
            <a:noFill/>
            <a:miter lim="800000"/>
            <a:headEnd/>
            <a:tailEnd/>
          </a:ln>
        </p:spPr>
        <p:txBody>
          <a:bodyPr>
            <a:prstTxWarp prst="textNoShape">
              <a:avLst/>
            </a:prstTxWarp>
            <a:spAutoFit/>
          </a:bodyPr>
          <a:lstStyle/>
          <a:p>
            <a:r>
              <a:rPr lang="en-US" sz="2000">
                <a:solidFill>
                  <a:schemeClr val="accent2"/>
                </a:solidFill>
                <a:latin typeface="Arial Narrow" charset="0"/>
              </a:rPr>
              <a:t>Young’s Modulus is defined as</a:t>
            </a:r>
          </a:p>
        </p:txBody>
      </p:sp>
      <p:sp>
        <p:nvSpPr>
          <p:cNvPr id="433159" name="Text Box 7"/>
          <p:cNvSpPr txBox="1">
            <a:spLocks noChangeArrowheads="1"/>
          </p:cNvSpPr>
          <p:nvPr/>
        </p:nvSpPr>
        <p:spPr bwMode="auto">
          <a:xfrm>
            <a:off x="762000" y="4098925"/>
            <a:ext cx="3657600" cy="396875"/>
          </a:xfrm>
          <a:prstGeom prst="rect">
            <a:avLst/>
          </a:prstGeom>
          <a:solidFill>
            <a:srgbClr val="CCFFFF"/>
          </a:solidFill>
          <a:ln w="9525">
            <a:noFill/>
            <a:miter lim="800000"/>
            <a:headEnd/>
            <a:tailEnd/>
          </a:ln>
        </p:spPr>
        <p:txBody>
          <a:bodyPr>
            <a:prstTxWarp prst="textNoShape">
              <a:avLst/>
            </a:prstTxWarp>
            <a:spAutoFit/>
          </a:bodyPr>
          <a:lstStyle/>
          <a:p>
            <a:r>
              <a:rPr lang="en-US" sz="2000">
                <a:solidFill>
                  <a:schemeClr val="accent2"/>
                </a:solidFill>
                <a:latin typeface="Arial Narrow" charset="0"/>
              </a:rPr>
              <a:t>What is the unit of Young’s Modulus?</a:t>
            </a:r>
          </a:p>
        </p:txBody>
      </p:sp>
      <p:sp>
        <p:nvSpPr>
          <p:cNvPr id="433160" name="Text Box 8"/>
          <p:cNvSpPr txBox="1">
            <a:spLocks noChangeArrowheads="1"/>
          </p:cNvSpPr>
          <p:nvPr/>
        </p:nvSpPr>
        <p:spPr bwMode="auto">
          <a:xfrm>
            <a:off x="838200" y="4632325"/>
            <a:ext cx="1676400" cy="701675"/>
          </a:xfrm>
          <a:prstGeom prst="rect">
            <a:avLst/>
          </a:prstGeom>
          <a:noFill/>
          <a:ln w="9525">
            <a:noFill/>
            <a:miter lim="800000"/>
            <a:headEnd/>
            <a:tailEnd/>
          </a:ln>
        </p:spPr>
        <p:txBody>
          <a:bodyPr>
            <a:prstTxWarp prst="textNoShape">
              <a:avLst/>
            </a:prstTxWarp>
            <a:spAutoFit/>
          </a:bodyPr>
          <a:lstStyle/>
          <a:p>
            <a:r>
              <a:rPr lang="en-US" sz="2000">
                <a:solidFill>
                  <a:schemeClr val="accent2"/>
                </a:solidFill>
                <a:latin typeface="Arial Narrow" charset="0"/>
              </a:rPr>
              <a:t>Experimental Observations</a:t>
            </a:r>
          </a:p>
        </p:txBody>
      </p:sp>
      <p:sp>
        <p:nvSpPr>
          <p:cNvPr id="433161" name="Text Box 9"/>
          <p:cNvSpPr txBox="1">
            <a:spLocks noChangeArrowheads="1"/>
          </p:cNvSpPr>
          <p:nvPr/>
        </p:nvSpPr>
        <p:spPr bwMode="auto">
          <a:xfrm>
            <a:off x="2362200" y="4495800"/>
            <a:ext cx="6019800" cy="1311275"/>
          </a:xfrm>
          <a:prstGeom prst="rect">
            <a:avLst/>
          </a:prstGeom>
          <a:noFill/>
          <a:ln w="9525">
            <a:noFill/>
            <a:miter lim="800000"/>
            <a:headEnd/>
            <a:tailEnd/>
          </a:ln>
        </p:spPr>
        <p:txBody>
          <a:bodyPr>
            <a:prstTxWarp prst="textNoShape">
              <a:avLst/>
            </a:prstTxWarp>
            <a:spAutoFit/>
          </a:bodyPr>
          <a:lstStyle/>
          <a:p>
            <a:pPr marL="457200" indent="-457200">
              <a:buFontTx/>
              <a:buAutoNum type="arabicPeriod"/>
            </a:pPr>
            <a:r>
              <a:rPr lang="en-US" sz="2000">
                <a:solidFill>
                  <a:srgbClr val="FF0000"/>
                </a:solidFill>
                <a:latin typeface="Arial Narrow" charset="0"/>
              </a:rPr>
              <a:t>For a fixed external force, the change in length is proportional to the original length</a:t>
            </a:r>
          </a:p>
          <a:p>
            <a:pPr marL="457200" indent="-457200">
              <a:buFontTx/>
              <a:buAutoNum type="arabicPeriod"/>
            </a:pPr>
            <a:r>
              <a:rPr lang="en-US" sz="2000">
                <a:solidFill>
                  <a:srgbClr val="FF0000"/>
                </a:solidFill>
                <a:latin typeface="Arial Narrow" charset="0"/>
              </a:rPr>
              <a:t>The necessary force to produce the given strain is proportional to the cross sectional area</a:t>
            </a:r>
          </a:p>
        </p:txBody>
      </p:sp>
      <p:grpSp>
        <p:nvGrpSpPr>
          <p:cNvPr id="2" name="Group 10"/>
          <p:cNvGrpSpPr>
            <a:grpSpLocks/>
          </p:cNvGrpSpPr>
          <p:nvPr/>
        </p:nvGrpSpPr>
        <p:grpSpPr bwMode="auto">
          <a:xfrm>
            <a:off x="1143000" y="1333500"/>
            <a:ext cx="1219200" cy="571500"/>
            <a:chOff x="336" y="840"/>
            <a:chExt cx="768" cy="360"/>
          </a:xfrm>
        </p:grpSpPr>
        <p:sp>
          <p:nvSpPr>
            <p:cNvPr id="10282" name="AutoShape 11"/>
            <p:cNvSpPr>
              <a:spLocks noChangeArrowheads="1"/>
            </p:cNvSpPr>
            <p:nvPr/>
          </p:nvSpPr>
          <p:spPr bwMode="auto">
            <a:xfrm>
              <a:off x="336" y="1152"/>
              <a:ext cx="768" cy="48"/>
            </a:xfrm>
            <a:prstGeom prst="parallelogram">
              <a:avLst>
                <a:gd name="adj" fmla="val 87481"/>
              </a:avLst>
            </a:prstGeom>
            <a:solidFill>
              <a:schemeClr val="accent1"/>
            </a:solidFill>
            <a:ln w="9525">
              <a:miter lim="800000"/>
              <a:headEnd/>
              <a:tailEnd/>
            </a:ln>
            <a:scene3d>
              <a:camera prst="legacyPerspectiveFront">
                <a:rot lat="600000" lon="1200000" rev="0"/>
              </a:camera>
              <a:lightRig rig="legacyFlat4" dir="b"/>
            </a:scene3d>
            <a:sp3d extrusionH="430200" prstMaterial="legacyMatte">
              <a:bevelT w="13500" h="13500" prst="angle"/>
              <a:bevelB w="13500" h="13500" prst="angle"/>
              <a:extrusionClr>
                <a:srgbClr val="CCFFFF"/>
              </a:extrusionClr>
            </a:sp3d>
          </p:spPr>
          <p:txBody>
            <a:bodyPr wrap="none" anchor="ctr">
              <a:prstTxWarp prst="textNoShape">
                <a:avLst/>
              </a:prstTxWarp>
              <a:flatTx/>
            </a:bodyPr>
            <a:lstStyle/>
            <a:p>
              <a:endParaRPr lang="en-US"/>
            </a:p>
          </p:txBody>
        </p:sp>
        <p:sp>
          <p:nvSpPr>
            <p:cNvPr id="10283" name="Line 12"/>
            <p:cNvSpPr>
              <a:spLocks noChangeShapeType="1"/>
            </p:cNvSpPr>
            <p:nvPr/>
          </p:nvSpPr>
          <p:spPr bwMode="auto">
            <a:xfrm>
              <a:off x="384" y="960"/>
              <a:ext cx="0" cy="192"/>
            </a:xfrm>
            <a:prstGeom prst="line">
              <a:avLst/>
            </a:prstGeom>
            <a:noFill/>
            <a:ln w="28575">
              <a:solidFill>
                <a:schemeClr val="accent2"/>
              </a:solidFill>
              <a:round/>
              <a:headEnd/>
              <a:tailEnd/>
            </a:ln>
          </p:spPr>
          <p:txBody>
            <a:bodyPr>
              <a:prstTxWarp prst="textNoShape">
                <a:avLst/>
              </a:prstTxWarp>
            </a:bodyPr>
            <a:lstStyle/>
            <a:p>
              <a:endParaRPr lang="en-US"/>
            </a:p>
          </p:txBody>
        </p:sp>
        <p:sp>
          <p:nvSpPr>
            <p:cNvPr id="10284" name="Line 13"/>
            <p:cNvSpPr>
              <a:spLocks noChangeShapeType="1"/>
            </p:cNvSpPr>
            <p:nvPr/>
          </p:nvSpPr>
          <p:spPr bwMode="auto">
            <a:xfrm>
              <a:off x="1104" y="1008"/>
              <a:ext cx="0" cy="192"/>
            </a:xfrm>
            <a:prstGeom prst="line">
              <a:avLst/>
            </a:prstGeom>
            <a:noFill/>
            <a:ln w="28575">
              <a:solidFill>
                <a:schemeClr val="accent2"/>
              </a:solidFill>
              <a:round/>
              <a:headEnd/>
              <a:tailEnd/>
            </a:ln>
          </p:spPr>
          <p:txBody>
            <a:bodyPr>
              <a:prstTxWarp prst="textNoShape">
                <a:avLst/>
              </a:prstTxWarp>
            </a:bodyPr>
            <a:lstStyle/>
            <a:p>
              <a:endParaRPr lang="en-US"/>
            </a:p>
          </p:txBody>
        </p:sp>
        <p:sp>
          <p:nvSpPr>
            <p:cNvPr id="10285" name="Line 14"/>
            <p:cNvSpPr>
              <a:spLocks noChangeShapeType="1"/>
            </p:cNvSpPr>
            <p:nvPr/>
          </p:nvSpPr>
          <p:spPr bwMode="auto">
            <a:xfrm>
              <a:off x="384" y="1056"/>
              <a:ext cx="720" cy="48"/>
            </a:xfrm>
            <a:prstGeom prst="line">
              <a:avLst/>
            </a:prstGeom>
            <a:noFill/>
            <a:ln w="28575">
              <a:solidFill>
                <a:schemeClr val="accent2"/>
              </a:solidFill>
              <a:round/>
              <a:headEnd type="triangle" w="med" len="med"/>
              <a:tailEnd type="triangle" w="med" len="med"/>
            </a:ln>
          </p:spPr>
          <p:txBody>
            <a:bodyPr>
              <a:prstTxWarp prst="textNoShape">
                <a:avLst/>
              </a:prstTxWarp>
            </a:bodyPr>
            <a:lstStyle/>
            <a:p>
              <a:endParaRPr lang="en-US"/>
            </a:p>
          </p:txBody>
        </p:sp>
        <p:sp>
          <p:nvSpPr>
            <p:cNvPr id="10286" name="Text Box 15"/>
            <p:cNvSpPr txBox="1">
              <a:spLocks noChangeArrowheads="1"/>
            </p:cNvSpPr>
            <p:nvPr/>
          </p:nvSpPr>
          <p:spPr bwMode="auto">
            <a:xfrm>
              <a:off x="662" y="840"/>
              <a:ext cx="234" cy="250"/>
            </a:xfrm>
            <a:prstGeom prst="rect">
              <a:avLst/>
            </a:prstGeom>
            <a:noFill/>
            <a:ln w="9525">
              <a:noFill/>
              <a:miter lim="800000"/>
              <a:headEnd/>
              <a:tailEnd/>
            </a:ln>
          </p:spPr>
          <p:txBody>
            <a:bodyPr wrap="none">
              <a:prstTxWarp prst="textNoShape">
                <a:avLst/>
              </a:prstTxWarp>
              <a:spAutoFit/>
            </a:bodyPr>
            <a:lstStyle/>
            <a:p>
              <a:r>
                <a:rPr lang="en-US" sz="2000">
                  <a:solidFill>
                    <a:schemeClr val="accent2"/>
                  </a:solidFill>
                  <a:latin typeface="Monotype Corsiva" charset="0"/>
                </a:rPr>
                <a:t>L</a:t>
              </a:r>
              <a:r>
                <a:rPr lang="en-US" sz="2000" baseline="-25000">
                  <a:solidFill>
                    <a:schemeClr val="accent2"/>
                  </a:solidFill>
                  <a:latin typeface="Monotype Corsiva" charset="0"/>
                </a:rPr>
                <a:t>i</a:t>
              </a:r>
              <a:endParaRPr lang="en-US" sz="2000">
                <a:solidFill>
                  <a:schemeClr val="accent2"/>
                </a:solidFill>
                <a:latin typeface="Monotype Corsiva" charset="0"/>
              </a:endParaRPr>
            </a:p>
          </p:txBody>
        </p:sp>
      </p:grpSp>
      <p:grpSp>
        <p:nvGrpSpPr>
          <p:cNvPr id="3" name="Group 16"/>
          <p:cNvGrpSpPr>
            <a:grpSpLocks/>
          </p:cNvGrpSpPr>
          <p:nvPr/>
        </p:nvGrpSpPr>
        <p:grpSpPr bwMode="auto">
          <a:xfrm>
            <a:off x="1371600" y="2057400"/>
            <a:ext cx="2403475" cy="396875"/>
            <a:chOff x="480" y="1296"/>
            <a:chExt cx="1514" cy="250"/>
          </a:xfrm>
        </p:grpSpPr>
        <p:sp>
          <p:nvSpPr>
            <p:cNvPr id="10280" name="Rectangle 17"/>
            <p:cNvSpPr>
              <a:spLocks noChangeArrowheads="1"/>
            </p:cNvSpPr>
            <p:nvPr/>
          </p:nvSpPr>
          <p:spPr bwMode="auto">
            <a:xfrm>
              <a:off x="480" y="1392"/>
              <a:ext cx="192" cy="48"/>
            </a:xfrm>
            <a:prstGeom prst="rect">
              <a:avLst/>
            </a:prstGeom>
            <a:solidFill>
              <a:schemeClr val="accent1"/>
            </a:solidFill>
            <a:ln w="9525">
              <a:solidFill>
                <a:schemeClr val="tx1"/>
              </a:solidFill>
              <a:miter lim="800000"/>
              <a:headEnd/>
              <a:tailEnd/>
            </a:ln>
          </p:spPr>
          <p:txBody>
            <a:bodyPr wrap="none" anchor="ctr">
              <a:prstTxWarp prst="textNoShape">
                <a:avLst/>
              </a:prstTxWarp>
            </a:bodyPr>
            <a:lstStyle/>
            <a:p>
              <a:endParaRPr lang="en-US"/>
            </a:p>
          </p:txBody>
        </p:sp>
        <p:sp>
          <p:nvSpPr>
            <p:cNvPr id="10281" name="Text Box 18"/>
            <p:cNvSpPr txBox="1">
              <a:spLocks noChangeArrowheads="1"/>
            </p:cNvSpPr>
            <p:nvPr/>
          </p:nvSpPr>
          <p:spPr bwMode="auto">
            <a:xfrm>
              <a:off x="672" y="1296"/>
              <a:ext cx="1322" cy="250"/>
            </a:xfrm>
            <a:prstGeom prst="rect">
              <a:avLst/>
            </a:prstGeom>
            <a:noFill/>
            <a:ln w="9525">
              <a:noFill/>
              <a:miter lim="800000"/>
              <a:headEnd/>
              <a:tailEnd/>
            </a:ln>
          </p:spPr>
          <p:txBody>
            <a:bodyPr wrap="none">
              <a:prstTxWarp prst="textNoShape">
                <a:avLst/>
              </a:prstTxWarp>
              <a:spAutoFit/>
            </a:bodyPr>
            <a:lstStyle/>
            <a:p>
              <a:r>
                <a:rPr lang="en-US" sz="2000">
                  <a:solidFill>
                    <a:schemeClr val="accent2"/>
                  </a:solidFill>
                  <a:latin typeface="Monotype Corsiva" charset="0"/>
                </a:rPr>
                <a:t>A:cross sectional area</a:t>
              </a:r>
              <a:endParaRPr lang="en-US">
                <a:latin typeface="Symbol" charset="2"/>
              </a:endParaRPr>
            </a:p>
          </p:txBody>
        </p:sp>
      </p:grpSp>
      <p:sp>
        <p:nvSpPr>
          <p:cNvPr id="433171" name="Text Box 19"/>
          <p:cNvSpPr txBox="1">
            <a:spLocks noChangeArrowheads="1"/>
          </p:cNvSpPr>
          <p:nvPr/>
        </p:nvSpPr>
        <p:spPr bwMode="auto">
          <a:xfrm>
            <a:off x="838200" y="2516188"/>
            <a:ext cx="1828800" cy="457200"/>
          </a:xfrm>
          <a:prstGeom prst="rect">
            <a:avLst/>
          </a:prstGeom>
          <a:noFill/>
          <a:ln w="28575">
            <a:noFill/>
            <a:miter lim="800000"/>
            <a:headEnd/>
            <a:tailEnd/>
          </a:ln>
        </p:spPr>
        <p:txBody>
          <a:bodyPr>
            <a:prstTxWarp prst="textNoShape">
              <a:avLst/>
            </a:prstTxWarp>
            <a:spAutoFit/>
          </a:bodyPr>
          <a:lstStyle/>
          <a:p>
            <a:pPr>
              <a:spcBef>
                <a:spcPct val="20000"/>
              </a:spcBef>
            </a:pPr>
            <a:r>
              <a:rPr lang="en-US">
                <a:solidFill>
                  <a:srgbClr val="333399"/>
                </a:solidFill>
                <a:latin typeface="Arial Narrow" charset="0"/>
              </a:rPr>
              <a:t>Tensile stress</a:t>
            </a:r>
            <a:endParaRPr lang="en-US">
              <a:solidFill>
                <a:srgbClr val="FF0000"/>
              </a:solidFill>
              <a:latin typeface="Arial Narrow" charset="0"/>
            </a:endParaRPr>
          </a:p>
        </p:txBody>
      </p:sp>
      <p:grpSp>
        <p:nvGrpSpPr>
          <p:cNvPr id="4" name="Group 20"/>
          <p:cNvGrpSpPr>
            <a:grpSpLocks/>
          </p:cNvGrpSpPr>
          <p:nvPr/>
        </p:nvGrpSpPr>
        <p:grpSpPr bwMode="auto">
          <a:xfrm>
            <a:off x="6019800" y="1357313"/>
            <a:ext cx="1790700" cy="585787"/>
            <a:chOff x="3792" y="855"/>
            <a:chExt cx="1128" cy="369"/>
          </a:xfrm>
        </p:grpSpPr>
        <p:sp>
          <p:nvSpPr>
            <p:cNvPr id="10275" name="AutoShape 21"/>
            <p:cNvSpPr>
              <a:spLocks noChangeArrowheads="1"/>
            </p:cNvSpPr>
            <p:nvPr/>
          </p:nvSpPr>
          <p:spPr bwMode="auto">
            <a:xfrm>
              <a:off x="3792" y="1176"/>
              <a:ext cx="1104" cy="48"/>
            </a:xfrm>
            <a:prstGeom prst="parallelogram">
              <a:avLst>
                <a:gd name="adj" fmla="val 125755"/>
              </a:avLst>
            </a:prstGeom>
            <a:solidFill>
              <a:schemeClr val="accent1"/>
            </a:solidFill>
            <a:ln w="9525">
              <a:miter lim="800000"/>
              <a:headEnd/>
              <a:tailEnd/>
            </a:ln>
            <a:scene3d>
              <a:camera prst="legacyPerspectiveFront">
                <a:rot lat="600000" lon="1200000" rev="0"/>
              </a:camera>
              <a:lightRig rig="legacyFlat4" dir="b"/>
            </a:scene3d>
            <a:sp3d extrusionH="430200" prstMaterial="legacyMatte">
              <a:bevelT w="13500" h="13500" prst="angle"/>
              <a:bevelB w="13500" h="13500" prst="angle"/>
              <a:extrusionClr>
                <a:srgbClr val="CCFFFF"/>
              </a:extrusionClr>
            </a:sp3d>
          </p:spPr>
          <p:txBody>
            <a:bodyPr wrap="none" anchor="ctr">
              <a:prstTxWarp prst="textNoShape">
                <a:avLst/>
              </a:prstTxWarp>
              <a:flatTx/>
            </a:bodyPr>
            <a:lstStyle/>
            <a:p>
              <a:endParaRPr lang="en-US"/>
            </a:p>
          </p:txBody>
        </p:sp>
        <p:sp>
          <p:nvSpPr>
            <p:cNvPr id="10276" name="Line 22"/>
            <p:cNvSpPr>
              <a:spLocks noChangeShapeType="1"/>
            </p:cNvSpPr>
            <p:nvPr/>
          </p:nvSpPr>
          <p:spPr bwMode="auto">
            <a:xfrm>
              <a:off x="3861" y="984"/>
              <a:ext cx="0" cy="192"/>
            </a:xfrm>
            <a:prstGeom prst="line">
              <a:avLst/>
            </a:prstGeom>
            <a:noFill/>
            <a:ln w="28575">
              <a:solidFill>
                <a:schemeClr val="accent2"/>
              </a:solidFill>
              <a:round/>
              <a:headEnd/>
              <a:tailEnd/>
            </a:ln>
          </p:spPr>
          <p:txBody>
            <a:bodyPr>
              <a:prstTxWarp prst="textNoShape">
                <a:avLst/>
              </a:prstTxWarp>
            </a:bodyPr>
            <a:lstStyle/>
            <a:p>
              <a:endParaRPr lang="en-US"/>
            </a:p>
          </p:txBody>
        </p:sp>
        <p:sp>
          <p:nvSpPr>
            <p:cNvPr id="10277" name="Line 23"/>
            <p:cNvSpPr>
              <a:spLocks noChangeShapeType="1"/>
            </p:cNvSpPr>
            <p:nvPr/>
          </p:nvSpPr>
          <p:spPr bwMode="auto">
            <a:xfrm>
              <a:off x="4896" y="1032"/>
              <a:ext cx="0" cy="192"/>
            </a:xfrm>
            <a:prstGeom prst="line">
              <a:avLst/>
            </a:prstGeom>
            <a:noFill/>
            <a:ln w="28575">
              <a:solidFill>
                <a:schemeClr val="accent2"/>
              </a:solidFill>
              <a:round/>
              <a:headEnd/>
              <a:tailEnd/>
            </a:ln>
          </p:spPr>
          <p:txBody>
            <a:bodyPr>
              <a:prstTxWarp prst="textNoShape">
                <a:avLst/>
              </a:prstTxWarp>
            </a:bodyPr>
            <a:lstStyle/>
            <a:p>
              <a:endParaRPr lang="en-US"/>
            </a:p>
          </p:txBody>
        </p:sp>
        <p:sp>
          <p:nvSpPr>
            <p:cNvPr id="10278" name="Line 24"/>
            <p:cNvSpPr>
              <a:spLocks noChangeShapeType="1"/>
            </p:cNvSpPr>
            <p:nvPr/>
          </p:nvSpPr>
          <p:spPr bwMode="auto">
            <a:xfrm>
              <a:off x="3861" y="1080"/>
              <a:ext cx="1035" cy="48"/>
            </a:xfrm>
            <a:prstGeom prst="line">
              <a:avLst/>
            </a:prstGeom>
            <a:noFill/>
            <a:ln w="28575">
              <a:solidFill>
                <a:schemeClr val="accent2"/>
              </a:solidFill>
              <a:round/>
              <a:headEnd type="triangle" w="med" len="med"/>
              <a:tailEnd type="triangle" w="med" len="med"/>
            </a:ln>
          </p:spPr>
          <p:txBody>
            <a:bodyPr>
              <a:prstTxWarp prst="textNoShape">
                <a:avLst/>
              </a:prstTxWarp>
            </a:bodyPr>
            <a:lstStyle/>
            <a:p>
              <a:endParaRPr lang="en-US"/>
            </a:p>
          </p:txBody>
        </p:sp>
        <p:sp>
          <p:nvSpPr>
            <p:cNvPr id="10279" name="Text Box 25"/>
            <p:cNvSpPr txBox="1">
              <a:spLocks noChangeArrowheads="1"/>
            </p:cNvSpPr>
            <p:nvPr/>
          </p:nvSpPr>
          <p:spPr bwMode="auto">
            <a:xfrm>
              <a:off x="4080" y="855"/>
              <a:ext cx="840" cy="252"/>
            </a:xfrm>
            <a:prstGeom prst="rect">
              <a:avLst/>
            </a:prstGeom>
            <a:noFill/>
            <a:ln w="9525">
              <a:noFill/>
              <a:miter lim="800000"/>
              <a:headEnd/>
              <a:tailEnd/>
            </a:ln>
          </p:spPr>
          <p:txBody>
            <a:bodyPr wrap="none">
              <a:prstTxWarp prst="textNoShape">
                <a:avLst/>
              </a:prstTxWarp>
              <a:spAutoFit/>
            </a:bodyPr>
            <a:lstStyle/>
            <a:p>
              <a:r>
                <a:rPr lang="en-US" sz="2000" dirty="0">
                  <a:solidFill>
                    <a:schemeClr val="accent2"/>
                  </a:solidFill>
                  <a:latin typeface="Monotype Corsiva" charset="0"/>
                </a:rPr>
                <a:t>L</a:t>
              </a:r>
              <a:r>
                <a:rPr lang="en-US" sz="2000" baseline="-25000" dirty="0">
                  <a:solidFill>
                    <a:schemeClr val="accent2"/>
                  </a:solidFill>
                  <a:latin typeface="Monotype Corsiva" charset="0"/>
                </a:rPr>
                <a:t>f</a:t>
              </a:r>
              <a:r>
                <a:rPr lang="en-US" sz="2000" dirty="0">
                  <a:solidFill>
                    <a:schemeClr val="accent2"/>
                  </a:solidFill>
                  <a:latin typeface="Monotype Corsiva" charset="0"/>
                </a:rPr>
                <a:t>=</a:t>
              </a:r>
              <a:r>
                <a:rPr lang="en-US" sz="2000" dirty="0" err="1">
                  <a:solidFill>
                    <a:schemeClr val="accent2"/>
                  </a:solidFill>
                  <a:latin typeface="Monotype Corsiva" charset="0"/>
                </a:rPr>
                <a:t>L</a:t>
              </a:r>
              <a:r>
                <a:rPr lang="en-US" sz="2000" baseline="-25000" dirty="0" err="1">
                  <a:solidFill>
                    <a:schemeClr val="accent2"/>
                  </a:solidFill>
                  <a:latin typeface="Monotype Corsiva" charset="0"/>
                </a:rPr>
                <a:t>i</a:t>
              </a:r>
              <a:r>
                <a:rPr lang="en-US" sz="2000" dirty="0" err="1" smtClean="0">
                  <a:solidFill>
                    <a:schemeClr val="accent2"/>
                  </a:solidFill>
                  <a:latin typeface="Monotype Corsiva" charset="0"/>
                </a:rPr>
                <a:t>+ΔL</a:t>
              </a:r>
              <a:endParaRPr lang="en-US" sz="2000" dirty="0">
                <a:solidFill>
                  <a:schemeClr val="accent2"/>
                </a:solidFill>
                <a:latin typeface="Monotype Corsiva" charset="0"/>
              </a:endParaRPr>
            </a:p>
          </p:txBody>
        </p:sp>
      </p:grpSp>
      <p:grpSp>
        <p:nvGrpSpPr>
          <p:cNvPr id="5" name="Group 26"/>
          <p:cNvGrpSpPr>
            <a:grpSpLocks/>
          </p:cNvGrpSpPr>
          <p:nvPr/>
        </p:nvGrpSpPr>
        <p:grpSpPr bwMode="auto">
          <a:xfrm>
            <a:off x="2362200" y="1508125"/>
            <a:ext cx="762000" cy="396875"/>
            <a:chOff x="1104" y="950"/>
            <a:chExt cx="480" cy="250"/>
          </a:xfrm>
        </p:grpSpPr>
        <p:sp>
          <p:nvSpPr>
            <p:cNvPr id="10273" name="Line 27"/>
            <p:cNvSpPr>
              <a:spLocks noChangeShapeType="1"/>
            </p:cNvSpPr>
            <p:nvPr/>
          </p:nvSpPr>
          <p:spPr bwMode="auto">
            <a:xfrm>
              <a:off x="1104" y="1152"/>
              <a:ext cx="480" cy="48"/>
            </a:xfrm>
            <a:prstGeom prst="line">
              <a:avLst/>
            </a:prstGeom>
            <a:noFill/>
            <a:ln w="28575">
              <a:solidFill>
                <a:srgbClr val="FF0000"/>
              </a:solidFill>
              <a:round/>
              <a:headEnd/>
              <a:tailEnd type="triangle" w="med" len="med"/>
            </a:ln>
          </p:spPr>
          <p:txBody>
            <a:bodyPr>
              <a:prstTxWarp prst="textNoShape">
                <a:avLst/>
              </a:prstTxWarp>
            </a:bodyPr>
            <a:lstStyle/>
            <a:p>
              <a:endParaRPr lang="en-US"/>
            </a:p>
          </p:txBody>
        </p:sp>
        <p:sp>
          <p:nvSpPr>
            <p:cNvPr id="10274" name="Text Box 28"/>
            <p:cNvSpPr txBox="1">
              <a:spLocks noChangeArrowheads="1"/>
            </p:cNvSpPr>
            <p:nvPr/>
          </p:nvSpPr>
          <p:spPr bwMode="auto">
            <a:xfrm>
              <a:off x="1296" y="950"/>
              <a:ext cx="288" cy="250"/>
            </a:xfrm>
            <a:prstGeom prst="rect">
              <a:avLst/>
            </a:prstGeom>
            <a:noFill/>
            <a:ln w="9525">
              <a:noFill/>
              <a:miter lim="800000"/>
              <a:headEnd/>
              <a:tailEnd/>
            </a:ln>
          </p:spPr>
          <p:txBody>
            <a:bodyPr wrap="none">
              <a:prstTxWarp prst="textNoShape">
                <a:avLst/>
              </a:prstTxWarp>
              <a:spAutoFit/>
            </a:bodyPr>
            <a:lstStyle/>
            <a:p>
              <a:r>
                <a:rPr lang="en-US" sz="2000" b="1">
                  <a:solidFill>
                    <a:srgbClr val="FF0000"/>
                  </a:solidFill>
                  <a:latin typeface="Monotype Corsiva" charset="0"/>
                </a:rPr>
                <a:t>F</a:t>
              </a:r>
              <a:r>
                <a:rPr lang="en-US" sz="2000" b="1" baseline="-25000">
                  <a:solidFill>
                    <a:srgbClr val="FF0000"/>
                  </a:solidFill>
                  <a:latin typeface="Monotype Corsiva" charset="0"/>
                </a:rPr>
                <a:t>ex</a:t>
              </a:r>
              <a:endParaRPr lang="en-US" sz="2000" b="1">
                <a:solidFill>
                  <a:srgbClr val="FF0000"/>
                </a:solidFill>
                <a:latin typeface="Monotype Corsiva" charset="0"/>
              </a:endParaRPr>
            </a:p>
          </p:txBody>
        </p:sp>
      </p:grpSp>
      <p:sp>
        <p:nvSpPr>
          <p:cNvPr id="433181" name="AutoShape 29"/>
          <p:cNvSpPr>
            <a:spLocks noChangeArrowheads="1"/>
          </p:cNvSpPr>
          <p:nvPr/>
        </p:nvSpPr>
        <p:spPr bwMode="auto">
          <a:xfrm>
            <a:off x="3733800" y="1447800"/>
            <a:ext cx="1828800" cy="762000"/>
          </a:xfrm>
          <a:prstGeom prst="rightArrow">
            <a:avLst>
              <a:gd name="adj1" fmla="val 50000"/>
              <a:gd name="adj2" fmla="val 60000"/>
            </a:avLst>
          </a:prstGeom>
          <a:solidFill>
            <a:srgbClr val="CCFFFF"/>
          </a:solidFill>
          <a:ln w="28575">
            <a:solidFill>
              <a:srgbClr val="FF0000"/>
            </a:solidFill>
            <a:miter lim="800000"/>
            <a:headEnd/>
            <a:tailEnd/>
          </a:ln>
        </p:spPr>
        <p:txBody>
          <a:bodyPr wrap="none" anchor="ctr">
            <a:prstTxWarp prst="textNoShape">
              <a:avLst/>
            </a:prstTxWarp>
          </a:bodyPr>
          <a:lstStyle/>
          <a:p>
            <a:pPr algn="ctr"/>
            <a:r>
              <a:rPr lang="en-US" sz="2000">
                <a:solidFill>
                  <a:srgbClr val="FF0000"/>
                </a:solidFill>
                <a:latin typeface="Arial Narrow" charset="0"/>
              </a:rPr>
              <a:t>After the stretch</a:t>
            </a:r>
          </a:p>
        </p:txBody>
      </p:sp>
      <p:grpSp>
        <p:nvGrpSpPr>
          <p:cNvPr id="6" name="Group 30"/>
          <p:cNvGrpSpPr>
            <a:grpSpLocks/>
          </p:cNvGrpSpPr>
          <p:nvPr/>
        </p:nvGrpSpPr>
        <p:grpSpPr bwMode="auto">
          <a:xfrm>
            <a:off x="7696200" y="1600200"/>
            <a:ext cx="762000" cy="396875"/>
            <a:chOff x="1104" y="950"/>
            <a:chExt cx="480" cy="250"/>
          </a:xfrm>
        </p:grpSpPr>
        <p:sp>
          <p:nvSpPr>
            <p:cNvPr id="10271" name="Line 31"/>
            <p:cNvSpPr>
              <a:spLocks noChangeShapeType="1"/>
            </p:cNvSpPr>
            <p:nvPr/>
          </p:nvSpPr>
          <p:spPr bwMode="auto">
            <a:xfrm>
              <a:off x="1104" y="1152"/>
              <a:ext cx="480" cy="48"/>
            </a:xfrm>
            <a:prstGeom prst="line">
              <a:avLst/>
            </a:prstGeom>
            <a:noFill/>
            <a:ln w="28575">
              <a:solidFill>
                <a:srgbClr val="FF0000"/>
              </a:solidFill>
              <a:round/>
              <a:headEnd/>
              <a:tailEnd type="triangle" w="med" len="med"/>
            </a:ln>
          </p:spPr>
          <p:txBody>
            <a:bodyPr>
              <a:prstTxWarp prst="textNoShape">
                <a:avLst/>
              </a:prstTxWarp>
            </a:bodyPr>
            <a:lstStyle/>
            <a:p>
              <a:endParaRPr lang="en-US"/>
            </a:p>
          </p:txBody>
        </p:sp>
        <p:sp>
          <p:nvSpPr>
            <p:cNvPr id="10272" name="Text Box 32"/>
            <p:cNvSpPr txBox="1">
              <a:spLocks noChangeArrowheads="1"/>
            </p:cNvSpPr>
            <p:nvPr/>
          </p:nvSpPr>
          <p:spPr bwMode="auto">
            <a:xfrm>
              <a:off x="1296" y="950"/>
              <a:ext cx="288" cy="250"/>
            </a:xfrm>
            <a:prstGeom prst="rect">
              <a:avLst/>
            </a:prstGeom>
            <a:noFill/>
            <a:ln w="9525">
              <a:noFill/>
              <a:miter lim="800000"/>
              <a:headEnd/>
              <a:tailEnd/>
            </a:ln>
          </p:spPr>
          <p:txBody>
            <a:bodyPr wrap="none">
              <a:prstTxWarp prst="textNoShape">
                <a:avLst/>
              </a:prstTxWarp>
              <a:spAutoFit/>
            </a:bodyPr>
            <a:lstStyle/>
            <a:p>
              <a:r>
                <a:rPr lang="en-US" sz="2000" b="1">
                  <a:solidFill>
                    <a:srgbClr val="FF0000"/>
                  </a:solidFill>
                  <a:latin typeface="Monotype Corsiva" charset="0"/>
                </a:rPr>
                <a:t>F</a:t>
              </a:r>
              <a:r>
                <a:rPr lang="en-US" sz="2000" b="1" baseline="-25000">
                  <a:solidFill>
                    <a:srgbClr val="FF0000"/>
                  </a:solidFill>
                  <a:latin typeface="Monotype Corsiva" charset="0"/>
                </a:rPr>
                <a:t>ex</a:t>
              </a:r>
              <a:endParaRPr lang="en-US" sz="2000" b="1">
                <a:solidFill>
                  <a:srgbClr val="FF0000"/>
                </a:solidFill>
                <a:latin typeface="Monotype Corsiva" charset="0"/>
              </a:endParaRPr>
            </a:p>
          </p:txBody>
        </p:sp>
      </p:grpSp>
      <p:grpSp>
        <p:nvGrpSpPr>
          <p:cNvPr id="7" name="Group 33"/>
          <p:cNvGrpSpPr>
            <a:grpSpLocks/>
          </p:cNvGrpSpPr>
          <p:nvPr/>
        </p:nvGrpSpPr>
        <p:grpSpPr bwMode="auto">
          <a:xfrm rot="490008" flipH="1">
            <a:off x="6932613" y="1670050"/>
            <a:ext cx="762000" cy="396875"/>
            <a:chOff x="1105" y="956"/>
            <a:chExt cx="480" cy="250"/>
          </a:xfrm>
        </p:grpSpPr>
        <p:sp>
          <p:nvSpPr>
            <p:cNvPr id="10269" name="Line 34"/>
            <p:cNvSpPr>
              <a:spLocks noChangeShapeType="1"/>
            </p:cNvSpPr>
            <p:nvPr/>
          </p:nvSpPr>
          <p:spPr bwMode="auto">
            <a:xfrm>
              <a:off x="1105" y="1152"/>
              <a:ext cx="480" cy="48"/>
            </a:xfrm>
            <a:prstGeom prst="line">
              <a:avLst/>
            </a:prstGeom>
            <a:noFill/>
            <a:ln w="28575">
              <a:solidFill>
                <a:srgbClr val="FF0000"/>
              </a:solidFill>
              <a:round/>
              <a:headEnd/>
              <a:tailEnd type="triangle" w="med" len="med"/>
            </a:ln>
          </p:spPr>
          <p:txBody>
            <a:bodyPr>
              <a:prstTxWarp prst="textNoShape">
                <a:avLst/>
              </a:prstTxWarp>
            </a:bodyPr>
            <a:lstStyle/>
            <a:p>
              <a:endParaRPr lang="en-US"/>
            </a:p>
          </p:txBody>
        </p:sp>
        <p:sp>
          <p:nvSpPr>
            <p:cNvPr id="10270" name="Text Box 35"/>
            <p:cNvSpPr txBox="1">
              <a:spLocks noChangeArrowheads="1"/>
            </p:cNvSpPr>
            <p:nvPr/>
          </p:nvSpPr>
          <p:spPr bwMode="auto">
            <a:xfrm>
              <a:off x="1184" y="956"/>
              <a:ext cx="282" cy="250"/>
            </a:xfrm>
            <a:prstGeom prst="rect">
              <a:avLst/>
            </a:prstGeom>
            <a:noFill/>
            <a:ln w="9525">
              <a:noFill/>
              <a:miter lim="800000"/>
              <a:headEnd/>
              <a:tailEnd/>
            </a:ln>
          </p:spPr>
          <p:txBody>
            <a:bodyPr wrap="none">
              <a:prstTxWarp prst="textNoShape">
                <a:avLst/>
              </a:prstTxWarp>
              <a:spAutoFit/>
            </a:bodyPr>
            <a:lstStyle/>
            <a:p>
              <a:r>
                <a:rPr lang="en-US" sz="2000" b="1">
                  <a:solidFill>
                    <a:srgbClr val="FF0000"/>
                  </a:solidFill>
                  <a:latin typeface="Monotype Corsiva" charset="0"/>
                </a:rPr>
                <a:t>F</a:t>
              </a:r>
              <a:r>
                <a:rPr lang="en-US" sz="2000" b="1" baseline="-25000">
                  <a:solidFill>
                    <a:srgbClr val="FF0000"/>
                  </a:solidFill>
                  <a:latin typeface="Monotype Corsiva" charset="0"/>
                </a:rPr>
                <a:t>in</a:t>
              </a:r>
              <a:endParaRPr lang="en-US" sz="2000" b="1">
                <a:solidFill>
                  <a:srgbClr val="FF0000"/>
                </a:solidFill>
                <a:latin typeface="Monotype Corsiva" charset="0"/>
              </a:endParaRPr>
            </a:p>
          </p:txBody>
        </p:sp>
      </p:grpSp>
      <p:sp>
        <p:nvSpPr>
          <p:cNvPr id="433188" name="Text Box 36"/>
          <p:cNvSpPr txBox="1">
            <a:spLocks noChangeArrowheads="1"/>
          </p:cNvSpPr>
          <p:nvPr/>
        </p:nvSpPr>
        <p:spPr bwMode="auto">
          <a:xfrm>
            <a:off x="4667250" y="2516188"/>
            <a:ext cx="1798638" cy="457200"/>
          </a:xfrm>
          <a:prstGeom prst="rect">
            <a:avLst/>
          </a:prstGeom>
          <a:noFill/>
          <a:ln w="28575">
            <a:noFill/>
            <a:miter lim="800000"/>
            <a:headEnd/>
            <a:tailEnd/>
          </a:ln>
        </p:spPr>
        <p:txBody>
          <a:bodyPr>
            <a:prstTxWarp prst="textNoShape">
              <a:avLst/>
            </a:prstTxWarp>
            <a:spAutoFit/>
          </a:bodyPr>
          <a:lstStyle/>
          <a:p>
            <a:pPr>
              <a:spcBef>
                <a:spcPct val="20000"/>
              </a:spcBef>
            </a:pPr>
            <a:r>
              <a:rPr lang="en-US">
                <a:solidFill>
                  <a:srgbClr val="333399"/>
                </a:solidFill>
                <a:latin typeface="Arial Narrow" charset="0"/>
              </a:rPr>
              <a:t>Tensile strain</a:t>
            </a:r>
            <a:endParaRPr lang="en-US">
              <a:solidFill>
                <a:srgbClr val="FF0000"/>
              </a:solidFill>
              <a:latin typeface="Arial Narrow" charset="0"/>
            </a:endParaRPr>
          </a:p>
        </p:txBody>
      </p:sp>
      <p:graphicFrame>
        <p:nvGraphicFramePr>
          <p:cNvPr id="433189" name="Object 3"/>
          <p:cNvGraphicFramePr>
            <a:graphicFrameLocks noChangeAspect="1"/>
          </p:cNvGraphicFramePr>
          <p:nvPr/>
        </p:nvGraphicFramePr>
        <p:xfrm>
          <a:off x="6477000" y="2427288"/>
          <a:ext cx="1798638" cy="635000"/>
        </p:xfrm>
        <a:graphic>
          <a:graphicData uri="http://schemas.openxmlformats.org/presentationml/2006/ole">
            <mc:AlternateContent xmlns:mc="http://schemas.openxmlformats.org/markup-compatibility/2006">
              <mc:Choice xmlns:v="urn:schemas-microsoft-com:vml" Requires="v">
                <p:oleObj spid="_x0000_s512251" name="Equation" r:id="rId5" imgW="1244520" imgH="431640" progId="Equation.3">
                  <p:embed/>
                </p:oleObj>
              </mc:Choice>
              <mc:Fallback>
                <p:oleObj name="Equation" r:id="rId5" imgW="1244520" imgH="431640"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477000" y="2427288"/>
                        <a:ext cx="1798638" cy="635000"/>
                      </a:xfrm>
                      <a:prstGeom prst="rect">
                        <a:avLst/>
                      </a:prstGeom>
                      <a:solidFill>
                        <a:srgbClr val="FFFF99"/>
                      </a:solidFill>
                      <a:ln>
                        <a:noFill/>
                      </a:ln>
                      <a:extLst>
                        <a:ext uri="{91240B29-F687-4f45-9708-019B960494DF}">
                          <a14:hiddenLine xmlns:a14="http://schemas.microsoft.com/office/drawing/2010/main" w="28575">
                            <a:solidFill>
                              <a:srgbClr val="003300"/>
                            </a:solidFill>
                            <a:miter lim="800000"/>
                            <a:headEnd/>
                            <a:tailEnd/>
                          </a14:hiddenLine>
                        </a:ext>
                      </a:extLst>
                    </p:spPr>
                  </p:pic>
                </p:oleObj>
              </mc:Fallback>
            </mc:AlternateContent>
          </a:graphicData>
        </a:graphic>
      </p:graphicFrame>
      <p:graphicFrame>
        <p:nvGraphicFramePr>
          <p:cNvPr id="433190" name="Object 4"/>
          <p:cNvGraphicFramePr>
            <a:graphicFrameLocks noChangeAspect="1"/>
          </p:cNvGraphicFramePr>
          <p:nvPr/>
        </p:nvGraphicFramePr>
        <p:xfrm>
          <a:off x="4038600" y="3395663"/>
          <a:ext cx="533400" cy="442912"/>
        </p:xfrm>
        <a:graphic>
          <a:graphicData uri="http://schemas.openxmlformats.org/presentationml/2006/ole">
            <mc:AlternateContent xmlns:mc="http://schemas.openxmlformats.org/markup-compatibility/2006">
              <mc:Choice xmlns:v="urn:schemas-microsoft-com:vml" Requires="v">
                <p:oleObj spid="_x0000_s512252" name="Equation" r:id="rId7" imgW="164880" imgH="164880" progId="Equation.3">
                  <p:embed/>
                </p:oleObj>
              </mc:Choice>
              <mc:Fallback>
                <p:oleObj name="Equation" r:id="rId7" imgW="164880" imgH="164880" progId="Equation.3">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4038600" y="3395663"/>
                        <a:ext cx="533400" cy="442912"/>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003300"/>
                            </a:solidFill>
                            <a:miter lim="800000"/>
                            <a:headEnd/>
                            <a:tailEnd/>
                          </a14:hiddenLine>
                        </a:ext>
                      </a:extLst>
                    </p:spPr>
                  </p:pic>
                </p:oleObj>
              </mc:Fallback>
            </mc:AlternateContent>
          </a:graphicData>
        </a:graphic>
      </p:graphicFrame>
      <p:sp>
        <p:nvSpPr>
          <p:cNvPr id="433191" name="Text Box 39"/>
          <p:cNvSpPr txBox="1">
            <a:spLocks noChangeArrowheads="1"/>
          </p:cNvSpPr>
          <p:nvPr/>
        </p:nvSpPr>
        <p:spPr bwMode="auto">
          <a:xfrm>
            <a:off x="4648200" y="4114800"/>
            <a:ext cx="1943100" cy="396875"/>
          </a:xfrm>
          <a:prstGeom prst="rect">
            <a:avLst/>
          </a:prstGeom>
          <a:noFill/>
          <a:ln w="9525">
            <a:noFill/>
            <a:miter lim="800000"/>
            <a:headEnd/>
            <a:tailEnd/>
          </a:ln>
        </p:spPr>
        <p:txBody>
          <a:bodyPr wrap="none">
            <a:prstTxWarp prst="textNoShape">
              <a:avLst/>
            </a:prstTxWarp>
            <a:spAutoFit/>
          </a:bodyPr>
          <a:lstStyle/>
          <a:p>
            <a:r>
              <a:rPr lang="en-US" sz="2000">
                <a:solidFill>
                  <a:srgbClr val="FF0000"/>
                </a:solidFill>
                <a:latin typeface="Arial Narrow" charset="0"/>
              </a:rPr>
              <a:t>Force per unit area</a:t>
            </a:r>
          </a:p>
        </p:txBody>
      </p:sp>
      <p:sp>
        <p:nvSpPr>
          <p:cNvPr id="433192" name="Text Box 40"/>
          <p:cNvSpPr txBox="1">
            <a:spLocks noChangeArrowheads="1"/>
          </p:cNvSpPr>
          <p:nvPr/>
        </p:nvSpPr>
        <p:spPr bwMode="auto">
          <a:xfrm>
            <a:off x="7048500" y="3200400"/>
            <a:ext cx="2095500" cy="730250"/>
          </a:xfrm>
          <a:prstGeom prst="rect">
            <a:avLst/>
          </a:prstGeom>
          <a:noFill/>
          <a:ln w="9525">
            <a:noFill/>
            <a:miter lim="800000"/>
            <a:headEnd/>
            <a:tailEnd/>
          </a:ln>
        </p:spPr>
        <p:txBody>
          <a:bodyPr>
            <a:prstTxWarp prst="textNoShape">
              <a:avLst/>
            </a:prstTxWarp>
            <a:spAutoFit/>
          </a:bodyPr>
          <a:lstStyle/>
          <a:p>
            <a:r>
              <a:rPr lang="en-US" sz="1400">
                <a:solidFill>
                  <a:srgbClr val="FF0000"/>
                </a:solidFill>
                <a:latin typeface="Arial Narrow" charset="0"/>
              </a:rPr>
              <a:t>Used to characterize a rod  or wire stressed under tension or compression</a:t>
            </a:r>
          </a:p>
        </p:txBody>
      </p:sp>
      <p:graphicFrame>
        <p:nvGraphicFramePr>
          <p:cNvPr id="433194" name="Object 5"/>
          <p:cNvGraphicFramePr>
            <a:graphicFrameLocks noChangeAspect="1"/>
          </p:cNvGraphicFramePr>
          <p:nvPr/>
        </p:nvGraphicFramePr>
        <p:xfrm>
          <a:off x="4521200" y="3321050"/>
          <a:ext cx="1636713" cy="592138"/>
        </p:xfrm>
        <a:graphic>
          <a:graphicData uri="http://schemas.openxmlformats.org/presentationml/2006/ole">
            <mc:AlternateContent xmlns:mc="http://schemas.openxmlformats.org/markup-compatibility/2006">
              <mc:Choice xmlns:v="urn:schemas-microsoft-com:vml" Requires="v">
                <p:oleObj spid="_x0000_s512253" name="Equation" r:id="rId9" imgW="1028520" imgH="393480" progId="Equation.3">
                  <p:embed/>
                </p:oleObj>
              </mc:Choice>
              <mc:Fallback>
                <p:oleObj name="Equation" r:id="rId9" imgW="1028520" imgH="393480" progId="Equation.3">
                  <p:embed/>
                  <p:pic>
                    <p:nvPicPr>
                      <p:cNvPr id="0" name=""/>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4521200" y="3321050"/>
                        <a:ext cx="1636713" cy="592138"/>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003300"/>
                            </a:solidFill>
                            <a:miter lim="800000"/>
                            <a:headEnd/>
                            <a:tailEnd/>
                          </a14:hiddenLine>
                        </a:ext>
                      </a:extLst>
                    </p:spPr>
                  </p:pic>
                </p:oleObj>
              </mc:Fallback>
            </mc:AlternateContent>
          </a:graphicData>
        </a:graphic>
      </p:graphicFrame>
      <p:graphicFrame>
        <p:nvGraphicFramePr>
          <p:cNvPr id="433195" name="Object 6"/>
          <p:cNvGraphicFramePr>
            <a:graphicFrameLocks noChangeAspect="1"/>
          </p:cNvGraphicFramePr>
          <p:nvPr/>
        </p:nvGraphicFramePr>
        <p:xfrm>
          <a:off x="6105525" y="3200400"/>
          <a:ext cx="828675" cy="833438"/>
        </p:xfrm>
        <a:graphic>
          <a:graphicData uri="http://schemas.openxmlformats.org/presentationml/2006/ole">
            <mc:AlternateContent xmlns:mc="http://schemas.openxmlformats.org/markup-compatibility/2006">
              <mc:Choice xmlns:v="urn:schemas-microsoft-com:vml" Requires="v">
                <p:oleObj spid="_x0000_s512254" name="Equation" r:id="rId11" imgW="520560" imgH="634680" progId="Equation.DSMT4">
                  <p:embed/>
                </p:oleObj>
              </mc:Choice>
              <mc:Fallback>
                <p:oleObj name="Equation" r:id="rId11" imgW="520560" imgH="634680" progId="Equation.DSMT4">
                  <p:embed/>
                  <p:pic>
                    <p:nvPicPr>
                      <p:cNvPr id="0" name=""/>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6105525" y="3200400"/>
                        <a:ext cx="828675" cy="833438"/>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0033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643641399"/>
      </p:ext>
    </p:extLst>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iterate type="wd">
                                    <p:tmPct val="10000"/>
                                  </p:iterate>
                                  <p:childTnLst>
                                    <p:set>
                                      <p:cBhvr>
                                        <p:cTn id="6" dur="1" fill="hold">
                                          <p:stCondLst>
                                            <p:cond delay="0"/>
                                          </p:stCondLst>
                                        </p:cTn>
                                        <p:tgtEl>
                                          <p:spTgt spid="433156"/>
                                        </p:tgtEl>
                                        <p:attrNameLst>
                                          <p:attrName>style.visibility</p:attrName>
                                        </p:attrNameLst>
                                      </p:cBhvr>
                                      <p:to>
                                        <p:strVal val="visible"/>
                                      </p:to>
                                    </p:set>
                                    <p:animEffect transition="in" filter="wipe(left)">
                                      <p:cBhvr>
                                        <p:cTn id="7" dur="500"/>
                                        <p:tgtEl>
                                          <p:spTgt spid="433156"/>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iterate type="wd">
                                    <p:tmPct val="10000"/>
                                  </p:iterate>
                                  <p:childTnLst>
                                    <p:set>
                                      <p:cBhvr>
                                        <p:cTn id="11" dur="1" fill="hold">
                                          <p:stCondLst>
                                            <p:cond delay="0"/>
                                          </p:stCondLst>
                                        </p:cTn>
                                        <p:tgtEl>
                                          <p:spTgt spid="2"/>
                                        </p:tgtEl>
                                        <p:attrNameLst>
                                          <p:attrName>style.visibility</p:attrName>
                                        </p:attrNameLst>
                                      </p:cBhvr>
                                      <p:to>
                                        <p:strVal val="visible"/>
                                      </p:to>
                                    </p:set>
                                    <p:animEffect transition="in" filter="wipe(left)">
                                      <p:cBhvr>
                                        <p:cTn id="12" dur="500"/>
                                        <p:tgtEl>
                                          <p:spTgt spid="2"/>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iterate type="wd">
                                    <p:tmPct val="10000"/>
                                  </p:iterate>
                                  <p:childTnLst>
                                    <p:set>
                                      <p:cBhvr>
                                        <p:cTn id="16" dur="1" fill="hold">
                                          <p:stCondLst>
                                            <p:cond delay="0"/>
                                          </p:stCondLst>
                                        </p:cTn>
                                        <p:tgtEl>
                                          <p:spTgt spid="3"/>
                                        </p:tgtEl>
                                        <p:attrNameLst>
                                          <p:attrName>style.visibility</p:attrName>
                                        </p:attrNameLst>
                                      </p:cBhvr>
                                      <p:to>
                                        <p:strVal val="visible"/>
                                      </p:to>
                                    </p:set>
                                    <p:animEffect transition="in" filter="wipe(left)">
                                      <p:cBhvr>
                                        <p:cTn id="17" dur="500"/>
                                        <p:tgtEl>
                                          <p:spTgt spid="3"/>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iterate type="wd">
                                    <p:tmPct val="10000"/>
                                  </p:iterate>
                                  <p:childTnLst>
                                    <p:set>
                                      <p:cBhvr>
                                        <p:cTn id="21" dur="1" fill="hold">
                                          <p:stCondLst>
                                            <p:cond delay="0"/>
                                          </p:stCondLst>
                                        </p:cTn>
                                        <p:tgtEl>
                                          <p:spTgt spid="5"/>
                                        </p:tgtEl>
                                        <p:attrNameLst>
                                          <p:attrName>style.visibility</p:attrName>
                                        </p:attrNameLst>
                                      </p:cBhvr>
                                      <p:to>
                                        <p:strVal val="visible"/>
                                      </p:to>
                                    </p:set>
                                    <p:animEffect transition="in" filter="wipe(left)">
                                      <p:cBhvr>
                                        <p:cTn id="22" dur="500"/>
                                        <p:tgtEl>
                                          <p:spTgt spid="5"/>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iterate type="wd">
                                    <p:tmPct val="10000"/>
                                  </p:iterate>
                                  <p:childTnLst>
                                    <p:set>
                                      <p:cBhvr>
                                        <p:cTn id="26" dur="1" fill="hold">
                                          <p:stCondLst>
                                            <p:cond delay="0"/>
                                          </p:stCondLst>
                                        </p:cTn>
                                        <p:tgtEl>
                                          <p:spTgt spid="433181"/>
                                        </p:tgtEl>
                                        <p:attrNameLst>
                                          <p:attrName>style.visibility</p:attrName>
                                        </p:attrNameLst>
                                      </p:cBhvr>
                                      <p:to>
                                        <p:strVal val="visible"/>
                                      </p:to>
                                    </p:set>
                                    <p:animEffect transition="in" filter="wipe(left)">
                                      <p:cBhvr>
                                        <p:cTn id="27" dur="500"/>
                                        <p:tgtEl>
                                          <p:spTgt spid="433181"/>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nodeType="clickEffect">
                                  <p:stCondLst>
                                    <p:cond delay="0"/>
                                  </p:stCondLst>
                                  <p:iterate type="wd">
                                    <p:tmPct val="10000"/>
                                  </p:iterate>
                                  <p:childTnLst>
                                    <p:set>
                                      <p:cBhvr>
                                        <p:cTn id="31" dur="1" fill="hold">
                                          <p:stCondLst>
                                            <p:cond delay="0"/>
                                          </p:stCondLst>
                                        </p:cTn>
                                        <p:tgtEl>
                                          <p:spTgt spid="4"/>
                                        </p:tgtEl>
                                        <p:attrNameLst>
                                          <p:attrName>style.visibility</p:attrName>
                                        </p:attrNameLst>
                                      </p:cBhvr>
                                      <p:to>
                                        <p:strVal val="visible"/>
                                      </p:to>
                                    </p:set>
                                    <p:animEffect transition="in" filter="wipe(left)">
                                      <p:cBhvr>
                                        <p:cTn id="32" dur="500"/>
                                        <p:tgtEl>
                                          <p:spTgt spid="4"/>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nodeType="clickEffect">
                                  <p:stCondLst>
                                    <p:cond delay="0"/>
                                  </p:stCondLst>
                                  <p:iterate type="wd">
                                    <p:tmPct val="10000"/>
                                  </p:iterate>
                                  <p:childTnLst>
                                    <p:set>
                                      <p:cBhvr>
                                        <p:cTn id="36" dur="1" fill="hold">
                                          <p:stCondLst>
                                            <p:cond delay="0"/>
                                          </p:stCondLst>
                                        </p:cTn>
                                        <p:tgtEl>
                                          <p:spTgt spid="6"/>
                                        </p:tgtEl>
                                        <p:attrNameLst>
                                          <p:attrName>style.visibility</p:attrName>
                                        </p:attrNameLst>
                                      </p:cBhvr>
                                      <p:to>
                                        <p:strVal val="visible"/>
                                      </p:to>
                                    </p:set>
                                    <p:animEffect transition="in" filter="wipe(left)">
                                      <p:cBhvr>
                                        <p:cTn id="37" dur="500"/>
                                        <p:tgtEl>
                                          <p:spTgt spid="6"/>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nodeType="clickEffect">
                                  <p:stCondLst>
                                    <p:cond delay="0"/>
                                  </p:stCondLst>
                                  <p:iterate type="wd">
                                    <p:tmPct val="10000"/>
                                  </p:iterate>
                                  <p:childTnLst>
                                    <p:set>
                                      <p:cBhvr>
                                        <p:cTn id="41" dur="1" fill="hold">
                                          <p:stCondLst>
                                            <p:cond delay="0"/>
                                          </p:stCondLst>
                                        </p:cTn>
                                        <p:tgtEl>
                                          <p:spTgt spid="7"/>
                                        </p:tgtEl>
                                        <p:attrNameLst>
                                          <p:attrName>style.visibility</p:attrName>
                                        </p:attrNameLst>
                                      </p:cBhvr>
                                      <p:to>
                                        <p:strVal val="visible"/>
                                      </p:to>
                                    </p:set>
                                    <p:animEffect transition="in" filter="wipe(left)">
                                      <p:cBhvr>
                                        <p:cTn id="42" dur="500"/>
                                        <p:tgtEl>
                                          <p:spTgt spid="7"/>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8" fill="hold" grpId="0" nodeType="clickEffect">
                                  <p:stCondLst>
                                    <p:cond delay="0"/>
                                  </p:stCondLst>
                                  <p:iterate type="wd">
                                    <p:tmPct val="10000"/>
                                  </p:iterate>
                                  <p:childTnLst>
                                    <p:set>
                                      <p:cBhvr>
                                        <p:cTn id="46" dur="1" fill="hold">
                                          <p:stCondLst>
                                            <p:cond delay="0"/>
                                          </p:stCondLst>
                                        </p:cTn>
                                        <p:tgtEl>
                                          <p:spTgt spid="433157">
                                            <p:txEl>
                                              <p:pRg st="0" end="0"/>
                                            </p:txEl>
                                          </p:spTgt>
                                        </p:tgtEl>
                                        <p:attrNameLst>
                                          <p:attrName>style.visibility</p:attrName>
                                        </p:attrNameLst>
                                      </p:cBhvr>
                                      <p:to>
                                        <p:strVal val="visible"/>
                                      </p:to>
                                    </p:set>
                                    <p:animEffect transition="in" filter="wipe(left)">
                                      <p:cBhvr>
                                        <p:cTn id="47" dur="500"/>
                                        <p:tgtEl>
                                          <p:spTgt spid="433157">
                                            <p:txEl>
                                              <p:pRg st="0" end="0"/>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8" fill="hold" grpId="0" nodeType="clickEffect">
                                  <p:stCondLst>
                                    <p:cond delay="0"/>
                                  </p:stCondLst>
                                  <p:iterate type="wd">
                                    <p:tmPct val="10000"/>
                                  </p:iterate>
                                  <p:childTnLst>
                                    <p:set>
                                      <p:cBhvr>
                                        <p:cTn id="51" dur="1" fill="hold">
                                          <p:stCondLst>
                                            <p:cond delay="0"/>
                                          </p:stCondLst>
                                        </p:cTn>
                                        <p:tgtEl>
                                          <p:spTgt spid="433171">
                                            <p:txEl>
                                              <p:pRg st="0" end="0"/>
                                            </p:txEl>
                                          </p:spTgt>
                                        </p:tgtEl>
                                        <p:attrNameLst>
                                          <p:attrName>style.visibility</p:attrName>
                                        </p:attrNameLst>
                                      </p:cBhvr>
                                      <p:to>
                                        <p:strVal val="visible"/>
                                      </p:to>
                                    </p:set>
                                    <p:animEffect transition="in" filter="wipe(left)">
                                      <p:cBhvr>
                                        <p:cTn id="52" dur="500"/>
                                        <p:tgtEl>
                                          <p:spTgt spid="433171">
                                            <p:txEl>
                                              <p:pRg st="0" end="0"/>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22" presetClass="entr" presetSubtype="8" fill="hold" nodeType="clickEffect">
                                  <p:stCondLst>
                                    <p:cond delay="0"/>
                                  </p:stCondLst>
                                  <p:iterate type="wd">
                                    <p:tmPct val="10000"/>
                                  </p:iterate>
                                  <p:childTnLst>
                                    <p:set>
                                      <p:cBhvr>
                                        <p:cTn id="56" dur="1" fill="hold">
                                          <p:stCondLst>
                                            <p:cond delay="0"/>
                                          </p:stCondLst>
                                        </p:cTn>
                                        <p:tgtEl>
                                          <p:spTgt spid="433155"/>
                                        </p:tgtEl>
                                        <p:attrNameLst>
                                          <p:attrName>style.visibility</p:attrName>
                                        </p:attrNameLst>
                                      </p:cBhvr>
                                      <p:to>
                                        <p:strVal val="visible"/>
                                      </p:to>
                                    </p:set>
                                    <p:animEffect transition="in" filter="wipe(left)">
                                      <p:cBhvr>
                                        <p:cTn id="57" dur="500"/>
                                        <p:tgtEl>
                                          <p:spTgt spid="433155"/>
                                        </p:tgtEl>
                                      </p:cBhvr>
                                    </p:animEffect>
                                  </p:childTnLst>
                                </p:cTn>
                              </p:par>
                            </p:childTnLst>
                          </p:cTn>
                        </p:par>
                      </p:childTnLst>
                    </p:cTn>
                  </p:par>
                  <p:par>
                    <p:cTn id="58" fill="hold">
                      <p:stCondLst>
                        <p:cond delay="indefinite"/>
                      </p:stCondLst>
                      <p:childTnLst>
                        <p:par>
                          <p:cTn id="59" fill="hold">
                            <p:stCondLst>
                              <p:cond delay="0"/>
                            </p:stCondLst>
                            <p:childTnLst>
                              <p:par>
                                <p:cTn id="60" presetID="22" presetClass="entr" presetSubtype="8" fill="hold" grpId="0" nodeType="clickEffect">
                                  <p:stCondLst>
                                    <p:cond delay="0"/>
                                  </p:stCondLst>
                                  <p:iterate type="wd">
                                    <p:tmPct val="10000"/>
                                  </p:iterate>
                                  <p:childTnLst>
                                    <p:set>
                                      <p:cBhvr>
                                        <p:cTn id="61" dur="1" fill="hold">
                                          <p:stCondLst>
                                            <p:cond delay="0"/>
                                          </p:stCondLst>
                                        </p:cTn>
                                        <p:tgtEl>
                                          <p:spTgt spid="433188">
                                            <p:txEl>
                                              <p:pRg st="0" end="0"/>
                                            </p:txEl>
                                          </p:spTgt>
                                        </p:tgtEl>
                                        <p:attrNameLst>
                                          <p:attrName>style.visibility</p:attrName>
                                        </p:attrNameLst>
                                      </p:cBhvr>
                                      <p:to>
                                        <p:strVal val="visible"/>
                                      </p:to>
                                    </p:set>
                                    <p:animEffect transition="in" filter="wipe(left)">
                                      <p:cBhvr>
                                        <p:cTn id="62" dur="500"/>
                                        <p:tgtEl>
                                          <p:spTgt spid="433188">
                                            <p:txEl>
                                              <p:pRg st="0" end="0"/>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22" presetClass="entr" presetSubtype="8" fill="hold" nodeType="clickEffect">
                                  <p:stCondLst>
                                    <p:cond delay="0"/>
                                  </p:stCondLst>
                                  <p:iterate type="wd">
                                    <p:tmPct val="10000"/>
                                  </p:iterate>
                                  <p:childTnLst>
                                    <p:set>
                                      <p:cBhvr>
                                        <p:cTn id="66" dur="1" fill="hold">
                                          <p:stCondLst>
                                            <p:cond delay="0"/>
                                          </p:stCondLst>
                                        </p:cTn>
                                        <p:tgtEl>
                                          <p:spTgt spid="433189"/>
                                        </p:tgtEl>
                                        <p:attrNameLst>
                                          <p:attrName>style.visibility</p:attrName>
                                        </p:attrNameLst>
                                      </p:cBhvr>
                                      <p:to>
                                        <p:strVal val="visible"/>
                                      </p:to>
                                    </p:set>
                                    <p:animEffect transition="in" filter="wipe(left)">
                                      <p:cBhvr>
                                        <p:cTn id="67" dur="500"/>
                                        <p:tgtEl>
                                          <p:spTgt spid="433189"/>
                                        </p:tgtEl>
                                      </p:cBhvr>
                                    </p:animEffect>
                                  </p:childTnLst>
                                </p:cTn>
                              </p:par>
                            </p:childTnLst>
                          </p:cTn>
                        </p:par>
                      </p:childTnLst>
                    </p:cTn>
                  </p:par>
                  <p:par>
                    <p:cTn id="68" fill="hold">
                      <p:stCondLst>
                        <p:cond delay="indefinite"/>
                      </p:stCondLst>
                      <p:childTnLst>
                        <p:par>
                          <p:cTn id="69" fill="hold">
                            <p:stCondLst>
                              <p:cond delay="0"/>
                            </p:stCondLst>
                            <p:childTnLst>
                              <p:par>
                                <p:cTn id="70" presetID="22" presetClass="entr" presetSubtype="8" fill="hold" grpId="0" nodeType="clickEffect">
                                  <p:stCondLst>
                                    <p:cond delay="0"/>
                                  </p:stCondLst>
                                  <p:iterate type="wd">
                                    <p:tmPct val="10000"/>
                                  </p:iterate>
                                  <p:childTnLst>
                                    <p:set>
                                      <p:cBhvr>
                                        <p:cTn id="71" dur="1" fill="hold">
                                          <p:stCondLst>
                                            <p:cond delay="0"/>
                                          </p:stCondLst>
                                        </p:cTn>
                                        <p:tgtEl>
                                          <p:spTgt spid="433158">
                                            <p:txEl>
                                              <p:pRg st="0" end="0"/>
                                            </p:txEl>
                                          </p:spTgt>
                                        </p:tgtEl>
                                        <p:attrNameLst>
                                          <p:attrName>style.visibility</p:attrName>
                                        </p:attrNameLst>
                                      </p:cBhvr>
                                      <p:to>
                                        <p:strVal val="visible"/>
                                      </p:to>
                                    </p:set>
                                    <p:animEffect transition="in" filter="wipe(left)">
                                      <p:cBhvr>
                                        <p:cTn id="72" dur="500"/>
                                        <p:tgtEl>
                                          <p:spTgt spid="433158">
                                            <p:txEl>
                                              <p:pRg st="0" end="0"/>
                                            </p:txEl>
                                          </p:spTgt>
                                        </p:tgtEl>
                                      </p:cBhvr>
                                    </p:animEffect>
                                  </p:childTnLst>
                                </p:cTn>
                              </p:par>
                            </p:childTnLst>
                          </p:cTn>
                        </p:par>
                      </p:childTnLst>
                    </p:cTn>
                  </p:par>
                  <p:par>
                    <p:cTn id="73" fill="hold">
                      <p:stCondLst>
                        <p:cond delay="indefinite"/>
                      </p:stCondLst>
                      <p:childTnLst>
                        <p:par>
                          <p:cTn id="74" fill="hold">
                            <p:stCondLst>
                              <p:cond delay="0"/>
                            </p:stCondLst>
                            <p:childTnLst>
                              <p:par>
                                <p:cTn id="75" presetID="22" presetClass="entr" presetSubtype="8" fill="hold" nodeType="clickEffect">
                                  <p:stCondLst>
                                    <p:cond delay="0"/>
                                  </p:stCondLst>
                                  <p:iterate type="wd">
                                    <p:tmPct val="10000"/>
                                  </p:iterate>
                                  <p:childTnLst>
                                    <p:set>
                                      <p:cBhvr>
                                        <p:cTn id="76" dur="1" fill="hold">
                                          <p:stCondLst>
                                            <p:cond delay="0"/>
                                          </p:stCondLst>
                                        </p:cTn>
                                        <p:tgtEl>
                                          <p:spTgt spid="433190"/>
                                        </p:tgtEl>
                                        <p:attrNameLst>
                                          <p:attrName>style.visibility</p:attrName>
                                        </p:attrNameLst>
                                      </p:cBhvr>
                                      <p:to>
                                        <p:strVal val="visible"/>
                                      </p:to>
                                    </p:set>
                                    <p:animEffect transition="in" filter="wipe(left)">
                                      <p:cBhvr>
                                        <p:cTn id="77" dur="500"/>
                                        <p:tgtEl>
                                          <p:spTgt spid="433190"/>
                                        </p:tgtEl>
                                      </p:cBhvr>
                                    </p:animEffect>
                                  </p:childTnLst>
                                </p:cTn>
                              </p:par>
                            </p:childTnLst>
                          </p:cTn>
                        </p:par>
                      </p:childTnLst>
                    </p:cTn>
                  </p:par>
                  <p:par>
                    <p:cTn id="78" fill="hold">
                      <p:stCondLst>
                        <p:cond delay="indefinite"/>
                      </p:stCondLst>
                      <p:childTnLst>
                        <p:par>
                          <p:cTn id="79" fill="hold">
                            <p:stCondLst>
                              <p:cond delay="0"/>
                            </p:stCondLst>
                            <p:childTnLst>
                              <p:par>
                                <p:cTn id="80" presetID="22" presetClass="entr" presetSubtype="8" fill="hold" nodeType="clickEffect">
                                  <p:stCondLst>
                                    <p:cond delay="0"/>
                                  </p:stCondLst>
                                  <p:iterate type="wd">
                                    <p:tmPct val="10000"/>
                                  </p:iterate>
                                  <p:childTnLst>
                                    <p:set>
                                      <p:cBhvr>
                                        <p:cTn id="81" dur="1" fill="hold">
                                          <p:stCondLst>
                                            <p:cond delay="0"/>
                                          </p:stCondLst>
                                        </p:cTn>
                                        <p:tgtEl>
                                          <p:spTgt spid="433194"/>
                                        </p:tgtEl>
                                        <p:attrNameLst>
                                          <p:attrName>style.visibility</p:attrName>
                                        </p:attrNameLst>
                                      </p:cBhvr>
                                      <p:to>
                                        <p:strVal val="visible"/>
                                      </p:to>
                                    </p:set>
                                    <p:animEffect transition="in" filter="wipe(left)">
                                      <p:cBhvr>
                                        <p:cTn id="82" dur="500"/>
                                        <p:tgtEl>
                                          <p:spTgt spid="433194"/>
                                        </p:tgtEl>
                                      </p:cBhvr>
                                    </p:animEffect>
                                  </p:childTnLst>
                                </p:cTn>
                              </p:par>
                            </p:childTnLst>
                          </p:cTn>
                        </p:par>
                      </p:childTnLst>
                    </p:cTn>
                  </p:par>
                  <p:par>
                    <p:cTn id="83" fill="hold">
                      <p:stCondLst>
                        <p:cond delay="indefinite"/>
                      </p:stCondLst>
                      <p:childTnLst>
                        <p:par>
                          <p:cTn id="84" fill="hold">
                            <p:stCondLst>
                              <p:cond delay="0"/>
                            </p:stCondLst>
                            <p:childTnLst>
                              <p:par>
                                <p:cTn id="85" presetID="22" presetClass="entr" presetSubtype="8" fill="hold" nodeType="clickEffect">
                                  <p:stCondLst>
                                    <p:cond delay="0"/>
                                  </p:stCondLst>
                                  <p:iterate type="wd">
                                    <p:tmPct val="10000"/>
                                  </p:iterate>
                                  <p:childTnLst>
                                    <p:set>
                                      <p:cBhvr>
                                        <p:cTn id="86" dur="1" fill="hold">
                                          <p:stCondLst>
                                            <p:cond delay="0"/>
                                          </p:stCondLst>
                                        </p:cTn>
                                        <p:tgtEl>
                                          <p:spTgt spid="433195"/>
                                        </p:tgtEl>
                                        <p:attrNameLst>
                                          <p:attrName>style.visibility</p:attrName>
                                        </p:attrNameLst>
                                      </p:cBhvr>
                                      <p:to>
                                        <p:strVal val="visible"/>
                                      </p:to>
                                    </p:set>
                                    <p:animEffect transition="in" filter="wipe(left)">
                                      <p:cBhvr>
                                        <p:cTn id="87" dur="500"/>
                                        <p:tgtEl>
                                          <p:spTgt spid="433195"/>
                                        </p:tgtEl>
                                      </p:cBhvr>
                                    </p:animEffect>
                                  </p:childTnLst>
                                </p:cTn>
                              </p:par>
                            </p:childTnLst>
                          </p:cTn>
                        </p:par>
                      </p:childTnLst>
                    </p:cTn>
                  </p:par>
                  <p:par>
                    <p:cTn id="88" fill="hold">
                      <p:stCondLst>
                        <p:cond delay="indefinite"/>
                      </p:stCondLst>
                      <p:childTnLst>
                        <p:par>
                          <p:cTn id="89" fill="hold">
                            <p:stCondLst>
                              <p:cond delay="0"/>
                            </p:stCondLst>
                            <p:childTnLst>
                              <p:par>
                                <p:cTn id="90" presetID="22" presetClass="entr" presetSubtype="8" fill="hold" grpId="0" nodeType="clickEffect">
                                  <p:stCondLst>
                                    <p:cond delay="0"/>
                                  </p:stCondLst>
                                  <p:iterate type="wd">
                                    <p:tmPct val="10000"/>
                                  </p:iterate>
                                  <p:childTnLst>
                                    <p:set>
                                      <p:cBhvr>
                                        <p:cTn id="91" dur="1" fill="hold">
                                          <p:stCondLst>
                                            <p:cond delay="0"/>
                                          </p:stCondLst>
                                        </p:cTn>
                                        <p:tgtEl>
                                          <p:spTgt spid="433192">
                                            <p:txEl>
                                              <p:pRg st="0" end="0"/>
                                            </p:txEl>
                                          </p:spTgt>
                                        </p:tgtEl>
                                        <p:attrNameLst>
                                          <p:attrName>style.visibility</p:attrName>
                                        </p:attrNameLst>
                                      </p:cBhvr>
                                      <p:to>
                                        <p:strVal val="visible"/>
                                      </p:to>
                                    </p:set>
                                    <p:animEffect transition="in" filter="wipe(left)">
                                      <p:cBhvr>
                                        <p:cTn id="92" dur="500"/>
                                        <p:tgtEl>
                                          <p:spTgt spid="433192">
                                            <p:txEl>
                                              <p:pRg st="0" end="0"/>
                                            </p:txEl>
                                          </p:spTgt>
                                        </p:tgtEl>
                                      </p:cBhvr>
                                    </p:animEffect>
                                  </p:childTnLst>
                                </p:cTn>
                              </p:par>
                            </p:childTnLst>
                          </p:cTn>
                        </p:par>
                      </p:childTnLst>
                    </p:cTn>
                  </p:par>
                  <p:par>
                    <p:cTn id="93" fill="hold">
                      <p:stCondLst>
                        <p:cond delay="indefinite"/>
                      </p:stCondLst>
                      <p:childTnLst>
                        <p:par>
                          <p:cTn id="94" fill="hold">
                            <p:stCondLst>
                              <p:cond delay="0"/>
                            </p:stCondLst>
                            <p:childTnLst>
                              <p:par>
                                <p:cTn id="95" presetID="22" presetClass="entr" presetSubtype="8" fill="hold" grpId="0" nodeType="clickEffect">
                                  <p:stCondLst>
                                    <p:cond delay="0"/>
                                  </p:stCondLst>
                                  <p:iterate type="wd">
                                    <p:tmPct val="10000"/>
                                  </p:iterate>
                                  <p:childTnLst>
                                    <p:set>
                                      <p:cBhvr>
                                        <p:cTn id="96" dur="1" fill="hold">
                                          <p:stCondLst>
                                            <p:cond delay="0"/>
                                          </p:stCondLst>
                                        </p:cTn>
                                        <p:tgtEl>
                                          <p:spTgt spid="433159"/>
                                        </p:tgtEl>
                                        <p:attrNameLst>
                                          <p:attrName>style.visibility</p:attrName>
                                        </p:attrNameLst>
                                      </p:cBhvr>
                                      <p:to>
                                        <p:strVal val="visible"/>
                                      </p:to>
                                    </p:set>
                                    <p:animEffect transition="in" filter="wipe(left)">
                                      <p:cBhvr>
                                        <p:cTn id="97" dur="500"/>
                                        <p:tgtEl>
                                          <p:spTgt spid="433159"/>
                                        </p:tgtEl>
                                      </p:cBhvr>
                                    </p:animEffect>
                                  </p:childTnLst>
                                </p:cTn>
                              </p:par>
                            </p:childTnLst>
                          </p:cTn>
                        </p:par>
                      </p:childTnLst>
                    </p:cTn>
                  </p:par>
                  <p:par>
                    <p:cTn id="98" fill="hold">
                      <p:stCondLst>
                        <p:cond delay="indefinite"/>
                      </p:stCondLst>
                      <p:childTnLst>
                        <p:par>
                          <p:cTn id="99" fill="hold">
                            <p:stCondLst>
                              <p:cond delay="0"/>
                            </p:stCondLst>
                            <p:childTnLst>
                              <p:par>
                                <p:cTn id="100" presetID="22" presetClass="entr" presetSubtype="8" fill="hold" grpId="0" nodeType="clickEffect">
                                  <p:stCondLst>
                                    <p:cond delay="0"/>
                                  </p:stCondLst>
                                  <p:iterate type="wd">
                                    <p:tmPct val="10000"/>
                                  </p:iterate>
                                  <p:childTnLst>
                                    <p:set>
                                      <p:cBhvr>
                                        <p:cTn id="101" dur="1" fill="hold">
                                          <p:stCondLst>
                                            <p:cond delay="0"/>
                                          </p:stCondLst>
                                        </p:cTn>
                                        <p:tgtEl>
                                          <p:spTgt spid="433191">
                                            <p:txEl>
                                              <p:pRg st="0" end="0"/>
                                            </p:txEl>
                                          </p:spTgt>
                                        </p:tgtEl>
                                        <p:attrNameLst>
                                          <p:attrName>style.visibility</p:attrName>
                                        </p:attrNameLst>
                                      </p:cBhvr>
                                      <p:to>
                                        <p:strVal val="visible"/>
                                      </p:to>
                                    </p:set>
                                    <p:animEffect transition="in" filter="wipe(left)">
                                      <p:cBhvr>
                                        <p:cTn id="102" dur="500"/>
                                        <p:tgtEl>
                                          <p:spTgt spid="433191">
                                            <p:txEl>
                                              <p:pRg st="0" end="0"/>
                                            </p:txEl>
                                          </p:spTgt>
                                        </p:tgtEl>
                                      </p:cBhvr>
                                    </p:animEffect>
                                  </p:childTnLst>
                                </p:cTn>
                              </p:par>
                            </p:childTnLst>
                          </p:cTn>
                        </p:par>
                      </p:childTnLst>
                    </p:cTn>
                  </p:par>
                  <p:par>
                    <p:cTn id="103" fill="hold">
                      <p:stCondLst>
                        <p:cond delay="indefinite"/>
                      </p:stCondLst>
                      <p:childTnLst>
                        <p:par>
                          <p:cTn id="104" fill="hold">
                            <p:stCondLst>
                              <p:cond delay="0"/>
                            </p:stCondLst>
                            <p:childTnLst>
                              <p:par>
                                <p:cTn id="105" presetID="22" presetClass="entr" presetSubtype="8" fill="hold" grpId="0" nodeType="clickEffect">
                                  <p:stCondLst>
                                    <p:cond delay="0"/>
                                  </p:stCondLst>
                                  <p:iterate type="wd">
                                    <p:tmPct val="10000"/>
                                  </p:iterate>
                                  <p:childTnLst>
                                    <p:set>
                                      <p:cBhvr>
                                        <p:cTn id="106" dur="1" fill="hold">
                                          <p:stCondLst>
                                            <p:cond delay="0"/>
                                          </p:stCondLst>
                                        </p:cTn>
                                        <p:tgtEl>
                                          <p:spTgt spid="433160">
                                            <p:txEl>
                                              <p:pRg st="0" end="0"/>
                                            </p:txEl>
                                          </p:spTgt>
                                        </p:tgtEl>
                                        <p:attrNameLst>
                                          <p:attrName>style.visibility</p:attrName>
                                        </p:attrNameLst>
                                      </p:cBhvr>
                                      <p:to>
                                        <p:strVal val="visible"/>
                                      </p:to>
                                    </p:set>
                                    <p:animEffect transition="in" filter="wipe(left)">
                                      <p:cBhvr>
                                        <p:cTn id="107" dur="500"/>
                                        <p:tgtEl>
                                          <p:spTgt spid="433160">
                                            <p:txEl>
                                              <p:pRg st="0" end="0"/>
                                            </p:txEl>
                                          </p:spTgt>
                                        </p:tgtEl>
                                      </p:cBhvr>
                                    </p:animEffect>
                                  </p:childTnLst>
                                </p:cTn>
                              </p:par>
                            </p:childTnLst>
                          </p:cTn>
                        </p:par>
                      </p:childTnLst>
                    </p:cTn>
                  </p:par>
                  <p:par>
                    <p:cTn id="108" fill="hold">
                      <p:stCondLst>
                        <p:cond delay="indefinite"/>
                      </p:stCondLst>
                      <p:childTnLst>
                        <p:par>
                          <p:cTn id="109" fill="hold">
                            <p:stCondLst>
                              <p:cond delay="0"/>
                            </p:stCondLst>
                            <p:childTnLst>
                              <p:par>
                                <p:cTn id="110" presetID="22" presetClass="entr" presetSubtype="8" fill="hold" grpId="0" nodeType="clickEffect">
                                  <p:stCondLst>
                                    <p:cond delay="0"/>
                                  </p:stCondLst>
                                  <p:iterate type="wd">
                                    <p:tmPct val="10000"/>
                                  </p:iterate>
                                  <p:childTnLst>
                                    <p:set>
                                      <p:cBhvr>
                                        <p:cTn id="111" dur="1" fill="hold">
                                          <p:stCondLst>
                                            <p:cond delay="0"/>
                                          </p:stCondLst>
                                        </p:cTn>
                                        <p:tgtEl>
                                          <p:spTgt spid="433161">
                                            <p:txEl>
                                              <p:pRg st="0" end="0"/>
                                            </p:txEl>
                                          </p:spTgt>
                                        </p:tgtEl>
                                        <p:attrNameLst>
                                          <p:attrName>style.visibility</p:attrName>
                                        </p:attrNameLst>
                                      </p:cBhvr>
                                      <p:to>
                                        <p:strVal val="visible"/>
                                      </p:to>
                                    </p:set>
                                    <p:animEffect transition="in" filter="wipe(left)">
                                      <p:cBhvr>
                                        <p:cTn id="112" dur="500"/>
                                        <p:tgtEl>
                                          <p:spTgt spid="433161">
                                            <p:txEl>
                                              <p:pRg st="0" end="0"/>
                                            </p:txEl>
                                          </p:spTgt>
                                        </p:tgtEl>
                                      </p:cBhvr>
                                    </p:animEffect>
                                  </p:childTnLst>
                                </p:cTn>
                              </p:par>
                            </p:childTnLst>
                          </p:cTn>
                        </p:par>
                      </p:childTnLst>
                    </p:cTn>
                  </p:par>
                  <p:par>
                    <p:cTn id="113" fill="hold">
                      <p:stCondLst>
                        <p:cond delay="indefinite"/>
                      </p:stCondLst>
                      <p:childTnLst>
                        <p:par>
                          <p:cTn id="114" fill="hold">
                            <p:stCondLst>
                              <p:cond delay="0"/>
                            </p:stCondLst>
                            <p:childTnLst>
                              <p:par>
                                <p:cTn id="115" presetID="22" presetClass="entr" presetSubtype="8" fill="hold" grpId="0" nodeType="clickEffect">
                                  <p:stCondLst>
                                    <p:cond delay="0"/>
                                  </p:stCondLst>
                                  <p:iterate type="wd">
                                    <p:tmPct val="10000"/>
                                  </p:iterate>
                                  <p:childTnLst>
                                    <p:set>
                                      <p:cBhvr>
                                        <p:cTn id="116" dur="1" fill="hold">
                                          <p:stCondLst>
                                            <p:cond delay="0"/>
                                          </p:stCondLst>
                                        </p:cTn>
                                        <p:tgtEl>
                                          <p:spTgt spid="433161">
                                            <p:txEl>
                                              <p:pRg st="1" end="1"/>
                                            </p:txEl>
                                          </p:spTgt>
                                        </p:tgtEl>
                                        <p:attrNameLst>
                                          <p:attrName>style.visibility</p:attrName>
                                        </p:attrNameLst>
                                      </p:cBhvr>
                                      <p:to>
                                        <p:strVal val="visible"/>
                                      </p:to>
                                    </p:set>
                                    <p:animEffect transition="in" filter="wipe(left)">
                                      <p:cBhvr>
                                        <p:cTn id="117" dur="500"/>
                                        <p:tgtEl>
                                          <p:spTgt spid="433161">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33156" grpId="0" animBg="1" autoUpdateAnimBg="0"/>
      <p:bldP spid="433157" grpId="0" build="p" autoUpdateAnimBg="0"/>
      <p:bldP spid="433158" grpId="0" build="p" autoUpdateAnimBg="0"/>
      <p:bldP spid="433159" grpId="0" animBg="1" autoUpdateAnimBg="0"/>
      <p:bldP spid="433160" grpId="0" build="p" autoUpdateAnimBg="0"/>
      <p:bldP spid="433161" grpId="0" build="p" autoUpdateAnimBg="0"/>
      <p:bldP spid="433171" grpId="0" build="p" autoUpdateAnimBg="0"/>
      <p:bldP spid="433181" grpId="0" animBg="1" autoUpdateAnimBg="0"/>
      <p:bldP spid="433188" grpId="0" build="p" autoUpdateAnimBg="0"/>
      <p:bldP spid="433191" grpId="0" build="p" autoUpdateAnimBg="0"/>
      <p:bldP spid="433192" grpId="0" build="p" autoUpdateAnimBg="0"/>
    </p:bld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270" name="Date Placeholder 3"/>
          <p:cNvSpPr>
            <a:spLocks noGrp="1"/>
          </p:cNvSpPr>
          <p:nvPr>
            <p:ph type="dt" sz="quarter" idx="10"/>
          </p:nvPr>
        </p:nvSpPr>
        <p:spPr>
          <a:noFill/>
        </p:spPr>
        <p:txBody>
          <a:bodyPr/>
          <a:lstStyle/>
          <a:p>
            <a:r>
              <a:rPr lang="en-US" smtClean="0">
                <a:latin typeface="Arial Narrow" charset="0"/>
              </a:rPr>
              <a:t>Thursday, Nov. 6, 2014</a:t>
            </a:r>
            <a:endParaRPr lang="en-US">
              <a:latin typeface="Arial Narrow" charset="0"/>
            </a:endParaRPr>
          </a:p>
        </p:txBody>
      </p:sp>
      <p:sp>
        <p:nvSpPr>
          <p:cNvPr id="11271" name="Footer Placeholder 4"/>
          <p:cNvSpPr>
            <a:spLocks noGrp="1"/>
          </p:cNvSpPr>
          <p:nvPr>
            <p:ph type="ftr" sz="quarter" idx="11"/>
          </p:nvPr>
        </p:nvSpPr>
        <p:spPr>
          <a:noFill/>
        </p:spPr>
        <p:txBody>
          <a:bodyPr/>
          <a:lstStyle/>
          <a:p>
            <a:r>
              <a:rPr lang="nl-NL" smtClean="0">
                <a:latin typeface="Arial Narrow" charset="0"/>
              </a:rPr>
              <a:t>PHYS 1443-004, Fall 2014                            Dr. Jaehoon Yu</a:t>
            </a:r>
            <a:endParaRPr lang="en-US">
              <a:latin typeface="Arial Narrow" charset="0"/>
            </a:endParaRPr>
          </a:p>
        </p:txBody>
      </p:sp>
      <p:sp>
        <p:nvSpPr>
          <p:cNvPr id="34" name="Slide Number Placeholder 5"/>
          <p:cNvSpPr>
            <a:spLocks noGrp="1"/>
          </p:cNvSpPr>
          <p:nvPr>
            <p:ph type="sldNum" sz="quarter" idx="12"/>
          </p:nvPr>
        </p:nvSpPr>
        <p:spPr/>
        <p:txBody>
          <a:bodyPr/>
          <a:lstStyle/>
          <a:p>
            <a:fld id="{D336F85A-6F77-2E44-854A-786E06A68AFA}" type="slidenum">
              <a:rPr lang="en-US"/>
              <a:pPr/>
              <a:t>6</a:t>
            </a:fld>
            <a:endParaRPr lang="en-US"/>
          </a:p>
        </p:txBody>
      </p:sp>
      <p:graphicFrame>
        <p:nvGraphicFramePr>
          <p:cNvPr id="434178" name="Object 2"/>
          <p:cNvGraphicFramePr>
            <a:graphicFrameLocks noChangeAspect="1"/>
          </p:cNvGraphicFramePr>
          <p:nvPr/>
        </p:nvGraphicFramePr>
        <p:xfrm>
          <a:off x="3397250" y="4926013"/>
          <a:ext cx="2622550" cy="704850"/>
        </p:xfrm>
        <a:graphic>
          <a:graphicData uri="http://schemas.openxmlformats.org/presentationml/2006/ole">
            <mc:AlternateContent xmlns:mc="http://schemas.openxmlformats.org/markup-compatibility/2006">
              <mc:Choice xmlns:v="urn:schemas-microsoft-com:vml" Requires="v">
                <p:oleObj spid="_x0000_s513225" name="Equation" r:id="rId3" imgW="1206360" imgH="393480" progId="Equation.3">
                  <p:embed/>
                </p:oleObj>
              </mc:Choice>
              <mc:Fallback>
                <p:oleObj name="Equation" r:id="rId3" imgW="1206360" imgH="393480"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397250" y="4926013"/>
                        <a:ext cx="2622550" cy="704850"/>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003300"/>
                            </a:solidFill>
                            <a:miter lim="800000"/>
                            <a:headEnd/>
                            <a:tailEnd/>
                          </a14:hiddenLine>
                        </a:ext>
                      </a:extLst>
                    </p:spPr>
                  </p:pic>
                </p:oleObj>
              </mc:Fallback>
            </mc:AlternateContent>
          </a:graphicData>
        </a:graphic>
      </p:graphicFrame>
      <p:graphicFrame>
        <p:nvGraphicFramePr>
          <p:cNvPr id="434179" name="Object 3"/>
          <p:cNvGraphicFramePr>
            <a:graphicFrameLocks noChangeAspect="1"/>
          </p:cNvGraphicFramePr>
          <p:nvPr/>
        </p:nvGraphicFramePr>
        <p:xfrm>
          <a:off x="5983288" y="4732338"/>
          <a:ext cx="1408112" cy="1092200"/>
        </p:xfrm>
        <a:graphic>
          <a:graphicData uri="http://schemas.openxmlformats.org/presentationml/2006/ole">
            <mc:AlternateContent xmlns:mc="http://schemas.openxmlformats.org/markup-compatibility/2006">
              <mc:Choice xmlns:v="urn:schemas-microsoft-com:vml" Requires="v">
                <p:oleObj spid="_x0000_s513226" name="Equation" r:id="rId5" imgW="647640" imgH="609480" progId="Equation.3">
                  <p:embed/>
                </p:oleObj>
              </mc:Choice>
              <mc:Fallback>
                <p:oleObj name="Equation" r:id="rId5" imgW="647640" imgH="609480"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983288" y="4732338"/>
                        <a:ext cx="1408112" cy="1092200"/>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003300"/>
                            </a:solidFill>
                            <a:miter lim="800000"/>
                            <a:headEnd/>
                            <a:tailEnd/>
                          </a14:hiddenLine>
                        </a:ext>
                      </a:extLst>
                    </p:spPr>
                  </p:pic>
                </p:oleObj>
              </mc:Fallback>
            </mc:AlternateContent>
          </a:graphicData>
        </a:graphic>
      </p:graphicFrame>
      <p:graphicFrame>
        <p:nvGraphicFramePr>
          <p:cNvPr id="434180" name="Object 4"/>
          <p:cNvGraphicFramePr>
            <a:graphicFrameLocks noChangeAspect="1"/>
          </p:cNvGraphicFramePr>
          <p:nvPr/>
        </p:nvGraphicFramePr>
        <p:xfrm>
          <a:off x="7354888" y="4800600"/>
          <a:ext cx="1408112" cy="955675"/>
        </p:xfrm>
        <a:graphic>
          <a:graphicData uri="http://schemas.openxmlformats.org/presentationml/2006/ole">
            <mc:AlternateContent xmlns:mc="http://schemas.openxmlformats.org/markup-compatibility/2006">
              <mc:Choice xmlns:v="urn:schemas-microsoft-com:vml" Requires="v">
                <p:oleObj spid="_x0000_s513227" name="Equation" r:id="rId7" imgW="647640" imgH="533160" progId="Equation.3">
                  <p:embed/>
                </p:oleObj>
              </mc:Choice>
              <mc:Fallback>
                <p:oleObj name="Equation" r:id="rId7" imgW="647640" imgH="533160" progId="Equation.3">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7354888" y="4800600"/>
                        <a:ext cx="1408112" cy="955675"/>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003300"/>
                            </a:solidFill>
                            <a:miter lim="800000"/>
                            <a:headEnd/>
                            <a:tailEnd/>
                          </a14:hiddenLine>
                        </a:ext>
                      </a:extLst>
                    </p:spPr>
                  </p:pic>
                </p:oleObj>
              </mc:Fallback>
            </mc:AlternateContent>
          </a:graphicData>
        </a:graphic>
      </p:graphicFrame>
      <p:sp>
        <p:nvSpPr>
          <p:cNvPr id="11273" name="Rectangle 5"/>
          <p:cNvSpPr>
            <a:spLocks noGrp="1" noChangeArrowheads="1"/>
          </p:cNvSpPr>
          <p:nvPr>
            <p:ph type="title"/>
          </p:nvPr>
        </p:nvSpPr>
        <p:spPr>
          <a:xfrm>
            <a:off x="685800" y="152400"/>
            <a:ext cx="8153400" cy="609600"/>
          </a:xfrm>
        </p:spPr>
        <p:txBody>
          <a:bodyPr/>
          <a:lstStyle/>
          <a:p>
            <a:r>
              <a:rPr lang="en-US"/>
              <a:t>Bulk Modulus</a:t>
            </a:r>
          </a:p>
        </p:txBody>
      </p:sp>
      <p:graphicFrame>
        <p:nvGraphicFramePr>
          <p:cNvPr id="434182" name="Object 5"/>
          <p:cNvGraphicFramePr>
            <a:graphicFrameLocks noChangeAspect="1"/>
          </p:cNvGraphicFramePr>
          <p:nvPr/>
        </p:nvGraphicFramePr>
        <p:xfrm>
          <a:off x="2819400" y="3282950"/>
          <a:ext cx="4724400" cy="679450"/>
        </p:xfrm>
        <a:graphic>
          <a:graphicData uri="http://schemas.openxmlformats.org/presentationml/2006/ole">
            <mc:AlternateContent xmlns:mc="http://schemas.openxmlformats.org/markup-compatibility/2006">
              <mc:Choice xmlns:v="urn:schemas-microsoft-com:vml" Requires="v">
                <p:oleObj spid="_x0000_s513228" name="Equation" r:id="rId9" imgW="2831760" imgH="419040" progId="Equation.DSMT4">
                  <p:embed/>
                </p:oleObj>
              </mc:Choice>
              <mc:Fallback>
                <p:oleObj name="Equation" r:id="rId9" imgW="2831760" imgH="419040" progId="Equation.DSMT4">
                  <p:embed/>
                  <p:pic>
                    <p:nvPicPr>
                      <p:cNvPr id="0" name=""/>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2819400" y="3282950"/>
                        <a:ext cx="4724400" cy="679450"/>
                      </a:xfrm>
                      <a:prstGeom prst="rect">
                        <a:avLst/>
                      </a:prstGeom>
                      <a:solidFill>
                        <a:srgbClr val="FFFF99"/>
                      </a:solidFill>
                      <a:ln>
                        <a:noFill/>
                      </a:ln>
                      <a:extLst>
                        <a:ext uri="{91240B29-F687-4f45-9708-019B960494DF}">
                          <a14:hiddenLine xmlns:a14="http://schemas.microsoft.com/office/drawing/2010/main" w="28575">
                            <a:solidFill>
                              <a:srgbClr val="003300"/>
                            </a:solidFill>
                            <a:miter lim="800000"/>
                            <a:headEnd/>
                            <a:tailEnd/>
                          </a14:hiddenLine>
                        </a:ext>
                      </a:extLst>
                    </p:spPr>
                  </p:pic>
                </p:oleObj>
              </mc:Fallback>
            </mc:AlternateContent>
          </a:graphicData>
        </a:graphic>
      </p:graphicFrame>
      <p:sp>
        <p:nvSpPr>
          <p:cNvPr id="434183" name="Text Box 7"/>
          <p:cNvSpPr txBox="1">
            <a:spLocks noChangeArrowheads="1"/>
          </p:cNvSpPr>
          <p:nvPr/>
        </p:nvSpPr>
        <p:spPr bwMode="auto">
          <a:xfrm>
            <a:off x="533400" y="838200"/>
            <a:ext cx="8077200" cy="762000"/>
          </a:xfrm>
          <a:prstGeom prst="rect">
            <a:avLst/>
          </a:prstGeom>
          <a:solidFill>
            <a:srgbClr val="CCFFFF"/>
          </a:solidFill>
          <a:ln w="28575">
            <a:noFill/>
            <a:miter lim="800000"/>
            <a:headEnd/>
            <a:tailEnd/>
          </a:ln>
        </p:spPr>
        <p:txBody>
          <a:bodyPr>
            <a:prstTxWarp prst="textNoShape">
              <a:avLst/>
            </a:prstTxWarp>
            <a:spAutoFit/>
          </a:bodyPr>
          <a:lstStyle/>
          <a:p>
            <a:pPr>
              <a:spcBef>
                <a:spcPct val="20000"/>
              </a:spcBef>
            </a:pPr>
            <a:r>
              <a:rPr lang="en-US" sz="2200">
                <a:solidFill>
                  <a:srgbClr val="333399"/>
                </a:solidFill>
                <a:latin typeface="Arial Narrow" charset="0"/>
              </a:rPr>
              <a:t>Bulk Modulus characterizes the response of a substance to uniform squeezing or reduction of pressure.</a:t>
            </a:r>
          </a:p>
        </p:txBody>
      </p:sp>
      <p:sp>
        <p:nvSpPr>
          <p:cNvPr id="434184" name="Text Box 8"/>
          <p:cNvSpPr txBox="1">
            <a:spLocks noChangeArrowheads="1"/>
          </p:cNvSpPr>
          <p:nvPr/>
        </p:nvSpPr>
        <p:spPr bwMode="auto">
          <a:xfrm>
            <a:off x="914400" y="4876800"/>
            <a:ext cx="2057400" cy="822325"/>
          </a:xfrm>
          <a:prstGeom prst="rect">
            <a:avLst/>
          </a:prstGeom>
          <a:noFill/>
          <a:ln w="9525">
            <a:noFill/>
            <a:miter lim="800000"/>
            <a:headEnd/>
            <a:tailEnd/>
          </a:ln>
        </p:spPr>
        <p:txBody>
          <a:bodyPr>
            <a:prstTxWarp prst="textNoShape">
              <a:avLst/>
            </a:prstTxWarp>
            <a:spAutoFit/>
          </a:bodyPr>
          <a:lstStyle/>
          <a:p>
            <a:r>
              <a:rPr lang="en-US">
                <a:solidFill>
                  <a:schemeClr val="accent2"/>
                </a:solidFill>
                <a:latin typeface="Arial Narrow" charset="0"/>
              </a:rPr>
              <a:t>Bulk Modulus is defined as</a:t>
            </a:r>
          </a:p>
        </p:txBody>
      </p:sp>
      <p:sp>
        <p:nvSpPr>
          <p:cNvPr id="434185" name="Text Box 9"/>
          <p:cNvSpPr txBox="1">
            <a:spLocks noChangeArrowheads="1"/>
          </p:cNvSpPr>
          <p:nvPr/>
        </p:nvSpPr>
        <p:spPr bwMode="auto">
          <a:xfrm>
            <a:off x="685800" y="3276600"/>
            <a:ext cx="1905000" cy="822325"/>
          </a:xfrm>
          <a:prstGeom prst="rect">
            <a:avLst/>
          </a:prstGeom>
          <a:noFill/>
          <a:ln w="28575">
            <a:noFill/>
            <a:miter lim="800000"/>
            <a:headEnd/>
            <a:tailEnd/>
          </a:ln>
        </p:spPr>
        <p:txBody>
          <a:bodyPr>
            <a:prstTxWarp prst="textNoShape">
              <a:avLst/>
            </a:prstTxWarp>
            <a:spAutoFit/>
          </a:bodyPr>
          <a:lstStyle/>
          <a:p>
            <a:pPr>
              <a:spcBef>
                <a:spcPct val="20000"/>
              </a:spcBef>
            </a:pPr>
            <a:r>
              <a:rPr lang="en-US">
                <a:solidFill>
                  <a:srgbClr val="333399"/>
                </a:solidFill>
                <a:latin typeface="Arial Narrow" charset="0"/>
              </a:rPr>
              <a:t>Volume stress =pressure</a:t>
            </a:r>
            <a:endParaRPr lang="en-US">
              <a:solidFill>
                <a:srgbClr val="FF0000"/>
              </a:solidFill>
              <a:latin typeface="Arial Narrow" charset="0"/>
            </a:endParaRPr>
          </a:p>
        </p:txBody>
      </p:sp>
      <p:sp>
        <p:nvSpPr>
          <p:cNvPr id="434186" name="AutoShape 10"/>
          <p:cNvSpPr>
            <a:spLocks noChangeArrowheads="1"/>
          </p:cNvSpPr>
          <p:nvPr/>
        </p:nvSpPr>
        <p:spPr bwMode="auto">
          <a:xfrm>
            <a:off x="2819400" y="1828800"/>
            <a:ext cx="2743200" cy="1143000"/>
          </a:xfrm>
          <a:prstGeom prst="rightArrow">
            <a:avLst>
              <a:gd name="adj1" fmla="val 50000"/>
              <a:gd name="adj2" fmla="val 60000"/>
            </a:avLst>
          </a:prstGeom>
          <a:solidFill>
            <a:srgbClr val="CCFFFF"/>
          </a:solidFill>
          <a:ln w="28575">
            <a:solidFill>
              <a:srgbClr val="FF0000"/>
            </a:solidFill>
            <a:miter lim="800000"/>
            <a:headEnd/>
            <a:tailEnd/>
          </a:ln>
        </p:spPr>
        <p:txBody>
          <a:bodyPr wrap="none" anchor="ctr">
            <a:prstTxWarp prst="textNoShape">
              <a:avLst/>
            </a:prstTxWarp>
          </a:bodyPr>
          <a:lstStyle/>
          <a:p>
            <a:pPr algn="ctr"/>
            <a:r>
              <a:rPr lang="en-US" sz="2000">
                <a:solidFill>
                  <a:srgbClr val="FF0000"/>
                </a:solidFill>
                <a:latin typeface="Arial Narrow" charset="0"/>
              </a:rPr>
              <a:t>After the pressure change</a:t>
            </a:r>
          </a:p>
        </p:txBody>
      </p:sp>
      <p:sp>
        <p:nvSpPr>
          <p:cNvPr id="434187" name="Text Box 11"/>
          <p:cNvSpPr txBox="1">
            <a:spLocks noChangeArrowheads="1"/>
          </p:cNvSpPr>
          <p:nvPr/>
        </p:nvSpPr>
        <p:spPr bwMode="auto">
          <a:xfrm>
            <a:off x="533400" y="3978275"/>
            <a:ext cx="7848600" cy="830997"/>
          </a:xfrm>
          <a:prstGeom prst="rect">
            <a:avLst/>
          </a:prstGeom>
          <a:noFill/>
          <a:ln w="28575">
            <a:noFill/>
            <a:miter lim="800000"/>
            <a:headEnd/>
            <a:tailEnd/>
          </a:ln>
        </p:spPr>
        <p:txBody>
          <a:bodyPr>
            <a:prstTxWarp prst="textNoShape">
              <a:avLst/>
            </a:prstTxWarp>
            <a:spAutoFit/>
          </a:bodyPr>
          <a:lstStyle/>
          <a:p>
            <a:pPr>
              <a:spcBef>
                <a:spcPct val="20000"/>
              </a:spcBef>
            </a:pPr>
            <a:r>
              <a:rPr lang="en-US" dirty="0">
                <a:solidFill>
                  <a:srgbClr val="FF0000"/>
                </a:solidFill>
                <a:latin typeface="Arial Narrow" charset="0"/>
              </a:rPr>
              <a:t>If the pressure on an object changes by</a:t>
            </a:r>
            <a:r>
              <a:rPr lang="en-US" dirty="0" smtClean="0">
                <a:solidFill>
                  <a:srgbClr val="FF0000"/>
                </a:solidFill>
                <a:latin typeface="Arial Narrow" charset="0"/>
              </a:rPr>
              <a:t> ΔP=ΔF</a:t>
            </a:r>
            <a:r>
              <a:rPr lang="en-US" dirty="0">
                <a:solidFill>
                  <a:srgbClr val="FF0000"/>
                </a:solidFill>
                <a:latin typeface="Arial Narrow" charset="0"/>
              </a:rPr>
              <a:t>/A, the object will undergo a volume change</a:t>
            </a:r>
            <a:r>
              <a:rPr lang="en-US" dirty="0" smtClean="0">
                <a:solidFill>
                  <a:srgbClr val="FF0000"/>
                </a:solidFill>
                <a:latin typeface="Arial Narrow" charset="0"/>
              </a:rPr>
              <a:t> ΔV</a:t>
            </a:r>
            <a:r>
              <a:rPr lang="en-US" dirty="0">
                <a:solidFill>
                  <a:srgbClr val="FF0000"/>
                </a:solidFill>
                <a:latin typeface="Arial Narrow" charset="0"/>
              </a:rPr>
              <a:t>.</a:t>
            </a:r>
          </a:p>
        </p:txBody>
      </p:sp>
      <p:sp>
        <p:nvSpPr>
          <p:cNvPr id="434188" name="AutoShape 12"/>
          <p:cNvSpPr>
            <a:spLocks noChangeArrowheads="1"/>
          </p:cNvSpPr>
          <p:nvPr/>
        </p:nvSpPr>
        <p:spPr bwMode="auto">
          <a:xfrm>
            <a:off x="1371600" y="1905000"/>
            <a:ext cx="1143000" cy="1066800"/>
          </a:xfrm>
          <a:prstGeom prst="cube">
            <a:avLst>
              <a:gd name="adj" fmla="val 25000"/>
            </a:avLst>
          </a:prstGeom>
          <a:solidFill>
            <a:schemeClr val="accent1"/>
          </a:solidFill>
          <a:ln w="9525">
            <a:solidFill>
              <a:schemeClr val="tx1"/>
            </a:solidFill>
            <a:miter lim="800000"/>
            <a:headEnd/>
            <a:tailEnd/>
          </a:ln>
        </p:spPr>
        <p:txBody>
          <a:bodyPr wrap="none" anchor="ctr">
            <a:prstTxWarp prst="textNoShape">
              <a:avLst/>
            </a:prstTxWarp>
          </a:bodyPr>
          <a:lstStyle/>
          <a:p>
            <a:pPr algn="ctr"/>
            <a:r>
              <a:rPr lang="en-US">
                <a:solidFill>
                  <a:srgbClr val="FF0000"/>
                </a:solidFill>
                <a:latin typeface="Arial Narrow" charset="0"/>
              </a:rPr>
              <a:t>V</a:t>
            </a:r>
          </a:p>
        </p:txBody>
      </p:sp>
      <p:grpSp>
        <p:nvGrpSpPr>
          <p:cNvPr id="2" name="Group 13"/>
          <p:cNvGrpSpPr>
            <a:grpSpLocks/>
          </p:cNvGrpSpPr>
          <p:nvPr/>
        </p:nvGrpSpPr>
        <p:grpSpPr bwMode="auto">
          <a:xfrm>
            <a:off x="5715000" y="1393825"/>
            <a:ext cx="1905000" cy="1868488"/>
            <a:chOff x="3600" y="878"/>
            <a:chExt cx="1200" cy="1177"/>
          </a:xfrm>
        </p:grpSpPr>
        <p:sp>
          <p:nvSpPr>
            <p:cNvPr id="11286" name="AutoShape 14"/>
            <p:cNvSpPr>
              <a:spLocks noChangeArrowheads="1"/>
            </p:cNvSpPr>
            <p:nvPr/>
          </p:nvSpPr>
          <p:spPr bwMode="auto">
            <a:xfrm>
              <a:off x="3936" y="1248"/>
              <a:ext cx="480" cy="480"/>
            </a:xfrm>
            <a:prstGeom prst="cube">
              <a:avLst>
                <a:gd name="adj" fmla="val 25000"/>
              </a:avLst>
            </a:prstGeom>
            <a:solidFill>
              <a:schemeClr val="accent1"/>
            </a:solidFill>
            <a:ln w="9525">
              <a:solidFill>
                <a:schemeClr val="tx1"/>
              </a:solidFill>
              <a:miter lim="800000"/>
              <a:headEnd/>
              <a:tailEnd/>
            </a:ln>
          </p:spPr>
          <p:txBody>
            <a:bodyPr wrap="none" anchor="ctr">
              <a:prstTxWarp prst="textNoShape">
                <a:avLst/>
              </a:prstTxWarp>
            </a:bodyPr>
            <a:lstStyle/>
            <a:p>
              <a:pPr algn="ctr"/>
              <a:r>
                <a:rPr lang="en-US">
                  <a:solidFill>
                    <a:srgbClr val="FF0000"/>
                  </a:solidFill>
                  <a:latin typeface="Arial Narrow" charset="0"/>
                </a:rPr>
                <a:t>V’</a:t>
              </a:r>
            </a:p>
          </p:txBody>
        </p:sp>
        <p:grpSp>
          <p:nvGrpSpPr>
            <p:cNvPr id="3" name="Group 15"/>
            <p:cNvGrpSpPr>
              <a:grpSpLocks/>
            </p:cNvGrpSpPr>
            <p:nvPr/>
          </p:nvGrpSpPr>
          <p:grpSpPr bwMode="auto">
            <a:xfrm>
              <a:off x="4368" y="1272"/>
              <a:ext cx="432" cy="250"/>
              <a:chOff x="4368" y="1272"/>
              <a:chExt cx="432" cy="250"/>
            </a:xfrm>
          </p:grpSpPr>
          <p:sp>
            <p:nvSpPr>
              <p:cNvPr id="11297" name="Line 16"/>
              <p:cNvSpPr>
                <a:spLocks noChangeShapeType="1"/>
              </p:cNvSpPr>
              <p:nvPr/>
            </p:nvSpPr>
            <p:spPr bwMode="auto">
              <a:xfrm flipH="1">
                <a:off x="4368" y="1488"/>
                <a:ext cx="432" cy="0"/>
              </a:xfrm>
              <a:prstGeom prst="line">
                <a:avLst/>
              </a:prstGeom>
              <a:noFill/>
              <a:ln w="28575">
                <a:solidFill>
                  <a:schemeClr val="accent2"/>
                </a:solidFill>
                <a:round/>
                <a:headEnd/>
                <a:tailEnd type="triangle" w="med" len="med"/>
              </a:ln>
            </p:spPr>
            <p:txBody>
              <a:bodyPr>
                <a:prstTxWarp prst="textNoShape">
                  <a:avLst/>
                </a:prstTxWarp>
              </a:bodyPr>
              <a:lstStyle/>
              <a:p>
                <a:endParaRPr lang="en-US"/>
              </a:p>
            </p:txBody>
          </p:sp>
          <p:sp>
            <p:nvSpPr>
              <p:cNvPr id="11298" name="Text Box 17"/>
              <p:cNvSpPr txBox="1">
                <a:spLocks noChangeArrowheads="1"/>
              </p:cNvSpPr>
              <p:nvPr/>
            </p:nvSpPr>
            <p:spPr bwMode="auto">
              <a:xfrm>
                <a:off x="4550" y="1272"/>
                <a:ext cx="209" cy="250"/>
              </a:xfrm>
              <a:prstGeom prst="rect">
                <a:avLst/>
              </a:prstGeom>
              <a:noFill/>
              <a:ln w="9525">
                <a:noFill/>
                <a:miter lim="800000"/>
                <a:headEnd/>
                <a:tailEnd/>
              </a:ln>
            </p:spPr>
            <p:txBody>
              <a:bodyPr wrap="none">
                <a:prstTxWarp prst="textNoShape">
                  <a:avLst/>
                </a:prstTxWarp>
                <a:spAutoFit/>
              </a:bodyPr>
              <a:lstStyle/>
              <a:p>
                <a:r>
                  <a:rPr lang="en-US" sz="2000" b="1">
                    <a:solidFill>
                      <a:schemeClr val="accent2"/>
                    </a:solidFill>
                    <a:latin typeface="Monotype Corsiva" charset="0"/>
                  </a:rPr>
                  <a:t>F</a:t>
                </a:r>
              </a:p>
            </p:txBody>
          </p:sp>
        </p:grpSp>
        <p:grpSp>
          <p:nvGrpSpPr>
            <p:cNvPr id="4" name="Group 18"/>
            <p:cNvGrpSpPr>
              <a:grpSpLocks/>
            </p:cNvGrpSpPr>
            <p:nvPr/>
          </p:nvGrpSpPr>
          <p:grpSpPr bwMode="auto">
            <a:xfrm rot="5400000">
              <a:off x="3962" y="1727"/>
              <a:ext cx="337" cy="320"/>
              <a:chOff x="4296" y="1228"/>
              <a:chExt cx="432" cy="320"/>
            </a:xfrm>
          </p:grpSpPr>
          <p:sp>
            <p:nvSpPr>
              <p:cNvPr id="11295" name="Line 19"/>
              <p:cNvSpPr>
                <a:spLocks noChangeShapeType="1"/>
              </p:cNvSpPr>
              <p:nvPr/>
            </p:nvSpPr>
            <p:spPr bwMode="auto">
              <a:xfrm flipH="1">
                <a:off x="4296" y="1426"/>
                <a:ext cx="432" cy="0"/>
              </a:xfrm>
              <a:prstGeom prst="line">
                <a:avLst/>
              </a:prstGeom>
              <a:noFill/>
              <a:ln w="28575">
                <a:solidFill>
                  <a:schemeClr val="accent2"/>
                </a:solidFill>
                <a:round/>
                <a:headEnd/>
                <a:tailEnd type="triangle" w="med" len="med"/>
              </a:ln>
            </p:spPr>
            <p:txBody>
              <a:bodyPr>
                <a:prstTxWarp prst="textNoShape">
                  <a:avLst/>
                </a:prstTxWarp>
              </a:bodyPr>
              <a:lstStyle/>
              <a:p>
                <a:endParaRPr lang="en-US"/>
              </a:p>
            </p:txBody>
          </p:sp>
          <p:sp>
            <p:nvSpPr>
              <p:cNvPr id="11296" name="Text Box 20"/>
              <p:cNvSpPr txBox="1">
                <a:spLocks noChangeArrowheads="1"/>
              </p:cNvSpPr>
              <p:nvPr/>
            </p:nvSpPr>
            <p:spPr bwMode="auto">
              <a:xfrm>
                <a:off x="4468" y="1228"/>
                <a:ext cx="209" cy="320"/>
              </a:xfrm>
              <a:prstGeom prst="rect">
                <a:avLst/>
              </a:prstGeom>
              <a:noFill/>
              <a:ln w="9525">
                <a:noFill/>
                <a:miter lim="800000"/>
                <a:headEnd/>
                <a:tailEnd/>
              </a:ln>
            </p:spPr>
            <p:txBody>
              <a:bodyPr wrap="none">
                <a:prstTxWarp prst="textNoShape">
                  <a:avLst/>
                </a:prstTxWarp>
                <a:spAutoFit/>
              </a:bodyPr>
              <a:lstStyle/>
              <a:p>
                <a:r>
                  <a:rPr lang="en-US" sz="2000" b="1">
                    <a:solidFill>
                      <a:schemeClr val="accent2"/>
                    </a:solidFill>
                    <a:latin typeface="Monotype Corsiva" charset="0"/>
                  </a:rPr>
                  <a:t>F</a:t>
                </a:r>
              </a:p>
            </p:txBody>
          </p:sp>
        </p:grpSp>
        <p:grpSp>
          <p:nvGrpSpPr>
            <p:cNvPr id="5" name="Group 21"/>
            <p:cNvGrpSpPr>
              <a:grpSpLocks/>
            </p:cNvGrpSpPr>
            <p:nvPr/>
          </p:nvGrpSpPr>
          <p:grpSpPr bwMode="auto">
            <a:xfrm flipH="1">
              <a:off x="3600" y="1296"/>
              <a:ext cx="336" cy="250"/>
              <a:chOff x="4368" y="1272"/>
              <a:chExt cx="432" cy="260"/>
            </a:xfrm>
          </p:grpSpPr>
          <p:sp>
            <p:nvSpPr>
              <p:cNvPr id="11293" name="Line 22"/>
              <p:cNvSpPr>
                <a:spLocks noChangeShapeType="1"/>
              </p:cNvSpPr>
              <p:nvPr/>
            </p:nvSpPr>
            <p:spPr bwMode="auto">
              <a:xfrm flipH="1">
                <a:off x="4368" y="1488"/>
                <a:ext cx="432" cy="0"/>
              </a:xfrm>
              <a:prstGeom prst="line">
                <a:avLst/>
              </a:prstGeom>
              <a:noFill/>
              <a:ln w="28575">
                <a:solidFill>
                  <a:schemeClr val="accent2"/>
                </a:solidFill>
                <a:round/>
                <a:headEnd/>
                <a:tailEnd type="triangle" w="med" len="med"/>
              </a:ln>
            </p:spPr>
            <p:txBody>
              <a:bodyPr>
                <a:prstTxWarp prst="textNoShape">
                  <a:avLst/>
                </a:prstTxWarp>
              </a:bodyPr>
              <a:lstStyle/>
              <a:p>
                <a:endParaRPr lang="en-US"/>
              </a:p>
            </p:txBody>
          </p:sp>
          <p:sp>
            <p:nvSpPr>
              <p:cNvPr id="11294" name="Text Box 23"/>
              <p:cNvSpPr txBox="1">
                <a:spLocks noChangeArrowheads="1"/>
              </p:cNvSpPr>
              <p:nvPr/>
            </p:nvSpPr>
            <p:spPr bwMode="auto">
              <a:xfrm>
                <a:off x="4409" y="1272"/>
                <a:ext cx="269" cy="260"/>
              </a:xfrm>
              <a:prstGeom prst="rect">
                <a:avLst/>
              </a:prstGeom>
              <a:noFill/>
              <a:ln w="9525">
                <a:noFill/>
                <a:miter lim="800000"/>
                <a:headEnd/>
                <a:tailEnd/>
              </a:ln>
            </p:spPr>
            <p:txBody>
              <a:bodyPr wrap="none">
                <a:prstTxWarp prst="textNoShape">
                  <a:avLst/>
                </a:prstTxWarp>
                <a:spAutoFit/>
              </a:bodyPr>
              <a:lstStyle/>
              <a:p>
                <a:r>
                  <a:rPr lang="en-US" sz="2000" b="1">
                    <a:solidFill>
                      <a:schemeClr val="accent2"/>
                    </a:solidFill>
                    <a:latin typeface="Monotype Corsiva" charset="0"/>
                  </a:rPr>
                  <a:t>F</a:t>
                </a:r>
              </a:p>
            </p:txBody>
          </p:sp>
        </p:grpSp>
        <p:grpSp>
          <p:nvGrpSpPr>
            <p:cNvPr id="6" name="Group 24"/>
            <p:cNvGrpSpPr>
              <a:grpSpLocks/>
            </p:cNvGrpSpPr>
            <p:nvPr/>
          </p:nvGrpSpPr>
          <p:grpSpPr bwMode="auto">
            <a:xfrm rot="-5400000">
              <a:off x="3866" y="946"/>
              <a:ext cx="404" cy="267"/>
              <a:chOff x="4362" y="1254"/>
              <a:chExt cx="432" cy="267"/>
            </a:xfrm>
          </p:grpSpPr>
          <p:sp>
            <p:nvSpPr>
              <p:cNvPr id="11291" name="Line 25"/>
              <p:cNvSpPr>
                <a:spLocks noChangeShapeType="1"/>
              </p:cNvSpPr>
              <p:nvPr/>
            </p:nvSpPr>
            <p:spPr bwMode="auto">
              <a:xfrm flipH="1">
                <a:off x="4362" y="1486"/>
                <a:ext cx="432" cy="0"/>
              </a:xfrm>
              <a:prstGeom prst="line">
                <a:avLst/>
              </a:prstGeom>
              <a:noFill/>
              <a:ln w="28575">
                <a:solidFill>
                  <a:schemeClr val="accent2"/>
                </a:solidFill>
                <a:round/>
                <a:headEnd/>
                <a:tailEnd type="triangle" w="med" len="med"/>
              </a:ln>
            </p:spPr>
            <p:txBody>
              <a:bodyPr>
                <a:prstTxWarp prst="textNoShape">
                  <a:avLst/>
                </a:prstTxWarp>
              </a:bodyPr>
              <a:lstStyle/>
              <a:p>
                <a:endParaRPr lang="en-US"/>
              </a:p>
            </p:txBody>
          </p:sp>
          <p:sp>
            <p:nvSpPr>
              <p:cNvPr id="11292" name="Text Box 26"/>
              <p:cNvSpPr txBox="1">
                <a:spLocks noChangeArrowheads="1"/>
              </p:cNvSpPr>
              <p:nvPr/>
            </p:nvSpPr>
            <p:spPr bwMode="auto">
              <a:xfrm>
                <a:off x="4561" y="1254"/>
                <a:ext cx="209" cy="267"/>
              </a:xfrm>
              <a:prstGeom prst="rect">
                <a:avLst/>
              </a:prstGeom>
              <a:noFill/>
              <a:ln w="9525">
                <a:noFill/>
                <a:miter lim="800000"/>
                <a:headEnd/>
                <a:tailEnd/>
              </a:ln>
            </p:spPr>
            <p:txBody>
              <a:bodyPr wrap="none">
                <a:prstTxWarp prst="textNoShape">
                  <a:avLst/>
                </a:prstTxWarp>
                <a:spAutoFit/>
              </a:bodyPr>
              <a:lstStyle/>
              <a:p>
                <a:r>
                  <a:rPr lang="en-US" sz="2000" b="1">
                    <a:solidFill>
                      <a:schemeClr val="accent2"/>
                    </a:solidFill>
                    <a:latin typeface="Monotype Corsiva" charset="0"/>
                  </a:rPr>
                  <a:t>F</a:t>
                </a:r>
              </a:p>
            </p:txBody>
          </p:sp>
        </p:grpSp>
      </p:grpSp>
      <p:sp>
        <p:nvSpPr>
          <p:cNvPr id="434203" name="Text Box 27"/>
          <p:cNvSpPr txBox="1">
            <a:spLocks noChangeArrowheads="1"/>
          </p:cNvSpPr>
          <p:nvPr/>
        </p:nvSpPr>
        <p:spPr bwMode="auto">
          <a:xfrm>
            <a:off x="3657600" y="5867400"/>
            <a:ext cx="5105400" cy="457200"/>
          </a:xfrm>
          <a:prstGeom prst="rect">
            <a:avLst/>
          </a:prstGeom>
          <a:noFill/>
          <a:ln w="9525">
            <a:noFill/>
            <a:miter lim="800000"/>
            <a:headEnd/>
            <a:tailEnd/>
          </a:ln>
        </p:spPr>
        <p:txBody>
          <a:bodyPr>
            <a:prstTxWarp prst="textNoShape">
              <a:avLst/>
            </a:prstTxWarp>
            <a:spAutoFit/>
          </a:bodyPr>
          <a:lstStyle/>
          <a:p>
            <a:r>
              <a:rPr lang="en-US" sz="2000">
                <a:solidFill>
                  <a:srgbClr val="FF0000"/>
                </a:solidFill>
                <a:latin typeface="Arial Narrow" charset="0"/>
              </a:rPr>
              <a:t>Compressibility is the reciprocal of Bulk Modulus</a:t>
            </a:r>
            <a:r>
              <a:rPr lang="en-US">
                <a:solidFill>
                  <a:schemeClr val="accent2"/>
                </a:solidFill>
                <a:latin typeface="Arial Narrow" charset="0"/>
              </a:rPr>
              <a:t> </a:t>
            </a:r>
          </a:p>
        </p:txBody>
      </p:sp>
      <p:grpSp>
        <p:nvGrpSpPr>
          <p:cNvPr id="7" name="Group 28"/>
          <p:cNvGrpSpPr>
            <a:grpSpLocks/>
          </p:cNvGrpSpPr>
          <p:nvPr/>
        </p:nvGrpSpPr>
        <p:grpSpPr bwMode="auto">
          <a:xfrm>
            <a:off x="838200" y="5029200"/>
            <a:ext cx="5638800" cy="1219200"/>
            <a:chOff x="480" y="3216"/>
            <a:chExt cx="3552" cy="768"/>
          </a:xfrm>
        </p:grpSpPr>
        <p:sp>
          <p:nvSpPr>
            <p:cNvPr id="11283" name="Oval 29"/>
            <p:cNvSpPr>
              <a:spLocks noChangeArrowheads="1"/>
            </p:cNvSpPr>
            <p:nvPr/>
          </p:nvSpPr>
          <p:spPr bwMode="auto">
            <a:xfrm>
              <a:off x="3840" y="3216"/>
              <a:ext cx="192" cy="192"/>
            </a:xfrm>
            <a:prstGeom prst="ellipse">
              <a:avLst/>
            </a:prstGeom>
            <a:noFill/>
            <a:ln w="19050">
              <a:solidFill>
                <a:srgbClr val="FF0000"/>
              </a:solidFill>
              <a:round/>
              <a:headEnd/>
              <a:tailEnd/>
            </a:ln>
          </p:spPr>
          <p:txBody>
            <a:bodyPr wrap="none" anchor="ctr">
              <a:prstTxWarp prst="textNoShape">
                <a:avLst/>
              </a:prstTxWarp>
            </a:bodyPr>
            <a:lstStyle/>
            <a:p>
              <a:endParaRPr lang="en-US"/>
            </a:p>
          </p:txBody>
        </p:sp>
        <p:sp>
          <p:nvSpPr>
            <p:cNvPr id="11284" name="Text Box 30"/>
            <p:cNvSpPr txBox="1">
              <a:spLocks noChangeArrowheads="1"/>
            </p:cNvSpPr>
            <p:nvPr/>
          </p:nvSpPr>
          <p:spPr bwMode="auto">
            <a:xfrm>
              <a:off x="480" y="3618"/>
              <a:ext cx="1680" cy="366"/>
            </a:xfrm>
            <a:prstGeom prst="rect">
              <a:avLst/>
            </a:prstGeom>
            <a:solidFill>
              <a:srgbClr val="FFFFCC"/>
            </a:solidFill>
            <a:ln w="9525">
              <a:noFill/>
              <a:miter lim="800000"/>
              <a:headEnd/>
              <a:tailEnd/>
            </a:ln>
          </p:spPr>
          <p:txBody>
            <a:bodyPr>
              <a:prstTxWarp prst="textNoShape">
                <a:avLst/>
              </a:prstTxWarp>
              <a:spAutoFit/>
            </a:bodyPr>
            <a:lstStyle/>
            <a:p>
              <a:r>
                <a:rPr lang="en-US" sz="1600">
                  <a:solidFill>
                    <a:srgbClr val="FF0000"/>
                  </a:solidFill>
                  <a:latin typeface="Arial Narrow" charset="0"/>
                </a:rPr>
                <a:t>Because the change of volume is reverse to change of pressure.</a:t>
              </a:r>
            </a:p>
          </p:txBody>
        </p:sp>
        <p:cxnSp>
          <p:nvCxnSpPr>
            <p:cNvPr id="11285" name="AutoShape 31"/>
            <p:cNvCxnSpPr>
              <a:cxnSpLocks noChangeShapeType="1"/>
              <a:stCxn id="11284" idx="3"/>
              <a:endCxn id="11283" idx="4"/>
            </p:cNvCxnSpPr>
            <p:nvPr/>
          </p:nvCxnSpPr>
          <p:spPr bwMode="auto">
            <a:xfrm flipV="1">
              <a:off x="2160" y="3414"/>
              <a:ext cx="1776" cy="387"/>
            </a:xfrm>
            <a:prstGeom prst="straightConnector1">
              <a:avLst/>
            </a:prstGeom>
            <a:noFill/>
            <a:ln w="28575">
              <a:solidFill>
                <a:srgbClr val="FF0000"/>
              </a:solidFill>
              <a:round/>
              <a:headEnd/>
              <a:tailEnd type="triangle" w="med" len="med"/>
            </a:ln>
          </p:spPr>
        </p:cxnSp>
      </p:grpSp>
    </p:spTree>
    <p:extLst>
      <p:ext uri="{BB962C8B-B14F-4D97-AF65-F5344CB8AC3E}">
        <p14:creationId xmlns:p14="http://schemas.microsoft.com/office/powerpoint/2010/main" val="1824550438"/>
      </p:ext>
    </p:extLst>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iterate type="wd">
                                    <p:tmPct val="10000"/>
                                  </p:iterate>
                                  <p:childTnLst>
                                    <p:set>
                                      <p:cBhvr>
                                        <p:cTn id="6" dur="1" fill="hold">
                                          <p:stCondLst>
                                            <p:cond delay="0"/>
                                          </p:stCondLst>
                                        </p:cTn>
                                        <p:tgtEl>
                                          <p:spTgt spid="434183"/>
                                        </p:tgtEl>
                                        <p:attrNameLst>
                                          <p:attrName>style.visibility</p:attrName>
                                        </p:attrNameLst>
                                      </p:cBhvr>
                                      <p:to>
                                        <p:strVal val="visible"/>
                                      </p:to>
                                    </p:set>
                                    <p:animEffect transition="in" filter="wipe(left)">
                                      <p:cBhvr>
                                        <p:cTn id="7" dur="500"/>
                                        <p:tgtEl>
                                          <p:spTgt spid="434183"/>
                                        </p:tgtEl>
                                      </p:cBhvr>
                                    </p:animEffect>
                                  </p:childTnLst>
                                </p:cTn>
                              </p:par>
                            </p:childTnLst>
                          </p:cTn>
                        </p:par>
                      </p:childTnLst>
                    </p:cTn>
                  </p:par>
                  <p:par>
                    <p:cTn id="8" fill="hold">
                      <p:stCondLst>
                        <p:cond delay="indefinite"/>
                      </p:stCondLst>
                      <p:childTnLst>
                        <p:par>
                          <p:cTn id="9" fill="hold">
                            <p:stCondLst>
                              <p:cond delay="0"/>
                            </p:stCondLst>
                            <p:childTnLst>
                              <p:par>
                                <p:cTn id="10" presetID="23" presetClass="entr" presetSubtype="16" fill="hold" grpId="0" nodeType="clickEffect">
                                  <p:stCondLst>
                                    <p:cond delay="0"/>
                                  </p:stCondLst>
                                  <p:iterate type="wd">
                                    <p:tmPct val="10000"/>
                                  </p:iterate>
                                  <p:childTnLst>
                                    <p:set>
                                      <p:cBhvr>
                                        <p:cTn id="11" dur="1" fill="hold">
                                          <p:stCondLst>
                                            <p:cond delay="0"/>
                                          </p:stCondLst>
                                        </p:cTn>
                                        <p:tgtEl>
                                          <p:spTgt spid="434188"/>
                                        </p:tgtEl>
                                        <p:attrNameLst>
                                          <p:attrName>style.visibility</p:attrName>
                                        </p:attrNameLst>
                                      </p:cBhvr>
                                      <p:to>
                                        <p:strVal val="visible"/>
                                      </p:to>
                                    </p:set>
                                    <p:anim calcmode="lin" valueType="num">
                                      <p:cBhvr>
                                        <p:cTn id="12" dur="500" fill="hold"/>
                                        <p:tgtEl>
                                          <p:spTgt spid="434188"/>
                                        </p:tgtEl>
                                        <p:attrNameLst>
                                          <p:attrName>ppt_w</p:attrName>
                                        </p:attrNameLst>
                                      </p:cBhvr>
                                      <p:tavLst>
                                        <p:tav tm="0">
                                          <p:val>
                                            <p:fltVal val="0"/>
                                          </p:val>
                                        </p:tav>
                                        <p:tav tm="100000">
                                          <p:val>
                                            <p:strVal val="#ppt_w"/>
                                          </p:val>
                                        </p:tav>
                                      </p:tavLst>
                                    </p:anim>
                                    <p:anim calcmode="lin" valueType="num">
                                      <p:cBhvr>
                                        <p:cTn id="13" dur="500" fill="hold"/>
                                        <p:tgtEl>
                                          <p:spTgt spid="434188"/>
                                        </p:tgtEl>
                                        <p:attrNameLst>
                                          <p:attrName>ppt_h</p:attrName>
                                        </p:attrNameLst>
                                      </p:cBhvr>
                                      <p:tavLst>
                                        <p:tav tm="0">
                                          <p:val>
                                            <p:fltVal val="0"/>
                                          </p:val>
                                        </p:tav>
                                        <p:tav tm="100000">
                                          <p:val>
                                            <p:strVal val="#ppt_h"/>
                                          </p:val>
                                        </p:tav>
                                      </p:tavLst>
                                    </p:anim>
                                  </p:childTnLst>
                                </p:cTn>
                              </p:par>
                            </p:childTnLst>
                          </p:cTn>
                        </p:par>
                      </p:childTnLst>
                    </p:cTn>
                  </p:par>
                  <p:par>
                    <p:cTn id="14" fill="hold">
                      <p:stCondLst>
                        <p:cond delay="indefinite"/>
                      </p:stCondLst>
                      <p:childTnLst>
                        <p:par>
                          <p:cTn id="15" fill="hold">
                            <p:stCondLst>
                              <p:cond delay="0"/>
                            </p:stCondLst>
                            <p:childTnLst>
                              <p:par>
                                <p:cTn id="16" presetID="22" presetClass="entr" presetSubtype="8" fill="hold" grpId="0" nodeType="clickEffect">
                                  <p:stCondLst>
                                    <p:cond delay="0"/>
                                  </p:stCondLst>
                                  <p:iterate type="wd">
                                    <p:tmPct val="10000"/>
                                  </p:iterate>
                                  <p:childTnLst>
                                    <p:set>
                                      <p:cBhvr>
                                        <p:cTn id="17" dur="1" fill="hold">
                                          <p:stCondLst>
                                            <p:cond delay="0"/>
                                          </p:stCondLst>
                                        </p:cTn>
                                        <p:tgtEl>
                                          <p:spTgt spid="434186"/>
                                        </p:tgtEl>
                                        <p:attrNameLst>
                                          <p:attrName>style.visibility</p:attrName>
                                        </p:attrNameLst>
                                      </p:cBhvr>
                                      <p:to>
                                        <p:strVal val="visible"/>
                                      </p:to>
                                    </p:set>
                                    <p:animEffect transition="in" filter="wipe(left)">
                                      <p:cBhvr>
                                        <p:cTn id="18" dur="500"/>
                                        <p:tgtEl>
                                          <p:spTgt spid="434186"/>
                                        </p:tgtEl>
                                      </p:cBhvr>
                                    </p:animEffect>
                                  </p:childTnLst>
                                </p:cTn>
                              </p:par>
                            </p:childTnLst>
                          </p:cTn>
                        </p:par>
                      </p:childTnLst>
                    </p:cTn>
                  </p:par>
                  <p:par>
                    <p:cTn id="19" fill="hold">
                      <p:stCondLst>
                        <p:cond delay="indefinite"/>
                      </p:stCondLst>
                      <p:childTnLst>
                        <p:par>
                          <p:cTn id="20" fill="hold">
                            <p:stCondLst>
                              <p:cond delay="0"/>
                            </p:stCondLst>
                            <p:childTnLst>
                              <p:par>
                                <p:cTn id="21" presetID="23" presetClass="entr" presetSubtype="16" fill="hold" nodeType="clickEffect">
                                  <p:stCondLst>
                                    <p:cond delay="0"/>
                                  </p:stCondLst>
                                  <p:iterate type="wd">
                                    <p:tmPct val="10000"/>
                                  </p:iterate>
                                  <p:childTnLst>
                                    <p:set>
                                      <p:cBhvr>
                                        <p:cTn id="22" dur="1" fill="hold">
                                          <p:stCondLst>
                                            <p:cond delay="0"/>
                                          </p:stCondLst>
                                        </p:cTn>
                                        <p:tgtEl>
                                          <p:spTgt spid="2"/>
                                        </p:tgtEl>
                                        <p:attrNameLst>
                                          <p:attrName>style.visibility</p:attrName>
                                        </p:attrNameLst>
                                      </p:cBhvr>
                                      <p:to>
                                        <p:strVal val="visible"/>
                                      </p:to>
                                    </p:set>
                                    <p:anim calcmode="lin" valueType="num">
                                      <p:cBhvr>
                                        <p:cTn id="23" dur="500" fill="hold"/>
                                        <p:tgtEl>
                                          <p:spTgt spid="2"/>
                                        </p:tgtEl>
                                        <p:attrNameLst>
                                          <p:attrName>ppt_w</p:attrName>
                                        </p:attrNameLst>
                                      </p:cBhvr>
                                      <p:tavLst>
                                        <p:tav tm="0">
                                          <p:val>
                                            <p:fltVal val="0"/>
                                          </p:val>
                                        </p:tav>
                                        <p:tav tm="100000">
                                          <p:val>
                                            <p:strVal val="#ppt_w"/>
                                          </p:val>
                                        </p:tav>
                                      </p:tavLst>
                                    </p:anim>
                                    <p:anim calcmode="lin" valueType="num">
                                      <p:cBhvr>
                                        <p:cTn id="24" dur="500" fill="hold"/>
                                        <p:tgtEl>
                                          <p:spTgt spid="2"/>
                                        </p:tgtEl>
                                        <p:attrNameLst>
                                          <p:attrName>ppt_h</p:attrName>
                                        </p:attrNameLst>
                                      </p:cBhvr>
                                      <p:tavLst>
                                        <p:tav tm="0">
                                          <p:val>
                                            <p:fltVal val="0"/>
                                          </p:val>
                                        </p:tav>
                                        <p:tav tm="100000">
                                          <p:val>
                                            <p:strVal val="#ppt_h"/>
                                          </p:val>
                                        </p:tav>
                                      </p:tavLst>
                                    </p:anim>
                                  </p:childTnLst>
                                </p:cTn>
                              </p:par>
                            </p:childTnLst>
                          </p:cTn>
                        </p:par>
                      </p:childTnLst>
                    </p:cTn>
                  </p:par>
                  <p:par>
                    <p:cTn id="25" fill="hold">
                      <p:stCondLst>
                        <p:cond delay="indefinite"/>
                      </p:stCondLst>
                      <p:childTnLst>
                        <p:par>
                          <p:cTn id="26" fill="hold">
                            <p:stCondLst>
                              <p:cond delay="0"/>
                            </p:stCondLst>
                            <p:childTnLst>
                              <p:par>
                                <p:cTn id="27" presetID="22" presetClass="entr" presetSubtype="8" fill="hold" grpId="0" nodeType="clickEffect">
                                  <p:stCondLst>
                                    <p:cond delay="0"/>
                                  </p:stCondLst>
                                  <p:iterate type="wd">
                                    <p:tmPct val="10000"/>
                                  </p:iterate>
                                  <p:childTnLst>
                                    <p:set>
                                      <p:cBhvr>
                                        <p:cTn id="28" dur="1" fill="hold">
                                          <p:stCondLst>
                                            <p:cond delay="0"/>
                                          </p:stCondLst>
                                        </p:cTn>
                                        <p:tgtEl>
                                          <p:spTgt spid="434185">
                                            <p:txEl>
                                              <p:pRg st="0" end="0"/>
                                            </p:txEl>
                                          </p:spTgt>
                                        </p:tgtEl>
                                        <p:attrNameLst>
                                          <p:attrName>style.visibility</p:attrName>
                                        </p:attrNameLst>
                                      </p:cBhvr>
                                      <p:to>
                                        <p:strVal val="visible"/>
                                      </p:to>
                                    </p:set>
                                    <p:animEffect transition="in" filter="wipe(left)">
                                      <p:cBhvr>
                                        <p:cTn id="29" dur="500"/>
                                        <p:tgtEl>
                                          <p:spTgt spid="434185">
                                            <p:txEl>
                                              <p:pRg st="0" end="0"/>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22" presetClass="entr" presetSubtype="8" fill="hold" nodeType="clickEffect">
                                  <p:stCondLst>
                                    <p:cond delay="0"/>
                                  </p:stCondLst>
                                  <p:iterate type="wd">
                                    <p:tmPct val="10000"/>
                                  </p:iterate>
                                  <p:childTnLst>
                                    <p:set>
                                      <p:cBhvr>
                                        <p:cTn id="33" dur="1" fill="hold">
                                          <p:stCondLst>
                                            <p:cond delay="0"/>
                                          </p:stCondLst>
                                        </p:cTn>
                                        <p:tgtEl>
                                          <p:spTgt spid="434182"/>
                                        </p:tgtEl>
                                        <p:attrNameLst>
                                          <p:attrName>style.visibility</p:attrName>
                                        </p:attrNameLst>
                                      </p:cBhvr>
                                      <p:to>
                                        <p:strVal val="visible"/>
                                      </p:to>
                                    </p:set>
                                    <p:animEffect transition="in" filter="wipe(left)">
                                      <p:cBhvr>
                                        <p:cTn id="34" dur="500"/>
                                        <p:tgtEl>
                                          <p:spTgt spid="434182"/>
                                        </p:tgtEl>
                                      </p:cBhvr>
                                    </p:animEffect>
                                  </p:childTnLst>
                                </p:cTn>
                              </p:par>
                            </p:childTnLst>
                          </p:cTn>
                        </p:par>
                      </p:childTnLst>
                    </p:cTn>
                  </p:par>
                  <p:par>
                    <p:cTn id="35" fill="hold">
                      <p:stCondLst>
                        <p:cond delay="indefinite"/>
                      </p:stCondLst>
                      <p:childTnLst>
                        <p:par>
                          <p:cTn id="36" fill="hold">
                            <p:stCondLst>
                              <p:cond delay="0"/>
                            </p:stCondLst>
                            <p:childTnLst>
                              <p:par>
                                <p:cTn id="37" presetID="22" presetClass="entr" presetSubtype="8" fill="hold" grpId="0" nodeType="clickEffect">
                                  <p:stCondLst>
                                    <p:cond delay="0"/>
                                  </p:stCondLst>
                                  <p:iterate type="wd">
                                    <p:tmPct val="10000"/>
                                  </p:iterate>
                                  <p:childTnLst>
                                    <p:set>
                                      <p:cBhvr>
                                        <p:cTn id="38" dur="1" fill="hold">
                                          <p:stCondLst>
                                            <p:cond delay="0"/>
                                          </p:stCondLst>
                                        </p:cTn>
                                        <p:tgtEl>
                                          <p:spTgt spid="434187">
                                            <p:txEl>
                                              <p:pRg st="0" end="0"/>
                                            </p:txEl>
                                          </p:spTgt>
                                        </p:tgtEl>
                                        <p:attrNameLst>
                                          <p:attrName>style.visibility</p:attrName>
                                        </p:attrNameLst>
                                      </p:cBhvr>
                                      <p:to>
                                        <p:strVal val="visible"/>
                                      </p:to>
                                    </p:set>
                                    <p:animEffect transition="in" filter="wipe(left)">
                                      <p:cBhvr>
                                        <p:cTn id="39" dur="500"/>
                                        <p:tgtEl>
                                          <p:spTgt spid="434187">
                                            <p:txEl>
                                              <p:pRg st="0" end="0"/>
                                            </p:txEl>
                                          </p:spTgt>
                                        </p:tgtEl>
                                      </p:cBhvr>
                                    </p:animEffect>
                                  </p:childTnLst>
                                </p:cTn>
                              </p:par>
                            </p:childTnLst>
                          </p:cTn>
                        </p:par>
                      </p:childTnLst>
                    </p:cTn>
                  </p:par>
                  <p:par>
                    <p:cTn id="40" fill="hold">
                      <p:stCondLst>
                        <p:cond delay="indefinite"/>
                      </p:stCondLst>
                      <p:childTnLst>
                        <p:par>
                          <p:cTn id="41" fill="hold">
                            <p:stCondLst>
                              <p:cond delay="0"/>
                            </p:stCondLst>
                            <p:childTnLst>
                              <p:par>
                                <p:cTn id="42" presetID="22" presetClass="entr" presetSubtype="8" fill="hold" grpId="0" nodeType="clickEffect">
                                  <p:stCondLst>
                                    <p:cond delay="0"/>
                                  </p:stCondLst>
                                  <p:iterate type="wd">
                                    <p:tmPct val="10000"/>
                                  </p:iterate>
                                  <p:childTnLst>
                                    <p:set>
                                      <p:cBhvr>
                                        <p:cTn id="43" dur="1" fill="hold">
                                          <p:stCondLst>
                                            <p:cond delay="0"/>
                                          </p:stCondLst>
                                        </p:cTn>
                                        <p:tgtEl>
                                          <p:spTgt spid="434184">
                                            <p:txEl>
                                              <p:pRg st="0" end="0"/>
                                            </p:txEl>
                                          </p:spTgt>
                                        </p:tgtEl>
                                        <p:attrNameLst>
                                          <p:attrName>style.visibility</p:attrName>
                                        </p:attrNameLst>
                                      </p:cBhvr>
                                      <p:to>
                                        <p:strVal val="visible"/>
                                      </p:to>
                                    </p:set>
                                    <p:animEffect transition="in" filter="wipe(left)">
                                      <p:cBhvr>
                                        <p:cTn id="44" dur="500"/>
                                        <p:tgtEl>
                                          <p:spTgt spid="434184">
                                            <p:txEl>
                                              <p:pRg st="0" end="0"/>
                                            </p:txEl>
                                          </p:spTgt>
                                        </p:tgtEl>
                                      </p:cBhvr>
                                    </p:animEffect>
                                  </p:childTnLst>
                                </p:cTn>
                              </p:par>
                            </p:childTnLst>
                          </p:cTn>
                        </p:par>
                      </p:childTnLst>
                    </p:cTn>
                  </p:par>
                  <p:par>
                    <p:cTn id="45" fill="hold">
                      <p:stCondLst>
                        <p:cond delay="indefinite"/>
                      </p:stCondLst>
                      <p:childTnLst>
                        <p:par>
                          <p:cTn id="46" fill="hold">
                            <p:stCondLst>
                              <p:cond delay="0"/>
                            </p:stCondLst>
                            <p:childTnLst>
                              <p:par>
                                <p:cTn id="47" presetID="22" presetClass="entr" presetSubtype="8" fill="hold" nodeType="clickEffect">
                                  <p:stCondLst>
                                    <p:cond delay="0"/>
                                  </p:stCondLst>
                                  <p:iterate type="wd">
                                    <p:tmPct val="10000"/>
                                  </p:iterate>
                                  <p:childTnLst>
                                    <p:set>
                                      <p:cBhvr>
                                        <p:cTn id="48" dur="1" fill="hold">
                                          <p:stCondLst>
                                            <p:cond delay="0"/>
                                          </p:stCondLst>
                                        </p:cTn>
                                        <p:tgtEl>
                                          <p:spTgt spid="434178"/>
                                        </p:tgtEl>
                                        <p:attrNameLst>
                                          <p:attrName>style.visibility</p:attrName>
                                        </p:attrNameLst>
                                      </p:cBhvr>
                                      <p:to>
                                        <p:strVal val="visible"/>
                                      </p:to>
                                    </p:set>
                                    <p:animEffect transition="in" filter="wipe(left)">
                                      <p:cBhvr>
                                        <p:cTn id="49" dur="500"/>
                                        <p:tgtEl>
                                          <p:spTgt spid="434178"/>
                                        </p:tgtEl>
                                      </p:cBhvr>
                                    </p:animEffect>
                                  </p:childTnLst>
                                </p:cTn>
                              </p:par>
                            </p:childTnLst>
                          </p:cTn>
                        </p:par>
                      </p:childTnLst>
                    </p:cTn>
                  </p:par>
                  <p:par>
                    <p:cTn id="50" fill="hold">
                      <p:stCondLst>
                        <p:cond delay="indefinite"/>
                      </p:stCondLst>
                      <p:childTnLst>
                        <p:par>
                          <p:cTn id="51" fill="hold">
                            <p:stCondLst>
                              <p:cond delay="0"/>
                            </p:stCondLst>
                            <p:childTnLst>
                              <p:par>
                                <p:cTn id="52" presetID="22" presetClass="entr" presetSubtype="8" fill="hold" nodeType="clickEffect">
                                  <p:stCondLst>
                                    <p:cond delay="0"/>
                                  </p:stCondLst>
                                  <p:iterate type="wd">
                                    <p:tmPct val="10000"/>
                                  </p:iterate>
                                  <p:childTnLst>
                                    <p:set>
                                      <p:cBhvr>
                                        <p:cTn id="53" dur="1" fill="hold">
                                          <p:stCondLst>
                                            <p:cond delay="0"/>
                                          </p:stCondLst>
                                        </p:cTn>
                                        <p:tgtEl>
                                          <p:spTgt spid="434179"/>
                                        </p:tgtEl>
                                        <p:attrNameLst>
                                          <p:attrName>style.visibility</p:attrName>
                                        </p:attrNameLst>
                                      </p:cBhvr>
                                      <p:to>
                                        <p:strVal val="visible"/>
                                      </p:to>
                                    </p:set>
                                    <p:animEffect transition="in" filter="wipe(left)">
                                      <p:cBhvr>
                                        <p:cTn id="54" dur="500"/>
                                        <p:tgtEl>
                                          <p:spTgt spid="434179"/>
                                        </p:tgtEl>
                                      </p:cBhvr>
                                    </p:animEffect>
                                  </p:childTnLst>
                                </p:cTn>
                              </p:par>
                            </p:childTnLst>
                          </p:cTn>
                        </p:par>
                      </p:childTnLst>
                    </p:cTn>
                  </p:par>
                  <p:par>
                    <p:cTn id="55" fill="hold">
                      <p:stCondLst>
                        <p:cond delay="indefinite"/>
                      </p:stCondLst>
                      <p:childTnLst>
                        <p:par>
                          <p:cTn id="56" fill="hold">
                            <p:stCondLst>
                              <p:cond delay="0"/>
                            </p:stCondLst>
                            <p:childTnLst>
                              <p:par>
                                <p:cTn id="57" presetID="22" presetClass="entr" presetSubtype="8" fill="hold" nodeType="clickEffect">
                                  <p:stCondLst>
                                    <p:cond delay="0"/>
                                  </p:stCondLst>
                                  <p:iterate type="wd">
                                    <p:tmPct val="10000"/>
                                  </p:iterate>
                                  <p:childTnLst>
                                    <p:set>
                                      <p:cBhvr>
                                        <p:cTn id="58" dur="1" fill="hold">
                                          <p:stCondLst>
                                            <p:cond delay="0"/>
                                          </p:stCondLst>
                                        </p:cTn>
                                        <p:tgtEl>
                                          <p:spTgt spid="434180"/>
                                        </p:tgtEl>
                                        <p:attrNameLst>
                                          <p:attrName>style.visibility</p:attrName>
                                        </p:attrNameLst>
                                      </p:cBhvr>
                                      <p:to>
                                        <p:strVal val="visible"/>
                                      </p:to>
                                    </p:set>
                                    <p:animEffect transition="in" filter="wipe(left)">
                                      <p:cBhvr>
                                        <p:cTn id="59" dur="500"/>
                                        <p:tgtEl>
                                          <p:spTgt spid="434180"/>
                                        </p:tgtEl>
                                      </p:cBhvr>
                                    </p:animEffect>
                                  </p:childTnLst>
                                </p:cTn>
                              </p:par>
                            </p:childTnLst>
                          </p:cTn>
                        </p:par>
                      </p:childTnLst>
                    </p:cTn>
                  </p:par>
                  <p:par>
                    <p:cTn id="60" fill="hold">
                      <p:stCondLst>
                        <p:cond delay="indefinite"/>
                      </p:stCondLst>
                      <p:childTnLst>
                        <p:par>
                          <p:cTn id="61" fill="hold">
                            <p:stCondLst>
                              <p:cond delay="0"/>
                            </p:stCondLst>
                            <p:childTnLst>
                              <p:par>
                                <p:cTn id="62" presetID="22" presetClass="entr" presetSubtype="2" fill="hold" nodeType="clickEffect">
                                  <p:stCondLst>
                                    <p:cond delay="0"/>
                                  </p:stCondLst>
                                  <p:iterate type="wd">
                                    <p:tmPct val="10000"/>
                                  </p:iterate>
                                  <p:childTnLst>
                                    <p:set>
                                      <p:cBhvr>
                                        <p:cTn id="63" dur="1" fill="hold">
                                          <p:stCondLst>
                                            <p:cond delay="0"/>
                                          </p:stCondLst>
                                        </p:cTn>
                                        <p:tgtEl>
                                          <p:spTgt spid="7"/>
                                        </p:tgtEl>
                                        <p:attrNameLst>
                                          <p:attrName>style.visibility</p:attrName>
                                        </p:attrNameLst>
                                      </p:cBhvr>
                                      <p:to>
                                        <p:strVal val="visible"/>
                                      </p:to>
                                    </p:set>
                                    <p:animEffect transition="in" filter="wipe(right)">
                                      <p:cBhvr>
                                        <p:cTn id="64" dur="500"/>
                                        <p:tgtEl>
                                          <p:spTgt spid="7"/>
                                        </p:tgtEl>
                                      </p:cBhvr>
                                    </p:animEffect>
                                  </p:childTnLst>
                                </p:cTn>
                              </p:par>
                            </p:childTnLst>
                          </p:cTn>
                        </p:par>
                      </p:childTnLst>
                    </p:cTn>
                  </p:par>
                  <p:par>
                    <p:cTn id="65" fill="hold">
                      <p:stCondLst>
                        <p:cond delay="indefinite"/>
                      </p:stCondLst>
                      <p:childTnLst>
                        <p:par>
                          <p:cTn id="66" fill="hold">
                            <p:stCondLst>
                              <p:cond delay="0"/>
                            </p:stCondLst>
                            <p:childTnLst>
                              <p:par>
                                <p:cTn id="67" presetID="22" presetClass="entr" presetSubtype="8" fill="hold" grpId="0" nodeType="clickEffect">
                                  <p:stCondLst>
                                    <p:cond delay="0"/>
                                  </p:stCondLst>
                                  <p:iterate type="wd">
                                    <p:tmPct val="10000"/>
                                  </p:iterate>
                                  <p:childTnLst>
                                    <p:set>
                                      <p:cBhvr>
                                        <p:cTn id="68" dur="1" fill="hold">
                                          <p:stCondLst>
                                            <p:cond delay="0"/>
                                          </p:stCondLst>
                                        </p:cTn>
                                        <p:tgtEl>
                                          <p:spTgt spid="434203">
                                            <p:txEl>
                                              <p:pRg st="0" end="0"/>
                                            </p:txEl>
                                          </p:spTgt>
                                        </p:tgtEl>
                                        <p:attrNameLst>
                                          <p:attrName>style.visibility</p:attrName>
                                        </p:attrNameLst>
                                      </p:cBhvr>
                                      <p:to>
                                        <p:strVal val="visible"/>
                                      </p:to>
                                    </p:set>
                                    <p:animEffect transition="in" filter="wipe(left)">
                                      <p:cBhvr>
                                        <p:cTn id="69" dur="500"/>
                                        <p:tgtEl>
                                          <p:spTgt spid="43420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34183" grpId="0" animBg="1" autoUpdateAnimBg="0"/>
      <p:bldP spid="434184" grpId="0" build="p" autoUpdateAnimBg="0"/>
      <p:bldP spid="434185" grpId="0" build="p" autoUpdateAnimBg="0"/>
      <p:bldP spid="434186" grpId="0" animBg="1" autoUpdateAnimBg="0"/>
      <p:bldP spid="434187" grpId="0" build="p" autoUpdateAnimBg="0"/>
      <p:bldP spid="434188" grpId="0" animBg="1" autoUpdateAnimBg="0"/>
      <p:bldP spid="434203" grpId="0" build="p" autoUpdateAnimBg="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pPr>
              <a:defRPr/>
            </a:pPr>
            <a:r>
              <a:rPr lang="en-US" smtClean="0"/>
              <a:t>Thursday, Nov. 6, 2014</a:t>
            </a:r>
            <a:endParaRPr lang="en-US"/>
          </a:p>
        </p:txBody>
      </p:sp>
      <p:sp>
        <p:nvSpPr>
          <p:cNvPr id="5" name="Footer Placeholder 4"/>
          <p:cNvSpPr>
            <a:spLocks noGrp="1"/>
          </p:cNvSpPr>
          <p:nvPr>
            <p:ph type="ftr" sz="quarter" idx="11"/>
          </p:nvPr>
        </p:nvSpPr>
        <p:spPr/>
        <p:txBody>
          <a:bodyPr/>
          <a:lstStyle/>
          <a:p>
            <a:pPr>
              <a:defRPr/>
            </a:pPr>
            <a:r>
              <a:rPr lang="nl-NL" smtClean="0"/>
              <a:t>PHYS 1443-004, Fall 2014                            Dr. Jaehoon Yu</a:t>
            </a:r>
            <a:endParaRPr lang="en-US"/>
          </a:p>
        </p:txBody>
      </p:sp>
      <p:sp>
        <p:nvSpPr>
          <p:cNvPr id="6" name="Slide Number Placeholder 5"/>
          <p:cNvSpPr>
            <a:spLocks noGrp="1"/>
          </p:cNvSpPr>
          <p:nvPr>
            <p:ph type="sldNum" sz="quarter" idx="12"/>
          </p:nvPr>
        </p:nvSpPr>
        <p:spPr/>
        <p:txBody>
          <a:bodyPr/>
          <a:lstStyle/>
          <a:p>
            <a:pPr>
              <a:defRPr/>
            </a:pPr>
            <a:fld id="{6E2757B3-7499-3742-A062-5102261166ED}" type="slidenum">
              <a:rPr lang="en-US" smtClean="0"/>
              <a:pPr>
                <a:defRPr/>
              </a:pPr>
              <a:t>7</a:t>
            </a:fld>
            <a:endParaRPr lang="en-US"/>
          </a:p>
        </p:txBody>
      </p:sp>
      <p:pic>
        <p:nvPicPr>
          <p:cNvPr id="7" name="Picture 3" descr="Table_12_01"/>
          <p:cNvPicPr>
            <a:picLocks noChangeAspect="1" noChangeArrowheads="1"/>
          </p:cNvPicPr>
          <p:nvPr/>
        </p:nvPicPr>
        <p:blipFill>
          <a:blip r:embed="rId2"/>
          <a:srcRect/>
          <a:stretch>
            <a:fillRect/>
          </a:stretch>
        </p:blipFill>
        <p:spPr bwMode="auto">
          <a:xfrm>
            <a:off x="228600" y="685800"/>
            <a:ext cx="4572000" cy="6096000"/>
          </a:xfrm>
          <a:prstGeom prst="rect">
            <a:avLst/>
          </a:prstGeom>
          <a:noFill/>
        </p:spPr>
      </p:pic>
      <p:sp>
        <p:nvSpPr>
          <p:cNvPr id="8" name="Title 1"/>
          <p:cNvSpPr>
            <a:spLocks noGrp="1"/>
          </p:cNvSpPr>
          <p:nvPr>
            <p:ph type="title"/>
          </p:nvPr>
        </p:nvSpPr>
        <p:spPr>
          <a:xfrm>
            <a:off x="381000" y="0"/>
            <a:ext cx="8382000" cy="685800"/>
          </a:xfrm>
        </p:spPr>
        <p:txBody>
          <a:bodyPr/>
          <a:lstStyle/>
          <a:p>
            <a:r>
              <a:rPr lang="en-US" sz="3200" dirty="0" smtClean="0"/>
              <a:t>Elastic </a:t>
            </a:r>
            <a:r>
              <a:rPr lang="en-US" sz="3200" dirty="0" err="1" smtClean="0"/>
              <a:t>Moduli</a:t>
            </a:r>
            <a:r>
              <a:rPr lang="en-US" sz="3200" dirty="0" smtClean="0"/>
              <a:t> and Ultimate Strengths of Materials</a:t>
            </a:r>
            <a:endParaRPr lang="en-US" sz="3200" dirty="0"/>
          </a:p>
        </p:txBody>
      </p:sp>
      <p:pic>
        <p:nvPicPr>
          <p:cNvPr id="9" name="Picture 3" descr="Table_12_02"/>
          <p:cNvPicPr>
            <a:picLocks noChangeAspect="1" noChangeArrowheads="1"/>
          </p:cNvPicPr>
          <p:nvPr/>
        </p:nvPicPr>
        <p:blipFill>
          <a:blip r:embed="rId3"/>
          <a:srcRect/>
          <a:stretch>
            <a:fillRect/>
          </a:stretch>
        </p:blipFill>
        <p:spPr bwMode="auto">
          <a:xfrm>
            <a:off x="4876800" y="685801"/>
            <a:ext cx="4114800" cy="5943600"/>
          </a:xfrm>
          <a:prstGeom prst="rect">
            <a:avLst/>
          </a:prstGeom>
          <a:noFill/>
        </p:spPr>
      </p:pic>
      <p:sp>
        <p:nvSpPr>
          <p:cNvPr id="10" name="Rectangle 9"/>
          <p:cNvSpPr/>
          <p:nvPr/>
        </p:nvSpPr>
        <p:spPr bwMode="auto">
          <a:xfrm>
            <a:off x="228600" y="2286000"/>
            <a:ext cx="4495800" cy="304800"/>
          </a:xfrm>
          <a:prstGeom prst="rect">
            <a:avLst/>
          </a:prstGeom>
          <a:noFill/>
          <a:ln w="38100" cap="flat" cmpd="sng" algn="ctr">
            <a:solidFill>
              <a:srgbClr val="8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3794863450"/>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p:cTn id="7" dur="500" fill="hold"/>
                                        <p:tgtEl>
                                          <p:spTgt spid="7"/>
                                        </p:tgtEl>
                                        <p:attrNameLst>
                                          <p:attrName>ppt_w</p:attrName>
                                        </p:attrNameLst>
                                      </p:cBhvr>
                                      <p:tavLst>
                                        <p:tav tm="0">
                                          <p:val>
                                            <p:fltVal val="0"/>
                                          </p:val>
                                        </p:tav>
                                        <p:tav tm="100000">
                                          <p:val>
                                            <p:strVal val="#ppt_w"/>
                                          </p:val>
                                        </p:tav>
                                      </p:tavLst>
                                    </p:anim>
                                    <p:anim calcmode="lin" valueType="num">
                                      <p:cBhvr>
                                        <p:cTn id="8" dur="500" fill="hold"/>
                                        <p:tgtEl>
                                          <p:spTgt spid="7"/>
                                        </p:tgtEl>
                                        <p:attrNameLst>
                                          <p:attrName>ppt_h</p:attrName>
                                        </p:attrNameLst>
                                      </p:cBhvr>
                                      <p:tavLst>
                                        <p:tav tm="0">
                                          <p:val>
                                            <p:fltVal val="0"/>
                                          </p:val>
                                        </p:tav>
                                        <p:tav tm="100000">
                                          <p:val>
                                            <p:strVal val="#ppt_h"/>
                                          </p:val>
                                        </p:tav>
                                      </p:tavLst>
                                    </p:anim>
                                    <p:animEffect transition="in" filter="fade">
                                      <p:cBhvr>
                                        <p:cTn id="9" dur="500"/>
                                        <p:tgtEl>
                                          <p:spTgt spid="7"/>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0" fill="hold" nodeType="clickEffect">
                                  <p:stCondLst>
                                    <p:cond delay="0"/>
                                  </p:stCondLst>
                                  <p:childTnLst>
                                    <p:set>
                                      <p:cBhvr>
                                        <p:cTn id="13" dur="1" fill="hold">
                                          <p:stCondLst>
                                            <p:cond delay="0"/>
                                          </p:stCondLst>
                                        </p:cTn>
                                        <p:tgtEl>
                                          <p:spTgt spid="9"/>
                                        </p:tgtEl>
                                        <p:attrNameLst>
                                          <p:attrName>style.visibility</p:attrName>
                                        </p:attrNameLst>
                                      </p:cBhvr>
                                      <p:to>
                                        <p:strVal val="visible"/>
                                      </p:to>
                                    </p:set>
                                    <p:anim calcmode="lin" valueType="num">
                                      <p:cBhvr>
                                        <p:cTn id="14" dur="500" fill="hold"/>
                                        <p:tgtEl>
                                          <p:spTgt spid="9"/>
                                        </p:tgtEl>
                                        <p:attrNameLst>
                                          <p:attrName>ppt_w</p:attrName>
                                        </p:attrNameLst>
                                      </p:cBhvr>
                                      <p:tavLst>
                                        <p:tav tm="0">
                                          <p:val>
                                            <p:fltVal val="0"/>
                                          </p:val>
                                        </p:tav>
                                        <p:tav tm="100000">
                                          <p:val>
                                            <p:strVal val="#ppt_w"/>
                                          </p:val>
                                        </p:tav>
                                      </p:tavLst>
                                    </p:anim>
                                    <p:anim calcmode="lin" valueType="num">
                                      <p:cBhvr>
                                        <p:cTn id="15" dur="500" fill="hold"/>
                                        <p:tgtEl>
                                          <p:spTgt spid="9"/>
                                        </p:tgtEl>
                                        <p:attrNameLst>
                                          <p:attrName>ppt_h</p:attrName>
                                        </p:attrNameLst>
                                      </p:cBhvr>
                                      <p:tavLst>
                                        <p:tav tm="0">
                                          <p:val>
                                            <p:fltVal val="0"/>
                                          </p:val>
                                        </p:tav>
                                        <p:tav tm="100000">
                                          <p:val>
                                            <p:strVal val="#ppt_h"/>
                                          </p:val>
                                        </p:tav>
                                      </p:tavLst>
                                    </p:anim>
                                    <p:animEffect transition="in" filter="fade">
                                      <p:cBhvr>
                                        <p:cTn id="16" dur="500"/>
                                        <p:tgtEl>
                                          <p:spTgt spid="9"/>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0" fill="hold" grpId="0" nodeType="clickEffect">
                                  <p:stCondLst>
                                    <p:cond delay="0"/>
                                  </p:stCondLst>
                                  <p:childTnLst>
                                    <p:set>
                                      <p:cBhvr>
                                        <p:cTn id="20" dur="1" fill="hold">
                                          <p:stCondLst>
                                            <p:cond delay="0"/>
                                          </p:stCondLst>
                                        </p:cTn>
                                        <p:tgtEl>
                                          <p:spTgt spid="10"/>
                                        </p:tgtEl>
                                        <p:attrNameLst>
                                          <p:attrName>style.visibility</p:attrName>
                                        </p:attrNameLst>
                                      </p:cBhvr>
                                      <p:to>
                                        <p:strVal val="visible"/>
                                      </p:to>
                                    </p:set>
                                    <p:anim calcmode="lin" valueType="num">
                                      <p:cBhvr>
                                        <p:cTn id="21" dur="500" fill="hold"/>
                                        <p:tgtEl>
                                          <p:spTgt spid="10"/>
                                        </p:tgtEl>
                                        <p:attrNameLst>
                                          <p:attrName>ppt_w</p:attrName>
                                        </p:attrNameLst>
                                      </p:cBhvr>
                                      <p:tavLst>
                                        <p:tav tm="0">
                                          <p:val>
                                            <p:fltVal val="0"/>
                                          </p:val>
                                        </p:tav>
                                        <p:tav tm="100000">
                                          <p:val>
                                            <p:strVal val="#ppt_w"/>
                                          </p:val>
                                        </p:tav>
                                      </p:tavLst>
                                    </p:anim>
                                    <p:anim calcmode="lin" valueType="num">
                                      <p:cBhvr>
                                        <p:cTn id="22" dur="500" fill="hold"/>
                                        <p:tgtEl>
                                          <p:spTgt spid="10"/>
                                        </p:tgtEl>
                                        <p:attrNameLst>
                                          <p:attrName>ppt_h</p:attrName>
                                        </p:attrNameLst>
                                      </p:cBhvr>
                                      <p:tavLst>
                                        <p:tav tm="0">
                                          <p:val>
                                            <p:fltVal val="0"/>
                                          </p:val>
                                        </p:tav>
                                        <p:tav tm="100000">
                                          <p:val>
                                            <p:strVal val="#ppt_h"/>
                                          </p:val>
                                        </p:tav>
                                      </p:tavLst>
                                    </p:anim>
                                    <p:animEffect transition="in" filter="fade">
                                      <p:cBhvr>
                                        <p:cTn id="23"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294" name="Date Placeholder 3"/>
          <p:cNvSpPr>
            <a:spLocks noGrp="1"/>
          </p:cNvSpPr>
          <p:nvPr>
            <p:ph type="dt" sz="quarter" idx="10"/>
          </p:nvPr>
        </p:nvSpPr>
        <p:spPr>
          <a:noFill/>
        </p:spPr>
        <p:txBody>
          <a:bodyPr/>
          <a:lstStyle/>
          <a:p>
            <a:r>
              <a:rPr lang="en-US" smtClean="0">
                <a:latin typeface="Arial Narrow" charset="0"/>
              </a:rPr>
              <a:t>Thursday, Nov. 6, 2014</a:t>
            </a:r>
            <a:endParaRPr lang="en-US">
              <a:latin typeface="Arial Narrow" charset="0"/>
            </a:endParaRPr>
          </a:p>
        </p:txBody>
      </p:sp>
      <p:sp>
        <p:nvSpPr>
          <p:cNvPr id="12295" name="Footer Placeholder 4"/>
          <p:cNvSpPr>
            <a:spLocks noGrp="1"/>
          </p:cNvSpPr>
          <p:nvPr>
            <p:ph type="ftr" sz="quarter" idx="11"/>
          </p:nvPr>
        </p:nvSpPr>
        <p:spPr>
          <a:noFill/>
        </p:spPr>
        <p:txBody>
          <a:bodyPr/>
          <a:lstStyle/>
          <a:p>
            <a:r>
              <a:rPr lang="nl-NL" smtClean="0">
                <a:latin typeface="Arial Narrow" charset="0"/>
              </a:rPr>
              <a:t>PHYS 1443-004, Fall 2014                            Dr. Jaehoon Yu</a:t>
            </a:r>
            <a:endParaRPr lang="en-US">
              <a:latin typeface="Arial Narrow" charset="0"/>
            </a:endParaRPr>
          </a:p>
        </p:txBody>
      </p:sp>
      <p:sp>
        <p:nvSpPr>
          <p:cNvPr id="16" name="Slide Number Placeholder 5"/>
          <p:cNvSpPr>
            <a:spLocks noGrp="1"/>
          </p:cNvSpPr>
          <p:nvPr>
            <p:ph type="sldNum" sz="quarter" idx="12"/>
          </p:nvPr>
        </p:nvSpPr>
        <p:spPr/>
        <p:txBody>
          <a:bodyPr/>
          <a:lstStyle/>
          <a:p>
            <a:fld id="{0E6DB465-A446-1841-94EF-AE1986B54190}" type="slidenum">
              <a:rPr lang="en-US"/>
              <a:pPr/>
              <a:t>8</a:t>
            </a:fld>
            <a:endParaRPr lang="en-US"/>
          </a:p>
        </p:txBody>
      </p:sp>
      <p:sp>
        <p:nvSpPr>
          <p:cNvPr id="12297" name="Rectangle 2"/>
          <p:cNvSpPr>
            <a:spLocks noGrp="1" noChangeArrowheads="1"/>
          </p:cNvSpPr>
          <p:nvPr>
            <p:ph type="title"/>
          </p:nvPr>
        </p:nvSpPr>
        <p:spPr>
          <a:xfrm>
            <a:off x="685800" y="152400"/>
            <a:ext cx="7772400" cy="609600"/>
          </a:xfrm>
        </p:spPr>
        <p:txBody>
          <a:bodyPr/>
          <a:lstStyle/>
          <a:p>
            <a:r>
              <a:rPr lang="en-US" sz="4000"/>
              <a:t>Example for Solid’s Elastic Property</a:t>
            </a:r>
            <a:endParaRPr lang="en-US"/>
          </a:p>
        </p:txBody>
      </p:sp>
      <p:sp>
        <p:nvSpPr>
          <p:cNvPr id="435203" name="Text Box 3"/>
          <p:cNvSpPr txBox="1">
            <a:spLocks noChangeArrowheads="1"/>
          </p:cNvSpPr>
          <p:nvPr/>
        </p:nvSpPr>
        <p:spPr bwMode="auto">
          <a:xfrm>
            <a:off x="457200" y="762000"/>
            <a:ext cx="8458200" cy="1339850"/>
          </a:xfrm>
          <a:prstGeom prst="rect">
            <a:avLst/>
          </a:prstGeom>
          <a:solidFill>
            <a:srgbClr val="CCFFFF"/>
          </a:solidFill>
          <a:ln w="28575">
            <a:solidFill>
              <a:srgbClr val="990000"/>
            </a:solidFill>
            <a:miter lim="800000"/>
            <a:headEnd/>
            <a:tailEnd/>
          </a:ln>
        </p:spPr>
        <p:txBody>
          <a:bodyPr>
            <a:prstTxWarp prst="textNoShape">
              <a:avLst/>
            </a:prstTxWarp>
            <a:spAutoFit/>
          </a:bodyPr>
          <a:lstStyle/>
          <a:p>
            <a:pPr>
              <a:spcBef>
                <a:spcPct val="20000"/>
              </a:spcBef>
            </a:pPr>
            <a:r>
              <a:rPr lang="en-US" sz="2000">
                <a:solidFill>
                  <a:srgbClr val="800000"/>
                </a:solidFill>
                <a:latin typeface="Arial Narrow" charset="0"/>
              </a:rPr>
              <a:t>A solid brass sphere is initially under normal atmospheric pressure of 1.0x10</a:t>
            </a:r>
            <a:r>
              <a:rPr lang="en-US" sz="2000" baseline="30000">
                <a:solidFill>
                  <a:srgbClr val="800000"/>
                </a:solidFill>
                <a:latin typeface="Arial Narrow" charset="0"/>
              </a:rPr>
              <a:t>5</a:t>
            </a:r>
            <a:r>
              <a:rPr lang="en-US" sz="2000">
                <a:solidFill>
                  <a:srgbClr val="800000"/>
                </a:solidFill>
                <a:latin typeface="Arial Narrow" charset="0"/>
              </a:rPr>
              <a:t>N/m</a:t>
            </a:r>
            <a:r>
              <a:rPr lang="en-US" sz="2000" baseline="30000">
                <a:solidFill>
                  <a:srgbClr val="800000"/>
                </a:solidFill>
                <a:latin typeface="Arial Narrow" charset="0"/>
              </a:rPr>
              <a:t>2</a:t>
            </a:r>
            <a:r>
              <a:rPr lang="en-US" sz="2000">
                <a:solidFill>
                  <a:srgbClr val="800000"/>
                </a:solidFill>
                <a:latin typeface="Arial Narrow" charset="0"/>
              </a:rPr>
              <a:t>.  The sphere is lowered into the ocean to a depth at which the pressures is 2.0x10</a:t>
            </a:r>
            <a:r>
              <a:rPr lang="en-US" sz="2000" baseline="30000">
                <a:solidFill>
                  <a:srgbClr val="800000"/>
                </a:solidFill>
                <a:latin typeface="Arial Narrow" charset="0"/>
              </a:rPr>
              <a:t>7</a:t>
            </a:r>
            <a:r>
              <a:rPr lang="en-US" sz="2000">
                <a:solidFill>
                  <a:srgbClr val="800000"/>
                </a:solidFill>
                <a:latin typeface="Arial Narrow" charset="0"/>
              </a:rPr>
              <a:t>N/m</a:t>
            </a:r>
            <a:r>
              <a:rPr lang="en-US" sz="2000" baseline="30000">
                <a:solidFill>
                  <a:srgbClr val="800000"/>
                </a:solidFill>
                <a:latin typeface="Arial Narrow" charset="0"/>
              </a:rPr>
              <a:t>2</a:t>
            </a:r>
            <a:r>
              <a:rPr lang="en-US" sz="2000">
                <a:solidFill>
                  <a:srgbClr val="800000"/>
                </a:solidFill>
                <a:latin typeface="Arial Narrow" charset="0"/>
              </a:rPr>
              <a:t>.  The volume of the sphere in air is 0.5m</a:t>
            </a:r>
            <a:r>
              <a:rPr lang="en-US" sz="2000" baseline="30000">
                <a:solidFill>
                  <a:srgbClr val="800000"/>
                </a:solidFill>
                <a:latin typeface="Arial Narrow" charset="0"/>
              </a:rPr>
              <a:t>3</a:t>
            </a:r>
            <a:r>
              <a:rPr lang="en-US" sz="2000">
                <a:solidFill>
                  <a:srgbClr val="800000"/>
                </a:solidFill>
                <a:latin typeface="Arial Narrow" charset="0"/>
              </a:rPr>
              <a:t>.  By how much its volume change once the sphere is submerged?</a:t>
            </a:r>
          </a:p>
        </p:txBody>
      </p:sp>
      <p:sp>
        <p:nvSpPr>
          <p:cNvPr id="435204" name="Text Box 4"/>
          <p:cNvSpPr txBox="1">
            <a:spLocks noChangeArrowheads="1"/>
          </p:cNvSpPr>
          <p:nvPr/>
        </p:nvSpPr>
        <p:spPr bwMode="auto">
          <a:xfrm>
            <a:off x="533400" y="4495800"/>
            <a:ext cx="2895600" cy="396875"/>
          </a:xfrm>
          <a:prstGeom prst="rect">
            <a:avLst/>
          </a:prstGeom>
          <a:noFill/>
          <a:ln w="28575">
            <a:noFill/>
            <a:miter lim="800000"/>
            <a:headEnd/>
            <a:tailEnd/>
          </a:ln>
        </p:spPr>
        <p:txBody>
          <a:bodyPr>
            <a:prstTxWarp prst="textNoShape">
              <a:avLst/>
            </a:prstTxWarp>
            <a:spAutoFit/>
          </a:bodyPr>
          <a:lstStyle/>
          <a:p>
            <a:pPr>
              <a:spcBef>
                <a:spcPct val="20000"/>
              </a:spcBef>
            </a:pPr>
            <a:r>
              <a:rPr lang="en-US" sz="2000" dirty="0">
                <a:solidFill>
                  <a:srgbClr val="800000"/>
                </a:solidFill>
                <a:latin typeface="Arial Narrow" charset="0"/>
              </a:rPr>
              <a:t>The pressure change</a:t>
            </a:r>
            <a:r>
              <a:rPr lang="en-US" sz="2000" dirty="0" smtClean="0">
                <a:solidFill>
                  <a:srgbClr val="800000"/>
                </a:solidFill>
                <a:latin typeface="Arial Narrow" charset="0"/>
              </a:rPr>
              <a:t> </a:t>
            </a:r>
            <a:r>
              <a:rPr lang="en-US" sz="2000" dirty="0" smtClean="0">
                <a:solidFill>
                  <a:srgbClr val="800000"/>
                </a:solidFill>
                <a:latin typeface="Symbol" charset="2"/>
              </a:rPr>
              <a:t>Δ</a:t>
            </a:r>
            <a:r>
              <a:rPr lang="en-US" sz="2000" dirty="0" smtClean="0">
                <a:solidFill>
                  <a:srgbClr val="800000"/>
                </a:solidFill>
                <a:latin typeface="Arial Narrow" charset="0"/>
              </a:rPr>
              <a:t>P </a:t>
            </a:r>
            <a:r>
              <a:rPr lang="en-US" sz="2000" dirty="0">
                <a:solidFill>
                  <a:srgbClr val="800000"/>
                </a:solidFill>
                <a:latin typeface="Arial Narrow" charset="0"/>
              </a:rPr>
              <a:t>is</a:t>
            </a:r>
          </a:p>
        </p:txBody>
      </p:sp>
      <p:sp>
        <p:nvSpPr>
          <p:cNvPr id="435205" name="Text Box 5"/>
          <p:cNvSpPr txBox="1">
            <a:spLocks noChangeArrowheads="1"/>
          </p:cNvSpPr>
          <p:nvPr/>
        </p:nvSpPr>
        <p:spPr bwMode="auto">
          <a:xfrm>
            <a:off x="609600" y="2362200"/>
            <a:ext cx="2286000" cy="396875"/>
          </a:xfrm>
          <a:prstGeom prst="rect">
            <a:avLst/>
          </a:prstGeom>
          <a:noFill/>
          <a:ln w="28575">
            <a:noFill/>
            <a:miter lim="800000"/>
            <a:headEnd/>
            <a:tailEnd/>
          </a:ln>
        </p:spPr>
        <p:txBody>
          <a:bodyPr>
            <a:prstTxWarp prst="textNoShape">
              <a:avLst/>
            </a:prstTxWarp>
            <a:spAutoFit/>
          </a:bodyPr>
          <a:lstStyle/>
          <a:p>
            <a:pPr>
              <a:spcBef>
                <a:spcPct val="20000"/>
              </a:spcBef>
            </a:pPr>
            <a:r>
              <a:rPr lang="en-US" sz="2000">
                <a:solidFill>
                  <a:srgbClr val="800000"/>
                </a:solidFill>
                <a:latin typeface="Arial Narrow" charset="0"/>
              </a:rPr>
              <a:t>Since bulk modulus is</a:t>
            </a:r>
          </a:p>
        </p:txBody>
      </p:sp>
      <p:graphicFrame>
        <p:nvGraphicFramePr>
          <p:cNvPr id="435206" name="Object 2"/>
          <p:cNvGraphicFramePr>
            <a:graphicFrameLocks noChangeAspect="1"/>
          </p:cNvGraphicFramePr>
          <p:nvPr/>
        </p:nvGraphicFramePr>
        <p:xfrm>
          <a:off x="3048000" y="2209800"/>
          <a:ext cx="1371600" cy="955675"/>
        </p:xfrm>
        <a:graphic>
          <a:graphicData uri="http://schemas.openxmlformats.org/presentationml/2006/ole">
            <mc:AlternateContent xmlns:mc="http://schemas.openxmlformats.org/markup-compatibility/2006">
              <mc:Choice xmlns:v="urn:schemas-microsoft-com:vml" Requires="v">
                <p:oleObj spid="_x0000_s514249" name="Equation" r:id="rId3" imgW="774360" imgH="533160" progId="Equation.3">
                  <p:embed/>
                </p:oleObj>
              </mc:Choice>
              <mc:Fallback>
                <p:oleObj name="Equation" r:id="rId3" imgW="774360" imgH="533160"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048000" y="2209800"/>
                        <a:ext cx="1371600" cy="955675"/>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003300"/>
                            </a:solidFill>
                            <a:miter lim="800000"/>
                            <a:headEnd/>
                            <a:tailEnd/>
                          </a14:hiddenLine>
                        </a:ext>
                      </a:extLst>
                    </p:spPr>
                  </p:pic>
                </p:oleObj>
              </mc:Fallback>
            </mc:AlternateContent>
          </a:graphicData>
        </a:graphic>
      </p:graphicFrame>
      <p:sp>
        <p:nvSpPr>
          <p:cNvPr id="435207" name="Text Box 7"/>
          <p:cNvSpPr txBox="1">
            <a:spLocks noChangeArrowheads="1"/>
          </p:cNvSpPr>
          <p:nvPr/>
        </p:nvSpPr>
        <p:spPr bwMode="auto">
          <a:xfrm>
            <a:off x="533400" y="3413125"/>
            <a:ext cx="3505200" cy="396875"/>
          </a:xfrm>
          <a:prstGeom prst="rect">
            <a:avLst/>
          </a:prstGeom>
          <a:noFill/>
          <a:ln w="28575">
            <a:noFill/>
            <a:miter lim="800000"/>
            <a:headEnd/>
            <a:tailEnd/>
          </a:ln>
        </p:spPr>
        <p:txBody>
          <a:bodyPr>
            <a:prstTxWarp prst="textNoShape">
              <a:avLst/>
            </a:prstTxWarp>
            <a:spAutoFit/>
          </a:bodyPr>
          <a:lstStyle/>
          <a:p>
            <a:pPr>
              <a:spcBef>
                <a:spcPct val="20000"/>
              </a:spcBef>
            </a:pPr>
            <a:r>
              <a:rPr lang="en-US" sz="2000">
                <a:solidFill>
                  <a:srgbClr val="800000"/>
                </a:solidFill>
                <a:latin typeface="Arial Narrow" charset="0"/>
              </a:rPr>
              <a:t>The amount of volume change is</a:t>
            </a:r>
          </a:p>
        </p:txBody>
      </p:sp>
      <p:graphicFrame>
        <p:nvGraphicFramePr>
          <p:cNvPr id="435208" name="Object 3"/>
          <p:cNvGraphicFramePr>
            <a:graphicFrameLocks noChangeAspect="1"/>
          </p:cNvGraphicFramePr>
          <p:nvPr/>
        </p:nvGraphicFramePr>
        <p:xfrm>
          <a:off x="4038600" y="3276600"/>
          <a:ext cx="1447800" cy="704850"/>
        </p:xfrm>
        <a:graphic>
          <a:graphicData uri="http://schemas.openxmlformats.org/presentationml/2006/ole">
            <mc:AlternateContent xmlns:mc="http://schemas.openxmlformats.org/markup-compatibility/2006">
              <mc:Choice xmlns:v="urn:schemas-microsoft-com:vml" Requires="v">
                <p:oleObj spid="_x0000_s514250" name="Equation" r:id="rId5" imgW="863280" imgH="393480" progId="Equation.3">
                  <p:embed/>
                </p:oleObj>
              </mc:Choice>
              <mc:Fallback>
                <p:oleObj name="Equation" r:id="rId5" imgW="863280" imgH="393480"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038600" y="3276600"/>
                        <a:ext cx="1447800" cy="704850"/>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003300"/>
                            </a:solidFill>
                            <a:miter lim="800000"/>
                            <a:headEnd/>
                            <a:tailEnd/>
                          </a14:hiddenLine>
                        </a:ext>
                      </a:extLst>
                    </p:spPr>
                  </p:pic>
                </p:oleObj>
              </mc:Fallback>
            </mc:AlternateContent>
          </a:graphicData>
        </a:graphic>
      </p:graphicFrame>
      <p:sp>
        <p:nvSpPr>
          <p:cNvPr id="435209" name="Text Box 9"/>
          <p:cNvSpPr txBox="1">
            <a:spLocks noChangeArrowheads="1"/>
          </p:cNvSpPr>
          <p:nvPr/>
        </p:nvSpPr>
        <p:spPr bwMode="auto">
          <a:xfrm>
            <a:off x="533400" y="4022725"/>
            <a:ext cx="5410200" cy="396875"/>
          </a:xfrm>
          <a:prstGeom prst="rect">
            <a:avLst/>
          </a:prstGeom>
          <a:noFill/>
          <a:ln w="28575">
            <a:noFill/>
            <a:miter lim="800000"/>
            <a:headEnd/>
            <a:tailEnd/>
          </a:ln>
        </p:spPr>
        <p:txBody>
          <a:bodyPr>
            <a:prstTxWarp prst="textNoShape">
              <a:avLst/>
            </a:prstTxWarp>
            <a:spAutoFit/>
          </a:bodyPr>
          <a:lstStyle/>
          <a:p>
            <a:pPr>
              <a:spcBef>
                <a:spcPct val="20000"/>
              </a:spcBef>
            </a:pPr>
            <a:r>
              <a:rPr lang="en-US" sz="2000" dirty="0">
                <a:solidFill>
                  <a:srgbClr val="800000"/>
                </a:solidFill>
                <a:latin typeface="Arial Narrow" charset="0"/>
              </a:rPr>
              <a:t>From table 12.1, bulk modulus of brass is</a:t>
            </a:r>
            <a:r>
              <a:rPr lang="en-US" sz="2000" dirty="0" smtClean="0">
                <a:solidFill>
                  <a:srgbClr val="800000"/>
                </a:solidFill>
                <a:latin typeface="Arial Narrow" charset="0"/>
              </a:rPr>
              <a:t> 8.0x10</a:t>
            </a:r>
            <a:r>
              <a:rPr lang="en-US" sz="2000" baseline="30000" dirty="0" smtClean="0">
                <a:solidFill>
                  <a:srgbClr val="800000"/>
                </a:solidFill>
                <a:latin typeface="Arial Narrow" charset="0"/>
              </a:rPr>
              <a:t>10</a:t>
            </a:r>
            <a:r>
              <a:rPr lang="en-US" sz="2000" dirty="0" smtClean="0">
                <a:solidFill>
                  <a:srgbClr val="800000"/>
                </a:solidFill>
                <a:latin typeface="Arial Narrow" charset="0"/>
              </a:rPr>
              <a:t> </a:t>
            </a:r>
            <a:r>
              <a:rPr lang="en-US" sz="2000" dirty="0">
                <a:solidFill>
                  <a:srgbClr val="800000"/>
                </a:solidFill>
                <a:latin typeface="Arial Narrow" charset="0"/>
              </a:rPr>
              <a:t>N/m</a:t>
            </a:r>
            <a:r>
              <a:rPr lang="en-US" sz="2000" baseline="30000" dirty="0">
                <a:solidFill>
                  <a:srgbClr val="800000"/>
                </a:solidFill>
                <a:latin typeface="Arial Narrow" charset="0"/>
              </a:rPr>
              <a:t>2</a:t>
            </a:r>
          </a:p>
        </p:txBody>
      </p:sp>
      <p:graphicFrame>
        <p:nvGraphicFramePr>
          <p:cNvPr id="435210" name="Object 4"/>
          <p:cNvGraphicFramePr>
            <a:graphicFrameLocks noChangeAspect="1"/>
          </p:cNvGraphicFramePr>
          <p:nvPr/>
        </p:nvGraphicFramePr>
        <p:xfrm>
          <a:off x="3417888" y="4495800"/>
          <a:ext cx="4659312" cy="455613"/>
        </p:xfrm>
        <a:graphic>
          <a:graphicData uri="http://schemas.openxmlformats.org/presentationml/2006/ole">
            <mc:AlternateContent xmlns:mc="http://schemas.openxmlformats.org/markup-compatibility/2006">
              <mc:Choice xmlns:v="urn:schemas-microsoft-com:vml" Requires="v">
                <p:oleObj spid="_x0000_s514251" name="Equation" r:id="rId7" imgW="2743200" imgH="253800" progId="Equation.3">
                  <p:embed/>
                </p:oleObj>
              </mc:Choice>
              <mc:Fallback>
                <p:oleObj name="Equation" r:id="rId7" imgW="2743200" imgH="253800" progId="Equation.3">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3417888" y="4495800"/>
                        <a:ext cx="4659312" cy="455613"/>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003300"/>
                            </a:solidFill>
                            <a:miter lim="800000"/>
                            <a:headEnd/>
                            <a:tailEnd/>
                          </a14:hiddenLine>
                        </a:ext>
                      </a:extLst>
                    </p:spPr>
                  </p:pic>
                </p:oleObj>
              </mc:Fallback>
            </mc:AlternateContent>
          </a:graphicData>
        </a:graphic>
      </p:graphicFrame>
      <p:sp>
        <p:nvSpPr>
          <p:cNvPr id="435211" name="Text Box 11"/>
          <p:cNvSpPr txBox="1">
            <a:spLocks noChangeArrowheads="1"/>
          </p:cNvSpPr>
          <p:nvPr/>
        </p:nvSpPr>
        <p:spPr bwMode="auto">
          <a:xfrm>
            <a:off x="381000" y="5089525"/>
            <a:ext cx="2362200" cy="701675"/>
          </a:xfrm>
          <a:prstGeom prst="rect">
            <a:avLst/>
          </a:prstGeom>
          <a:noFill/>
          <a:ln w="28575">
            <a:noFill/>
            <a:miter lim="800000"/>
            <a:headEnd/>
            <a:tailEnd/>
          </a:ln>
        </p:spPr>
        <p:txBody>
          <a:bodyPr>
            <a:prstTxWarp prst="textNoShape">
              <a:avLst/>
            </a:prstTxWarp>
            <a:spAutoFit/>
          </a:bodyPr>
          <a:lstStyle/>
          <a:p>
            <a:pPr>
              <a:spcBef>
                <a:spcPct val="20000"/>
              </a:spcBef>
            </a:pPr>
            <a:r>
              <a:rPr lang="en-US" sz="2000" dirty="0">
                <a:solidFill>
                  <a:srgbClr val="800000"/>
                </a:solidFill>
                <a:latin typeface="Arial Narrow" charset="0"/>
              </a:rPr>
              <a:t>Therefore the resulting volume change</a:t>
            </a:r>
            <a:r>
              <a:rPr lang="en-US" sz="2000" dirty="0" smtClean="0">
                <a:solidFill>
                  <a:srgbClr val="800000"/>
                </a:solidFill>
                <a:latin typeface="Arial Narrow" charset="0"/>
              </a:rPr>
              <a:t> </a:t>
            </a:r>
            <a:r>
              <a:rPr lang="en-US" sz="2000" dirty="0" smtClean="0">
                <a:solidFill>
                  <a:srgbClr val="800000"/>
                </a:solidFill>
                <a:latin typeface="Symbol" charset="2"/>
              </a:rPr>
              <a:t>Δ</a:t>
            </a:r>
            <a:r>
              <a:rPr lang="en-US" sz="2000" dirty="0" smtClean="0">
                <a:solidFill>
                  <a:srgbClr val="800000"/>
                </a:solidFill>
                <a:latin typeface="Arial Narrow" charset="0"/>
              </a:rPr>
              <a:t>V </a:t>
            </a:r>
            <a:r>
              <a:rPr lang="en-US" sz="2000" dirty="0">
                <a:solidFill>
                  <a:srgbClr val="800000"/>
                </a:solidFill>
                <a:latin typeface="Arial Narrow" charset="0"/>
              </a:rPr>
              <a:t>is</a:t>
            </a:r>
          </a:p>
        </p:txBody>
      </p:sp>
      <p:graphicFrame>
        <p:nvGraphicFramePr>
          <p:cNvPr id="435212" name="Object 5"/>
          <p:cNvGraphicFramePr>
            <a:graphicFrameLocks noChangeAspect="1"/>
          </p:cNvGraphicFramePr>
          <p:nvPr/>
        </p:nvGraphicFramePr>
        <p:xfrm>
          <a:off x="2552700" y="5105400"/>
          <a:ext cx="5399088" cy="749300"/>
        </p:xfrm>
        <a:graphic>
          <a:graphicData uri="http://schemas.openxmlformats.org/presentationml/2006/ole">
            <mc:AlternateContent xmlns:mc="http://schemas.openxmlformats.org/markup-compatibility/2006">
              <mc:Choice xmlns:v="urn:schemas-microsoft-com:vml" Requires="v">
                <p:oleObj spid="_x0000_s514252" name="Equation" r:id="rId9" imgW="2997200" imgH="419100" progId="Equation.DSMT4">
                  <p:embed/>
                </p:oleObj>
              </mc:Choice>
              <mc:Fallback>
                <p:oleObj name="Equation" r:id="rId9" imgW="2997200" imgH="419100" progId="Equation.DSMT4">
                  <p:embed/>
                  <p:pic>
                    <p:nvPicPr>
                      <p:cNvPr id="0" name=""/>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2552700" y="5105400"/>
                        <a:ext cx="5399088" cy="749300"/>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003300"/>
                            </a:solidFill>
                            <a:miter lim="800000"/>
                            <a:headEnd/>
                            <a:tailEnd/>
                          </a14:hiddenLine>
                        </a:ext>
                      </a:extLst>
                    </p:spPr>
                  </p:pic>
                </p:oleObj>
              </mc:Fallback>
            </mc:AlternateContent>
          </a:graphicData>
        </a:graphic>
      </p:graphicFrame>
      <p:sp>
        <p:nvSpPr>
          <p:cNvPr id="435213" name="Text Box 13"/>
          <p:cNvSpPr txBox="1">
            <a:spLocks noChangeArrowheads="1"/>
          </p:cNvSpPr>
          <p:nvPr/>
        </p:nvSpPr>
        <p:spPr bwMode="auto">
          <a:xfrm>
            <a:off x="5334000" y="5943600"/>
            <a:ext cx="2895600" cy="396875"/>
          </a:xfrm>
          <a:prstGeom prst="rect">
            <a:avLst/>
          </a:prstGeom>
          <a:noFill/>
          <a:ln w="28575">
            <a:noFill/>
            <a:miter lim="800000"/>
            <a:headEnd/>
            <a:tailEnd/>
          </a:ln>
        </p:spPr>
        <p:txBody>
          <a:bodyPr>
            <a:prstTxWarp prst="textNoShape">
              <a:avLst/>
            </a:prstTxWarp>
            <a:spAutoFit/>
          </a:bodyPr>
          <a:lstStyle/>
          <a:p>
            <a:pPr>
              <a:spcBef>
                <a:spcPct val="20000"/>
              </a:spcBef>
            </a:pPr>
            <a:r>
              <a:rPr lang="en-US" sz="2000">
                <a:solidFill>
                  <a:srgbClr val="800000"/>
                </a:solidFill>
                <a:latin typeface="Arial Narrow" charset="0"/>
              </a:rPr>
              <a:t>The volume has decreased.</a:t>
            </a:r>
          </a:p>
        </p:txBody>
      </p:sp>
    </p:spTree>
    <p:extLst>
      <p:ext uri="{BB962C8B-B14F-4D97-AF65-F5344CB8AC3E}">
        <p14:creationId xmlns:p14="http://schemas.microsoft.com/office/powerpoint/2010/main" val="3853390779"/>
      </p:ext>
    </p:extLst>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iterate type="wd">
                                    <p:tmPct val="10000"/>
                                  </p:iterate>
                                  <p:childTnLst>
                                    <p:set>
                                      <p:cBhvr>
                                        <p:cTn id="6" dur="1" fill="hold">
                                          <p:stCondLst>
                                            <p:cond delay="0"/>
                                          </p:stCondLst>
                                        </p:cTn>
                                        <p:tgtEl>
                                          <p:spTgt spid="435203"/>
                                        </p:tgtEl>
                                        <p:attrNameLst>
                                          <p:attrName>style.visibility</p:attrName>
                                        </p:attrNameLst>
                                      </p:cBhvr>
                                      <p:to>
                                        <p:strVal val="visible"/>
                                      </p:to>
                                    </p:set>
                                    <p:animEffect transition="in" filter="wipe(left)">
                                      <p:cBhvr>
                                        <p:cTn id="7" dur="500"/>
                                        <p:tgtEl>
                                          <p:spTgt spid="435203"/>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iterate type="wd">
                                    <p:tmPct val="10000"/>
                                  </p:iterate>
                                  <p:childTnLst>
                                    <p:set>
                                      <p:cBhvr>
                                        <p:cTn id="11" dur="1" fill="hold">
                                          <p:stCondLst>
                                            <p:cond delay="0"/>
                                          </p:stCondLst>
                                        </p:cTn>
                                        <p:tgtEl>
                                          <p:spTgt spid="435205">
                                            <p:txEl>
                                              <p:pRg st="0" end="0"/>
                                            </p:txEl>
                                          </p:spTgt>
                                        </p:tgtEl>
                                        <p:attrNameLst>
                                          <p:attrName>style.visibility</p:attrName>
                                        </p:attrNameLst>
                                      </p:cBhvr>
                                      <p:to>
                                        <p:strVal val="visible"/>
                                      </p:to>
                                    </p:set>
                                    <p:animEffect transition="in" filter="wipe(left)">
                                      <p:cBhvr>
                                        <p:cTn id="12" dur="500"/>
                                        <p:tgtEl>
                                          <p:spTgt spid="435205">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iterate type="wd">
                                    <p:tmPct val="10000"/>
                                  </p:iterate>
                                  <p:childTnLst>
                                    <p:set>
                                      <p:cBhvr>
                                        <p:cTn id="16" dur="1" fill="hold">
                                          <p:stCondLst>
                                            <p:cond delay="0"/>
                                          </p:stCondLst>
                                        </p:cTn>
                                        <p:tgtEl>
                                          <p:spTgt spid="435206"/>
                                        </p:tgtEl>
                                        <p:attrNameLst>
                                          <p:attrName>style.visibility</p:attrName>
                                        </p:attrNameLst>
                                      </p:cBhvr>
                                      <p:to>
                                        <p:strVal val="visible"/>
                                      </p:to>
                                    </p:set>
                                    <p:animEffect transition="in" filter="wipe(left)">
                                      <p:cBhvr>
                                        <p:cTn id="17" dur="500"/>
                                        <p:tgtEl>
                                          <p:spTgt spid="435206"/>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iterate type="wd">
                                    <p:tmPct val="10000"/>
                                  </p:iterate>
                                  <p:childTnLst>
                                    <p:set>
                                      <p:cBhvr>
                                        <p:cTn id="21" dur="1" fill="hold">
                                          <p:stCondLst>
                                            <p:cond delay="0"/>
                                          </p:stCondLst>
                                        </p:cTn>
                                        <p:tgtEl>
                                          <p:spTgt spid="435207">
                                            <p:txEl>
                                              <p:pRg st="0" end="0"/>
                                            </p:txEl>
                                          </p:spTgt>
                                        </p:tgtEl>
                                        <p:attrNameLst>
                                          <p:attrName>style.visibility</p:attrName>
                                        </p:attrNameLst>
                                      </p:cBhvr>
                                      <p:to>
                                        <p:strVal val="visible"/>
                                      </p:to>
                                    </p:set>
                                    <p:animEffect transition="in" filter="wipe(left)">
                                      <p:cBhvr>
                                        <p:cTn id="22" dur="500"/>
                                        <p:tgtEl>
                                          <p:spTgt spid="435207">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nodeType="clickEffect">
                                  <p:stCondLst>
                                    <p:cond delay="0"/>
                                  </p:stCondLst>
                                  <p:iterate type="wd">
                                    <p:tmPct val="10000"/>
                                  </p:iterate>
                                  <p:childTnLst>
                                    <p:set>
                                      <p:cBhvr>
                                        <p:cTn id="26" dur="1" fill="hold">
                                          <p:stCondLst>
                                            <p:cond delay="0"/>
                                          </p:stCondLst>
                                        </p:cTn>
                                        <p:tgtEl>
                                          <p:spTgt spid="435208"/>
                                        </p:tgtEl>
                                        <p:attrNameLst>
                                          <p:attrName>style.visibility</p:attrName>
                                        </p:attrNameLst>
                                      </p:cBhvr>
                                      <p:to>
                                        <p:strVal val="visible"/>
                                      </p:to>
                                    </p:set>
                                    <p:animEffect transition="in" filter="wipe(left)">
                                      <p:cBhvr>
                                        <p:cTn id="27" dur="500"/>
                                        <p:tgtEl>
                                          <p:spTgt spid="435208"/>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iterate type="wd">
                                    <p:tmPct val="10000"/>
                                  </p:iterate>
                                  <p:childTnLst>
                                    <p:set>
                                      <p:cBhvr>
                                        <p:cTn id="31" dur="1" fill="hold">
                                          <p:stCondLst>
                                            <p:cond delay="0"/>
                                          </p:stCondLst>
                                        </p:cTn>
                                        <p:tgtEl>
                                          <p:spTgt spid="435209">
                                            <p:txEl>
                                              <p:pRg st="0" end="0"/>
                                            </p:txEl>
                                          </p:spTgt>
                                        </p:tgtEl>
                                        <p:attrNameLst>
                                          <p:attrName>style.visibility</p:attrName>
                                        </p:attrNameLst>
                                      </p:cBhvr>
                                      <p:to>
                                        <p:strVal val="visible"/>
                                      </p:to>
                                    </p:set>
                                    <p:animEffect transition="in" filter="wipe(left)">
                                      <p:cBhvr>
                                        <p:cTn id="32" dur="500"/>
                                        <p:tgtEl>
                                          <p:spTgt spid="435209">
                                            <p:txEl>
                                              <p:pRg st="0" end="0"/>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grpId="0" nodeType="clickEffect">
                                  <p:stCondLst>
                                    <p:cond delay="0"/>
                                  </p:stCondLst>
                                  <p:iterate type="wd">
                                    <p:tmPct val="10000"/>
                                  </p:iterate>
                                  <p:childTnLst>
                                    <p:set>
                                      <p:cBhvr>
                                        <p:cTn id="36" dur="1" fill="hold">
                                          <p:stCondLst>
                                            <p:cond delay="0"/>
                                          </p:stCondLst>
                                        </p:cTn>
                                        <p:tgtEl>
                                          <p:spTgt spid="435204">
                                            <p:txEl>
                                              <p:pRg st="0" end="0"/>
                                            </p:txEl>
                                          </p:spTgt>
                                        </p:tgtEl>
                                        <p:attrNameLst>
                                          <p:attrName>style.visibility</p:attrName>
                                        </p:attrNameLst>
                                      </p:cBhvr>
                                      <p:to>
                                        <p:strVal val="visible"/>
                                      </p:to>
                                    </p:set>
                                    <p:animEffect transition="in" filter="wipe(left)">
                                      <p:cBhvr>
                                        <p:cTn id="37" dur="500"/>
                                        <p:tgtEl>
                                          <p:spTgt spid="435204">
                                            <p:txEl>
                                              <p:pRg st="0" end="0"/>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nodeType="clickEffect">
                                  <p:stCondLst>
                                    <p:cond delay="0"/>
                                  </p:stCondLst>
                                  <p:iterate type="wd">
                                    <p:tmPct val="10000"/>
                                  </p:iterate>
                                  <p:childTnLst>
                                    <p:set>
                                      <p:cBhvr>
                                        <p:cTn id="41" dur="1" fill="hold">
                                          <p:stCondLst>
                                            <p:cond delay="0"/>
                                          </p:stCondLst>
                                        </p:cTn>
                                        <p:tgtEl>
                                          <p:spTgt spid="435210"/>
                                        </p:tgtEl>
                                        <p:attrNameLst>
                                          <p:attrName>style.visibility</p:attrName>
                                        </p:attrNameLst>
                                      </p:cBhvr>
                                      <p:to>
                                        <p:strVal val="visible"/>
                                      </p:to>
                                    </p:set>
                                    <p:animEffect transition="in" filter="wipe(left)">
                                      <p:cBhvr>
                                        <p:cTn id="42" dur="500"/>
                                        <p:tgtEl>
                                          <p:spTgt spid="435210"/>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8" fill="hold" grpId="0" nodeType="clickEffect">
                                  <p:stCondLst>
                                    <p:cond delay="0"/>
                                  </p:stCondLst>
                                  <p:iterate type="wd">
                                    <p:tmPct val="10000"/>
                                  </p:iterate>
                                  <p:childTnLst>
                                    <p:set>
                                      <p:cBhvr>
                                        <p:cTn id="46" dur="1" fill="hold">
                                          <p:stCondLst>
                                            <p:cond delay="0"/>
                                          </p:stCondLst>
                                        </p:cTn>
                                        <p:tgtEl>
                                          <p:spTgt spid="435211">
                                            <p:txEl>
                                              <p:pRg st="0" end="0"/>
                                            </p:txEl>
                                          </p:spTgt>
                                        </p:tgtEl>
                                        <p:attrNameLst>
                                          <p:attrName>style.visibility</p:attrName>
                                        </p:attrNameLst>
                                      </p:cBhvr>
                                      <p:to>
                                        <p:strVal val="visible"/>
                                      </p:to>
                                    </p:set>
                                    <p:animEffect transition="in" filter="wipe(left)">
                                      <p:cBhvr>
                                        <p:cTn id="47" dur="500"/>
                                        <p:tgtEl>
                                          <p:spTgt spid="435211">
                                            <p:txEl>
                                              <p:pRg st="0" end="0"/>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8" fill="hold" nodeType="clickEffect">
                                  <p:stCondLst>
                                    <p:cond delay="0"/>
                                  </p:stCondLst>
                                  <p:iterate type="wd">
                                    <p:tmPct val="10000"/>
                                  </p:iterate>
                                  <p:childTnLst>
                                    <p:set>
                                      <p:cBhvr>
                                        <p:cTn id="51" dur="1" fill="hold">
                                          <p:stCondLst>
                                            <p:cond delay="0"/>
                                          </p:stCondLst>
                                        </p:cTn>
                                        <p:tgtEl>
                                          <p:spTgt spid="435212"/>
                                        </p:tgtEl>
                                        <p:attrNameLst>
                                          <p:attrName>style.visibility</p:attrName>
                                        </p:attrNameLst>
                                      </p:cBhvr>
                                      <p:to>
                                        <p:strVal val="visible"/>
                                      </p:to>
                                    </p:set>
                                    <p:animEffect transition="in" filter="wipe(left)">
                                      <p:cBhvr>
                                        <p:cTn id="52" dur="500"/>
                                        <p:tgtEl>
                                          <p:spTgt spid="435212"/>
                                        </p:tgtEl>
                                      </p:cBhvr>
                                    </p:animEffect>
                                  </p:childTnLst>
                                </p:cTn>
                              </p:par>
                            </p:childTnLst>
                          </p:cTn>
                        </p:par>
                      </p:childTnLst>
                    </p:cTn>
                  </p:par>
                  <p:par>
                    <p:cTn id="53" fill="hold">
                      <p:stCondLst>
                        <p:cond delay="indefinite"/>
                      </p:stCondLst>
                      <p:childTnLst>
                        <p:par>
                          <p:cTn id="54" fill="hold">
                            <p:stCondLst>
                              <p:cond delay="0"/>
                            </p:stCondLst>
                            <p:childTnLst>
                              <p:par>
                                <p:cTn id="55" presetID="22" presetClass="entr" presetSubtype="8" fill="hold" grpId="0" nodeType="clickEffect">
                                  <p:stCondLst>
                                    <p:cond delay="0"/>
                                  </p:stCondLst>
                                  <p:iterate type="wd">
                                    <p:tmPct val="10000"/>
                                  </p:iterate>
                                  <p:childTnLst>
                                    <p:set>
                                      <p:cBhvr>
                                        <p:cTn id="56" dur="1" fill="hold">
                                          <p:stCondLst>
                                            <p:cond delay="0"/>
                                          </p:stCondLst>
                                        </p:cTn>
                                        <p:tgtEl>
                                          <p:spTgt spid="435213">
                                            <p:txEl>
                                              <p:pRg st="0" end="0"/>
                                            </p:txEl>
                                          </p:spTgt>
                                        </p:tgtEl>
                                        <p:attrNameLst>
                                          <p:attrName>style.visibility</p:attrName>
                                        </p:attrNameLst>
                                      </p:cBhvr>
                                      <p:to>
                                        <p:strVal val="visible"/>
                                      </p:to>
                                    </p:set>
                                    <p:animEffect transition="in" filter="wipe(left)">
                                      <p:cBhvr>
                                        <p:cTn id="57" dur="500"/>
                                        <p:tgtEl>
                                          <p:spTgt spid="43521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35203" grpId="0" animBg="1" autoUpdateAnimBg="0"/>
      <p:bldP spid="435204" grpId="0" build="p" autoUpdateAnimBg="0"/>
      <p:bldP spid="435205" grpId="0" build="p" autoUpdateAnimBg="0"/>
      <p:bldP spid="435207" grpId="0" build="p" autoUpdateAnimBg="0"/>
      <p:bldP spid="435209" grpId="0" build="p" autoUpdateAnimBg="0"/>
      <p:bldP spid="435211" grpId="0" build="p" autoUpdateAnimBg="0"/>
      <p:bldP spid="435213" grpId="0" build="p" autoUpdateAnimBg="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27" name="Date Placeholder 3"/>
          <p:cNvSpPr>
            <a:spLocks noGrp="1"/>
          </p:cNvSpPr>
          <p:nvPr>
            <p:ph type="dt" sz="quarter" idx="10"/>
          </p:nvPr>
        </p:nvSpPr>
        <p:spPr/>
        <p:txBody>
          <a:bodyPr/>
          <a:lstStyle/>
          <a:p>
            <a:pPr>
              <a:defRPr/>
            </a:pPr>
            <a:r>
              <a:rPr lang="en-US" smtClean="0"/>
              <a:t>Thursday, Nov. 6, 2014</a:t>
            </a:r>
            <a:endParaRPr lang="en-US"/>
          </a:p>
        </p:txBody>
      </p:sp>
      <p:sp>
        <p:nvSpPr>
          <p:cNvPr id="34828" name="Footer Placeholder 4"/>
          <p:cNvSpPr>
            <a:spLocks noGrp="1"/>
          </p:cNvSpPr>
          <p:nvPr>
            <p:ph type="ftr" sz="quarter" idx="11"/>
          </p:nvPr>
        </p:nvSpPr>
        <p:spPr/>
        <p:txBody>
          <a:bodyPr/>
          <a:lstStyle/>
          <a:p>
            <a:pPr>
              <a:defRPr/>
            </a:pPr>
            <a:r>
              <a:rPr lang="nl-NL" smtClean="0"/>
              <a:t>PHYS 1443-004, Fall 2014                            Dr. Jaehoon Yu</a:t>
            </a:r>
            <a:endParaRPr lang="en-US"/>
          </a:p>
        </p:txBody>
      </p:sp>
      <p:sp>
        <p:nvSpPr>
          <p:cNvPr id="35853" name="Slide Number Placeholder 5"/>
          <p:cNvSpPr>
            <a:spLocks noGrp="1"/>
          </p:cNvSpPr>
          <p:nvPr>
            <p:ph type="sldNum" sz="quarter" idx="12"/>
          </p:nvPr>
        </p:nvSpPr>
        <p:spPr>
          <a:noFill/>
        </p:spPr>
        <p:txBody>
          <a:bodyPr/>
          <a:lstStyle/>
          <a:p>
            <a:fld id="{B8068758-ED5A-3646-9ED2-39F35CCE0AD4}" type="slidenum">
              <a:rPr lang="en-US">
                <a:latin typeface="Arial Narrow" charset="0"/>
              </a:rPr>
              <a:pPr/>
              <a:t>9</a:t>
            </a:fld>
            <a:endParaRPr lang="en-US">
              <a:latin typeface="Arial Narrow" charset="0"/>
            </a:endParaRPr>
          </a:p>
        </p:txBody>
      </p:sp>
      <p:sp>
        <p:nvSpPr>
          <p:cNvPr id="35854" name="Rectangle 2"/>
          <p:cNvSpPr>
            <a:spLocks noGrp="1" noChangeArrowheads="1"/>
          </p:cNvSpPr>
          <p:nvPr>
            <p:ph type="title"/>
          </p:nvPr>
        </p:nvSpPr>
        <p:spPr>
          <a:xfrm>
            <a:off x="685800" y="76200"/>
            <a:ext cx="7772400" cy="914400"/>
          </a:xfrm>
        </p:spPr>
        <p:txBody>
          <a:bodyPr/>
          <a:lstStyle/>
          <a:p>
            <a:r>
              <a:rPr lang="en-US">
                <a:ea typeface="ＭＳ Ｐゴシック" charset="-128"/>
                <a:cs typeface="ＭＳ Ｐゴシック" charset="-128"/>
              </a:rPr>
              <a:t>Density and Specific Gravity</a:t>
            </a:r>
          </a:p>
        </p:txBody>
      </p:sp>
      <p:sp>
        <p:nvSpPr>
          <p:cNvPr id="458755" name="Text Box 3"/>
          <p:cNvSpPr txBox="1">
            <a:spLocks noChangeArrowheads="1"/>
          </p:cNvSpPr>
          <p:nvPr/>
        </p:nvSpPr>
        <p:spPr bwMode="auto">
          <a:xfrm>
            <a:off x="304800" y="990600"/>
            <a:ext cx="8528050" cy="519113"/>
          </a:xfrm>
          <a:prstGeom prst="rect">
            <a:avLst/>
          </a:prstGeom>
          <a:noFill/>
          <a:ln w="9525">
            <a:noFill/>
            <a:miter lim="800000"/>
            <a:headEnd/>
            <a:tailEnd/>
          </a:ln>
        </p:spPr>
        <p:txBody>
          <a:bodyPr wrap="none">
            <a:prstTxWarp prst="textNoShape">
              <a:avLst/>
            </a:prstTxWarp>
            <a:spAutoFit/>
          </a:bodyPr>
          <a:lstStyle/>
          <a:p>
            <a:r>
              <a:rPr lang="en-US" sz="2800" dirty="0">
                <a:solidFill>
                  <a:schemeClr val="accent2"/>
                </a:solidFill>
                <a:latin typeface="Arial Narrow" charset="0"/>
              </a:rPr>
              <a:t>Density,</a:t>
            </a:r>
            <a:r>
              <a:rPr lang="en-US" sz="2800" dirty="0">
                <a:solidFill>
                  <a:schemeClr val="accent2"/>
                </a:solidFill>
                <a:latin typeface="Symbol" charset="2"/>
              </a:rPr>
              <a:t> </a:t>
            </a:r>
            <a:r>
              <a:rPr lang="en-US" sz="2800" dirty="0" err="1" smtClean="0">
                <a:solidFill>
                  <a:schemeClr val="accent2"/>
                </a:solidFill>
                <a:latin typeface="Symbol" charset="2"/>
              </a:rPr>
              <a:t>ρ</a:t>
            </a:r>
            <a:r>
              <a:rPr lang="en-US" sz="2800" dirty="0" smtClean="0">
                <a:solidFill>
                  <a:schemeClr val="accent2"/>
                </a:solidFill>
                <a:latin typeface="Arial Narrow" charset="0"/>
              </a:rPr>
              <a:t>(</a:t>
            </a:r>
            <a:r>
              <a:rPr lang="en-US" sz="2800" dirty="0">
                <a:solidFill>
                  <a:schemeClr val="accent2"/>
                </a:solidFill>
                <a:latin typeface="Arial Narrow" charset="0"/>
              </a:rPr>
              <a:t>rho), of an object is defined as mass per unit volume </a:t>
            </a:r>
          </a:p>
        </p:txBody>
      </p:sp>
      <p:graphicFrame>
        <p:nvGraphicFramePr>
          <p:cNvPr id="458756" name="Object 2"/>
          <p:cNvGraphicFramePr>
            <a:graphicFrameLocks noChangeAspect="1"/>
          </p:cNvGraphicFramePr>
          <p:nvPr/>
        </p:nvGraphicFramePr>
        <p:xfrm>
          <a:off x="2438400" y="2057400"/>
          <a:ext cx="946150" cy="427038"/>
        </p:xfrm>
        <a:graphic>
          <a:graphicData uri="http://schemas.openxmlformats.org/presentationml/2006/ole">
            <mc:AlternateContent xmlns:mc="http://schemas.openxmlformats.org/markup-compatibility/2006">
              <mc:Choice xmlns:v="urn:schemas-microsoft-com:vml" Requires="v">
                <p:oleObj spid="_x0000_s501573" name="Equation" r:id="rId3" imgW="266400" imgH="164880" progId="Equation.DSMT4">
                  <p:embed/>
                </p:oleObj>
              </mc:Choice>
              <mc:Fallback>
                <p:oleObj name="Equation" r:id="rId3" imgW="266400" imgH="164880" progId="Equation.DSMT4">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438400" y="2057400"/>
                        <a:ext cx="946150" cy="427038"/>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FF0000"/>
                            </a:solidFill>
                            <a:miter lim="800000"/>
                            <a:headEnd/>
                            <a:tailEnd/>
                          </a14:hiddenLine>
                        </a:ext>
                      </a:extLst>
                    </p:spPr>
                  </p:pic>
                </p:oleObj>
              </mc:Fallback>
            </mc:AlternateContent>
          </a:graphicData>
        </a:graphic>
      </p:graphicFrame>
      <p:sp>
        <p:nvSpPr>
          <p:cNvPr id="458757" name="Text Box 5"/>
          <p:cNvSpPr txBox="1">
            <a:spLocks noChangeArrowheads="1"/>
          </p:cNvSpPr>
          <p:nvPr/>
        </p:nvSpPr>
        <p:spPr bwMode="auto">
          <a:xfrm>
            <a:off x="4800600" y="1676400"/>
            <a:ext cx="839788" cy="457200"/>
          </a:xfrm>
          <a:prstGeom prst="rect">
            <a:avLst/>
          </a:prstGeom>
          <a:noFill/>
          <a:ln w="9525">
            <a:noFill/>
            <a:miter lim="800000"/>
            <a:headEnd/>
            <a:tailEnd/>
          </a:ln>
        </p:spPr>
        <p:txBody>
          <a:bodyPr wrap="none">
            <a:prstTxWarp prst="textNoShape">
              <a:avLst/>
            </a:prstTxWarp>
            <a:spAutoFit/>
          </a:bodyPr>
          <a:lstStyle/>
          <a:p>
            <a:r>
              <a:rPr lang="en-US">
                <a:solidFill>
                  <a:schemeClr val="accent2"/>
                </a:solidFill>
                <a:latin typeface="Arial Narrow" charset="0"/>
              </a:rPr>
              <a:t>Unit? </a:t>
            </a:r>
          </a:p>
        </p:txBody>
      </p:sp>
      <p:sp>
        <p:nvSpPr>
          <p:cNvPr id="458758" name="Text Box 6"/>
          <p:cNvSpPr txBox="1">
            <a:spLocks noChangeArrowheads="1"/>
          </p:cNvSpPr>
          <p:nvPr/>
        </p:nvSpPr>
        <p:spPr bwMode="auto">
          <a:xfrm>
            <a:off x="4800600" y="2133600"/>
            <a:ext cx="1577975" cy="457200"/>
          </a:xfrm>
          <a:prstGeom prst="rect">
            <a:avLst/>
          </a:prstGeom>
          <a:noFill/>
          <a:ln w="9525">
            <a:noFill/>
            <a:miter lim="800000"/>
            <a:headEnd/>
            <a:tailEnd/>
          </a:ln>
        </p:spPr>
        <p:txBody>
          <a:bodyPr wrap="none">
            <a:prstTxWarp prst="textNoShape">
              <a:avLst/>
            </a:prstTxWarp>
            <a:spAutoFit/>
          </a:bodyPr>
          <a:lstStyle/>
          <a:p>
            <a:r>
              <a:rPr lang="en-US">
                <a:solidFill>
                  <a:schemeClr val="accent2"/>
                </a:solidFill>
                <a:latin typeface="Arial Narrow" charset="0"/>
              </a:rPr>
              <a:t>Dimension? </a:t>
            </a:r>
          </a:p>
        </p:txBody>
      </p:sp>
      <p:graphicFrame>
        <p:nvGraphicFramePr>
          <p:cNvPr id="458759" name="Object 3"/>
          <p:cNvGraphicFramePr>
            <a:graphicFrameLocks noChangeAspect="1"/>
          </p:cNvGraphicFramePr>
          <p:nvPr/>
        </p:nvGraphicFramePr>
        <p:xfrm>
          <a:off x="6477000" y="1619250"/>
          <a:ext cx="990600" cy="506413"/>
        </p:xfrm>
        <a:graphic>
          <a:graphicData uri="http://schemas.openxmlformats.org/presentationml/2006/ole">
            <mc:AlternateContent xmlns:mc="http://schemas.openxmlformats.org/markup-compatibility/2006">
              <mc:Choice xmlns:v="urn:schemas-microsoft-com:vml" Requires="v">
                <p:oleObj spid="_x0000_s501574" name="Equation" r:id="rId5" imgW="457200" imgH="228600" progId="Equation.3">
                  <p:embed/>
                </p:oleObj>
              </mc:Choice>
              <mc:Fallback>
                <p:oleObj name="Equation" r:id="rId5" imgW="457200" imgH="228600"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477000" y="1619250"/>
                        <a:ext cx="990600" cy="506413"/>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FF0000"/>
                            </a:solidFill>
                            <a:miter lim="800000"/>
                            <a:headEnd/>
                            <a:tailEnd/>
                          </a14:hiddenLine>
                        </a:ext>
                      </a:extLst>
                    </p:spPr>
                  </p:pic>
                </p:oleObj>
              </mc:Fallback>
            </mc:AlternateContent>
          </a:graphicData>
        </a:graphic>
      </p:graphicFrame>
      <p:graphicFrame>
        <p:nvGraphicFramePr>
          <p:cNvPr id="458760" name="Object 4"/>
          <p:cNvGraphicFramePr>
            <a:graphicFrameLocks noChangeAspect="1"/>
          </p:cNvGraphicFramePr>
          <p:nvPr/>
        </p:nvGraphicFramePr>
        <p:xfrm>
          <a:off x="6491288" y="2084388"/>
          <a:ext cx="962025" cy="506412"/>
        </p:xfrm>
        <a:graphic>
          <a:graphicData uri="http://schemas.openxmlformats.org/presentationml/2006/ole">
            <mc:AlternateContent xmlns:mc="http://schemas.openxmlformats.org/markup-compatibility/2006">
              <mc:Choice xmlns:v="urn:schemas-microsoft-com:vml" Requires="v">
                <p:oleObj spid="_x0000_s501575" name="Equation" r:id="rId7" imgW="444240" imgH="228600" progId="Equation.3">
                  <p:embed/>
                </p:oleObj>
              </mc:Choice>
              <mc:Fallback>
                <p:oleObj name="Equation" r:id="rId7" imgW="444240" imgH="228600" progId="Equation.3">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6491288" y="2084388"/>
                        <a:ext cx="962025" cy="506412"/>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FF0000"/>
                            </a:solidFill>
                            <a:miter lim="800000"/>
                            <a:headEnd/>
                            <a:tailEnd/>
                          </a14:hiddenLine>
                        </a:ext>
                      </a:extLst>
                    </p:spPr>
                  </p:pic>
                </p:oleObj>
              </mc:Fallback>
            </mc:AlternateContent>
          </a:graphicData>
        </a:graphic>
      </p:graphicFrame>
      <p:sp>
        <p:nvSpPr>
          <p:cNvPr id="458761" name="Text Box 9"/>
          <p:cNvSpPr txBox="1">
            <a:spLocks noChangeArrowheads="1"/>
          </p:cNvSpPr>
          <p:nvPr/>
        </p:nvSpPr>
        <p:spPr bwMode="auto">
          <a:xfrm>
            <a:off x="76200" y="2743200"/>
            <a:ext cx="8991600" cy="946150"/>
          </a:xfrm>
          <a:prstGeom prst="rect">
            <a:avLst/>
          </a:prstGeom>
          <a:noFill/>
          <a:ln w="9525">
            <a:noFill/>
            <a:miter lim="800000"/>
            <a:headEnd/>
            <a:tailEnd/>
          </a:ln>
        </p:spPr>
        <p:txBody>
          <a:bodyPr>
            <a:prstTxWarp prst="textNoShape">
              <a:avLst/>
            </a:prstTxWarp>
            <a:spAutoFit/>
          </a:bodyPr>
          <a:lstStyle/>
          <a:p>
            <a:r>
              <a:rPr lang="en-US" sz="2800" dirty="0">
                <a:solidFill>
                  <a:schemeClr val="accent2"/>
                </a:solidFill>
                <a:latin typeface="Arial Narrow" charset="0"/>
              </a:rPr>
              <a:t>Specific Gravity of a substance is defined as the ratio of the density of the substance to that of water at 4.0 </a:t>
            </a:r>
            <a:r>
              <a:rPr lang="en-US" sz="2800" baseline="30000" dirty="0" err="1">
                <a:solidFill>
                  <a:schemeClr val="accent2"/>
                </a:solidFill>
                <a:latin typeface="Arial Narrow" charset="0"/>
              </a:rPr>
              <a:t>o</a:t>
            </a:r>
            <a:r>
              <a:rPr lang="en-US" sz="2800" dirty="0" err="1">
                <a:solidFill>
                  <a:schemeClr val="accent2"/>
                </a:solidFill>
                <a:latin typeface="Arial Narrow" charset="0"/>
              </a:rPr>
              <a:t>C</a:t>
            </a:r>
            <a:r>
              <a:rPr lang="en-US" sz="2800" dirty="0">
                <a:solidFill>
                  <a:schemeClr val="accent2"/>
                </a:solidFill>
                <a:latin typeface="Arial Narrow" charset="0"/>
              </a:rPr>
              <a:t> </a:t>
            </a:r>
            <a:r>
              <a:rPr lang="en-US" sz="2800" dirty="0" smtClean="0">
                <a:solidFill>
                  <a:schemeClr val="accent2"/>
                </a:solidFill>
                <a:latin typeface="Arial Narrow" charset="0"/>
              </a:rPr>
              <a:t>(</a:t>
            </a:r>
            <a:r>
              <a:rPr lang="en-US" sz="2800" dirty="0" smtClean="0">
                <a:solidFill>
                  <a:schemeClr val="accent2"/>
                </a:solidFill>
                <a:latin typeface="Symbol" charset="2"/>
              </a:rPr>
              <a:t>ρ</a:t>
            </a:r>
            <a:r>
              <a:rPr lang="en-US" sz="2800" baseline="-25000" dirty="0" smtClean="0">
                <a:solidFill>
                  <a:schemeClr val="accent2"/>
                </a:solidFill>
                <a:latin typeface="Arial Narrow" charset="0"/>
              </a:rPr>
              <a:t>H2O</a:t>
            </a:r>
            <a:r>
              <a:rPr lang="en-US" sz="2800" dirty="0">
                <a:solidFill>
                  <a:schemeClr val="accent2"/>
                </a:solidFill>
                <a:latin typeface="Arial Narrow" charset="0"/>
              </a:rPr>
              <a:t>=1.00g/cm</a:t>
            </a:r>
            <a:r>
              <a:rPr lang="en-US" sz="2800" baseline="30000" dirty="0">
                <a:solidFill>
                  <a:schemeClr val="accent2"/>
                </a:solidFill>
                <a:latin typeface="Arial Narrow" charset="0"/>
              </a:rPr>
              <a:t>3</a:t>
            </a:r>
            <a:r>
              <a:rPr lang="en-US" sz="2800" dirty="0">
                <a:solidFill>
                  <a:schemeClr val="accent2"/>
                </a:solidFill>
                <a:latin typeface="Arial Narrow" charset="0"/>
              </a:rPr>
              <a:t>).</a:t>
            </a:r>
          </a:p>
        </p:txBody>
      </p:sp>
      <p:graphicFrame>
        <p:nvGraphicFramePr>
          <p:cNvPr id="458762" name="Object 5"/>
          <p:cNvGraphicFramePr>
            <a:graphicFrameLocks noChangeAspect="1"/>
          </p:cNvGraphicFramePr>
          <p:nvPr/>
        </p:nvGraphicFramePr>
        <p:xfrm>
          <a:off x="1725613" y="3992563"/>
          <a:ext cx="1169987" cy="427037"/>
        </p:xfrm>
        <a:graphic>
          <a:graphicData uri="http://schemas.openxmlformats.org/presentationml/2006/ole">
            <mc:AlternateContent xmlns:mc="http://schemas.openxmlformats.org/markup-compatibility/2006">
              <mc:Choice xmlns:v="urn:schemas-microsoft-com:vml" Requires="v">
                <p:oleObj spid="_x0000_s501576" name="Equation" r:id="rId9" imgW="330120" imgH="164880" progId="Equation.DSMT4">
                  <p:embed/>
                </p:oleObj>
              </mc:Choice>
              <mc:Fallback>
                <p:oleObj name="Equation" r:id="rId9" imgW="330120" imgH="164880" progId="Equation.DSMT4">
                  <p:embed/>
                  <p:pic>
                    <p:nvPicPr>
                      <p:cNvPr id="0" name=""/>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1725613" y="3992563"/>
                        <a:ext cx="1169987" cy="427037"/>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FF0000"/>
                            </a:solidFill>
                            <a:miter lim="800000"/>
                            <a:headEnd/>
                            <a:tailEnd/>
                          </a14:hiddenLine>
                        </a:ext>
                      </a:extLst>
                    </p:spPr>
                  </p:pic>
                </p:oleObj>
              </mc:Fallback>
            </mc:AlternateContent>
          </a:graphicData>
        </a:graphic>
      </p:graphicFrame>
      <p:sp>
        <p:nvSpPr>
          <p:cNvPr id="458763" name="Text Box 11"/>
          <p:cNvSpPr txBox="1">
            <a:spLocks noChangeArrowheads="1"/>
          </p:cNvSpPr>
          <p:nvPr/>
        </p:nvSpPr>
        <p:spPr bwMode="auto">
          <a:xfrm>
            <a:off x="5486400" y="3917950"/>
            <a:ext cx="839788" cy="457200"/>
          </a:xfrm>
          <a:prstGeom prst="rect">
            <a:avLst/>
          </a:prstGeom>
          <a:noFill/>
          <a:ln w="9525">
            <a:noFill/>
            <a:miter lim="800000"/>
            <a:headEnd/>
            <a:tailEnd/>
          </a:ln>
        </p:spPr>
        <p:txBody>
          <a:bodyPr wrap="none">
            <a:prstTxWarp prst="textNoShape">
              <a:avLst/>
            </a:prstTxWarp>
            <a:spAutoFit/>
          </a:bodyPr>
          <a:lstStyle/>
          <a:p>
            <a:r>
              <a:rPr lang="en-US">
                <a:solidFill>
                  <a:schemeClr val="accent2"/>
                </a:solidFill>
                <a:latin typeface="Arial Narrow" charset="0"/>
              </a:rPr>
              <a:t>Unit? </a:t>
            </a:r>
          </a:p>
        </p:txBody>
      </p:sp>
      <p:sp>
        <p:nvSpPr>
          <p:cNvPr id="458764" name="Text Box 12"/>
          <p:cNvSpPr txBox="1">
            <a:spLocks noChangeArrowheads="1"/>
          </p:cNvSpPr>
          <p:nvPr/>
        </p:nvSpPr>
        <p:spPr bwMode="auto">
          <a:xfrm>
            <a:off x="5486400" y="4375150"/>
            <a:ext cx="1577975" cy="457200"/>
          </a:xfrm>
          <a:prstGeom prst="rect">
            <a:avLst/>
          </a:prstGeom>
          <a:noFill/>
          <a:ln w="9525">
            <a:noFill/>
            <a:miter lim="800000"/>
            <a:headEnd/>
            <a:tailEnd/>
          </a:ln>
        </p:spPr>
        <p:txBody>
          <a:bodyPr wrap="none">
            <a:prstTxWarp prst="textNoShape">
              <a:avLst/>
            </a:prstTxWarp>
            <a:spAutoFit/>
          </a:bodyPr>
          <a:lstStyle/>
          <a:p>
            <a:r>
              <a:rPr lang="en-US">
                <a:solidFill>
                  <a:schemeClr val="accent2"/>
                </a:solidFill>
                <a:latin typeface="Arial Narrow" charset="0"/>
              </a:rPr>
              <a:t>Dimension? </a:t>
            </a:r>
          </a:p>
        </p:txBody>
      </p:sp>
      <p:sp>
        <p:nvSpPr>
          <p:cNvPr id="458765" name="Text Box 13"/>
          <p:cNvSpPr txBox="1">
            <a:spLocks noChangeArrowheads="1"/>
          </p:cNvSpPr>
          <p:nvPr/>
        </p:nvSpPr>
        <p:spPr bwMode="auto">
          <a:xfrm>
            <a:off x="6932613" y="3917950"/>
            <a:ext cx="854075" cy="457200"/>
          </a:xfrm>
          <a:prstGeom prst="rect">
            <a:avLst/>
          </a:prstGeom>
          <a:noFill/>
          <a:ln w="9525">
            <a:noFill/>
            <a:miter lim="800000"/>
            <a:headEnd/>
            <a:tailEnd/>
          </a:ln>
        </p:spPr>
        <p:txBody>
          <a:bodyPr wrap="none">
            <a:prstTxWarp prst="textNoShape">
              <a:avLst/>
            </a:prstTxWarp>
            <a:spAutoFit/>
          </a:bodyPr>
          <a:lstStyle/>
          <a:p>
            <a:r>
              <a:rPr lang="en-US">
                <a:solidFill>
                  <a:schemeClr val="accent2"/>
                </a:solidFill>
                <a:latin typeface="Arial Narrow" charset="0"/>
              </a:rPr>
              <a:t>None </a:t>
            </a:r>
          </a:p>
        </p:txBody>
      </p:sp>
      <p:sp>
        <p:nvSpPr>
          <p:cNvPr id="458766" name="Text Box 14"/>
          <p:cNvSpPr txBox="1">
            <a:spLocks noChangeArrowheads="1"/>
          </p:cNvSpPr>
          <p:nvPr/>
        </p:nvSpPr>
        <p:spPr bwMode="auto">
          <a:xfrm>
            <a:off x="6934200" y="4375150"/>
            <a:ext cx="854075" cy="457200"/>
          </a:xfrm>
          <a:prstGeom prst="rect">
            <a:avLst/>
          </a:prstGeom>
          <a:noFill/>
          <a:ln w="9525">
            <a:noFill/>
            <a:miter lim="800000"/>
            <a:headEnd/>
            <a:tailEnd/>
          </a:ln>
        </p:spPr>
        <p:txBody>
          <a:bodyPr wrap="none">
            <a:prstTxWarp prst="textNoShape">
              <a:avLst/>
            </a:prstTxWarp>
            <a:spAutoFit/>
          </a:bodyPr>
          <a:lstStyle/>
          <a:p>
            <a:r>
              <a:rPr lang="en-US">
                <a:solidFill>
                  <a:schemeClr val="accent2"/>
                </a:solidFill>
                <a:latin typeface="Arial Narrow" charset="0"/>
              </a:rPr>
              <a:t>None </a:t>
            </a:r>
          </a:p>
        </p:txBody>
      </p:sp>
      <p:sp>
        <p:nvSpPr>
          <p:cNvPr id="458767" name="Text Box 15"/>
          <p:cNvSpPr txBox="1">
            <a:spLocks noChangeArrowheads="1"/>
          </p:cNvSpPr>
          <p:nvPr/>
        </p:nvSpPr>
        <p:spPr bwMode="auto">
          <a:xfrm>
            <a:off x="228600" y="4908550"/>
            <a:ext cx="5181600" cy="822325"/>
          </a:xfrm>
          <a:prstGeom prst="rect">
            <a:avLst/>
          </a:prstGeom>
          <a:noFill/>
          <a:ln w="9525">
            <a:noFill/>
            <a:miter lim="800000"/>
            <a:headEnd/>
            <a:tailEnd/>
          </a:ln>
        </p:spPr>
        <p:txBody>
          <a:bodyPr>
            <a:prstTxWarp prst="textNoShape">
              <a:avLst/>
            </a:prstTxWarp>
            <a:spAutoFit/>
          </a:bodyPr>
          <a:lstStyle/>
          <a:p>
            <a:r>
              <a:rPr lang="en-US">
                <a:solidFill>
                  <a:schemeClr val="accent2"/>
                </a:solidFill>
                <a:latin typeface="Arial Narrow" charset="0"/>
              </a:rPr>
              <a:t>What do you think would happen of a substance in the water dependent on SG?</a:t>
            </a:r>
          </a:p>
        </p:txBody>
      </p:sp>
      <p:graphicFrame>
        <p:nvGraphicFramePr>
          <p:cNvPr id="458768" name="Object 6"/>
          <p:cNvGraphicFramePr>
            <a:graphicFrameLocks noChangeAspect="1"/>
          </p:cNvGraphicFramePr>
          <p:nvPr/>
        </p:nvGraphicFramePr>
        <p:xfrm>
          <a:off x="5562600" y="4864100"/>
          <a:ext cx="914400" cy="363538"/>
        </p:xfrm>
        <a:graphic>
          <a:graphicData uri="http://schemas.openxmlformats.org/presentationml/2006/ole">
            <mc:AlternateContent xmlns:mc="http://schemas.openxmlformats.org/markup-compatibility/2006">
              <mc:Choice xmlns:v="urn:schemas-microsoft-com:vml" Requires="v">
                <p:oleObj spid="_x0000_s501577" name="Equation" r:id="rId11" imgW="444240" imgH="177480" progId="Equation.DSMT4">
                  <p:embed/>
                </p:oleObj>
              </mc:Choice>
              <mc:Fallback>
                <p:oleObj name="Equation" r:id="rId11" imgW="444240" imgH="177480" progId="Equation.DSMT4">
                  <p:embed/>
                  <p:pic>
                    <p:nvPicPr>
                      <p:cNvPr id="0" name=""/>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5562600" y="4864100"/>
                        <a:ext cx="914400" cy="363538"/>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FF0000"/>
                            </a:solidFill>
                            <a:miter lim="800000"/>
                            <a:headEnd/>
                            <a:tailEnd/>
                          </a14:hiddenLine>
                        </a:ext>
                      </a:extLst>
                    </p:spPr>
                  </p:pic>
                </p:oleObj>
              </mc:Fallback>
            </mc:AlternateContent>
          </a:graphicData>
        </a:graphic>
      </p:graphicFrame>
      <p:graphicFrame>
        <p:nvGraphicFramePr>
          <p:cNvPr id="458769" name="Object 7"/>
          <p:cNvGraphicFramePr>
            <a:graphicFrameLocks noChangeAspect="1"/>
          </p:cNvGraphicFramePr>
          <p:nvPr/>
        </p:nvGraphicFramePr>
        <p:xfrm>
          <a:off x="5562600" y="5305425"/>
          <a:ext cx="914400" cy="363538"/>
        </p:xfrm>
        <a:graphic>
          <a:graphicData uri="http://schemas.openxmlformats.org/presentationml/2006/ole">
            <mc:AlternateContent xmlns:mc="http://schemas.openxmlformats.org/markup-compatibility/2006">
              <mc:Choice xmlns:v="urn:schemas-microsoft-com:vml" Requires="v">
                <p:oleObj spid="_x0000_s501578" name="Equation" r:id="rId13" imgW="444240" imgH="177480" progId="Equation.3">
                  <p:embed/>
                </p:oleObj>
              </mc:Choice>
              <mc:Fallback>
                <p:oleObj name="Equation" r:id="rId13" imgW="444240" imgH="177480" progId="Equation.3">
                  <p:embed/>
                  <p:pic>
                    <p:nvPicPr>
                      <p:cNvPr id="0" name=""/>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5562600" y="5305425"/>
                        <a:ext cx="914400" cy="363538"/>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FF0000"/>
                            </a:solidFill>
                            <a:miter lim="800000"/>
                            <a:headEnd/>
                            <a:tailEnd/>
                          </a14:hiddenLine>
                        </a:ext>
                      </a:extLst>
                    </p:spPr>
                  </p:pic>
                </p:oleObj>
              </mc:Fallback>
            </mc:AlternateContent>
          </a:graphicData>
        </a:graphic>
      </p:graphicFrame>
      <p:sp>
        <p:nvSpPr>
          <p:cNvPr id="458770" name="Text Box 18"/>
          <p:cNvSpPr txBox="1">
            <a:spLocks noChangeArrowheads="1"/>
          </p:cNvSpPr>
          <p:nvPr/>
        </p:nvSpPr>
        <p:spPr bwMode="auto">
          <a:xfrm>
            <a:off x="6705600" y="4816475"/>
            <a:ext cx="2038350" cy="457200"/>
          </a:xfrm>
          <a:prstGeom prst="rect">
            <a:avLst/>
          </a:prstGeom>
          <a:noFill/>
          <a:ln w="9525">
            <a:noFill/>
            <a:miter lim="800000"/>
            <a:headEnd/>
            <a:tailEnd/>
          </a:ln>
        </p:spPr>
        <p:txBody>
          <a:bodyPr wrap="none">
            <a:prstTxWarp prst="textNoShape">
              <a:avLst/>
            </a:prstTxWarp>
            <a:spAutoFit/>
          </a:bodyPr>
          <a:lstStyle/>
          <a:p>
            <a:r>
              <a:rPr lang="en-US">
                <a:solidFill>
                  <a:srgbClr val="CC00CC"/>
                </a:solidFill>
                <a:latin typeface="Arial Narrow" charset="0"/>
              </a:rPr>
              <a:t>Sink in the water</a:t>
            </a:r>
          </a:p>
        </p:txBody>
      </p:sp>
      <p:sp>
        <p:nvSpPr>
          <p:cNvPr id="458771" name="Text Box 19"/>
          <p:cNvSpPr txBox="1">
            <a:spLocks noChangeArrowheads="1"/>
          </p:cNvSpPr>
          <p:nvPr/>
        </p:nvSpPr>
        <p:spPr bwMode="auto">
          <a:xfrm>
            <a:off x="6705600" y="5257800"/>
            <a:ext cx="2401888" cy="457200"/>
          </a:xfrm>
          <a:prstGeom prst="rect">
            <a:avLst/>
          </a:prstGeom>
          <a:noFill/>
          <a:ln w="9525">
            <a:noFill/>
            <a:miter lim="800000"/>
            <a:headEnd/>
            <a:tailEnd/>
          </a:ln>
        </p:spPr>
        <p:txBody>
          <a:bodyPr wrap="none">
            <a:prstTxWarp prst="textNoShape">
              <a:avLst/>
            </a:prstTxWarp>
            <a:spAutoFit/>
          </a:bodyPr>
          <a:lstStyle/>
          <a:p>
            <a:r>
              <a:rPr lang="en-US">
                <a:solidFill>
                  <a:srgbClr val="CC00CC"/>
                </a:solidFill>
                <a:latin typeface="Arial Narrow" charset="0"/>
              </a:rPr>
              <a:t>Float on the surface</a:t>
            </a:r>
          </a:p>
        </p:txBody>
      </p:sp>
      <p:graphicFrame>
        <p:nvGraphicFramePr>
          <p:cNvPr id="458772" name="Object 8"/>
          <p:cNvGraphicFramePr>
            <a:graphicFrameLocks noChangeAspect="1"/>
          </p:cNvGraphicFramePr>
          <p:nvPr/>
        </p:nvGraphicFramePr>
        <p:xfrm>
          <a:off x="2801938" y="3759200"/>
          <a:ext cx="1846262" cy="1117600"/>
        </p:xfrm>
        <a:graphic>
          <a:graphicData uri="http://schemas.openxmlformats.org/presentationml/2006/ole">
            <mc:AlternateContent xmlns:mc="http://schemas.openxmlformats.org/markup-compatibility/2006">
              <mc:Choice xmlns:v="urn:schemas-microsoft-com:vml" Requires="v">
                <p:oleObj spid="_x0000_s501579" name="Equation" r:id="rId15" imgW="520560" imgH="431640" progId="Equation.DSMT4">
                  <p:embed/>
                </p:oleObj>
              </mc:Choice>
              <mc:Fallback>
                <p:oleObj name="Equation" r:id="rId15" imgW="520560" imgH="431640" progId="Equation.DSMT4">
                  <p:embed/>
                  <p:pic>
                    <p:nvPicPr>
                      <p:cNvPr id="0" name=""/>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2801938" y="3759200"/>
                        <a:ext cx="1846262" cy="1117600"/>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FF0000"/>
                            </a:solidFill>
                            <a:miter lim="800000"/>
                            <a:headEnd/>
                            <a:tailEnd/>
                          </a14:hiddenLine>
                        </a:ext>
                      </a:extLst>
                    </p:spPr>
                  </p:pic>
                </p:oleObj>
              </mc:Fallback>
            </mc:AlternateContent>
          </a:graphicData>
        </a:graphic>
      </p:graphicFrame>
      <p:graphicFrame>
        <p:nvGraphicFramePr>
          <p:cNvPr id="458773" name="Object 9"/>
          <p:cNvGraphicFramePr>
            <a:graphicFrameLocks noChangeAspect="1"/>
          </p:cNvGraphicFramePr>
          <p:nvPr/>
        </p:nvGraphicFramePr>
        <p:xfrm>
          <a:off x="3321050" y="1706563"/>
          <a:ext cx="720725" cy="427037"/>
        </p:xfrm>
        <a:graphic>
          <a:graphicData uri="http://schemas.openxmlformats.org/presentationml/2006/ole">
            <mc:AlternateContent xmlns:mc="http://schemas.openxmlformats.org/markup-compatibility/2006">
              <mc:Choice xmlns:v="urn:schemas-microsoft-com:vml" Requires="v">
                <p:oleObj spid="_x0000_s501580" name="Equation" r:id="rId17" imgW="203040" imgH="164880" progId="Equation.DSMT4">
                  <p:embed/>
                </p:oleObj>
              </mc:Choice>
              <mc:Fallback>
                <p:oleObj name="Equation" r:id="rId17" imgW="203040" imgH="164880" progId="Equation.DSMT4">
                  <p:embed/>
                  <p:pic>
                    <p:nvPicPr>
                      <p:cNvPr id="0" name=""/>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3321050" y="1706563"/>
                        <a:ext cx="720725" cy="427037"/>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FF0000"/>
                            </a:solidFill>
                            <a:miter lim="800000"/>
                            <a:headEnd/>
                            <a:tailEnd/>
                          </a14:hiddenLine>
                        </a:ext>
                      </a:extLst>
                    </p:spPr>
                  </p:pic>
                </p:oleObj>
              </mc:Fallback>
            </mc:AlternateContent>
          </a:graphicData>
        </a:graphic>
      </p:graphicFrame>
      <p:graphicFrame>
        <p:nvGraphicFramePr>
          <p:cNvPr id="458774" name="Object 10"/>
          <p:cNvGraphicFramePr>
            <a:graphicFrameLocks noChangeAspect="1"/>
          </p:cNvGraphicFramePr>
          <p:nvPr/>
        </p:nvGraphicFramePr>
        <p:xfrm>
          <a:off x="3200400" y="1676400"/>
          <a:ext cx="811213" cy="1019175"/>
        </p:xfrm>
        <a:graphic>
          <a:graphicData uri="http://schemas.openxmlformats.org/presentationml/2006/ole">
            <mc:AlternateContent xmlns:mc="http://schemas.openxmlformats.org/markup-compatibility/2006">
              <mc:Choice xmlns:v="urn:schemas-microsoft-com:vml" Requires="v">
                <p:oleObj spid="_x0000_s501581" name="Equation" r:id="rId19" imgW="228600" imgH="393480" progId="Equation.DSMT4">
                  <p:embed/>
                </p:oleObj>
              </mc:Choice>
              <mc:Fallback>
                <p:oleObj name="Equation" r:id="rId19" imgW="228600" imgH="393480" progId="Equation.DSMT4">
                  <p:embed/>
                  <p:pic>
                    <p:nvPicPr>
                      <p:cNvPr id="0" name=""/>
                      <p:cNvPicPr>
                        <a:picLocks noChangeAspect="1" noChangeArrowheads="1"/>
                      </p:cNvPicPr>
                      <p:nvPr/>
                    </p:nvPicPr>
                    <p:blipFill>
                      <a:blip r:embed="rId20">
                        <a:extLst>
                          <a:ext uri="{28A0092B-C50C-407E-A947-70E740481C1C}">
                            <a14:useLocalDpi xmlns:a14="http://schemas.microsoft.com/office/drawing/2010/main" val="0"/>
                          </a:ext>
                        </a:extLst>
                      </a:blip>
                      <a:srcRect/>
                      <a:stretch>
                        <a:fillRect/>
                      </a:stretch>
                    </p:blipFill>
                    <p:spPr bwMode="auto">
                      <a:xfrm>
                        <a:off x="3200400" y="1676400"/>
                        <a:ext cx="811213" cy="1019175"/>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FF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4171599563"/>
      </p:ext>
    </p:extLst>
  </p:cSld>
  <p:clrMapOvr>
    <a:masterClrMapping/>
  </p:clrMapOvr>
  <p:transition xmlns:p14="http://schemas.microsoft.com/office/powerpoint/2010/main">
    <p:random/>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iterate type="wd">
                                    <p:tmPct val="10000"/>
                                  </p:iterate>
                                  <p:childTnLst>
                                    <p:set>
                                      <p:cBhvr>
                                        <p:cTn id="6" dur="1" fill="hold">
                                          <p:stCondLst>
                                            <p:cond delay="0"/>
                                          </p:stCondLst>
                                        </p:cTn>
                                        <p:tgtEl>
                                          <p:spTgt spid="458755"/>
                                        </p:tgtEl>
                                        <p:attrNameLst>
                                          <p:attrName>style.visibility</p:attrName>
                                        </p:attrNameLst>
                                      </p:cBhvr>
                                      <p:to>
                                        <p:strVal val="visible"/>
                                      </p:to>
                                    </p:set>
                                    <p:animEffect transition="in" filter="wipe(left)">
                                      <p:cBhvr>
                                        <p:cTn id="7" dur="500"/>
                                        <p:tgtEl>
                                          <p:spTgt spid="458755"/>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iterate type="wd">
                                    <p:tmPct val="10000"/>
                                  </p:iterate>
                                  <p:childTnLst>
                                    <p:set>
                                      <p:cBhvr>
                                        <p:cTn id="11" dur="1" fill="hold">
                                          <p:stCondLst>
                                            <p:cond delay="0"/>
                                          </p:stCondLst>
                                        </p:cTn>
                                        <p:tgtEl>
                                          <p:spTgt spid="458756"/>
                                        </p:tgtEl>
                                        <p:attrNameLst>
                                          <p:attrName>style.visibility</p:attrName>
                                        </p:attrNameLst>
                                      </p:cBhvr>
                                      <p:to>
                                        <p:strVal val="visible"/>
                                      </p:to>
                                    </p:set>
                                    <p:animEffect transition="in" filter="wipe(left)">
                                      <p:cBhvr>
                                        <p:cTn id="12" dur="500"/>
                                        <p:tgtEl>
                                          <p:spTgt spid="458756"/>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iterate type="wd">
                                    <p:tmPct val="10000"/>
                                  </p:iterate>
                                  <p:childTnLst>
                                    <p:set>
                                      <p:cBhvr>
                                        <p:cTn id="16" dur="1" fill="hold">
                                          <p:stCondLst>
                                            <p:cond delay="0"/>
                                          </p:stCondLst>
                                        </p:cTn>
                                        <p:tgtEl>
                                          <p:spTgt spid="458773"/>
                                        </p:tgtEl>
                                        <p:attrNameLst>
                                          <p:attrName>style.visibility</p:attrName>
                                        </p:attrNameLst>
                                      </p:cBhvr>
                                      <p:to>
                                        <p:strVal val="visible"/>
                                      </p:to>
                                    </p:set>
                                    <p:animEffect transition="in" filter="wipe(left)">
                                      <p:cBhvr>
                                        <p:cTn id="17" dur="500"/>
                                        <p:tgtEl>
                                          <p:spTgt spid="458773"/>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iterate type="wd">
                                    <p:tmPct val="10000"/>
                                  </p:iterate>
                                  <p:childTnLst>
                                    <p:set>
                                      <p:cBhvr>
                                        <p:cTn id="21" dur="1" fill="hold">
                                          <p:stCondLst>
                                            <p:cond delay="0"/>
                                          </p:stCondLst>
                                        </p:cTn>
                                        <p:tgtEl>
                                          <p:spTgt spid="458774"/>
                                        </p:tgtEl>
                                        <p:attrNameLst>
                                          <p:attrName>style.visibility</p:attrName>
                                        </p:attrNameLst>
                                      </p:cBhvr>
                                      <p:to>
                                        <p:strVal val="visible"/>
                                      </p:to>
                                    </p:set>
                                    <p:animEffect transition="in" filter="wipe(left)">
                                      <p:cBhvr>
                                        <p:cTn id="22" dur="500"/>
                                        <p:tgtEl>
                                          <p:spTgt spid="458774"/>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iterate type="wd">
                                    <p:tmPct val="10000"/>
                                  </p:iterate>
                                  <p:childTnLst>
                                    <p:set>
                                      <p:cBhvr>
                                        <p:cTn id="26" dur="1" fill="hold">
                                          <p:stCondLst>
                                            <p:cond delay="0"/>
                                          </p:stCondLst>
                                        </p:cTn>
                                        <p:tgtEl>
                                          <p:spTgt spid="458757"/>
                                        </p:tgtEl>
                                        <p:attrNameLst>
                                          <p:attrName>style.visibility</p:attrName>
                                        </p:attrNameLst>
                                      </p:cBhvr>
                                      <p:to>
                                        <p:strVal val="visible"/>
                                      </p:to>
                                    </p:set>
                                    <p:animEffect transition="in" filter="wipe(left)">
                                      <p:cBhvr>
                                        <p:cTn id="27" dur="500"/>
                                        <p:tgtEl>
                                          <p:spTgt spid="458757"/>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nodeType="clickEffect">
                                  <p:stCondLst>
                                    <p:cond delay="0"/>
                                  </p:stCondLst>
                                  <p:iterate type="wd">
                                    <p:tmPct val="10000"/>
                                  </p:iterate>
                                  <p:childTnLst>
                                    <p:set>
                                      <p:cBhvr>
                                        <p:cTn id="31" dur="1" fill="hold">
                                          <p:stCondLst>
                                            <p:cond delay="0"/>
                                          </p:stCondLst>
                                        </p:cTn>
                                        <p:tgtEl>
                                          <p:spTgt spid="458759"/>
                                        </p:tgtEl>
                                        <p:attrNameLst>
                                          <p:attrName>style.visibility</p:attrName>
                                        </p:attrNameLst>
                                      </p:cBhvr>
                                      <p:to>
                                        <p:strVal val="visible"/>
                                      </p:to>
                                    </p:set>
                                    <p:animEffect transition="in" filter="wipe(left)">
                                      <p:cBhvr>
                                        <p:cTn id="32" dur="500"/>
                                        <p:tgtEl>
                                          <p:spTgt spid="458759"/>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grpId="0" nodeType="clickEffect">
                                  <p:stCondLst>
                                    <p:cond delay="0"/>
                                  </p:stCondLst>
                                  <p:iterate type="wd">
                                    <p:tmPct val="10000"/>
                                  </p:iterate>
                                  <p:childTnLst>
                                    <p:set>
                                      <p:cBhvr>
                                        <p:cTn id="36" dur="1" fill="hold">
                                          <p:stCondLst>
                                            <p:cond delay="0"/>
                                          </p:stCondLst>
                                        </p:cTn>
                                        <p:tgtEl>
                                          <p:spTgt spid="458758"/>
                                        </p:tgtEl>
                                        <p:attrNameLst>
                                          <p:attrName>style.visibility</p:attrName>
                                        </p:attrNameLst>
                                      </p:cBhvr>
                                      <p:to>
                                        <p:strVal val="visible"/>
                                      </p:to>
                                    </p:set>
                                    <p:animEffect transition="in" filter="wipe(left)">
                                      <p:cBhvr>
                                        <p:cTn id="37" dur="500"/>
                                        <p:tgtEl>
                                          <p:spTgt spid="458758"/>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nodeType="clickEffect">
                                  <p:stCondLst>
                                    <p:cond delay="0"/>
                                  </p:stCondLst>
                                  <p:iterate type="wd">
                                    <p:tmPct val="10000"/>
                                  </p:iterate>
                                  <p:childTnLst>
                                    <p:set>
                                      <p:cBhvr>
                                        <p:cTn id="41" dur="1" fill="hold">
                                          <p:stCondLst>
                                            <p:cond delay="0"/>
                                          </p:stCondLst>
                                        </p:cTn>
                                        <p:tgtEl>
                                          <p:spTgt spid="458760"/>
                                        </p:tgtEl>
                                        <p:attrNameLst>
                                          <p:attrName>style.visibility</p:attrName>
                                        </p:attrNameLst>
                                      </p:cBhvr>
                                      <p:to>
                                        <p:strVal val="visible"/>
                                      </p:to>
                                    </p:set>
                                    <p:animEffect transition="in" filter="wipe(left)">
                                      <p:cBhvr>
                                        <p:cTn id="42" dur="500"/>
                                        <p:tgtEl>
                                          <p:spTgt spid="458760"/>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8" fill="hold" grpId="0" nodeType="clickEffect">
                                  <p:stCondLst>
                                    <p:cond delay="0"/>
                                  </p:stCondLst>
                                  <p:iterate type="wd">
                                    <p:tmPct val="10000"/>
                                  </p:iterate>
                                  <p:childTnLst>
                                    <p:set>
                                      <p:cBhvr>
                                        <p:cTn id="46" dur="1" fill="hold">
                                          <p:stCondLst>
                                            <p:cond delay="0"/>
                                          </p:stCondLst>
                                        </p:cTn>
                                        <p:tgtEl>
                                          <p:spTgt spid="458761"/>
                                        </p:tgtEl>
                                        <p:attrNameLst>
                                          <p:attrName>style.visibility</p:attrName>
                                        </p:attrNameLst>
                                      </p:cBhvr>
                                      <p:to>
                                        <p:strVal val="visible"/>
                                      </p:to>
                                    </p:set>
                                    <p:animEffect transition="in" filter="wipe(left)">
                                      <p:cBhvr>
                                        <p:cTn id="47" dur="500"/>
                                        <p:tgtEl>
                                          <p:spTgt spid="458761"/>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8" fill="hold" nodeType="clickEffect">
                                  <p:stCondLst>
                                    <p:cond delay="0"/>
                                  </p:stCondLst>
                                  <p:iterate type="wd">
                                    <p:tmPct val="10000"/>
                                  </p:iterate>
                                  <p:childTnLst>
                                    <p:set>
                                      <p:cBhvr>
                                        <p:cTn id="51" dur="1" fill="hold">
                                          <p:stCondLst>
                                            <p:cond delay="0"/>
                                          </p:stCondLst>
                                        </p:cTn>
                                        <p:tgtEl>
                                          <p:spTgt spid="458762"/>
                                        </p:tgtEl>
                                        <p:attrNameLst>
                                          <p:attrName>style.visibility</p:attrName>
                                        </p:attrNameLst>
                                      </p:cBhvr>
                                      <p:to>
                                        <p:strVal val="visible"/>
                                      </p:to>
                                    </p:set>
                                    <p:animEffect transition="in" filter="wipe(left)">
                                      <p:cBhvr>
                                        <p:cTn id="52" dur="500"/>
                                        <p:tgtEl>
                                          <p:spTgt spid="458762"/>
                                        </p:tgtEl>
                                      </p:cBhvr>
                                    </p:animEffect>
                                  </p:childTnLst>
                                </p:cTn>
                              </p:par>
                            </p:childTnLst>
                          </p:cTn>
                        </p:par>
                      </p:childTnLst>
                    </p:cTn>
                  </p:par>
                  <p:par>
                    <p:cTn id="53" fill="hold">
                      <p:stCondLst>
                        <p:cond delay="indefinite"/>
                      </p:stCondLst>
                      <p:childTnLst>
                        <p:par>
                          <p:cTn id="54" fill="hold">
                            <p:stCondLst>
                              <p:cond delay="0"/>
                            </p:stCondLst>
                            <p:childTnLst>
                              <p:par>
                                <p:cTn id="55" presetID="22" presetClass="entr" presetSubtype="8" fill="hold" nodeType="clickEffect">
                                  <p:stCondLst>
                                    <p:cond delay="0"/>
                                  </p:stCondLst>
                                  <p:iterate type="wd">
                                    <p:tmPct val="10000"/>
                                  </p:iterate>
                                  <p:childTnLst>
                                    <p:set>
                                      <p:cBhvr>
                                        <p:cTn id="56" dur="1" fill="hold">
                                          <p:stCondLst>
                                            <p:cond delay="0"/>
                                          </p:stCondLst>
                                        </p:cTn>
                                        <p:tgtEl>
                                          <p:spTgt spid="458772"/>
                                        </p:tgtEl>
                                        <p:attrNameLst>
                                          <p:attrName>style.visibility</p:attrName>
                                        </p:attrNameLst>
                                      </p:cBhvr>
                                      <p:to>
                                        <p:strVal val="visible"/>
                                      </p:to>
                                    </p:set>
                                    <p:animEffect transition="in" filter="wipe(left)">
                                      <p:cBhvr>
                                        <p:cTn id="57" dur="500"/>
                                        <p:tgtEl>
                                          <p:spTgt spid="458772"/>
                                        </p:tgtEl>
                                      </p:cBhvr>
                                    </p:animEffect>
                                  </p:childTnLst>
                                </p:cTn>
                              </p:par>
                            </p:childTnLst>
                          </p:cTn>
                        </p:par>
                      </p:childTnLst>
                    </p:cTn>
                  </p:par>
                  <p:par>
                    <p:cTn id="58" fill="hold">
                      <p:stCondLst>
                        <p:cond delay="indefinite"/>
                      </p:stCondLst>
                      <p:childTnLst>
                        <p:par>
                          <p:cTn id="59" fill="hold">
                            <p:stCondLst>
                              <p:cond delay="0"/>
                            </p:stCondLst>
                            <p:childTnLst>
                              <p:par>
                                <p:cTn id="60" presetID="22" presetClass="entr" presetSubtype="8" fill="hold" grpId="0" nodeType="clickEffect">
                                  <p:stCondLst>
                                    <p:cond delay="0"/>
                                  </p:stCondLst>
                                  <p:iterate type="wd">
                                    <p:tmPct val="10000"/>
                                  </p:iterate>
                                  <p:childTnLst>
                                    <p:set>
                                      <p:cBhvr>
                                        <p:cTn id="61" dur="1" fill="hold">
                                          <p:stCondLst>
                                            <p:cond delay="0"/>
                                          </p:stCondLst>
                                        </p:cTn>
                                        <p:tgtEl>
                                          <p:spTgt spid="458763"/>
                                        </p:tgtEl>
                                        <p:attrNameLst>
                                          <p:attrName>style.visibility</p:attrName>
                                        </p:attrNameLst>
                                      </p:cBhvr>
                                      <p:to>
                                        <p:strVal val="visible"/>
                                      </p:to>
                                    </p:set>
                                    <p:animEffect transition="in" filter="wipe(left)">
                                      <p:cBhvr>
                                        <p:cTn id="62" dur="500"/>
                                        <p:tgtEl>
                                          <p:spTgt spid="458763"/>
                                        </p:tgtEl>
                                      </p:cBhvr>
                                    </p:animEffect>
                                  </p:childTnLst>
                                </p:cTn>
                              </p:par>
                            </p:childTnLst>
                          </p:cTn>
                        </p:par>
                      </p:childTnLst>
                    </p:cTn>
                  </p:par>
                  <p:par>
                    <p:cTn id="63" fill="hold">
                      <p:stCondLst>
                        <p:cond delay="indefinite"/>
                      </p:stCondLst>
                      <p:childTnLst>
                        <p:par>
                          <p:cTn id="64" fill="hold">
                            <p:stCondLst>
                              <p:cond delay="0"/>
                            </p:stCondLst>
                            <p:childTnLst>
                              <p:par>
                                <p:cTn id="65" presetID="22" presetClass="entr" presetSubtype="8" fill="hold" grpId="0" nodeType="clickEffect">
                                  <p:stCondLst>
                                    <p:cond delay="0"/>
                                  </p:stCondLst>
                                  <p:iterate type="wd">
                                    <p:tmPct val="10000"/>
                                  </p:iterate>
                                  <p:childTnLst>
                                    <p:set>
                                      <p:cBhvr>
                                        <p:cTn id="66" dur="1" fill="hold">
                                          <p:stCondLst>
                                            <p:cond delay="0"/>
                                          </p:stCondLst>
                                        </p:cTn>
                                        <p:tgtEl>
                                          <p:spTgt spid="458764"/>
                                        </p:tgtEl>
                                        <p:attrNameLst>
                                          <p:attrName>style.visibility</p:attrName>
                                        </p:attrNameLst>
                                      </p:cBhvr>
                                      <p:to>
                                        <p:strVal val="visible"/>
                                      </p:to>
                                    </p:set>
                                    <p:animEffect transition="in" filter="wipe(left)">
                                      <p:cBhvr>
                                        <p:cTn id="67" dur="500"/>
                                        <p:tgtEl>
                                          <p:spTgt spid="458764"/>
                                        </p:tgtEl>
                                      </p:cBhvr>
                                    </p:animEffect>
                                  </p:childTnLst>
                                </p:cTn>
                              </p:par>
                            </p:childTnLst>
                          </p:cTn>
                        </p:par>
                      </p:childTnLst>
                    </p:cTn>
                  </p:par>
                  <p:par>
                    <p:cTn id="68" fill="hold">
                      <p:stCondLst>
                        <p:cond delay="indefinite"/>
                      </p:stCondLst>
                      <p:childTnLst>
                        <p:par>
                          <p:cTn id="69" fill="hold">
                            <p:stCondLst>
                              <p:cond delay="0"/>
                            </p:stCondLst>
                            <p:childTnLst>
                              <p:par>
                                <p:cTn id="70" presetID="22" presetClass="entr" presetSubtype="8" fill="hold" grpId="0" nodeType="clickEffect">
                                  <p:stCondLst>
                                    <p:cond delay="0"/>
                                  </p:stCondLst>
                                  <p:iterate type="wd">
                                    <p:tmPct val="10000"/>
                                  </p:iterate>
                                  <p:childTnLst>
                                    <p:set>
                                      <p:cBhvr>
                                        <p:cTn id="71" dur="1" fill="hold">
                                          <p:stCondLst>
                                            <p:cond delay="0"/>
                                          </p:stCondLst>
                                        </p:cTn>
                                        <p:tgtEl>
                                          <p:spTgt spid="458765"/>
                                        </p:tgtEl>
                                        <p:attrNameLst>
                                          <p:attrName>style.visibility</p:attrName>
                                        </p:attrNameLst>
                                      </p:cBhvr>
                                      <p:to>
                                        <p:strVal val="visible"/>
                                      </p:to>
                                    </p:set>
                                    <p:animEffect transition="in" filter="wipe(left)">
                                      <p:cBhvr>
                                        <p:cTn id="72" dur="500"/>
                                        <p:tgtEl>
                                          <p:spTgt spid="458765"/>
                                        </p:tgtEl>
                                      </p:cBhvr>
                                    </p:animEffect>
                                  </p:childTnLst>
                                </p:cTn>
                              </p:par>
                            </p:childTnLst>
                          </p:cTn>
                        </p:par>
                      </p:childTnLst>
                    </p:cTn>
                  </p:par>
                  <p:par>
                    <p:cTn id="73" fill="hold">
                      <p:stCondLst>
                        <p:cond delay="indefinite"/>
                      </p:stCondLst>
                      <p:childTnLst>
                        <p:par>
                          <p:cTn id="74" fill="hold">
                            <p:stCondLst>
                              <p:cond delay="0"/>
                            </p:stCondLst>
                            <p:childTnLst>
                              <p:par>
                                <p:cTn id="75" presetID="22" presetClass="entr" presetSubtype="8" fill="hold" grpId="0" nodeType="clickEffect">
                                  <p:stCondLst>
                                    <p:cond delay="0"/>
                                  </p:stCondLst>
                                  <p:iterate type="wd">
                                    <p:tmPct val="10000"/>
                                  </p:iterate>
                                  <p:childTnLst>
                                    <p:set>
                                      <p:cBhvr>
                                        <p:cTn id="76" dur="1" fill="hold">
                                          <p:stCondLst>
                                            <p:cond delay="0"/>
                                          </p:stCondLst>
                                        </p:cTn>
                                        <p:tgtEl>
                                          <p:spTgt spid="458766"/>
                                        </p:tgtEl>
                                        <p:attrNameLst>
                                          <p:attrName>style.visibility</p:attrName>
                                        </p:attrNameLst>
                                      </p:cBhvr>
                                      <p:to>
                                        <p:strVal val="visible"/>
                                      </p:to>
                                    </p:set>
                                    <p:animEffect transition="in" filter="wipe(left)">
                                      <p:cBhvr>
                                        <p:cTn id="77" dur="500"/>
                                        <p:tgtEl>
                                          <p:spTgt spid="458766"/>
                                        </p:tgtEl>
                                      </p:cBhvr>
                                    </p:animEffect>
                                  </p:childTnLst>
                                </p:cTn>
                              </p:par>
                            </p:childTnLst>
                          </p:cTn>
                        </p:par>
                      </p:childTnLst>
                    </p:cTn>
                  </p:par>
                  <p:par>
                    <p:cTn id="78" fill="hold">
                      <p:stCondLst>
                        <p:cond delay="indefinite"/>
                      </p:stCondLst>
                      <p:childTnLst>
                        <p:par>
                          <p:cTn id="79" fill="hold">
                            <p:stCondLst>
                              <p:cond delay="0"/>
                            </p:stCondLst>
                            <p:childTnLst>
                              <p:par>
                                <p:cTn id="80" presetID="22" presetClass="entr" presetSubtype="8" fill="hold" grpId="0" nodeType="clickEffect">
                                  <p:stCondLst>
                                    <p:cond delay="0"/>
                                  </p:stCondLst>
                                  <p:iterate type="wd">
                                    <p:tmPct val="10000"/>
                                  </p:iterate>
                                  <p:childTnLst>
                                    <p:set>
                                      <p:cBhvr>
                                        <p:cTn id="81" dur="1" fill="hold">
                                          <p:stCondLst>
                                            <p:cond delay="0"/>
                                          </p:stCondLst>
                                        </p:cTn>
                                        <p:tgtEl>
                                          <p:spTgt spid="458767"/>
                                        </p:tgtEl>
                                        <p:attrNameLst>
                                          <p:attrName>style.visibility</p:attrName>
                                        </p:attrNameLst>
                                      </p:cBhvr>
                                      <p:to>
                                        <p:strVal val="visible"/>
                                      </p:to>
                                    </p:set>
                                    <p:animEffect transition="in" filter="wipe(left)">
                                      <p:cBhvr>
                                        <p:cTn id="82" dur="500"/>
                                        <p:tgtEl>
                                          <p:spTgt spid="458767"/>
                                        </p:tgtEl>
                                      </p:cBhvr>
                                    </p:animEffect>
                                  </p:childTnLst>
                                </p:cTn>
                              </p:par>
                            </p:childTnLst>
                          </p:cTn>
                        </p:par>
                      </p:childTnLst>
                    </p:cTn>
                  </p:par>
                  <p:par>
                    <p:cTn id="83" fill="hold">
                      <p:stCondLst>
                        <p:cond delay="indefinite"/>
                      </p:stCondLst>
                      <p:childTnLst>
                        <p:par>
                          <p:cTn id="84" fill="hold">
                            <p:stCondLst>
                              <p:cond delay="0"/>
                            </p:stCondLst>
                            <p:childTnLst>
                              <p:par>
                                <p:cTn id="85" presetID="22" presetClass="entr" presetSubtype="8" fill="hold" nodeType="clickEffect">
                                  <p:stCondLst>
                                    <p:cond delay="0"/>
                                  </p:stCondLst>
                                  <p:iterate type="wd">
                                    <p:tmPct val="10000"/>
                                  </p:iterate>
                                  <p:childTnLst>
                                    <p:set>
                                      <p:cBhvr>
                                        <p:cTn id="86" dur="1" fill="hold">
                                          <p:stCondLst>
                                            <p:cond delay="0"/>
                                          </p:stCondLst>
                                        </p:cTn>
                                        <p:tgtEl>
                                          <p:spTgt spid="458768"/>
                                        </p:tgtEl>
                                        <p:attrNameLst>
                                          <p:attrName>style.visibility</p:attrName>
                                        </p:attrNameLst>
                                      </p:cBhvr>
                                      <p:to>
                                        <p:strVal val="visible"/>
                                      </p:to>
                                    </p:set>
                                    <p:animEffect transition="in" filter="wipe(left)">
                                      <p:cBhvr>
                                        <p:cTn id="87" dur="500"/>
                                        <p:tgtEl>
                                          <p:spTgt spid="458768"/>
                                        </p:tgtEl>
                                      </p:cBhvr>
                                    </p:animEffect>
                                  </p:childTnLst>
                                </p:cTn>
                              </p:par>
                            </p:childTnLst>
                          </p:cTn>
                        </p:par>
                      </p:childTnLst>
                    </p:cTn>
                  </p:par>
                  <p:par>
                    <p:cTn id="88" fill="hold">
                      <p:stCondLst>
                        <p:cond delay="indefinite"/>
                      </p:stCondLst>
                      <p:childTnLst>
                        <p:par>
                          <p:cTn id="89" fill="hold">
                            <p:stCondLst>
                              <p:cond delay="0"/>
                            </p:stCondLst>
                            <p:childTnLst>
                              <p:par>
                                <p:cTn id="90" presetID="22" presetClass="entr" presetSubtype="8" fill="hold" nodeType="clickEffect">
                                  <p:stCondLst>
                                    <p:cond delay="0"/>
                                  </p:stCondLst>
                                  <p:iterate type="wd">
                                    <p:tmPct val="10000"/>
                                  </p:iterate>
                                  <p:childTnLst>
                                    <p:set>
                                      <p:cBhvr>
                                        <p:cTn id="91" dur="1" fill="hold">
                                          <p:stCondLst>
                                            <p:cond delay="0"/>
                                          </p:stCondLst>
                                        </p:cTn>
                                        <p:tgtEl>
                                          <p:spTgt spid="458769"/>
                                        </p:tgtEl>
                                        <p:attrNameLst>
                                          <p:attrName>style.visibility</p:attrName>
                                        </p:attrNameLst>
                                      </p:cBhvr>
                                      <p:to>
                                        <p:strVal val="visible"/>
                                      </p:to>
                                    </p:set>
                                    <p:animEffect transition="in" filter="wipe(left)">
                                      <p:cBhvr>
                                        <p:cTn id="92" dur="500"/>
                                        <p:tgtEl>
                                          <p:spTgt spid="458769"/>
                                        </p:tgtEl>
                                      </p:cBhvr>
                                    </p:animEffect>
                                  </p:childTnLst>
                                </p:cTn>
                              </p:par>
                            </p:childTnLst>
                          </p:cTn>
                        </p:par>
                      </p:childTnLst>
                    </p:cTn>
                  </p:par>
                  <p:par>
                    <p:cTn id="93" fill="hold">
                      <p:stCondLst>
                        <p:cond delay="indefinite"/>
                      </p:stCondLst>
                      <p:childTnLst>
                        <p:par>
                          <p:cTn id="94" fill="hold">
                            <p:stCondLst>
                              <p:cond delay="0"/>
                            </p:stCondLst>
                            <p:childTnLst>
                              <p:par>
                                <p:cTn id="95" presetID="22" presetClass="entr" presetSubtype="8" fill="hold" grpId="0" nodeType="clickEffect">
                                  <p:stCondLst>
                                    <p:cond delay="0"/>
                                  </p:stCondLst>
                                  <p:iterate type="wd">
                                    <p:tmPct val="10000"/>
                                  </p:iterate>
                                  <p:childTnLst>
                                    <p:set>
                                      <p:cBhvr>
                                        <p:cTn id="96" dur="1" fill="hold">
                                          <p:stCondLst>
                                            <p:cond delay="0"/>
                                          </p:stCondLst>
                                        </p:cTn>
                                        <p:tgtEl>
                                          <p:spTgt spid="458770"/>
                                        </p:tgtEl>
                                        <p:attrNameLst>
                                          <p:attrName>style.visibility</p:attrName>
                                        </p:attrNameLst>
                                      </p:cBhvr>
                                      <p:to>
                                        <p:strVal val="visible"/>
                                      </p:to>
                                    </p:set>
                                    <p:animEffect transition="in" filter="wipe(left)">
                                      <p:cBhvr>
                                        <p:cTn id="97" dur="500"/>
                                        <p:tgtEl>
                                          <p:spTgt spid="458770"/>
                                        </p:tgtEl>
                                      </p:cBhvr>
                                    </p:animEffect>
                                  </p:childTnLst>
                                </p:cTn>
                              </p:par>
                            </p:childTnLst>
                          </p:cTn>
                        </p:par>
                      </p:childTnLst>
                    </p:cTn>
                  </p:par>
                  <p:par>
                    <p:cTn id="98" fill="hold">
                      <p:stCondLst>
                        <p:cond delay="indefinite"/>
                      </p:stCondLst>
                      <p:childTnLst>
                        <p:par>
                          <p:cTn id="99" fill="hold">
                            <p:stCondLst>
                              <p:cond delay="0"/>
                            </p:stCondLst>
                            <p:childTnLst>
                              <p:par>
                                <p:cTn id="100" presetID="22" presetClass="entr" presetSubtype="8" fill="hold" grpId="0" nodeType="clickEffect">
                                  <p:stCondLst>
                                    <p:cond delay="0"/>
                                  </p:stCondLst>
                                  <p:iterate type="wd">
                                    <p:tmPct val="10000"/>
                                  </p:iterate>
                                  <p:childTnLst>
                                    <p:set>
                                      <p:cBhvr>
                                        <p:cTn id="101" dur="1" fill="hold">
                                          <p:stCondLst>
                                            <p:cond delay="0"/>
                                          </p:stCondLst>
                                        </p:cTn>
                                        <p:tgtEl>
                                          <p:spTgt spid="458771"/>
                                        </p:tgtEl>
                                        <p:attrNameLst>
                                          <p:attrName>style.visibility</p:attrName>
                                        </p:attrNameLst>
                                      </p:cBhvr>
                                      <p:to>
                                        <p:strVal val="visible"/>
                                      </p:to>
                                    </p:set>
                                    <p:animEffect transition="in" filter="wipe(left)">
                                      <p:cBhvr>
                                        <p:cTn id="102" dur="500"/>
                                        <p:tgtEl>
                                          <p:spTgt spid="45877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8755" grpId="0"/>
      <p:bldP spid="458757" grpId="0"/>
      <p:bldP spid="458758" grpId="0"/>
      <p:bldP spid="458761" grpId="0"/>
      <p:bldP spid="458763" grpId="0"/>
      <p:bldP spid="458764" grpId="0"/>
      <p:bldP spid="458765" grpId="0"/>
      <p:bldP spid="458766" grpId="0"/>
      <p:bldP spid="458767" grpId="0"/>
      <p:bldP spid="458770" grpId="0"/>
      <p:bldP spid="458771" grpId="0"/>
    </p:bldLst>
  </p:timing>
</p:sld>
</file>

<file path=ppt/theme/theme1.xml><?xml version="1.0" encoding="utf-8"?>
<a:theme xmlns:a="http://schemas.openxmlformats.org/drawingml/2006/main" name="phys1443-spring02">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006600"/>
      </a:hlink>
      <a:folHlink>
        <a:srgbClr val="B2B2B2"/>
      </a:folHlink>
    </a:clrScheme>
    <a:fontScheme name="phys1443-spring02">
      <a:majorFont>
        <a:latin typeface="Arial Narrow"/>
        <a:ea typeface=""/>
        <a:cs typeface=""/>
      </a:majorFont>
      <a:minorFont>
        <a:latin typeface="Arial Narrow"/>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non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non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phys1443-spring02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phys1443-spring02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phys1443-spring02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phys1443-spring02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phys1443-spring02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phys1443-spring02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phys1443-spring02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D:\UTA\Classes\1443 Spring 2002\phys1443-spring02.pot</Template>
  <TotalTime>39457</TotalTime>
  <Words>2048</Words>
  <Application>Microsoft Macintosh PowerPoint</Application>
  <PresentationFormat>On-screen Show (4:3)</PresentationFormat>
  <Paragraphs>209</Paragraphs>
  <Slides>16</Slides>
  <Notes>0</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16</vt:i4>
      </vt:variant>
    </vt:vector>
  </HeadingPairs>
  <TitlesOfParts>
    <vt:vector size="18" baseType="lpstr">
      <vt:lpstr>phys1443-spring02</vt:lpstr>
      <vt:lpstr>Equation</vt:lpstr>
      <vt:lpstr>PHYS 1443 – Section 004 Lecture #21</vt:lpstr>
      <vt:lpstr>Announcements</vt:lpstr>
      <vt:lpstr>Elastic Properties of Solids</vt:lpstr>
      <vt:lpstr>Elastic Limit and Ultimate Strength</vt:lpstr>
      <vt:lpstr>Young’s Modulus</vt:lpstr>
      <vt:lpstr>Bulk Modulus</vt:lpstr>
      <vt:lpstr>Elastic Moduli and Ultimate Strengths of Materials</vt:lpstr>
      <vt:lpstr>Example for Solid’s Elastic Property</vt:lpstr>
      <vt:lpstr>Density and Specific Gravity</vt:lpstr>
      <vt:lpstr>Fluid and Pressure</vt:lpstr>
      <vt:lpstr>Example for Pressure</vt:lpstr>
      <vt:lpstr>Variation of Pressure and Depth</vt:lpstr>
      <vt:lpstr>Pascal’s Principle and Hydraulics</vt:lpstr>
      <vt:lpstr>Example for Pascal’s Principle</vt:lpstr>
      <vt:lpstr>Example for Pascal’s Principle</vt:lpstr>
      <vt:lpstr>Example for Pascal’s Principle</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PHYS 1443 – Section 501 Lecture #1</dc:title>
  <dc:creator>Jae Yu</dc:creator>
  <cp:lastModifiedBy>Jae Yu</cp:lastModifiedBy>
  <cp:revision>1096</cp:revision>
  <dcterms:created xsi:type="dcterms:W3CDTF">2012-06-05T17:02:23Z</dcterms:created>
  <dcterms:modified xsi:type="dcterms:W3CDTF">2014-11-07T06:25:01Z</dcterms:modified>
</cp:coreProperties>
</file>