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690" r:id="rId3"/>
    <p:sldId id="809" r:id="rId4"/>
    <p:sldId id="810" r:id="rId5"/>
    <p:sldId id="811" r:id="rId6"/>
    <p:sldId id="812" r:id="rId7"/>
    <p:sldId id="813" r:id="rId8"/>
    <p:sldId id="814" r:id="rId9"/>
    <p:sldId id="797" r:id="rId10"/>
    <p:sldId id="815" r:id="rId11"/>
    <p:sldId id="816" r:id="rId12"/>
    <p:sldId id="817" r:id="rId13"/>
    <p:sldId id="818" r:id="rId14"/>
    <p:sldId id="819" r:id="rId15"/>
    <p:sldId id="820" r:id="rId16"/>
    <p:sldId id="821" r:id="rId17"/>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6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9.wmf"/><Relationship Id="rId4" Type="http://schemas.openxmlformats.org/officeDocument/2006/relationships/image" Target="../media/image60.wmf"/><Relationship Id="rId5" Type="http://schemas.openxmlformats.org/officeDocument/2006/relationships/image" Target="../media/image61.wmf"/><Relationship Id="rId6" Type="http://schemas.openxmlformats.org/officeDocument/2006/relationships/image" Target="../media/image62.wmf"/><Relationship Id="rId1" Type="http://schemas.openxmlformats.org/officeDocument/2006/relationships/image" Target="../media/image34.wmf"/><Relationship Id="rId2" Type="http://schemas.openxmlformats.org/officeDocument/2006/relationships/image" Target="../media/image5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5.wmf"/><Relationship Id="rId4" Type="http://schemas.openxmlformats.org/officeDocument/2006/relationships/image" Target="../media/image66.wmf"/><Relationship Id="rId5" Type="http://schemas.openxmlformats.org/officeDocument/2006/relationships/image" Target="../media/image67.wmf"/><Relationship Id="rId6" Type="http://schemas.openxmlformats.org/officeDocument/2006/relationships/image" Target="../media/image68.wmf"/><Relationship Id="rId1" Type="http://schemas.openxmlformats.org/officeDocument/2006/relationships/image" Target="../media/image63.wmf"/><Relationship Id="rId2" Type="http://schemas.openxmlformats.org/officeDocument/2006/relationships/image" Target="../media/image6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4.wmf"/><Relationship Id="rId4" Type="http://schemas.openxmlformats.org/officeDocument/2006/relationships/image" Target="../media/image70.wmf"/><Relationship Id="rId5" Type="http://schemas.openxmlformats.org/officeDocument/2006/relationships/image" Target="../media/image71.wmf"/><Relationship Id="rId6" Type="http://schemas.openxmlformats.org/officeDocument/2006/relationships/image" Target="../media/image72.wmf"/><Relationship Id="rId7" Type="http://schemas.openxmlformats.org/officeDocument/2006/relationships/image" Target="../media/image73.wmf"/><Relationship Id="rId8" Type="http://schemas.openxmlformats.org/officeDocument/2006/relationships/image" Target="../media/image74.wmf"/><Relationship Id="rId9" Type="http://schemas.openxmlformats.org/officeDocument/2006/relationships/image" Target="../media/image75.wmf"/><Relationship Id="rId10" Type="http://schemas.openxmlformats.org/officeDocument/2006/relationships/image" Target="../media/image76.wmf"/><Relationship Id="rId1" Type="http://schemas.openxmlformats.org/officeDocument/2006/relationships/image" Target="../media/image34.wmf"/><Relationship Id="rId2"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1" Type="http://schemas.openxmlformats.org/officeDocument/2006/relationships/image" Target="../media/image5.wmf"/><Relationship Id="rId2"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1" Type="http://schemas.openxmlformats.org/officeDocument/2006/relationships/image" Target="../media/image10.wmf"/><Relationship Id="rId2"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19.emf"/><Relationship Id="rId1" Type="http://schemas.openxmlformats.org/officeDocument/2006/relationships/image" Target="../media/image16.wmf"/><Relationship Id="rId2"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4" Type="http://schemas.openxmlformats.org/officeDocument/2006/relationships/image" Target="../media/image23.wmf"/><Relationship Id="rId5" Type="http://schemas.openxmlformats.org/officeDocument/2006/relationships/image" Target="../media/image24.wmf"/><Relationship Id="rId6" Type="http://schemas.openxmlformats.org/officeDocument/2006/relationships/image" Target="../media/image25.wmf"/><Relationship Id="rId7" Type="http://schemas.openxmlformats.org/officeDocument/2006/relationships/image" Target="../media/image26.wmf"/><Relationship Id="rId8" Type="http://schemas.openxmlformats.org/officeDocument/2006/relationships/image" Target="../media/image27.wmf"/><Relationship Id="rId9" Type="http://schemas.openxmlformats.org/officeDocument/2006/relationships/image" Target="../media/image28.wmf"/><Relationship Id="rId1" Type="http://schemas.openxmlformats.org/officeDocument/2006/relationships/image" Target="../media/image20.wmf"/><Relationship Id="rId2"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 Id="rId3"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5.wmf"/><Relationship Id="rId4" Type="http://schemas.openxmlformats.org/officeDocument/2006/relationships/image" Target="../media/image36.wmf"/><Relationship Id="rId5" Type="http://schemas.openxmlformats.org/officeDocument/2006/relationships/image" Target="../media/image37.wmf"/><Relationship Id="rId6" Type="http://schemas.openxmlformats.org/officeDocument/2006/relationships/image" Target="../media/image38.wmf"/><Relationship Id="rId7" Type="http://schemas.openxmlformats.org/officeDocument/2006/relationships/image" Target="../media/image39.wmf"/><Relationship Id="rId8" Type="http://schemas.openxmlformats.org/officeDocument/2006/relationships/image" Target="../media/image40.wmf"/><Relationship Id="rId9" Type="http://schemas.openxmlformats.org/officeDocument/2006/relationships/image" Target="../media/image41.wmf"/><Relationship Id="rId10" Type="http://schemas.openxmlformats.org/officeDocument/2006/relationships/image" Target="../media/image42.wmf"/><Relationship Id="rId11" Type="http://schemas.openxmlformats.org/officeDocument/2006/relationships/image" Target="../media/image43.emf"/><Relationship Id="rId1" Type="http://schemas.openxmlformats.org/officeDocument/2006/relationships/image" Target="../media/image33.wmf"/><Relationship Id="rId2"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6.wmf"/><Relationship Id="rId4" Type="http://schemas.openxmlformats.org/officeDocument/2006/relationships/image" Target="../media/image34.wmf"/><Relationship Id="rId5" Type="http://schemas.openxmlformats.org/officeDocument/2006/relationships/image" Target="../media/image47.wmf"/><Relationship Id="rId6" Type="http://schemas.openxmlformats.org/officeDocument/2006/relationships/image" Target="../media/image48.wmf"/><Relationship Id="rId7" Type="http://schemas.openxmlformats.org/officeDocument/2006/relationships/image" Target="../media/image49.wmf"/><Relationship Id="rId8" Type="http://schemas.openxmlformats.org/officeDocument/2006/relationships/image" Target="../media/image50.wmf"/><Relationship Id="rId9" Type="http://schemas.openxmlformats.org/officeDocument/2006/relationships/image" Target="../media/image51.wmf"/><Relationship Id="rId1" Type="http://schemas.openxmlformats.org/officeDocument/2006/relationships/image" Target="../media/image44.wmf"/><Relationship Id="rId2"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4" Type="http://schemas.openxmlformats.org/officeDocument/2006/relationships/image" Target="../media/image54.wmf"/><Relationship Id="rId5" Type="http://schemas.openxmlformats.org/officeDocument/2006/relationships/image" Target="../media/image55.wmf"/><Relationship Id="rId6" Type="http://schemas.openxmlformats.org/officeDocument/2006/relationships/image" Target="../media/image56.wmf"/><Relationship Id="rId7" Type="http://schemas.openxmlformats.org/officeDocument/2006/relationships/image" Target="../media/image57.wmf"/><Relationship Id="rId1" Type="http://schemas.openxmlformats.org/officeDocument/2006/relationships/image" Target="../media/image34.wmf"/><Relationship Id="rId2" Type="http://schemas.openxmlformats.org/officeDocument/2006/relationships/image" Target="../media/image5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Nov. 6,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Thursday, Nov. 6,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jpeg"/><Relationship Id="rId4" Type="http://schemas.openxmlformats.org/officeDocument/2006/relationships/oleObject" Target="../embeddings/oleObject25.bin"/><Relationship Id="rId5" Type="http://schemas.openxmlformats.org/officeDocument/2006/relationships/image" Target="../media/image29.wmf"/><Relationship Id="rId6" Type="http://schemas.openxmlformats.org/officeDocument/2006/relationships/oleObject" Target="../embeddings/oleObject26.bin"/><Relationship Id="rId7" Type="http://schemas.openxmlformats.org/officeDocument/2006/relationships/image" Target="../media/image30.wmf"/><Relationship Id="rId8" Type="http://schemas.openxmlformats.org/officeDocument/2006/relationships/oleObject" Target="../embeddings/oleObject27.bin"/><Relationship Id="rId9" Type="http://schemas.openxmlformats.org/officeDocument/2006/relationships/image" Target="../media/image31.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9" Type="http://schemas.openxmlformats.org/officeDocument/2006/relationships/oleObject" Target="../embeddings/oleObject31.bin"/><Relationship Id="rId20" Type="http://schemas.openxmlformats.org/officeDocument/2006/relationships/image" Target="../media/image41.wmf"/><Relationship Id="rId21" Type="http://schemas.openxmlformats.org/officeDocument/2006/relationships/oleObject" Target="../embeddings/oleObject37.bin"/><Relationship Id="rId22" Type="http://schemas.openxmlformats.org/officeDocument/2006/relationships/image" Target="../media/image42.wmf"/><Relationship Id="rId23" Type="http://schemas.openxmlformats.org/officeDocument/2006/relationships/oleObject" Target="../embeddings/oleObject38.bin"/><Relationship Id="rId24" Type="http://schemas.openxmlformats.org/officeDocument/2006/relationships/image" Target="../media/image43.emf"/><Relationship Id="rId10" Type="http://schemas.openxmlformats.org/officeDocument/2006/relationships/image" Target="../media/image36.wmf"/><Relationship Id="rId11" Type="http://schemas.openxmlformats.org/officeDocument/2006/relationships/oleObject" Target="../embeddings/oleObject32.bin"/><Relationship Id="rId12" Type="http://schemas.openxmlformats.org/officeDocument/2006/relationships/image" Target="../media/image37.wmf"/><Relationship Id="rId13" Type="http://schemas.openxmlformats.org/officeDocument/2006/relationships/oleObject" Target="../embeddings/oleObject33.bin"/><Relationship Id="rId14" Type="http://schemas.openxmlformats.org/officeDocument/2006/relationships/image" Target="../media/image38.wmf"/><Relationship Id="rId15" Type="http://schemas.openxmlformats.org/officeDocument/2006/relationships/oleObject" Target="../embeddings/oleObject34.bin"/><Relationship Id="rId16" Type="http://schemas.openxmlformats.org/officeDocument/2006/relationships/image" Target="../media/image39.wmf"/><Relationship Id="rId17" Type="http://schemas.openxmlformats.org/officeDocument/2006/relationships/oleObject" Target="../embeddings/oleObject35.bin"/><Relationship Id="rId18" Type="http://schemas.openxmlformats.org/officeDocument/2006/relationships/image" Target="../media/image40.wmf"/><Relationship Id="rId19" Type="http://schemas.openxmlformats.org/officeDocument/2006/relationships/oleObject" Target="../embeddings/oleObject36.bin"/><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28.bin"/><Relationship Id="rId4" Type="http://schemas.openxmlformats.org/officeDocument/2006/relationships/image" Target="../media/image33.wmf"/><Relationship Id="rId5" Type="http://schemas.openxmlformats.org/officeDocument/2006/relationships/oleObject" Target="../embeddings/oleObject29.bin"/><Relationship Id="rId6" Type="http://schemas.openxmlformats.org/officeDocument/2006/relationships/image" Target="../media/image34.wmf"/><Relationship Id="rId7" Type="http://schemas.openxmlformats.org/officeDocument/2006/relationships/oleObject" Target="../embeddings/oleObject30.bin"/><Relationship Id="rId8" Type="http://schemas.openxmlformats.org/officeDocument/2006/relationships/image" Target="../media/image35.wmf"/></Relationships>
</file>

<file path=ppt/slides/_rels/slide12.xml.rels><?xml version="1.0" encoding="UTF-8" standalone="yes"?>
<Relationships xmlns="http://schemas.openxmlformats.org/package/2006/relationships"><Relationship Id="rId9" Type="http://schemas.openxmlformats.org/officeDocument/2006/relationships/oleObject" Target="../embeddings/oleObject42.bin"/><Relationship Id="rId20" Type="http://schemas.openxmlformats.org/officeDocument/2006/relationships/image" Target="../media/image51.wmf"/><Relationship Id="rId10" Type="http://schemas.openxmlformats.org/officeDocument/2006/relationships/image" Target="../media/image34.wmf"/><Relationship Id="rId11" Type="http://schemas.openxmlformats.org/officeDocument/2006/relationships/oleObject" Target="../embeddings/oleObject43.bin"/><Relationship Id="rId12" Type="http://schemas.openxmlformats.org/officeDocument/2006/relationships/image" Target="../media/image47.wmf"/><Relationship Id="rId13" Type="http://schemas.openxmlformats.org/officeDocument/2006/relationships/oleObject" Target="../embeddings/oleObject44.bin"/><Relationship Id="rId14" Type="http://schemas.openxmlformats.org/officeDocument/2006/relationships/image" Target="../media/image48.wmf"/><Relationship Id="rId15" Type="http://schemas.openxmlformats.org/officeDocument/2006/relationships/oleObject" Target="../embeddings/oleObject45.bin"/><Relationship Id="rId16" Type="http://schemas.openxmlformats.org/officeDocument/2006/relationships/image" Target="../media/image49.wmf"/><Relationship Id="rId17" Type="http://schemas.openxmlformats.org/officeDocument/2006/relationships/oleObject" Target="../embeddings/oleObject46.bin"/><Relationship Id="rId18" Type="http://schemas.openxmlformats.org/officeDocument/2006/relationships/image" Target="../media/image50.wmf"/><Relationship Id="rId19" Type="http://schemas.openxmlformats.org/officeDocument/2006/relationships/oleObject" Target="../embeddings/oleObject47.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9.bin"/><Relationship Id="rId4" Type="http://schemas.openxmlformats.org/officeDocument/2006/relationships/image" Target="../media/image44.wmf"/><Relationship Id="rId5" Type="http://schemas.openxmlformats.org/officeDocument/2006/relationships/oleObject" Target="../embeddings/oleObject40.bin"/><Relationship Id="rId6" Type="http://schemas.openxmlformats.org/officeDocument/2006/relationships/image" Target="../media/image45.wmf"/><Relationship Id="rId7" Type="http://schemas.openxmlformats.org/officeDocument/2006/relationships/oleObject" Target="../embeddings/oleObject41.bin"/><Relationship Id="rId8" Type="http://schemas.openxmlformats.org/officeDocument/2006/relationships/image" Target="../media/image46.wmf"/></Relationships>
</file>

<file path=ppt/slides/_rels/slide13.xml.rels><?xml version="1.0" encoding="UTF-8" standalone="yes"?>
<Relationships xmlns="http://schemas.openxmlformats.org/package/2006/relationships"><Relationship Id="rId11" Type="http://schemas.openxmlformats.org/officeDocument/2006/relationships/image" Target="../media/image54.wmf"/><Relationship Id="rId12" Type="http://schemas.openxmlformats.org/officeDocument/2006/relationships/oleObject" Target="../embeddings/oleObject53.bin"/><Relationship Id="rId13" Type="http://schemas.openxmlformats.org/officeDocument/2006/relationships/image" Target="../media/image55.wmf"/><Relationship Id="rId14" Type="http://schemas.openxmlformats.org/officeDocument/2006/relationships/oleObject" Target="../embeddings/oleObject54.bin"/><Relationship Id="rId15" Type="http://schemas.openxmlformats.org/officeDocument/2006/relationships/image" Target="../media/image56.wmf"/><Relationship Id="rId16" Type="http://schemas.openxmlformats.org/officeDocument/2006/relationships/oleObject" Target="../embeddings/oleObject55.bin"/><Relationship Id="rId17" Type="http://schemas.openxmlformats.org/officeDocument/2006/relationships/image" Target="../media/image57.wmf"/><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48.bin"/><Relationship Id="rId4" Type="http://schemas.openxmlformats.org/officeDocument/2006/relationships/image" Target="../media/image34.wmf"/><Relationship Id="rId5" Type="http://schemas.openxmlformats.org/officeDocument/2006/relationships/oleObject" Target="../embeddings/oleObject49.bin"/><Relationship Id="rId6" Type="http://schemas.openxmlformats.org/officeDocument/2006/relationships/image" Target="../media/image52.wmf"/><Relationship Id="rId7" Type="http://schemas.openxmlformats.org/officeDocument/2006/relationships/oleObject" Target="../embeddings/oleObject50.bin"/><Relationship Id="rId8" Type="http://schemas.openxmlformats.org/officeDocument/2006/relationships/image" Target="../media/image53.wmf"/><Relationship Id="rId9" Type="http://schemas.openxmlformats.org/officeDocument/2006/relationships/oleObject" Target="../embeddings/oleObject51.bin"/><Relationship Id="rId10" Type="http://schemas.openxmlformats.org/officeDocument/2006/relationships/oleObject" Target="../embeddings/oleObject52.bin"/></Relationships>
</file>

<file path=ppt/slides/_rels/slide14.xml.rels><?xml version="1.0" encoding="UTF-8" standalone="yes"?>
<Relationships xmlns="http://schemas.openxmlformats.org/package/2006/relationships"><Relationship Id="rId11" Type="http://schemas.openxmlformats.org/officeDocument/2006/relationships/oleObject" Target="../embeddings/oleObject60.bin"/><Relationship Id="rId12" Type="http://schemas.openxmlformats.org/officeDocument/2006/relationships/image" Target="../media/image61.wmf"/><Relationship Id="rId13" Type="http://schemas.openxmlformats.org/officeDocument/2006/relationships/oleObject" Target="../embeddings/oleObject61.bin"/><Relationship Id="rId14" Type="http://schemas.openxmlformats.org/officeDocument/2006/relationships/image" Target="../media/image62.wmf"/><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56.bin"/><Relationship Id="rId4" Type="http://schemas.openxmlformats.org/officeDocument/2006/relationships/image" Target="../media/image34.wmf"/><Relationship Id="rId5" Type="http://schemas.openxmlformats.org/officeDocument/2006/relationships/oleObject" Target="../embeddings/oleObject57.bin"/><Relationship Id="rId6" Type="http://schemas.openxmlformats.org/officeDocument/2006/relationships/image" Target="../media/image58.wmf"/><Relationship Id="rId7" Type="http://schemas.openxmlformats.org/officeDocument/2006/relationships/oleObject" Target="../embeddings/oleObject58.bin"/><Relationship Id="rId8" Type="http://schemas.openxmlformats.org/officeDocument/2006/relationships/image" Target="../media/image59.wmf"/><Relationship Id="rId9" Type="http://schemas.openxmlformats.org/officeDocument/2006/relationships/oleObject" Target="../embeddings/oleObject59.bin"/><Relationship Id="rId10" Type="http://schemas.openxmlformats.org/officeDocument/2006/relationships/image" Target="../media/image60.wmf"/></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66.bin"/><Relationship Id="rId12" Type="http://schemas.openxmlformats.org/officeDocument/2006/relationships/image" Target="../media/image67.wmf"/><Relationship Id="rId13" Type="http://schemas.openxmlformats.org/officeDocument/2006/relationships/oleObject" Target="../embeddings/oleObject67.bin"/><Relationship Id="rId14" Type="http://schemas.openxmlformats.org/officeDocument/2006/relationships/image" Target="../media/image68.wmf"/><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oleObject" Target="../embeddings/oleObject62.bin"/><Relationship Id="rId4" Type="http://schemas.openxmlformats.org/officeDocument/2006/relationships/image" Target="../media/image63.wmf"/><Relationship Id="rId5" Type="http://schemas.openxmlformats.org/officeDocument/2006/relationships/oleObject" Target="../embeddings/oleObject63.bin"/><Relationship Id="rId6" Type="http://schemas.openxmlformats.org/officeDocument/2006/relationships/image" Target="../media/image64.wmf"/><Relationship Id="rId7" Type="http://schemas.openxmlformats.org/officeDocument/2006/relationships/oleObject" Target="../embeddings/oleObject64.bin"/><Relationship Id="rId8" Type="http://schemas.openxmlformats.org/officeDocument/2006/relationships/image" Target="../media/image65.wmf"/><Relationship Id="rId9" Type="http://schemas.openxmlformats.org/officeDocument/2006/relationships/oleObject" Target="../embeddings/oleObject65.bin"/><Relationship Id="rId10" Type="http://schemas.openxmlformats.org/officeDocument/2006/relationships/image" Target="../media/image66.wmf"/></Relationships>
</file>

<file path=ppt/slides/_rels/slide16.xml.rels><?xml version="1.0" encoding="UTF-8" standalone="yes"?>
<Relationships xmlns="http://schemas.openxmlformats.org/package/2006/relationships"><Relationship Id="rId9" Type="http://schemas.openxmlformats.org/officeDocument/2006/relationships/image" Target="../media/image64.wmf"/><Relationship Id="rId20" Type="http://schemas.openxmlformats.org/officeDocument/2006/relationships/oleObject" Target="../embeddings/oleObject76.bin"/><Relationship Id="rId21" Type="http://schemas.openxmlformats.org/officeDocument/2006/relationships/image" Target="../media/image75.wmf"/><Relationship Id="rId22" Type="http://schemas.openxmlformats.org/officeDocument/2006/relationships/oleObject" Target="../embeddings/oleObject77.bin"/><Relationship Id="rId23" Type="http://schemas.openxmlformats.org/officeDocument/2006/relationships/image" Target="../media/image76.wmf"/><Relationship Id="rId10" Type="http://schemas.openxmlformats.org/officeDocument/2006/relationships/oleObject" Target="../embeddings/oleObject71.bin"/><Relationship Id="rId11" Type="http://schemas.openxmlformats.org/officeDocument/2006/relationships/image" Target="../media/image70.wmf"/><Relationship Id="rId12" Type="http://schemas.openxmlformats.org/officeDocument/2006/relationships/oleObject" Target="../embeddings/oleObject72.bin"/><Relationship Id="rId13" Type="http://schemas.openxmlformats.org/officeDocument/2006/relationships/image" Target="../media/image71.wmf"/><Relationship Id="rId14" Type="http://schemas.openxmlformats.org/officeDocument/2006/relationships/oleObject" Target="../embeddings/oleObject73.bin"/><Relationship Id="rId15" Type="http://schemas.openxmlformats.org/officeDocument/2006/relationships/image" Target="../media/image72.wmf"/><Relationship Id="rId16" Type="http://schemas.openxmlformats.org/officeDocument/2006/relationships/oleObject" Target="../embeddings/oleObject74.bin"/><Relationship Id="rId17" Type="http://schemas.openxmlformats.org/officeDocument/2006/relationships/image" Target="../media/image73.wmf"/><Relationship Id="rId18" Type="http://schemas.openxmlformats.org/officeDocument/2006/relationships/oleObject" Target="../embeddings/oleObject75.bin"/><Relationship Id="rId19" Type="http://schemas.openxmlformats.org/officeDocument/2006/relationships/image" Target="../media/image74.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image" Target="../media/image77.jpeg"/><Relationship Id="rId4" Type="http://schemas.openxmlformats.org/officeDocument/2006/relationships/oleObject" Target="../embeddings/oleObject68.bin"/><Relationship Id="rId5" Type="http://schemas.openxmlformats.org/officeDocument/2006/relationships/image" Target="../media/image34.wmf"/><Relationship Id="rId6" Type="http://schemas.openxmlformats.org/officeDocument/2006/relationships/oleObject" Target="../embeddings/oleObject69.bin"/><Relationship Id="rId7" Type="http://schemas.openxmlformats.org/officeDocument/2006/relationships/image" Target="../media/image69.wmf"/><Relationship Id="rId8" Type="http://schemas.openxmlformats.org/officeDocument/2006/relationships/oleObject" Target="../embeddings/oleObject70.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1" Type="http://schemas.openxmlformats.org/officeDocument/2006/relationships/oleObject" Target="../embeddings/oleObject7.bin"/><Relationship Id="rId12"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3.bin"/><Relationship Id="rId4" Type="http://schemas.openxmlformats.org/officeDocument/2006/relationships/image" Target="../media/image5.wmf"/><Relationship Id="rId5" Type="http://schemas.openxmlformats.org/officeDocument/2006/relationships/oleObject" Target="../embeddings/oleObject4.bin"/><Relationship Id="rId6" Type="http://schemas.openxmlformats.org/officeDocument/2006/relationships/image" Target="../media/image6.wmf"/><Relationship Id="rId7" Type="http://schemas.openxmlformats.org/officeDocument/2006/relationships/oleObject" Target="../embeddings/oleObject5.bin"/><Relationship Id="rId8" Type="http://schemas.openxmlformats.org/officeDocument/2006/relationships/image" Target="../media/image7.wmf"/><Relationship Id="rId9" Type="http://schemas.openxmlformats.org/officeDocument/2006/relationships/oleObject" Target="../embeddings/oleObject6.bin"/><Relationship Id="rId10"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0.wmf"/><Relationship Id="rId5" Type="http://schemas.openxmlformats.org/officeDocument/2006/relationships/oleObject" Target="../embeddings/oleObject9.bin"/><Relationship Id="rId6" Type="http://schemas.openxmlformats.org/officeDocument/2006/relationships/image" Target="../media/image11.wmf"/><Relationship Id="rId7" Type="http://schemas.openxmlformats.org/officeDocument/2006/relationships/oleObject" Target="../embeddings/oleObject10.bin"/><Relationship Id="rId8" Type="http://schemas.openxmlformats.org/officeDocument/2006/relationships/image" Target="../media/image12.wmf"/><Relationship Id="rId9" Type="http://schemas.openxmlformats.org/officeDocument/2006/relationships/oleObject" Target="../embeddings/oleObject11.bin"/><Relationship Id="rId10"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 Id="rId3"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8.wmf"/><Relationship Id="rId9" Type="http://schemas.openxmlformats.org/officeDocument/2006/relationships/oleObject" Target="../embeddings/oleObject15.bin"/><Relationship Id="rId10" Type="http://schemas.openxmlformats.org/officeDocument/2006/relationships/image" Target="../media/image1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19.bin"/><Relationship Id="rId20" Type="http://schemas.openxmlformats.org/officeDocument/2006/relationships/image" Target="../media/image28.wmf"/><Relationship Id="rId10" Type="http://schemas.openxmlformats.org/officeDocument/2006/relationships/image" Target="../media/image23.wmf"/><Relationship Id="rId11" Type="http://schemas.openxmlformats.org/officeDocument/2006/relationships/oleObject" Target="../embeddings/oleObject20.bin"/><Relationship Id="rId12" Type="http://schemas.openxmlformats.org/officeDocument/2006/relationships/image" Target="../media/image24.wmf"/><Relationship Id="rId13" Type="http://schemas.openxmlformats.org/officeDocument/2006/relationships/oleObject" Target="../embeddings/oleObject21.bin"/><Relationship Id="rId14" Type="http://schemas.openxmlformats.org/officeDocument/2006/relationships/image" Target="../media/image25.wmf"/><Relationship Id="rId15" Type="http://schemas.openxmlformats.org/officeDocument/2006/relationships/oleObject" Target="../embeddings/oleObject22.bin"/><Relationship Id="rId16" Type="http://schemas.openxmlformats.org/officeDocument/2006/relationships/image" Target="../media/image26.wmf"/><Relationship Id="rId17" Type="http://schemas.openxmlformats.org/officeDocument/2006/relationships/oleObject" Target="../embeddings/oleObject23.bin"/><Relationship Id="rId18" Type="http://schemas.openxmlformats.org/officeDocument/2006/relationships/image" Target="../media/image27.wmf"/><Relationship Id="rId19" Type="http://schemas.openxmlformats.org/officeDocument/2006/relationships/oleObject" Target="../embeddings/oleObject24.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16.bin"/><Relationship Id="rId4" Type="http://schemas.openxmlformats.org/officeDocument/2006/relationships/image" Target="../media/image20.wmf"/><Relationship Id="rId5" Type="http://schemas.openxmlformats.org/officeDocument/2006/relationships/oleObject" Target="../embeddings/oleObject17.bin"/><Relationship Id="rId6" Type="http://schemas.openxmlformats.org/officeDocument/2006/relationships/image" Target="../media/image21.wmf"/><Relationship Id="rId7" Type="http://schemas.openxmlformats.org/officeDocument/2006/relationships/oleObject" Target="../embeddings/oleObject18.bin"/><Relationship Id="rId8"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Thursday, Nov. 6,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#21</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98929" y="1447800"/>
            <a:ext cx="283817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Thursday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Nov. </a:t>
            </a:r>
            <a:r>
              <a:rPr lang="en-US" dirty="0">
                <a:solidFill>
                  <a:schemeClr val="accent2"/>
                </a:solidFill>
                <a:latin typeface="Monotype Corsiva" pitchFamily="-84" charset="0"/>
              </a:rPr>
              <a:t>6</a:t>
            </a:r>
            <a:r>
              <a:rPr lang="en-US" dirty="0" smtClean="0">
                <a:solidFill>
                  <a:schemeClr val="accent2"/>
                </a:solidFill>
                <a:latin typeface="Monotype Corsiva" pitchFamily="-84" charset="0"/>
              </a:rPr>
              <a:t>,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914400" y="2209800"/>
            <a:ext cx="7620000" cy="3886200"/>
          </a:xfrm>
          <a:prstGeom prst="rect">
            <a:avLst/>
          </a:prstGeom>
          <a:noFill/>
          <a:ln w="9525">
            <a:noFill/>
            <a:miter lim="800000"/>
            <a:headEnd/>
            <a:tailEnd/>
          </a:ln>
        </p:spPr>
        <p:txBody>
          <a:bodyPr>
            <a:prstTxWarp prst="textNoShape">
              <a:avLst/>
            </a:prstTxWarp>
          </a:bodyPr>
          <a:lstStyle/>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Elastic Properties of Solids</a:t>
            </a:r>
          </a:p>
          <a:p>
            <a:pPr marL="609600" indent="-609600" eaLnBrk="0" hangingPunct="0">
              <a:spcBef>
                <a:spcPct val="20000"/>
              </a:spcBef>
              <a:buFontTx/>
              <a:buChar char="•"/>
            </a:pPr>
            <a:r>
              <a:rPr lang="en-US" sz="3200" dirty="0">
                <a:solidFill>
                  <a:srgbClr val="0000FF"/>
                </a:solidFill>
                <a:latin typeface="Arial Narrow" charset="0"/>
              </a:rPr>
              <a:t>Density and Specific Gravity</a:t>
            </a:r>
          </a:p>
          <a:p>
            <a:pPr marL="609600" indent="-609600" eaLnBrk="0" hangingPunct="0">
              <a:spcBef>
                <a:spcPct val="20000"/>
              </a:spcBef>
              <a:buFontTx/>
              <a:buChar char="•"/>
            </a:pPr>
            <a:r>
              <a:rPr lang="en-US" sz="3200" dirty="0">
                <a:solidFill>
                  <a:srgbClr val="0000FF"/>
                </a:solidFill>
                <a:latin typeface="Arial Narrow" charset="0"/>
              </a:rPr>
              <a:t>Fluid and Pressure</a:t>
            </a:r>
          </a:p>
          <a:p>
            <a:pPr marL="609600" indent="-609600" eaLnBrk="0" hangingPunct="0">
              <a:spcBef>
                <a:spcPct val="20000"/>
              </a:spcBef>
              <a:buFontTx/>
              <a:buChar char="•"/>
            </a:pPr>
            <a:r>
              <a:rPr lang="en-US" sz="3200" dirty="0">
                <a:solidFill>
                  <a:srgbClr val="0000FF"/>
                </a:solidFill>
                <a:latin typeface="Arial Narrow" charset="0"/>
              </a:rPr>
              <a:t>Variation of Pressure and Depth</a:t>
            </a:r>
          </a:p>
          <a:p>
            <a:pPr marL="609600" indent="-609600" eaLnBrk="0" hangingPunct="0">
              <a:spcBef>
                <a:spcPct val="20000"/>
              </a:spcBef>
              <a:buFontTx/>
              <a:buChar char="•"/>
            </a:pPr>
            <a:r>
              <a:rPr lang="en-US" sz="3200" dirty="0">
                <a:solidFill>
                  <a:srgbClr val="0000FF"/>
                </a:solidFill>
                <a:latin typeface="Arial Narrow" charset="0"/>
              </a:rPr>
              <a:t>Pascal’s </a:t>
            </a:r>
            <a:r>
              <a:rPr lang="en-US" sz="3200" dirty="0" smtClean="0">
                <a:solidFill>
                  <a:srgbClr val="0000FF"/>
                </a:solidFill>
                <a:latin typeface="Arial Narrow" charset="0"/>
              </a:rPr>
              <a:t>Principle</a:t>
            </a:r>
          </a:p>
          <a:p>
            <a:pPr marL="609600" indent="-609600" eaLnBrk="0" hangingPunct="0">
              <a:spcBef>
                <a:spcPct val="20000"/>
              </a:spcBef>
              <a:buFontTx/>
              <a:buChar char="•"/>
            </a:pPr>
            <a:endParaRPr lang="en-US" sz="3200" dirty="0">
              <a:solidFill>
                <a:srgbClr val="0000FF"/>
              </a:solidFill>
              <a:latin typeface="Arial Narrow" charset="0"/>
            </a:endParaRPr>
          </a:p>
        </p:txBody>
      </p:sp>
      <p:sp>
        <p:nvSpPr>
          <p:cNvPr id="8" name="Text Box 13"/>
          <p:cNvSpPr txBox="1">
            <a:spLocks noChangeArrowheads="1"/>
          </p:cNvSpPr>
          <p:nvPr/>
        </p:nvSpPr>
        <p:spPr bwMode="auto">
          <a:xfrm>
            <a:off x="990600" y="5410200"/>
            <a:ext cx="7654259"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charset="0"/>
              </a:rPr>
              <a:t>Today’s homework is homework </a:t>
            </a:r>
            <a:r>
              <a:rPr lang="en-US" dirty="0" smtClean="0">
                <a:solidFill>
                  <a:srgbClr val="003300"/>
                </a:solidFill>
                <a:latin typeface="Arial Narrow" charset="0"/>
              </a:rPr>
              <a:t>#11, </a:t>
            </a:r>
            <a:r>
              <a:rPr lang="en-US" dirty="0">
                <a:solidFill>
                  <a:srgbClr val="003300"/>
                </a:solidFill>
                <a:latin typeface="Arial Narrow" charset="0"/>
              </a:rPr>
              <a:t>due </a:t>
            </a:r>
            <a:r>
              <a:rPr lang="en-US" dirty="0" smtClean="0">
                <a:solidFill>
                  <a:srgbClr val="003300"/>
                </a:solidFill>
                <a:latin typeface="Arial Narrow" charset="0"/>
              </a:rPr>
              <a:t>11pm</a:t>
            </a:r>
            <a:r>
              <a:rPr lang="en-US" dirty="0">
                <a:solidFill>
                  <a:srgbClr val="003300"/>
                </a:solidFill>
                <a:latin typeface="Arial Narrow" charset="0"/>
              </a:rPr>
              <a:t>,</a:t>
            </a:r>
            <a:r>
              <a:rPr lang="en-US" dirty="0" smtClean="0">
                <a:solidFill>
                  <a:srgbClr val="003300"/>
                </a:solidFill>
                <a:latin typeface="Arial Narrow" charset="0"/>
              </a:rPr>
              <a:t> Tuesday</a:t>
            </a:r>
            <a:r>
              <a:rPr lang="en-US" dirty="0">
                <a:solidFill>
                  <a:srgbClr val="003300"/>
                </a:solidFill>
                <a:latin typeface="Arial Narrow" charset="0"/>
              </a:rPr>
              <a:t>,</a:t>
            </a:r>
            <a:r>
              <a:rPr lang="en-US" dirty="0" smtClean="0">
                <a:solidFill>
                  <a:srgbClr val="003300"/>
                </a:solidFill>
                <a:latin typeface="Arial Narrow" charset="0"/>
              </a:rPr>
              <a:t> Nov. 11!</a:t>
            </a:r>
            <a:r>
              <a:rPr lang="en-US" dirty="0">
                <a:solidFill>
                  <a:srgbClr val="003300"/>
                </a:solidFill>
                <a:latin typeface="Arial Narro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2054"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24" name="Slide Number Placeholder 5"/>
          <p:cNvSpPr>
            <a:spLocks noGrp="1"/>
          </p:cNvSpPr>
          <p:nvPr>
            <p:ph type="sldNum" sz="quarter" idx="12"/>
          </p:nvPr>
        </p:nvSpPr>
        <p:spPr/>
        <p:txBody>
          <a:bodyPr/>
          <a:lstStyle/>
          <a:p>
            <a:fld id="{7A8F5BC2-691F-CF4A-8B76-5D3639DC7070}" type="slidenum">
              <a:rPr lang="en-US"/>
              <a:pPr/>
              <a:t>10</a:t>
            </a:fld>
            <a:endParaRPr lang="en-US"/>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2057" name="Rectangle 3"/>
          <p:cNvSpPr>
            <a:spLocks noGrp="1" noChangeArrowheads="1"/>
          </p:cNvSpPr>
          <p:nvPr>
            <p:ph type="title"/>
          </p:nvPr>
        </p:nvSpPr>
        <p:spPr>
          <a:xfrm>
            <a:off x="685800" y="152400"/>
            <a:ext cx="7772400" cy="609600"/>
          </a:xfrm>
        </p:spPr>
        <p:txBody>
          <a:bodyPr/>
          <a:lstStyle/>
          <a:p>
            <a:r>
              <a:rPr lang="en-US" sz="4000"/>
              <a:t>Fluid and Pressure</a:t>
            </a:r>
            <a:endParaRPr lang="en-US"/>
          </a:p>
        </p:txBody>
      </p:sp>
      <p:sp>
        <p:nvSpPr>
          <p:cNvPr id="437252" name="Text Box 4"/>
          <p:cNvSpPr txBox="1">
            <a:spLocks noChangeArrowheads="1"/>
          </p:cNvSpPr>
          <p:nvPr/>
        </p:nvSpPr>
        <p:spPr bwMode="auto">
          <a:xfrm>
            <a:off x="381000" y="762000"/>
            <a:ext cx="4343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are the three states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04800" y="3717925"/>
            <a:ext cx="7924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515224" name="Equation" r:id="rId4" imgW="444240" imgH="393480" progId="Equation.3">
                  <p:embed/>
                </p:oleObj>
              </mc:Choice>
              <mc:Fallback>
                <p:oleObj name="Equation" r:id="rId4" imgW="4442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A collection of molecules that are </a:t>
            </a:r>
            <a:r>
              <a:rPr lang="en-US" sz="2000" b="1" u="sng">
                <a:solidFill>
                  <a:schemeClr val="accent2"/>
                </a:solidFill>
                <a:latin typeface="Arial Narrow" charset="0"/>
              </a:rPr>
              <a:t>randomly arranged</a:t>
            </a:r>
            <a:r>
              <a:rPr lang="en-US" sz="2000">
                <a:solidFill>
                  <a:srgbClr val="FF0000"/>
                </a:solidFill>
                <a:latin typeface="Arial Narrow" charset="0"/>
              </a:rPr>
              <a:t> and </a:t>
            </a:r>
            <a:r>
              <a:rPr lang="en-US" sz="2000" b="1" u="sng">
                <a:solidFill>
                  <a:schemeClr val="accent2"/>
                </a:solidFill>
                <a:latin typeface="Arial Narrow" charset="0"/>
              </a:rPr>
              <a:t>loosely bound</a:t>
            </a:r>
            <a:r>
              <a:rPr lang="en-US" sz="2000">
                <a:solidFill>
                  <a:srgbClr val="FF0000"/>
                </a:solidFill>
                <a:latin typeface="Arial Narrow" charset="0"/>
              </a:rPr>
              <a:t> by forces between them or by an external container.</a:t>
            </a:r>
          </a:p>
        </p:txBody>
      </p:sp>
      <p:sp>
        <p:nvSpPr>
          <p:cNvPr id="437260" name="Text Box 12"/>
          <p:cNvSpPr txBox="1">
            <a:spLocks noChangeArrowheads="1"/>
          </p:cNvSpPr>
          <p:nvPr/>
        </p:nvSpPr>
        <p:spPr bwMode="auto">
          <a:xfrm>
            <a:off x="381000" y="2638425"/>
            <a:ext cx="71628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We will first learn about mechanics of fluid at rest, </a:t>
            </a:r>
            <a:r>
              <a:rPr lang="en-US">
                <a:solidFill>
                  <a:schemeClr val="accent2"/>
                </a:solidFill>
                <a:latin typeface="Monotype Corsiva" charset="0"/>
              </a:rPr>
              <a:t>fluid statics</a:t>
            </a:r>
            <a:r>
              <a:rPr lang="en-US">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In what ways do you think fluid exerts stress on the object submerged in it?</a:t>
            </a:r>
          </a:p>
        </p:txBody>
      </p:sp>
      <p:sp>
        <p:nvSpPr>
          <p:cNvPr id="437262" name="Text Box 14"/>
          <p:cNvSpPr txBox="1">
            <a:spLocks noChangeArrowheads="1"/>
          </p:cNvSpPr>
          <p:nvPr/>
        </p:nvSpPr>
        <p:spPr bwMode="auto">
          <a:xfrm>
            <a:off x="304800" y="4267200"/>
            <a:ext cx="6629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force by the fluid on an object usually is expressed in the form of the force per unit area at the given depth, the pressure, defined as</a:t>
            </a:r>
          </a:p>
        </p:txBody>
      </p:sp>
      <p:sp>
        <p:nvSpPr>
          <p:cNvPr id="437263" name="Text Box 15"/>
          <p:cNvSpPr txBox="1">
            <a:spLocks noChangeArrowheads="1"/>
          </p:cNvSpPr>
          <p:nvPr/>
        </p:nvSpPr>
        <p:spPr bwMode="auto">
          <a:xfrm>
            <a:off x="5105400" y="4981575"/>
            <a:ext cx="4038600" cy="581025"/>
          </a:xfrm>
          <a:prstGeom prst="rect">
            <a:avLst/>
          </a:prstGeom>
          <a:solidFill>
            <a:srgbClr val="FFFF99"/>
          </a:solidFill>
          <a:ln w="28575">
            <a:noFill/>
            <a:miter lim="800000"/>
            <a:headEnd/>
            <a:tailEnd/>
          </a:ln>
        </p:spPr>
        <p:txBody>
          <a:bodyPr>
            <a:prstTxWarp prst="textNoShape">
              <a:avLst/>
            </a:prstTxWarp>
            <a:spAutoFit/>
          </a:bodyPr>
          <a:lstStyle/>
          <a:p>
            <a:r>
              <a:rPr lang="en-US" sz="1600">
                <a:solidFill>
                  <a:schemeClr val="accent2"/>
                </a:solidFill>
                <a:latin typeface="Arial Narrow" charset="0"/>
              </a:rPr>
              <a:t>Note that pressure is a scalar quantity because it’s the magnitude of the force on a 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457200" y="4876800"/>
            <a:ext cx="3962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Expression of pressure for an infinitesimal area dA by the force dF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515225" name="Equation" r:id="rId6" imgW="507960" imgH="393480" progId="Equation.DSMT4">
                  <p:embed/>
                </p:oleObj>
              </mc:Choice>
              <mc:Fallback>
                <p:oleObj name="Equation" r:id="rId6" imgW="50796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Special SI unit for pressure is 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515226" name="Equation" r:id="rId8" imgW="863280" imgH="203040" progId="Equation.DSMT4">
                  <p:embed/>
                </p:oleObj>
              </mc:Choice>
              <mc:Fallback>
                <p:oleObj name="Equation" r:id="rId8" imgW="86328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7123171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7252"/>
                                        </p:tgtEl>
                                        <p:attrNameLst>
                                          <p:attrName>style.visibility</p:attrName>
                                        </p:attrNameLst>
                                      </p:cBhvr>
                                      <p:to>
                                        <p:strVal val="visible"/>
                                      </p:to>
                                    </p:set>
                                    <p:animEffect transition="in" filter="wipe(left)">
                                      <p:cBhvr>
                                        <p:cTn id="7" dur="500"/>
                                        <p:tgtEl>
                                          <p:spTgt spid="4372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7253">
                                            <p:txEl>
                                              <p:pRg st="0" end="0"/>
                                            </p:txEl>
                                          </p:spTgt>
                                        </p:tgtEl>
                                        <p:attrNameLst>
                                          <p:attrName>style.visibility</p:attrName>
                                        </p:attrNameLst>
                                      </p:cBhvr>
                                      <p:to>
                                        <p:strVal val="visible"/>
                                      </p:to>
                                    </p:set>
                                    <p:animEffect transition="in" filter="wipe(left)">
                                      <p:cBhvr>
                                        <p:cTn id="12" dur="500"/>
                                        <p:tgtEl>
                                          <p:spTgt spid="4372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7256"/>
                                        </p:tgtEl>
                                        <p:attrNameLst>
                                          <p:attrName>style.visibility</p:attrName>
                                        </p:attrNameLst>
                                      </p:cBhvr>
                                      <p:to>
                                        <p:strVal val="visible"/>
                                      </p:to>
                                    </p:set>
                                    <p:animEffect transition="in" filter="wipe(left)">
                                      <p:cBhvr>
                                        <p:cTn id="17" dur="500"/>
                                        <p:tgtEl>
                                          <p:spTgt spid="437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7257">
                                            <p:txEl>
                                              <p:pRg st="0" end="0"/>
                                            </p:txEl>
                                          </p:spTgt>
                                        </p:tgtEl>
                                        <p:attrNameLst>
                                          <p:attrName>style.visibility</p:attrName>
                                        </p:attrNameLst>
                                      </p:cBhvr>
                                      <p:to>
                                        <p:strVal val="visible"/>
                                      </p:to>
                                    </p:set>
                                    <p:animEffect transition="in" filter="wipe(left)">
                                      <p:cBhvr>
                                        <p:cTn id="22" dur="500"/>
                                        <p:tgtEl>
                                          <p:spTgt spid="4372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7258"/>
                                        </p:tgtEl>
                                        <p:attrNameLst>
                                          <p:attrName>style.visibility</p:attrName>
                                        </p:attrNameLst>
                                      </p:cBhvr>
                                      <p:to>
                                        <p:strVal val="visible"/>
                                      </p:to>
                                    </p:set>
                                    <p:animEffect transition="in" filter="wipe(left)">
                                      <p:cBhvr>
                                        <p:cTn id="27" dur="500"/>
                                        <p:tgtEl>
                                          <p:spTgt spid="4372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7259">
                                            <p:txEl>
                                              <p:pRg st="0" end="0"/>
                                            </p:txEl>
                                          </p:spTgt>
                                        </p:tgtEl>
                                        <p:attrNameLst>
                                          <p:attrName>style.visibility</p:attrName>
                                        </p:attrNameLst>
                                      </p:cBhvr>
                                      <p:to>
                                        <p:strVal val="visible"/>
                                      </p:to>
                                    </p:set>
                                    <p:animEffect transition="in" filter="wipe(left)">
                                      <p:cBhvr>
                                        <p:cTn id="32" dur="500"/>
                                        <p:tgtEl>
                                          <p:spTgt spid="43725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7260"/>
                                        </p:tgtEl>
                                        <p:attrNameLst>
                                          <p:attrName>style.visibility</p:attrName>
                                        </p:attrNameLst>
                                      </p:cBhvr>
                                      <p:to>
                                        <p:strVal val="visible"/>
                                      </p:to>
                                    </p:set>
                                    <p:animEffect transition="in" filter="wipe(left)">
                                      <p:cBhvr>
                                        <p:cTn id="37" dur="500"/>
                                        <p:tgtEl>
                                          <p:spTgt spid="4372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437261"/>
                                        </p:tgtEl>
                                        <p:attrNameLst>
                                          <p:attrName>style.visibility</p:attrName>
                                        </p:attrNameLst>
                                      </p:cBhvr>
                                      <p:to>
                                        <p:strVal val="visible"/>
                                      </p:to>
                                    </p:set>
                                    <p:animEffect transition="in" filter="wipe(left)">
                                      <p:cBhvr>
                                        <p:cTn id="42" dur="500"/>
                                        <p:tgtEl>
                                          <p:spTgt spid="43726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7254">
                                            <p:txEl>
                                              <p:pRg st="0" end="0"/>
                                            </p:txEl>
                                          </p:spTgt>
                                        </p:tgtEl>
                                        <p:attrNameLst>
                                          <p:attrName>style.visibility</p:attrName>
                                        </p:attrNameLst>
                                      </p:cBhvr>
                                      <p:to>
                                        <p:strVal val="visible"/>
                                      </p:to>
                                    </p:set>
                                    <p:animEffect transition="in" filter="wipe(left)">
                                      <p:cBhvr>
                                        <p:cTn id="47" dur="500"/>
                                        <p:tgtEl>
                                          <p:spTgt spid="43725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iterate type="wd">
                                    <p:tmPct val="10000"/>
                                  </p:iterate>
                                  <p:childTnLst>
                                    <p:set>
                                      <p:cBhvr>
                                        <p:cTn id="51" dur="1" fill="hold">
                                          <p:stCondLst>
                                            <p:cond delay="0"/>
                                          </p:stCondLst>
                                        </p:cTn>
                                        <p:tgtEl>
                                          <p:spTgt spid="437250"/>
                                        </p:tgtEl>
                                        <p:attrNameLst>
                                          <p:attrName>style.visibility</p:attrName>
                                        </p:attrNameLst>
                                      </p:cBhvr>
                                      <p:to>
                                        <p:strVal val="visible"/>
                                      </p:to>
                                    </p:set>
                                    <p:anim calcmode="lin" valueType="num">
                                      <p:cBhvr>
                                        <p:cTn id="52" dur="500" fill="hold"/>
                                        <p:tgtEl>
                                          <p:spTgt spid="437250"/>
                                        </p:tgtEl>
                                        <p:attrNameLst>
                                          <p:attrName>ppt_w</p:attrName>
                                        </p:attrNameLst>
                                      </p:cBhvr>
                                      <p:tavLst>
                                        <p:tav tm="0">
                                          <p:val>
                                            <p:fltVal val="0"/>
                                          </p:val>
                                        </p:tav>
                                        <p:tav tm="100000">
                                          <p:val>
                                            <p:strVal val="#ppt_w"/>
                                          </p:val>
                                        </p:tav>
                                      </p:tavLst>
                                    </p:anim>
                                    <p:anim calcmode="lin" valueType="num">
                                      <p:cBhvr>
                                        <p:cTn id="53" dur="500" fill="hold"/>
                                        <p:tgtEl>
                                          <p:spTgt spid="437250"/>
                                        </p:tgtEl>
                                        <p:attrNameLst>
                                          <p:attrName>ppt_h</p:attrName>
                                        </p:attrNameLst>
                                      </p:cBhvr>
                                      <p:tavLst>
                                        <p:tav tm="0">
                                          <p:val>
                                            <p:fltVal val="0"/>
                                          </p:val>
                                        </p:tav>
                                        <p:tav tm="100000">
                                          <p:val>
                                            <p:strVal val="#ppt_h"/>
                                          </p:val>
                                        </p:tav>
                                      </p:tavLst>
                                    </p:anim>
                                    <p:animEffect transition="in" filter="fade">
                                      <p:cBhvr>
                                        <p:cTn id="54" dur="500"/>
                                        <p:tgtEl>
                                          <p:spTgt spid="43725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37262">
                                            <p:txEl>
                                              <p:pRg st="0" end="0"/>
                                            </p:txEl>
                                          </p:spTgt>
                                        </p:tgtEl>
                                        <p:attrNameLst>
                                          <p:attrName>style.visibility</p:attrName>
                                        </p:attrNameLst>
                                      </p:cBhvr>
                                      <p:to>
                                        <p:strVal val="visible"/>
                                      </p:to>
                                    </p:set>
                                    <p:animEffect transition="in" filter="wipe(left)">
                                      <p:cBhvr>
                                        <p:cTn id="59" dur="500"/>
                                        <p:tgtEl>
                                          <p:spTgt spid="437262">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37255"/>
                                        </p:tgtEl>
                                        <p:attrNameLst>
                                          <p:attrName>style.visibility</p:attrName>
                                        </p:attrNameLst>
                                      </p:cBhvr>
                                      <p:to>
                                        <p:strVal val="visible"/>
                                      </p:to>
                                    </p:set>
                                    <p:animEffect transition="in" filter="wipe(left)">
                                      <p:cBhvr>
                                        <p:cTn id="64" dur="500"/>
                                        <p:tgtEl>
                                          <p:spTgt spid="43725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7265">
                                            <p:txEl>
                                              <p:pRg st="0" end="0"/>
                                            </p:txEl>
                                          </p:spTgt>
                                        </p:tgtEl>
                                        <p:attrNameLst>
                                          <p:attrName>style.visibility</p:attrName>
                                        </p:attrNameLst>
                                      </p:cBhvr>
                                      <p:to>
                                        <p:strVal val="visible"/>
                                      </p:to>
                                    </p:set>
                                    <p:animEffect transition="in" filter="wipe(left)">
                                      <p:cBhvr>
                                        <p:cTn id="69" dur="500"/>
                                        <p:tgtEl>
                                          <p:spTgt spid="437265">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37266"/>
                                        </p:tgtEl>
                                        <p:attrNameLst>
                                          <p:attrName>style.visibility</p:attrName>
                                        </p:attrNameLst>
                                      </p:cBhvr>
                                      <p:to>
                                        <p:strVal val="visible"/>
                                      </p:to>
                                    </p:set>
                                    <p:animEffect transition="in" filter="wipe(left)">
                                      <p:cBhvr>
                                        <p:cTn id="74" dur="500"/>
                                        <p:tgtEl>
                                          <p:spTgt spid="43726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37263"/>
                                        </p:tgtEl>
                                        <p:attrNameLst>
                                          <p:attrName>style.visibility</p:attrName>
                                        </p:attrNameLst>
                                      </p:cBhvr>
                                      <p:to>
                                        <p:strVal val="visible"/>
                                      </p:to>
                                    </p:set>
                                    <p:animEffect transition="in" filter="wipe(left)">
                                      <p:cBhvr>
                                        <p:cTn id="79" dur="500"/>
                                        <p:tgtEl>
                                          <p:spTgt spid="43726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37264"/>
                                        </p:tgtEl>
                                        <p:attrNameLst>
                                          <p:attrName>style.visibility</p:attrName>
                                        </p:attrNameLst>
                                      </p:cBhvr>
                                      <p:to>
                                        <p:strVal val="visible"/>
                                      </p:to>
                                    </p:set>
                                    <p:animEffect transition="in" filter="wipe(left)">
                                      <p:cBhvr>
                                        <p:cTn id="84" dur="500"/>
                                        <p:tgtEl>
                                          <p:spTgt spid="4372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iterate type="wd">
                                    <p:tmPct val="10000"/>
                                  </p:iterate>
                                  <p:childTnLst>
                                    <p:set>
                                      <p:cBhvr>
                                        <p:cTn id="88" dur="1" fill="hold">
                                          <p:stCondLst>
                                            <p:cond delay="0"/>
                                          </p:stCondLst>
                                        </p:cTn>
                                        <p:tgtEl>
                                          <p:spTgt spid="437267"/>
                                        </p:tgtEl>
                                        <p:attrNameLst>
                                          <p:attrName>style.visibility</p:attrName>
                                        </p:attrNameLst>
                                      </p:cBhvr>
                                      <p:to>
                                        <p:strVal val="visible"/>
                                      </p:to>
                                    </p:set>
                                    <p:animEffect transition="in" filter="wipe(left)">
                                      <p:cBhvr>
                                        <p:cTn id="89" dur="500"/>
                                        <p:tgtEl>
                                          <p:spTgt spid="43726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iterate type="wd">
                                    <p:tmPct val="10000"/>
                                  </p:iterate>
                                  <p:childTnLst>
                                    <p:set>
                                      <p:cBhvr>
                                        <p:cTn id="93" dur="1" fill="hold">
                                          <p:stCondLst>
                                            <p:cond delay="0"/>
                                          </p:stCondLst>
                                        </p:cTn>
                                        <p:tgtEl>
                                          <p:spTgt spid="437268">
                                            <p:txEl>
                                              <p:pRg st="0" end="0"/>
                                            </p:txEl>
                                          </p:spTgt>
                                        </p:tgtEl>
                                        <p:attrNameLst>
                                          <p:attrName>style.visibility</p:attrName>
                                        </p:attrNameLst>
                                      </p:cBhvr>
                                      <p:to>
                                        <p:strVal val="visible"/>
                                      </p:to>
                                    </p:set>
                                    <p:animEffect transition="in" filter="wipe(left)">
                                      <p:cBhvr>
                                        <p:cTn id="94" dur="500"/>
                                        <p:tgtEl>
                                          <p:spTgt spid="437268">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iterate type="wd">
                                    <p:tmPct val="10000"/>
                                  </p:iterate>
                                  <p:childTnLst>
                                    <p:set>
                                      <p:cBhvr>
                                        <p:cTn id="98" dur="1" fill="hold">
                                          <p:stCondLst>
                                            <p:cond delay="0"/>
                                          </p:stCondLst>
                                        </p:cTn>
                                        <p:tgtEl>
                                          <p:spTgt spid="437269"/>
                                        </p:tgtEl>
                                        <p:attrNameLst>
                                          <p:attrName>style.visibility</p:attrName>
                                        </p:attrNameLst>
                                      </p:cBhvr>
                                      <p:to>
                                        <p:strVal val="visible"/>
                                      </p:to>
                                    </p:set>
                                    <p:animEffect transition="in" filter="wipe(left)">
                                      <p:cBhvr>
                                        <p:cTn id="99"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2" grpId="0" animBg="1" autoUpdateAnimBg="0"/>
      <p:bldP spid="437253" grpId="0" build="p" autoUpdateAnimBg="0"/>
      <p:bldP spid="437254" grpId="0" build="p" autoUpdateAnimBg="0"/>
      <p:bldP spid="437256" grpId="0" animBg="1" autoUpdateAnimBg="0"/>
      <p:bldP spid="437257" grpId="0" build="p" autoUpdateAnimBg="0"/>
      <p:bldP spid="437258" grpId="0" animBg="1" autoUpdateAnimBg="0"/>
      <p:bldP spid="437259" grpId="0" build="p" autoUpdateAnimBg="0"/>
      <p:bldP spid="437260" grpId="0" animBg="1" autoUpdateAnimBg="0"/>
      <p:bldP spid="437261" grpId="0" animBg="1" autoUpdateAnimBg="0"/>
      <p:bldP spid="437262" grpId="0" build="p" autoUpdateAnimBg="0"/>
      <p:bldP spid="437263" grpId="0" animBg="1" autoUpdateAnimBg="0"/>
      <p:bldP spid="437264" grpId="0" animBg="1" autoUpdateAnimBg="0"/>
      <p:bldP spid="437265" grpId="0" build="p" autoUpdateAnimBg="0"/>
      <p:bldP spid="437267" grpId="0" animBg="1" autoUpdateAnimBg="0"/>
      <p:bldP spid="43726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308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20" name="Slide Number Placeholder 5"/>
          <p:cNvSpPr>
            <a:spLocks noGrp="1"/>
          </p:cNvSpPr>
          <p:nvPr>
            <p:ph type="sldNum" sz="quarter" idx="12"/>
          </p:nvPr>
        </p:nvSpPr>
        <p:spPr/>
        <p:txBody>
          <a:bodyPr/>
          <a:lstStyle/>
          <a:p>
            <a:fld id="{DF2B99F3-C51A-854D-8818-1CB93FE05CCA}" type="slidenum">
              <a:rPr lang="en-US"/>
              <a:pPr/>
              <a:t>11</a:t>
            </a:fld>
            <a:endParaRPr lang="en-US"/>
          </a:p>
        </p:txBody>
      </p:sp>
      <p:sp>
        <p:nvSpPr>
          <p:cNvPr id="3087" name="Rectangle 2"/>
          <p:cNvSpPr>
            <a:spLocks noGrp="1" noChangeArrowheads="1"/>
          </p:cNvSpPr>
          <p:nvPr>
            <p:ph type="title"/>
          </p:nvPr>
        </p:nvSpPr>
        <p:spPr>
          <a:xfrm>
            <a:off x="685800" y="152400"/>
            <a:ext cx="7772400" cy="609600"/>
          </a:xfrm>
        </p:spPr>
        <p:txBody>
          <a:bodyPr/>
          <a:lstStyle/>
          <a:p>
            <a:r>
              <a:rPr lang="en-US" sz="4000"/>
              <a:t>Example for Pressure</a:t>
            </a:r>
            <a:endParaRPr lang="en-US"/>
          </a:p>
        </p:txBody>
      </p:sp>
      <p:sp>
        <p:nvSpPr>
          <p:cNvPr id="438275" name="Text Box 3"/>
          <p:cNvSpPr txBox="1">
            <a:spLocks noChangeArrowheads="1"/>
          </p:cNvSpPr>
          <p:nvPr/>
        </p:nvSpPr>
        <p:spPr bwMode="auto">
          <a:xfrm>
            <a:off x="838200" y="762000"/>
            <a:ext cx="7391400" cy="85090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mattress of a water bed is 2.00m long by 2.00m wide and 30.0cm deep.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dirty="0">
                <a:solidFill>
                  <a:srgbClr val="FF0000"/>
                </a:solidFill>
                <a:latin typeface="Arial Narrow" charset="0"/>
              </a:rPr>
              <a:t>The volume density of water at the normal condition </a:t>
            </a:r>
            <a:r>
              <a:rPr lang="en-US" sz="2200" dirty="0" smtClean="0">
                <a:solidFill>
                  <a:srgbClr val="FF0000"/>
                </a:solidFill>
                <a:latin typeface="Arial Narrow" charset="0"/>
              </a:rPr>
              <a:t>(4</a:t>
            </a:r>
            <a:r>
              <a:rPr lang="en-US" sz="2200" baseline="30000" dirty="0" smtClean="0">
                <a:solidFill>
                  <a:srgbClr val="FF0000"/>
                </a:solidFill>
                <a:latin typeface="Arial Narrow" charset="0"/>
              </a:rPr>
              <a:t>o</a:t>
            </a:r>
            <a:r>
              <a:rPr lang="en-US" sz="2200" dirty="0" smtClean="0">
                <a:solidFill>
                  <a:srgbClr val="FF0000"/>
                </a:solidFill>
                <a:latin typeface="Arial Narrow" charset="0"/>
              </a:rPr>
              <a:t>C </a:t>
            </a:r>
            <a:r>
              <a:rPr lang="en-US" sz="2200" dirty="0">
                <a:solidFill>
                  <a:srgbClr val="FF0000"/>
                </a:solidFill>
                <a:latin typeface="Arial Narrow" charset="0"/>
              </a:rPr>
              <a:t>and 1 </a:t>
            </a:r>
            <a:r>
              <a:rPr lang="en-US" sz="2200" dirty="0" err="1">
                <a:solidFill>
                  <a:srgbClr val="FF0000"/>
                </a:solidFill>
                <a:latin typeface="Arial Narrow" charset="0"/>
              </a:rPr>
              <a:t>atm</a:t>
            </a:r>
            <a:r>
              <a:rPr lang="en-US" sz="2200" dirty="0">
                <a:solidFill>
                  <a:srgbClr val="FF0000"/>
                </a:solidFill>
                <a:latin typeface="Arial Narrow" charset="0"/>
              </a:rPr>
              <a:t>) is 1000kg/m</a:t>
            </a:r>
            <a:r>
              <a:rPr lang="en-US" sz="2200" baseline="30000" dirty="0">
                <a:solidFill>
                  <a:srgbClr val="FF0000"/>
                </a:solidFill>
                <a:latin typeface="Arial Narrow" charset="0"/>
              </a:rPr>
              <a:t>3</a:t>
            </a:r>
            <a:r>
              <a:rPr lang="en-US" sz="2200" dirty="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516640" name="Equation" r:id="rId3" imgW="164880" imgH="139680" progId="Equation.3">
                  <p:embed/>
                </p:oleObj>
              </mc:Choice>
              <mc:Fallback>
                <p:oleObj name="Equation" r:id="rId3" imgW="16488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516641"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516642" name="Equation" r:id="rId7" imgW="177480" imgH="177480" progId="Equation.3">
                  <p:embed/>
                </p:oleObj>
              </mc:Choice>
              <mc:Fallback>
                <p:oleObj name="Equation" r:id="rId7" imgW="1774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685800" y="3733800"/>
            <a:ext cx="7848600" cy="12160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dirty="0" err="1">
                <a:solidFill>
                  <a:srgbClr val="800000"/>
                </a:solidFill>
                <a:latin typeface="Arial Narrow" charset="0"/>
              </a:rPr>
              <a:t>b</a:t>
            </a:r>
            <a:r>
              <a:rPr lang="en-US" dirty="0">
                <a:solidFill>
                  <a:srgbClr val="800000"/>
                </a:solidFill>
                <a:latin typeface="Arial Narrow" charset="0"/>
              </a:rPr>
              <a:t>) Find the pressure exerted by the water on the floor when the bed rests in its normal position, assuming the entire lower surface of the mattress makes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516643" name="Equation" r:id="rId9" imgW="520560" imgH="228600" progId="Equation.3">
                  <p:embed/>
                </p:oleObj>
              </mc:Choice>
              <mc:Fallback>
                <p:oleObj name="Equation" r:id="rId9" imgW="5205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516644" name="Equation" r:id="rId11" imgW="2565360" imgH="228600" progId="Equation.3">
                  <p:embed/>
                </p:oleObj>
              </mc:Choice>
              <mc:Fallback>
                <p:oleObj name="Equation" r:id="rId11" imgW="25653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516645" name="Equation" r:id="rId13" imgW="368280" imgH="164880" progId="Equation.3">
                  <p:embed/>
                </p:oleObj>
              </mc:Choice>
              <mc:Fallback>
                <p:oleObj name="Equation" r:id="rId13" imgW="368280" imgH="164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516646" name="Equation" r:id="rId15" imgW="1892160" imgH="203040" progId="Equation.3">
                  <p:embed/>
                </p:oleObj>
              </mc:Choice>
              <mc:Fallback>
                <p:oleObj name="Equation" r:id="rId15" imgW="189216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516647" name="Equation" r:id="rId17" imgW="304560" imgH="393480" progId="Equation.3">
                  <p:embed/>
                </p:oleObj>
              </mc:Choice>
              <mc:Fallback>
                <p:oleObj name="Equation" r:id="rId17" imgW="304560" imgH="393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516648" name="Equation" r:id="rId19" imgW="393480" imgH="393480" progId="Equation.3">
                  <p:embed/>
                </p:oleObj>
              </mc:Choice>
              <mc:Fallback>
                <p:oleObj name="Equation" r:id="rId19" imgW="39348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516649" name="Equation" r:id="rId21" imgW="1485720" imgH="419040" progId="Equation.DSMT4">
                  <p:embed/>
                </p:oleObj>
              </mc:Choice>
              <mc:Fallback>
                <p:oleObj name="Equation" r:id="rId21" imgW="1485720" imgH="419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7269" name="Object 4"/>
          <p:cNvGraphicFramePr>
            <a:graphicFrameLocks noChangeAspect="1"/>
          </p:cNvGraphicFramePr>
          <p:nvPr/>
        </p:nvGraphicFramePr>
        <p:xfrm>
          <a:off x="7938815" y="5803900"/>
          <a:ext cx="747985" cy="292100"/>
        </p:xfrm>
        <a:graphic>
          <a:graphicData uri="http://schemas.openxmlformats.org/presentationml/2006/ole">
            <mc:AlternateContent xmlns:mc="http://schemas.openxmlformats.org/markup-compatibility/2006">
              <mc:Choice xmlns:v="urn:schemas-microsoft-com:vml" Requires="v">
                <p:oleObj spid="_x0000_s516650" name="Equation" r:id="rId23" imgW="444500" imgH="190500" progId="Equation.DSMT4">
                  <p:embed/>
                </p:oleObj>
              </mc:Choice>
              <mc:Fallback>
                <p:oleObj name="Equation" r:id="rId23" imgW="444500" imgH="1905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938815" y="5803900"/>
                        <a:ext cx="747985" cy="2921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091958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8275"/>
                                        </p:tgtEl>
                                        <p:attrNameLst>
                                          <p:attrName>style.visibility</p:attrName>
                                        </p:attrNameLst>
                                      </p:cBhvr>
                                      <p:to>
                                        <p:strVal val="visible"/>
                                      </p:to>
                                    </p:set>
                                    <p:animEffect transition="in" filter="wipe(left)">
                                      <p:cBhvr>
                                        <p:cTn id="7" dur="500"/>
                                        <p:tgtEl>
                                          <p:spTgt spid="4382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8276">
                                            <p:txEl>
                                              <p:pRg st="0" end="0"/>
                                            </p:txEl>
                                          </p:spTgt>
                                        </p:tgtEl>
                                        <p:attrNameLst>
                                          <p:attrName>style.visibility</p:attrName>
                                        </p:attrNameLst>
                                      </p:cBhvr>
                                      <p:to>
                                        <p:strVal val="visible"/>
                                      </p:to>
                                    </p:set>
                                    <p:animEffect transition="in" filter="wipe(left)">
                                      <p:cBhvr>
                                        <p:cTn id="12" dur="500"/>
                                        <p:tgtEl>
                                          <p:spTgt spid="4382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8278"/>
                                        </p:tgtEl>
                                        <p:attrNameLst>
                                          <p:attrName>style.visibility</p:attrName>
                                        </p:attrNameLst>
                                      </p:cBhvr>
                                      <p:to>
                                        <p:strVal val="visible"/>
                                      </p:to>
                                    </p:set>
                                    <p:animEffect transition="in" filter="wipe(left)">
                                      <p:cBhvr>
                                        <p:cTn id="17" dur="500"/>
                                        <p:tgtEl>
                                          <p:spTgt spid="4382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8283"/>
                                        </p:tgtEl>
                                        <p:attrNameLst>
                                          <p:attrName>style.visibility</p:attrName>
                                        </p:attrNameLst>
                                      </p:cBhvr>
                                      <p:to>
                                        <p:strVal val="visible"/>
                                      </p:to>
                                    </p:set>
                                    <p:animEffect transition="in" filter="wipe(left)">
                                      <p:cBhvr>
                                        <p:cTn id="22" dur="500"/>
                                        <p:tgtEl>
                                          <p:spTgt spid="4382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8284"/>
                                        </p:tgtEl>
                                        <p:attrNameLst>
                                          <p:attrName>style.visibility</p:attrName>
                                        </p:attrNameLst>
                                      </p:cBhvr>
                                      <p:to>
                                        <p:strVal val="visible"/>
                                      </p:to>
                                    </p:set>
                                    <p:animEffect transition="in" filter="wipe(left)">
                                      <p:cBhvr>
                                        <p:cTn id="27" dur="500"/>
                                        <p:tgtEl>
                                          <p:spTgt spid="4382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8280">
                                            <p:txEl>
                                              <p:pRg st="0" end="0"/>
                                            </p:txEl>
                                          </p:spTgt>
                                        </p:tgtEl>
                                        <p:attrNameLst>
                                          <p:attrName>style.visibility</p:attrName>
                                        </p:attrNameLst>
                                      </p:cBhvr>
                                      <p:to>
                                        <p:strVal val="visible"/>
                                      </p:to>
                                    </p:set>
                                    <p:animEffect transition="in" filter="wipe(left)">
                                      <p:cBhvr>
                                        <p:cTn id="32" dur="500"/>
                                        <p:tgtEl>
                                          <p:spTgt spid="43828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8281"/>
                                        </p:tgtEl>
                                        <p:attrNameLst>
                                          <p:attrName>style.visibility</p:attrName>
                                        </p:attrNameLst>
                                      </p:cBhvr>
                                      <p:to>
                                        <p:strVal val="visible"/>
                                      </p:to>
                                    </p:set>
                                    <p:animEffect transition="in" filter="wipe(left)">
                                      <p:cBhvr>
                                        <p:cTn id="37" dur="500"/>
                                        <p:tgtEl>
                                          <p:spTgt spid="4382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8285"/>
                                        </p:tgtEl>
                                        <p:attrNameLst>
                                          <p:attrName>style.visibility</p:attrName>
                                        </p:attrNameLst>
                                      </p:cBhvr>
                                      <p:to>
                                        <p:strVal val="visible"/>
                                      </p:to>
                                    </p:set>
                                    <p:animEffect transition="in" filter="wipe(left)">
                                      <p:cBhvr>
                                        <p:cTn id="42" dur="500"/>
                                        <p:tgtEl>
                                          <p:spTgt spid="43828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8286"/>
                                        </p:tgtEl>
                                        <p:attrNameLst>
                                          <p:attrName>style.visibility</p:attrName>
                                        </p:attrNameLst>
                                      </p:cBhvr>
                                      <p:to>
                                        <p:strVal val="visible"/>
                                      </p:to>
                                    </p:set>
                                    <p:animEffect transition="in" filter="wipe(left)">
                                      <p:cBhvr>
                                        <p:cTn id="47" dur="500"/>
                                        <p:tgtEl>
                                          <p:spTgt spid="43828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8282"/>
                                        </p:tgtEl>
                                        <p:attrNameLst>
                                          <p:attrName>style.visibility</p:attrName>
                                        </p:attrNameLst>
                                      </p:cBhvr>
                                      <p:to>
                                        <p:strVal val="visible"/>
                                      </p:to>
                                    </p:set>
                                    <p:animEffect transition="in" filter="wipe(left)">
                                      <p:cBhvr>
                                        <p:cTn id="52" dur="500"/>
                                        <p:tgtEl>
                                          <p:spTgt spid="43828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8277">
                                            <p:txEl>
                                              <p:pRg st="0" end="0"/>
                                            </p:txEl>
                                          </p:spTgt>
                                        </p:tgtEl>
                                        <p:attrNameLst>
                                          <p:attrName>style.visibility</p:attrName>
                                        </p:attrNameLst>
                                      </p:cBhvr>
                                      <p:to>
                                        <p:strVal val="visible"/>
                                      </p:to>
                                    </p:set>
                                    <p:animEffect transition="in" filter="wipe(left)">
                                      <p:cBhvr>
                                        <p:cTn id="57" dur="500"/>
                                        <p:tgtEl>
                                          <p:spTgt spid="43827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8279"/>
                                        </p:tgtEl>
                                        <p:attrNameLst>
                                          <p:attrName>style.visibility</p:attrName>
                                        </p:attrNameLst>
                                      </p:cBhvr>
                                      <p:to>
                                        <p:strVal val="visible"/>
                                      </p:to>
                                    </p:set>
                                    <p:animEffect transition="in" filter="wipe(left)">
                                      <p:cBhvr>
                                        <p:cTn id="62" dur="500"/>
                                        <p:tgtEl>
                                          <p:spTgt spid="43827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8287"/>
                                        </p:tgtEl>
                                        <p:attrNameLst>
                                          <p:attrName>style.visibility</p:attrName>
                                        </p:attrNameLst>
                                      </p:cBhvr>
                                      <p:to>
                                        <p:strVal val="visible"/>
                                      </p:to>
                                    </p:set>
                                    <p:animEffect transition="in" filter="wipe(left)">
                                      <p:cBhvr>
                                        <p:cTn id="67" dur="500"/>
                                        <p:tgtEl>
                                          <p:spTgt spid="43828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8288"/>
                                        </p:tgtEl>
                                        <p:attrNameLst>
                                          <p:attrName>style.visibility</p:attrName>
                                        </p:attrNameLst>
                                      </p:cBhvr>
                                      <p:to>
                                        <p:strVal val="visible"/>
                                      </p:to>
                                    </p:set>
                                    <p:animEffect transition="in" filter="wipe(left)">
                                      <p:cBhvr>
                                        <p:cTn id="72" dur="500"/>
                                        <p:tgtEl>
                                          <p:spTgt spid="43828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8289"/>
                                        </p:tgtEl>
                                        <p:attrNameLst>
                                          <p:attrName>style.visibility</p:attrName>
                                        </p:attrNameLst>
                                      </p:cBhvr>
                                      <p:to>
                                        <p:strVal val="visible"/>
                                      </p:to>
                                    </p:set>
                                    <p:animEffect transition="in" filter="wipe(left)">
                                      <p:cBhvr>
                                        <p:cTn id="77" dur="500"/>
                                        <p:tgtEl>
                                          <p:spTgt spid="43828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7269"/>
                                        </p:tgtEl>
                                        <p:attrNameLst>
                                          <p:attrName>style.visibility</p:attrName>
                                        </p:attrNameLst>
                                      </p:cBhvr>
                                      <p:to>
                                        <p:strVal val="visible"/>
                                      </p:to>
                                    </p:set>
                                    <p:animEffect transition="in" filter="wipe(left)">
                                      <p:cBhvr>
                                        <p:cTn id="82"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animBg="1" autoUpdateAnimBg="0"/>
      <p:bldP spid="438276" grpId="0" build="p" autoUpdateAnimBg="0"/>
      <p:bldP spid="438277" grpId="0" build="p" autoUpdateAnimBg="0"/>
      <p:bldP spid="438280" grpId="0" build="p" autoUpdateAnimBg="0"/>
      <p:bldP spid="43828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4108"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12</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90800" y="3505200"/>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517566" name="Equation" r:id="rId3" imgW="952200" imgH="228600" progId="Equation.3">
                  <p:embed/>
                </p:oleObj>
              </mc:Choice>
              <mc:Fallback>
                <p:oleObj name="Equation" r:id="rId3" imgW="952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438400" y="1660525"/>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It seems that the pressure has a lot to do with the total mass of the fluid above the object that puts weight on the object.</a:t>
            </a:r>
          </a:p>
        </p:txBody>
      </p:sp>
      <p:sp>
        <p:nvSpPr>
          <p:cNvPr id="439303" name="Text Box 7"/>
          <p:cNvSpPr txBox="1">
            <a:spLocks noChangeArrowheads="1"/>
          </p:cNvSpPr>
          <p:nvPr/>
        </p:nvSpPr>
        <p:spPr bwMode="auto">
          <a:xfrm>
            <a:off x="2514600" y="2393950"/>
            <a:ext cx="6324600" cy="103505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height </a:t>
            </a:r>
            <a:r>
              <a:rPr lang="en-US" sz="2000" dirty="0" err="1">
                <a:solidFill>
                  <a:schemeClr val="accent2"/>
                </a:solidFill>
                <a:latin typeface="Monotype Corsiva" charset="0"/>
              </a:rPr>
              <a:t>h</a:t>
            </a:r>
            <a:r>
              <a:rPr lang="en-US" sz="2000" dirty="0">
                <a:solidFill>
                  <a:schemeClr val="accent2"/>
                </a:solidFill>
                <a:latin typeface="Arial Narrow" charset="0"/>
              </a:rPr>
              <a:t> and the cross sectional area </a:t>
            </a:r>
            <a:r>
              <a:rPr lang="en-US" sz="2000" dirty="0">
                <a:solidFill>
                  <a:schemeClr val="accent2"/>
                </a:solidFill>
                <a:latin typeface="Monotype Corsiva" charset="0"/>
              </a:rPr>
              <a:t>A</a:t>
            </a:r>
            <a:r>
              <a:rPr lang="en-US" sz="2000" dirty="0">
                <a:solidFill>
                  <a:schemeClr val="accent2"/>
                </a:solidFill>
                <a:latin typeface="Arial Narrow" charset="0"/>
              </a:rPr>
              <a:t> immersed in a fluid of density</a:t>
            </a:r>
            <a:r>
              <a:rPr lang="en-US" sz="2000" dirty="0" smtClean="0">
                <a:solidFill>
                  <a:schemeClr val="accent2"/>
                </a:solidFill>
                <a:latin typeface="Arial Narrow" charset="0"/>
              </a:rPr>
              <a:t> </a:t>
            </a:r>
            <a:r>
              <a:rPr lang="en-US" sz="2000" dirty="0" err="1" smtClean="0">
                <a:solidFill>
                  <a:schemeClr val="accent2"/>
                </a:solidFill>
                <a:latin typeface="Symbol" charset="2"/>
              </a:rPr>
              <a:t>ρ</a:t>
            </a:r>
            <a:r>
              <a:rPr lang="en-US" sz="2000" dirty="0" smtClean="0">
                <a:solidFill>
                  <a:schemeClr val="accent2"/>
                </a:solidFill>
                <a:latin typeface="Arial Narrow" charset="0"/>
              </a:rPr>
              <a:t> </a:t>
            </a:r>
            <a:r>
              <a:rPr lang="en-US" sz="2000" dirty="0">
                <a:solidFill>
                  <a:schemeClr val="accent2"/>
                </a:solidFill>
                <a:latin typeface="Arial Narrow" charset="0"/>
              </a:rPr>
              <a:t>at rest, as shown in the figure, and the system is in its equilibrium.</a:t>
            </a:r>
          </a:p>
        </p:txBody>
      </p:sp>
      <p:sp>
        <p:nvSpPr>
          <p:cNvPr id="439304" name="Text Box 8"/>
          <p:cNvSpPr txBox="1">
            <a:spLocks noChangeArrowheads="1"/>
          </p:cNvSpPr>
          <p:nvPr/>
        </p:nvSpPr>
        <p:spPr bwMode="auto">
          <a:xfrm>
            <a:off x="4267200" y="4800600"/>
            <a:ext cx="4648200" cy="944563"/>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dirty="0">
                <a:solidFill>
                  <a:schemeClr val="accent2"/>
                </a:solidFill>
                <a:latin typeface="Arial Narrow" charset="0"/>
              </a:rPr>
              <a:t>The pressure at the depth </a:t>
            </a:r>
            <a:r>
              <a:rPr lang="en-US" sz="1800" dirty="0" err="1">
                <a:solidFill>
                  <a:schemeClr val="accent2"/>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a:t>
            </a:r>
            <a:r>
              <a:rPr lang="en-US" sz="1800" dirty="0" smtClean="0">
                <a:solidFill>
                  <a:schemeClr val="accent2"/>
                </a:solidFill>
                <a:latin typeface="Arial Narrow" charset="0"/>
              </a:rPr>
              <a:t> </a:t>
            </a:r>
            <a:r>
              <a:rPr lang="en-US" sz="1800" dirty="0" err="1" smtClean="0">
                <a:solidFill>
                  <a:schemeClr val="accent2"/>
                </a:solidFill>
                <a:latin typeface="Symbol" charset="2"/>
              </a:rPr>
              <a:t>ρ</a:t>
            </a:r>
            <a:r>
              <a:rPr lang="en-US" sz="1800" dirty="0" err="1" smtClean="0">
                <a:solidFill>
                  <a:schemeClr val="accent2"/>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Atmospheric pressure P</a:t>
            </a:r>
            <a:r>
              <a:rPr lang="en-US" sz="2000" baseline="-25000">
                <a:solidFill>
                  <a:schemeClr val="accent2"/>
                </a:solidFill>
                <a:latin typeface="Arial Narrow" charset="0"/>
              </a:rPr>
              <a:t>0</a:t>
            </a:r>
            <a:r>
              <a:rPr lang="en-US" sz="2000">
                <a:solidFill>
                  <a:schemeClr val="accent2"/>
                </a:solidFill>
                <a:latin typeface="Arial Narrow" charset="0"/>
              </a:rPr>
              <a:t> 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517567" name="Equation" r:id="rId5" imgW="1498320" imgH="203040" progId="Equation.3">
                  <p:embed/>
                </p:oleObj>
              </mc:Choice>
              <mc:Fallback>
                <p:oleObj name="Equation" r:id="rId5" imgW="14983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nvGraphicFramePr>
        <p:xfrm>
          <a:off x="6556375" y="3917950"/>
          <a:ext cx="377825" cy="279400"/>
        </p:xfrm>
        <a:graphic>
          <a:graphicData uri="http://schemas.openxmlformats.org/presentationml/2006/ole">
            <mc:AlternateContent xmlns:mc="http://schemas.openxmlformats.org/markup-compatibility/2006">
              <mc:Choice xmlns:v="urn:schemas-microsoft-com:vml" Requires="v">
                <p:oleObj spid="_x0000_s517568" name="Equation" r:id="rId7" imgW="203040" imgH="164880" progId="Equation.3">
                  <p:embed/>
                </p:oleObj>
              </mc:Choice>
              <mc:Fallback>
                <p:oleObj name="Equation" r:id="rId7" imgW="20304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6375" y="3917950"/>
                        <a:ext cx="377825" cy="279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517569" name="Equation" r:id="rId9" imgW="152280" imgH="164880" progId="Equation.3">
                  <p:embed/>
                </p:oleObj>
              </mc:Choice>
              <mc:Fallback>
                <p:oleObj name="Equation" r:id="rId9" imgW="152280" imgH="164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nvGraphicFramePr>
        <p:xfrm>
          <a:off x="6915150" y="3886200"/>
          <a:ext cx="684213" cy="342900"/>
        </p:xfrm>
        <a:graphic>
          <a:graphicData uri="http://schemas.openxmlformats.org/presentationml/2006/ole">
            <mc:AlternateContent xmlns:mc="http://schemas.openxmlformats.org/markup-compatibility/2006">
              <mc:Choice xmlns:v="urn:schemas-microsoft-com:vml" Requires="v">
                <p:oleObj spid="_x0000_s517570" name="Equation" r:id="rId11" imgW="368280" imgH="203040" progId="Equation.3">
                  <p:embed/>
                </p:oleObj>
              </mc:Choice>
              <mc:Fallback>
                <p:oleObj name="Equation" r:id="rId11" imgW="368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15150" y="3886200"/>
                        <a:ext cx="684213"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nvGraphicFramePr>
        <p:xfrm>
          <a:off x="7580313" y="3886200"/>
          <a:ext cx="801687" cy="342900"/>
        </p:xfrm>
        <a:graphic>
          <a:graphicData uri="http://schemas.openxmlformats.org/presentationml/2006/ole">
            <mc:AlternateContent xmlns:mc="http://schemas.openxmlformats.org/markup-compatibility/2006">
              <mc:Choice xmlns:v="urn:schemas-microsoft-com:vml" Requires="v">
                <p:oleObj spid="_x0000_s517571" name="Equation" r:id="rId13" imgW="431640" imgH="203040" progId="Equation.3">
                  <p:embed/>
                </p:oleObj>
              </mc:Choice>
              <mc:Fallback>
                <p:oleObj name="Equation" r:id="rId13" imgW="43164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0313" y="3886200"/>
                        <a:ext cx="801687"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nvGraphicFramePr>
        <p:xfrm>
          <a:off x="5924550" y="4267200"/>
          <a:ext cx="2439988" cy="427038"/>
        </p:xfrm>
        <a:graphic>
          <a:graphicData uri="http://schemas.openxmlformats.org/presentationml/2006/ole">
            <mc:AlternateContent xmlns:mc="http://schemas.openxmlformats.org/markup-compatibility/2006">
              <mc:Choice xmlns:v="urn:schemas-microsoft-com:vml" Requires="v">
                <p:oleObj spid="_x0000_s517572" name="Equation" r:id="rId15" imgW="1193760" imgH="228600" progId="Equation.3">
                  <p:embed/>
                </p:oleObj>
              </mc:Choice>
              <mc:Fallback>
                <p:oleObj name="Equation" r:id="rId15" imgW="11937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4550" y="4267200"/>
                        <a:ext cx="2439988"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nvGraphicFramePr>
        <p:xfrm>
          <a:off x="8269288" y="4314825"/>
          <a:ext cx="493712" cy="331788"/>
        </p:xfrm>
        <a:graphic>
          <a:graphicData uri="http://schemas.openxmlformats.org/presentationml/2006/ole">
            <mc:AlternateContent xmlns:mc="http://schemas.openxmlformats.org/markup-compatibility/2006">
              <mc:Choice xmlns:v="urn:schemas-microsoft-com:vml" Requires="v">
                <p:oleObj spid="_x0000_s517573"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69288" y="4314825"/>
                        <a:ext cx="493712" cy="3317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517574" name="Equation" r:id="rId19" imgW="685800" imgH="228600" progId="Equation.DSMT4">
                  <p:embed/>
                </p:oleObj>
              </mc:Choice>
              <mc:Fallback>
                <p:oleObj name="Equation" r:id="rId19" imgW="68580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918695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9299"/>
                                        </p:tgtEl>
                                        <p:attrNameLst>
                                          <p:attrName>style.visibility</p:attrName>
                                        </p:attrNameLst>
                                      </p:cBhvr>
                                      <p:to>
                                        <p:strVal val="visible"/>
                                      </p:to>
                                    </p:set>
                                    <p:animEffect transition="in" filter="wipe(left)">
                                      <p:cBhvr>
                                        <p:cTn id="7" dur="500"/>
                                        <p:tgtEl>
                                          <p:spTgt spid="4392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9302">
                                            <p:txEl>
                                              <p:pRg st="0" end="0"/>
                                            </p:txEl>
                                          </p:spTgt>
                                        </p:tgtEl>
                                        <p:attrNameLst>
                                          <p:attrName>style.visibility</p:attrName>
                                        </p:attrNameLst>
                                      </p:cBhvr>
                                      <p:to>
                                        <p:strVal val="visible"/>
                                      </p:to>
                                    </p:set>
                                    <p:animEffect transition="in" filter="wipe(left)">
                                      <p:cBhvr>
                                        <p:cTn id="12" dur="500"/>
                                        <p:tgtEl>
                                          <p:spTgt spid="4393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9303"/>
                                        </p:tgtEl>
                                        <p:attrNameLst>
                                          <p:attrName>style.visibility</p:attrName>
                                        </p:attrNameLst>
                                      </p:cBhvr>
                                      <p:to>
                                        <p:strVal val="visible"/>
                                      </p:to>
                                    </p:set>
                                    <p:animEffect transition="in" filter="wipe(left)">
                                      <p:cBhvr>
                                        <p:cTn id="17" dur="500"/>
                                        <p:tgtEl>
                                          <p:spTgt spid="4393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9300">
                                            <p:txEl>
                                              <p:pRg st="0" end="0"/>
                                            </p:txEl>
                                          </p:spTgt>
                                        </p:tgtEl>
                                        <p:attrNameLst>
                                          <p:attrName>style.visibility</p:attrName>
                                        </p:attrNameLst>
                                      </p:cBhvr>
                                      <p:to>
                                        <p:strVal val="visible"/>
                                      </p:to>
                                    </p:set>
                                    <p:animEffect transition="in" filter="wipe(left)">
                                      <p:cBhvr>
                                        <p:cTn id="27" dur="500"/>
                                        <p:tgtEl>
                                          <p:spTgt spid="4393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9327"/>
                                        </p:tgtEl>
                                        <p:attrNameLst>
                                          <p:attrName>style.visibility</p:attrName>
                                        </p:attrNameLst>
                                      </p:cBhvr>
                                      <p:to>
                                        <p:strVal val="visible"/>
                                      </p:to>
                                    </p:set>
                                    <p:animEffect transition="in" filter="wipe(left)">
                                      <p:cBhvr>
                                        <p:cTn id="32" dur="500"/>
                                        <p:tgtEl>
                                          <p:spTgt spid="4393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9330"/>
                                        </p:tgtEl>
                                        <p:attrNameLst>
                                          <p:attrName>style.visibility</p:attrName>
                                        </p:attrNameLst>
                                      </p:cBhvr>
                                      <p:to>
                                        <p:strVal val="visible"/>
                                      </p:to>
                                    </p:set>
                                    <p:animEffect transition="in" filter="wipe(left)">
                                      <p:cBhvr>
                                        <p:cTn id="37" dur="500"/>
                                        <p:tgtEl>
                                          <p:spTgt spid="4393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9331"/>
                                        </p:tgtEl>
                                        <p:attrNameLst>
                                          <p:attrName>style.visibility</p:attrName>
                                        </p:attrNameLst>
                                      </p:cBhvr>
                                      <p:to>
                                        <p:strVal val="visible"/>
                                      </p:to>
                                    </p:set>
                                    <p:animEffect transition="in" filter="wipe(left)">
                                      <p:cBhvr>
                                        <p:cTn id="42" dur="500"/>
                                        <p:tgtEl>
                                          <p:spTgt spid="4393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9328">
                                            <p:txEl>
                                              <p:pRg st="0" end="0"/>
                                            </p:txEl>
                                          </p:spTgt>
                                        </p:tgtEl>
                                        <p:attrNameLst>
                                          <p:attrName>style.visibility</p:attrName>
                                        </p:attrNameLst>
                                      </p:cBhvr>
                                      <p:to>
                                        <p:strVal val="visible"/>
                                      </p:to>
                                    </p:set>
                                    <p:animEffect transition="in" filter="wipe(left)">
                                      <p:cBhvr>
                                        <p:cTn id="47" dur="500"/>
                                        <p:tgtEl>
                                          <p:spTgt spid="43932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9301"/>
                                        </p:tgtEl>
                                        <p:attrNameLst>
                                          <p:attrName>style.visibility</p:attrName>
                                        </p:attrNameLst>
                                      </p:cBhvr>
                                      <p:to>
                                        <p:strVal val="visible"/>
                                      </p:to>
                                    </p:set>
                                    <p:animEffect transition="in" filter="wipe(left)">
                                      <p:cBhvr>
                                        <p:cTn id="52" dur="500"/>
                                        <p:tgtEl>
                                          <p:spTgt spid="4393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9332"/>
                                        </p:tgtEl>
                                        <p:attrNameLst>
                                          <p:attrName>style.visibility</p:attrName>
                                        </p:attrNameLst>
                                      </p:cBhvr>
                                      <p:to>
                                        <p:strVal val="visible"/>
                                      </p:to>
                                    </p:set>
                                    <p:animEffect transition="in" filter="wipe(left)">
                                      <p:cBhvr>
                                        <p:cTn id="57" dur="500"/>
                                        <p:tgtEl>
                                          <p:spTgt spid="4393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9333"/>
                                        </p:tgtEl>
                                        <p:attrNameLst>
                                          <p:attrName>style.visibility</p:attrName>
                                        </p:attrNameLst>
                                      </p:cBhvr>
                                      <p:to>
                                        <p:strVal val="visible"/>
                                      </p:to>
                                    </p:set>
                                    <p:animEffect transition="in" filter="wipe(left)">
                                      <p:cBhvr>
                                        <p:cTn id="62" dur="500"/>
                                        <p:tgtEl>
                                          <p:spTgt spid="43933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9305">
                                            <p:txEl>
                                              <p:pRg st="0" end="0"/>
                                            </p:txEl>
                                          </p:spTgt>
                                        </p:tgtEl>
                                        <p:attrNameLst>
                                          <p:attrName>style.visibility</p:attrName>
                                        </p:attrNameLst>
                                      </p:cBhvr>
                                      <p:to>
                                        <p:strVal val="visible"/>
                                      </p:to>
                                    </p:set>
                                    <p:animEffect transition="in" filter="wipe(left)">
                                      <p:cBhvr>
                                        <p:cTn id="67" dur="500"/>
                                        <p:tgtEl>
                                          <p:spTgt spid="43930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9329"/>
                                        </p:tgtEl>
                                        <p:attrNameLst>
                                          <p:attrName>style.visibility</p:attrName>
                                        </p:attrNameLst>
                                      </p:cBhvr>
                                      <p:to>
                                        <p:strVal val="visible"/>
                                      </p:to>
                                    </p:set>
                                    <p:animEffect transition="in" filter="wipe(left)">
                                      <p:cBhvr>
                                        <p:cTn id="72" dur="500"/>
                                        <p:tgtEl>
                                          <p:spTgt spid="43932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9334"/>
                                        </p:tgtEl>
                                        <p:attrNameLst>
                                          <p:attrName>style.visibility</p:attrName>
                                        </p:attrNameLst>
                                      </p:cBhvr>
                                      <p:to>
                                        <p:strVal val="visible"/>
                                      </p:to>
                                    </p:set>
                                    <p:animEffect transition="in" filter="wipe(left)">
                                      <p:cBhvr>
                                        <p:cTn id="77" dur="500"/>
                                        <p:tgtEl>
                                          <p:spTgt spid="43933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39304"/>
                                        </p:tgtEl>
                                        <p:attrNameLst>
                                          <p:attrName>style.visibility</p:attrName>
                                        </p:attrNameLst>
                                      </p:cBhvr>
                                      <p:to>
                                        <p:strVal val="visible"/>
                                      </p:to>
                                    </p:set>
                                    <p:animEffect transition="in" filter="wipe(left)">
                                      <p:cBhvr>
                                        <p:cTn id="82" dur="500"/>
                                        <p:tgtEl>
                                          <p:spTgt spid="43930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439306">
                                            <p:txEl>
                                              <p:pRg st="0" end="0"/>
                                            </p:txEl>
                                          </p:spTgt>
                                        </p:tgtEl>
                                        <p:attrNameLst>
                                          <p:attrName>style.visibility</p:attrName>
                                        </p:attrNameLst>
                                      </p:cBhvr>
                                      <p:to>
                                        <p:strVal val="visible"/>
                                      </p:to>
                                    </p:set>
                                    <p:animEffect transition="in" filter="wipe(left)">
                                      <p:cBhvr>
                                        <p:cTn id="87" dur="500"/>
                                        <p:tgtEl>
                                          <p:spTgt spid="439306">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9307"/>
                                        </p:tgtEl>
                                        <p:attrNameLst>
                                          <p:attrName>style.visibility</p:attrName>
                                        </p:attrNameLst>
                                      </p:cBhvr>
                                      <p:to>
                                        <p:strVal val="visible"/>
                                      </p:to>
                                    </p:set>
                                    <p:animEffect transition="in" filter="wipe(left)">
                                      <p:cBhvr>
                                        <p:cTn id="92" dur="500"/>
                                        <p:tgtEl>
                                          <p:spTgt spid="439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animBg="1" autoUpdateAnimBg="0"/>
      <p:bldP spid="439300" grpId="0" build="p" autoUpdateAnimBg="0"/>
      <p:bldP spid="439302" grpId="0" build="p" autoUpdateAnimBg="0"/>
      <p:bldP spid="439303" grpId="0" animBg="1" autoUpdateAnimBg="0"/>
      <p:bldP spid="439304" grpId="0" animBg="1" autoUpdateAnimBg="0"/>
      <p:bldP spid="439305" grpId="0" build="p" autoUpdateAnimBg="0"/>
      <p:bldP spid="439306" grpId="0" build="p" autoUpdateAnimBg="0"/>
      <p:bldP spid="43932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513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13</a:t>
            </a:fld>
            <a:endParaRPr lang="en-US"/>
          </a:p>
        </p:txBody>
      </p:sp>
      <p:sp>
        <p:nvSpPr>
          <p:cNvPr id="5133" name="Rectangle 2"/>
          <p:cNvSpPr>
            <a:spLocks noGrp="1" noChangeArrowheads="1"/>
          </p:cNvSpPr>
          <p:nvPr>
            <p:ph type="title"/>
          </p:nvPr>
        </p:nvSpPr>
        <p:spPr>
          <a:xfrm>
            <a:off x="685800" y="152400"/>
            <a:ext cx="7772400" cy="609600"/>
          </a:xfrm>
        </p:spPr>
        <p:txBody>
          <a:bodyPr/>
          <a:lstStyle/>
          <a:p>
            <a:r>
              <a:rPr lang="en-US" sz="4000"/>
              <a:t>Pascal’s Principle and Hydraulics</a:t>
            </a:r>
            <a:endParaRPr lang="en-US"/>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A change in the pressure applied to a fluid is transmitted undiminished to every point of the fluid and to the walls of the container.</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resultant pressure P at any given depth h increases as much as the change in P</a:t>
            </a:r>
            <a:r>
              <a:rPr lang="en-US" sz="2000" baseline="-25000">
                <a:solidFill>
                  <a:srgbClr val="FF0000"/>
                </a:solidFill>
                <a:latin typeface="Arial Narrow" charset="0"/>
              </a:rPr>
              <a:t>0</a:t>
            </a:r>
            <a:r>
              <a:rPr lang="en-US" sz="200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518541"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518542" name="Equation" r:id="rId5" imgW="825480" imgH="228600" progId="Equation.3">
                  <p:embed/>
                </p:oleObj>
              </mc:Choice>
              <mc:Fallback>
                <p:oleObj name="Equation" r:id="rId5" imgW="825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518543" name="Equation" r:id="rId7" imgW="177480" imgH="215640" progId="Equation.3">
                  <p:embed/>
                </p:oleObj>
              </mc:Choice>
              <mc:Fallback>
                <p:oleObj name="Equation" r:id="rId7"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518544" name="Equation" r:id="rId9" imgW="177480" imgH="215640" progId="Equation.3">
                  <p:embed/>
                </p:oleObj>
              </mc:Choice>
              <mc:Fallback>
                <p:oleObj name="Equation" r:id="rId9"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518545" name="Equation" r:id="rId10" imgW="330120" imgH="431640" progId="Equation.3">
                  <p:embed/>
                </p:oleObj>
              </mc:Choice>
              <mc:Fallback>
                <p:oleObj name="Equation" r:id="rId10" imgW="330120" imgH="431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518546" name="Equation" r:id="rId12" imgW="342720" imgH="431640" progId="Equation.3">
                  <p:embed/>
                </p:oleObj>
              </mc:Choice>
              <mc:Fallback>
                <p:oleObj name="Equation" r:id="rId12" imgW="342720" imgH="431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518547" name="Equation" r:id="rId14" imgW="482400" imgH="431640" progId="Equation.3">
                  <p:embed/>
                </p:oleObj>
              </mc:Choice>
              <mc:Fallback>
                <p:oleObj name="Equation" r:id="rId14" imgW="482400" imgH="431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518548" name="Equation" r:id="rId16" imgW="482400" imgH="431640" progId="Equation.DSMT4">
                  <p:embed/>
                </p:oleObj>
              </mc:Choice>
              <mc:Fallback>
                <p:oleObj name="Equation" r:id="rId16" imgW="48240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355205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0323"/>
                                        </p:tgtEl>
                                        <p:attrNameLst>
                                          <p:attrName>style.visibility</p:attrName>
                                        </p:attrNameLst>
                                      </p:cBhvr>
                                      <p:to>
                                        <p:strVal val="visible"/>
                                      </p:to>
                                    </p:set>
                                    <p:animEffect transition="in" filter="wipe(left)">
                                      <p:cBhvr>
                                        <p:cTn id="7" dur="500"/>
                                        <p:tgtEl>
                                          <p:spTgt spid="4403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40330"/>
                                        </p:tgtEl>
                                        <p:attrNameLst>
                                          <p:attrName>style.visibility</p:attrName>
                                        </p:attrNameLst>
                                      </p:cBhvr>
                                      <p:to>
                                        <p:strVal val="visible"/>
                                      </p:to>
                                    </p:set>
                                    <p:animEffect transition="in" filter="wipe(left)">
                                      <p:cBhvr>
                                        <p:cTn id="12" dur="500"/>
                                        <p:tgtEl>
                                          <p:spTgt spid="4403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40327"/>
                                        </p:tgtEl>
                                        <p:attrNameLst>
                                          <p:attrName>style.visibility</p:attrName>
                                        </p:attrNameLst>
                                      </p:cBhvr>
                                      <p:to>
                                        <p:strVal val="visible"/>
                                      </p:to>
                                    </p:set>
                                    <p:animEffect transition="in" filter="wipe(left)">
                                      <p:cBhvr>
                                        <p:cTn id="17" dur="500"/>
                                        <p:tgtEl>
                                          <p:spTgt spid="4403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40324">
                                            <p:txEl>
                                              <p:pRg st="0" end="0"/>
                                            </p:txEl>
                                          </p:spTgt>
                                        </p:tgtEl>
                                        <p:attrNameLst>
                                          <p:attrName>style.visibility</p:attrName>
                                        </p:attrNameLst>
                                      </p:cBhvr>
                                      <p:to>
                                        <p:strVal val="visible"/>
                                      </p:to>
                                    </p:set>
                                    <p:animEffect transition="in" filter="wipe(left)">
                                      <p:cBhvr>
                                        <p:cTn id="22" dur="500"/>
                                        <p:tgtEl>
                                          <p:spTgt spid="4403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40325"/>
                                        </p:tgtEl>
                                        <p:attrNameLst>
                                          <p:attrName>style.visibility</p:attrName>
                                        </p:attrNameLst>
                                      </p:cBhvr>
                                      <p:to>
                                        <p:strVal val="visible"/>
                                      </p:to>
                                    </p:set>
                                    <p:animEffect transition="in" filter="wipe(left)">
                                      <p:cBhvr>
                                        <p:cTn id="27" dur="500"/>
                                        <p:tgtEl>
                                          <p:spTgt spid="44032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40329">
                                            <p:txEl>
                                              <p:pRg st="0" end="0"/>
                                            </p:txEl>
                                          </p:spTgt>
                                        </p:tgtEl>
                                        <p:attrNameLst>
                                          <p:attrName>style.visibility</p:attrName>
                                        </p:attrNameLst>
                                      </p:cBhvr>
                                      <p:to>
                                        <p:strVal val="visible"/>
                                      </p:to>
                                    </p:set>
                                    <p:animEffect transition="in" filter="wipe(left)">
                                      <p:cBhvr>
                                        <p:cTn id="39" dur="500"/>
                                        <p:tgtEl>
                                          <p:spTgt spid="44032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40328"/>
                                        </p:tgtEl>
                                        <p:attrNameLst>
                                          <p:attrName>style.visibility</p:attrName>
                                        </p:attrNameLst>
                                      </p:cBhvr>
                                      <p:to>
                                        <p:strVal val="visible"/>
                                      </p:to>
                                    </p:set>
                                    <p:animEffect transition="in" filter="wipe(left)">
                                      <p:cBhvr>
                                        <p:cTn id="44" dur="500"/>
                                        <p:tgtEl>
                                          <p:spTgt spid="44032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0366"/>
                                        </p:tgtEl>
                                        <p:attrNameLst>
                                          <p:attrName>style.visibility</p:attrName>
                                        </p:attrNameLst>
                                      </p:cBhvr>
                                      <p:to>
                                        <p:strVal val="visible"/>
                                      </p:to>
                                    </p:set>
                                    <p:animEffect transition="in" filter="wipe(left)">
                                      <p:cBhvr>
                                        <p:cTn id="49" dur="500"/>
                                        <p:tgtEl>
                                          <p:spTgt spid="44036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40367"/>
                                        </p:tgtEl>
                                        <p:attrNameLst>
                                          <p:attrName>style.visibility</p:attrName>
                                        </p:attrNameLst>
                                      </p:cBhvr>
                                      <p:to>
                                        <p:strVal val="visible"/>
                                      </p:to>
                                    </p:set>
                                    <p:animEffect transition="in" filter="wipe(left)">
                                      <p:cBhvr>
                                        <p:cTn id="54" dur="500"/>
                                        <p:tgtEl>
                                          <p:spTgt spid="44036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40326">
                                            <p:txEl>
                                              <p:pRg st="0" end="0"/>
                                            </p:txEl>
                                          </p:spTgt>
                                        </p:tgtEl>
                                        <p:attrNameLst>
                                          <p:attrName>style.visibility</p:attrName>
                                        </p:attrNameLst>
                                      </p:cBhvr>
                                      <p:to>
                                        <p:strVal val="visible"/>
                                      </p:to>
                                    </p:set>
                                    <p:animEffect transition="in" filter="wipe(left)">
                                      <p:cBhvr>
                                        <p:cTn id="59" dur="500"/>
                                        <p:tgtEl>
                                          <p:spTgt spid="440326">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40362"/>
                                        </p:tgtEl>
                                        <p:attrNameLst>
                                          <p:attrName>style.visibility</p:attrName>
                                        </p:attrNameLst>
                                      </p:cBhvr>
                                      <p:to>
                                        <p:strVal val="visible"/>
                                      </p:to>
                                    </p:set>
                                    <p:animEffect transition="in" filter="wipe(left)">
                                      <p:cBhvr>
                                        <p:cTn id="64" dur="500"/>
                                        <p:tgtEl>
                                          <p:spTgt spid="44036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0369"/>
                                        </p:tgtEl>
                                        <p:attrNameLst>
                                          <p:attrName>style.visibility</p:attrName>
                                        </p:attrNameLst>
                                      </p:cBhvr>
                                      <p:to>
                                        <p:strVal val="visible"/>
                                      </p:to>
                                    </p:set>
                                    <p:animEffect transition="in" filter="wipe(left)">
                                      <p:cBhvr>
                                        <p:cTn id="69" dur="500"/>
                                        <p:tgtEl>
                                          <p:spTgt spid="44036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440363">
                                            <p:txEl>
                                              <p:pRg st="0" end="0"/>
                                            </p:txEl>
                                          </p:spTgt>
                                        </p:tgtEl>
                                        <p:attrNameLst>
                                          <p:attrName>style.visibility</p:attrName>
                                        </p:attrNameLst>
                                      </p:cBhvr>
                                      <p:to>
                                        <p:strVal val="visible"/>
                                      </p:to>
                                    </p:set>
                                    <p:animEffect transition="in" filter="wipe(left)">
                                      <p:cBhvr>
                                        <p:cTn id="74" dur="500"/>
                                        <p:tgtEl>
                                          <p:spTgt spid="44036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40331"/>
                                        </p:tgtEl>
                                        <p:attrNameLst>
                                          <p:attrName>style.visibility</p:attrName>
                                        </p:attrNameLst>
                                      </p:cBhvr>
                                      <p:to>
                                        <p:strVal val="visible"/>
                                      </p:to>
                                    </p:set>
                                    <p:animEffect transition="in" filter="wipe(left)">
                                      <p:cBhvr>
                                        <p:cTn id="79" dur="500"/>
                                        <p:tgtEl>
                                          <p:spTgt spid="44033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40364"/>
                                        </p:tgtEl>
                                        <p:attrNameLst>
                                          <p:attrName>style.visibility</p:attrName>
                                        </p:attrNameLst>
                                      </p:cBhvr>
                                      <p:to>
                                        <p:strVal val="visible"/>
                                      </p:to>
                                    </p:set>
                                    <p:animEffect transition="in" filter="wipe(left)">
                                      <p:cBhvr>
                                        <p:cTn id="84" dur="500"/>
                                        <p:tgtEl>
                                          <p:spTgt spid="4403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440365"/>
                                        </p:tgtEl>
                                        <p:attrNameLst>
                                          <p:attrName>style.visibility</p:attrName>
                                        </p:attrNameLst>
                                      </p:cBhvr>
                                      <p:to>
                                        <p:strVal val="visible"/>
                                      </p:to>
                                    </p:set>
                                    <p:animEffect transition="in" filter="wipe(left)">
                                      <p:cBhvr>
                                        <p:cTn id="89" dur="500"/>
                                        <p:tgtEl>
                                          <p:spTgt spid="44036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iterate type="wd">
                                    <p:tmPct val="10000"/>
                                  </p:iterate>
                                  <p:childTnLst>
                                    <p:set>
                                      <p:cBhvr>
                                        <p:cTn id="93" dur="1" fill="hold">
                                          <p:stCondLst>
                                            <p:cond delay="0"/>
                                          </p:stCondLst>
                                        </p:cTn>
                                        <p:tgtEl>
                                          <p:spTgt spid="440368"/>
                                        </p:tgtEl>
                                        <p:attrNameLst>
                                          <p:attrName>style.visibility</p:attrName>
                                        </p:attrNameLst>
                                      </p:cBhvr>
                                      <p:to>
                                        <p:strVal val="visible"/>
                                      </p:to>
                                    </p:set>
                                    <p:animEffect transition="in" filter="wipe(left)">
                                      <p:cBhvr>
                                        <p:cTn id="94" dur="500"/>
                                        <p:tgtEl>
                                          <p:spTgt spid="440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animBg="1" autoUpdateAnimBg="0"/>
      <p:bldP spid="440324" grpId="0" build="p" autoUpdateAnimBg="0"/>
      <p:bldP spid="440325" grpId="0" animBg="1" autoUpdateAnimBg="0"/>
      <p:bldP spid="440326" grpId="0" build="p" autoUpdateAnimBg="0"/>
      <p:bldP spid="440327" grpId="0" animBg="1" autoUpdateAnimBg="0"/>
      <p:bldP spid="440329" grpId="0" build="p" autoUpdateAnimBg="0"/>
      <p:bldP spid="440331" grpId="0" animBg="1" autoUpdateAnimBg="0"/>
      <p:bldP spid="440363" grpId="0" build="p" autoUpdateAnimBg="0"/>
      <p:bldP spid="44036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6153"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14</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In a car lift used in a service station, compressed air exerts a force on a small piston that has a circular cross section and a radius of 5.00cm.  This pressure is transmitted by a liquid to a piston that has a radius of 15.0cm.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519467"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Using the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519468" name="Equation" r:id="rId5" imgW="164880" imgH="215640" progId="Equation.3">
                  <p:embed/>
                </p:oleObj>
              </mc:Choice>
              <mc:Fallback>
                <p:oleObj name="Equation" r:id="rId5" imgW="16488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79248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519469" name="Equation" r:id="rId7" imgW="469800" imgH="406080" progId="Equation.DSMT4">
                  <p:embed/>
                </p:oleObj>
              </mc:Choice>
              <mc:Fallback>
                <p:oleObj name="Equation" r:id="rId7" imgW="469800" imgH="406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519470" name="Equation" r:id="rId9" imgW="2120760" imgH="495000" progId="Equation.DSMT4">
                  <p:embed/>
                </p:oleObj>
              </mc:Choice>
              <mc:Fallback>
                <p:oleObj name="Equation" r:id="rId9" imgW="2120760" imgH="495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519471" name="Equation" r:id="rId11" imgW="330120" imgH="431640" progId="Equation.3">
                  <p:embed/>
                </p:oleObj>
              </mc:Choice>
              <mc:Fallback>
                <p:oleObj name="Equation" r:id="rId11" imgW="33012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519472" name="Equation" r:id="rId13" imgW="1650960" imgH="457200" progId="Equation.DSMT4">
                  <p:embed/>
                </p:oleObj>
              </mc:Choice>
              <mc:Fallback>
                <p:oleObj name="Equation" r:id="rId13" imgW="1650960" imgH="457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474906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1347"/>
                                        </p:tgtEl>
                                        <p:attrNameLst>
                                          <p:attrName>style.visibility</p:attrName>
                                        </p:attrNameLst>
                                      </p:cBhvr>
                                      <p:to>
                                        <p:strVal val="visible"/>
                                      </p:to>
                                    </p:set>
                                    <p:animEffect transition="in" filter="wipe(left)">
                                      <p:cBhvr>
                                        <p:cTn id="7" dur="500"/>
                                        <p:tgtEl>
                                          <p:spTgt spid="4413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41349">
                                            <p:txEl>
                                              <p:pRg st="0" end="0"/>
                                            </p:txEl>
                                          </p:spTgt>
                                        </p:tgtEl>
                                        <p:attrNameLst>
                                          <p:attrName>style.visibility</p:attrName>
                                        </p:attrNameLst>
                                      </p:cBhvr>
                                      <p:to>
                                        <p:strVal val="visible"/>
                                      </p:to>
                                    </p:set>
                                    <p:animEffect transition="in" filter="wipe(left)">
                                      <p:cBhvr>
                                        <p:cTn id="12" dur="500"/>
                                        <p:tgtEl>
                                          <p:spTgt spid="441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41350"/>
                                        </p:tgtEl>
                                        <p:attrNameLst>
                                          <p:attrName>style.visibility</p:attrName>
                                        </p:attrNameLst>
                                      </p:cBhvr>
                                      <p:to>
                                        <p:strVal val="visible"/>
                                      </p:to>
                                    </p:set>
                                    <p:animEffect transition="in" filter="wipe(left)">
                                      <p:cBhvr>
                                        <p:cTn id="17" dur="500"/>
                                        <p:tgtEl>
                                          <p:spTgt spid="4413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41352"/>
                                        </p:tgtEl>
                                        <p:attrNameLst>
                                          <p:attrName>style.visibility</p:attrName>
                                        </p:attrNameLst>
                                      </p:cBhvr>
                                      <p:to>
                                        <p:strVal val="visible"/>
                                      </p:to>
                                    </p:set>
                                    <p:animEffect transition="in" filter="wipe(left)">
                                      <p:cBhvr>
                                        <p:cTn id="22" dur="500"/>
                                        <p:tgtEl>
                                          <p:spTgt spid="4413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41353"/>
                                        </p:tgtEl>
                                        <p:attrNameLst>
                                          <p:attrName>style.visibility</p:attrName>
                                        </p:attrNameLst>
                                      </p:cBhvr>
                                      <p:to>
                                        <p:strVal val="visible"/>
                                      </p:to>
                                    </p:set>
                                    <p:animEffect transition="in" filter="wipe(left)">
                                      <p:cBhvr>
                                        <p:cTn id="27" dur="500"/>
                                        <p:tgtEl>
                                          <p:spTgt spid="4413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41351">
                                            <p:txEl>
                                              <p:pRg st="0" end="0"/>
                                            </p:txEl>
                                          </p:spTgt>
                                        </p:tgtEl>
                                        <p:attrNameLst>
                                          <p:attrName>style.visibility</p:attrName>
                                        </p:attrNameLst>
                                      </p:cBhvr>
                                      <p:to>
                                        <p:strVal val="visible"/>
                                      </p:to>
                                    </p:set>
                                    <p:animEffect transition="in" filter="wipe(left)">
                                      <p:cBhvr>
                                        <p:cTn id="32" dur="500"/>
                                        <p:tgtEl>
                                          <p:spTgt spid="44135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41348"/>
                                        </p:tgtEl>
                                        <p:attrNameLst>
                                          <p:attrName>style.visibility</p:attrName>
                                        </p:attrNameLst>
                                      </p:cBhvr>
                                      <p:to>
                                        <p:strVal val="visible"/>
                                      </p:to>
                                    </p:set>
                                    <p:animEffect transition="in" filter="wipe(left)">
                                      <p:cBhvr>
                                        <p:cTn id="37" dur="500"/>
                                        <p:tgtEl>
                                          <p:spTgt spid="441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41354"/>
                                        </p:tgtEl>
                                        <p:attrNameLst>
                                          <p:attrName>style.visibility</p:attrName>
                                        </p:attrNameLst>
                                      </p:cBhvr>
                                      <p:to>
                                        <p:strVal val="visible"/>
                                      </p:to>
                                    </p:set>
                                    <p:animEffect transition="in" filter="wipe(left)">
                                      <p:cBhvr>
                                        <p:cTn id="42" dur="500"/>
                                        <p:tgtEl>
                                          <p:spTgt spid="44135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41355"/>
                                        </p:tgtEl>
                                        <p:attrNameLst>
                                          <p:attrName>style.visibility</p:attrName>
                                        </p:attrNameLst>
                                      </p:cBhvr>
                                      <p:to>
                                        <p:strVal val="visible"/>
                                      </p:to>
                                    </p:set>
                                    <p:animEffect transition="in" filter="wipe(left)">
                                      <p:cBhvr>
                                        <p:cTn id="47" dur="500"/>
                                        <p:tgtEl>
                                          <p:spTgt spid="44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animBg="1" autoUpdateAnimBg="0"/>
      <p:bldP spid="441349" grpId="0" build="p" autoUpdateAnimBg="0"/>
      <p:bldP spid="4413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7177"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15</a:t>
            </a:fld>
            <a:endParaRPr lang="en-US"/>
          </a:p>
        </p:txBody>
      </p:sp>
      <p:sp>
        <p:nvSpPr>
          <p:cNvPr id="7179"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depth 5.0 </a:t>
            </a:r>
            <a:r>
              <a:rPr lang="en-US" dirty="0" err="1">
                <a:solidFill>
                  <a:srgbClr val="800000"/>
                </a:solidFill>
                <a:latin typeface="Arial Narrow" charset="0"/>
              </a:rPr>
              <a:t>m</a:t>
            </a:r>
            <a:r>
              <a:rPr lang="en-US" dirty="0" smtClean="0">
                <a:solidFill>
                  <a:srgbClr val="800000"/>
                </a:solidFill>
                <a:latin typeface="Arial Narrow" charset="0"/>
              </a:rPr>
              <a:t>.  Assume the surface area of the eardrum is 1.0cm</a:t>
            </a:r>
            <a:r>
              <a:rPr lang="en-US" baseline="30000" dirty="0" smtClean="0">
                <a:solidFill>
                  <a:srgbClr val="800000"/>
                </a:solidFill>
                <a:latin typeface="Arial Narrow" charset="0"/>
              </a:rPr>
              <a:t>2</a:t>
            </a:r>
            <a:r>
              <a:rPr lang="en-US" dirty="0" smtClean="0">
                <a:solidFill>
                  <a:srgbClr val="800000"/>
                </a:solidFill>
                <a:latin typeface="Arial Narrow" charset="0"/>
              </a:rPr>
              <a:t>.</a:t>
            </a:r>
            <a:endParaRPr lang="en-US" dirty="0">
              <a:solidFill>
                <a:srgbClr val="800000"/>
              </a:solidFill>
              <a:latin typeface="Arial Narrow" charset="0"/>
            </a:endParaRP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520491" name="Equation" r:id="rId3" imgW="406080" imgH="228600" progId="Equation.3">
                  <p:embed/>
                </p:oleObj>
              </mc:Choice>
              <mc:Fallback>
                <p:oleObj name="Equation" r:id="rId3" imgW="4060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520492"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22325"/>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outward pressure in the middle of the eardrum is the same as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520493" name="Equation" r:id="rId7" imgW="507960" imgH="228600" progId="Equation.3">
                  <p:embed/>
                </p:oleObj>
              </mc:Choice>
              <mc:Fallback>
                <p:oleObj name="Equation" r:id="rId7" imgW="507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520494" name="Equation" r:id="rId9" imgW="1904760" imgH="203040" progId="Equation.3">
                  <p:embed/>
                </p:oleObj>
              </mc:Choice>
              <mc:Fallback>
                <p:oleObj name="Equation" r:id="rId9" imgW="190476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520495" name="Equation" r:id="rId11" imgW="736560" imgH="228600" progId="Equation.3">
                  <p:embed/>
                </p:oleObj>
              </mc:Choice>
              <mc:Fallback>
                <p:oleObj name="Equation" r:id="rId11" imgW="7365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520496" name="Equation" r:id="rId13" imgW="1815840" imgH="203040" progId="Equation.DSMT4">
                  <p:embed/>
                </p:oleObj>
              </mc:Choice>
              <mc:Fallback>
                <p:oleObj name="Equation" r:id="rId13" imgW="181584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6290855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180"/>
                                        </p:tgtEl>
                                        <p:attrNameLst>
                                          <p:attrName>style.visibility</p:attrName>
                                        </p:attrNameLst>
                                      </p:cBhvr>
                                      <p:to>
                                        <p:strVal val="visible"/>
                                      </p:to>
                                    </p:set>
                                    <p:animEffect transition="in" filter="wipe(left)">
                                      <p:cBhvr>
                                        <p:cTn id="7" dur="500"/>
                                        <p:tgtEl>
                                          <p:spTgt spid="7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181"/>
                                        </p:tgtEl>
                                        <p:attrNameLst>
                                          <p:attrName>style.visibility</p:attrName>
                                        </p:attrNameLst>
                                      </p:cBhvr>
                                      <p:to>
                                        <p:strVal val="visible"/>
                                      </p:to>
                                    </p:set>
                                    <p:animEffect transition="in" filter="wipe(left)">
                                      <p:cBhvr>
                                        <p:cTn id="12" dur="500"/>
                                        <p:tgtEl>
                                          <p:spTgt spid="71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182"/>
                                        </p:tgtEl>
                                        <p:attrNameLst>
                                          <p:attrName>style.visibility</p:attrName>
                                        </p:attrNameLst>
                                      </p:cBhvr>
                                      <p:to>
                                        <p:strVal val="visible"/>
                                      </p:to>
                                    </p:set>
                                    <p:animEffect transition="in" filter="wipe(left)">
                                      <p:cBhvr>
                                        <p:cTn id="17" dur="500"/>
                                        <p:tgtEl>
                                          <p:spTgt spid="71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wipe(left)">
                                      <p:cBhvr>
                                        <p:cTn id="22" dur="5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wipe(left)">
                                      <p:cBhvr>
                                        <p:cTn id="27" dur="500"/>
                                        <p:tgtEl>
                                          <p:spTgt spid="71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3"/>
                                        </p:tgtEl>
                                        <p:attrNameLst>
                                          <p:attrName>style.visibility</p:attrName>
                                        </p:attrNameLst>
                                      </p:cBhvr>
                                      <p:to>
                                        <p:strVal val="visible"/>
                                      </p:to>
                                    </p:set>
                                    <p:animEffect transition="in" filter="wipe(left)">
                                      <p:cBhvr>
                                        <p:cTn id="32" dur="500"/>
                                        <p:tgtEl>
                                          <p:spTgt spid="71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83"/>
                                        </p:tgtEl>
                                        <p:attrNameLst>
                                          <p:attrName>style.visibility</p:attrName>
                                        </p:attrNameLst>
                                      </p:cBhvr>
                                      <p:to>
                                        <p:strVal val="visible"/>
                                      </p:to>
                                    </p:set>
                                    <p:animEffect transition="in" filter="wipe(left)">
                                      <p:cBhvr>
                                        <p:cTn id="37" dur="500"/>
                                        <p:tgtEl>
                                          <p:spTgt spid="718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71"/>
                                        </p:tgtEl>
                                        <p:attrNameLst>
                                          <p:attrName>style.visibility</p:attrName>
                                        </p:attrNameLst>
                                      </p:cBhvr>
                                      <p:to>
                                        <p:strVal val="visible"/>
                                      </p:to>
                                    </p:set>
                                    <p:animEffect transition="in" filter="wipe(left)">
                                      <p:cBhvr>
                                        <p:cTn id="42" dur="500"/>
                                        <p:tgtEl>
                                          <p:spTgt spid="71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174"/>
                                        </p:tgtEl>
                                        <p:attrNameLst>
                                          <p:attrName>style.visibility</p:attrName>
                                        </p:attrNameLst>
                                      </p:cBhvr>
                                      <p:to>
                                        <p:strVal val="visible"/>
                                      </p:to>
                                    </p:set>
                                    <p:animEffect transition="in" filter="wipe(left)">
                                      <p:cBhvr>
                                        <p:cTn id="47" dur="500"/>
                                        <p:tgtEl>
                                          <p:spTgt spid="71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175"/>
                                        </p:tgtEl>
                                        <p:attrNameLst>
                                          <p:attrName>style.visibility</p:attrName>
                                        </p:attrNameLst>
                                      </p:cBhvr>
                                      <p:to>
                                        <p:strVal val="visible"/>
                                      </p:to>
                                    </p:set>
                                    <p:animEffect transition="in" filter="wipe(left)">
                                      <p:cBhvr>
                                        <p:cTn id="5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P spid="7181" grpId="0"/>
      <p:bldP spid="7182" grpId="0"/>
      <p:bldP spid="718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820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30" name="Slide Number Placeholder 5"/>
          <p:cNvSpPr>
            <a:spLocks noGrp="1"/>
          </p:cNvSpPr>
          <p:nvPr>
            <p:ph type="sldNum" sz="quarter" idx="12"/>
          </p:nvPr>
        </p:nvSpPr>
        <p:spPr/>
        <p:txBody>
          <a:bodyPr/>
          <a:lstStyle/>
          <a:p>
            <a:fld id="{AD496A58-31C6-8344-B2E7-B2AC9D69A724}" type="slidenum">
              <a:rPr lang="en-US"/>
              <a:pPr/>
              <a:t>16</a:t>
            </a:fld>
            <a:endParaRPr lang="en-US"/>
          </a:p>
        </p:txBody>
      </p:sp>
      <p:grpSp>
        <p:nvGrpSpPr>
          <p:cNvPr id="2" name="Group 2"/>
          <p:cNvGrpSpPr>
            <a:grpSpLocks/>
          </p:cNvGrpSpPr>
          <p:nvPr/>
        </p:nvGrpSpPr>
        <p:grpSpPr bwMode="auto">
          <a:xfrm>
            <a:off x="-3429000" y="-533400"/>
            <a:ext cx="7315200" cy="5486400"/>
            <a:chOff x="-1968" y="-336"/>
            <a:chExt cx="4608" cy="3456"/>
          </a:xfrm>
        </p:grpSpPr>
        <p:pic>
          <p:nvPicPr>
            <p:cNvPr id="8214" name="Picture 3" descr="dam"/>
            <p:cNvPicPr>
              <a:picLocks noChangeAspect="1" noChangeArrowheads="1"/>
            </p:cNvPicPr>
            <p:nvPr/>
          </p:nvPicPr>
          <p:blipFill>
            <a:blip r:embed="rId3"/>
            <a:srcRect/>
            <a:stretch>
              <a:fillRect/>
            </a:stretch>
          </p:blipFill>
          <p:spPr bwMode="auto">
            <a:xfrm>
              <a:off x="-1968" y="-336"/>
              <a:ext cx="4608" cy="3456"/>
            </a:xfrm>
            <a:prstGeom prst="rect">
              <a:avLst/>
            </a:prstGeom>
            <a:noFill/>
            <a:ln w="9525">
              <a:noFill/>
              <a:miter lim="800000"/>
              <a:headEnd/>
              <a:tailEnd/>
            </a:ln>
          </p:spPr>
        </p:pic>
        <p:sp>
          <p:nvSpPr>
            <p:cNvPr id="8215" name="Text Box 4"/>
            <p:cNvSpPr txBox="1">
              <a:spLocks noChangeArrowheads="1"/>
            </p:cNvSpPr>
            <p:nvPr/>
          </p:nvSpPr>
          <p:spPr bwMode="auto">
            <a:xfrm>
              <a:off x="672" y="1296"/>
              <a:ext cx="192" cy="25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sz="2000">
                  <a:solidFill>
                    <a:schemeClr val="accent2"/>
                  </a:solidFill>
                  <a:latin typeface="Arial Narrow" charset="0"/>
                </a:rPr>
                <a:t>H</a:t>
              </a:r>
            </a:p>
          </p:txBody>
        </p:sp>
        <p:sp>
          <p:nvSpPr>
            <p:cNvPr id="8216" name="Rectangle 5"/>
            <p:cNvSpPr>
              <a:spLocks noChangeArrowheads="1"/>
            </p:cNvSpPr>
            <p:nvPr/>
          </p:nvSpPr>
          <p:spPr bwMode="auto">
            <a:xfrm>
              <a:off x="1488" y="1776"/>
              <a:ext cx="96" cy="48"/>
            </a:xfrm>
            <a:prstGeom prst="rect">
              <a:avLst/>
            </a:prstGeom>
            <a:solidFill>
              <a:schemeClr val="hlink"/>
            </a:solidFill>
            <a:ln w="9525">
              <a:noFill/>
              <a:miter lim="800000"/>
              <a:headEnd/>
              <a:tailEnd/>
            </a:ln>
          </p:spPr>
          <p:txBody>
            <a:bodyPr wrap="none" anchor="ctr">
              <a:prstTxWarp prst="textNoShape">
                <a:avLst/>
              </a:prstTxWarp>
            </a:bodyPr>
            <a:lstStyle/>
            <a:p>
              <a:endParaRPr lang="en-US"/>
            </a:p>
          </p:txBody>
        </p:sp>
        <p:sp>
          <p:nvSpPr>
            <p:cNvPr id="8217" name="Text Box 6"/>
            <p:cNvSpPr txBox="1">
              <a:spLocks noChangeArrowheads="1"/>
            </p:cNvSpPr>
            <p:nvPr/>
          </p:nvSpPr>
          <p:spPr bwMode="auto">
            <a:xfrm>
              <a:off x="1536" y="1680"/>
              <a:ext cx="241"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dy</a:t>
              </a:r>
            </a:p>
          </p:txBody>
        </p:sp>
        <p:sp>
          <p:nvSpPr>
            <p:cNvPr id="8218" name="Line 7"/>
            <p:cNvSpPr>
              <a:spLocks noChangeShapeType="1"/>
            </p:cNvSpPr>
            <p:nvPr/>
          </p:nvSpPr>
          <p:spPr bwMode="auto">
            <a:xfrm>
              <a:off x="1056" y="1440"/>
              <a:ext cx="432" cy="384"/>
            </a:xfrm>
            <a:prstGeom prst="line">
              <a:avLst/>
            </a:prstGeom>
            <a:noFill/>
            <a:ln w="101600">
              <a:solidFill>
                <a:schemeClr val="hlink"/>
              </a:solidFill>
              <a:round/>
              <a:headEnd/>
              <a:tailEnd/>
            </a:ln>
          </p:spPr>
          <p:txBody>
            <a:bodyPr>
              <a:prstTxWarp prst="textNoShape">
                <a:avLst/>
              </a:prstTxWarp>
            </a:bodyPr>
            <a:lstStyle/>
            <a:p>
              <a:endParaRPr lang="en-US"/>
            </a:p>
          </p:txBody>
        </p:sp>
        <p:sp>
          <p:nvSpPr>
            <p:cNvPr id="8219" name="Line 8"/>
            <p:cNvSpPr>
              <a:spLocks noChangeShapeType="1"/>
            </p:cNvSpPr>
            <p:nvPr/>
          </p:nvSpPr>
          <p:spPr bwMode="auto">
            <a:xfrm flipV="1">
              <a:off x="1536" y="182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0" name="Text Box 9"/>
            <p:cNvSpPr txBox="1">
              <a:spLocks noChangeArrowheads="1"/>
            </p:cNvSpPr>
            <p:nvPr/>
          </p:nvSpPr>
          <p:spPr bwMode="auto">
            <a:xfrm>
              <a:off x="1536" y="1824"/>
              <a:ext cx="175"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y</a:t>
              </a:r>
            </a:p>
          </p:txBody>
        </p:sp>
        <p:sp>
          <p:nvSpPr>
            <p:cNvPr id="8221" name="Line 10"/>
            <p:cNvSpPr>
              <a:spLocks noChangeShapeType="1"/>
            </p:cNvSpPr>
            <p:nvPr/>
          </p:nvSpPr>
          <p:spPr bwMode="auto">
            <a:xfrm flipV="1">
              <a:off x="1152" y="1344"/>
              <a:ext cx="0" cy="144"/>
            </a:xfrm>
            <a:prstGeom prst="line">
              <a:avLst/>
            </a:prstGeom>
            <a:noFill/>
            <a:ln w="9525">
              <a:solidFill>
                <a:schemeClr val="accent2"/>
              </a:solidFill>
              <a:round/>
              <a:headEnd type="triangle" w="med" len="med"/>
              <a:tailEnd type="triangle" w="med" len="med"/>
            </a:ln>
          </p:spPr>
          <p:txBody>
            <a:bodyPr>
              <a:prstTxWarp prst="textNoShape">
                <a:avLst/>
              </a:prstTxWarp>
            </a:bodyPr>
            <a:lstStyle/>
            <a:p>
              <a:endParaRPr lang="en-US"/>
            </a:p>
          </p:txBody>
        </p:sp>
        <p:sp>
          <p:nvSpPr>
            <p:cNvPr id="8222" name="Text Box 11"/>
            <p:cNvSpPr txBox="1">
              <a:spLocks noChangeArrowheads="1"/>
            </p:cNvSpPr>
            <p:nvPr/>
          </p:nvSpPr>
          <p:spPr bwMode="auto">
            <a:xfrm>
              <a:off x="1152" y="1296"/>
              <a:ext cx="182" cy="231"/>
            </a:xfrm>
            <a:prstGeom prst="rect">
              <a:avLst/>
            </a:prstGeom>
            <a:noFill/>
            <a:ln w="9525">
              <a:noFill/>
              <a:miter lim="800000"/>
              <a:headEnd/>
              <a:tailEnd/>
            </a:ln>
          </p:spPr>
          <p:txBody>
            <a:bodyPr wrap="none">
              <a:prstTxWarp prst="textNoShape">
                <a:avLst/>
              </a:prstTxWarp>
              <a:spAutoFit/>
            </a:bodyPr>
            <a:lstStyle/>
            <a:p>
              <a:r>
                <a:rPr lang="en-US" sz="1800">
                  <a:solidFill>
                    <a:schemeClr val="accent2"/>
                  </a:solidFill>
                  <a:latin typeface="Arial Narrow" charset="0"/>
                </a:rPr>
                <a:t>h</a:t>
              </a:r>
            </a:p>
          </p:txBody>
        </p:sp>
      </p:grpSp>
      <p:sp>
        <p:nvSpPr>
          <p:cNvPr id="8208" name="Rectangle 1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3405" name="Text Box 13"/>
          <p:cNvSpPr txBox="1">
            <a:spLocks noChangeArrowheads="1"/>
          </p:cNvSpPr>
          <p:nvPr/>
        </p:nvSpPr>
        <p:spPr bwMode="auto">
          <a:xfrm>
            <a:off x="990600" y="793750"/>
            <a:ext cx="7391400" cy="7302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Water is filled to a height H behind a dam of width w.  Determine the resultant force exerted by the water on the dam.</a:t>
            </a:r>
          </a:p>
        </p:txBody>
      </p:sp>
      <p:sp>
        <p:nvSpPr>
          <p:cNvPr id="443406" name="Text Box 14"/>
          <p:cNvSpPr txBox="1">
            <a:spLocks noChangeArrowheads="1"/>
          </p:cNvSpPr>
          <p:nvPr/>
        </p:nvSpPr>
        <p:spPr bwMode="auto">
          <a:xfrm>
            <a:off x="2819400" y="1600200"/>
            <a:ext cx="60960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Since the water pressure varies as a function of depth, we will have to do some calculus to figure out the total force. </a:t>
            </a:r>
          </a:p>
        </p:txBody>
      </p:sp>
      <p:sp>
        <p:nvSpPr>
          <p:cNvPr id="443407" name="Text Box 15"/>
          <p:cNvSpPr txBox="1">
            <a:spLocks noChangeArrowheads="1"/>
          </p:cNvSpPr>
          <p:nvPr/>
        </p:nvSpPr>
        <p:spPr bwMode="auto">
          <a:xfrm>
            <a:off x="1066800" y="4495800"/>
            <a:ext cx="6019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Therefore the total force exerted by the water on the dam is</a:t>
            </a:r>
          </a:p>
        </p:txBody>
      </p:sp>
      <p:graphicFrame>
        <p:nvGraphicFramePr>
          <p:cNvPr id="443408" name="Object 2"/>
          <p:cNvGraphicFramePr>
            <a:graphicFrameLocks noChangeAspect="1"/>
          </p:cNvGraphicFramePr>
          <p:nvPr/>
        </p:nvGraphicFramePr>
        <p:xfrm>
          <a:off x="3886200" y="2997200"/>
          <a:ext cx="377825" cy="374650"/>
        </p:xfrm>
        <a:graphic>
          <a:graphicData uri="http://schemas.openxmlformats.org/presentationml/2006/ole">
            <mc:AlternateContent xmlns:mc="http://schemas.openxmlformats.org/markup-compatibility/2006">
              <mc:Choice xmlns:v="urn:schemas-microsoft-com:vml" Requires="v">
                <p:oleObj spid="_x0000_s521711" name="Equation" r:id="rId4" imgW="152280" imgH="164880" progId="Equation.3">
                  <p:embed/>
                </p:oleObj>
              </mc:Choice>
              <mc:Fallback>
                <p:oleObj name="Equation" r:id="rId4"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997200"/>
                        <a:ext cx="37782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3409" name="Text Box 17"/>
          <p:cNvSpPr txBox="1">
            <a:spLocks noChangeArrowheads="1"/>
          </p:cNvSpPr>
          <p:nvPr/>
        </p:nvSpPr>
        <p:spPr bwMode="auto">
          <a:xfrm>
            <a:off x="2895600" y="2438400"/>
            <a:ext cx="32766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pressure at the depth h is</a:t>
            </a:r>
          </a:p>
        </p:txBody>
      </p:sp>
      <p:sp>
        <p:nvSpPr>
          <p:cNvPr id="443410" name="Text Box 18"/>
          <p:cNvSpPr txBox="1">
            <a:spLocks noChangeArrowheads="1"/>
          </p:cNvSpPr>
          <p:nvPr/>
        </p:nvSpPr>
        <p:spPr bwMode="auto">
          <a:xfrm>
            <a:off x="990600" y="3505200"/>
            <a:ext cx="6508750" cy="427038"/>
          </a:xfrm>
          <a:prstGeom prst="rect">
            <a:avLst/>
          </a:prstGeom>
          <a:noFill/>
          <a:ln w="9525">
            <a:noFill/>
            <a:miter lim="800000"/>
            <a:headEnd/>
            <a:tailEnd/>
          </a:ln>
        </p:spPr>
        <p:txBody>
          <a:bodyPr wrap="none">
            <a:prstTxWarp prst="textNoShape">
              <a:avLst/>
            </a:prstTxWarp>
            <a:spAutoFit/>
          </a:bodyPr>
          <a:lstStyle/>
          <a:p>
            <a:r>
              <a:rPr lang="en-US" sz="2200">
                <a:solidFill>
                  <a:srgbClr val="FF0000"/>
                </a:solidFill>
                <a:latin typeface="Arial Narrow" charset="0"/>
              </a:rPr>
              <a:t>The infinitesimal force dF exerting on a small strip of dam dy is</a:t>
            </a:r>
          </a:p>
        </p:txBody>
      </p:sp>
      <p:graphicFrame>
        <p:nvGraphicFramePr>
          <p:cNvPr id="443411" name="Object 3"/>
          <p:cNvGraphicFramePr>
            <a:graphicFrameLocks noChangeAspect="1"/>
          </p:cNvGraphicFramePr>
          <p:nvPr/>
        </p:nvGraphicFramePr>
        <p:xfrm>
          <a:off x="2555875" y="4065588"/>
          <a:ext cx="568325" cy="403225"/>
        </p:xfrm>
        <a:graphic>
          <a:graphicData uri="http://schemas.openxmlformats.org/presentationml/2006/ole">
            <mc:AlternateContent xmlns:mc="http://schemas.openxmlformats.org/markup-compatibility/2006">
              <mc:Choice xmlns:v="urn:schemas-microsoft-com:vml" Requires="v">
                <p:oleObj spid="_x0000_s521712" name="Equation" r:id="rId6" imgW="228600" imgH="177480" progId="Equation.3">
                  <p:embed/>
                </p:oleObj>
              </mc:Choice>
              <mc:Fallback>
                <p:oleObj name="Equation" r:id="rId6" imgW="2286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065588"/>
                        <a:ext cx="568325" cy="4032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2" name="Object 4"/>
          <p:cNvGraphicFramePr>
            <a:graphicFrameLocks noChangeAspect="1"/>
          </p:cNvGraphicFramePr>
          <p:nvPr/>
        </p:nvGraphicFramePr>
        <p:xfrm>
          <a:off x="1474788" y="5399088"/>
          <a:ext cx="354012" cy="323850"/>
        </p:xfrm>
        <a:graphic>
          <a:graphicData uri="http://schemas.openxmlformats.org/presentationml/2006/ole">
            <mc:AlternateContent xmlns:mc="http://schemas.openxmlformats.org/markup-compatibility/2006">
              <mc:Choice xmlns:v="urn:schemas-microsoft-com:vml" Requires="v">
                <p:oleObj spid="_x0000_s521713" name="Equation" r:id="rId8" imgW="164880" imgH="164880" progId="Equation.3">
                  <p:embed/>
                </p:oleObj>
              </mc:Choice>
              <mc:Fallback>
                <p:oleObj name="Equation" r:id="rId8" imgW="164880" imgH="164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74788" y="5399088"/>
                        <a:ext cx="354012" cy="323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3" name="Object 5"/>
          <p:cNvGraphicFramePr>
            <a:graphicFrameLocks noChangeAspect="1"/>
          </p:cNvGraphicFramePr>
          <p:nvPr/>
        </p:nvGraphicFramePr>
        <p:xfrm>
          <a:off x="4252913" y="2954338"/>
          <a:ext cx="1009650" cy="461962"/>
        </p:xfrm>
        <a:graphic>
          <a:graphicData uri="http://schemas.openxmlformats.org/presentationml/2006/ole">
            <mc:AlternateContent xmlns:mc="http://schemas.openxmlformats.org/markup-compatibility/2006">
              <mc:Choice xmlns:v="urn:schemas-microsoft-com:vml" Requires="v">
                <p:oleObj spid="_x0000_s521714" name="Equation" r:id="rId10" imgW="406080" imgH="203040" progId="Equation.3">
                  <p:embed/>
                </p:oleObj>
              </mc:Choice>
              <mc:Fallback>
                <p:oleObj name="Equation" r:id="rId10" imgW="406080" imgH="2030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52913" y="2954338"/>
                        <a:ext cx="1009650" cy="4619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4" name="Object 6"/>
          <p:cNvGraphicFramePr>
            <a:graphicFrameLocks noChangeAspect="1"/>
          </p:cNvGraphicFramePr>
          <p:nvPr/>
        </p:nvGraphicFramePr>
        <p:xfrm>
          <a:off x="5249863" y="2938463"/>
          <a:ext cx="1989137" cy="490537"/>
        </p:xfrm>
        <a:graphic>
          <a:graphicData uri="http://schemas.openxmlformats.org/presentationml/2006/ole">
            <mc:AlternateContent xmlns:mc="http://schemas.openxmlformats.org/markup-compatibility/2006">
              <mc:Choice xmlns:v="urn:schemas-microsoft-com:vml" Requires="v">
                <p:oleObj spid="_x0000_s521715" name="Equation" r:id="rId12" imgW="799920" imgH="215640" progId="Equation.3">
                  <p:embed/>
                </p:oleObj>
              </mc:Choice>
              <mc:Fallback>
                <p:oleObj name="Equation" r:id="rId12" imgW="799920" imgH="215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49863" y="2938463"/>
                        <a:ext cx="1989137"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5" name="Object 7"/>
          <p:cNvGraphicFramePr>
            <a:graphicFrameLocks noChangeAspect="1"/>
          </p:cNvGraphicFramePr>
          <p:nvPr/>
        </p:nvGraphicFramePr>
        <p:xfrm>
          <a:off x="3028950" y="4065588"/>
          <a:ext cx="1074738" cy="403225"/>
        </p:xfrm>
        <a:graphic>
          <a:graphicData uri="http://schemas.openxmlformats.org/presentationml/2006/ole">
            <mc:AlternateContent xmlns:mc="http://schemas.openxmlformats.org/markup-compatibility/2006">
              <mc:Choice xmlns:v="urn:schemas-microsoft-com:vml" Requires="v">
                <p:oleObj spid="_x0000_s521716" name="Equation" r:id="rId14" imgW="431640" imgH="177480" progId="Equation.3">
                  <p:embed/>
                </p:oleObj>
              </mc:Choice>
              <mc:Fallback>
                <p:oleObj name="Equation" r:id="rId14" imgW="43164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8950" y="4065588"/>
                        <a:ext cx="1074738" cy="4032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6" name="Object 8"/>
          <p:cNvGraphicFramePr>
            <a:graphicFrameLocks noChangeAspect="1"/>
          </p:cNvGraphicFramePr>
          <p:nvPr/>
        </p:nvGraphicFramePr>
        <p:xfrm>
          <a:off x="4008438" y="4022725"/>
          <a:ext cx="2620962" cy="490538"/>
        </p:xfrm>
        <a:graphic>
          <a:graphicData uri="http://schemas.openxmlformats.org/presentationml/2006/ole">
            <mc:AlternateContent xmlns:mc="http://schemas.openxmlformats.org/markup-compatibility/2006">
              <mc:Choice xmlns:v="urn:schemas-microsoft-com:vml" Requires="v">
                <p:oleObj spid="_x0000_s521717" name="Equation" r:id="rId16" imgW="1054080" imgH="215640" progId="Equation.3">
                  <p:embed/>
                </p:oleObj>
              </mc:Choice>
              <mc:Fallback>
                <p:oleObj name="Equation" r:id="rId16" imgW="1054080" imgH="21564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08438" y="4022725"/>
                        <a:ext cx="2620962" cy="490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7" name="Object 9"/>
          <p:cNvGraphicFramePr>
            <a:graphicFrameLocks noChangeAspect="1"/>
          </p:cNvGraphicFramePr>
          <p:nvPr/>
        </p:nvGraphicFramePr>
        <p:xfrm>
          <a:off x="1760538" y="5075238"/>
          <a:ext cx="2590800" cy="973137"/>
        </p:xfrm>
        <a:graphic>
          <a:graphicData uri="http://schemas.openxmlformats.org/presentationml/2006/ole">
            <mc:AlternateContent xmlns:mc="http://schemas.openxmlformats.org/markup-compatibility/2006">
              <mc:Choice xmlns:v="urn:schemas-microsoft-com:vml" Requires="v">
                <p:oleObj spid="_x0000_s521718" name="Equation" r:id="rId18" imgW="1206360" imgH="495000" progId="Equation.3">
                  <p:embed/>
                </p:oleObj>
              </mc:Choice>
              <mc:Fallback>
                <p:oleObj name="Equation" r:id="rId18" imgW="1206360" imgH="4950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60538" y="5075238"/>
                        <a:ext cx="2590800" cy="9731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8" name="Object 10"/>
          <p:cNvGraphicFramePr>
            <a:graphicFrameLocks noChangeAspect="1"/>
          </p:cNvGraphicFramePr>
          <p:nvPr/>
        </p:nvGraphicFramePr>
        <p:xfrm>
          <a:off x="4354513" y="5105400"/>
          <a:ext cx="2960687" cy="973138"/>
        </p:xfrm>
        <a:graphic>
          <a:graphicData uri="http://schemas.openxmlformats.org/presentationml/2006/ole">
            <mc:AlternateContent xmlns:mc="http://schemas.openxmlformats.org/markup-compatibility/2006">
              <mc:Choice xmlns:v="urn:schemas-microsoft-com:vml" Requires="v">
                <p:oleObj spid="_x0000_s521719" name="Equation" r:id="rId20" imgW="1307880" imgH="469800" progId="Equation.DSMT4">
                  <p:embed/>
                </p:oleObj>
              </mc:Choice>
              <mc:Fallback>
                <p:oleObj name="Equation" r:id="rId20" imgW="1307880" imgH="4698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354513" y="5105400"/>
                        <a:ext cx="2960687" cy="973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3419" name="Object 11"/>
          <p:cNvGraphicFramePr>
            <a:graphicFrameLocks noChangeAspect="1"/>
          </p:cNvGraphicFramePr>
          <p:nvPr/>
        </p:nvGraphicFramePr>
        <p:xfrm>
          <a:off x="7110413" y="5200650"/>
          <a:ext cx="1652587" cy="795338"/>
        </p:xfrm>
        <a:graphic>
          <a:graphicData uri="http://schemas.openxmlformats.org/presentationml/2006/ole">
            <mc:AlternateContent xmlns:mc="http://schemas.openxmlformats.org/markup-compatibility/2006">
              <mc:Choice xmlns:v="urn:schemas-microsoft-com:vml" Requires="v">
                <p:oleObj spid="_x0000_s521720" name="Equation" r:id="rId22" imgW="698400" imgH="368280" progId="Equation.DSMT4">
                  <p:embed/>
                </p:oleObj>
              </mc:Choice>
              <mc:Fallback>
                <p:oleObj name="Equation" r:id="rId22" imgW="69840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10413" y="5200650"/>
                        <a:ext cx="1652587" cy="7953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69728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3405"/>
                                        </p:tgtEl>
                                        <p:attrNameLst>
                                          <p:attrName>style.visibility</p:attrName>
                                        </p:attrNameLst>
                                      </p:cBhvr>
                                      <p:to>
                                        <p:strVal val="visible"/>
                                      </p:to>
                                    </p:set>
                                    <p:animEffect transition="in" filter="wipe(left)">
                                      <p:cBhvr>
                                        <p:cTn id="7" dur="500"/>
                                        <p:tgtEl>
                                          <p:spTgt spid="44340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443406">
                                            <p:txEl>
                                              <p:pRg st="0" end="0"/>
                                            </p:txEl>
                                          </p:spTgt>
                                        </p:tgtEl>
                                        <p:attrNameLst>
                                          <p:attrName>style.visibility</p:attrName>
                                        </p:attrNameLst>
                                      </p:cBhvr>
                                      <p:to>
                                        <p:strVal val="visible"/>
                                      </p:to>
                                    </p:set>
                                    <p:animEffect transition="in" filter="wipe(left)">
                                      <p:cBhvr>
                                        <p:cTn id="19" dur="500"/>
                                        <p:tgtEl>
                                          <p:spTgt spid="44340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443409">
                                            <p:txEl>
                                              <p:pRg st="0" end="0"/>
                                            </p:txEl>
                                          </p:spTgt>
                                        </p:tgtEl>
                                        <p:attrNameLst>
                                          <p:attrName>style.visibility</p:attrName>
                                        </p:attrNameLst>
                                      </p:cBhvr>
                                      <p:to>
                                        <p:strVal val="visible"/>
                                      </p:to>
                                    </p:set>
                                    <p:animEffect transition="in" filter="wipe(left)">
                                      <p:cBhvr>
                                        <p:cTn id="24" dur="500"/>
                                        <p:tgtEl>
                                          <p:spTgt spid="44340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iterate type="wd">
                                    <p:tmPct val="10000"/>
                                  </p:iterate>
                                  <p:childTnLst>
                                    <p:set>
                                      <p:cBhvr>
                                        <p:cTn id="28" dur="1" fill="hold">
                                          <p:stCondLst>
                                            <p:cond delay="0"/>
                                          </p:stCondLst>
                                        </p:cTn>
                                        <p:tgtEl>
                                          <p:spTgt spid="443408"/>
                                        </p:tgtEl>
                                        <p:attrNameLst>
                                          <p:attrName>style.visibility</p:attrName>
                                        </p:attrNameLst>
                                      </p:cBhvr>
                                      <p:to>
                                        <p:strVal val="visible"/>
                                      </p:to>
                                    </p:set>
                                    <p:animEffect transition="in" filter="wipe(left)">
                                      <p:cBhvr>
                                        <p:cTn id="29" dur="500"/>
                                        <p:tgtEl>
                                          <p:spTgt spid="44340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43413"/>
                                        </p:tgtEl>
                                        <p:attrNameLst>
                                          <p:attrName>style.visibility</p:attrName>
                                        </p:attrNameLst>
                                      </p:cBhvr>
                                      <p:to>
                                        <p:strVal val="visible"/>
                                      </p:to>
                                    </p:set>
                                    <p:animEffect transition="in" filter="wipe(left)">
                                      <p:cBhvr>
                                        <p:cTn id="34" dur="500"/>
                                        <p:tgtEl>
                                          <p:spTgt spid="4434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iterate type="wd">
                                    <p:tmPct val="10000"/>
                                  </p:iterate>
                                  <p:childTnLst>
                                    <p:set>
                                      <p:cBhvr>
                                        <p:cTn id="38" dur="1" fill="hold">
                                          <p:stCondLst>
                                            <p:cond delay="0"/>
                                          </p:stCondLst>
                                        </p:cTn>
                                        <p:tgtEl>
                                          <p:spTgt spid="443414"/>
                                        </p:tgtEl>
                                        <p:attrNameLst>
                                          <p:attrName>style.visibility</p:attrName>
                                        </p:attrNameLst>
                                      </p:cBhvr>
                                      <p:to>
                                        <p:strVal val="visible"/>
                                      </p:to>
                                    </p:set>
                                    <p:animEffect transition="in" filter="wipe(left)">
                                      <p:cBhvr>
                                        <p:cTn id="39" dur="500"/>
                                        <p:tgtEl>
                                          <p:spTgt spid="4434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43410">
                                            <p:txEl>
                                              <p:pRg st="0" end="0"/>
                                            </p:txEl>
                                          </p:spTgt>
                                        </p:tgtEl>
                                        <p:attrNameLst>
                                          <p:attrName>style.visibility</p:attrName>
                                        </p:attrNameLst>
                                      </p:cBhvr>
                                      <p:to>
                                        <p:strVal val="visible"/>
                                      </p:to>
                                    </p:set>
                                    <p:animEffect transition="in" filter="wipe(left)">
                                      <p:cBhvr>
                                        <p:cTn id="44" dur="500"/>
                                        <p:tgtEl>
                                          <p:spTgt spid="443410">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3411"/>
                                        </p:tgtEl>
                                        <p:attrNameLst>
                                          <p:attrName>style.visibility</p:attrName>
                                        </p:attrNameLst>
                                      </p:cBhvr>
                                      <p:to>
                                        <p:strVal val="visible"/>
                                      </p:to>
                                    </p:set>
                                    <p:animEffect transition="in" filter="wipe(left)">
                                      <p:cBhvr>
                                        <p:cTn id="49" dur="500"/>
                                        <p:tgtEl>
                                          <p:spTgt spid="4434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43415"/>
                                        </p:tgtEl>
                                        <p:attrNameLst>
                                          <p:attrName>style.visibility</p:attrName>
                                        </p:attrNameLst>
                                      </p:cBhvr>
                                      <p:to>
                                        <p:strVal val="visible"/>
                                      </p:to>
                                    </p:set>
                                    <p:animEffect transition="in" filter="wipe(left)">
                                      <p:cBhvr>
                                        <p:cTn id="54" dur="500"/>
                                        <p:tgtEl>
                                          <p:spTgt spid="44341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43416"/>
                                        </p:tgtEl>
                                        <p:attrNameLst>
                                          <p:attrName>style.visibility</p:attrName>
                                        </p:attrNameLst>
                                      </p:cBhvr>
                                      <p:to>
                                        <p:strVal val="visible"/>
                                      </p:to>
                                    </p:set>
                                    <p:animEffect transition="in" filter="wipe(left)">
                                      <p:cBhvr>
                                        <p:cTn id="59" dur="500"/>
                                        <p:tgtEl>
                                          <p:spTgt spid="44341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443407">
                                            <p:txEl>
                                              <p:pRg st="0" end="0"/>
                                            </p:txEl>
                                          </p:spTgt>
                                        </p:tgtEl>
                                        <p:attrNameLst>
                                          <p:attrName>style.visibility</p:attrName>
                                        </p:attrNameLst>
                                      </p:cBhvr>
                                      <p:to>
                                        <p:strVal val="visible"/>
                                      </p:to>
                                    </p:set>
                                    <p:animEffect transition="in" filter="wipe(left)">
                                      <p:cBhvr>
                                        <p:cTn id="64" dur="500"/>
                                        <p:tgtEl>
                                          <p:spTgt spid="443407">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3412"/>
                                        </p:tgtEl>
                                        <p:attrNameLst>
                                          <p:attrName>style.visibility</p:attrName>
                                        </p:attrNameLst>
                                      </p:cBhvr>
                                      <p:to>
                                        <p:strVal val="visible"/>
                                      </p:to>
                                    </p:set>
                                    <p:animEffect transition="in" filter="wipe(left)">
                                      <p:cBhvr>
                                        <p:cTn id="69" dur="500"/>
                                        <p:tgtEl>
                                          <p:spTgt spid="44341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43417"/>
                                        </p:tgtEl>
                                        <p:attrNameLst>
                                          <p:attrName>style.visibility</p:attrName>
                                        </p:attrNameLst>
                                      </p:cBhvr>
                                      <p:to>
                                        <p:strVal val="visible"/>
                                      </p:to>
                                    </p:set>
                                    <p:animEffect transition="in" filter="wipe(left)">
                                      <p:cBhvr>
                                        <p:cTn id="74" dur="500"/>
                                        <p:tgtEl>
                                          <p:spTgt spid="443417"/>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iterate type="wd">
                                    <p:tmPct val="10000"/>
                                  </p:iterate>
                                  <p:childTnLst>
                                    <p:set>
                                      <p:cBhvr>
                                        <p:cTn id="78" dur="1" fill="hold">
                                          <p:stCondLst>
                                            <p:cond delay="0"/>
                                          </p:stCondLst>
                                        </p:cTn>
                                        <p:tgtEl>
                                          <p:spTgt spid="443418"/>
                                        </p:tgtEl>
                                        <p:attrNameLst>
                                          <p:attrName>style.visibility</p:attrName>
                                        </p:attrNameLst>
                                      </p:cBhvr>
                                      <p:to>
                                        <p:strVal val="visible"/>
                                      </p:to>
                                    </p:set>
                                    <p:animEffect transition="in" filter="wipe(left)">
                                      <p:cBhvr>
                                        <p:cTn id="79" dur="500"/>
                                        <p:tgtEl>
                                          <p:spTgt spid="44341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iterate type="wd">
                                    <p:tmPct val="10000"/>
                                  </p:iterate>
                                  <p:childTnLst>
                                    <p:set>
                                      <p:cBhvr>
                                        <p:cTn id="83" dur="1" fill="hold">
                                          <p:stCondLst>
                                            <p:cond delay="0"/>
                                          </p:stCondLst>
                                        </p:cTn>
                                        <p:tgtEl>
                                          <p:spTgt spid="443419"/>
                                        </p:tgtEl>
                                        <p:attrNameLst>
                                          <p:attrName>style.visibility</p:attrName>
                                        </p:attrNameLst>
                                      </p:cBhvr>
                                      <p:to>
                                        <p:strVal val="visible"/>
                                      </p:to>
                                    </p:set>
                                    <p:animEffect transition="in" filter="wipe(left)">
                                      <p:cBhvr>
                                        <p:cTn id="84" dur="500"/>
                                        <p:tgtEl>
                                          <p:spTgt spid="443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5" grpId="0" animBg="1" autoUpdateAnimBg="0"/>
      <p:bldP spid="443406" grpId="0" build="p" autoUpdateAnimBg="0"/>
      <p:bldP spid="443407" grpId="0" build="p" autoUpdateAnimBg="0"/>
      <p:bldP spid="443409" grpId="0" build="p" autoUpdateAnimBg="0"/>
      <p:bldP spid="44341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Thursday, Nov. 6,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152400"/>
            <a:ext cx="8229600" cy="609600"/>
          </a:xfrm>
        </p:spPr>
        <p:txBody>
          <a:bodyPr/>
          <a:lstStyle/>
          <a:p>
            <a:r>
              <a:rPr lang="en-US" altLang="ko-KR" sz="4800" dirty="0">
                <a:latin typeface="Arial Narrow" charset="0"/>
                <a:ea typeface="ＭＳ Ｐゴシック" charset="0"/>
                <a:cs typeface="Gulim" charset="0"/>
              </a:rPr>
              <a:t>Announcements</a:t>
            </a:r>
            <a:endParaRPr lang="en-US" sz="4800" dirty="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762000"/>
            <a:ext cx="8229600" cy="5257800"/>
          </a:xfrm>
        </p:spPr>
        <p:txBody>
          <a:bodyPr/>
          <a:lstStyle/>
          <a:p>
            <a:r>
              <a:rPr lang="en-US" sz="2800" dirty="0" smtClean="0">
                <a:latin typeface="Arial Narrow" charset="0"/>
                <a:ea typeface="ＭＳ Ｐゴシック" charset="0"/>
                <a:cs typeface="ＭＳ Ｐゴシック" charset="0"/>
              </a:rPr>
              <a:t>Reminder 2</a:t>
            </a:r>
            <a:r>
              <a:rPr lang="en-US" sz="2800" baseline="30000" dirty="0" smtClean="0">
                <a:latin typeface="Arial Narrow" charset="0"/>
                <a:ea typeface="ＭＳ Ｐゴシック" charset="0"/>
                <a:cs typeface="ＭＳ Ｐゴシック" charset="0"/>
              </a:rPr>
              <a:t>nd</a:t>
            </a:r>
            <a:r>
              <a:rPr lang="en-US" sz="2800" dirty="0" smtClean="0">
                <a:latin typeface="Arial Narrow" charset="0"/>
                <a:ea typeface="ＭＳ Ｐゴシック" charset="0"/>
                <a:cs typeface="ＭＳ Ｐゴシック" charset="0"/>
              </a:rPr>
              <a:t> Non-comprehensive term exam</a:t>
            </a:r>
          </a:p>
          <a:p>
            <a:pPr lvl="1"/>
            <a:r>
              <a:rPr lang="en-US" sz="2400" dirty="0">
                <a:latin typeface="Arial Narrow" charset="0"/>
                <a:ea typeface="ＭＳ Ｐゴシック" charset="0"/>
                <a:cs typeface="ＭＳ Ｐゴシック" charset="0"/>
              </a:rPr>
              <a:t>In class 9:30 – 10:50am, </a:t>
            </a:r>
            <a:r>
              <a:rPr lang="en-US" sz="2400" dirty="0" smtClean="0">
                <a:latin typeface="Arial Narrow" charset="0"/>
                <a:ea typeface="ＭＳ Ｐゴシック" charset="0"/>
                <a:cs typeface="ＭＳ Ｐゴシック" charset="0"/>
              </a:rPr>
              <a:t>Thursday</a:t>
            </a:r>
            <a:r>
              <a:rPr lang="en-US" sz="2400" dirty="0">
                <a:latin typeface="Arial Narrow" charset="0"/>
                <a:ea typeface="ＭＳ Ｐゴシック" charset="0"/>
                <a:cs typeface="ＭＳ Ｐゴシック" charset="0"/>
              </a:rPr>
              <a:t>, </a:t>
            </a:r>
            <a:r>
              <a:rPr lang="en-US" sz="2400" dirty="0" smtClean="0">
                <a:latin typeface="Arial Narrow" charset="0"/>
                <a:ea typeface="ＭＳ Ｐゴシック" charset="0"/>
                <a:cs typeface="ＭＳ Ｐゴシック" charset="0"/>
              </a:rPr>
              <a:t>Nov. 13</a:t>
            </a:r>
            <a:endParaRPr lang="en-US" sz="2400" dirty="0">
              <a:latin typeface="Arial Narrow" charset="0"/>
              <a:ea typeface="ＭＳ Ｐゴシック" charset="0"/>
              <a:cs typeface="ＭＳ Ｐゴシック" charset="0"/>
            </a:endParaRPr>
          </a:p>
          <a:p>
            <a:pPr lvl="1"/>
            <a:r>
              <a:rPr lang="en-US" sz="2400" dirty="0">
                <a:latin typeface="Arial Narrow" charset="0"/>
                <a:ea typeface="ＭＳ Ｐゴシック" charset="0"/>
                <a:cs typeface="ＭＳ Ｐゴシック" charset="0"/>
              </a:rPr>
              <a:t>Covers CH </a:t>
            </a:r>
            <a:r>
              <a:rPr lang="en-US" sz="2400" dirty="0" smtClean="0">
                <a:latin typeface="Arial Narrow" charset="0"/>
                <a:ea typeface="ＭＳ Ｐゴシック" charset="0"/>
                <a:cs typeface="ＭＳ Ｐゴシック" charset="0"/>
              </a:rPr>
              <a:t>10.1 </a:t>
            </a:r>
            <a:r>
              <a:rPr lang="en-US" sz="2400" dirty="0">
                <a:latin typeface="Arial Narrow" charset="0"/>
                <a:ea typeface="ＭＳ Ｐゴシック" charset="0"/>
                <a:cs typeface="ＭＳ Ｐゴシック" charset="0"/>
              </a:rPr>
              <a:t>through what we finish </a:t>
            </a:r>
            <a:r>
              <a:rPr lang="en-US" sz="2400" dirty="0" smtClean="0">
                <a:latin typeface="Arial Narrow" charset="0"/>
                <a:ea typeface="ＭＳ Ｐゴシック" charset="0"/>
                <a:cs typeface="ＭＳ Ｐゴシック" charset="0"/>
              </a:rPr>
              <a:t>Tuesday</a:t>
            </a:r>
            <a:r>
              <a:rPr lang="en-US" sz="2400" dirty="0">
                <a:latin typeface="Arial Narrow" charset="0"/>
                <a:ea typeface="ＭＳ Ｐゴシック" charset="0"/>
                <a:cs typeface="ＭＳ Ｐゴシック" charset="0"/>
              </a:rPr>
              <a:t>, </a:t>
            </a:r>
            <a:r>
              <a:rPr lang="en-US" sz="2400" dirty="0" smtClean="0">
                <a:latin typeface="Arial Narrow" charset="0"/>
                <a:ea typeface="ＭＳ Ｐゴシック" charset="0"/>
                <a:cs typeface="ＭＳ Ｐゴシック" charset="0"/>
              </a:rPr>
              <a:t>Nov. 11</a:t>
            </a:r>
          </a:p>
          <a:p>
            <a:pPr lvl="1"/>
            <a:r>
              <a:rPr lang="en-US" sz="2400" dirty="0" smtClean="0">
                <a:ea typeface="ＭＳ Ｐゴシック" pitchFamily="-84" charset="-128"/>
                <a:cs typeface="ＭＳ Ｐゴシック" pitchFamily="-84" charset="-128"/>
              </a:rPr>
              <a:t>Mixture </a:t>
            </a:r>
            <a:r>
              <a:rPr lang="en-US" sz="2400" dirty="0">
                <a:ea typeface="ＭＳ Ｐゴシック" pitchFamily="-84" charset="-128"/>
                <a:cs typeface="ＭＳ Ｐゴシック" pitchFamily="-84" charset="-128"/>
              </a:rPr>
              <a:t>of multiple choice and free response problems</a:t>
            </a:r>
          </a:p>
          <a:p>
            <a:pPr lvl="1" eaLnBrk="1" hangingPunct="1"/>
            <a:r>
              <a:rPr lang="en-US" sz="2400" dirty="0"/>
              <a:t>Bring your calculator but DO NOT input formula into it!</a:t>
            </a:r>
          </a:p>
          <a:p>
            <a:pPr lvl="2" eaLnBrk="1" hangingPunct="1"/>
            <a:r>
              <a:rPr lang="en-US" sz="2000" dirty="0"/>
              <a:t>Your phones or portable computers are NOT allowed as a replacement!</a:t>
            </a:r>
          </a:p>
          <a:p>
            <a:pPr lvl="1" eaLnBrk="1" hangingPunct="1"/>
            <a:r>
              <a:rPr lang="en-US" sz="2400" dirty="0"/>
              <a:t>You can prepare a one 8.5x11.5 sheet (front and back) of </a:t>
            </a:r>
            <a:r>
              <a:rPr lang="en-US" sz="2400" b="1" u="sng" dirty="0">
                <a:solidFill>
                  <a:srgbClr val="FF0000"/>
                </a:solidFill>
              </a:rPr>
              <a:t>handwritten</a:t>
            </a:r>
            <a:r>
              <a:rPr lang="en-US" sz="2400" dirty="0">
                <a:solidFill>
                  <a:srgbClr val="FF0000"/>
                </a:solidFill>
              </a:rPr>
              <a:t> </a:t>
            </a:r>
            <a:r>
              <a:rPr lang="en-US" sz="2400" dirty="0"/>
              <a:t>formulae and values of constants for the exam </a:t>
            </a:r>
            <a:endParaRPr lang="en-US" sz="2400" dirty="0">
              <a:sym typeface="Wingdings"/>
            </a:endParaRPr>
          </a:p>
          <a:p>
            <a:pPr lvl="2" eaLnBrk="1" hangingPunct="1"/>
            <a:r>
              <a:rPr lang="en-US" sz="2000" dirty="0">
                <a:sym typeface="Wingdings"/>
              </a:rPr>
              <a:t>None of the parts of the solutions of any problems</a:t>
            </a:r>
          </a:p>
          <a:p>
            <a:pPr lvl="2" eaLnBrk="1" hangingPunct="1"/>
            <a:r>
              <a:rPr lang="en-US" sz="2000" dirty="0">
                <a:sym typeface="Wingdings"/>
              </a:rPr>
              <a:t>No derived formulae, derivations of equations or word definitions!</a:t>
            </a:r>
          </a:p>
          <a:p>
            <a:pPr lvl="1"/>
            <a:r>
              <a:rPr lang="en-US" sz="2400" dirty="0">
                <a:latin typeface="Arial Narrow" charset="0"/>
                <a:ea typeface="ＭＳ Ｐゴシック" charset="0"/>
                <a:cs typeface="ＭＳ Ｐゴシック" charset="0"/>
              </a:rPr>
              <a:t>Do NOT Miss the exam</a:t>
            </a:r>
            <a:r>
              <a:rPr lang="en-US" sz="2400" dirty="0" smtClean="0">
                <a:latin typeface="Arial Narrow" charset="0"/>
                <a:ea typeface="ＭＳ Ｐゴシック" charset="0"/>
                <a:cs typeface="ＭＳ Ｐゴシック" charset="0"/>
              </a:rPr>
              <a:t>!</a:t>
            </a:r>
          </a:p>
          <a:p>
            <a:r>
              <a:rPr lang="en-US" sz="2800" dirty="0" smtClean="0">
                <a:latin typeface="Arial Narrow" charset="0"/>
                <a:ea typeface="ＭＳ Ｐゴシック" charset="0"/>
                <a:cs typeface="ＭＳ Ｐゴシック" charset="0"/>
              </a:rPr>
              <a:t>No class Tuesday, Nov. 11, for your </a:t>
            </a:r>
            <a:r>
              <a:rPr lang="en-US" sz="2800" smtClean="0">
                <a:latin typeface="Arial Narrow" charset="0"/>
                <a:ea typeface="ＭＳ Ｐゴシック" charset="0"/>
                <a:cs typeface="ＭＳ Ｐゴシック" charset="0"/>
              </a:rPr>
              <a:t>exam preparations!</a:t>
            </a:r>
            <a:endParaRPr lang="en-US" sz="2800" dirty="0">
              <a:latin typeface="Arial Narrow" charset="0"/>
              <a:ea typeface="ＭＳ Ｐゴシック" charset="0"/>
              <a:cs typeface="ＭＳ Ｐゴシック" charset="0"/>
            </a:endParaRP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left)">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left)">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7347">
                                            <p:txEl>
                                              <p:charRg st="75" end="130"/>
                                            </p:txEl>
                                          </p:spTgt>
                                        </p:tgtEl>
                                        <p:attrNameLst>
                                          <p:attrName>style.visibility</p:attrName>
                                        </p:attrNameLst>
                                      </p:cBhvr>
                                      <p:to>
                                        <p:strVal val="visible"/>
                                      </p:to>
                                    </p:set>
                                    <p:animEffect transition="in" filter="wipe(left)">
                                      <p:cBhvr>
                                        <p:cTn id="17" dur="500"/>
                                        <p:tgtEl>
                                          <p:spTgt spid="57347">
                                            <p:txEl>
                                              <p:charRg st="75" end="13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left)">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7347">
                                            <p:txEl>
                                              <p:charRg st="184" end="240"/>
                                            </p:txEl>
                                          </p:spTgt>
                                        </p:tgtEl>
                                        <p:attrNameLst>
                                          <p:attrName>style.visibility</p:attrName>
                                        </p:attrNameLst>
                                      </p:cBhvr>
                                      <p:to>
                                        <p:strVal val="visible"/>
                                      </p:to>
                                    </p:set>
                                    <p:animEffect transition="in" filter="wipe(left)">
                                      <p:cBhvr>
                                        <p:cTn id="27" dur="500"/>
                                        <p:tgtEl>
                                          <p:spTgt spid="57347">
                                            <p:txEl>
                                              <p:charRg st="184" end="24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wipe(left)">
                                      <p:cBhvr>
                                        <p:cTn id="32" dur="500"/>
                                        <p:tgtEl>
                                          <p:spTgt spid="57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7347">
                                            <p:txEl>
                                              <p:charRg st="308" end="424"/>
                                            </p:txEl>
                                          </p:spTgt>
                                        </p:tgtEl>
                                        <p:attrNameLst>
                                          <p:attrName>style.visibility</p:attrName>
                                        </p:attrNameLst>
                                      </p:cBhvr>
                                      <p:to>
                                        <p:strVal val="visible"/>
                                      </p:to>
                                    </p:set>
                                    <p:animEffect transition="in" filter="wipe(left)">
                                      <p:cBhvr>
                                        <p:cTn id="37" dur="500"/>
                                        <p:tgtEl>
                                          <p:spTgt spid="57347">
                                            <p:txEl>
                                              <p:charRg st="308" end="42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7347">
                                            <p:txEl>
                                              <p:pRg st="7" end="7"/>
                                            </p:txEl>
                                          </p:spTgt>
                                        </p:tgtEl>
                                        <p:attrNameLst>
                                          <p:attrName>style.visibility</p:attrName>
                                        </p:attrNameLst>
                                      </p:cBhvr>
                                      <p:to>
                                        <p:strVal val="visible"/>
                                      </p:to>
                                    </p:set>
                                    <p:animEffect transition="in" filter="wipe(left)">
                                      <p:cBhvr>
                                        <p:cTn id="42" dur="500"/>
                                        <p:tgtEl>
                                          <p:spTgt spid="573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7347">
                                            <p:txEl>
                                              <p:charRg st="475" end="542"/>
                                            </p:txEl>
                                          </p:spTgt>
                                        </p:tgtEl>
                                        <p:attrNameLst>
                                          <p:attrName>style.visibility</p:attrName>
                                        </p:attrNameLst>
                                      </p:cBhvr>
                                      <p:to>
                                        <p:strVal val="visible"/>
                                      </p:to>
                                    </p:set>
                                    <p:animEffect transition="in" filter="wipe(left)">
                                      <p:cBhvr>
                                        <p:cTn id="47" dur="500"/>
                                        <p:tgtEl>
                                          <p:spTgt spid="57347">
                                            <p:txEl>
                                              <p:charRg st="475" end="54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7347">
                                            <p:txEl>
                                              <p:pRg st="9" end="9"/>
                                            </p:txEl>
                                          </p:spTgt>
                                        </p:tgtEl>
                                        <p:attrNameLst>
                                          <p:attrName>style.visibility</p:attrName>
                                        </p:attrNameLst>
                                      </p:cBhvr>
                                      <p:to>
                                        <p:strVal val="visible"/>
                                      </p:to>
                                    </p:set>
                                    <p:animEffect transition="in" filter="wipe(left)">
                                      <p:cBhvr>
                                        <p:cTn id="52" dur="500"/>
                                        <p:tgtEl>
                                          <p:spTgt spid="573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7347">
                                            <p:txEl>
                                              <p:pRg st="10" end="10"/>
                                            </p:txEl>
                                          </p:spTgt>
                                        </p:tgtEl>
                                        <p:attrNameLst>
                                          <p:attrName>style.visibility</p:attrName>
                                        </p:attrNameLst>
                                      </p:cBhvr>
                                      <p:to>
                                        <p:strVal val="visible"/>
                                      </p:to>
                                    </p:set>
                                    <p:animEffect transition="in" filter="wipe(left)">
                                      <p:cBhvr>
                                        <p:cTn id="57" dur="500"/>
                                        <p:tgtEl>
                                          <p:spTgt spid="573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922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5C3861D9-D79B-3649-98D0-A75B60AD070B}" type="slidenum">
              <a:rPr lang="en-US"/>
              <a:pPr/>
              <a:t>3</a:t>
            </a:fld>
            <a:endParaRPr lang="en-US"/>
          </a:p>
        </p:txBody>
      </p:sp>
      <p:sp>
        <p:nvSpPr>
          <p:cNvPr id="9223" name="Rectangle 2"/>
          <p:cNvSpPr>
            <a:spLocks noGrp="1" noChangeArrowheads="1"/>
          </p:cNvSpPr>
          <p:nvPr>
            <p:ph type="title"/>
          </p:nvPr>
        </p:nvSpPr>
        <p:spPr>
          <a:xfrm>
            <a:off x="685800" y="152400"/>
            <a:ext cx="8153400" cy="609600"/>
          </a:xfrm>
        </p:spPr>
        <p:txBody>
          <a:bodyPr/>
          <a:lstStyle/>
          <a:p>
            <a:r>
              <a:rPr lang="en-US"/>
              <a:t>Elastic Properties of Solids</a:t>
            </a:r>
          </a:p>
        </p:txBody>
      </p:sp>
      <p:graphicFrame>
        <p:nvGraphicFramePr>
          <p:cNvPr id="432131" name="Object 2"/>
          <p:cNvGraphicFramePr>
            <a:graphicFrameLocks noChangeAspect="1"/>
          </p:cNvGraphicFramePr>
          <p:nvPr/>
        </p:nvGraphicFramePr>
        <p:xfrm>
          <a:off x="6248400" y="4303712"/>
          <a:ext cx="1874838" cy="261938"/>
        </p:xfrm>
        <a:graphic>
          <a:graphicData uri="http://schemas.openxmlformats.org/presentationml/2006/ole">
            <mc:AlternateContent xmlns:mc="http://schemas.openxmlformats.org/markup-compatibility/2006">
              <mc:Choice xmlns:v="urn:schemas-microsoft-com:vml" Requires="v">
                <p:oleObj spid="_x0000_s511079" name="Equation" r:id="rId3" imgW="1155600" imgH="177480" progId="Equation.DSMT4">
                  <p:embed/>
                </p:oleObj>
              </mc:Choice>
              <mc:Fallback>
                <p:oleObj name="Equation" r:id="rId3" imgW="1155600" imgH="177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303712"/>
                        <a:ext cx="1874838" cy="2619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2132" name="Text Box 4"/>
          <p:cNvSpPr txBox="1">
            <a:spLocks noChangeArrowheads="1"/>
          </p:cNvSpPr>
          <p:nvPr/>
        </p:nvSpPr>
        <p:spPr bwMode="auto">
          <a:xfrm>
            <a:off x="762000" y="838200"/>
            <a:ext cx="7239000" cy="830997"/>
          </a:xfrm>
          <a:prstGeom prst="rect">
            <a:avLst/>
          </a:prstGeom>
          <a:solidFill>
            <a:srgbClr val="CCFFFF"/>
          </a:solidFill>
          <a:ln w="28575">
            <a:noFill/>
            <a:miter lim="800000"/>
            <a:headEnd/>
            <a:tailEnd/>
          </a:ln>
        </p:spPr>
        <p:txBody>
          <a:bodyPr wrap="square">
            <a:prstTxWarp prst="textNoShape">
              <a:avLst/>
            </a:prstTxWarp>
            <a:spAutoFit/>
          </a:bodyPr>
          <a:lstStyle/>
          <a:p>
            <a:pPr>
              <a:spcBef>
                <a:spcPct val="20000"/>
              </a:spcBef>
            </a:pPr>
            <a:r>
              <a:rPr lang="en-US" dirty="0">
                <a:solidFill>
                  <a:srgbClr val="333399"/>
                </a:solidFill>
                <a:latin typeface="Arial Narrow" charset="0"/>
              </a:rPr>
              <a:t>We have been assuming that the objects do not change their shapes when external forces are exerting on it.   It this realistic?</a:t>
            </a:r>
          </a:p>
        </p:txBody>
      </p:sp>
      <p:sp>
        <p:nvSpPr>
          <p:cNvPr id="432133" name="Text Box 5"/>
          <p:cNvSpPr txBox="1">
            <a:spLocks noChangeArrowheads="1"/>
          </p:cNvSpPr>
          <p:nvPr/>
        </p:nvSpPr>
        <p:spPr bwMode="auto">
          <a:xfrm>
            <a:off x="762000" y="1676400"/>
            <a:ext cx="7543800" cy="830997"/>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dirty="0">
                <a:solidFill>
                  <a:srgbClr val="FF0000"/>
                </a:solidFill>
                <a:latin typeface="Arial Narrow" charset="0"/>
              </a:rPr>
              <a:t>No.  In reality,</a:t>
            </a:r>
            <a:r>
              <a:rPr lang="en-US" dirty="0" smtClean="0">
                <a:solidFill>
                  <a:srgbClr val="FF0000"/>
                </a:solidFill>
                <a:latin typeface="Arial Narrow" charset="0"/>
              </a:rPr>
              <a:t> objects </a:t>
            </a:r>
            <a:r>
              <a:rPr lang="en-US" dirty="0">
                <a:solidFill>
                  <a:srgbClr val="FF0000"/>
                </a:solidFill>
                <a:latin typeface="Arial Narrow" charset="0"/>
              </a:rPr>
              <a:t>get deformed as external forces act on it, though the internal forces resist the deformation as it takes place.</a:t>
            </a:r>
          </a:p>
        </p:txBody>
      </p:sp>
      <p:sp>
        <p:nvSpPr>
          <p:cNvPr id="432134" name="Text Box 6"/>
          <p:cNvSpPr txBox="1">
            <a:spLocks noChangeArrowheads="1"/>
          </p:cNvSpPr>
          <p:nvPr/>
        </p:nvSpPr>
        <p:spPr bwMode="auto">
          <a:xfrm>
            <a:off x="914400" y="2574925"/>
            <a:ext cx="67056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Deformation of solids can be understood in terms of Stress and Strain </a:t>
            </a:r>
          </a:p>
        </p:txBody>
      </p:sp>
      <p:sp>
        <p:nvSpPr>
          <p:cNvPr id="432135" name="Text Box 7"/>
          <p:cNvSpPr txBox="1">
            <a:spLocks noChangeArrowheads="1"/>
          </p:cNvSpPr>
          <p:nvPr/>
        </p:nvSpPr>
        <p:spPr bwMode="auto">
          <a:xfrm>
            <a:off x="838200" y="2971800"/>
            <a:ext cx="7696200" cy="400110"/>
          </a:xfrm>
          <a:prstGeom prst="rect">
            <a:avLst/>
          </a:prstGeom>
          <a:noFill/>
          <a:ln w="9525">
            <a:noFill/>
            <a:miter lim="800000"/>
            <a:headEnd/>
            <a:tailEnd/>
          </a:ln>
        </p:spPr>
        <p:txBody>
          <a:bodyPr wrap="square">
            <a:prstTxWarp prst="textNoShape">
              <a:avLst/>
            </a:prstTxWarp>
            <a:spAutoFit/>
          </a:bodyPr>
          <a:lstStyle/>
          <a:p>
            <a:r>
              <a:rPr lang="en-US" sz="2000" b="1" dirty="0">
                <a:solidFill>
                  <a:srgbClr val="000090"/>
                </a:solidFill>
                <a:latin typeface="Arial Narrow" charset="0"/>
              </a:rPr>
              <a:t>Stress</a:t>
            </a:r>
            <a:r>
              <a:rPr lang="en-US" sz="2000" dirty="0">
                <a:solidFill>
                  <a:srgbClr val="FF0000"/>
                </a:solidFill>
                <a:latin typeface="Arial Narrow" charset="0"/>
              </a:rPr>
              <a:t>:</a:t>
            </a:r>
            <a:r>
              <a:rPr lang="en-US" sz="2000" dirty="0" smtClean="0">
                <a:solidFill>
                  <a:srgbClr val="FF0000"/>
                </a:solidFill>
                <a:latin typeface="Arial Narrow" charset="0"/>
              </a:rPr>
              <a:t> The amount of the deformation force per unit area the object is subjected</a:t>
            </a:r>
            <a:endParaRPr lang="en-US" sz="2000" dirty="0">
              <a:solidFill>
                <a:srgbClr val="FF0000"/>
              </a:solidFill>
              <a:latin typeface="Arial Narrow" charset="0"/>
            </a:endParaRPr>
          </a:p>
        </p:txBody>
      </p:sp>
      <p:sp>
        <p:nvSpPr>
          <p:cNvPr id="432136" name="Text Box 8"/>
          <p:cNvSpPr txBox="1">
            <a:spLocks noChangeArrowheads="1"/>
          </p:cNvSpPr>
          <p:nvPr/>
        </p:nvSpPr>
        <p:spPr bwMode="auto">
          <a:xfrm>
            <a:off x="838200" y="3276600"/>
            <a:ext cx="4953000" cy="396875"/>
          </a:xfrm>
          <a:prstGeom prst="rect">
            <a:avLst/>
          </a:prstGeom>
          <a:noFill/>
          <a:ln w="9525">
            <a:noFill/>
            <a:miter lim="800000"/>
            <a:headEnd/>
            <a:tailEnd/>
          </a:ln>
        </p:spPr>
        <p:txBody>
          <a:bodyPr>
            <a:prstTxWarp prst="textNoShape">
              <a:avLst/>
            </a:prstTxWarp>
            <a:spAutoFit/>
          </a:bodyPr>
          <a:lstStyle/>
          <a:p>
            <a:r>
              <a:rPr lang="en-US" sz="2000" b="1" dirty="0">
                <a:solidFill>
                  <a:srgbClr val="000090"/>
                </a:solidFill>
                <a:latin typeface="Arial Narrow" charset="0"/>
              </a:rPr>
              <a:t>Strain</a:t>
            </a:r>
            <a:r>
              <a:rPr lang="en-US" sz="2000" dirty="0">
                <a:solidFill>
                  <a:srgbClr val="FF0000"/>
                </a:solidFill>
                <a:latin typeface="Arial Narrow" charset="0"/>
              </a:rPr>
              <a:t>:</a:t>
            </a:r>
            <a:r>
              <a:rPr lang="en-US" sz="2000" dirty="0" smtClean="0">
                <a:solidFill>
                  <a:srgbClr val="FF0000"/>
                </a:solidFill>
                <a:latin typeface="Arial Narrow" charset="0"/>
              </a:rPr>
              <a:t> The measure </a:t>
            </a:r>
            <a:r>
              <a:rPr lang="en-US" sz="2000" dirty="0">
                <a:solidFill>
                  <a:srgbClr val="FF0000"/>
                </a:solidFill>
                <a:latin typeface="Arial Narrow" charset="0"/>
              </a:rPr>
              <a:t>of the degree of deformation</a:t>
            </a:r>
          </a:p>
        </p:txBody>
      </p:sp>
      <p:sp>
        <p:nvSpPr>
          <p:cNvPr id="432137" name="Text Box 9"/>
          <p:cNvSpPr txBox="1">
            <a:spLocks noChangeArrowheads="1"/>
          </p:cNvSpPr>
          <p:nvPr/>
        </p:nvSpPr>
        <p:spPr bwMode="auto">
          <a:xfrm>
            <a:off x="609600" y="3641725"/>
            <a:ext cx="7239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It is empirically known that for small stresses, strain is proportional to stress</a:t>
            </a:r>
          </a:p>
        </p:txBody>
      </p:sp>
      <p:sp>
        <p:nvSpPr>
          <p:cNvPr id="432138" name="Text Box 10"/>
          <p:cNvSpPr txBox="1">
            <a:spLocks noChangeArrowheads="1"/>
          </p:cNvSpPr>
          <p:nvPr/>
        </p:nvSpPr>
        <p:spPr bwMode="auto">
          <a:xfrm>
            <a:off x="609600" y="4205287"/>
            <a:ext cx="5638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constants of proportionality are called Elastic Modulus</a:t>
            </a:r>
          </a:p>
        </p:txBody>
      </p:sp>
      <p:sp>
        <p:nvSpPr>
          <p:cNvPr id="432139" name="Text Box 11"/>
          <p:cNvSpPr txBox="1">
            <a:spLocks noChangeArrowheads="1"/>
          </p:cNvSpPr>
          <p:nvPr/>
        </p:nvSpPr>
        <p:spPr bwMode="auto">
          <a:xfrm>
            <a:off x="533400" y="5003800"/>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Three types of Elastic Modulus</a:t>
            </a:r>
          </a:p>
        </p:txBody>
      </p:sp>
      <p:sp>
        <p:nvSpPr>
          <p:cNvPr id="432140" name="Text Box 12"/>
          <p:cNvSpPr txBox="1">
            <a:spLocks noChangeArrowheads="1"/>
          </p:cNvSpPr>
          <p:nvPr/>
        </p:nvSpPr>
        <p:spPr bwMode="auto">
          <a:xfrm>
            <a:off x="2362200" y="4927600"/>
            <a:ext cx="5892800" cy="1016000"/>
          </a:xfrm>
          <a:prstGeom prst="rect">
            <a:avLst/>
          </a:prstGeom>
          <a:noFill/>
          <a:ln w="9525">
            <a:noFill/>
            <a:miter lim="800000"/>
            <a:headEnd/>
            <a:tailEnd/>
          </a:ln>
        </p:spPr>
        <p:txBody>
          <a:bodyPr wrap="none">
            <a:prstTxWarp prst="textNoShape">
              <a:avLst/>
            </a:prstTxWarp>
            <a:spAutoFit/>
          </a:bodyPr>
          <a:lstStyle/>
          <a:p>
            <a:pPr marL="457200" indent="-457200">
              <a:buFontTx/>
              <a:buAutoNum type="arabicPeriod"/>
            </a:pPr>
            <a:r>
              <a:rPr lang="en-US" sz="2000" b="1">
                <a:solidFill>
                  <a:srgbClr val="003300"/>
                </a:solidFill>
                <a:latin typeface="Arial Narrow" charset="0"/>
              </a:rPr>
              <a:t>Young’s modulus</a:t>
            </a:r>
            <a:r>
              <a:rPr lang="en-US" sz="2000">
                <a:solidFill>
                  <a:srgbClr val="FF0000"/>
                </a:solidFill>
                <a:latin typeface="Arial Narrow" charset="0"/>
              </a:rPr>
              <a:t>: Measure of the elasticity in a length</a:t>
            </a:r>
          </a:p>
          <a:p>
            <a:pPr marL="457200" indent="-457200">
              <a:buFontTx/>
              <a:buAutoNum type="arabicPeriod"/>
            </a:pPr>
            <a:r>
              <a:rPr lang="en-US" sz="2000" b="1">
                <a:solidFill>
                  <a:srgbClr val="003300"/>
                </a:solidFill>
                <a:latin typeface="Arial Narrow" charset="0"/>
              </a:rPr>
              <a:t>Shear modulus</a:t>
            </a:r>
            <a:r>
              <a:rPr lang="en-US" sz="2000">
                <a:solidFill>
                  <a:srgbClr val="FF0000"/>
                </a:solidFill>
                <a:latin typeface="Arial Narrow" charset="0"/>
              </a:rPr>
              <a:t>:     Measure of the elasticity in an area</a:t>
            </a:r>
          </a:p>
          <a:p>
            <a:pPr marL="457200" indent="-457200">
              <a:buFontTx/>
              <a:buAutoNum type="arabicPeriod"/>
            </a:pPr>
            <a:r>
              <a:rPr lang="en-US" sz="2000" b="1">
                <a:solidFill>
                  <a:srgbClr val="003300"/>
                </a:solidFill>
                <a:latin typeface="Arial Narrow" charset="0"/>
              </a:rPr>
              <a:t>Bulk modulus</a:t>
            </a:r>
            <a:r>
              <a:rPr lang="en-US" sz="2000">
                <a:solidFill>
                  <a:srgbClr val="FF0000"/>
                </a:solidFill>
                <a:latin typeface="Arial Narrow" charset="0"/>
              </a:rPr>
              <a:t>:       Measure of the elasticity in a volume</a:t>
            </a:r>
          </a:p>
        </p:txBody>
      </p:sp>
      <p:graphicFrame>
        <p:nvGraphicFramePr>
          <p:cNvPr id="432141" name="Object 3"/>
          <p:cNvGraphicFramePr>
            <a:graphicFrameLocks noChangeAspect="1"/>
          </p:cNvGraphicFramePr>
          <p:nvPr/>
        </p:nvGraphicFramePr>
        <p:xfrm>
          <a:off x="8077200" y="4144962"/>
          <a:ext cx="658813" cy="579438"/>
        </p:xfrm>
        <a:graphic>
          <a:graphicData uri="http://schemas.openxmlformats.org/presentationml/2006/ole">
            <mc:AlternateContent xmlns:mc="http://schemas.openxmlformats.org/markup-compatibility/2006">
              <mc:Choice xmlns:v="urn:schemas-microsoft-com:vml" Requires="v">
                <p:oleObj spid="_x0000_s511080" name="Equation" r:id="rId5" imgW="406080" imgH="393480" progId="Equation.DSMT4">
                  <p:embed/>
                </p:oleObj>
              </mc:Choice>
              <mc:Fallback>
                <p:oleObj name="Equation" r:id="rId5" imgW="40608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7200" y="4144962"/>
                        <a:ext cx="658813" cy="579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4234584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2132"/>
                                        </p:tgtEl>
                                        <p:attrNameLst>
                                          <p:attrName>style.visibility</p:attrName>
                                        </p:attrNameLst>
                                      </p:cBhvr>
                                      <p:to>
                                        <p:strVal val="visible"/>
                                      </p:to>
                                    </p:set>
                                    <p:animEffect transition="in" filter="wipe(left)">
                                      <p:cBhvr>
                                        <p:cTn id="7" dur="500"/>
                                        <p:tgtEl>
                                          <p:spTgt spid="4321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2133">
                                            <p:txEl>
                                              <p:pRg st="0" end="0"/>
                                            </p:txEl>
                                          </p:spTgt>
                                        </p:tgtEl>
                                        <p:attrNameLst>
                                          <p:attrName>style.visibility</p:attrName>
                                        </p:attrNameLst>
                                      </p:cBhvr>
                                      <p:to>
                                        <p:strVal val="visible"/>
                                      </p:to>
                                    </p:set>
                                    <p:animEffect transition="in" filter="wipe(left)">
                                      <p:cBhvr>
                                        <p:cTn id="12" dur="500"/>
                                        <p:tgtEl>
                                          <p:spTgt spid="432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2134"/>
                                        </p:tgtEl>
                                        <p:attrNameLst>
                                          <p:attrName>style.visibility</p:attrName>
                                        </p:attrNameLst>
                                      </p:cBhvr>
                                      <p:to>
                                        <p:strVal val="visible"/>
                                      </p:to>
                                    </p:set>
                                    <p:animEffect transition="in" filter="wipe(left)">
                                      <p:cBhvr>
                                        <p:cTn id="17" dur="500"/>
                                        <p:tgtEl>
                                          <p:spTgt spid="4321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2135">
                                            <p:txEl>
                                              <p:pRg st="0" end="0"/>
                                            </p:txEl>
                                          </p:spTgt>
                                        </p:tgtEl>
                                        <p:attrNameLst>
                                          <p:attrName>style.visibility</p:attrName>
                                        </p:attrNameLst>
                                      </p:cBhvr>
                                      <p:to>
                                        <p:strVal val="visible"/>
                                      </p:to>
                                    </p:set>
                                    <p:animEffect transition="in" filter="wipe(left)">
                                      <p:cBhvr>
                                        <p:cTn id="22" dur="500"/>
                                        <p:tgtEl>
                                          <p:spTgt spid="43213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2136">
                                            <p:txEl>
                                              <p:pRg st="0" end="0"/>
                                            </p:txEl>
                                          </p:spTgt>
                                        </p:tgtEl>
                                        <p:attrNameLst>
                                          <p:attrName>style.visibility</p:attrName>
                                        </p:attrNameLst>
                                      </p:cBhvr>
                                      <p:to>
                                        <p:strVal val="visible"/>
                                      </p:to>
                                    </p:set>
                                    <p:animEffect transition="in" filter="wipe(left)">
                                      <p:cBhvr>
                                        <p:cTn id="27" dur="500"/>
                                        <p:tgtEl>
                                          <p:spTgt spid="43213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2137">
                                            <p:txEl>
                                              <p:pRg st="0" end="0"/>
                                            </p:txEl>
                                          </p:spTgt>
                                        </p:tgtEl>
                                        <p:attrNameLst>
                                          <p:attrName>style.visibility</p:attrName>
                                        </p:attrNameLst>
                                      </p:cBhvr>
                                      <p:to>
                                        <p:strVal val="visible"/>
                                      </p:to>
                                    </p:set>
                                    <p:animEffect transition="in" filter="wipe(left)">
                                      <p:cBhvr>
                                        <p:cTn id="32" dur="500"/>
                                        <p:tgtEl>
                                          <p:spTgt spid="43213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2138">
                                            <p:txEl>
                                              <p:pRg st="0" end="0"/>
                                            </p:txEl>
                                          </p:spTgt>
                                        </p:tgtEl>
                                        <p:attrNameLst>
                                          <p:attrName>style.visibility</p:attrName>
                                        </p:attrNameLst>
                                      </p:cBhvr>
                                      <p:to>
                                        <p:strVal val="visible"/>
                                      </p:to>
                                    </p:set>
                                    <p:animEffect transition="in" filter="wipe(left)">
                                      <p:cBhvr>
                                        <p:cTn id="37" dur="500"/>
                                        <p:tgtEl>
                                          <p:spTgt spid="43213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2131"/>
                                        </p:tgtEl>
                                        <p:attrNameLst>
                                          <p:attrName>style.visibility</p:attrName>
                                        </p:attrNameLst>
                                      </p:cBhvr>
                                      <p:to>
                                        <p:strVal val="visible"/>
                                      </p:to>
                                    </p:set>
                                    <p:animEffect transition="in" filter="wipe(left)">
                                      <p:cBhvr>
                                        <p:cTn id="42" dur="500"/>
                                        <p:tgtEl>
                                          <p:spTgt spid="4321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2141"/>
                                        </p:tgtEl>
                                        <p:attrNameLst>
                                          <p:attrName>style.visibility</p:attrName>
                                        </p:attrNameLst>
                                      </p:cBhvr>
                                      <p:to>
                                        <p:strVal val="visible"/>
                                      </p:to>
                                    </p:set>
                                    <p:animEffect transition="in" filter="wipe(left)">
                                      <p:cBhvr>
                                        <p:cTn id="47" dur="500"/>
                                        <p:tgtEl>
                                          <p:spTgt spid="4321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2139">
                                            <p:txEl>
                                              <p:pRg st="0" end="0"/>
                                            </p:txEl>
                                          </p:spTgt>
                                        </p:tgtEl>
                                        <p:attrNameLst>
                                          <p:attrName>style.visibility</p:attrName>
                                        </p:attrNameLst>
                                      </p:cBhvr>
                                      <p:to>
                                        <p:strVal val="visible"/>
                                      </p:to>
                                    </p:set>
                                    <p:animEffect transition="in" filter="wipe(left)">
                                      <p:cBhvr>
                                        <p:cTn id="52" dur="500"/>
                                        <p:tgtEl>
                                          <p:spTgt spid="43213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2140">
                                            <p:txEl>
                                              <p:pRg st="0" end="0"/>
                                            </p:txEl>
                                          </p:spTgt>
                                        </p:tgtEl>
                                        <p:attrNameLst>
                                          <p:attrName>style.visibility</p:attrName>
                                        </p:attrNameLst>
                                      </p:cBhvr>
                                      <p:to>
                                        <p:strVal val="visible"/>
                                      </p:to>
                                    </p:set>
                                    <p:animEffect transition="in" filter="wipe(left)">
                                      <p:cBhvr>
                                        <p:cTn id="57" dur="500"/>
                                        <p:tgtEl>
                                          <p:spTgt spid="43214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2140">
                                            <p:txEl>
                                              <p:pRg st="1" end="1"/>
                                            </p:txEl>
                                          </p:spTgt>
                                        </p:tgtEl>
                                        <p:attrNameLst>
                                          <p:attrName>style.visibility</p:attrName>
                                        </p:attrNameLst>
                                      </p:cBhvr>
                                      <p:to>
                                        <p:strVal val="visible"/>
                                      </p:to>
                                    </p:set>
                                    <p:animEffect transition="in" filter="wipe(left)">
                                      <p:cBhvr>
                                        <p:cTn id="62" dur="500"/>
                                        <p:tgtEl>
                                          <p:spTgt spid="432140">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2140">
                                            <p:txEl>
                                              <p:pRg st="2" end="2"/>
                                            </p:txEl>
                                          </p:spTgt>
                                        </p:tgtEl>
                                        <p:attrNameLst>
                                          <p:attrName>style.visibility</p:attrName>
                                        </p:attrNameLst>
                                      </p:cBhvr>
                                      <p:to>
                                        <p:strVal val="visible"/>
                                      </p:to>
                                    </p:set>
                                    <p:animEffect transition="in" filter="wipe(left)">
                                      <p:cBhvr>
                                        <p:cTn id="67" dur="500"/>
                                        <p:tgtEl>
                                          <p:spTgt spid="4321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2" grpId="0" animBg="1" autoUpdateAnimBg="0"/>
      <p:bldP spid="432133" grpId="0" build="p" autoUpdateAnimBg="0"/>
      <p:bldP spid="432134" grpId="0" animBg="1" autoUpdateAnimBg="0"/>
      <p:bldP spid="432135" grpId="0" build="p" autoUpdateAnimBg="0"/>
      <p:bldP spid="432136" grpId="0" build="p" autoUpdateAnimBg="0"/>
      <p:bldP spid="432137" grpId="0" build="p" autoUpdateAnimBg="0"/>
      <p:bldP spid="432138" grpId="0" build="p" autoUpdateAnimBg="0"/>
      <p:bldP spid="432139" grpId="0" build="p" autoUpdateAnimBg="0"/>
      <p:bldP spid="4321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990600"/>
          </a:xfrm>
        </p:spPr>
        <p:txBody>
          <a:bodyPr/>
          <a:lstStyle/>
          <a:p>
            <a:r>
              <a:rPr lang="en-US" dirty="0" smtClean="0"/>
              <a:t>Elastic Limit and Ultimate Strength</a:t>
            </a:r>
            <a:endParaRPr lang="en-US" dirty="0"/>
          </a:p>
        </p:txBody>
      </p:sp>
      <p:sp>
        <p:nvSpPr>
          <p:cNvPr id="3" name="Content Placeholder 2"/>
          <p:cNvSpPr>
            <a:spLocks noGrp="1"/>
          </p:cNvSpPr>
          <p:nvPr>
            <p:ph idx="1"/>
          </p:nvPr>
        </p:nvSpPr>
        <p:spPr>
          <a:xfrm>
            <a:off x="685800" y="990600"/>
            <a:ext cx="7924800" cy="1905000"/>
          </a:xfrm>
        </p:spPr>
        <p:txBody>
          <a:bodyPr/>
          <a:lstStyle/>
          <a:p>
            <a:pPr>
              <a:buClr>
                <a:schemeClr val="accent6"/>
              </a:buClr>
            </a:pPr>
            <a:r>
              <a:rPr lang="en-US" sz="2400" dirty="0" smtClean="0">
                <a:latin typeface="Arial Narrow" charset="0"/>
              </a:rPr>
              <a:t>Elastic limit: The limit of elasticity beyond which an object cannot recover its original shape or the maximum stress </a:t>
            </a:r>
            <a:r>
              <a:rPr lang="en-US" sz="2400" dirty="0" smtClean="0">
                <a:solidFill>
                  <a:schemeClr val="accent6"/>
                </a:solidFill>
                <a:latin typeface="Arial Narrow" charset="0"/>
              </a:rPr>
              <a:t>that can be applied to the substance before it becomes permanently deformed</a:t>
            </a:r>
            <a:endParaRPr lang="en-US" sz="2400" dirty="0" smtClean="0">
              <a:latin typeface="Arial Narrow" charset="0"/>
            </a:endParaRPr>
          </a:p>
          <a:p>
            <a:r>
              <a:rPr lang="en-US" sz="2400" dirty="0" smtClean="0">
                <a:latin typeface="Arial Narrow" charset="0"/>
              </a:rPr>
              <a:t>Ultimate strength: The maximum force that can be applied on the object before breaking it</a:t>
            </a:r>
          </a:p>
        </p:txBody>
      </p:sp>
      <p:sp>
        <p:nvSpPr>
          <p:cNvPr id="4" name="Date Placeholder 3"/>
          <p:cNvSpPr>
            <a:spLocks noGrp="1"/>
          </p:cNvSpPr>
          <p:nvPr>
            <p:ph type="dt" sz="half" idx="10"/>
          </p:nvPr>
        </p:nvSpPr>
        <p:spPr/>
        <p:txBody>
          <a:bodyPr/>
          <a:lstStyle/>
          <a:p>
            <a:pPr>
              <a:defRPr/>
            </a:pPr>
            <a:r>
              <a:rPr lang="en-US" smtClean="0"/>
              <a:t>Thursday, Nov. 6,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4</a:t>
            </a:fld>
            <a:endParaRPr lang="en-US"/>
          </a:p>
        </p:txBody>
      </p:sp>
      <p:pic>
        <p:nvPicPr>
          <p:cNvPr id="7" name="Picture 3" descr="Figure_12_15"/>
          <p:cNvPicPr>
            <a:picLocks noChangeAspect="1" noChangeArrowheads="1"/>
          </p:cNvPicPr>
          <p:nvPr/>
        </p:nvPicPr>
        <p:blipFill>
          <a:blip r:embed="rId2"/>
          <a:srcRect/>
          <a:stretch>
            <a:fillRect/>
          </a:stretch>
        </p:blipFill>
        <p:spPr bwMode="auto">
          <a:xfrm>
            <a:off x="1524000" y="3200400"/>
            <a:ext cx="5638800" cy="3390900"/>
          </a:xfrm>
          <a:prstGeom prst="rect">
            <a:avLst/>
          </a:prstGeom>
          <a:noFill/>
        </p:spPr>
      </p:pic>
    </p:spTree>
    <p:extLst>
      <p:ext uri="{BB962C8B-B14F-4D97-AF65-F5344CB8AC3E}">
        <p14:creationId xmlns:p14="http://schemas.microsoft.com/office/powerpoint/2010/main" val="1382501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0248"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46" name="Slide Number Placeholder 5"/>
          <p:cNvSpPr>
            <a:spLocks noGrp="1"/>
          </p:cNvSpPr>
          <p:nvPr>
            <p:ph type="sldNum" sz="quarter" idx="12"/>
          </p:nvPr>
        </p:nvSpPr>
        <p:spPr/>
        <p:txBody>
          <a:bodyPr/>
          <a:lstStyle/>
          <a:p>
            <a:fld id="{1270ED9B-8E86-B441-B4C5-33FCBE59E2FE}" type="slidenum">
              <a:rPr lang="en-US"/>
              <a:pPr/>
              <a:t>5</a:t>
            </a:fld>
            <a:endParaRPr lang="en-US"/>
          </a:p>
        </p:txBody>
      </p:sp>
      <p:sp>
        <p:nvSpPr>
          <p:cNvPr id="10250" name="Rectangle 2"/>
          <p:cNvSpPr>
            <a:spLocks noGrp="1" noChangeArrowheads="1"/>
          </p:cNvSpPr>
          <p:nvPr>
            <p:ph type="title"/>
          </p:nvPr>
        </p:nvSpPr>
        <p:spPr>
          <a:xfrm>
            <a:off x="685800" y="76200"/>
            <a:ext cx="8153400" cy="609600"/>
          </a:xfrm>
        </p:spPr>
        <p:txBody>
          <a:bodyPr/>
          <a:lstStyle/>
          <a:p>
            <a:r>
              <a:rPr lang="en-US"/>
              <a:t>Young’s Modulus</a:t>
            </a:r>
          </a:p>
        </p:txBody>
      </p:sp>
      <p:graphicFrame>
        <p:nvGraphicFramePr>
          <p:cNvPr id="433155" name="Object 2"/>
          <p:cNvGraphicFramePr>
            <a:graphicFrameLocks noChangeAspect="1"/>
          </p:cNvGraphicFramePr>
          <p:nvPr/>
        </p:nvGraphicFramePr>
        <p:xfrm>
          <a:off x="2676525" y="2425700"/>
          <a:ext cx="1981200" cy="638175"/>
        </p:xfrm>
        <a:graphic>
          <a:graphicData uri="http://schemas.openxmlformats.org/presentationml/2006/ole">
            <mc:AlternateContent xmlns:mc="http://schemas.openxmlformats.org/markup-compatibility/2006">
              <mc:Choice xmlns:v="urn:schemas-microsoft-com:vml" Requires="v">
                <p:oleObj spid="_x0000_s512250" name="Equation" r:id="rId3" imgW="1244520" imgH="393480" progId="Equation.3">
                  <p:embed/>
                </p:oleObj>
              </mc:Choice>
              <mc:Fallback>
                <p:oleObj name="Equation" r:id="rId3" imgW="12445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6525" y="2425700"/>
                        <a:ext cx="1981200" cy="638175"/>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56" name="Text Box 4"/>
          <p:cNvSpPr txBox="1">
            <a:spLocks noChangeArrowheads="1"/>
          </p:cNvSpPr>
          <p:nvPr/>
        </p:nvSpPr>
        <p:spPr bwMode="auto">
          <a:xfrm>
            <a:off x="685800" y="838200"/>
            <a:ext cx="7696200" cy="427038"/>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Let’s consider a long bar with cross sectional area A and initial length </a:t>
            </a:r>
            <a:r>
              <a:rPr lang="en-US" sz="2200">
                <a:solidFill>
                  <a:srgbClr val="333399"/>
                </a:solidFill>
                <a:latin typeface="Monotype Corsiva" charset="0"/>
              </a:rPr>
              <a:t>L</a:t>
            </a:r>
            <a:r>
              <a:rPr lang="en-US" sz="2200" baseline="-25000">
                <a:solidFill>
                  <a:srgbClr val="333399"/>
                </a:solidFill>
                <a:latin typeface="Monotype Corsiva" charset="0"/>
              </a:rPr>
              <a:t>i</a:t>
            </a:r>
            <a:r>
              <a:rPr lang="en-US" sz="2200">
                <a:solidFill>
                  <a:srgbClr val="333399"/>
                </a:solidFill>
                <a:latin typeface="Arial Narrow" charset="0"/>
              </a:rPr>
              <a:t>. </a:t>
            </a:r>
          </a:p>
        </p:txBody>
      </p:sp>
      <p:sp>
        <p:nvSpPr>
          <p:cNvPr id="433157" name="Text Box 5"/>
          <p:cNvSpPr txBox="1">
            <a:spLocks noChangeArrowheads="1"/>
          </p:cNvSpPr>
          <p:nvPr/>
        </p:nvSpPr>
        <p:spPr bwMode="auto">
          <a:xfrm>
            <a:off x="5943600" y="1981200"/>
            <a:ext cx="914400" cy="396875"/>
          </a:xfrm>
          <a:prstGeom prst="rect">
            <a:avLst/>
          </a:prstGeom>
          <a:noFill/>
          <a:ln w="9525">
            <a:noFill/>
            <a:miter lim="800000"/>
            <a:headEnd/>
            <a:tailEnd/>
          </a:ln>
        </p:spPr>
        <p:txBody>
          <a:bodyPr>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sp>
        <p:nvSpPr>
          <p:cNvPr id="433158" name="Text Box 6"/>
          <p:cNvSpPr txBox="1">
            <a:spLocks noChangeArrowheads="1"/>
          </p:cNvSpPr>
          <p:nvPr/>
        </p:nvSpPr>
        <p:spPr bwMode="auto">
          <a:xfrm>
            <a:off x="914400" y="3346450"/>
            <a:ext cx="31242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Young’s Modulus is defined as</a:t>
            </a:r>
          </a:p>
        </p:txBody>
      </p:sp>
      <p:sp>
        <p:nvSpPr>
          <p:cNvPr id="433159" name="Text Box 7"/>
          <p:cNvSpPr txBox="1">
            <a:spLocks noChangeArrowheads="1"/>
          </p:cNvSpPr>
          <p:nvPr/>
        </p:nvSpPr>
        <p:spPr bwMode="auto">
          <a:xfrm>
            <a:off x="762000" y="4098925"/>
            <a:ext cx="36576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unit of Young’s Modulus?</a:t>
            </a:r>
          </a:p>
        </p:txBody>
      </p:sp>
      <p:sp>
        <p:nvSpPr>
          <p:cNvPr id="433160" name="Text Box 8"/>
          <p:cNvSpPr txBox="1">
            <a:spLocks noChangeArrowheads="1"/>
          </p:cNvSpPr>
          <p:nvPr/>
        </p:nvSpPr>
        <p:spPr bwMode="auto">
          <a:xfrm>
            <a:off x="838200" y="4632325"/>
            <a:ext cx="1676400" cy="7016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Experimental Observations</a:t>
            </a:r>
          </a:p>
        </p:txBody>
      </p:sp>
      <p:sp>
        <p:nvSpPr>
          <p:cNvPr id="433161" name="Text Box 9"/>
          <p:cNvSpPr txBox="1">
            <a:spLocks noChangeArrowheads="1"/>
          </p:cNvSpPr>
          <p:nvPr/>
        </p:nvSpPr>
        <p:spPr bwMode="auto">
          <a:xfrm>
            <a:off x="2362200" y="4495800"/>
            <a:ext cx="6019800" cy="1311275"/>
          </a:xfrm>
          <a:prstGeom prst="rect">
            <a:avLst/>
          </a:prstGeom>
          <a:noFill/>
          <a:ln w="9525">
            <a:noFill/>
            <a:miter lim="800000"/>
            <a:headEnd/>
            <a:tailEnd/>
          </a:ln>
        </p:spPr>
        <p:txBody>
          <a:bodyPr>
            <a:prstTxWarp prst="textNoShape">
              <a:avLst/>
            </a:prstTxWarp>
            <a:spAutoFit/>
          </a:bodyPr>
          <a:lstStyle/>
          <a:p>
            <a:pPr marL="457200" indent="-457200">
              <a:buFontTx/>
              <a:buAutoNum type="arabicPeriod"/>
            </a:pPr>
            <a:r>
              <a:rPr lang="en-US" sz="2000">
                <a:solidFill>
                  <a:srgbClr val="FF0000"/>
                </a:solidFill>
                <a:latin typeface="Arial Narrow" charset="0"/>
              </a:rPr>
              <a:t>For a fixed external force, the change in length is proportional to the original length</a:t>
            </a:r>
          </a:p>
          <a:p>
            <a:pPr marL="457200" indent="-457200">
              <a:buFontTx/>
              <a:buAutoNum type="arabicPeriod"/>
            </a:pPr>
            <a:r>
              <a:rPr lang="en-US" sz="2000">
                <a:solidFill>
                  <a:srgbClr val="FF0000"/>
                </a:solidFill>
                <a:latin typeface="Arial Narrow" charset="0"/>
              </a:rPr>
              <a:t>The necessary force to produce the given strain is proportional to the cross sectional area</a:t>
            </a:r>
          </a:p>
        </p:txBody>
      </p:sp>
      <p:grpSp>
        <p:nvGrpSpPr>
          <p:cNvPr id="2" name="Group 10"/>
          <p:cNvGrpSpPr>
            <a:grpSpLocks/>
          </p:cNvGrpSpPr>
          <p:nvPr/>
        </p:nvGrpSpPr>
        <p:grpSpPr bwMode="auto">
          <a:xfrm>
            <a:off x="1143000" y="1333500"/>
            <a:ext cx="1219200" cy="571500"/>
            <a:chOff x="336" y="840"/>
            <a:chExt cx="768" cy="360"/>
          </a:xfrm>
        </p:grpSpPr>
        <p:sp>
          <p:nvSpPr>
            <p:cNvPr id="10282" name="AutoShape 11"/>
            <p:cNvSpPr>
              <a:spLocks noChangeArrowheads="1"/>
            </p:cNvSpPr>
            <p:nvPr/>
          </p:nvSpPr>
          <p:spPr bwMode="auto">
            <a:xfrm>
              <a:off x="336" y="1152"/>
              <a:ext cx="768" cy="48"/>
            </a:xfrm>
            <a:prstGeom prst="parallelogram">
              <a:avLst>
                <a:gd name="adj" fmla="val 87481"/>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83" name="Line 12"/>
            <p:cNvSpPr>
              <a:spLocks noChangeShapeType="1"/>
            </p:cNvSpPr>
            <p:nvPr/>
          </p:nvSpPr>
          <p:spPr bwMode="auto">
            <a:xfrm>
              <a:off x="384" y="960"/>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4" name="Line 13"/>
            <p:cNvSpPr>
              <a:spLocks noChangeShapeType="1"/>
            </p:cNvSpPr>
            <p:nvPr/>
          </p:nvSpPr>
          <p:spPr bwMode="auto">
            <a:xfrm>
              <a:off x="1104" y="1008"/>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85" name="Line 14"/>
            <p:cNvSpPr>
              <a:spLocks noChangeShapeType="1"/>
            </p:cNvSpPr>
            <p:nvPr/>
          </p:nvSpPr>
          <p:spPr bwMode="auto">
            <a:xfrm>
              <a:off x="384" y="1056"/>
              <a:ext cx="720"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86" name="Text Box 15"/>
            <p:cNvSpPr txBox="1">
              <a:spLocks noChangeArrowheads="1"/>
            </p:cNvSpPr>
            <p:nvPr/>
          </p:nvSpPr>
          <p:spPr bwMode="auto">
            <a:xfrm>
              <a:off x="662" y="840"/>
              <a:ext cx="23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L</a:t>
              </a:r>
              <a:r>
                <a:rPr lang="en-US" sz="2000" baseline="-25000">
                  <a:solidFill>
                    <a:schemeClr val="accent2"/>
                  </a:solidFill>
                  <a:latin typeface="Monotype Corsiva" charset="0"/>
                </a:rPr>
                <a:t>i</a:t>
              </a:r>
              <a:endParaRPr lang="en-US" sz="2000">
                <a:solidFill>
                  <a:schemeClr val="accent2"/>
                </a:solidFill>
                <a:latin typeface="Monotype Corsiva" charset="0"/>
              </a:endParaRPr>
            </a:p>
          </p:txBody>
        </p:sp>
      </p:grpSp>
      <p:grpSp>
        <p:nvGrpSpPr>
          <p:cNvPr id="3" name="Group 16"/>
          <p:cNvGrpSpPr>
            <a:grpSpLocks/>
          </p:cNvGrpSpPr>
          <p:nvPr/>
        </p:nvGrpSpPr>
        <p:grpSpPr bwMode="auto">
          <a:xfrm>
            <a:off x="1371600" y="2057400"/>
            <a:ext cx="2403475" cy="396875"/>
            <a:chOff x="480" y="1296"/>
            <a:chExt cx="1514" cy="250"/>
          </a:xfrm>
        </p:grpSpPr>
        <p:sp>
          <p:nvSpPr>
            <p:cNvPr id="10280" name="Rectangle 17"/>
            <p:cNvSpPr>
              <a:spLocks noChangeArrowheads="1"/>
            </p:cNvSpPr>
            <p:nvPr/>
          </p:nvSpPr>
          <p:spPr bwMode="auto">
            <a:xfrm>
              <a:off x="480" y="1392"/>
              <a:ext cx="192" cy="4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0281" name="Text Box 18"/>
            <p:cNvSpPr txBox="1">
              <a:spLocks noChangeArrowheads="1"/>
            </p:cNvSpPr>
            <p:nvPr/>
          </p:nvSpPr>
          <p:spPr bwMode="auto">
            <a:xfrm>
              <a:off x="672" y="1296"/>
              <a:ext cx="1322"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A:cross sectional area</a:t>
              </a:r>
              <a:endParaRPr lang="en-US">
                <a:latin typeface="Symbol" charset="2"/>
              </a:endParaRPr>
            </a:p>
          </p:txBody>
        </p:sp>
      </p:grpSp>
      <p:sp>
        <p:nvSpPr>
          <p:cNvPr id="433171" name="Text Box 19"/>
          <p:cNvSpPr txBox="1">
            <a:spLocks noChangeArrowheads="1"/>
          </p:cNvSpPr>
          <p:nvPr/>
        </p:nvSpPr>
        <p:spPr bwMode="auto">
          <a:xfrm>
            <a:off x="838200" y="2516188"/>
            <a:ext cx="1828800"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stress</a:t>
            </a:r>
            <a:endParaRPr lang="en-US">
              <a:solidFill>
                <a:srgbClr val="FF0000"/>
              </a:solidFill>
              <a:latin typeface="Arial Narrow" charset="0"/>
            </a:endParaRPr>
          </a:p>
        </p:txBody>
      </p:sp>
      <p:grpSp>
        <p:nvGrpSpPr>
          <p:cNvPr id="4" name="Group 20"/>
          <p:cNvGrpSpPr>
            <a:grpSpLocks/>
          </p:cNvGrpSpPr>
          <p:nvPr/>
        </p:nvGrpSpPr>
        <p:grpSpPr bwMode="auto">
          <a:xfrm>
            <a:off x="6019800" y="1357313"/>
            <a:ext cx="1790700" cy="585787"/>
            <a:chOff x="3792" y="855"/>
            <a:chExt cx="1128" cy="369"/>
          </a:xfrm>
        </p:grpSpPr>
        <p:sp>
          <p:nvSpPr>
            <p:cNvPr id="10275" name="AutoShape 21"/>
            <p:cNvSpPr>
              <a:spLocks noChangeArrowheads="1"/>
            </p:cNvSpPr>
            <p:nvPr/>
          </p:nvSpPr>
          <p:spPr bwMode="auto">
            <a:xfrm>
              <a:off x="3792" y="1176"/>
              <a:ext cx="1104" cy="48"/>
            </a:xfrm>
            <a:prstGeom prst="parallelogram">
              <a:avLst>
                <a:gd name="adj" fmla="val 125755"/>
              </a:avLst>
            </a:prstGeom>
            <a:solidFill>
              <a:schemeClr val="accent1"/>
            </a:solidFill>
            <a:ln w="9525">
              <a:miter lim="800000"/>
              <a:headEnd/>
              <a:tailEnd/>
            </a:ln>
            <a:scene3d>
              <a:camera prst="legacyPerspectiveFront">
                <a:rot lat="600000" lon="1200000" rev="0"/>
              </a:camera>
              <a:lightRig rig="legacyFlat4" dir="b"/>
            </a:scene3d>
            <a:sp3d extrusionH="430200" prstMaterial="legacyMatte">
              <a:bevelT w="13500" h="13500" prst="angle"/>
              <a:bevelB w="13500" h="13500" prst="angle"/>
              <a:extrusionClr>
                <a:srgbClr val="CCFFFF"/>
              </a:extrusionClr>
            </a:sp3d>
          </p:spPr>
          <p:txBody>
            <a:bodyPr wrap="none" anchor="ctr">
              <a:prstTxWarp prst="textNoShape">
                <a:avLst/>
              </a:prstTxWarp>
              <a:flatTx/>
            </a:bodyPr>
            <a:lstStyle/>
            <a:p>
              <a:endParaRPr lang="en-US"/>
            </a:p>
          </p:txBody>
        </p:sp>
        <p:sp>
          <p:nvSpPr>
            <p:cNvPr id="10276" name="Line 22"/>
            <p:cNvSpPr>
              <a:spLocks noChangeShapeType="1"/>
            </p:cNvSpPr>
            <p:nvPr/>
          </p:nvSpPr>
          <p:spPr bwMode="auto">
            <a:xfrm>
              <a:off x="3861" y="984"/>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7" name="Line 23"/>
            <p:cNvSpPr>
              <a:spLocks noChangeShapeType="1"/>
            </p:cNvSpPr>
            <p:nvPr/>
          </p:nvSpPr>
          <p:spPr bwMode="auto">
            <a:xfrm>
              <a:off x="4896" y="1032"/>
              <a:ext cx="0" cy="19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10278" name="Line 24"/>
            <p:cNvSpPr>
              <a:spLocks noChangeShapeType="1"/>
            </p:cNvSpPr>
            <p:nvPr/>
          </p:nvSpPr>
          <p:spPr bwMode="auto">
            <a:xfrm>
              <a:off x="3861" y="1080"/>
              <a:ext cx="1035" cy="48"/>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10279" name="Text Box 25"/>
            <p:cNvSpPr txBox="1">
              <a:spLocks noChangeArrowheads="1"/>
            </p:cNvSpPr>
            <p:nvPr/>
          </p:nvSpPr>
          <p:spPr bwMode="auto">
            <a:xfrm>
              <a:off x="4080" y="855"/>
              <a:ext cx="840" cy="252"/>
            </a:xfrm>
            <a:prstGeom prst="rect">
              <a:avLst/>
            </a:prstGeom>
            <a:noFill/>
            <a:ln w="9525">
              <a:noFill/>
              <a:miter lim="800000"/>
              <a:headEnd/>
              <a:tailEnd/>
            </a:ln>
          </p:spPr>
          <p:txBody>
            <a:bodyPr wrap="none">
              <a:prstTxWarp prst="textNoShape">
                <a:avLst/>
              </a:prstTxWarp>
              <a:spAutoFit/>
            </a:bodyPr>
            <a:lstStyle/>
            <a:p>
              <a:r>
                <a:rPr lang="en-US" sz="2000" dirty="0">
                  <a:solidFill>
                    <a:schemeClr val="accent2"/>
                  </a:solidFill>
                  <a:latin typeface="Monotype Corsiva" charset="0"/>
                </a:rPr>
                <a:t>L</a:t>
              </a:r>
              <a:r>
                <a:rPr lang="en-US" sz="2000" baseline="-25000" dirty="0">
                  <a:solidFill>
                    <a:schemeClr val="accent2"/>
                  </a:solidFill>
                  <a:latin typeface="Monotype Corsiva" charset="0"/>
                </a:rPr>
                <a:t>f</a:t>
              </a:r>
              <a:r>
                <a:rPr lang="en-US" sz="2000" dirty="0">
                  <a:solidFill>
                    <a:schemeClr val="accent2"/>
                  </a:solidFill>
                  <a:latin typeface="Monotype Corsiva" charset="0"/>
                </a:rPr>
                <a:t>=</a:t>
              </a:r>
              <a:r>
                <a:rPr lang="en-US" sz="2000" dirty="0" err="1">
                  <a:solidFill>
                    <a:schemeClr val="accent2"/>
                  </a:solidFill>
                  <a:latin typeface="Monotype Corsiva" charset="0"/>
                </a:rPr>
                <a:t>L</a:t>
              </a:r>
              <a:r>
                <a:rPr lang="en-US" sz="2000" baseline="-25000" dirty="0" err="1">
                  <a:solidFill>
                    <a:schemeClr val="accent2"/>
                  </a:solidFill>
                  <a:latin typeface="Monotype Corsiva" charset="0"/>
                </a:rPr>
                <a:t>i</a:t>
              </a:r>
              <a:r>
                <a:rPr lang="en-US" sz="2000" dirty="0" err="1" smtClean="0">
                  <a:solidFill>
                    <a:schemeClr val="accent2"/>
                  </a:solidFill>
                  <a:latin typeface="Monotype Corsiva" charset="0"/>
                </a:rPr>
                <a:t>+ΔL</a:t>
              </a:r>
              <a:endParaRPr lang="en-US" sz="2000" dirty="0">
                <a:solidFill>
                  <a:schemeClr val="accent2"/>
                </a:solidFill>
                <a:latin typeface="Monotype Corsiva" charset="0"/>
              </a:endParaRPr>
            </a:p>
          </p:txBody>
        </p:sp>
      </p:grpSp>
      <p:grpSp>
        <p:nvGrpSpPr>
          <p:cNvPr id="5" name="Group 26"/>
          <p:cNvGrpSpPr>
            <a:grpSpLocks/>
          </p:cNvGrpSpPr>
          <p:nvPr/>
        </p:nvGrpSpPr>
        <p:grpSpPr bwMode="auto">
          <a:xfrm>
            <a:off x="2362200" y="1508125"/>
            <a:ext cx="762000" cy="396875"/>
            <a:chOff x="1104" y="950"/>
            <a:chExt cx="480" cy="250"/>
          </a:xfrm>
        </p:grpSpPr>
        <p:sp>
          <p:nvSpPr>
            <p:cNvPr id="10273" name="Line 27"/>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4" name="Text Box 28"/>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sp>
        <p:nvSpPr>
          <p:cNvPr id="433181" name="AutoShape 29"/>
          <p:cNvSpPr>
            <a:spLocks noChangeArrowheads="1"/>
          </p:cNvSpPr>
          <p:nvPr/>
        </p:nvSpPr>
        <p:spPr bwMode="auto">
          <a:xfrm>
            <a:off x="3733800" y="1447800"/>
            <a:ext cx="1828800" cy="762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stretch</a:t>
            </a:r>
          </a:p>
        </p:txBody>
      </p:sp>
      <p:grpSp>
        <p:nvGrpSpPr>
          <p:cNvPr id="6" name="Group 30"/>
          <p:cNvGrpSpPr>
            <a:grpSpLocks/>
          </p:cNvGrpSpPr>
          <p:nvPr/>
        </p:nvGrpSpPr>
        <p:grpSpPr bwMode="auto">
          <a:xfrm>
            <a:off x="7696200" y="1600200"/>
            <a:ext cx="762000" cy="396875"/>
            <a:chOff x="1104" y="950"/>
            <a:chExt cx="480" cy="250"/>
          </a:xfrm>
        </p:grpSpPr>
        <p:sp>
          <p:nvSpPr>
            <p:cNvPr id="10271" name="Line 31"/>
            <p:cNvSpPr>
              <a:spLocks noChangeShapeType="1"/>
            </p:cNvSpPr>
            <p:nvPr/>
          </p:nvSpPr>
          <p:spPr bwMode="auto">
            <a:xfrm>
              <a:off x="1104"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2" name="Text Box 32"/>
            <p:cNvSpPr txBox="1">
              <a:spLocks noChangeArrowheads="1"/>
            </p:cNvSpPr>
            <p:nvPr/>
          </p:nvSpPr>
          <p:spPr bwMode="auto">
            <a:xfrm>
              <a:off x="1296" y="950"/>
              <a:ext cx="288"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ex</a:t>
              </a:r>
              <a:endParaRPr lang="en-US" sz="2000" b="1">
                <a:solidFill>
                  <a:srgbClr val="FF0000"/>
                </a:solidFill>
                <a:latin typeface="Monotype Corsiva" charset="0"/>
              </a:endParaRPr>
            </a:p>
          </p:txBody>
        </p:sp>
      </p:grpSp>
      <p:grpSp>
        <p:nvGrpSpPr>
          <p:cNvPr id="7" name="Group 33"/>
          <p:cNvGrpSpPr>
            <a:grpSpLocks/>
          </p:cNvGrpSpPr>
          <p:nvPr/>
        </p:nvGrpSpPr>
        <p:grpSpPr bwMode="auto">
          <a:xfrm rot="490008" flipH="1">
            <a:off x="6932613" y="1670050"/>
            <a:ext cx="762000" cy="396875"/>
            <a:chOff x="1105" y="956"/>
            <a:chExt cx="480" cy="250"/>
          </a:xfrm>
        </p:grpSpPr>
        <p:sp>
          <p:nvSpPr>
            <p:cNvPr id="10269" name="Line 34"/>
            <p:cNvSpPr>
              <a:spLocks noChangeShapeType="1"/>
            </p:cNvSpPr>
            <p:nvPr/>
          </p:nvSpPr>
          <p:spPr bwMode="auto">
            <a:xfrm>
              <a:off x="1105" y="1152"/>
              <a:ext cx="480" cy="48"/>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10270" name="Text Box 35"/>
            <p:cNvSpPr txBox="1">
              <a:spLocks noChangeArrowheads="1"/>
            </p:cNvSpPr>
            <p:nvPr/>
          </p:nvSpPr>
          <p:spPr bwMode="auto">
            <a:xfrm>
              <a:off x="1184" y="956"/>
              <a:ext cx="282"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in</a:t>
              </a:r>
              <a:endParaRPr lang="en-US" sz="2000" b="1">
                <a:solidFill>
                  <a:srgbClr val="FF0000"/>
                </a:solidFill>
                <a:latin typeface="Monotype Corsiva" charset="0"/>
              </a:endParaRPr>
            </a:p>
          </p:txBody>
        </p:sp>
      </p:grpSp>
      <p:sp>
        <p:nvSpPr>
          <p:cNvPr id="433188" name="Text Box 36"/>
          <p:cNvSpPr txBox="1">
            <a:spLocks noChangeArrowheads="1"/>
          </p:cNvSpPr>
          <p:nvPr/>
        </p:nvSpPr>
        <p:spPr bwMode="auto">
          <a:xfrm>
            <a:off x="4667250" y="2516188"/>
            <a:ext cx="1798638" cy="457200"/>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Tensile strain</a:t>
            </a:r>
            <a:endParaRPr lang="en-US">
              <a:solidFill>
                <a:srgbClr val="FF0000"/>
              </a:solidFill>
              <a:latin typeface="Arial Narrow" charset="0"/>
            </a:endParaRPr>
          </a:p>
        </p:txBody>
      </p:sp>
      <p:graphicFrame>
        <p:nvGraphicFramePr>
          <p:cNvPr id="433189" name="Object 3"/>
          <p:cNvGraphicFramePr>
            <a:graphicFrameLocks noChangeAspect="1"/>
          </p:cNvGraphicFramePr>
          <p:nvPr/>
        </p:nvGraphicFramePr>
        <p:xfrm>
          <a:off x="6477000" y="2427288"/>
          <a:ext cx="1798638" cy="635000"/>
        </p:xfrm>
        <a:graphic>
          <a:graphicData uri="http://schemas.openxmlformats.org/presentationml/2006/ole">
            <mc:AlternateContent xmlns:mc="http://schemas.openxmlformats.org/markup-compatibility/2006">
              <mc:Choice xmlns:v="urn:schemas-microsoft-com:vml" Requires="v">
                <p:oleObj spid="_x0000_s512251" name="Equation" r:id="rId5" imgW="1244520" imgH="431640" progId="Equation.3">
                  <p:embed/>
                </p:oleObj>
              </mc:Choice>
              <mc:Fallback>
                <p:oleObj name="Equation" r:id="rId5" imgW="124452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427288"/>
                        <a:ext cx="1798638" cy="63500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0" name="Object 4"/>
          <p:cNvGraphicFramePr>
            <a:graphicFrameLocks noChangeAspect="1"/>
          </p:cNvGraphicFramePr>
          <p:nvPr/>
        </p:nvGraphicFramePr>
        <p:xfrm>
          <a:off x="4038600" y="3395663"/>
          <a:ext cx="533400" cy="442912"/>
        </p:xfrm>
        <a:graphic>
          <a:graphicData uri="http://schemas.openxmlformats.org/presentationml/2006/ole">
            <mc:AlternateContent xmlns:mc="http://schemas.openxmlformats.org/markup-compatibility/2006">
              <mc:Choice xmlns:v="urn:schemas-microsoft-com:vml" Requires="v">
                <p:oleObj spid="_x0000_s512252" name="Equation" r:id="rId7" imgW="164880" imgH="164880" progId="Equation.3">
                  <p:embed/>
                </p:oleObj>
              </mc:Choice>
              <mc:Fallback>
                <p:oleObj name="Equation" r:id="rId7" imgW="1648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3395663"/>
                        <a:ext cx="533400" cy="4429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3191" name="Text Box 39"/>
          <p:cNvSpPr txBox="1">
            <a:spLocks noChangeArrowheads="1"/>
          </p:cNvSpPr>
          <p:nvPr/>
        </p:nvSpPr>
        <p:spPr bwMode="auto">
          <a:xfrm>
            <a:off x="4648200" y="4114800"/>
            <a:ext cx="1943100" cy="396875"/>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Arial Narrow" charset="0"/>
              </a:rPr>
              <a:t>Force per unit area</a:t>
            </a:r>
          </a:p>
        </p:txBody>
      </p:sp>
      <p:sp>
        <p:nvSpPr>
          <p:cNvPr id="433192" name="Text Box 40"/>
          <p:cNvSpPr txBox="1">
            <a:spLocks noChangeArrowheads="1"/>
          </p:cNvSpPr>
          <p:nvPr/>
        </p:nvSpPr>
        <p:spPr bwMode="auto">
          <a:xfrm>
            <a:off x="7048500" y="3200400"/>
            <a:ext cx="2095500" cy="730250"/>
          </a:xfrm>
          <a:prstGeom prst="rect">
            <a:avLst/>
          </a:prstGeom>
          <a:noFill/>
          <a:ln w="9525">
            <a:noFill/>
            <a:miter lim="800000"/>
            <a:headEnd/>
            <a:tailEnd/>
          </a:ln>
        </p:spPr>
        <p:txBody>
          <a:bodyPr>
            <a:prstTxWarp prst="textNoShape">
              <a:avLst/>
            </a:prstTxWarp>
            <a:spAutoFit/>
          </a:bodyPr>
          <a:lstStyle/>
          <a:p>
            <a:r>
              <a:rPr lang="en-US" sz="1400">
                <a:solidFill>
                  <a:srgbClr val="FF0000"/>
                </a:solidFill>
                <a:latin typeface="Arial Narrow" charset="0"/>
              </a:rPr>
              <a:t>Used to characterize a rod  or wire stressed under tension or compression</a:t>
            </a:r>
          </a:p>
        </p:txBody>
      </p:sp>
      <p:graphicFrame>
        <p:nvGraphicFramePr>
          <p:cNvPr id="433194" name="Object 5"/>
          <p:cNvGraphicFramePr>
            <a:graphicFrameLocks noChangeAspect="1"/>
          </p:cNvGraphicFramePr>
          <p:nvPr/>
        </p:nvGraphicFramePr>
        <p:xfrm>
          <a:off x="4521200" y="3321050"/>
          <a:ext cx="1636713" cy="592138"/>
        </p:xfrm>
        <a:graphic>
          <a:graphicData uri="http://schemas.openxmlformats.org/presentationml/2006/ole">
            <mc:AlternateContent xmlns:mc="http://schemas.openxmlformats.org/markup-compatibility/2006">
              <mc:Choice xmlns:v="urn:schemas-microsoft-com:vml" Requires="v">
                <p:oleObj spid="_x0000_s512253" name="Equation" r:id="rId9" imgW="1028520" imgH="393480" progId="Equation.3">
                  <p:embed/>
                </p:oleObj>
              </mc:Choice>
              <mc:Fallback>
                <p:oleObj name="Equation" r:id="rId9" imgW="10285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21200" y="3321050"/>
                        <a:ext cx="1636713" cy="5921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3195" name="Object 6"/>
          <p:cNvGraphicFramePr>
            <a:graphicFrameLocks noChangeAspect="1"/>
          </p:cNvGraphicFramePr>
          <p:nvPr/>
        </p:nvGraphicFramePr>
        <p:xfrm>
          <a:off x="6105525" y="3200400"/>
          <a:ext cx="828675" cy="833438"/>
        </p:xfrm>
        <a:graphic>
          <a:graphicData uri="http://schemas.openxmlformats.org/presentationml/2006/ole">
            <mc:AlternateContent xmlns:mc="http://schemas.openxmlformats.org/markup-compatibility/2006">
              <mc:Choice xmlns:v="urn:schemas-microsoft-com:vml" Requires="v">
                <p:oleObj spid="_x0000_s512254" name="Equation" r:id="rId11" imgW="520560" imgH="634680" progId="Equation.DSMT4">
                  <p:embed/>
                </p:oleObj>
              </mc:Choice>
              <mc:Fallback>
                <p:oleObj name="Equation" r:id="rId11" imgW="520560" imgH="6346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5525" y="3200400"/>
                        <a:ext cx="828675" cy="833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4364139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3156"/>
                                        </p:tgtEl>
                                        <p:attrNameLst>
                                          <p:attrName>style.visibility</p:attrName>
                                        </p:attrNameLst>
                                      </p:cBhvr>
                                      <p:to>
                                        <p:strVal val="visible"/>
                                      </p:to>
                                    </p:set>
                                    <p:animEffect transition="in" filter="wipe(left)">
                                      <p:cBhvr>
                                        <p:cTn id="7" dur="500"/>
                                        <p:tgtEl>
                                          <p:spTgt spid="4331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3181"/>
                                        </p:tgtEl>
                                        <p:attrNameLst>
                                          <p:attrName>style.visibility</p:attrName>
                                        </p:attrNameLst>
                                      </p:cBhvr>
                                      <p:to>
                                        <p:strVal val="visible"/>
                                      </p:to>
                                    </p:set>
                                    <p:animEffect transition="in" filter="wipe(left)">
                                      <p:cBhvr>
                                        <p:cTn id="27" dur="500"/>
                                        <p:tgtEl>
                                          <p:spTgt spid="4331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3157">
                                            <p:txEl>
                                              <p:pRg st="0" end="0"/>
                                            </p:txEl>
                                          </p:spTgt>
                                        </p:tgtEl>
                                        <p:attrNameLst>
                                          <p:attrName>style.visibility</p:attrName>
                                        </p:attrNameLst>
                                      </p:cBhvr>
                                      <p:to>
                                        <p:strVal val="visible"/>
                                      </p:to>
                                    </p:set>
                                    <p:animEffect transition="in" filter="wipe(left)">
                                      <p:cBhvr>
                                        <p:cTn id="47" dur="500"/>
                                        <p:tgtEl>
                                          <p:spTgt spid="43315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3171">
                                            <p:txEl>
                                              <p:pRg st="0" end="0"/>
                                            </p:txEl>
                                          </p:spTgt>
                                        </p:tgtEl>
                                        <p:attrNameLst>
                                          <p:attrName>style.visibility</p:attrName>
                                        </p:attrNameLst>
                                      </p:cBhvr>
                                      <p:to>
                                        <p:strVal val="visible"/>
                                      </p:to>
                                    </p:set>
                                    <p:animEffect transition="in" filter="wipe(left)">
                                      <p:cBhvr>
                                        <p:cTn id="52" dur="500"/>
                                        <p:tgtEl>
                                          <p:spTgt spid="43317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3155"/>
                                        </p:tgtEl>
                                        <p:attrNameLst>
                                          <p:attrName>style.visibility</p:attrName>
                                        </p:attrNameLst>
                                      </p:cBhvr>
                                      <p:to>
                                        <p:strVal val="visible"/>
                                      </p:to>
                                    </p:set>
                                    <p:animEffect transition="in" filter="wipe(left)">
                                      <p:cBhvr>
                                        <p:cTn id="57" dur="500"/>
                                        <p:tgtEl>
                                          <p:spTgt spid="43315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33188">
                                            <p:txEl>
                                              <p:pRg st="0" end="0"/>
                                            </p:txEl>
                                          </p:spTgt>
                                        </p:tgtEl>
                                        <p:attrNameLst>
                                          <p:attrName>style.visibility</p:attrName>
                                        </p:attrNameLst>
                                      </p:cBhvr>
                                      <p:to>
                                        <p:strVal val="visible"/>
                                      </p:to>
                                    </p:set>
                                    <p:animEffect transition="in" filter="wipe(left)">
                                      <p:cBhvr>
                                        <p:cTn id="62" dur="500"/>
                                        <p:tgtEl>
                                          <p:spTgt spid="43318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3189"/>
                                        </p:tgtEl>
                                        <p:attrNameLst>
                                          <p:attrName>style.visibility</p:attrName>
                                        </p:attrNameLst>
                                      </p:cBhvr>
                                      <p:to>
                                        <p:strVal val="visible"/>
                                      </p:to>
                                    </p:set>
                                    <p:animEffect transition="in" filter="wipe(left)">
                                      <p:cBhvr>
                                        <p:cTn id="67" dur="500"/>
                                        <p:tgtEl>
                                          <p:spTgt spid="43318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33158">
                                            <p:txEl>
                                              <p:pRg st="0" end="0"/>
                                            </p:txEl>
                                          </p:spTgt>
                                        </p:tgtEl>
                                        <p:attrNameLst>
                                          <p:attrName>style.visibility</p:attrName>
                                        </p:attrNameLst>
                                      </p:cBhvr>
                                      <p:to>
                                        <p:strVal val="visible"/>
                                      </p:to>
                                    </p:set>
                                    <p:animEffect transition="in" filter="wipe(left)">
                                      <p:cBhvr>
                                        <p:cTn id="72" dur="500"/>
                                        <p:tgtEl>
                                          <p:spTgt spid="433158">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3190"/>
                                        </p:tgtEl>
                                        <p:attrNameLst>
                                          <p:attrName>style.visibility</p:attrName>
                                        </p:attrNameLst>
                                      </p:cBhvr>
                                      <p:to>
                                        <p:strVal val="visible"/>
                                      </p:to>
                                    </p:set>
                                    <p:animEffect transition="in" filter="wipe(left)">
                                      <p:cBhvr>
                                        <p:cTn id="77" dur="500"/>
                                        <p:tgtEl>
                                          <p:spTgt spid="43319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33194"/>
                                        </p:tgtEl>
                                        <p:attrNameLst>
                                          <p:attrName>style.visibility</p:attrName>
                                        </p:attrNameLst>
                                      </p:cBhvr>
                                      <p:to>
                                        <p:strVal val="visible"/>
                                      </p:to>
                                    </p:set>
                                    <p:animEffect transition="in" filter="wipe(left)">
                                      <p:cBhvr>
                                        <p:cTn id="82" dur="500"/>
                                        <p:tgtEl>
                                          <p:spTgt spid="43319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33195"/>
                                        </p:tgtEl>
                                        <p:attrNameLst>
                                          <p:attrName>style.visibility</p:attrName>
                                        </p:attrNameLst>
                                      </p:cBhvr>
                                      <p:to>
                                        <p:strVal val="visible"/>
                                      </p:to>
                                    </p:set>
                                    <p:animEffect transition="in" filter="wipe(left)">
                                      <p:cBhvr>
                                        <p:cTn id="87" dur="500"/>
                                        <p:tgtEl>
                                          <p:spTgt spid="43319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433192">
                                            <p:txEl>
                                              <p:pRg st="0" end="0"/>
                                            </p:txEl>
                                          </p:spTgt>
                                        </p:tgtEl>
                                        <p:attrNameLst>
                                          <p:attrName>style.visibility</p:attrName>
                                        </p:attrNameLst>
                                      </p:cBhvr>
                                      <p:to>
                                        <p:strVal val="visible"/>
                                      </p:to>
                                    </p:set>
                                    <p:animEffect transition="in" filter="wipe(left)">
                                      <p:cBhvr>
                                        <p:cTn id="92" dur="500"/>
                                        <p:tgtEl>
                                          <p:spTgt spid="433192">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33159"/>
                                        </p:tgtEl>
                                        <p:attrNameLst>
                                          <p:attrName>style.visibility</p:attrName>
                                        </p:attrNameLst>
                                      </p:cBhvr>
                                      <p:to>
                                        <p:strVal val="visible"/>
                                      </p:to>
                                    </p:set>
                                    <p:animEffect transition="in" filter="wipe(left)">
                                      <p:cBhvr>
                                        <p:cTn id="97" dur="500"/>
                                        <p:tgtEl>
                                          <p:spTgt spid="4331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33191">
                                            <p:txEl>
                                              <p:pRg st="0" end="0"/>
                                            </p:txEl>
                                          </p:spTgt>
                                        </p:tgtEl>
                                        <p:attrNameLst>
                                          <p:attrName>style.visibility</p:attrName>
                                        </p:attrNameLst>
                                      </p:cBhvr>
                                      <p:to>
                                        <p:strVal val="visible"/>
                                      </p:to>
                                    </p:set>
                                    <p:animEffect transition="in" filter="wipe(left)">
                                      <p:cBhvr>
                                        <p:cTn id="102" dur="500"/>
                                        <p:tgtEl>
                                          <p:spTgt spid="433191">
                                            <p:txEl>
                                              <p:pRg st="0" end="0"/>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433160">
                                            <p:txEl>
                                              <p:pRg st="0" end="0"/>
                                            </p:txEl>
                                          </p:spTgt>
                                        </p:tgtEl>
                                        <p:attrNameLst>
                                          <p:attrName>style.visibility</p:attrName>
                                        </p:attrNameLst>
                                      </p:cBhvr>
                                      <p:to>
                                        <p:strVal val="visible"/>
                                      </p:to>
                                    </p:set>
                                    <p:animEffect transition="in" filter="wipe(left)">
                                      <p:cBhvr>
                                        <p:cTn id="107" dur="500"/>
                                        <p:tgtEl>
                                          <p:spTgt spid="433160">
                                            <p:txEl>
                                              <p:pRg st="0" end="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433161">
                                            <p:txEl>
                                              <p:pRg st="0" end="0"/>
                                            </p:txEl>
                                          </p:spTgt>
                                        </p:tgtEl>
                                        <p:attrNameLst>
                                          <p:attrName>style.visibility</p:attrName>
                                        </p:attrNameLst>
                                      </p:cBhvr>
                                      <p:to>
                                        <p:strVal val="visible"/>
                                      </p:to>
                                    </p:set>
                                    <p:animEffect transition="in" filter="wipe(left)">
                                      <p:cBhvr>
                                        <p:cTn id="112" dur="500"/>
                                        <p:tgtEl>
                                          <p:spTgt spid="433161">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iterate type="wd">
                                    <p:tmPct val="10000"/>
                                  </p:iterate>
                                  <p:childTnLst>
                                    <p:set>
                                      <p:cBhvr>
                                        <p:cTn id="116" dur="1" fill="hold">
                                          <p:stCondLst>
                                            <p:cond delay="0"/>
                                          </p:stCondLst>
                                        </p:cTn>
                                        <p:tgtEl>
                                          <p:spTgt spid="433161">
                                            <p:txEl>
                                              <p:pRg st="1" end="1"/>
                                            </p:txEl>
                                          </p:spTgt>
                                        </p:tgtEl>
                                        <p:attrNameLst>
                                          <p:attrName>style.visibility</p:attrName>
                                        </p:attrNameLst>
                                      </p:cBhvr>
                                      <p:to>
                                        <p:strVal val="visible"/>
                                      </p:to>
                                    </p:set>
                                    <p:animEffect transition="in" filter="wipe(left)">
                                      <p:cBhvr>
                                        <p:cTn id="117" dur="500"/>
                                        <p:tgtEl>
                                          <p:spTgt spid="4331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6" grpId="0" animBg="1" autoUpdateAnimBg="0"/>
      <p:bldP spid="433157" grpId="0" build="p" autoUpdateAnimBg="0"/>
      <p:bldP spid="433158" grpId="0" build="p" autoUpdateAnimBg="0"/>
      <p:bldP spid="433159" grpId="0" animBg="1" autoUpdateAnimBg="0"/>
      <p:bldP spid="433160" grpId="0" build="p" autoUpdateAnimBg="0"/>
      <p:bldP spid="433161" grpId="0" build="p" autoUpdateAnimBg="0"/>
      <p:bldP spid="433171" grpId="0" build="p" autoUpdateAnimBg="0"/>
      <p:bldP spid="433181" grpId="0" animBg="1" autoUpdateAnimBg="0"/>
      <p:bldP spid="433188" grpId="0" build="p" autoUpdateAnimBg="0"/>
      <p:bldP spid="433191" grpId="0" build="p" autoUpdateAnimBg="0"/>
      <p:bldP spid="43319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0"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1271"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34" name="Slide Number Placeholder 5"/>
          <p:cNvSpPr>
            <a:spLocks noGrp="1"/>
          </p:cNvSpPr>
          <p:nvPr>
            <p:ph type="sldNum" sz="quarter" idx="12"/>
          </p:nvPr>
        </p:nvSpPr>
        <p:spPr/>
        <p:txBody>
          <a:bodyPr/>
          <a:lstStyle/>
          <a:p>
            <a:fld id="{D336F85A-6F77-2E44-854A-786E06A68AFA}" type="slidenum">
              <a:rPr lang="en-US"/>
              <a:pPr/>
              <a:t>6</a:t>
            </a:fld>
            <a:endParaRPr lang="en-US"/>
          </a:p>
        </p:txBody>
      </p:sp>
      <p:graphicFrame>
        <p:nvGraphicFramePr>
          <p:cNvPr id="434178" name="Object 2"/>
          <p:cNvGraphicFramePr>
            <a:graphicFrameLocks noChangeAspect="1"/>
          </p:cNvGraphicFramePr>
          <p:nvPr/>
        </p:nvGraphicFramePr>
        <p:xfrm>
          <a:off x="3397250" y="4926013"/>
          <a:ext cx="2622550" cy="704850"/>
        </p:xfrm>
        <a:graphic>
          <a:graphicData uri="http://schemas.openxmlformats.org/presentationml/2006/ole">
            <mc:AlternateContent xmlns:mc="http://schemas.openxmlformats.org/markup-compatibility/2006">
              <mc:Choice xmlns:v="urn:schemas-microsoft-com:vml" Requires="v">
                <p:oleObj spid="_x0000_s513225" name="Equation" r:id="rId3" imgW="1206360" imgH="393480" progId="Equation.3">
                  <p:embed/>
                </p:oleObj>
              </mc:Choice>
              <mc:Fallback>
                <p:oleObj name="Equation" r:id="rId3" imgW="12063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7250" y="4926013"/>
                        <a:ext cx="262255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79" name="Object 3"/>
          <p:cNvGraphicFramePr>
            <a:graphicFrameLocks noChangeAspect="1"/>
          </p:cNvGraphicFramePr>
          <p:nvPr/>
        </p:nvGraphicFramePr>
        <p:xfrm>
          <a:off x="5983288" y="4732338"/>
          <a:ext cx="1408112" cy="1092200"/>
        </p:xfrm>
        <a:graphic>
          <a:graphicData uri="http://schemas.openxmlformats.org/presentationml/2006/ole">
            <mc:AlternateContent xmlns:mc="http://schemas.openxmlformats.org/markup-compatibility/2006">
              <mc:Choice xmlns:v="urn:schemas-microsoft-com:vml" Requires="v">
                <p:oleObj spid="_x0000_s513226" name="Equation" r:id="rId5" imgW="647640" imgH="609480" progId="Equation.3">
                  <p:embed/>
                </p:oleObj>
              </mc:Choice>
              <mc:Fallback>
                <p:oleObj name="Equation" r:id="rId5" imgW="64764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4732338"/>
                        <a:ext cx="1408112" cy="1092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434180" name="Object 4"/>
          <p:cNvGraphicFramePr>
            <a:graphicFrameLocks noChangeAspect="1"/>
          </p:cNvGraphicFramePr>
          <p:nvPr/>
        </p:nvGraphicFramePr>
        <p:xfrm>
          <a:off x="7354888" y="4800600"/>
          <a:ext cx="1408112" cy="955675"/>
        </p:xfrm>
        <a:graphic>
          <a:graphicData uri="http://schemas.openxmlformats.org/presentationml/2006/ole">
            <mc:AlternateContent xmlns:mc="http://schemas.openxmlformats.org/markup-compatibility/2006">
              <mc:Choice xmlns:v="urn:schemas-microsoft-com:vml" Requires="v">
                <p:oleObj spid="_x0000_s513227" name="Equation" r:id="rId7" imgW="647640" imgH="533160" progId="Equation.3">
                  <p:embed/>
                </p:oleObj>
              </mc:Choice>
              <mc:Fallback>
                <p:oleObj name="Equation" r:id="rId7" imgW="647640" imgH="5331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54888" y="4800600"/>
                        <a:ext cx="1408112"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1273" name="Rectangle 5"/>
          <p:cNvSpPr>
            <a:spLocks noGrp="1" noChangeArrowheads="1"/>
          </p:cNvSpPr>
          <p:nvPr>
            <p:ph type="title"/>
          </p:nvPr>
        </p:nvSpPr>
        <p:spPr>
          <a:xfrm>
            <a:off x="685800" y="152400"/>
            <a:ext cx="8153400" cy="609600"/>
          </a:xfrm>
        </p:spPr>
        <p:txBody>
          <a:bodyPr/>
          <a:lstStyle/>
          <a:p>
            <a:r>
              <a:rPr lang="en-US"/>
              <a:t>Bulk Modulus</a:t>
            </a:r>
          </a:p>
        </p:txBody>
      </p:sp>
      <p:graphicFrame>
        <p:nvGraphicFramePr>
          <p:cNvPr id="434182" name="Object 5"/>
          <p:cNvGraphicFramePr>
            <a:graphicFrameLocks noChangeAspect="1"/>
          </p:cNvGraphicFramePr>
          <p:nvPr/>
        </p:nvGraphicFramePr>
        <p:xfrm>
          <a:off x="2819400" y="3282950"/>
          <a:ext cx="4724400" cy="679450"/>
        </p:xfrm>
        <a:graphic>
          <a:graphicData uri="http://schemas.openxmlformats.org/presentationml/2006/ole">
            <mc:AlternateContent xmlns:mc="http://schemas.openxmlformats.org/markup-compatibility/2006">
              <mc:Choice xmlns:v="urn:schemas-microsoft-com:vml" Requires="v">
                <p:oleObj spid="_x0000_s513228" name="Equation" r:id="rId9" imgW="2831760" imgH="419040" progId="Equation.DSMT4">
                  <p:embed/>
                </p:oleObj>
              </mc:Choice>
              <mc:Fallback>
                <p:oleObj name="Equation" r:id="rId9" imgW="2831760" imgH="419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3282950"/>
                        <a:ext cx="4724400" cy="679450"/>
                      </a:xfrm>
                      <a:prstGeom prst="rect">
                        <a:avLst/>
                      </a:prstGeom>
                      <a:solidFill>
                        <a:srgbClr val="FFFF99"/>
                      </a:solidFill>
                      <a:ln>
                        <a:noFill/>
                      </a:ln>
                      <a:extLs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4183" name="Text Box 7"/>
          <p:cNvSpPr txBox="1">
            <a:spLocks noChangeArrowheads="1"/>
          </p:cNvSpPr>
          <p:nvPr/>
        </p:nvSpPr>
        <p:spPr bwMode="auto">
          <a:xfrm>
            <a:off x="533400" y="838200"/>
            <a:ext cx="8077200" cy="762000"/>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200">
                <a:solidFill>
                  <a:srgbClr val="333399"/>
                </a:solidFill>
                <a:latin typeface="Arial Narrow" charset="0"/>
              </a:rPr>
              <a:t>Bulk Modulus characterizes the response of a substance to uniform squeezing or reduction of pressure.</a:t>
            </a:r>
          </a:p>
        </p:txBody>
      </p:sp>
      <p:sp>
        <p:nvSpPr>
          <p:cNvPr id="434184" name="Text Box 8"/>
          <p:cNvSpPr txBox="1">
            <a:spLocks noChangeArrowheads="1"/>
          </p:cNvSpPr>
          <p:nvPr/>
        </p:nvSpPr>
        <p:spPr bwMode="auto">
          <a:xfrm>
            <a:off x="914400" y="4876800"/>
            <a:ext cx="20574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Bulk Modulus is defined as</a:t>
            </a:r>
          </a:p>
        </p:txBody>
      </p:sp>
      <p:sp>
        <p:nvSpPr>
          <p:cNvPr id="434185" name="Text Box 9"/>
          <p:cNvSpPr txBox="1">
            <a:spLocks noChangeArrowheads="1"/>
          </p:cNvSpPr>
          <p:nvPr/>
        </p:nvSpPr>
        <p:spPr bwMode="auto">
          <a:xfrm>
            <a:off x="685800" y="3276600"/>
            <a:ext cx="1905000" cy="822325"/>
          </a:xfrm>
          <a:prstGeom prst="rect">
            <a:avLst/>
          </a:prstGeom>
          <a:noFill/>
          <a:ln w="28575">
            <a:noFill/>
            <a:miter lim="800000"/>
            <a:headEnd/>
            <a:tailEnd/>
          </a:ln>
        </p:spPr>
        <p:txBody>
          <a:bodyPr>
            <a:prstTxWarp prst="textNoShape">
              <a:avLst/>
            </a:prstTxWarp>
            <a:spAutoFit/>
          </a:bodyPr>
          <a:lstStyle/>
          <a:p>
            <a:pPr>
              <a:spcBef>
                <a:spcPct val="20000"/>
              </a:spcBef>
            </a:pPr>
            <a:r>
              <a:rPr lang="en-US">
                <a:solidFill>
                  <a:srgbClr val="333399"/>
                </a:solidFill>
                <a:latin typeface="Arial Narrow" charset="0"/>
              </a:rPr>
              <a:t>Volume stress =pressure</a:t>
            </a:r>
            <a:endParaRPr lang="en-US">
              <a:solidFill>
                <a:srgbClr val="FF0000"/>
              </a:solidFill>
              <a:latin typeface="Arial Narrow" charset="0"/>
            </a:endParaRPr>
          </a:p>
        </p:txBody>
      </p:sp>
      <p:sp>
        <p:nvSpPr>
          <p:cNvPr id="434186" name="AutoShape 10"/>
          <p:cNvSpPr>
            <a:spLocks noChangeArrowheads="1"/>
          </p:cNvSpPr>
          <p:nvPr/>
        </p:nvSpPr>
        <p:spPr bwMode="auto">
          <a:xfrm>
            <a:off x="2819400" y="1828800"/>
            <a:ext cx="2743200" cy="1143000"/>
          </a:xfrm>
          <a:prstGeom prst="rightArrow">
            <a:avLst>
              <a:gd name="adj1" fmla="val 50000"/>
              <a:gd name="adj2" fmla="val 60000"/>
            </a:avLst>
          </a:prstGeom>
          <a:solidFill>
            <a:srgbClr val="CCFFFF"/>
          </a:solidFill>
          <a:ln w="28575">
            <a:solidFill>
              <a:srgbClr val="FF0000"/>
            </a:solidFill>
            <a:miter lim="800000"/>
            <a:headEnd/>
            <a:tailEnd/>
          </a:ln>
        </p:spPr>
        <p:txBody>
          <a:bodyPr wrap="none" anchor="ctr">
            <a:prstTxWarp prst="textNoShape">
              <a:avLst/>
            </a:prstTxWarp>
          </a:bodyPr>
          <a:lstStyle/>
          <a:p>
            <a:pPr algn="ctr"/>
            <a:r>
              <a:rPr lang="en-US" sz="2000">
                <a:solidFill>
                  <a:srgbClr val="FF0000"/>
                </a:solidFill>
                <a:latin typeface="Arial Narrow" charset="0"/>
              </a:rPr>
              <a:t>After the pressure change</a:t>
            </a:r>
          </a:p>
        </p:txBody>
      </p:sp>
      <p:sp>
        <p:nvSpPr>
          <p:cNvPr id="434187" name="Text Box 11"/>
          <p:cNvSpPr txBox="1">
            <a:spLocks noChangeArrowheads="1"/>
          </p:cNvSpPr>
          <p:nvPr/>
        </p:nvSpPr>
        <p:spPr bwMode="auto">
          <a:xfrm>
            <a:off x="533400" y="3978275"/>
            <a:ext cx="7848600" cy="830997"/>
          </a:xfrm>
          <a:prstGeom prst="rect">
            <a:avLst/>
          </a:prstGeom>
          <a:noFill/>
          <a:ln w="28575">
            <a:noFill/>
            <a:miter lim="800000"/>
            <a:headEnd/>
            <a:tailEnd/>
          </a:ln>
        </p:spPr>
        <p:txBody>
          <a:bodyPr>
            <a:prstTxWarp prst="textNoShape">
              <a:avLst/>
            </a:prstTxWarp>
            <a:spAutoFit/>
          </a:bodyPr>
          <a:lstStyle/>
          <a:p>
            <a:pPr>
              <a:spcBef>
                <a:spcPct val="20000"/>
              </a:spcBef>
            </a:pPr>
            <a:r>
              <a:rPr lang="en-US" dirty="0">
                <a:solidFill>
                  <a:srgbClr val="FF0000"/>
                </a:solidFill>
                <a:latin typeface="Arial Narrow" charset="0"/>
              </a:rPr>
              <a:t>If the pressure on an object changes by</a:t>
            </a:r>
            <a:r>
              <a:rPr lang="en-US" dirty="0" smtClean="0">
                <a:solidFill>
                  <a:srgbClr val="FF0000"/>
                </a:solidFill>
                <a:latin typeface="Arial Narrow" charset="0"/>
              </a:rPr>
              <a:t> ΔP=ΔF</a:t>
            </a:r>
            <a:r>
              <a:rPr lang="en-US" dirty="0">
                <a:solidFill>
                  <a:srgbClr val="FF0000"/>
                </a:solidFill>
                <a:latin typeface="Arial Narrow" charset="0"/>
              </a:rPr>
              <a:t>/A, the object will undergo a volume change</a:t>
            </a:r>
            <a:r>
              <a:rPr lang="en-US" dirty="0" smtClean="0">
                <a:solidFill>
                  <a:srgbClr val="FF0000"/>
                </a:solidFill>
                <a:latin typeface="Arial Narrow" charset="0"/>
              </a:rPr>
              <a:t> ΔV</a:t>
            </a:r>
            <a:r>
              <a:rPr lang="en-US" dirty="0">
                <a:solidFill>
                  <a:srgbClr val="FF0000"/>
                </a:solidFill>
                <a:latin typeface="Arial Narrow" charset="0"/>
              </a:rPr>
              <a:t>.</a:t>
            </a:r>
          </a:p>
        </p:txBody>
      </p:sp>
      <p:sp>
        <p:nvSpPr>
          <p:cNvPr id="434188" name="AutoShape 12"/>
          <p:cNvSpPr>
            <a:spLocks noChangeArrowheads="1"/>
          </p:cNvSpPr>
          <p:nvPr/>
        </p:nvSpPr>
        <p:spPr bwMode="auto">
          <a:xfrm>
            <a:off x="1371600" y="1905000"/>
            <a:ext cx="1143000" cy="106680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2" name="Group 13"/>
          <p:cNvGrpSpPr>
            <a:grpSpLocks/>
          </p:cNvGrpSpPr>
          <p:nvPr/>
        </p:nvGrpSpPr>
        <p:grpSpPr bwMode="auto">
          <a:xfrm>
            <a:off x="5715000" y="1393825"/>
            <a:ext cx="1905000" cy="1868488"/>
            <a:chOff x="3600" y="878"/>
            <a:chExt cx="1200" cy="1177"/>
          </a:xfrm>
        </p:grpSpPr>
        <p:sp>
          <p:nvSpPr>
            <p:cNvPr id="11286" name="AutoShape 14"/>
            <p:cNvSpPr>
              <a:spLocks noChangeArrowheads="1"/>
            </p:cNvSpPr>
            <p:nvPr/>
          </p:nvSpPr>
          <p:spPr bwMode="auto">
            <a:xfrm>
              <a:off x="3936" y="1248"/>
              <a:ext cx="480" cy="480"/>
            </a:xfrm>
            <a:prstGeom prst="cube">
              <a:avLst>
                <a:gd name="adj" fmla="val 25000"/>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a:solidFill>
                    <a:srgbClr val="FF0000"/>
                  </a:solidFill>
                  <a:latin typeface="Arial Narrow" charset="0"/>
                </a:rPr>
                <a:t>V’</a:t>
              </a:r>
            </a:p>
          </p:txBody>
        </p:sp>
        <p:grpSp>
          <p:nvGrpSpPr>
            <p:cNvPr id="3" name="Group 15"/>
            <p:cNvGrpSpPr>
              <a:grpSpLocks/>
            </p:cNvGrpSpPr>
            <p:nvPr/>
          </p:nvGrpSpPr>
          <p:grpSpPr bwMode="auto">
            <a:xfrm>
              <a:off x="4368" y="1272"/>
              <a:ext cx="432" cy="250"/>
              <a:chOff x="4368" y="1272"/>
              <a:chExt cx="432" cy="250"/>
            </a:xfrm>
          </p:grpSpPr>
          <p:sp>
            <p:nvSpPr>
              <p:cNvPr id="11297" name="Line 16"/>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8" name="Text Box 17"/>
              <p:cNvSpPr txBox="1">
                <a:spLocks noChangeArrowheads="1"/>
              </p:cNvSpPr>
              <p:nvPr/>
            </p:nvSpPr>
            <p:spPr bwMode="auto">
              <a:xfrm>
                <a:off x="4550" y="1272"/>
                <a:ext cx="209"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4" name="Group 18"/>
            <p:cNvGrpSpPr>
              <a:grpSpLocks/>
            </p:cNvGrpSpPr>
            <p:nvPr/>
          </p:nvGrpSpPr>
          <p:grpSpPr bwMode="auto">
            <a:xfrm rot="5400000">
              <a:off x="3962" y="1727"/>
              <a:ext cx="337" cy="320"/>
              <a:chOff x="4296" y="1228"/>
              <a:chExt cx="432" cy="320"/>
            </a:xfrm>
          </p:grpSpPr>
          <p:sp>
            <p:nvSpPr>
              <p:cNvPr id="11295" name="Line 19"/>
              <p:cNvSpPr>
                <a:spLocks noChangeShapeType="1"/>
              </p:cNvSpPr>
              <p:nvPr/>
            </p:nvSpPr>
            <p:spPr bwMode="auto">
              <a:xfrm flipH="1">
                <a:off x="4296" y="142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6" name="Text Box 20"/>
              <p:cNvSpPr txBox="1">
                <a:spLocks noChangeArrowheads="1"/>
              </p:cNvSpPr>
              <p:nvPr/>
            </p:nvSpPr>
            <p:spPr bwMode="auto">
              <a:xfrm>
                <a:off x="4468" y="1228"/>
                <a:ext cx="209" cy="32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5" name="Group 21"/>
            <p:cNvGrpSpPr>
              <a:grpSpLocks/>
            </p:cNvGrpSpPr>
            <p:nvPr/>
          </p:nvGrpSpPr>
          <p:grpSpPr bwMode="auto">
            <a:xfrm flipH="1">
              <a:off x="3600" y="1296"/>
              <a:ext cx="336" cy="250"/>
              <a:chOff x="4368" y="1272"/>
              <a:chExt cx="432" cy="260"/>
            </a:xfrm>
          </p:grpSpPr>
          <p:sp>
            <p:nvSpPr>
              <p:cNvPr id="11293" name="Line 22"/>
              <p:cNvSpPr>
                <a:spLocks noChangeShapeType="1"/>
              </p:cNvSpPr>
              <p:nvPr/>
            </p:nvSpPr>
            <p:spPr bwMode="auto">
              <a:xfrm flipH="1">
                <a:off x="4368" y="1488"/>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4" name="Text Box 23"/>
              <p:cNvSpPr txBox="1">
                <a:spLocks noChangeArrowheads="1"/>
              </p:cNvSpPr>
              <p:nvPr/>
            </p:nvSpPr>
            <p:spPr bwMode="auto">
              <a:xfrm>
                <a:off x="4409" y="1272"/>
                <a:ext cx="269" cy="26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nvGrpSpPr>
            <p:cNvPr id="6" name="Group 24"/>
            <p:cNvGrpSpPr>
              <a:grpSpLocks/>
            </p:cNvGrpSpPr>
            <p:nvPr/>
          </p:nvGrpSpPr>
          <p:grpSpPr bwMode="auto">
            <a:xfrm rot="-5400000">
              <a:off x="3866" y="946"/>
              <a:ext cx="404" cy="267"/>
              <a:chOff x="4362" y="1254"/>
              <a:chExt cx="432" cy="267"/>
            </a:xfrm>
          </p:grpSpPr>
          <p:sp>
            <p:nvSpPr>
              <p:cNvPr id="11291" name="Line 25"/>
              <p:cNvSpPr>
                <a:spLocks noChangeShapeType="1"/>
              </p:cNvSpPr>
              <p:nvPr/>
            </p:nvSpPr>
            <p:spPr bwMode="auto">
              <a:xfrm flipH="1">
                <a:off x="4362" y="1486"/>
                <a:ext cx="432" cy="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11292" name="Text Box 26"/>
              <p:cNvSpPr txBox="1">
                <a:spLocks noChangeArrowheads="1"/>
              </p:cNvSpPr>
              <p:nvPr/>
            </p:nvSpPr>
            <p:spPr bwMode="auto">
              <a:xfrm>
                <a:off x="4561" y="1254"/>
                <a:ext cx="209" cy="267"/>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p>
            </p:txBody>
          </p:sp>
        </p:grpSp>
      </p:grpSp>
      <p:sp>
        <p:nvSpPr>
          <p:cNvPr id="434203" name="Text Box 27"/>
          <p:cNvSpPr txBox="1">
            <a:spLocks noChangeArrowheads="1"/>
          </p:cNvSpPr>
          <p:nvPr/>
        </p:nvSpPr>
        <p:spPr bwMode="auto">
          <a:xfrm>
            <a:off x="3657600" y="5867400"/>
            <a:ext cx="5105400" cy="457200"/>
          </a:xfrm>
          <a:prstGeom prst="rect">
            <a:avLst/>
          </a:prstGeom>
          <a:noFill/>
          <a:ln w="9525">
            <a:noFill/>
            <a:miter lim="800000"/>
            <a:headEnd/>
            <a:tailEnd/>
          </a:ln>
        </p:spPr>
        <p:txBody>
          <a:bodyPr>
            <a:prstTxWarp prst="textNoShape">
              <a:avLst/>
            </a:prstTxWarp>
            <a:spAutoFit/>
          </a:bodyPr>
          <a:lstStyle/>
          <a:p>
            <a:r>
              <a:rPr lang="en-US" sz="2000">
                <a:solidFill>
                  <a:srgbClr val="FF0000"/>
                </a:solidFill>
                <a:latin typeface="Arial Narrow" charset="0"/>
              </a:rPr>
              <a:t>Compressibility is the reciprocal of Bulk Modulus</a:t>
            </a:r>
            <a:r>
              <a:rPr lang="en-US">
                <a:solidFill>
                  <a:schemeClr val="accent2"/>
                </a:solidFill>
                <a:latin typeface="Arial Narrow" charset="0"/>
              </a:rPr>
              <a:t> </a:t>
            </a:r>
          </a:p>
        </p:txBody>
      </p:sp>
      <p:grpSp>
        <p:nvGrpSpPr>
          <p:cNvPr id="7" name="Group 28"/>
          <p:cNvGrpSpPr>
            <a:grpSpLocks/>
          </p:cNvGrpSpPr>
          <p:nvPr/>
        </p:nvGrpSpPr>
        <p:grpSpPr bwMode="auto">
          <a:xfrm>
            <a:off x="838200" y="5029200"/>
            <a:ext cx="5638800" cy="1219200"/>
            <a:chOff x="480" y="3216"/>
            <a:chExt cx="3552" cy="768"/>
          </a:xfrm>
        </p:grpSpPr>
        <p:sp>
          <p:nvSpPr>
            <p:cNvPr id="11283" name="Oval 29"/>
            <p:cNvSpPr>
              <a:spLocks noChangeArrowheads="1"/>
            </p:cNvSpPr>
            <p:nvPr/>
          </p:nvSpPr>
          <p:spPr bwMode="auto">
            <a:xfrm>
              <a:off x="3840" y="3216"/>
              <a:ext cx="192" cy="192"/>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11284" name="Text Box 30"/>
            <p:cNvSpPr txBox="1">
              <a:spLocks noChangeArrowheads="1"/>
            </p:cNvSpPr>
            <p:nvPr/>
          </p:nvSpPr>
          <p:spPr bwMode="auto">
            <a:xfrm>
              <a:off x="480" y="3618"/>
              <a:ext cx="1680" cy="366"/>
            </a:xfrm>
            <a:prstGeom prst="rect">
              <a:avLst/>
            </a:prstGeom>
            <a:solidFill>
              <a:srgbClr val="FFFFCC"/>
            </a:solidFill>
            <a:ln w="9525">
              <a:noFill/>
              <a:miter lim="800000"/>
              <a:headEnd/>
              <a:tailEnd/>
            </a:ln>
          </p:spPr>
          <p:txBody>
            <a:bodyPr>
              <a:prstTxWarp prst="textNoShape">
                <a:avLst/>
              </a:prstTxWarp>
              <a:spAutoFit/>
            </a:bodyPr>
            <a:lstStyle/>
            <a:p>
              <a:r>
                <a:rPr lang="en-US" sz="1600">
                  <a:solidFill>
                    <a:srgbClr val="FF0000"/>
                  </a:solidFill>
                  <a:latin typeface="Arial Narrow" charset="0"/>
                </a:rPr>
                <a:t>Because the change of volume is reverse to change of pressure.</a:t>
              </a:r>
            </a:p>
          </p:txBody>
        </p:sp>
        <p:cxnSp>
          <p:nvCxnSpPr>
            <p:cNvPr id="11285" name="AutoShape 31"/>
            <p:cNvCxnSpPr>
              <a:cxnSpLocks noChangeShapeType="1"/>
              <a:stCxn id="11284" idx="3"/>
              <a:endCxn id="11283" idx="4"/>
            </p:cNvCxnSpPr>
            <p:nvPr/>
          </p:nvCxnSpPr>
          <p:spPr bwMode="auto">
            <a:xfrm flipV="1">
              <a:off x="2160" y="3414"/>
              <a:ext cx="1776" cy="387"/>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182455043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4183"/>
                                        </p:tgtEl>
                                        <p:attrNameLst>
                                          <p:attrName>style.visibility</p:attrName>
                                        </p:attrNameLst>
                                      </p:cBhvr>
                                      <p:to>
                                        <p:strVal val="visible"/>
                                      </p:to>
                                    </p:set>
                                    <p:animEffect transition="in" filter="wipe(left)">
                                      <p:cBhvr>
                                        <p:cTn id="7" dur="500"/>
                                        <p:tgtEl>
                                          <p:spTgt spid="43418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iterate type="wd">
                                    <p:tmPct val="10000"/>
                                  </p:iterate>
                                  <p:childTnLst>
                                    <p:set>
                                      <p:cBhvr>
                                        <p:cTn id="11" dur="1" fill="hold">
                                          <p:stCondLst>
                                            <p:cond delay="0"/>
                                          </p:stCondLst>
                                        </p:cTn>
                                        <p:tgtEl>
                                          <p:spTgt spid="434188"/>
                                        </p:tgtEl>
                                        <p:attrNameLst>
                                          <p:attrName>style.visibility</p:attrName>
                                        </p:attrNameLst>
                                      </p:cBhvr>
                                      <p:to>
                                        <p:strVal val="visible"/>
                                      </p:to>
                                    </p:set>
                                    <p:anim calcmode="lin" valueType="num">
                                      <p:cBhvr>
                                        <p:cTn id="12" dur="500" fill="hold"/>
                                        <p:tgtEl>
                                          <p:spTgt spid="434188"/>
                                        </p:tgtEl>
                                        <p:attrNameLst>
                                          <p:attrName>ppt_w</p:attrName>
                                        </p:attrNameLst>
                                      </p:cBhvr>
                                      <p:tavLst>
                                        <p:tav tm="0">
                                          <p:val>
                                            <p:fltVal val="0"/>
                                          </p:val>
                                        </p:tav>
                                        <p:tav tm="100000">
                                          <p:val>
                                            <p:strVal val="#ppt_w"/>
                                          </p:val>
                                        </p:tav>
                                      </p:tavLst>
                                    </p:anim>
                                    <p:anim calcmode="lin" valueType="num">
                                      <p:cBhvr>
                                        <p:cTn id="13" dur="500" fill="hold"/>
                                        <p:tgtEl>
                                          <p:spTgt spid="434188"/>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iterate type="wd">
                                    <p:tmPct val="10000"/>
                                  </p:iterate>
                                  <p:childTnLst>
                                    <p:set>
                                      <p:cBhvr>
                                        <p:cTn id="17" dur="1" fill="hold">
                                          <p:stCondLst>
                                            <p:cond delay="0"/>
                                          </p:stCondLst>
                                        </p:cTn>
                                        <p:tgtEl>
                                          <p:spTgt spid="434186"/>
                                        </p:tgtEl>
                                        <p:attrNameLst>
                                          <p:attrName>style.visibility</p:attrName>
                                        </p:attrNameLst>
                                      </p:cBhvr>
                                      <p:to>
                                        <p:strVal val="visible"/>
                                      </p:to>
                                    </p:set>
                                    <p:animEffect transition="in" filter="wipe(left)">
                                      <p:cBhvr>
                                        <p:cTn id="18" dur="500"/>
                                        <p:tgtEl>
                                          <p:spTgt spid="434186"/>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iterate type="wd">
                                    <p:tmPct val="10000"/>
                                  </p:iterate>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434185">
                                            <p:txEl>
                                              <p:pRg st="0" end="0"/>
                                            </p:txEl>
                                          </p:spTgt>
                                        </p:tgtEl>
                                        <p:attrNameLst>
                                          <p:attrName>style.visibility</p:attrName>
                                        </p:attrNameLst>
                                      </p:cBhvr>
                                      <p:to>
                                        <p:strVal val="visible"/>
                                      </p:to>
                                    </p:set>
                                    <p:animEffect transition="in" filter="wipe(left)">
                                      <p:cBhvr>
                                        <p:cTn id="29" dur="500"/>
                                        <p:tgtEl>
                                          <p:spTgt spid="43418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iterate type="wd">
                                    <p:tmPct val="10000"/>
                                  </p:iterate>
                                  <p:childTnLst>
                                    <p:set>
                                      <p:cBhvr>
                                        <p:cTn id="33" dur="1" fill="hold">
                                          <p:stCondLst>
                                            <p:cond delay="0"/>
                                          </p:stCondLst>
                                        </p:cTn>
                                        <p:tgtEl>
                                          <p:spTgt spid="434182"/>
                                        </p:tgtEl>
                                        <p:attrNameLst>
                                          <p:attrName>style.visibility</p:attrName>
                                        </p:attrNameLst>
                                      </p:cBhvr>
                                      <p:to>
                                        <p:strVal val="visible"/>
                                      </p:to>
                                    </p:set>
                                    <p:animEffect transition="in" filter="wipe(left)">
                                      <p:cBhvr>
                                        <p:cTn id="34" dur="500"/>
                                        <p:tgtEl>
                                          <p:spTgt spid="43418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34187">
                                            <p:txEl>
                                              <p:pRg st="0" end="0"/>
                                            </p:txEl>
                                          </p:spTgt>
                                        </p:tgtEl>
                                        <p:attrNameLst>
                                          <p:attrName>style.visibility</p:attrName>
                                        </p:attrNameLst>
                                      </p:cBhvr>
                                      <p:to>
                                        <p:strVal val="visible"/>
                                      </p:to>
                                    </p:set>
                                    <p:animEffect transition="in" filter="wipe(left)">
                                      <p:cBhvr>
                                        <p:cTn id="39" dur="500"/>
                                        <p:tgtEl>
                                          <p:spTgt spid="43418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434184">
                                            <p:txEl>
                                              <p:pRg st="0" end="0"/>
                                            </p:txEl>
                                          </p:spTgt>
                                        </p:tgtEl>
                                        <p:attrNameLst>
                                          <p:attrName>style.visibility</p:attrName>
                                        </p:attrNameLst>
                                      </p:cBhvr>
                                      <p:to>
                                        <p:strVal val="visible"/>
                                      </p:to>
                                    </p:set>
                                    <p:animEffect transition="in" filter="wipe(left)">
                                      <p:cBhvr>
                                        <p:cTn id="44" dur="500"/>
                                        <p:tgtEl>
                                          <p:spTgt spid="434184">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34178"/>
                                        </p:tgtEl>
                                        <p:attrNameLst>
                                          <p:attrName>style.visibility</p:attrName>
                                        </p:attrNameLst>
                                      </p:cBhvr>
                                      <p:to>
                                        <p:strVal val="visible"/>
                                      </p:to>
                                    </p:set>
                                    <p:animEffect transition="in" filter="wipe(left)">
                                      <p:cBhvr>
                                        <p:cTn id="49" dur="500"/>
                                        <p:tgtEl>
                                          <p:spTgt spid="43417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34179"/>
                                        </p:tgtEl>
                                        <p:attrNameLst>
                                          <p:attrName>style.visibility</p:attrName>
                                        </p:attrNameLst>
                                      </p:cBhvr>
                                      <p:to>
                                        <p:strVal val="visible"/>
                                      </p:to>
                                    </p:set>
                                    <p:animEffect transition="in" filter="wipe(left)">
                                      <p:cBhvr>
                                        <p:cTn id="54" dur="500"/>
                                        <p:tgtEl>
                                          <p:spTgt spid="43417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iterate type="wd">
                                    <p:tmPct val="10000"/>
                                  </p:iterate>
                                  <p:childTnLst>
                                    <p:set>
                                      <p:cBhvr>
                                        <p:cTn id="58" dur="1" fill="hold">
                                          <p:stCondLst>
                                            <p:cond delay="0"/>
                                          </p:stCondLst>
                                        </p:cTn>
                                        <p:tgtEl>
                                          <p:spTgt spid="434180"/>
                                        </p:tgtEl>
                                        <p:attrNameLst>
                                          <p:attrName>style.visibility</p:attrName>
                                        </p:attrNameLst>
                                      </p:cBhvr>
                                      <p:to>
                                        <p:strVal val="visible"/>
                                      </p:to>
                                    </p:set>
                                    <p:animEffect transition="in" filter="wipe(left)">
                                      <p:cBhvr>
                                        <p:cTn id="59" dur="500"/>
                                        <p:tgtEl>
                                          <p:spTgt spid="43418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nodeType="clickEffect">
                                  <p:stCondLst>
                                    <p:cond delay="0"/>
                                  </p:stCondLst>
                                  <p:iterate type="wd">
                                    <p:tmPct val="10000"/>
                                  </p:iterate>
                                  <p:childTnLst>
                                    <p:set>
                                      <p:cBhvr>
                                        <p:cTn id="63" dur="1" fill="hold">
                                          <p:stCondLst>
                                            <p:cond delay="0"/>
                                          </p:stCondLst>
                                        </p:cTn>
                                        <p:tgtEl>
                                          <p:spTgt spid="7"/>
                                        </p:tgtEl>
                                        <p:attrNameLst>
                                          <p:attrName>style.visibility</p:attrName>
                                        </p:attrNameLst>
                                      </p:cBhvr>
                                      <p:to>
                                        <p:strVal val="visible"/>
                                      </p:to>
                                    </p:set>
                                    <p:animEffect transition="in" filter="wipe(right)">
                                      <p:cBhvr>
                                        <p:cTn id="64" dur="500"/>
                                        <p:tgtEl>
                                          <p:spTgt spid="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4203">
                                            <p:txEl>
                                              <p:pRg st="0" end="0"/>
                                            </p:txEl>
                                          </p:spTgt>
                                        </p:tgtEl>
                                        <p:attrNameLst>
                                          <p:attrName>style.visibility</p:attrName>
                                        </p:attrNameLst>
                                      </p:cBhvr>
                                      <p:to>
                                        <p:strVal val="visible"/>
                                      </p:to>
                                    </p:set>
                                    <p:animEffect transition="in" filter="wipe(left)">
                                      <p:cBhvr>
                                        <p:cTn id="69" dur="500"/>
                                        <p:tgtEl>
                                          <p:spTgt spid="434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3" grpId="0" animBg="1" autoUpdateAnimBg="0"/>
      <p:bldP spid="434184" grpId="0" build="p" autoUpdateAnimBg="0"/>
      <p:bldP spid="434185" grpId="0" build="p" autoUpdateAnimBg="0"/>
      <p:bldP spid="434186" grpId="0" animBg="1" autoUpdateAnimBg="0"/>
      <p:bldP spid="434187" grpId="0" build="p" autoUpdateAnimBg="0"/>
      <p:bldP spid="434188" grpId="0" animBg="1" autoUpdateAnimBg="0"/>
      <p:bldP spid="4342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Thursday, Nov. 6,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6" name="Slide Number Placeholder 5"/>
          <p:cNvSpPr>
            <a:spLocks noGrp="1"/>
          </p:cNvSpPr>
          <p:nvPr>
            <p:ph type="sldNum" sz="quarter" idx="12"/>
          </p:nvPr>
        </p:nvSpPr>
        <p:spPr/>
        <p:txBody>
          <a:bodyPr/>
          <a:lstStyle/>
          <a:p>
            <a:pPr>
              <a:defRPr/>
            </a:pPr>
            <a:fld id="{6E2757B3-7499-3742-A062-5102261166ED}" type="slidenum">
              <a:rPr lang="en-US" smtClean="0"/>
              <a:pPr>
                <a:defRPr/>
              </a:pPr>
              <a:t>7</a:t>
            </a:fld>
            <a:endParaRPr lang="en-US"/>
          </a:p>
        </p:txBody>
      </p:sp>
      <p:pic>
        <p:nvPicPr>
          <p:cNvPr id="7" name="Picture 3" descr="Table_12_01"/>
          <p:cNvPicPr>
            <a:picLocks noChangeAspect="1" noChangeArrowheads="1"/>
          </p:cNvPicPr>
          <p:nvPr/>
        </p:nvPicPr>
        <p:blipFill>
          <a:blip r:embed="rId2"/>
          <a:srcRect/>
          <a:stretch>
            <a:fillRect/>
          </a:stretch>
        </p:blipFill>
        <p:spPr bwMode="auto">
          <a:xfrm>
            <a:off x="228600" y="685800"/>
            <a:ext cx="4572000" cy="6096000"/>
          </a:xfrm>
          <a:prstGeom prst="rect">
            <a:avLst/>
          </a:prstGeom>
          <a:noFill/>
        </p:spPr>
      </p:pic>
      <p:sp>
        <p:nvSpPr>
          <p:cNvPr id="8" name="Title 1"/>
          <p:cNvSpPr>
            <a:spLocks noGrp="1"/>
          </p:cNvSpPr>
          <p:nvPr>
            <p:ph type="title"/>
          </p:nvPr>
        </p:nvSpPr>
        <p:spPr>
          <a:xfrm>
            <a:off x="381000" y="0"/>
            <a:ext cx="8382000" cy="685800"/>
          </a:xfrm>
        </p:spPr>
        <p:txBody>
          <a:bodyPr/>
          <a:lstStyle/>
          <a:p>
            <a:r>
              <a:rPr lang="en-US" sz="3200" dirty="0" smtClean="0"/>
              <a:t>Elastic </a:t>
            </a:r>
            <a:r>
              <a:rPr lang="en-US" sz="3200" dirty="0" err="1" smtClean="0"/>
              <a:t>Moduli</a:t>
            </a:r>
            <a:r>
              <a:rPr lang="en-US" sz="3200" dirty="0" smtClean="0"/>
              <a:t> and Ultimate Strengths of Materials</a:t>
            </a:r>
            <a:endParaRPr lang="en-US" sz="3200" dirty="0"/>
          </a:p>
        </p:txBody>
      </p:sp>
      <p:pic>
        <p:nvPicPr>
          <p:cNvPr id="9" name="Picture 3" descr="Table_12_02"/>
          <p:cNvPicPr>
            <a:picLocks noChangeAspect="1" noChangeArrowheads="1"/>
          </p:cNvPicPr>
          <p:nvPr/>
        </p:nvPicPr>
        <p:blipFill>
          <a:blip r:embed="rId3"/>
          <a:srcRect/>
          <a:stretch>
            <a:fillRect/>
          </a:stretch>
        </p:blipFill>
        <p:spPr bwMode="auto">
          <a:xfrm>
            <a:off x="4876800" y="685801"/>
            <a:ext cx="4114800" cy="5943600"/>
          </a:xfrm>
          <a:prstGeom prst="rect">
            <a:avLst/>
          </a:prstGeom>
          <a:noFill/>
        </p:spPr>
      </p:pic>
      <p:sp>
        <p:nvSpPr>
          <p:cNvPr id="10" name="Rectangle 9"/>
          <p:cNvSpPr/>
          <p:nvPr/>
        </p:nvSpPr>
        <p:spPr bwMode="auto">
          <a:xfrm>
            <a:off x="228600" y="2286000"/>
            <a:ext cx="4495800" cy="304800"/>
          </a:xfrm>
          <a:prstGeom prst="rect">
            <a:avLst/>
          </a:prstGeom>
          <a:noFill/>
          <a:ln w="38100"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94863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Date Placeholder 3"/>
          <p:cNvSpPr>
            <a:spLocks noGrp="1"/>
          </p:cNvSpPr>
          <p:nvPr>
            <p:ph type="dt" sz="quarter" idx="10"/>
          </p:nvPr>
        </p:nvSpPr>
        <p:spPr>
          <a:noFill/>
        </p:spPr>
        <p:txBody>
          <a:bodyPr/>
          <a:lstStyle/>
          <a:p>
            <a:r>
              <a:rPr lang="en-US" smtClean="0">
                <a:latin typeface="Arial Narrow" charset="0"/>
              </a:rPr>
              <a:t>Thursday, Nov. 6, 2014</a:t>
            </a:r>
            <a:endParaRPr lang="en-US">
              <a:latin typeface="Arial Narrow" charset="0"/>
            </a:endParaRPr>
          </a:p>
        </p:txBody>
      </p:sp>
      <p:sp>
        <p:nvSpPr>
          <p:cNvPr id="12295" name="Footer Placeholder 4"/>
          <p:cNvSpPr>
            <a:spLocks noGrp="1"/>
          </p:cNvSpPr>
          <p:nvPr>
            <p:ph type="ftr" sz="quarter" idx="11"/>
          </p:nvPr>
        </p:nvSpPr>
        <p:spPr>
          <a:noFill/>
        </p:spPr>
        <p:txBody>
          <a:bodyPr/>
          <a:lstStyle/>
          <a:p>
            <a:r>
              <a:rPr lang="nl-NL" smtClean="0">
                <a:latin typeface="Arial Narrow" charset="0"/>
              </a:rPr>
              <a:t>PHYS 1443-004, Fall 2014                            Dr. Jaehoon Yu</a:t>
            </a:r>
            <a:endParaRPr lang="en-US">
              <a:latin typeface="Arial Narrow" charset="0"/>
            </a:endParaRPr>
          </a:p>
        </p:txBody>
      </p:sp>
      <p:sp>
        <p:nvSpPr>
          <p:cNvPr id="16" name="Slide Number Placeholder 5"/>
          <p:cNvSpPr>
            <a:spLocks noGrp="1"/>
          </p:cNvSpPr>
          <p:nvPr>
            <p:ph type="sldNum" sz="quarter" idx="12"/>
          </p:nvPr>
        </p:nvSpPr>
        <p:spPr/>
        <p:txBody>
          <a:bodyPr/>
          <a:lstStyle/>
          <a:p>
            <a:fld id="{0E6DB465-A446-1841-94EF-AE1986B54190}" type="slidenum">
              <a:rPr lang="en-US"/>
              <a:pPr/>
              <a:t>8</a:t>
            </a:fld>
            <a:endParaRPr lang="en-US"/>
          </a:p>
        </p:txBody>
      </p:sp>
      <p:sp>
        <p:nvSpPr>
          <p:cNvPr id="12297" name="Rectangle 2"/>
          <p:cNvSpPr>
            <a:spLocks noGrp="1" noChangeArrowheads="1"/>
          </p:cNvSpPr>
          <p:nvPr>
            <p:ph type="title"/>
          </p:nvPr>
        </p:nvSpPr>
        <p:spPr>
          <a:xfrm>
            <a:off x="685800" y="152400"/>
            <a:ext cx="7772400" cy="609600"/>
          </a:xfrm>
        </p:spPr>
        <p:txBody>
          <a:bodyPr/>
          <a:lstStyle/>
          <a:p>
            <a:r>
              <a:rPr lang="en-US" sz="4000"/>
              <a:t>Example for Solid’s Elastic Property</a:t>
            </a:r>
            <a:endParaRPr lang="en-US"/>
          </a:p>
        </p:txBody>
      </p:sp>
      <p:sp>
        <p:nvSpPr>
          <p:cNvPr id="435203" name="Text Box 3"/>
          <p:cNvSpPr txBox="1">
            <a:spLocks noChangeArrowheads="1"/>
          </p:cNvSpPr>
          <p:nvPr/>
        </p:nvSpPr>
        <p:spPr bwMode="auto">
          <a:xfrm>
            <a:off x="457200" y="762000"/>
            <a:ext cx="84582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A solid brass sphere is initially under normal atmospheric pressure of 1.0x10</a:t>
            </a:r>
            <a:r>
              <a:rPr lang="en-US" sz="2000" baseline="30000">
                <a:solidFill>
                  <a:srgbClr val="800000"/>
                </a:solidFill>
                <a:latin typeface="Arial Narrow" charset="0"/>
              </a:rPr>
              <a:t>5</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sphere is lowered into the ocean to a depth at which the pressures is 2.0x10</a:t>
            </a:r>
            <a:r>
              <a:rPr lang="en-US" sz="2000" baseline="30000">
                <a:solidFill>
                  <a:srgbClr val="800000"/>
                </a:solidFill>
                <a:latin typeface="Arial Narrow" charset="0"/>
              </a:rPr>
              <a:t>7</a:t>
            </a:r>
            <a:r>
              <a:rPr lang="en-US" sz="2000">
                <a:solidFill>
                  <a:srgbClr val="800000"/>
                </a:solidFill>
                <a:latin typeface="Arial Narrow" charset="0"/>
              </a:rPr>
              <a:t>N/m</a:t>
            </a:r>
            <a:r>
              <a:rPr lang="en-US" sz="2000" baseline="30000">
                <a:solidFill>
                  <a:srgbClr val="800000"/>
                </a:solidFill>
                <a:latin typeface="Arial Narrow" charset="0"/>
              </a:rPr>
              <a:t>2</a:t>
            </a:r>
            <a:r>
              <a:rPr lang="en-US" sz="2000">
                <a:solidFill>
                  <a:srgbClr val="800000"/>
                </a:solidFill>
                <a:latin typeface="Arial Narrow" charset="0"/>
              </a:rPr>
              <a:t>.  The volume of the sphere in air is 0.5m</a:t>
            </a:r>
            <a:r>
              <a:rPr lang="en-US" sz="2000" baseline="30000">
                <a:solidFill>
                  <a:srgbClr val="800000"/>
                </a:solidFill>
                <a:latin typeface="Arial Narrow" charset="0"/>
              </a:rPr>
              <a:t>3</a:t>
            </a:r>
            <a:r>
              <a:rPr lang="en-US" sz="2000">
                <a:solidFill>
                  <a:srgbClr val="800000"/>
                </a:solidFill>
                <a:latin typeface="Arial Narrow" charset="0"/>
              </a:rPr>
              <a:t>.  By how much its volume change once the sphere is submerged?</a:t>
            </a:r>
          </a:p>
        </p:txBody>
      </p:sp>
      <p:sp>
        <p:nvSpPr>
          <p:cNvPr id="435204" name="Text Box 4"/>
          <p:cNvSpPr txBox="1">
            <a:spLocks noChangeArrowheads="1"/>
          </p:cNvSpPr>
          <p:nvPr/>
        </p:nvSpPr>
        <p:spPr bwMode="auto">
          <a:xfrm>
            <a:off x="533400" y="44958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 pressure change</a:t>
            </a:r>
            <a:r>
              <a:rPr lang="en-US" sz="2000" dirty="0" smtClean="0">
                <a:solidFill>
                  <a:srgbClr val="800000"/>
                </a:solidFill>
                <a:latin typeface="Arial Narrow" charset="0"/>
              </a:rPr>
              <a:t> </a:t>
            </a:r>
            <a:r>
              <a:rPr lang="en-US" sz="2000" dirty="0" smtClean="0">
                <a:solidFill>
                  <a:srgbClr val="800000"/>
                </a:solidFill>
                <a:latin typeface="Symbol" charset="2"/>
              </a:rPr>
              <a:t>Δ</a:t>
            </a:r>
            <a:r>
              <a:rPr lang="en-US" sz="2000" dirty="0" smtClean="0">
                <a:solidFill>
                  <a:srgbClr val="800000"/>
                </a:solidFill>
                <a:latin typeface="Arial Narrow" charset="0"/>
              </a:rPr>
              <a:t>P </a:t>
            </a:r>
            <a:r>
              <a:rPr lang="en-US" sz="2000" dirty="0">
                <a:solidFill>
                  <a:srgbClr val="800000"/>
                </a:solidFill>
                <a:latin typeface="Arial Narrow" charset="0"/>
              </a:rPr>
              <a:t>is</a:t>
            </a:r>
          </a:p>
        </p:txBody>
      </p:sp>
      <p:sp>
        <p:nvSpPr>
          <p:cNvPr id="435205" name="Text Box 5"/>
          <p:cNvSpPr txBox="1">
            <a:spLocks noChangeArrowheads="1"/>
          </p:cNvSpPr>
          <p:nvPr/>
        </p:nvSpPr>
        <p:spPr bwMode="auto">
          <a:xfrm>
            <a:off x="609600" y="2362200"/>
            <a:ext cx="2286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bulk modulus is</a:t>
            </a:r>
          </a:p>
        </p:txBody>
      </p:sp>
      <p:graphicFrame>
        <p:nvGraphicFramePr>
          <p:cNvPr id="435206" name="Object 2"/>
          <p:cNvGraphicFramePr>
            <a:graphicFrameLocks noChangeAspect="1"/>
          </p:cNvGraphicFramePr>
          <p:nvPr/>
        </p:nvGraphicFramePr>
        <p:xfrm>
          <a:off x="3048000" y="2209800"/>
          <a:ext cx="1371600" cy="955675"/>
        </p:xfrm>
        <a:graphic>
          <a:graphicData uri="http://schemas.openxmlformats.org/presentationml/2006/ole">
            <mc:AlternateContent xmlns:mc="http://schemas.openxmlformats.org/markup-compatibility/2006">
              <mc:Choice xmlns:v="urn:schemas-microsoft-com:vml" Requires="v">
                <p:oleObj spid="_x0000_s514249" name="Equation" r:id="rId3" imgW="774360" imgH="533160" progId="Equation.3">
                  <p:embed/>
                </p:oleObj>
              </mc:Choice>
              <mc:Fallback>
                <p:oleObj name="Equation" r:id="rId3" imgW="774360" imgH="533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209800"/>
                        <a:ext cx="1371600" cy="955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7" name="Text Box 7"/>
          <p:cNvSpPr txBox="1">
            <a:spLocks noChangeArrowheads="1"/>
          </p:cNvSpPr>
          <p:nvPr/>
        </p:nvSpPr>
        <p:spPr bwMode="auto">
          <a:xfrm>
            <a:off x="533400" y="3413125"/>
            <a:ext cx="3505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amount of volume change is</a:t>
            </a:r>
          </a:p>
        </p:txBody>
      </p:sp>
      <p:graphicFrame>
        <p:nvGraphicFramePr>
          <p:cNvPr id="435208" name="Object 3"/>
          <p:cNvGraphicFramePr>
            <a:graphicFrameLocks noChangeAspect="1"/>
          </p:cNvGraphicFramePr>
          <p:nvPr/>
        </p:nvGraphicFramePr>
        <p:xfrm>
          <a:off x="4038600" y="3276600"/>
          <a:ext cx="1447800" cy="704850"/>
        </p:xfrm>
        <a:graphic>
          <a:graphicData uri="http://schemas.openxmlformats.org/presentationml/2006/ole">
            <mc:AlternateContent xmlns:mc="http://schemas.openxmlformats.org/markup-compatibility/2006">
              <mc:Choice xmlns:v="urn:schemas-microsoft-com:vml" Requires="v">
                <p:oleObj spid="_x0000_s514250" name="Equation" r:id="rId5" imgW="863280" imgH="393480" progId="Equation.3">
                  <p:embed/>
                </p:oleObj>
              </mc:Choice>
              <mc:Fallback>
                <p:oleObj name="Equation" r:id="rId5" imgW="8632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76600"/>
                        <a:ext cx="1447800" cy="704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09" name="Text Box 9"/>
          <p:cNvSpPr txBox="1">
            <a:spLocks noChangeArrowheads="1"/>
          </p:cNvSpPr>
          <p:nvPr/>
        </p:nvSpPr>
        <p:spPr bwMode="auto">
          <a:xfrm>
            <a:off x="533400" y="4022725"/>
            <a:ext cx="5410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From table 12.1, bulk modulus of brass is</a:t>
            </a:r>
            <a:r>
              <a:rPr lang="en-US" sz="2000" dirty="0" smtClean="0">
                <a:solidFill>
                  <a:srgbClr val="800000"/>
                </a:solidFill>
                <a:latin typeface="Arial Narrow" charset="0"/>
              </a:rPr>
              <a:t> 8.0x10</a:t>
            </a:r>
            <a:r>
              <a:rPr lang="en-US" sz="2000" baseline="30000" dirty="0" smtClean="0">
                <a:solidFill>
                  <a:srgbClr val="800000"/>
                </a:solidFill>
                <a:latin typeface="Arial Narrow" charset="0"/>
              </a:rPr>
              <a:t>10</a:t>
            </a:r>
            <a:r>
              <a:rPr lang="en-US" sz="2000" dirty="0" smtClean="0">
                <a:solidFill>
                  <a:srgbClr val="800000"/>
                </a:solidFill>
                <a:latin typeface="Arial Narrow" charset="0"/>
              </a:rPr>
              <a:t> </a:t>
            </a:r>
            <a:r>
              <a:rPr lang="en-US" sz="2000" dirty="0">
                <a:solidFill>
                  <a:srgbClr val="800000"/>
                </a:solidFill>
                <a:latin typeface="Arial Narrow" charset="0"/>
              </a:rPr>
              <a:t>N/m</a:t>
            </a:r>
            <a:r>
              <a:rPr lang="en-US" sz="2000" baseline="30000" dirty="0">
                <a:solidFill>
                  <a:srgbClr val="800000"/>
                </a:solidFill>
                <a:latin typeface="Arial Narrow" charset="0"/>
              </a:rPr>
              <a:t>2</a:t>
            </a:r>
          </a:p>
        </p:txBody>
      </p:sp>
      <p:graphicFrame>
        <p:nvGraphicFramePr>
          <p:cNvPr id="435210" name="Object 4"/>
          <p:cNvGraphicFramePr>
            <a:graphicFrameLocks noChangeAspect="1"/>
          </p:cNvGraphicFramePr>
          <p:nvPr/>
        </p:nvGraphicFramePr>
        <p:xfrm>
          <a:off x="3417888" y="4495800"/>
          <a:ext cx="4659312" cy="455613"/>
        </p:xfrm>
        <a:graphic>
          <a:graphicData uri="http://schemas.openxmlformats.org/presentationml/2006/ole">
            <mc:AlternateContent xmlns:mc="http://schemas.openxmlformats.org/markup-compatibility/2006">
              <mc:Choice xmlns:v="urn:schemas-microsoft-com:vml" Requires="v">
                <p:oleObj spid="_x0000_s514251" name="Equation" r:id="rId7" imgW="2743200" imgH="253800" progId="Equation.3">
                  <p:embed/>
                </p:oleObj>
              </mc:Choice>
              <mc:Fallback>
                <p:oleObj name="Equation" r:id="rId7" imgW="2743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7888" y="4495800"/>
                        <a:ext cx="4659312" cy="4556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1" name="Text Box 11"/>
          <p:cNvSpPr txBox="1">
            <a:spLocks noChangeArrowheads="1"/>
          </p:cNvSpPr>
          <p:nvPr/>
        </p:nvSpPr>
        <p:spPr bwMode="auto">
          <a:xfrm>
            <a:off x="381000" y="5089525"/>
            <a:ext cx="23622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dirty="0">
                <a:solidFill>
                  <a:srgbClr val="800000"/>
                </a:solidFill>
                <a:latin typeface="Arial Narrow" charset="0"/>
              </a:rPr>
              <a:t>Therefore the resulting volume change</a:t>
            </a:r>
            <a:r>
              <a:rPr lang="en-US" sz="2000" dirty="0" smtClean="0">
                <a:solidFill>
                  <a:srgbClr val="800000"/>
                </a:solidFill>
                <a:latin typeface="Arial Narrow" charset="0"/>
              </a:rPr>
              <a:t> </a:t>
            </a:r>
            <a:r>
              <a:rPr lang="en-US" sz="2000" dirty="0" smtClean="0">
                <a:solidFill>
                  <a:srgbClr val="800000"/>
                </a:solidFill>
                <a:latin typeface="Symbol" charset="2"/>
              </a:rPr>
              <a:t>Δ</a:t>
            </a:r>
            <a:r>
              <a:rPr lang="en-US" sz="2000" dirty="0" smtClean="0">
                <a:solidFill>
                  <a:srgbClr val="800000"/>
                </a:solidFill>
                <a:latin typeface="Arial Narrow" charset="0"/>
              </a:rPr>
              <a:t>V </a:t>
            </a:r>
            <a:r>
              <a:rPr lang="en-US" sz="2000" dirty="0">
                <a:solidFill>
                  <a:srgbClr val="800000"/>
                </a:solidFill>
                <a:latin typeface="Arial Narrow" charset="0"/>
              </a:rPr>
              <a:t>is</a:t>
            </a:r>
          </a:p>
        </p:txBody>
      </p:sp>
      <p:graphicFrame>
        <p:nvGraphicFramePr>
          <p:cNvPr id="435212" name="Object 5"/>
          <p:cNvGraphicFramePr>
            <a:graphicFrameLocks noChangeAspect="1"/>
          </p:cNvGraphicFramePr>
          <p:nvPr/>
        </p:nvGraphicFramePr>
        <p:xfrm>
          <a:off x="2552700" y="5105400"/>
          <a:ext cx="5399088" cy="749300"/>
        </p:xfrm>
        <a:graphic>
          <a:graphicData uri="http://schemas.openxmlformats.org/presentationml/2006/ole">
            <mc:AlternateContent xmlns:mc="http://schemas.openxmlformats.org/markup-compatibility/2006">
              <mc:Choice xmlns:v="urn:schemas-microsoft-com:vml" Requires="v">
                <p:oleObj spid="_x0000_s514252" name="Equation" r:id="rId9" imgW="2997200" imgH="419100" progId="Equation.DSMT4">
                  <p:embed/>
                </p:oleObj>
              </mc:Choice>
              <mc:Fallback>
                <p:oleObj name="Equation" r:id="rId9" imgW="2997200" imgH="4191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52700" y="5105400"/>
                        <a:ext cx="5399088" cy="749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435213" name="Text Box 13"/>
          <p:cNvSpPr txBox="1">
            <a:spLocks noChangeArrowheads="1"/>
          </p:cNvSpPr>
          <p:nvPr/>
        </p:nvSpPr>
        <p:spPr bwMode="auto">
          <a:xfrm>
            <a:off x="5334000" y="5943600"/>
            <a:ext cx="28956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The volume has decreased.</a:t>
            </a:r>
          </a:p>
        </p:txBody>
      </p:sp>
    </p:spTree>
    <p:extLst>
      <p:ext uri="{BB962C8B-B14F-4D97-AF65-F5344CB8AC3E}">
        <p14:creationId xmlns:p14="http://schemas.microsoft.com/office/powerpoint/2010/main" val="385339077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5203"/>
                                        </p:tgtEl>
                                        <p:attrNameLst>
                                          <p:attrName>style.visibility</p:attrName>
                                        </p:attrNameLst>
                                      </p:cBhvr>
                                      <p:to>
                                        <p:strVal val="visible"/>
                                      </p:to>
                                    </p:set>
                                    <p:animEffect transition="in" filter="wipe(left)">
                                      <p:cBhvr>
                                        <p:cTn id="7" dur="500"/>
                                        <p:tgtEl>
                                          <p:spTgt spid="435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5205">
                                            <p:txEl>
                                              <p:pRg st="0" end="0"/>
                                            </p:txEl>
                                          </p:spTgt>
                                        </p:tgtEl>
                                        <p:attrNameLst>
                                          <p:attrName>style.visibility</p:attrName>
                                        </p:attrNameLst>
                                      </p:cBhvr>
                                      <p:to>
                                        <p:strVal val="visible"/>
                                      </p:to>
                                    </p:set>
                                    <p:animEffect transition="in" filter="wipe(left)">
                                      <p:cBhvr>
                                        <p:cTn id="12" dur="500"/>
                                        <p:tgtEl>
                                          <p:spTgt spid="43520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5206"/>
                                        </p:tgtEl>
                                        <p:attrNameLst>
                                          <p:attrName>style.visibility</p:attrName>
                                        </p:attrNameLst>
                                      </p:cBhvr>
                                      <p:to>
                                        <p:strVal val="visible"/>
                                      </p:to>
                                    </p:set>
                                    <p:animEffect transition="in" filter="wipe(left)">
                                      <p:cBhvr>
                                        <p:cTn id="17" dur="500"/>
                                        <p:tgtEl>
                                          <p:spTgt spid="43520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5207">
                                            <p:txEl>
                                              <p:pRg st="0" end="0"/>
                                            </p:txEl>
                                          </p:spTgt>
                                        </p:tgtEl>
                                        <p:attrNameLst>
                                          <p:attrName>style.visibility</p:attrName>
                                        </p:attrNameLst>
                                      </p:cBhvr>
                                      <p:to>
                                        <p:strVal val="visible"/>
                                      </p:to>
                                    </p:set>
                                    <p:animEffect transition="in" filter="wipe(left)">
                                      <p:cBhvr>
                                        <p:cTn id="22" dur="500"/>
                                        <p:tgtEl>
                                          <p:spTgt spid="43520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5208"/>
                                        </p:tgtEl>
                                        <p:attrNameLst>
                                          <p:attrName>style.visibility</p:attrName>
                                        </p:attrNameLst>
                                      </p:cBhvr>
                                      <p:to>
                                        <p:strVal val="visible"/>
                                      </p:to>
                                    </p:set>
                                    <p:animEffect transition="in" filter="wipe(left)">
                                      <p:cBhvr>
                                        <p:cTn id="27" dur="500"/>
                                        <p:tgtEl>
                                          <p:spTgt spid="4352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5209">
                                            <p:txEl>
                                              <p:pRg st="0" end="0"/>
                                            </p:txEl>
                                          </p:spTgt>
                                        </p:tgtEl>
                                        <p:attrNameLst>
                                          <p:attrName>style.visibility</p:attrName>
                                        </p:attrNameLst>
                                      </p:cBhvr>
                                      <p:to>
                                        <p:strVal val="visible"/>
                                      </p:to>
                                    </p:set>
                                    <p:animEffect transition="in" filter="wipe(left)">
                                      <p:cBhvr>
                                        <p:cTn id="32" dur="500"/>
                                        <p:tgtEl>
                                          <p:spTgt spid="43520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5204">
                                            <p:txEl>
                                              <p:pRg st="0" end="0"/>
                                            </p:txEl>
                                          </p:spTgt>
                                        </p:tgtEl>
                                        <p:attrNameLst>
                                          <p:attrName>style.visibility</p:attrName>
                                        </p:attrNameLst>
                                      </p:cBhvr>
                                      <p:to>
                                        <p:strVal val="visible"/>
                                      </p:to>
                                    </p:set>
                                    <p:animEffect transition="in" filter="wipe(left)">
                                      <p:cBhvr>
                                        <p:cTn id="37" dur="500"/>
                                        <p:tgtEl>
                                          <p:spTgt spid="43520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5210"/>
                                        </p:tgtEl>
                                        <p:attrNameLst>
                                          <p:attrName>style.visibility</p:attrName>
                                        </p:attrNameLst>
                                      </p:cBhvr>
                                      <p:to>
                                        <p:strVal val="visible"/>
                                      </p:to>
                                    </p:set>
                                    <p:animEffect transition="in" filter="wipe(left)">
                                      <p:cBhvr>
                                        <p:cTn id="42" dur="500"/>
                                        <p:tgtEl>
                                          <p:spTgt spid="4352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5211">
                                            <p:txEl>
                                              <p:pRg st="0" end="0"/>
                                            </p:txEl>
                                          </p:spTgt>
                                        </p:tgtEl>
                                        <p:attrNameLst>
                                          <p:attrName>style.visibility</p:attrName>
                                        </p:attrNameLst>
                                      </p:cBhvr>
                                      <p:to>
                                        <p:strVal val="visible"/>
                                      </p:to>
                                    </p:set>
                                    <p:animEffect transition="in" filter="wipe(left)">
                                      <p:cBhvr>
                                        <p:cTn id="47" dur="500"/>
                                        <p:tgtEl>
                                          <p:spTgt spid="4352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5212"/>
                                        </p:tgtEl>
                                        <p:attrNameLst>
                                          <p:attrName>style.visibility</p:attrName>
                                        </p:attrNameLst>
                                      </p:cBhvr>
                                      <p:to>
                                        <p:strVal val="visible"/>
                                      </p:to>
                                    </p:set>
                                    <p:animEffect transition="in" filter="wipe(left)">
                                      <p:cBhvr>
                                        <p:cTn id="52" dur="500"/>
                                        <p:tgtEl>
                                          <p:spTgt spid="4352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5213">
                                            <p:txEl>
                                              <p:pRg st="0" end="0"/>
                                            </p:txEl>
                                          </p:spTgt>
                                        </p:tgtEl>
                                        <p:attrNameLst>
                                          <p:attrName>style.visibility</p:attrName>
                                        </p:attrNameLst>
                                      </p:cBhvr>
                                      <p:to>
                                        <p:strVal val="visible"/>
                                      </p:to>
                                    </p:set>
                                    <p:animEffect transition="in" filter="wipe(left)">
                                      <p:cBhvr>
                                        <p:cTn id="57" dur="500"/>
                                        <p:tgtEl>
                                          <p:spTgt spid="4352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animBg="1" autoUpdateAnimBg="0"/>
      <p:bldP spid="435204" grpId="0" build="p" autoUpdateAnimBg="0"/>
      <p:bldP spid="435205" grpId="0" build="p" autoUpdateAnimBg="0"/>
      <p:bldP spid="435207" grpId="0" build="p" autoUpdateAnimBg="0"/>
      <p:bldP spid="435209" grpId="0" build="p" autoUpdateAnimBg="0"/>
      <p:bldP spid="435211" grpId="0" build="p" autoUpdateAnimBg="0"/>
      <p:bldP spid="43521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Date Placeholder 3"/>
          <p:cNvSpPr>
            <a:spLocks noGrp="1"/>
          </p:cNvSpPr>
          <p:nvPr>
            <p:ph type="dt" sz="quarter" idx="10"/>
          </p:nvPr>
        </p:nvSpPr>
        <p:spPr/>
        <p:txBody>
          <a:bodyPr/>
          <a:lstStyle/>
          <a:p>
            <a:pPr>
              <a:defRPr/>
            </a:pPr>
            <a:r>
              <a:rPr lang="en-US" smtClean="0"/>
              <a:t>Thursday, Nov. 6, 2014</a:t>
            </a:r>
            <a:endParaRPr lang="en-US"/>
          </a:p>
        </p:txBody>
      </p:sp>
      <p:sp>
        <p:nvSpPr>
          <p:cNvPr id="34828"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35853" name="Slide Number Placeholder 5"/>
          <p:cNvSpPr>
            <a:spLocks noGrp="1"/>
          </p:cNvSpPr>
          <p:nvPr>
            <p:ph type="sldNum" sz="quarter" idx="12"/>
          </p:nvPr>
        </p:nvSpPr>
        <p:spPr>
          <a:noFill/>
        </p:spPr>
        <p:txBody>
          <a:bodyPr/>
          <a:lstStyle/>
          <a:p>
            <a:fld id="{B8068758-ED5A-3646-9ED2-39F35CCE0AD4}" type="slidenum">
              <a:rPr lang="en-US">
                <a:latin typeface="Arial Narrow" charset="0"/>
              </a:rPr>
              <a:pPr/>
              <a:t>9</a:t>
            </a:fld>
            <a:endParaRPr lang="en-US">
              <a:latin typeface="Arial Narrow" charset="0"/>
            </a:endParaRPr>
          </a:p>
        </p:txBody>
      </p:sp>
      <p:sp>
        <p:nvSpPr>
          <p:cNvPr id="35854" name="Rectangle 2"/>
          <p:cNvSpPr>
            <a:spLocks noGrp="1" noChangeArrowheads="1"/>
          </p:cNvSpPr>
          <p:nvPr>
            <p:ph type="title"/>
          </p:nvPr>
        </p:nvSpPr>
        <p:spPr>
          <a:xfrm>
            <a:off x="685800" y="76200"/>
            <a:ext cx="7772400" cy="914400"/>
          </a:xfrm>
        </p:spPr>
        <p:txBody>
          <a:bodyPr/>
          <a:lstStyle/>
          <a:p>
            <a:r>
              <a:rPr lang="en-US">
                <a:ea typeface="ＭＳ Ｐゴシック" charset="-128"/>
                <a:cs typeface="ＭＳ Ｐゴシック" charset="-128"/>
              </a:rPr>
              <a:t>Density and Specific Gravity</a:t>
            </a:r>
          </a:p>
        </p:txBody>
      </p:sp>
      <p:sp>
        <p:nvSpPr>
          <p:cNvPr id="458755" name="Text Box 3"/>
          <p:cNvSpPr txBox="1">
            <a:spLocks noChangeArrowheads="1"/>
          </p:cNvSpPr>
          <p:nvPr/>
        </p:nvSpPr>
        <p:spPr bwMode="auto">
          <a:xfrm>
            <a:off x="304800" y="990600"/>
            <a:ext cx="8528050" cy="519113"/>
          </a:xfrm>
          <a:prstGeom prst="rect">
            <a:avLst/>
          </a:prstGeom>
          <a:noFill/>
          <a:ln w="9525">
            <a:noFill/>
            <a:miter lim="800000"/>
            <a:headEnd/>
            <a:tailEnd/>
          </a:ln>
        </p:spPr>
        <p:txBody>
          <a:bodyPr wrap="none">
            <a:prstTxWarp prst="textNoShape">
              <a:avLst/>
            </a:prstTxWarp>
            <a:spAutoFit/>
          </a:bodyPr>
          <a:lstStyle/>
          <a:p>
            <a:r>
              <a:rPr lang="en-US" sz="2800" dirty="0">
                <a:solidFill>
                  <a:schemeClr val="accent2"/>
                </a:solidFill>
                <a:latin typeface="Arial Narrow" charset="0"/>
              </a:rPr>
              <a:t>Density,</a:t>
            </a:r>
            <a:r>
              <a:rPr lang="en-US" sz="2800" dirty="0">
                <a:solidFill>
                  <a:schemeClr val="accent2"/>
                </a:solidFill>
                <a:latin typeface="Symbol" charset="2"/>
              </a:rPr>
              <a:t> </a:t>
            </a:r>
            <a:r>
              <a:rPr lang="en-US" sz="2800" dirty="0" err="1" smtClean="0">
                <a:solidFill>
                  <a:schemeClr val="accent2"/>
                </a:solidFill>
                <a:latin typeface="Symbol" charset="2"/>
              </a:rPr>
              <a:t>ρ</a:t>
            </a:r>
            <a:r>
              <a:rPr lang="en-US" sz="2800" dirty="0" smtClean="0">
                <a:solidFill>
                  <a:schemeClr val="accent2"/>
                </a:solidFill>
                <a:latin typeface="Arial Narrow" charset="0"/>
              </a:rPr>
              <a:t>(</a:t>
            </a:r>
            <a:r>
              <a:rPr lang="en-US" sz="2800" dirty="0">
                <a:solidFill>
                  <a:schemeClr val="accent2"/>
                </a:solidFill>
                <a:latin typeface="Arial Narrow" charset="0"/>
              </a:rPr>
              <a:t>rho), of an object is defined as mass per unit volume </a:t>
            </a:r>
          </a:p>
        </p:txBody>
      </p:sp>
      <p:graphicFrame>
        <p:nvGraphicFramePr>
          <p:cNvPr id="458756" name="Object 2"/>
          <p:cNvGraphicFramePr>
            <a:graphicFrameLocks noChangeAspect="1"/>
          </p:cNvGraphicFramePr>
          <p:nvPr/>
        </p:nvGraphicFramePr>
        <p:xfrm>
          <a:off x="2438400" y="2057400"/>
          <a:ext cx="946150" cy="427038"/>
        </p:xfrm>
        <a:graphic>
          <a:graphicData uri="http://schemas.openxmlformats.org/presentationml/2006/ole">
            <mc:AlternateContent xmlns:mc="http://schemas.openxmlformats.org/markup-compatibility/2006">
              <mc:Choice xmlns:v="urn:schemas-microsoft-com:vml" Requires="v">
                <p:oleObj spid="_x0000_s501573" name="Equation" r:id="rId3" imgW="266400" imgH="164880" progId="Equation.DSMT4">
                  <p:embed/>
                </p:oleObj>
              </mc:Choice>
              <mc:Fallback>
                <p:oleObj name="Equation" r:id="rId3" imgW="266400" imgH="164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2057400"/>
                        <a:ext cx="946150"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57" name="Text Box 5"/>
          <p:cNvSpPr txBox="1">
            <a:spLocks noChangeArrowheads="1"/>
          </p:cNvSpPr>
          <p:nvPr/>
        </p:nvSpPr>
        <p:spPr bwMode="auto">
          <a:xfrm>
            <a:off x="4800600" y="167640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58" name="Text Box 6"/>
          <p:cNvSpPr txBox="1">
            <a:spLocks noChangeArrowheads="1"/>
          </p:cNvSpPr>
          <p:nvPr/>
        </p:nvSpPr>
        <p:spPr bwMode="auto">
          <a:xfrm>
            <a:off x="4800600" y="213360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graphicFrame>
        <p:nvGraphicFramePr>
          <p:cNvPr id="458759" name="Object 3"/>
          <p:cNvGraphicFramePr>
            <a:graphicFrameLocks noChangeAspect="1"/>
          </p:cNvGraphicFramePr>
          <p:nvPr/>
        </p:nvGraphicFramePr>
        <p:xfrm>
          <a:off x="6477000" y="1619250"/>
          <a:ext cx="990600" cy="506413"/>
        </p:xfrm>
        <a:graphic>
          <a:graphicData uri="http://schemas.openxmlformats.org/presentationml/2006/ole">
            <mc:AlternateContent xmlns:mc="http://schemas.openxmlformats.org/markup-compatibility/2006">
              <mc:Choice xmlns:v="urn:schemas-microsoft-com:vml" Requires="v">
                <p:oleObj spid="_x0000_s501574" name="Equation" r:id="rId5" imgW="457200" imgH="228600" progId="Equation.3">
                  <p:embed/>
                </p:oleObj>
              </mc:Choice>
              <mc:Fallback>
                <p:oleObj name="Equation" r:id="rId5" imgW="457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1619250"/>
                        <a:ext cx="990600" cy="5064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0" name="Object 4"/>
          <p:cNvGraphicFramePr>
            <a:graphicFrameLocks noChangeAspect="1"/>
          </p:cNvGraphicFramePr>
          <p:nvPr/>
        </p:nvGraphicFramePr>
        <p:xfrm>
          <a:off x="6491288" y="2084388"/>
          <a:ext cx="962025" cy="506412"/>
        </p:xfrm>
        <a:graphic>
          <a:graphicData uri="http://schemas.openxmlformats.org/presentationml/2006/ole">
            <mc:AlternateContent xmlns:mc="http://schemas.openxmlformats.org/markup-compatibility/2006">
              <mc:Choice xmlns:v="urn:schemas-microsoft-com:vml" Requires="v">
                <p:oleObj spid="_x0000_s501575" name="Equation" r:id="rId7" imgW="444240" imgH="228600" progId="Equation.3">
                  <p:embed/>
                </p:oleObj>
              </mc:Choice>
              <mc:Fallback>
                <p:oleObj name="Equation" r:id="rId7" imgW="44424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1288" y="2084388"/>
                        <a:ext cx="962025" cy="5064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1" name="Text Box 9"/>
          <p:cNvSpPr txBox="1">
            <a:spLocks noChangeArrowheads="1"/>
          </p:cNvSpPr>
          <p:nvPr/>
        </p:nvSpPr>
        <p:spPr bwMode="auto">
          <a:xfrm>
            <a:off x="76200" y="2743200"/>
            <a:ext cx="8991600" cy="946150"/>
          </a:xfrm>
          <a:prstGeom prst="rect">
            <a:avLst/>
          </a:prstGeom>
          <a:noFill/>
          <a:ln w="9525">
            <a:noFill/>
            <a:miter lim="800000"/>
            <a:headEnd/>
            <a:tailEnd/>
          </a:ln>
        </p:spPr>
        <p:txBody>
          <a:bodyPr>
            <a:prstTxWarp prst="textNoShape">
              <a:avLst/>
            </a:prstTxWarp>
            <a:spAutoFit/>
          </a:bodyPr>
          <a:lstStyle/>
          <a:p>
            <a:r>
              <a:rPr lang="en-US" sz="2800" dirty="0">
                <a:solidFill>
                  <a:schemeClr val="accent2"/>
                </a:solidFill>
                <a:latin typeface="Arial Narrow" charset="0"/>
              </a:rPr>
              <a:t>Specific Gravity of a substance is defined as the ratio of the density of the substance to that of water at 4.0 </a:t>
            </a:r>
            <a:r>
              <a:rPr lang="en-US" sz="2800" baseline="30000" dirty="0" err="1">
                <a:solidFill>
                  <a:schemeClr val="accent2"/>
                </a:solidFill>
                <a:latin typeface="Arial Narrow" charset="0"/>
              </a:rPr>
              <a:t>o</a:t>
            </a:r>
            <a:r>
              <a:rPr lang="en-US" sz="2800" dirty="0" err="1">
                <a:solidFill>
                  <a:schemeClr val="accent2"/>
                </a:solidFill>
                <a:latin typeface="Arial Narrow" charset="0"/>
              </a:rPr>
              <a:t>C</a:t>
            </a:r>
            <a:r>
              <a:rPr lang="en-US" sz="2800" dirty="0">
                <a:solidFill>
                  <a:schemeClr val="accent2"/>
                </a:solidFill>
                <a:latin typeface="Arial Narrow" charset="0"/>
              </a:rPr>
              <a:t> </a:t>
            </a:r>
            <a:r>
              <a:rPr lang="en-US" sz="2800" dirty="0" smtClean="0">
                <a:solidFill>
                  <a:schemeClr val="accent2"/>
                </a:solidFill>
                <a:latin typeface="Arial Narrow" charset="0"/>
              </a:rPr>
              <a:t>(</a:t>
            </a:r>
            <a:r>
              <a:rPr lang="en-US" sz="2800" dirty="0" smtClean="0">
                <a:solidFill>
                  <a:schemeClr val="accent2"/>
                </a:solidFill>
                <a:latin typeface="Symbol" charset="2"/>
              </a:rPr>
              <a:t>ρ</a:t>
            </a:r>
            <a:r>
              <a:rPr lang="en-US" sz="2800" baseline="-25000" dirty="0" smtClean="0">
                <a:solidFill>
                  <a:schemeClr val="accent2"/>
                </a:solidFill>
                <a:latin typeface="Arial Narrow" charset="0"/>
              </a:rPr>
              <a:t>H2O</a:t>
            </a:r>
            <a:r>
              <a:rPr lang="en-US" sz="2800" dirty="0">
                <a:solidFill>
                  <a:schemeClr val="accent2"/>
                </a:solidFill>
                <a:latin typeface="Arial Narrow" charset="0"/>
              </a:rPr>
              <a:t>=1.00g/cm</a:t>
            </a:r>
            <a:r>
              <a:rPr lang="en-US" sz="2800" baseline="30000" dirty="0">
                <a:solidFill>
                  <a:schemeClr val="accent2"/>
                </a:solidFill>
                <a:latin typeface="Arial Narrow" charset="0"/>
              </a:rPr>
              <a:t>3</a:t>
            </a:r>
            <a:r>
              <a:rPr lang="en-US" sz="2800" dirty="0">
                <a:solidFill>
                  <a:schemeClr val="accent2"/>
                </a:solidFill>
                <a:latin typeface="Arial Narrow" charset="0"/>
              </a:rPr>
              <a:t>).</a:t>
            </a:r>
          </a:p>
        </p:txBody>
      </p:sp>
      <p:graphicFrame>
        <p:nvGraphicFramePr>
          <p:cNvPr id="458762" name="Object 5"/>
          <p:cNvGraphicFramePr>
            <a:graphicFrameLocks noChangeAspect="1"/>
          </p:cNvGraphicFramePr>
          <p:nvPr/>
        </p:nvGraphicFramePr>
        <p:xfrm>
          <a:off x="1725613" y="3992563"/>
          <a:ext cx="1169987" cy="427037"/>
        </p:xfrm>
        <a:graphic>
          <a:graphicData uri="http://schemas.openxmlformats.org/presentationml/2006/ole">
            <mc:AlternateContent xmlns:mc="http://schemas.openxmlformats.org/markup-compatibility/2006">
              <mc:Choice xmlns:v="urn:schemas-microsoft-com:vml" Requires="v">
                <p:oleObj spid="_x0000_s501576" name="Equation" r:id="rId9" imgW="330120" imgH="164880" progId="Equation.DSMT4">
                  <p:embed/>
                </p:oleObj>
              </mc:Choice>
              <mc:Fallback>
                <p:oleObj name="Equation" r:id="rId9" imgW="330120" imgH="1648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5613" y="3992563"/>
                        <a:ext cx="1169987"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63" name="Text Box 11"/>
          <p:cNvSpPr txBox="1">
            <a:spLocks noChangeArrowheads="1"/>
          </p:cNvSpPr>
          <p:nvPr/>
        </p:nvSpPr>
        <p:spPr bwMode="auto">
          <a:xfrm>
            <a:off x="5486400" y="3917950"/>
            <a:ext cx="839788"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Unit? </a:t>
            </a:r>
          </a:p>
        </p:txBody>
      </p:sp>
      <p:sp>
        <p:nvSpPr>
          <p:cNvPr id="458764" name="Text Box 12"/>
          <p:cNvSpPr txBox="1">
            <a:spLocks noChangeArrowheads="1"/>
          </p:cNvSpPr>
          <p:nvPr/>
        </p:nvSpPr>
        <p:spPr bwMode="auto">
          <a:xfrm>
            <a:off x="5486400" y="4375150"/>
            <a:ext cx="15779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Dimension? </a:t>
            </a:r>
          </a:p>
        </p:txBody>
      </p:sp>
      <p:sp>
        <p:nvSpPr>
          <p:cNvPr id="458765" name="Text Box 13"/>
          <p:cNvSpPr txBox="1">
            <a:spLocks noChangeArrowheads="1"/>
          </p:cNvSpPr>
          <p:nvPr/>
        </p:nvSpPr>
        <p:spPr bwMode="auto">
          <a:xfrm>
            <a:off x="6932613" y="39179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6" name="Text Box 14"/>
          <p:cNvSpPr txBox="1">
            <a:spLocks noChangeArrowheads="1"/>
          </p:cNvSpPr>
          <p:nvPr/>
        </p:nvSpPr>
        <p:spPr bwMode="auto">
          <a:xfrm>
            <a:off x="6934200" y="4375150"/>
            <a:ext cx="854075" cy="457200"/>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None </a:t>
            </a:r>
          </a:p>
        </p:txBody>
      </p:sp>
      <p:sp>
        <p:nvSpPr>
          <p:cNvPr id="458767" name="Text Box 15"/>
          <p:cNvSpPr txBox="1">
            <a:spLocks noChangeArrowheads="1"/>
          </p:cNvSpPr>
          <p:nvPr/>
        </p:nvSpPr>
        <p:spPr bwMode="auto">
          <a:xfrm>
            <a:off x="228600" y="4908550"/>
            <a:ext cx="5181600" cy="822325"/>
          </a:xfrm>
          <a:prstGeom prst="rect">
            <a:avLst/>
          </a:prstGeom>
          <a:noFill/>
          <a:ln w="9525">
            <a:noFill/>
            <a:miter lim="800000"/>
            <a:headEnd/>
            <a:tailEnd/>
          </a:ln>
        </p:spPr>
        <p:txBody>
          <a:bodyPr>
            <a:prstTxWarp prst="textNoShape">
              <a:avLst/>
            </a:prstTxWarp>
            <a:spAutoFit/>
          </a:bodyPr>
          <a:lstStyle/>
          <a:p>
            <a:r>
              <a:rPr lang="en-US">
                <a:solidFill>
                  <a:schemeClr val="accent2"/>
                </a:solidFill>
                <a:latin typeface="Arial Narrow" charset="0"/>
              </a:rPr>
              <a:t>What do you think would happen of a substance in the water dependent on SG?</a:t>
            </a:r>
          </a:p>
        </p:txBody>
      </p:sp>
      <p:graphicFrame>
        <p:nvGraphicFramePr>
          <p:cNvPr id="458768" name="Object 6"/>
          <p:cNvGraphicFramePr>
            <a:graphicFrameLocks noChangeAspect="1"/>
          </p:cNvGraphicFramePr>
          <p:nvPr/>
        </p:nvGraphicFramePr>
        <p:xfrm>
          <a:off x="5562600" y="4864100"/>
          <a:ext cx="914400" cy="363538"/>
        </p:xfrm>
        <a:graphic>
          <a:graphicData uri="http://schemas.openxmlformats.org/presentationml/2006/ole">
            <mc:AlternateContent xmlns:mc="http://schemas.openxmlformats.org/markup-compatibility/2006">
              <mc:Choice xmlns:v="urn:schemas-microsoft-com:vml" Requires="v">
                <p:oleObj spid="_x0000_s501577" name="Equation" r:id="rId11" imgW="444240" imgH="177480" progId="Equation.DSMT4">
                  <p:embed/>
                </p:oleObj>
              </mc:Choice>
              <mc:Fallback>
                <p:oleObj name="Equation" r:id="rId11" imgW="444240" imgH="177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62600" y="4864100"/>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69" name="Object 7"/>
          <p:cNvGraphicFramePr>
            <a:graphicFrameLocks noChangeAspect="1"/>
          </p:cNvGraphicFramePr>
          <p:nvPr/>
        </p:nvGraphicFramePr>
        <p:xfrm>
          <a:off x="5562600" y="5305425"/>
          <a:ext cx="914400" cy="363538"/>
        </p:xfrm>
        <a:graphic>
          <a:graphicData uri="http://schemas.openxmlformats.org/presentationml/2006/ole">
            <mc:AlternateContent xmlns:mc="http://schemas.openxmlformats.org/markup-compatibility/2006">
              <mc:Choice xmlns:v="urn:schemas-microsoft-com:vml" Requires="v">
                <p:oleObj spid="_x0000_s501578" name="Equation" r:id="rId13" imgW="444240" imgH="177480" progId="Equation.3">
                  <p:embed/>
                </p:oleObj>
              </mc:Choice>
              <mc:Fallback>
                <p:oleObj name="Equation" r:id="rId13" imgW="44424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5305425"/>
                        <a:ext cx="914400"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58770" name="Text Box 18"/>
          <p:cNvSpPr txBox="1">
            <a:spLocks noChangeArrowheads="1"/>
          </p:cNvSpPr>
          <p:nvPr/>
        </p:nvSpPr>
        <p:spPr bwMode="auto">
          <a:xfrm>
            <a:off x="6705600" y="4816475"/>
            <a:ext cx="2038350"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Sink in the water</a:t>
            </a:r>
          </a:p>
        </p:txBody>
      </p:sp>
      <p:sp>
        <p:nvSpPr>
          <p:cNvPr id="458771" name="Text Box 19"/>
          <p:cNvSpPr txBox="1">
            <a:spLocks noChangeArrowheads="1"/>
          </p:cNvSpPr>
          <p:nvPr/>
        </p:nvSpPr>
        <p:spPr bwMode="auto">
          <a:xfrm>
            <a:off x="6705600" y="5257800"/>
            <a:ext cx="2401888" cy="457200"/>
          </a:xfrm>
          <a:prstGeom prst="rect">
            <a:avLst/>
          </a:prstGeom>
          <a:noFill/>
          <a:ln w="9525">
            <a:noFill/>
            <a:miter lim="800000"/>
            <a:headEnd/>
            <a:tailEnd/>
          </a:ln>
        </p:spPr>
        <p:txBody>
          <a:bodyPr wrap="none">
            <a:prstTxWarp prst="textNoShape">
              <a:avLst/>
            </a:prstTxWarp>
            <a:spAutoFit/>
          </a:bodyPr>
          <a:lstStyle/>
          <a:p>
            <a:r>
              <a:rPr lang="en-US">
                <a:solidFill>
                  <a:srgbClr val="CC00CC"/>
                </a:solidFill>
                <a:latin typeface="Arial Narrow" charset="0"/>
              </a:rPr>
              <a:t>Float on the surface</a:t>
            </a:r>
          </a:p>
        </p:txBody>
      </p:sp>
      <p:graphicFrame>
        <p:nvGraphicFramePr>
          <p:cNvPr id="458772" name="Object 8"/>
          <p:cNvGraphicFramePr>
            <a:graphicFrameLocks noChangeAspect="1"/>
          </p:cNvGraphicFramePr>
          <p:nvPr/>
        </p:nvGraphicFramePr>
        <p:xfrm>
          <a:off x="2801938" y="3759200"/>
          <a:ext cx="1846262" cy="1117600"/>
        </p:xfrm>
        <a:graphic>
          <a:graphicData uri="http://schemas.openxmlformats.org/presentationml/2006/ole">
            <mc:AlternateContent xmlns:mc="http://schemas.openxmlformats.org/markup-compatibility/2006">
              <mc:Choice xmlns:v="urn:schemas-microsoft-com:vml" Requires="v">
                <p:oleObj spid="_x0000_s501579" name="Equation" r:id="rId15" imgW="520560" imgH="431640" progId="Equation.DSMT4">
                  <p:embed/>
                </p:oleObj>
              </mc:Choice>
              <mc:Fallback>
                <p:oleObj name="Equation" r:id="rId15" imgW="520560" imgH="43164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1938" y="3759200"/>
                        <a:ext cx="1846262" cy="11176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3" name="Object 9"/>
          <p:cNvGraphicFramePr>
            <a:graphicFrameLocks noChangeAspect="1"/>
          </p:cNvGraphicFramePr>
          <p:nvPr/>
        </p:nvGraphicFramePr>
        <p:xfrm>
          <a:off x="3321050" y="1706563"/>
          <a:ext cx="720725" cy="427037"/>
        </p:xfrm>
        <a:graphic>
          <a:graphicData uri="http://schemas.openxmlformats.org/presentationml/2006/ole">
            <mc:AlternateContent xmlns:mc="http://schemas.openxmlformats.org/markup-compatibility/2006">
              <mc:Choice xmlns:v="urn:schemas-microsoft-com:vml" Requires="v">
                <p:oleObj spid="_x0000_s501580" name="Equation" r:id="rId17" imgW="203040" imgH="164880" progId="Equation.DSMT4">
                  <p:embed/>
                </p:oleObj>
              </mc:Choice>
              <mc:Fallback>
                <p:oleObj name="Equation" r:id="rId17" imgW="203040" imgH="1648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21050" y="1706563"/>
                        <a:ext cx="7207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58774" name="Object 10"/>
          <p:cNvGraphicFramePr>
            <a:graphicFrameLocks noChangeAspect="1"/>
          </p:cNvGraphicFramePr>
          <p:nvPr/>
        </p:nvGraphicFramePr>
        <p:xfrm>
          <a:off x="3200400" y="1676400"/>
          <a:ext cx="811213" cy="1019175"/>
        </p:xfrm>
        <a:graphic>
          <a:graphicData uri="http://schemas.openxmlformats.org/presentationml/2006/ole">
            <mc:AlternateContent xmlns:mc="http://schemas.openxmlformats.org/markup-compatibility/2006">
              <mc:Choice xmlns:v="urn:schemas-microsoft-com:vml" Requires="v">
                <p:oleObj spid="_x0000_s501581" name="Equation" r:id="rId19" imgW="228600" imgH="393480" progId="Equation.DSMT4">
                  <p:embed/>
                </p:oleObj>
              </mc:Choice>
              <mc:Fallback>
                <p:oleObj name="Equation" r:id="rId19" imgW="228600" imgH="3934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0400" y="1676400"/>
                        <a:ext cx="811213" cy="1019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1599563"/>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58755"/>
                                        </p:tgtEl>
                                        <p:attrNameLst>
                                          <p:attrName>style.visibility</p:attrName>
                                        </p:attrNameLst>
                                      </p:cBhvr>
                                      <p:to>
                                        <p:strVal val="visible"/>
                                      </p:to>
                                    </p:set>
                                    <p:animEffect transition="in" filter="wipe(left)">
                                      <p:cBhvr>
                                        <p:cTn id="7" dur="500"/>
                                        <p:tgtEl>
                                          <p:spTgt spid="4587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58756"/>
                                        </p:tgtEl>
                                        <p:attrNameLst>
                                          <p:attrName>style.visibility</p:attrName>
                                        </p:attrNameLst>
                                      </p:cBhvr>
                                      <p:to>
                                        <p:strVal val="visible"/>
                                      </p:to>
                                    </p:set>
                                    <p:animEffect transition="in" filter="wipe(left)">
                                      <p:cBhvr>
                                        <p:cTn id="12" dur="500"/>
                                        <p:tgtEl>
                                          <p:spTgt spid="4587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58773"/>
                                        </p:tgtEl>
                                        <p:attrNameLst>
                                          <p:attrName>style.visibility</p:attrName>
                                        </p:attrNameLst>
                                      </p:cBhvr>
                                      <p:to>
                                        <p:strVal val="visible"/>
                                      </p:to>
                                    </p:set>
                                    <p:animEffect transition="in" filter="wipe(left)">
                                      <p:cBhvr>
                                        <p:cTn id="17" dur="500"/>
                                        <p:tgtEl>
                                          <p:spTgt spid="4587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58774"/>
                                        </p:tgtEl>
                                        <p:attrNameLst>
                                          <p:attrName>style.visibility</p:attrName>
                                        </p:attrNameLst>
                                      </p:cBhvr>
                                      <p:to>
                                        <p:strVal val="visible"/>
                                      </p:to>
                                    </p:set>
                                    <p:animEffect transition="in" filter="wipe(left)">
                                      <p:cBhvr>
                                        <p:cTn id="22" dur="500"/>
                                        <p:tgtEl>
                                          <p:spTgt spid="4587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58757"/>
                                        </p:tgtEl>
                                        <p:attrNameLst>
                                          <p:attrName>style.visibility</p:attrName>
                                        </p:attrNameLst>
                                      </p:cBhvr>
                                      <p:to>
                                        <p:strVal val="visible"/>
                                      </p:to>
                                    </p:set>
                                    <p:animEffect transition="in" filter="wipe(left)">
                                      <p:cBhvr>
                                        <p:cTn id="27" dur="500"/>
                                        <p:tgtEl>
                                          <p:spTgt spid="4587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58759"/>
                                        </p:tgtEl>
                                        <p:attrNameLst>
                                          <p:attrName>style.visibility</p:attrName>
                                        </p:attrNameLst>
                                      </p:cBhvr>
                                      <p:to>
                                        <p:strVal val="visible"/>
                                      </p:to>
                                    </p:set>
                                    <p:animEffect transition="in" filter="wipe(left)">
                                      <p:cBhvr>
                                        <p:cTn id="32" dur="500"/>
                                        <p:tgtEl>
                                          <p:spTgt spid="45875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58758"/>
                                        </p:tgtEl>
                                        <p:attrNameLst>
                                          <p:attrName>style.visibility</p:attrName>
                                        </p:attrNameLst>
                                      </p:cBhvr>
                                      <p:to>
                                        <p:strVal val="visible"/>
                                      </p:to>
                                    </p:set>
                                    <p:animEffect transition="in" filter="wipe(left)">
                                      <p:cBhvr>
                                        <p:cTn id="37" dur="500"/>
                                        <p:tgtEl>
                                          <p:spTgt spid="45875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58760"/>
                                        </p:tgtEl>
                                        <p:attrNameLst>
                                          <p:attrName>style.visibility</p:attrName>
                                        </p:attrNameLst>
                                      </p:cBhvr>
                                      <p:to>
                                        <p:strVal val="visible"/>
                                      </p:to>
                                    </p:set>
                                    <p:animEffect transition="in" filter="wipe(left)">
                                      <p:cBhvr>
                                        <p:cTn id="42" dur="500"/>
                                        <p:tgtEl>
                                          <p:spTgt spid="45876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58761"/>
                                        </p:tgtEl>
                                        <p:attrNameLst>
                                          <p:attrName>style.visibility</p:attrName>
                                        </p:attrNameLst>
                                      </p:cBhvr>
                                      <p:to>
                                        <p:strVal val="visible"/>
                                      </p:to>
                                    </p:set>
                                    <p:animEffect transition="in" filter="wipe(left)">
                                      <p:cBhvr>
                                        <p:cTn id="47" dur="500"/>
                                        <p:tgtEl>
                                          <p:spTgt spid="4587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58762"/>
                                        </p:tgtEl>
                                        <p:attrNameLst>
                                          <p:attrName>style.visibility</p:attrName>
                                        </p:attrNameLst>
                                      </p:cBhvr>
                                      <p:to>
                                        <p:strVal val="visible"/>
                                      </p:to>
                                    </p:set>
                                    <p:animEffect transition="in" filter="wipe(left)">
                                      <p:cBhvr>
                                        <p:cTn id="52" dur="500"/>
                                        <p:tgtEl>
                                          <p:spTgt spid="45876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58772"/>
                                        </p:tgtEl>
                                        <p:attrNameLst>
                                          <p:attrName>style.visibility</p:attrName>
                                        </p:attrNameLst>
                                      </p:cBhvr>
                                      <p:to>
                                        <p:strVal val="visible"/>
                                      </p:to>
                                    </p:set>
                                    <p:animEffect transition="in" filter="wipe(left)">
                                      <p:cBhvr>
                                        <p:cTn id="57" dur="500"/>
                                        <p:tgtEl>
                                          <p:spTgt spid="45877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58763"/>
                                        </p:tgtEl>
                                        <p:attrNameLst>
                                          <p:attrName>style.visibility</p:attrName>
                                        </p:attrNameLst>
                                      </p:cBhvr>
                                      <p:to>
                                        <p:strVal val="visible"/>
                                      </p:to>
                                    </p:set>
                                    <p:animEffect transition="in" filter="wipe(left)">
                                      <p:cBhvr>
                                        <p:cTn id="62" dur="500"/>
                                        <p:tgtEl>
                                          <p:spTgt spid="4587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58764"/>
                                        </p:tgtEl>
                                        <p:attrNameLst>
                                          <p:attrName>style.visibility</p:attrName>
                                        </p:attrNameLst>
                                      </p:cBhvr>
                                      <p:to>
                                        <p:strVal val="visible"/>
                                      </p:to>
                                    </p:set>
                                    <p:animEffect transition="in" filter="wipe(left)">
                                      <p:cBhvr>
                                        <p:cTn id="67" dur="500"/>
                                        <p:tgtEl>
                                          <p:spTgt spid="45876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458765"/>
                                        </p:tgtEl>
                                        <p:attrNameLst>
                                          <p:attrName>style.visibility</p:attrName>
                                        </p:attrNameLst>
                                      </p:cBhvr>
                                      <p:to>
                                        <p:strVal val="visible"/>
                                      </p:to>
                                    </p:set>
                                    <p:animEffect transition="in" filter="wipe(left)">
                                      <p:cBhvr>
                                        <p:cTn id="72" dur="500"/>
                                        <p:tgtEl>
                                          <p:spTgt spid="45876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458766"/>
                                        </p:tgtEl>
                                        <p:attrNameLst>
                                          <p:attrName>style.visibility</p:attrName>
                                        </p:attrNameLst>
                                      </p:cBhvr>
                                      <p:to>
                                        <p:strVal val="visible"/>
                                      </p:to>
                                    </p:set>
                                    <p:animEffect transition="in" filter="wipe(left)">
                                      <p:cBhvr>
                                        <p:cTn id="77" dur="500"/>
                                        <p:tgtEl>
                                          <p:spTgt spid="45876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58767"/>
                                        </p:tgtEl>
                                        <p:attrNameLst>
                                          <p:attrName>style.visibility</p:attrName>
                                        </p:attrNameLst>
                                      </p:cBhvr>
                                      <p:to>
                                        <p:strVal val="visible"/>
                                      </p:to>
                                    </p:set>
                                    <p:animEffect transition="in" filter="wipe(left)">
                                      <p:cBhvr>
                                        <p:cTn id="82" dur="500"/>
                                        <p:tgtEl>
                                          <p:spTgt spid="45876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58768"/>
                                        </p:tgtEl>
                                        <p:attrNameLst>
                                          <p:attrName>style.visibility</p:attrName>
                                        </p:attrNameLst>
                                      </p:cBhvr>
                                      <p:to>
                                        <p:strVal val="visible"/>
                                      </p:to>
                                    </p:set>
                                    <p:animEffect transition="in" filter="wipe(left)">
                                      <p:cBhvr>
                                        <p:cTn id="87" dur="500"/>
                                        <p:tgtEl>
                                          <p:spTgt spid="45876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58769"/>
                                        </p:tgtEl>
                                        <p:attrNameLst>
                                          <p:attrName>style.visibility</p:attrName>
                                        </p:attrNameLst>
                                      </p:cBhvr>
                                      <p:to>
                                        <p:strVal val="visible"/>
                                      </p:to>
                                    </p:set>
                                    <p:animEffect transition="in" filter="wipe(left)">
                                      <p:cBhvr>
                                        <p:cTn id="92" dur="500"/>
                                        <p:tgtEl>
                                          <p:spTgt spid="45876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58770"/>
                                        </p:tgtEl>
                                        <p:attrNameLst>
                                          <p:attrName>style.visibility</p:attrName>
                                        </p:attrNameLst>
                                      </p:cBhvr>
                                      <p:to>
                                        <p:strVal val="visible"/>
                                      </p:to>
                                    </p:set>
                                    <p:animEffect transition="in" filter="wipe(left)">
                                      <p:cBhvr>
                                        <p:cTn id="97" dur="500"/>
                                        <p:tgtEl>
                                          <p:spTgt spid="45877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iterate type="wd">
                                    <p:tmPct val="10000"/>
                                  </p:iterate>
                                  <p:childTnLst>
                                    <p:set>
                                      <p:cBhvr>
                                        <p:cTn id="101" dur="1" fill="hold">
                                          <p:stCondLst>
                                            <p:cond delay="0"/>
                                          </p:stCondLst>
                                        </p:cTn>
                                        <p:tgtEl>
                                          <p:spTgt spid="458771"/>
                                        </p:tgtEl>
                                        <p:attrNameLst>
                                          <p:attrName>style.visibility</p:attrName>
                                        </p:attrNameLst>
                                      </p:cBhvr>
                                      <p:to>
                                        <p:strVal val="visible"/>
                                      </p:to>
                                    </p:set>
                                    <p:animEffect transition="in" filter="wipe(left)">
                                      <p:cBhvr>
                                        <p:cTn id="102" dur="500"/>
                                        <p:tgtEl>
                                          <p:spTgt spid="45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p:bldP spid="458757" grpId="0"/>
      <p:bldP spid="458758" grpId="0"/>
      <p:bldP spid="458761" grpId="0"/>
      <p:bldP spid="458763" grpId="0"/>
      <p:bldP spid="458764" grpId="0"/>
      <p:bldP spid="458765" grpId="0"/>
      <p:bldP spid="458766" grpId="0"/>
      <p:bldP spid="458767" grpId="0"/>
      <p:bldP spid="458770" grpId="0"/>
      <p:bldP spid="458771"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39457</TotalTime>
  <Words>2048</Words>
  <Application>Microsoft Macintosh PowerPoint</Application>
  <PresentationFormat>On-screen Show (4:3)</PresentationFormat>
  <Paragraphs>209</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phys1443-spring02</vt:lpstr>
      <vt:lpstr>Equation</vt:lpstr>
      <vt:lpstr>PHYS 1443 – Section 004 Lecture #21</vt:lpstr>
      <vt:lpstr>Announcements</vt:lpstr>
      <vt:lpstr>Elastic Properties of Solids</vt:lpstr>
      <vt:lpstr>Elastic Limit and Ultimate Strength</vt:lpstr>
      <vt:lpstr>Young’s Modulus</vt:lpstr>
      <vt:lpstr>Bulk Modulus</vt:lpstr>
      <vt:lpstr>Elastic Moduli and Ultimate Strengths of Materials</vt:lpstr>
      <vt:lpstr>Example for Solid’s Elastic Property</vt:lpstr>
      <vt:lpstr>Density and Specific Gravity</vt:lpstr>
      <vt:lpstr>Fluid and Pressure</vt:lpstr>
      <vt:lpstr>Example for Pressure</vt:lpstr>
      <vt:lpstr>Variation of Pressure and Depth</vt:lpstr>
      <vt:lpstr>Pascal’s Principle and Hydraulics</vt:lpstr>
      <vt:lpstr>Example for Pascal’s Principle</vt:lpstr>
      <vt:lpstr>Example for Pascal’s Principle</vt:lpstr>
      <vt:lpstr>Example for Pascal’s Principle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1096</cp:revision>
  <dcterms:created xsi:type="dcterms:W3CDTF">2012-06-05T17:02:23Z</dcterms:created>
  <dcterms:modified xsi:type="dcterms:W3CDTF">2014-11-07T06:25:01Z</dcterms:modified>
</cp:coreProperties>
</file>