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822" r:id="rId3"/>
    <p:sldId id="823" r:id="rId4"/>
    <p:sldId id="824" r:id="rId5"/>
    <p:sldId id="825" r:id="rId6"/>
    <p:sldId id="826" r:id="rId7"/>
    <p:sldId id="827" r:id="rId8"/>
    <p:sldId id="828" r:id="rId9"/>
    <p:sldId id="829" r:id="rId10"/>
    <p:sldId id="830"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e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0" Type="http://schemas.openxmlformats.org/officeDocument/2006/relationships/image" Target="../media/image11.e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0" Type="http://schemas.openxmlformats.org/officeDocument/2006/relationships/image" Target="../media/image21.wmf"/><Relationship Id="rId11" Type="http://schemas.openxmlformats.org/officeDocument/2006/relationships/image" Target="../media/image22.wmf"/><Relationship Id="rId1" Type="http://schemas.openxmlformats.org/officeDocument/2006/relationships/image" Target="../media/image12.wmf"/><Relationship Id="rId2"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wmf"/><Relationship Id="rId8" Type="http://schemas.openxmlformats.org/officeDocument/2006/relationships/image" Target="../media/image31.wmf"/><Relationship Id="rId9" Type="http://schemas.openxmlformats.org/officeDocument/2006/relationships/image" Target="../media/image32.wmf"/><Relationship Id="rId10" Type="http://schemas.openxmlformats.org/officeDocument/2006/relationships/image" Target="../media/image33.wmf"/><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e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emf"/><Relationship Id="rId8" Type="http://schemas.openxmlformats.org/officeDocument/2006/relationships/image" Target="../media/image40.emf"/><Relationship Id="rId1" Type="http://schemas.openxmlformats.org/officeDocument/2006/relationships/image" Target="../media/image27.wmf"/><Relationship Id="rId2"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1.emf"/><Relationship Id="rId13" Type="http://schemas.openxmlformats.org/officeDocument/2006/relationships/image" Target="../media/image52.wmf"/><Relationship Id="rId1" Type="http://schemas.openxmlformats.org/officeDocument/2006/relationships/image" Target="../media/image27.wmf"/><Relationship Id="rId2" Type="http://schemas.openxmlformats.org/officeDocument/2006/relationships/image" Target="../media/image41.emf"/><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w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0"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60.wmf"/><Relationship Id="rId20" Type="http://schemas.openxmlformats.org/officeDocument/2006/relationships/image" Target="../media/image71.emf"/><Relationship Id="rId21" Type="http://schemas.openxmlformats.org/officeDocument/2006/relationships/image" Target="../media/image72.emf"/><Relationship Id="rId10" Type="http://schemas.openxmlformats.org/officeDocument/2006/relationships/image" Target="../media/image61.wmf"/><Relationship Id="rId11" Type="http://schemas.openxmlformats.org/officeDocument/2006/relationships/image" Target="../media/image62.wmf"/><Relationship Id="rId12" Type="http://schemas.openxmlformats.org/officeDocument/2006/relationships/image" Target="../media/image63.wmf"/><Relationship Id="rId13" Type="http://schemas.openxmlformats.org/officeDocument/2006/relationships/image" Target="../media/image64.wmf"/><Relationship Id="rId14" Type="http://schemas.openxmlformats.org/officeDocument/2006/relationships/image" Target="../media/image65.wmf"/><Relationship Id="rId15" Type="http://schemas.openxmlformats.org/officeDocument/2006/relationships/image" Target="../media/image66.wmf"/><Relationship Id="rId16" Type="http://schemas.openxmlformats.org/officeDocument/2006/relationships/image" Target="../media/image67.wmf"/><Relationship Id="rId17" Type="http://schemas.openxmlformats.org/officeDocument/2006/relationships/image" Target="../media/image68.emf"/><Relationship Id="rId18" Type="http://schemas.openxmlformats.org/officeDocument/2006/relationships/image" Target="../media/image69.emf"/><Relationship Id="rId19" Type="http://schemas.openxmlformats.org/officeDocument/2006/relationships/image" Target="../media/image70.emf"/><Relationship Id="rId1" Type="http://schemas.openxmlformats.org/officeDocument/2006/relationships/image" Target="../media/image53.emf"/><Relationship Id="rId2" Type="http://schemas.openxmlformats.org/officeDocument/2006/relationships/image" Target="../media/image54.wmf"/><Relationship Id="rId3" Type="http://schemas.openxmlformats.org/officeDocument/2006/relationships/image" Target="../media/image27.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emf"/><Relationship Id="rId7" Type="http://schemas.openxmlformats.org/officeDocument/2006/relationships/image" Target="../media/image58.wmf"/><Relationship Id="rId8"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7" Type="http://schemas.openxmlformats.org/officeDocument/2006/relationships/image" Target="../media/image79.emf"/><Relationship Id="rId8" Type="http://schemas.openxmlformats.org/officeDocument/2006/relationships/image" Target="../media/image80.emf"/><Relationship Id="rId9" Type="http://schemas.openxmlformats.org/officeDocument/2006/relationships/image" Target="../media/image81.emf"/><Relationship Id="rId1" Type="http://schemas.openxmlformats.org/officeDocument/2006/relationships/image" Target="../media/image73.emf"/><Relationship Id="rId2"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5" Type="http://schemas.openxmlformats.org/officeDocument/2006/relationships/image" Target="../media/image86.wmf"/><Relationship Id="rId6" Type="http://schemas.openxmlformats.org/officeDocument/2006/relationships/image" Target="../media/image87.wmf"/><Relationship Id="rId7" Type="http://schemas.openxmlformats.org/officeDocument/2006/relationships/image" Target="../media/image88.wmf"/><Relationship Id="rId8" Type="http://schemas.openxmlformats.org/officeDocument/2006/relationships/image" Target="../media/image89.wmf"/><Relationship Id="rId9" Type="http://schemas.openxmlformats.org/officeDocument/2006/relationships/image" Target="../media/image90.wmf"/><Relationship Id="rId1" Type="http://schemas.openxmlformats.org/officeDocument/2006/relationships/image" Target="../media/image82.wmf"/><Relationship Id="rId2" Type="http://schemas.openxmlformats.org/officeDocument/2006/relationships/image" Target="../media/image8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wmf"/><Relationship Id="rId7" Type="http://schemas.openxmlformats.org/officeDocument/2006/relationships/image" Target="../media/image98.emf"/><Relationship Id="rId8" Type="http://schemas.openxmlformats.org/officeDocument/2006/relationships/image" Target="../media/image99.emf"/><Relationship Id="rId9" Type="http://schemas.openxmlformats.org/officeDocument/2006/relationships/image" Target="../media/image100.emf"/><Relationship Id="rId1" Type="http://schemas.openxmlformats.org/officeDocument/2006/relationships/image" Target="../media/image92.emf"/><Relationship Id="rId2"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Nov. 18,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94.emf"/><Relationship Id="rId20" Type="http://schemas.openxmlformats.org/officeDocument/2006/relationships/oleObject" Target="../embeddings/oleObject102.bin"/><Relationship Id="rId21" Type="http://schemas.openxmlformats.org/officeDocument/2006/relationships/image" Target="../media/image100.emf"/><Relationship Id="rId10" Type="http://schemas.openxmlformats.org/officeDocument/2006/relationships/oleObject" Target="../embeddings/oleObject97.bin"/><Relationship Id="rId11" Type="http://schemas.openxmlformats.org/officeDocument/2006/relationships/image" Target="../media/image95.emf"/><Relationship Id="rId12" Type="http://schemas.openxmlformats.org/officeDocument/2006/relationships/oleObject" Target="../embeddings/oleObject98.bin"/><Relationship Id="rId13" Type="http://schemas.openxmlformats.org/officeDocument/2006/relationships/image" Target="../media/image96.emf"/><Relationship Id="rId14" Type="http://schemas.openxmlformats.org/officeDocument/2006/relationships/oleObject" Target="../embeddings/oleObject99.bin"/><Relationship Id="rId15" Type="http://schemas.openxmlformats.org/officeDocument/2006/relationships/image" Target="../media/image97.wmf"/><Relationship Id="rId16" Type="http://schemas.openxmlformats.org/officeDocument/2006/relationships/oleObject" Target="../embeddings/oleObject100.bin"/><Relationship Id="rId17" Type="http://schemas.openxmlformats.org/officeDocument/2006/relationships/image" Target="../media/image98.emf"/><Relationship Id="rId18" Type="http://schemas.openxmlformats.org/officeDocument/2006/relationships/oleObject" Target="../embeddings/oleObject101.bin"/><Relationship Id="rId19" Type="http://schemas.openxmlformats.org/officeDocument/2006/relationships/image" Target="../media/image99.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101.jpeg"/><Relationship Id="rId4" Type="http://schemas.openxmlformats.org/officeDocument/2006/relationships/oleObject" Target="../embeddings/oleObject94.bin"/><Relationship Id="rId5" Type="http://schemas.openxmlformats.org/officeDocument/2006/relationships/image" Target="../media/image92.emf"/><Relationship Id="rId6" Type="http://schemas.openxmlformats.org/officeDocument/2006/relationships/oleObject" Target="../embeddings/oleObject95.bin"/><Relationship Id="rId7" Type="http://schemas.openxmlformats.org/officeDocument/2006/relationships/image" Target="../media/image93.emf"/><Relationship Id="rId8" Type="http://schemas.openxmlformats.org/officeDocument/2006/relationships/oleObject" Target="../embeddings/oleObject96.bin"/></Relationships>
</file>

<file path=ppt/slides/_rels/slide2.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wmf"/><Relationship Id="rId21" Type="http://schemas.openxmlformats.org/officeDocument/2006/relationships/oleObject" Target="../embeddings/oleObject10.bin"/><Relationship Id="rId22" Type="http://schemas.openxmlformats.org/officeDocument/2006/relationships/image" Target="../media/image11.e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s>
</file>

<file path=ppt/slides/_rels/slide3.xml.rels><?xml version="1.0" encoding="UTF-8" standalone="yes"?>
<Relationships xmlns="http://schemas.openxmlformats.org/package/2006/relationships"><Relationship Id="rId9" Type="http://schemas.openxmlformats.org/officeDocument/2006/relationships/image" Target="../media/image14.emf"/><Relationship Id="rId20" Type="http://schemas.openxmlformats.org/officeDocument/2006/relationships/oleObject" Target="../embeddings/oleObject19.bin"/><Relationship Id="rId21" Type="http://schemas.openxmlformats.org/officeDocument/2006/relationships/image" Target="../media/image20.wmf"/><Relationship Id="rId22" Type="http://schemas.openxmlformats.org/officeDocument/2006/relationships/oleObject" Target="../embeddings/oleObject20.bin"/><Relationship Id="rId23" Type="http://schemas.openxmlformats.org/officeDocument/2006/relationships/image" Target="../media/image21.wmf"/><Relationship Id="rId24" Type="http://schemas.openxmlformats.org/officeDocument/2006/relationships/oleObject" Target="../embeddings/oleObject21.bin"/><Relationship Id="rId25" Type="http://schemas.openxmlformats.org/officeDocument/2006/relationships/image" Target="../media/image22.wmf"/><Relationship Id="rId10" Type="http://schemas.openxmlformats.org/officeDocument/2006/relationships/oleObject" Target="../embeddings/oleObject14.bin"/><Relationship Id="rId11" Type="http://schemas.openxmlformats.org/officeDocument/2006/relationships/image" Target="../media/image15.wmf"/><Relationship Id="rId12" Type="http://schemas.openxmlformats.org/officeDocument/2006/relationships/oleObject" Target="../embeddings/oleObject15.bin"/><Relationship Id="rId13" Type="http://schemas.openxmlformats.org/officeDocument/2006/relationships/image" Target="../media/image16.wmf"/><Relationship Id="rId14" Type="http://schemas.openxmlformats.org/officeDocument/2006/relationships/oleObject" Target="../embeddings/oleObject16.bin"/><Relationship Id="rId15" Type="http://schemas.openxmlformats.org/officeDocument/2006/relationships/image" Target="../media/image17.wmf"/><Relationship Id="rId16" Type="http://schemas.openxmlformats.org/officeDocument/2006/relationships/oleObject" Target="../embeddings/oleObject17.bin"/><Relationship Id="rId17" Type="http://schemas.openxmlformats.org/officeDocument/2006/relationships/image" Target="../media/image18.wmf"/><Relationship Id="rId18" Type="http://schemas.openxmlformats.org/officeDocument/2006/relationships/oleObject" Target="../embeddings/oleObject18.bin"/><Relationship Id="rId19"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11.bin"/><Relationship Id="rId5" Type="http://schemas.openxmlformats.org/officeDocument/2006/relationships/image" Target="../media/image12.wmf"/><Relationship Id="rId6" Type="http://schemas.openxmlformats.org/officeDocument/2006/relationships/oleObject" Target="../embeddings/oleObject12.bin"/><Relationship Id="rId7" Type="http://schemas.openxmlformats.org/officeDocument/2006/relationships/image" Target="../media/image13.wmf"/><Relationship Id="rId8"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25.bin"/><Relationship Id="rId20" Type="http://schemas.openxmlformats.org/officeDocument/2006/relationships/oleObject" Target="../embeddings/oleObject31.bin"/><Relationship Id="rId21" Type="http://schemas.openxmlformats.org/officeDocument/2006/relationships/image" Target="../media/image32.wmf"/><Relationship Id="rId22" Type="http://schemas.openxmlformats.org/officeDocument/2006/relationships/oleObject" Target="../embeddings/oleObject32.bin"/><Relationship Id="rId23" Type="http://schemas.openxmlformats.org/officeDocument/2006/relationships/image" Target="../media/image33.wmf"/><Relationship Id="rId10" Type="http://schemas.openxmlformats.org/officeDocument/2006/relationships/image" Target="../media/image27.wmf"/><Relationship Id="rId11" Type="http://schemas.openxmlformats.org/officeDocument/2006/relationships/oleObject" Target="../embeddings/oleObject26.bin"/><Relationship Id="rId12" Type="http://schemas.openxmlformats.org/officeDocument/2006/relationships/image" Target="../media/image28.wmf"/><Relationship Id="rId13" Type="http://schemas.openxmlformats.org/officeDocument/2006/relationships/oleObject" Target="../embeddings/oleObject27.bin"/><Relationship Id="rId14" Type="http://schemas.openxmlformats.org/officeDocument/2006/relationships/image" Target="../media/image29.wmf"/><Relationship Id="rId15" Type="http://schemas.openxmlformats.org/officeDocument/2006/relationships/oleObject" Target="../embeddings/oleObject28.bin"/><Relationship Id="rId16" Type="http://schemas.openxmlformats.org/officeDocument/2006/relationships/image" Target="../media/image30.wmf"/><Relationship Id="rId17" Type="http://schemas.openxmlformats.org/officeDocument/2006/relationships/oleObject" Target="../embeddings/oleObject29.bin"/><Relationship Id="rId18" Type="http://schemas.openxmlformats.org/officeDocument/2006/relationships/oleObject" Target="../embeddings/oleObject30.bin"/><Relationship Id="rId19" Type="http://schemas.openxmlformats.org/officeDocument/2006/relationships/image" Target="../media/image3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image" Target="../media/image26.w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37.bin"/><Relationship Id="rId12" Type="http://schemas.openxmlformats.org/officeDocument/2006/relationships/image" Target="../media/image37.wmf"/><Relationship Id="rId13" Type="http://schemas.openxmlformats.org/officeDocument/2006/relationships/oleObject" Target="../embeddings/oleObject38.bin"/><Relationship Id="rId14" Type="http://schemas.openxmlformats.org/officeDocument/2006/relationships/image" Target="../media/image38.wmf"/><Relationship Id="rId15" Type="http://schemas.openxmlformats.org/officeDocument/2006/relationships/oleObject" Target="../embeddings/oleObject39.bin"/><Relationship Id="rId16" Type="http://schemas.openxmlformats.org/officeDocument/2006/relationships/image" Target="../media/image39.emf"/><Relationship Id="rId17" Type="http://schemas.openxmlformats.org/officeDocument/2006/relationships/oleObject" Target="../embeddings/oleObject40.bin"/><Relationship Id="rId18"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3.bin"/><Relationship Id="rId4" Type="http://schemas.openxmlformats.org/officeDocument/2006/relationships/image" Target="../media/image27.wmf"/><Relationship Id="rId5" Type="http://schemas.openxmlformats.org/officeDocument/2006/relationships/oleObject" Target="../embeddings/oleObject34.bin"/><Relationship Id="rId6" Type="http://schemas.openxmlformats.org/officeDocument/2006/relationships/image" Target="../media/image34.wmf"/><Relationship Id="rId7" Type="http://schemas.openxmlformats.org/officeDocument/2006/relationships/oleObject" Target="../embeddings/oleObject35.bin"/><Relationship Id="rId8" Type="http://schemas.openxmlformats.org/officeDocument/2006/relationships/image" Target="../media/image35.wmf"/><Relationship Id="rId9" Type="http://schemas.openxmlformats.org/officeDocument/2006/relationships/oleObject" Target="../embeddings/oleObject36.bin"/><Relationship Id="rId10" Type="http://schemas.openxmlformats.org/officeDocument/2006/relationships/image" Target="../media/image36.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44.bin"/><Relationship Id="rId20" Type="http://schemas.openxmlformats.org/officeDocument/2006/relationships/image" Target="../media/image48.emf"/><Relationship Id="rId21" Type="http://schemas.openxmlformats.org/officeDocument/2006/relationships/oleObject" Target="../embeddings/oleObject50.bin"/><Relationship Id="rId22" Type="http://schemas.openxmlformats.org/officeDocument/2006/relationships/image" Target="../media/image49.emf"/><Relationship Id="rId23" Type="http://schemas.openxmlformats.org/officeDocument/2006/relationships/oleObject" Target="../embeddings/oleObject51.bin"/><Relationship Id="rId24" Type="http://schemas.openxmlformats.org/officeDocument/2006/relationships/image" Target="../media/image50.emf"/><Relationship Id="rId25" Type="http://schemas.openxmlformats.org/officeDocument/2006/relationships/oleObject" Target="../embeddings/oleObject52.bin"/><Relationship Id="rId26" Type="http://schemas.openxmlformats.org/officeDocument/2006/relationships/image" Target="../media/image51.emf"/><Relationship Id="rId27" Type="http://schemas.openxmlformats.org/officeDocument/2006/relationships/oleObject" Target="../embeddings/oleObject53.bin"/><Relationship Id="rId28" Type="http://schemas.openxmlformats.org/officeDocument/2006/relationships/image" Target="../media/image52.wmf"/><Relationship Id="rId10" Type="http://schemas.openxmlformats.org/officeDocument/2006/relationships/image" Target="../media/image43.emf"/><Relationship Id="rId11" Type="http://schemas.openxmlformats.org/officeDocument/2006/relationships/oleObject" Target="../embeddings/oleObject45.bin"/><Relationship Id="rId12" Type="http://schemas.openxmlformats.org/officeDocument/2006/relationships/image" Target="../media/image44.emf"/><Relationship Id="rId13" Type="http://schemas.openxmlformats.org/officeDocument/2006/relationships/oleObject" Target="../embeddings/oleObject46.bin"/><Relationship Id="rId14" Type="http://schemas.openxmlformats.org/officeDocument/2006/relationships/image" Target="../media/image45.wmf"/><Relationship Id="rId15" Type="http://schemas.openxmlformats.org/officeDocument/2006/relationships/oleObject" Target="../embeddings/oleObject47.bin"/><Relationship Id="rId16" Type="http://schemas.openxmlformats.org/officeDocument/2006/relationships/image" Target="../media/image46.emf"/><Relationship Id="rId17" Type="http://schemas.openxmlformats.org/officeDocument/2006/relationships/oleObject" Target="../embeddings/oleObject48.bin"/><Relationship Id="rId18" Type="http://schemas.openxmlformats.org/officeDocument/2006/relationships/image" Target="../media/image47.emf"/><Relationship Id="rId19" Type="http://schemas.openxmlformats.org/officeDocument/2006/relationships/oleObject" Target="../embeddings/oleObject49.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27.wmf"/><Relationship Id="rId5" Type="http://schemas.openxmlformats.org/officeDocument/2006/relationships/oleObject" Target="../embeddings/oleObject42.bin"/><Relationship Id="rId6" Type="http://schemas.openxmlformats.org/officeDocument/2006/relationships/image" Target="../media/image41.emf"/><Relationship Id="rId7" Type="http://schemas.openxmlformats.org/officeDocument/2006/relationships/oleObject" Target="../embeddings/oleObject43.bin"/><Relationship Id="rId8" Type="http://schemas.openxmlformats.org/officeDocument/2006/relationships/image" Target="../media/image42.emf"/></Relationships>
</file>

<file path=ppt/slides/_rels/slide7.xml.rels><?xml version="1.0" encoding="UTF-8" standalone="yes"?>
<Relationships xmlns="http://schemas.openxmlformats.org/package/2006/relationships"><Relationship Id="rId20" Type="http://schemas.openxmlformats.org/officeDocument/2006/relationships/oleObject" Target="../embeddings/oleObject63.bin"/><Relationship Id="rId21" Type="http://schemas.openxmlformats.org/officeDocument/2006/relationships/image" Target="../media/image60.wmf"/><Relationship Id="rId22" Type="http://schemas.openxmlformats.org/officeDocument/2006/relationships/oleObject" Target="../embeddings/oleObject64.bin"/><Relationship Id="rId23" Type="http://schemas.openxmlformats.org/officeDocument/2006/relationships/image" Target="../media/image61.wmf"/><Relationship Id="rId24" Type="http://schemas.openxmlformats.org/officeDocument/2006/relationships/oleObject" Target="../embeddings/oleObject65.bin"/><Relationship Id="rId25" Type="http://schemas.openxmlformats.org/officeDocument/2006/relationships/image" Target="../media/image62.wmf"/><Relationship Id="rId26" Type="http://schemas.openxmlformats.org/officeDocument/2006/relationships/oleObject" Target="../embeddings/oleObject66.bin"/><Relationship Id="rId27" Type="http://schemas.openxmlformats.org/officeDocument/2006/relationships/image" Target="../media/image63.wmf"/><Relationship Id="rId28" Type="http://schemas.openxmlformats.org/officeDocument/2006/relationships/oleObject" Target="../embeddings/oleObject67.bin"/><Relationship Id="rId29" Type="http://schemas.openxmlformats.org/officeDocument/2006/relationships/image" Target="../media/image64.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53.emf"/><Relationship Id="rId5" Type="http://schemas.openxmlformats.org/officeDocument/2006/relationships/oleObject" Target="../embeddings/oleObject55.bin"/><Relationship Id="rId30" Type="http://schemas.openxmlformats.org/officeDocument/2006/relationships/oleObject" Target="../embeddings/oleObject68.bin"/><Relationship Id="rId31" Type="http://schemas.openxmlformats.org/officeDocument/2006/relationships/image" Target="../media/image65.wmf"/><Relationship Id="rId32" Type="http://schemas.openxmlformats.org/officeDocument/2006/relationships/oleObject" Target="../embeddings/oleObject69.bin"/><Relationship Id="rId9" Type="http://schemas.openxmlformats.org/officeDocument/2006/relationships/oleObject" Target="../embeddings/oleObject57.bin"/><Relationship Id="rId6" Type="http://schemas.openxmlformats.org/officeDocument/2006/relationships/image" Target="../media/image54.wmf"/><Relationship Id="rId7" Type="http://schemas.openxmlformats.org/officeDocument/2006/relationships/oleObject" Target="../embeddings/oleObject56.bin"/><Relationship Id="rId8" Type="http://schemas.openxmlformats.org/officeDocument/2006/relationships/image" Target="../media/image27.wmf"/><Relationship Id="rId33" Type="http://schemas.openxmlformats.org/officeDocument/2006/relationships/image" Target="../media/image66.wmf"/><Relationship Id="rId34" Type="http://schemas.openxmlformats.org/officeDocument/2006/relationships/oleObject" Target="../embeddings/oleObject70.bin"/><Relationship Id="rId35" Type="http://schemas.openxmlformats.org/officeDocument/2006/relationships/image" Target="../media/image67.wmf"/><Relationship Id="rId36" Type="http://schemas.openxmlformats.org/officeDocument/2006/relationships/oleObject" Target="../embeddings/oleObject71.bin"/><Relationship Id="rId10" Type="http://schemas.openxmlformats.org/officeDocument/2006/relationships/oleObject" Target="../embeddings/oleObject58.bin"/><Relationship Id="rId11" Type="http://schemas.openxmlformats.org/officeDocument/2006/relationships/image" Target="../media/image55.wmf"/><Relationship Id="rId12" Type="http://schemas.openxmlformats.org/officeDocument/2006/relationships/oleObject" Target="../embeddings/oleObject59.bin"/><Relationship Id="rId13" Type="http://schemas.openxmlformats.org/officeDocument/2006/relationships/image" Target="../media/image56.wmf"/><Relationship Id="rId14" Type="http://schemas.openxmlformats.org/officeDocument/2006/relationships/oleObject" Target="../embeddings/oleObject60.bin"/><Relationship Id="rId15" Type="http://schemas.openxmlformats.org/officeDocument/2006/relationships/image" Target="../media/image57.emf"/><Relationship Id="rId16" Type="http://schemas.openxmlformats.org/officeDocument/2006/relationships/oleObject" Target="../embeddings/oleObject61.bin"/><Relationship Id="rId17" Type="http://schemas.openxmlformats.org/officeDocument/2006/relationships/image" Target="../media/image58.wmf"/><Relationship Id="rId18" Type="http://schemas.openxmlformats.org/officeDocument/2006/relationships/oleObject" Target="../embeddings/oleObject62.bin"/><Relationship Id="rId19" Type="http://schemas.openxmlformats.org/officeDocument/2006/relationships/image" Target="../media/image59.wmf"/><Relationship Id="rId37" Type="http://schemas.openxmlformats.org/officeDocument/2006/relationships/image" Target="../media/image68.emf"/><Relationship Id="rId38" Type="http://schemas.openxmlformats.org/officeDocument/2006/relationships/oleObject" Target="../embeddings/oleObject72.bin"/><Relationship Id="rId39" Type="http://schemas.openxmlformats.org/officeDocument/2006/relationships/image" Target="../media/image69.emf"/><Relationship Id="rId40" Type="http://schemas.openxmlformats.org/officeDocument/2006/relationships/oleObject" Target="../embeddings/oleObject73.bin"/><Relationship Id="rId41" Type="http://schemas.openxmlformats.org/officeDocument/2006/relationships/image" Target="../media/image70.emf"/><Relationship Id="rId42" Type="http://schemas.openxmlformats.org/officeDocument/2006/relationships/oleObject" Target="../embeddings/oleObject74.bin"/><Relationship Id="rId43" Type="http://schemas.openxmlformats.org/officeDocument/2006/relationships/image" Target="../media/image71.emf"/><Relationship Id="rId44" Type="http://schemas.openxmlformats.org/officeDocument/2006/relationships/oleObject" Target="../embeddings/oleObject75.bin"/><Relationship Id="rId45" Type="http://schemas.openxmlformats.org/officeDocument/2006/relationships/image" Target="../media/image72.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81.emf"/><Relationship Id="rId10" Type="http://schemas.openxmlformats.org/officeDocument/2006/relationships/image" Target="../media/image76.emf"/><Relationship Id="rId11" Type="http://schemas.openxmlformats.org/officeDocument/2006/relationships/oleObject" Target="../embeddings/oleObject80.bin"/><Relationship Id="rId12" Type="http://schemas.openxmlformats.org/officeDocument/2006/relationships/image" Target="../media/image77.emf"/><Relationship Id="rId13" Type="http://schemas.openxmlformats.org/officeDocument/2006/relationships/oleObject" Target="../embeddings/oleObject81.bin"/><Relationship Id="rId14" Type="http://schemas.openxmlformats.org/officeDocument/2006/relationships/image" Target="../media/image78.emf"/><Relationship Id="rId15" Type="http://schemas.openxmlformats.org/officeDocument/2006/relationships/oleObject" Target="../embeddings/oleObject82.bin"/><Relationship Id="rId16" Type="http://schemas.openxmlformats.org/officeDocument/2006/relationships/image" Target="../media/image79.emf"/><Relationship Id="rId17" Type="http://schemas.openxmlformats.org/officeDocument/2006/relationships/oleObject" Target="../embeddings/oleObject83.bin"/><Relationship Id="rId18" Type="http://schemas.openxmlformats.org/officeDocument/2006/relationships/image" Target="../media/image80.emf"/><Relationship Id="rId19" Type="http://schemas.openxmlformats.org/officeDocument/2006/relationships/oleObject" Target="../embeddings/oleObject8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73.emf"/><Relationship Id="rId5" Type="http://schemas.openxmlformats.org/officeDocument/2006/relationships/oleObject" Target="../embeddings/oleObject77.bin"/><Relationship Id="rId6" Type="http://schemas.openxmlformats.org/officeDocument/2006/relationships/image" Target="../media/image74.emf"/><Relationship Id="rId7" Type="http://schemas.openxmlformats.org/officeDocument/2006/relationships/oleObject" Target="../embeddings/oleObject78.bin"/><Relationship Id="rId8" Type="http://schemas.openxmlformats.org/officeDocument/2006/relationships/image" Target="../media/image75.emf"/></Relationships>
</file>

<file path=ppt/slides/_rels/slide9.xml.rels><?xml version="1.0" encoding="UTF-8" standalone="yes"?>
<Relationships xmlns="http://schemas.openxmlformats.org/package/2006/relationships"><Relationship Id="rId9" Type="http://schemas.openxmlformats.org/officeDocument/2006/relationships/image" Target="../media/image84.wmf"/><Relationship Id="rId20" Type="http://schemas.openxmlformats.org/officeDocument/2006/relationships/oleObject" Target="../embeddings/oleObject93.bin"/><Relationship Id="rId21" Type="http://schemas.openxmlformats.org/officeDocument/2006/relationships/image" Target="../media/image90.wmf"/><Relationship Id="rId10" Type="http://schemas.openxmlformats.org/officeDocument/2006/relationships/oleObject" Target="../embeddings/oleObject88.bin"/><Relationship Id="rId11" Type="http://schemas.openxmlformats.org/officeDocument/2006/relationships/image" Target="../media/image85.wmf"/><Relationship Id="rId12" Type="http://schemas.openxmlformats.org/officeDocument/2006/relationships/oleObject" Target="../embeddings/oleObject89.bin"/><Relationship Id="rId13" Type="http://schemas.openxmlformats.org/officeDocument/2006/relationships/image" Target="../media/image86.wmf"/><Relationship Id="rId14" Type="http://schemas.openxmlformats.org/officeDocument/2006/relationships/oleObject" Target="../embeddings/oleObject90.bin"/><Relationship Id="rId15" Type="http://schemas.openxmlformats.org/officeDocument/2006/relationships/image" Target="../media/image87.wmf"/><Relationship Id="rId16" Type="http://schemas.openxmlformats.org/officeDocument/2006/relationships/oleObject" Target="../embeddings/oleObject91.bin"/><Relationship Id="rId17" Type="http://schemas.openxmlformats.org/officeDocument/2006/relationships/image" Target="../media/image88.wmf"/><Relationship Id="rId18" Type="http://schemas.openxmlformats.org/officeDocument/2006/relationships/oleObject" Target="../embeddings/oleObject92.bin"/><Relationship Id="rId19" Type="http://schemas.openxmlformats.org/officeDocument/2006/relationships/image" Target="../media/image89.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91.jpeg"/><Relationship Id="rId4" Type="http://schemas.openxmlformats.org/officeDocument/2006/relationships/oleObject" Target="../embeddings/oleObject85.bin"/><Relationship Id="rId5" Type="http://schemas.openxmlformats.org/officeDocument/2006/relationships/image" Target="../media/image82.wmf"/><Relationship Id="rId6" Type="http://schemas.openxmlformats.org/officeDocument/2006/relationships/oleObject" Target="../embeddings/oleObject86.bin"/><Relationship Id="rId7" Type="http://schemas.openxmlformats.org/officeDocument/2006/relationships/image" Target="../media/image83.wmf"/><Relationship Id="rId8" Type="http://schemas.openxmlformats.org/officeDocument/2006/relationships/oleObject" Target="../embeddings/oleObject8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Nov. 18,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2767" y="1447800"/>
            <a:ext cx="2850494"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18,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828800" y="2362200"/>
            <a:ext cx="6248400" cy="37338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rPr>
              <a:t>Absolute and </a:t>
            </a:r>
            <a:r>
              <a:rPr lang="en-US" sz="3200" dirty="0">
                <a:solidFill>
                  <a:srgbClr val="0000FF"/>
                </a:solidFill>
                <a:latin typeface="Arial Narrow" charset="0"/>
              </a:rPr>
              <a:t>R</a:t>
            </a:r>
            <a:r>
              <a:rPr lang="en-US" sz="3200" dirty="0" smtClean="0">
                <a:solidFill>
                  <a:srgbClr val="0000FF"/>
                </a:solidFill>
                <a:latin typeface="Arial Narrow" charset="0"/>
              </a:rPr>
              <a:t>elative Pressure</a:t>
            </a:r>
          </a:p>
          <a:p>
            <a:pPr marL="609600" indent="-609600" eaLnBrk="0" hangingPunct="0">
              <a:spcBef>
                <a:spcPct val="20000"/>
              </a:spcBef>
              <a:buFontTx/>
              <a:buChar char="•"/>
            </a:pPr>
            <a:r>
              <a:rPr lang="en-US" sz="3200" dirty="0" smtClean="0">
                <a:solidFill>
                  <a:srgbClr val="0000FF"/>
                </a:solidFill>
                <a:latin typeface="Arial Narrow" charset="0"/>
              </a:rPr>
              <a:t>Archimedes Principle</a:t>
            </a:r>
          </a:p>
          <a:p>
            <a:pPr marL="609600" indent="-609600" eaLnBrk="0" hangingPunct="0">
              <a:spcBef>
                <a:spcPct val="20000"/>
              </a:spcBef>
              <a:buFontTx/>
              <a:buChar char="•"/>
            </a:pPr>
            <a:r>
              <a:rPr lang="en-US" sz="3200" dirty="0" smtClean="0">
                <a:solidFill>
                  <a:srgbClr val="0000FF"/>
                </a:solidFill>
                <a:latin typeface="Arial Narrow" charset="0"/>
              </a:rPr>
              <a:t>Equation of Continuity</a:t>
            </a:r>
            <a:endParaRPr lang="en-US" sz="3200" dirty="0">
              <a:solidFill>
                <a:srgbClr val="0000FF"/>
              </a:solidFill>
              <a:latin typeface="Arial Narrow" charset="0"/>
            </a:endParaRPr>
          </a:p>
          <a:p>
            <a:pPr marL="609600" indent="-609600" eaLnBrk="0" hangingPunct="0">
              <a:spcBef>
                <a:spcPct val="20000"/>
              </a:spcBef>
              <a:buFontTx/>
              <a:buChar char="•"/>
            </a:pPr>
            <a:r>
              <a:rPr lang="en-US" sz="3200" dirty="0" smtClean="0">
                <a:solidFill>
                  <a:srgbClr val="0000FF"/>
                </a:solidFill>
                <a:latin typeface="Arial Narrow" charset="0"/>
              </a:rPr>
              <a:t>Bernoulli’s Principle</a:t>
            </a:r>
          </a:p>
          <a:p>
            <a:pPr marL="609600" indent="-609600" eaLnBrk="0" hangingPunct="0">
              <a:spcBef>
                <a:spcPct val="20000"/>
              </a:spcBef>
              <a:buFontTx/>
              <a:buChar char="•"/>
            </a:pPr>
            <a:r>
              <a:rPr lang="en-US" sz="3200" dirty="0" smtClean="0">
                <a:solidFill>
                  <a:srgbClr val="0000FF"/>
                </a:solidFill>
                <a:latin typeface="Arial Narrow" charset="0"/>
              </a:rPr>
              <a:t>Simple </a:t>
            </a:r>
            <a:r>
              <a:rPr lang="en-US" sz="3200" dirty="0" err="1" smtClean="0">
                <a:solidFill>
                  <a:srgbClr val="0000FF"/>
                </a:solidFill>
                <a:latin typeface="Arial Narrow" charset="0"/>
              </a:rPr>
              <a:t>Harmoic</a:t>
            </a:r>
            <a:r>
              <a:rPr lang="en-US" sz="3200" dirty="0" smtClean="0">
                <a:solidFill>
                  <a:srgbClr val="0000FF"/>
                </a:solidFill>
                <a:latin typeface="Arial Narrow" charset="0"/>
              </a:rPr>
              <a:t> Motion</a:t>
            </a:r>
          </a:p>
          <a:p>
            <a:pPr marL="609600" indent="-609600" eaLnBrk="0" hangingPunct="0">
              <a:spcBef>
                <a:spcPct val="20000"/>
              </a:spcBef>
              <a:buFontTx/>
              <a:buChar char="•"/>
            </a:pPr>
            <a:endParaRPr lang="en-US" sz="3200" dirty="0" smtClean="0">
              <a:solidFill>
                <a:srgbClr val="0000FF"/>
              </a:solidFill>
              <a:latin typeface="Arial Narrow" charset="0"/>
            </a:endParaRPr>
          </a:p>
          <a:p>
            <a:pPr marL="609600" indent="-609600" eaLnBrk="0" hangingPunct="0">
              <a:spcBef>
                <a:spcPct val="20000"/>
              </a:spcBef>
              <a:buFontTx/>
              <a:buChar char="•"/>
            </a:pPr>
            <a:endParaRPr lang="en-US" sz="3200" dirty="0">
              <a:solidFill>
                <a:srgbClr val="0000FF"/>
              </a:solidFill>
              <a:latin typeface="Arial Narrow" charset="0"/>
            </a:endParaRPr>
          </a:p>
        </p:txBody>
      </p:sp>
      <p:sp>
        <p:nvSpPr>
          <p:cNvPr id="8" name="Text Box 13"/>
          <p:cNvSpPr txBox="1">
            <a:spLocks noChangeArrowheads="1"/>
          </p:cNvSpPr>
          <p:nvPr/>
        </p:nvSpPr>
        <p:spPr bwMode="auto">
          <a:xfrm>
            <a:off x="990600" y="5410200"/>
            <a:ext cx="765425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#12,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Tuesday</a:t>
            </a:r>
            <a:r>
              <a:rPr lang="en-US" dirty="0">
                <a:solidFill>
                  <a:srgbClr val="003300"/>
                </a:solidFill>
                <a:latin typeface="Arial Narrow" charset="0"/>
              </a:rPr>
              <a:t>,</a:t>
            </a:r>
            <a:r>
              <a:rPr lang="en-US" dirty="0" smtClean="0">
                <a:solidFill>
                  <a:srgbClr val="003300"/>
                </a:solidFill>
                <a:latin typeface="Arial Narrow" charset="0"/>
              </a:rPr>
              <a:t> Nov. 25!</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9"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7420"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19" name="Slide Number Placeholder 5"/>
          <p:cNvSpPr>
            <a:spLocks noGrp="1"/>
          </p:cNvSpPr>
          <p:nvPr>
            <p:ph type="sldNum" sz="quarter" idx="12"/>
          </p:nvPr>
        </p:nvSpPr>
        <p:spPr/>
        <p:txBody>
          <a:bodyPr/>
          <a:lstStyle/>
          <a:p>
            <a:fld id="{AB252402-0510-924F-86F6-C7C814F381E7}" type="slidenum">
              <a:rPr lang="en-US"/>
              <a:pPr/>
              <a:t>10</a:t>
            </a:fld>
            <a:endParaRPr lang="en-US"/>
          </a:p>
        </p:txBody>
      </p:sp>
      <p:pic>
        <p:nvPicPr>
          <p:cNvPr id="452610" name="Picture 2" descr="FG13_023"/>
          <p:cNvPicPr>
            <a:picLocks noChangeAspect="1" noChangeArrowheads="1"/>
          </p:cNvPicPr>
          <p:nvPr/>
        </p:nvPicPr>
        <p:blipFill>
          <a:blip r:embed="rId3"/>
          <a:srcRect/>
          <a:stretch>
            <a:fillRect/>
          </a:stretch>
        </p:blipFill>
        <p:spPr bwMode="auto">
          <a:xfrm>
            <a:off x="152400" y="1828800"/>
            <a:ext cx="3352800" cy="3371850"/>
          </a:xfrm>
          <a:prstGeom prst="rect">
            <a:avLst/>
          </a:prstGeom>
          <a:noFill/>
          <a:ln w="9525">
            <a:noFill/>
            <a:miter lim="800000"/>
            <a:headEnd/>
            <a:tailEnd/>
          </a:ln>
        </p:spPr>
      </p:pic>
      <p:sp>
        <p:nvSpPr>
          <p:cNvPr id="17423" name="Rectangle 3"/>
          <p:cNvSpPr>
            <a:spLocks noGrp="1" noChangeArrowheads="1"/>
          </p:cNvSpPr>
          <p:nvPr>
            <p:ph type="title"/>
          </p:nvPr>
        </p:nvSpPr>
        <p:spPr>
          <a:xfrm>
            <a:off x="685800" y="76200"/>
            <a:ext cx="7772400" cy="609600"/>
          </a:xfrm>
        </p:spPr>
        <p:txBody>
          <a:bodyPr/>
          <a:lstStyle/>
          <a:p>
            <a:r>
              <a:rPr lang="en-US" sz="4000" dirty="0" smtClean="0"/>
              <a:t>Ex. for </a:t>
            </a:r>
            <a:r>
              <a:rPr lang="en-US" sz="4000" dirty="0"/>
              <a:t>Equation of Continuity</a:t>
            </a:r>
            <a:endParaRPr lang="en-US" dirty="0"/>
          </a:p>
        </p:txBody>
      </p:sp>
      <p:sp>
        <p:nvSpPr>
          <p:cNvPr id="452612" name="Text Box 4"/>
          <p:cNvSpPr txBox="1">
            <a:spLocks noChangeArrowheads="1"/>
          </p:cNvSpPr>
          <p:nvPr/>
        </p:nvSpPr>
        <p:spPr bwMode="auto">
          <a:xfrm>
            <a:off x="533400" y="793750"/>
            <a:ext cx="7924800" cy="1216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dirty="0">
                <a:solidFill>
                  <a:srgbClr val="800000"/>
                </a:solidFill>
                <a:latin typeface="Arial Narrow" charset="0"/>
              </a:rPr>
              <a:t>How large must a heating duct be if </a:t>
            </a:r>
            <a:r>
              <a:rPr lang="en-US" dirty="0" smtClean="0">
                <a:solidFill>
                  <a:srgbClr val="800000"/>
                </a:solidFill>
                <a:latin typeface="Arial Narrow" charset="0"/>
              </a:rPr>
              <a:t>the air </a:t>
            </a:r>
            <a:r>
              <a:rPr lang="en-US" dirty="0">
                <a:solidFill>
                  <a:srgbClr val="800000"/>
                </a:solidFill>
                <a:latin typeface="Arial Narrow" charset="0"/>
              </a:rPr>
              <a:t>moving at 3.0m/s through it can replenish the air in a room of 300m</a:t>
            </a:r>
            <a:r>
              <a:rPr lang="en-US" baseline="30000" dirty="0">
                <a:solidFill>
                  <a:srgbClr val="800000"/>
                </a:solidFill>
                <a:latin typeface="Arial Narrow" charset="0"/>
              </a:rPr>
              <a:t>3</a:t>
            </a:r>
            <a:r>
              <a:rPr lang="en-US" dirty="0">
                <a:solidFill>
                  <a:srgbClr val="800000"/>
                </a:solidFill>
                <a:latin typeface="Arial Narrow" charset="0"/>
              </a:rPr>
              <a:t> volume every 15 minutes?  Assume </a:t>
            </a:r>
            <a:r>
              <a:rPr lang="en-US" dirty="0" smtClean="0">
                <a:solidFill>
                  <a:srgbClr val="800000"/>
                </a:solidFill>
                <a:latin typeface="Arial Narrow" charset="0"/>
              </a:rPr>
              <a:t>the </a:t>
            </a:r>
            <a:r>
              <a:rPr lang="en-US" dirty="0">
                <a:solidFill>
                  <a:srgbClr val="800000"/>
                </a:solidFill>
                <a:latin typeface="Arial Narrow" charset="0"/>
              </a:rPr>
              <a:t>density </a:t>
            </a:r>
            <a:r>
              <a:rPr lang="en-US" dirty="0" smtClean="0">
                <a:solidFill>
                  <a:srgbClr val="800000"/>
                </a:solidFill>
                <a:latin typeface="Arial Narrow" charset="0"/>
              </a:rPr>
              <a:t>of the air remains </a:t>
            </a:r>
            <a:r>
              <a:rPr lang="en-US" dirty="0">
                <a:solidFill>
                  <a:srgbClr val="800000"/>
                </a:solidFill>
                <a:latin typeface="Arial Narrow" charset="0"/>
              </a:rPr>
              <a:t>constant.</a:t>
            </a:r>
          </a:p>
        </p:txBody>
      </p:sp>
      <p:sp>
        <p:nvSpPr>
          <p:cNvPr id="452613" name="Text Box 5"/>
          <p:cNvSpPr txBox="1">
            <a:spLocks noChangeArrowheads="1"/>
          </p:cNvSpPr>
          <p:nvPr/>
        </p:nvSpPr>
        <p:spPr bwMode="auto">
          <a:xfrm>
            <a:off x="3886200" y="2209800"/>
            <a:ext cx="4470400" cy="519113"/>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Using equation of continuity</a:t>
            </a:r>
          </a:p>
        </p:txBody>
      </p:sp>
      <p:graphicFrame>
        <p:nvGraphicFramePr>
          <p:cNvPr id="452614" name="Object 2"/>
          <p:cNvGraphicFramePr>
            <a:graphicFrameLocks noChangeAspect="1"/>
          </p:cNvGraphicFramePr>
          <p:nvPr/>
        </p:nvGraphicFramePr>
        <p:xfrm>
          <a:off x="4495800" y="2733675"/>
          <a:ext cx="1727200" cy="636588"/>
        </p:xfrm>
        <a:graphic>
          <a:graphicData uri="http://schemas.openxmlformats.org/presentationml/2006/ole">
            <mc:AlternateContent xmlns:mc="http://schemas.openxmlformats.org/markup-compatibility/2006">
              <mc:Choice xmlns:v="urn:schemas-microsoft-com:vml" Requires="v">
                <p:oleObj spid="_x0000_s531250" name="Equation" r:id="rId4" imgW="533400" imgH="241300" progId="Equation.DSMT4">
                  <p:embed/>
                </p:oleObj>
              </mc:Choice>
              <mc:Fallback>
                <p:oleObj name="Equation" r:id="rId4" imgW="533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733675"/>
                        <a:ext cx="1727200"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2615" name="Text Box 7"/>
          <p:cNvSpPr txBox="1">
            <a:spLocks noChangeArrowheads="1"/>
          </p:cNvSpPr>
          <p:nvPr/>
        </p:nvSpPr>
        <p:spPr bwMode="auto">
          <a:xfrm>
            <a:off x="3962400" y="3443288"/>
            <a:ext cx="4470400" cy="519112"/>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Since the air density is constant</a:t>
            </a:r>
          </a:p>
        </p:txBody>
      </p:sp>
      <p:graphicFrame>
        <p:nvGraphicFramePr>
          <p:cNvPr id="452616" name="Object 3"/>
          <p:cNvGraphicFramePr>
            <a:graphicFrameLocks noChangeAspect="1"/>
          </p:cNvGraphicFramePr>
          <p:nvPr/>
        </p:nvGraphicFramePr>
        <p:xfrm>
          <a:off x="4759325" y="3870325"/>
          <a:ext cx="1357313" cy="636588"/>
        </p:xfrm>
        <a:graphic>
          <a:graphicData uri="http://schemas.openxmlformats.org/presentationml/2006/ole">
            <mc:AlternateContent xmlns:mc="http://schemas.openxmlformats.org/markup-compatibility/2006">
              <mc:Choice xmlns:v="urn:schemas-microsoft-com:vml" Requires="v">
                <p:oleObj spid="_x0000_s531251" name="Equation" r:id="rId6" imgW="419100" imgH="241300" progId="Equation.DSMT4">
                  <p:embed/>
                </p:oleObj>
              </mc:Choice>
              <mc:Fallback>
                <p:oleObj name="Equation" r:id="rId6" imgW="4191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325" y="3870325"/>
                        <a:ext cx="1357313"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2617" name="Text Box 9"/>
          <p:cNvSpPr txBox="1">
            <a:spLocks noChangeArrowheads="1"/>
          </p:cNvSpPr>
          <p:nvPr/>
        </p:nvSpPr>
        <p:spPr bwMode="auto">
          <a:xfrm>
            <a:off x="4140200" y="4343400"/>
            <a:ext cx="4089400" cy="946150"/>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Now let’s imagine the room as the large section of the duct</a:t>
            </a:r>
          </a:p>
        </p:txBody>
      </p:sp>
      <p:graphicFrame>
        <p:nvGraphicFramePr>
          <p:cNvPr id="452618" name="Object 4"/>
          <p:cNvGraphicFramePr>
            <a:graphicFrameLocks noChangeAspect="1"/>
          </p:cNvGraphicFramePr>
          <p:nvPr/>
        </p:nvGraphicFramePr>
        <p:xfrm>
          <a:off x="593725" y="5529263"/>
          <a:ext cx="842963" cy="522287"/>
        </p:xfrm>
        <a:graphic>
          <a:graphicData uri="http://schemas.openxmlformats.org/presentationml/2006/ole">
            <mc:AlternateContent xmlns:mc="http://schemas.openxmlformats.org/markup-compatibility/2006">
              <mc:Choice xmlns:v="urn:schemas-microsoft-com:vml" Requires="v">
                <p:oleObj spid="_x0000_s531252" name="Equation" r:id="rId8" imgW="317500" imgH="241300" progId="Equation.DSMT4">
                  <p:embed/>
                </p:oleObj>
              </mc:Choice>
              <mc:Fallback>
                <p:oleObj name="Equation" r:id="rId8" imgW="3175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25" y="5529263"/>
                        <a:ext cx="842963" cy="5222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19" name="Object 5"/>
          <p:cNvGraphicFramePr>
            <a:graphicFrameLocks noChangeAspect="1"/>
          </p:cNvGraphicFramePr>
          <p:nvPr/>
        </p:nvGraphicFramePr>
        <p:xfrm>
          <a:off x="2651125" y="5283200"/>
          <a:ext cx="1585913" cy="1017588"/>
        </p:xfrm>
        <a:graphic>
          <a:graphicData uri="http://schemas.openxmlformats.org/presentationml/2006/ole">
            <mc:AlternateContent xmlns:mc="http://schemas.openxmlformats.org/markup-compatibility/2006">
              <mc:Choice xmlns:v="urn:schemas-microsoft-com:vml" Requires="v">
                <p:oleObj spid="_x0000_s531253" name="Equation" r:id="rId10" imgW="596900" imgH="469900" progId="Equation.DSMT4">
                  <p:embed/>
                </p:oleObj>
              </mc:Choice>
              <mc:Fallback>
                <p:oleObj name="Equation" r:id="rId10" imgW="5969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25" y="5283200"/>
                        <a:ext cx="1585913"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0" name="Object 6"/>
          <p:cNvGraphicFramePr>
            <a:graphicFrameLocks noChangeAspect="1"/>
          </p:cNvGraphicFramePr>
          <p:nvPr/>
        </p:nvGraphicFramePr>
        <p:xfrm>
          <a:off x="4254500" y="5283200"/>
          <a:ext cx="1179513" cy="1017588"/>
        </p:xfrm>
        <a:graphic>
          <a:graphicData uri="http://schemas.openxmlformats.org/presentationml/2006/ole">
            <mc:AlternateContent xmlns:mc="http://schemas.openxmlformats.org/markup-compatibility/2006">
              <mc:Choice xmlns:v="urn:schemas-microsoft-com:vml" Requires="v">
                <p:oleObj spid="_x0000_s531254" name="Equation" r:id="rId12" imgW="444500" imgH="469900" progId="Equation.DSMT4">
                  <p:embed/>
                </p:oleObj>
              </mc:Choice>
              <mc:Fallback>
                <p:oleObj name="Equation" r:id="rId12" imgW="4445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0" y="5283200"/>
                        <a:ext cx="1179513"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1" name="Object 7"/>
          <p:cNvGraphicFramePr>
            <a:graphicFrameLocks noChangeAspect="1"/>
          </p:cNvGraphicFramePr>
          <p:nvPr/>
        </p:nvGraphicFramePr>
        <p:xfrm>
          <a:off x="5486400" y="5364163"/>
          <a:ext cx="3101975" cy="852487"/>
        </p:xfrm>
        <a:graphic>
          <a:graphicData uri="http://schemas.openxmlformats.org/presentationml/2006/ole">
            <mc:AlternateContent xmlns:mc="http://schemas.openxmlformats.org/markup-compatibility/2006">
              <mc:Choice xmlns:v="urn:schemas-microsoft-com:vml" Requires="v">
                <p:oleObj spid="_x0000_s531255" name="Equation" r:id="rId14" imgW="1168200" imgH="393480" progId="Equation.DSMT4">
                  <p:embed/>
                </p:oleObj>
              </mc:Choice>
              <mc:Fallback>
                <p:oleObj name="Equation" r:id="rId14" imgW="11682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5364163"/>
                        <a:ext cx="3101975" cy="852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2" name="Object 8"/>
          <p:cNvGraphicFramePr>
            <a:graphicFrameLocks noChangeAspect="1"/>
          </p:cNvGraphicFramePr>
          <p:nvPr/>
        </p:nvGraphicFramePr>
        <p:xfrm>
          <a:off x="6180138" y="2727325"/>
          <a:ext cx="1439862" cy="636588"/>
        </p:xfrm>
        <a:graphic>
          <a:graphicData uri="http://schemas.openxmlformats.org/presentationml/2006/ole">
            <mc:AlternateContent xmlns:mc="http://schemas.openxmlformats.org/markup-compatibility/2006">
              <mc:Choice xmlns:v="urn:schemas-microsoft-com:vml" Requires="v">
                <p:oleObj spid="_x0000_s531256" name="Equation" r:id="rId16" imgW="444500" imgH="241300" progId="Equation.DSMT4">
                  <p:embed/>
                </p:oleObj>
              </mc:Choice>
              <mc:Fallback>
                <p:oleObj name="Equation" r:id="rId16" imgW="4445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80138" y="2727325"/>
                        <a:ext cx="1439862"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3" name="Object 9"/>
          <p:cNvGraphicFramePr>
            <a:graphicFrameLocks noChangeAspect="1"/>
          </p:cNvGraphicFramePr>
          <p:nvPr/>
        </p:nvGraphicFramePr>
        <p:xfrm>
          <a:off x="6022975" y="3870325"/>
          <a:ext cx="987425" cy="636588"/>
        </p:xfrm>
        <a:graphic>
          <a:graphicData uri="http://schemas.openxmlformats.org/presentationml/2006/ole">
            <mc:AlternateContent xmlns:mc="http://schemas.openxmlformats.org/markup-compatibility/2006">
              <mc:Choice xmlns:v="urn:schemas-microsoft-com:vml" Requires="v">
                <p:oleObj spid="_x0000_s531257" name="Equation" r:id="rId18" imgW="304800" imgH="241300" progId="Equation.DSMT4">
                  <p:embed/>
                </p:oleObj>
              </mc:Choice>
              <mc:Fallback>
                <p:oleObj name="Equation" r:id="rId18" imgW="3048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22975" y="3870325"/>
                        <a:ext cx="987425"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4" name="Object 10"/>
          <p:cNvGraphicFramePr>
            <a:graphicFrameLocks noChangeAspect="1"/>
          </p:cNvGraphicFramePr>
          <p:nvPr/>
        </p:nvGraphicFramePr>
        <p:xfrm>
          <a:off x="1362075" y="5292725"/>
          <a:ext cx="1246188" cy="1017588"/>
        </p:xfrm>
        <a:graphic>
          <a:graphicData uri="http://schemas.openxmlformats.org/presentationml/2006/ole">
            <mc:AlternateContent xmlns:mc="http://schemas.openxmlformats.org/markup-compatibility/2006">
              <mc:Choice xmlns:v="urn:schemas-microsoft-com:vml" Requires="v">
                <p:oleObj spid="_x0000_s531258" name="Equation" r:id="rId20" imgW="469900" imgH="469900" progId="Equation.DSMT4">
                  <p:embed/>
                </p:oleObj>
              </mc:Choice>
              <mc:Fallback>
                <p:oleObj name="Equation" r:id="rId20" imgW="469900" imgH="469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62075" y="5292725"/>
                        <a:ext cx="1246188"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5845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7"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922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7" name="Slide Number Placeholder 5"/>
          <p:cNvSpPr>
            <a:spLocks noGrp="1"/>
          </p:cNvSpPr>
          <p:nvPr>
            <p:ph type="sldNum" sz="quarter" idx="12"/>
          </p:nvPr>
        </p:nvSpPr>
        <p:spPr/>
        <p:txBody>
          <a:bodyPr/>
          <a:lstStyle/>
          <a:p>
            <a:fld id="{8605A059-607D-D040-A63F-47D3BB0A721F}" type="slidenum">
              <a:rPr lang="en-US"/>
              <a:pPr/>
              <a:t>2</a:t>
            </a:fld>
            <a:endParaRPr lang="en-US"/>
          </a:p>
        </p:txBody>
      </p:sp>
      <p:sp>
        <p:nvSpPr>
          <p:cNvPr id="9230" name="Rectangle 2"/>
          <p:cNvSpPr>
            <a:spLocks noGrp="1" noChangeArrowheads="1"/>
          </p:cNvSpPr>
          <p:nvPr>
            <p:ph type="title"/>
          </p:nvPr>
        </p:nvSpPr>
        <p:spPr>
          <a:xfrm>
            <a:off x="685800" y="76200"/>
            <a:ext cx="7772400" cy="609600"/>
          </a:xfrm>
        </p:spPr>
        <p:txBody>
          <a:bodyPr/>
          <a:lstStyle/>
          <a:p>
            <a:r>
              <a:rPr lang="en-US" dirty="0"/>
              <a:t>Absolute and Relative Pressure</a:t>
            </a:r>
          </a:p>
        </p:txBody>
      </p:sp>
      <p:sp>
        <p:nvSpPr>
          <p:cNvPr id="444419" name="Text Box 3"/>
          <p:cNvSpPr txBox="1">
            <a:spLocks noChangeArrowheads="1"/>
          </p:cNvSpPr>
          <p:nvPr/>
        </p:nvSpPr>
        <p:spPr bwMode="auto">
          <a:xfrm>
            <a:off x="381000" y="762000"/>
            <a:ext cx="3962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How can one measure pressure?</a:t>
            </a:r>
          </a:p>
        </p:txBody>
      </p:sp>
      <p:sp>
        <p:nvSpPr>
          <p:cNvPr id="444420" name="Text Box 4"/>
          <p:cNvSpPr txBox="1">
            <a:spLocks noChangeArrowheads="1"/>
          </p:cNvSpPr>
          <p:nvPr/>
        </p:nvSpPr>
        <p:spPr bwMode="auto">
          <a:xfrm>
            <a:off x="2743200" y="1295400"/>
            <a:ext cx="6019800" cy="1006475"/>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One can measure the pressure using an open-tube </a:t>
            </a:r>
            <a:r>
              <a:rPr lang="en-US" sz="2000" dirty="0" smtClean="0">
                <a:solidFill>
                  <a:srgbClr val="FF0000"/>
                </a:solidFill>
                <a:latin typeface="Arial Narrow" charset="0"/>
              </a:rPr>
              <a:t>manometer </a:t>
            </a:r>
            <a:r>
              <a:rPr lang="en-US" sz="2000" dirty="0">
                <a:solidFill>
                  <a:srgbClr val="FF0000"/>
                </a:solidFill>
                <a:latin typeface="Arial Narrow" charset="0"/>
              </a:rPr>
              <a:t>where one end is connected to the system with unknown pressure P and the other open to air with pressure P</a:t>
            </a:r>
            <a:r>
              <a:rPr lang="en-US" sz="2000" baseline="-25000" dirty="0">
                <a:solidFill>
                  <a:srgbClr val="FF0000"/>
                </a:solidFill>
                <a:latin typeface="Arial Narrow" charset="0"/>
              </a:rPr>
              <a:t>0</a:t>
            </a:r>
            <a:r>
              <a:rPr lang="en-US" sz="2000" dirty="0">
                <a:solidFill>
                  <a:srgbClr val="FF0000"/>
                </a:solidFill>
                <a:latin typeface="Arial Narrow" charset="0"/>
              </a:rPr>
              <a:t>.</a:t>
            </a:r>
          </a:p>
        </p:txBody>
      </p:sp>
      <p:sp>
        <p:nvSpPr>
          <p:cNvPr id="444421" name="Text Box 5"/>
          <p:cNvSpPr txBox="1">
            <a:spLocks noChangeArrowheads="1"/>
          </p:cNvSpPr>
          <p:nvPr/>
        </p:nvSpPr>
        <p:spPr bwMode="auto">
          <a:xfrm>
            <a:off x="2819400" y="2819400"/>
            <a:ext cx="53340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This is called the </a:t>
            </a:r>
            <a:r>
              <a:rPr lang="en-US" sz="2000" b="1" u="sng">
                <a:solidFill>
                  <a:schemeClr val="hlink"/>
                </a:solidFill>
                <a:latin typeface="Arial Narrow" charset="0"/>
              </a:rPr>
              <a:t>absolute pressure</a:t>
            </a:r>
            <a:r>
              <a:rPr lang="en-US" sz="2000">
                <a:solidFill>
                  <a:schemeClr val="accent2"/>
                </a:solidFill>
                <a:latin typeface="Arial Narrow" charset="0"/>
              </a:rPr>
              <a:t>, because it is the actual value of the system’s pressure.</a:t>
            </a:r>
          </a:p>
        </p:txBody>
      </p:sp>
      <p:sp>
        <p:nvSpPr>
          <p:cNvPr id="444422" name="Text Box 6"/>
          <p:cNvSpPr txBox="1">
            <a:spLocks noChangeArrowheads="1"/>
          </p:cNvSpPr>
          <p:nvPr/>
        </p:nvSpPr>
        <p:spPr bwMode="auto">
          <a:xfrm>
            <a:off x="381000" y="3505200"/>
            <a:ext cx="6324600" cy="915988"/>
          </a:xfrm>
          <a:prstGeom prst="rect">
            <a:avLst/>
          </a:prstGeom>
          <a:noFill/>
          <a:ln w="28575">
            <a:noFill/>
            <a:miter lim="800000"/>
            <a:headEnd/>
            <a:tailEnd/>
          </a:ln>
        </p:spPr>
        <p:txBody>
          <a:bodyPr>
            <a:prstTxWarp prst="textNoShape">
              <a:avLst/>
            </a:prstTxWarp>
            <a:spAutoFit/>
          </a:bodyPr>
          <a:lstStyle/>
          <a:p>
            <a:r>
              <a:rPr lang="en-US" sz="1800">
                <a:solidFill>
                  <a:srgbClr val="FF0000"/>
                </a:solidFill>
                <a:latin typeface="Arial Narrow" charset="0"/>
              </a:rPr>
              <a:t>In many cases we measure the pressure difference with respect to the atmospheric pressure to avoid the effect of the changes in P</a:t>
            </a:r>
            <a:r>
              <a:rPr lang="en-US" sz="1800" baseline="-25000">
                <a:solidFill>
                  <a:srgbClr val="FF0000"/>
                </a:solidFill>
                <a:latin typeface="Arial Narrow" charset="0"/>
              </a:rPr>
              <a:t>0 </a:t>
            </a:r>
            <a:r>
              <a:rPr lang="en-US" sz="1800">
                <a:solidFill>
                  <a:srgbClr val="FF0000"/>
                </a:solidFill>
                <a:latin typeface="Arial Narrow" charset="0"/>
              </a:rPr>
              <a:t>that depends on the environment.   This is called </a:t>
            </a:r>
            <a:r>
              <a:rPr lang="en-US" sz="1800" b="1" u="sng">
                <a:solidFill>
                  <a:schemeClr val="hlink"/>
                </a:solidFill>
                <a:latin typeface="Arial Narrow" charset="0"/>
              </a:rPr>
              <a:t>gauge or relative pressure</a:t>
            </a:r>
            <a:r>
              <a:rPr lang="en-US" sz="1800">
                <a:solidFill>
                  <a:srgbClr val="FF0000"/>
                </a:solidFill>
                <a:latin typeface="Arial Narrow" charset="0"/>
              </a:rPr>
              <a:t>.</a:t>
            </a:r>
          </a:p>
        </p:txBody>
      </p:sp>
      <p:graphicFrame>
        <p:nvGraphicFramePr>
          <p:cNvPr id="444423" name="Object 2"/>
          <p:cNvGraphicFramePr>
            <a:graphicFrameLocks noChangeAspect="1"/>
          </p:cNvGraphicFramePr>
          <p:nvPr/>
        </p:nvGraphicFramePr>
        <p:xfrm>
          <a:off x="6804025" y="2425700"/>
          <a:ext cx="282575" cy="330200"/>
        </p:xfrm>
        <a:graphic>
          <a:graphicData uri="http://schemas.openxmlformats.org/presentationml/2006/ole">
            <mc:AlternateContent xmlns:mc="http://schemas.openxmlformats.org/markup-compatibility/2006">
              <mc:Choice xmlns:v="urn:schemas-microsoft-com:vml" Requires="v">
                <p:oleObj spid="_x0000_s523084"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425700"/>
                        <a:ext cx="282575"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24" name="Text Box 8"/>
          <p:cNvSpPr txBox="1">
            <a:spLocks noChangeArrowheads="1"/>
          </p:cNvSpPr>
          <p:nvPr/>
        </p:nvSpPr>
        <p:spPr bwMode="auto">
          <a:xfrm>
            <a:off x="457200" y="4495800"/>
            <a:ext cx="8229600" cy="669925"/>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spcBef>
                <a:spcPct val="20000"/>
              </a:spcBef>
            </a:pPr>
            <a:r>
              <a:rPr lang="en-US" sz="1800">
                <a:solidFill>
                  <a:schemeClr val="accent2"/>
                </a:solidFill>
                <a:latin typeface="Arial Narrow" charset="0"/>
              </a:rPr>
              <a:t>The common barometer which consists of a mercury column with one end closed at vacuum and the other open to the atmosphere was invented by Evangelista Torricelli.</a:t>
            </a:r>
          </a:p>
        </p:txBody>
      </p:sp>
      <p:sp>
        <p:nvSpPr>
          <p:cNvPr id="444425" name="Text Box 9"/>
          <p:cNvSpPr txBox="1">
            <a:spLocks noChangeArrowheads="1"/>
          </p:cNvSpPr>
          <p:nvPr/>
        </p:nvSpPr>
        <p:spPr bwMode="auto">
          <a:xfrm>
            <a:off x="304800" y="5257800"/>
            <a:ext cx="3733800" cy="915988"/>
          </a:xfrm>
          <a:prstGeom prst="rect">
            <a:avLst/>
          </a:prstGeom>
          <a:solidFill>
            <a:srgbClr val="FFFF99"/>
          </a:solidFill>
          <a:ln w="28575">
            <a:noFill/>
            <a:miter lim="800000"/>
            <a:headEnd/>
            <a:tailEnd/>
          </a:ln>
        </p:spPr>
        <p:txBody>
          <a:bodyPr>
            <a:prstTxWarp prst="textNoShape">
              <a:avLst/>
            </a:prstTxWarp>
            <a:spAutoFit/>
          </a:bodyPr>
          <a:lstStyle/>
          <a:p>
            <a:r>
              <a:rPr lang="en-US" sz="1800">
                <a:solidFill>
                  <a:srgbClr val="FF0000"/>
                </a:solidFill>
                <a:latin typeface="Arial Narrow" charset="0"/>
              </a:rPr>
              <a:t>Since the closed end is at vacuum, it does not exert any force.  1 atm of air pressure pushes mercury up 76cm. So 1 atm is</a:t>
            </a:r>
          </a:p>
        </p:txBody>
      </p:sp>
      <p:graphicFrame>
        <p:nvGraphicFramePr>
          <p:cNvPr id="444426" name="Object 3"/>
          <p:cNvGraphicFramePr>
            <a:graphicFrameLocks noChangeAspect="1"/>
          </p:cNvGraphicFramePr>
          <p:nvPr/>
        </p:nvGraphicFramePr>
        <p:xfrm>
          <a:off x="4122738" y="5334000"/>
          <a:ext cx="220662" cy="355600"/>
        </p:xfrm>
        <a:graphic>
          <a:graphicData uri="http://schemas.openxmlformats.org/presentationml/2006/ole">
            <mc:AlternateContent xmlns:mc="http://schemas.openxmlformats.org/markup-compatibility/2006">
              <mc:Choice xmlns:v="urn:schemas-microsoft-com:vml" Requires="v">
                <p:oleObj spid="_x0000_s523085"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5334000"/>
                        <a:ext cx="220662" cy="355600"/>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27" name="Text Box 11"/>
          <p:cNvSpPr txBox="1">
            <a:spLocks noChangeArrowheads="1"/>
          </p:cNvSpPr>
          <p:nvPr/>
        </p:nvSpPr>
        <p:spPr bwMode="auto">
          <a:xfrm>
            <a:off x="2743200" y="2346325"/>
            <a:ext cx="4267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measured pressure of the system is</a:t>
            </a:r>
          </a:p>
        </p:txBody>
      </p:sp>
      <p:grpSp>
        <p:nvGrpSpPr>
          <p:cNvPr id="2" name="Group 12"/>
          <p:cNvGrpSpPr>
            <a:grpSpLocks/>
          </p:cNvGrpSpPr>
          <p:nvPr/>
        </p:nvGrpSpPr>
        <p:grpSpPr bwMode="auto">
          <a:xfrm>
            <a:off x="533400" y="1371600"/>
            <a:ext cx="1770063" cy="2057400"/>
            <a:chOff x="336" y="1104"/>
            <a:chExt cx="1115" cy="1296"/>
          </a:xfrm>
        </p:grpSpPr>
        <p:sp>
          <p:nvSpPr>
            <p:cNvPr id="9240" name="Rectangle 13"/>
            <p:cNvSpPr>
              <a:spLocks noChangeArrowheads="1"/>
            </p:cNvSpPr>
            <p:nvPr/>
          </p:nvSpPr>
          <p:spPr bwMode="auto">
            <a:xfrm>
              <a:off x="1210" y="1440"/>
              <a:ext cx="240" cy="960"/>
            </a:xfrm>
            <a:prstGeom prst="rect">
              <a:avLst/>
            </a:prstGeom>
            <a:solidFill>
              <a:schemeClr val="accent2">
                <a:lumMod val="60000"/>
                <a:lumOff val="40000"/>
              </a:schemeClr>
            </a:solidFill>
            <a:ln w="9525">
              <a:noFill/>
              <a:miter lim="800000"/>
              <a:headEnd/>
              <a:tailEnd/>
            </a:ln>
          </p:spPr>
          <p:txBody>
            <a:bodyPr wrap="none" anchor="ctr">
              <a:prstTxWarp prst="textNoShape">
                <a:avLst/>
              </a:prstTxWarp>
            </a:bodyPr>
            <a:lstStyle/>
            <a:p>
              <a:endParaRPr lang="en-US"/>
            </a:p>
          </p:txBody>
        </p:sp>
        <p:sp>
          <p:nvSpPr>
            <p:cNvPr id="9241" name="Rectangle 14"/>
            <p:cNvSpPr>
              <a:spLocks noChangeArrowheads="1"/>
            </p:cNvSpPr>
            <p:nvPr/>
          </p:nvSpPr>
          <p:spPr bwMode="auto">
            <a:xfrm>
              <a:off x="346" y="1728"/>
              <a:ext cx="240"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9242" name="Rectangle 15"/>
            <p:cNvSpPr>
              <a:spLocks noChangeArrowheads="1"/>
            </p:cNvSpPr>
            <p:nvPr/>
          </p:nvSpPr>
          <p:spPr bwMode="auto">
            <a:xfrm>
              <a:off x="346" y="1190"/>
              <a:ext cx="240" cy="1210"/>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9243" name="Rectangle 16"/>
            <p:cNvSpPr>
              <a:spLocks noChangeArrowheads="1"/>
            </p:cNvSpPr>
            <p:nvPr/>
          </p:nvSpPr>
          <p:spPr bwMode="auto">
            <a:xfrm>
              <a:off x="1210" y="1190"/>
              <a:ext cx="240" cy="1210"/>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9244" name="Rectangle 17"/>
            <p:cNvSpPr>
              <a:spLocks noChangeArrowheads="1"/>
            </p:cNvSpPr>
            <p:nvPr/>
          </p:nvSpPr>
          <p:spPr bwMode="auto">
            <a:xfrm>
              <a:off x="538" y="2160"/>
              <a:ext cx="720" cy="240"/>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9245" name="Rectangle 18"/>
            <p:cNvSpPr>
              <a:spLocks noChangeArrowheads="1"/>
            </p:cNvSpPr>
            <p:nvPr/>
          </p:nvSpPr>
          <p:spPr bwMode="auto">
            <a:xfrm>
              <a:off x="1210" y="1104"/>
              <a:ext cx="240" cy="173"/>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9246" name="Line 19"/>
            <p:cNvSpPr>
              <a:spLocks noChangeShapeType="1"/>
            </p:cNvSpPr>
            <p:nvPr/>
          </p:nvSpPr>
          <p:spPr bwMode="auto">
            <a:xfrm>
              <a:off x="538" y="2400"/>
              <a:ext cx="72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9247" name="Line 20"/>
            <p:cNvSpPr>
              <a:spLocks noChangeShapeType="1"/>
            </p:cNvSpPr>
            <p:nvPr/>
          </p:nvSpPr>
          <p:spPr bwMode="auto">
            <a:xfrm>
              <a:off x="586" y="2160"/>
              <a:ext cx="624"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9248" name="Line 21"/>
            <p:cNvSpPr>
              <a:spLocks noChangeShapeType="1"/>
            </p:cNvSpPr>
            <p:nvPr/>
          </p:nvSpPr>
          <p:spPr bwMode="auto">
            <a:xfrm>
              <a:off x="960" y="1728"/>
              <a:ext cx="24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249" name="Line 22"/>
            <p:cNvSpPr>
              <a:spLocks noChangeShapeType="1"/>
            </p:cNvSpPr>
            <p:nvPr/>
          </p:nvSpPr>
          <p:spPr bwMode="auto">
            <a:xfrm>
              <a:off x="960" y="1440"/>
              <a:ext cx="24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250" name="Text Box 23"/>
            <p:cNvSpPr txBox="1">
              <a:spLocks noChangeArrowheads="1"/>
            </p:cNvSpPr>
            <p:nvPr/>
          </p:nvSpPr>
          <p:spPr bwMode="auto">
            <a:xfrm>
              <a:off x="912" y="1447"/>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sp>
          <p:nvSpPr>
            <p:cNvPr id="9251" name="Line 24"/>
            <p:cNvSpPr>
              <a:spLocks noChangeShapeType="1"/>
            </p:cNvSpPr>
            <p:nvPr/>
          </p:nvSpPr>
          <p:spPr bwMode="auto">
            <a:xfrm flipV="1">
              <a:off x="1117" y="1440"/>
              <a:ext cx="0" cy="288"/>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9252" name="Text Box 25"/>
            <p:cNvSpPr txBox="1">
              <a:spLocks noChangeArrowheads="1"/>
            </p:cNvSpPr>
            <p:nvPr/>
          </p:nvSpPr>
          <p:spPr bwMode="auto">
            <a:xfrm>
              <a:off x="336" y="1159"/>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P</a:t>
              </a:r>
            </a:p>
          </p:txBody>
        </p:sp>
        <p:sp>
          <p:nvSpPr>
            <p:cNvPr id="9253" name="Text Box 26"/>
            <p:cNvSpPr txBox="1">
              <a:spLocks noChangeArrowheads="1"/>
            </p:cNvSpPr>
            <p:nvPr/>
          </p:nvSpPr>
          <p:spPr bwMode="auto">
            <a:xfrm>
              <a:off x="1200" y="1152"/>
              <a:ext cx="25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P</a:t>
              </a:r>
              <a:r>
                <a:rPr lang="en-US" sz="2000" baseline="-25000">
                  <a:solidFill>
                    <a:schemeClr val="accent2"/>
                  </a:solidFill>
                  <a:latin typeface="Arial Narrow" charset="0"/>
                </a:rPr>
                <a:t>0</a:t>
              </a:r>
              <a:endParaRPr lang="en-US" sz="2000">
                <a:solidFill>
                  <a:schemeClr val="accent2"/>
                </a:solidFill>
                <a:latin typeface="Arial Narrow" charset="0"/>
              </a:endParaRPr>
            </a:p>
          </p:txBody>
        </p:sp>
      </p:grpSp>
      <p:graphicFrame>
        <p:nvGraphicFramePr>
          <p:cNvPr id="444443" name="Object 4"/>
          <p:cNvGraphicFramePr>
            <a:graphicFrameLocks noChangeAspect="1"/>
          </p:cNvGraphicFramePr>
          <p:nvPr/>
        </p:nvGraphicFramePr>
        <p:xfrm>
          <a:off x="7010400" y="3657600"/>
          <a:ext cx="1074738" cy="587375"/>
        </p:xfrm>
        <a:graphic>
          <a:graphicData uri="http://schemas.openxmlformats.org/presentationml/2006/ole">
            <mc:AlternateContent xmlns:mc="http://schemas.openxmlformats.org/markup-compatibility/2006">
              <mc:Choice xmlns:v="urn:schemas-microsoft-com:vml" Requires="v">
                <p:oleObj spid="_x0000_s523086" name="Equation" r:id="rId7" imgW="520560" imgH="228600" progId="Equation.DSMT4">
                  <p:embed/>
                </p:oleObj>
              </mc:Choice>
              <mc:Fallback>
                <p:oleObj name="Equation" r:id="rId7" imgW="520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657600"/>
                        <a:ext cx="1074738" cy="587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4" name="Object 5"/>
          <p:cNvGraphicFramePr>
            <a:graphicFrameLocks noChangeAspect="1"/>
          </p:cNvGraphicFramePr>
          <p:nvPr>
            <p:extLst>
              <p:ext uri="{D42A27DB-BD31-4B8C-83A1-F6EECF244321}">
                <p14:modId xmlns:p14="http://schemas.microsoft.com/office/powerpoint/2010/main" val="3380721653"/>
              </p:ext>
            </p:extLst>
          </p:nvPr>
        </p:nvGraphicFramePr>
        <p:xfrm>
          <a:off x="7146925" y="2387600"/>
          <a:ext cx="777875" cy="406400"/>
        </p:xfrm>
        <a:graphic>
          <a:graphicData uri="http://schemas.openxmlformats.org/presentationml/2006/ole">
            <mc:AlternateContent xmlns:mc="http://schemas.openxmlformats.org/markup-compatibility/2006">
              <mc:Choice xmlns:v="urn:schemas-microsoft-com:vml" Requires="v">
                <p:oleObj spid="_x0000_s523087" name="Equation" r:id="rId9" imgW="419100" imgH="203200" progId="Equation.DSMT4">
                  <p:embed/>
                </p:oleObj>
              </mc:Choice>
              <mc:Fallback>
                <p:oleObj name="Equation" r:id="rId9" imgW="419100" imgH="203200" progId="Equation.DSMT4">
                  <p:embed/>
                  <p:pic>
                    <p:nvPicPr>
                      <p:cNvPr id="0" name=""/>
                      <p:cNvPicPr>
                        <a:picLocks noChangeAspect="1" noChangeArrowheads="1"/>
                      </p:cNvPicPr>
                      <p:nvPr/>
                    </p:nvPicPr>
                    <p:blipFill>
                      <a:blip r:embed="rId10"/>
                      <a:srcRect/>
                      <a:stretch>
                        <a:fillRect/>
                      </a:stretch>
                    </p:blipFill>
                    <p:spPr bwMode="auto">
                      <a:xfrm>
                        <a:off x="7146925" y="2387600"/>
                        <a:ext cx="7778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5" name="Object 6"/>
          <p:cNvGraphicFramePr>
            <a:graphicFrameLocks noChangeAspect="1"/>
          </p:cNvGraphicFramePr>
          <p:nvPr/>
        </p:nvGraphicFramePr>
        <p:xfrm>
          <a:off x="8077200" y="3689350"/>
          <a:ext cx="990600" cy="522288"/>
        </p:xfrm>
        <a:graphic>
          <a:graphicData uri="http://schemas.openxmlformats.org/presentationml/2006/ole">
            <mc:AlternateContent xmlns:mc="http://schemas.openxmlformats.org/markup-compatibility/2006">
              <mc:Choice xmlns:v="urn:schemas-microsoft-com:vml" Requires="v">
                <p:oleObj spid="_x0000_s523088" name="Equation" r:id="rId11" imgW="406080" imgH="203040" progId="Equation.DSMT4">
                  <p:embed/>
                </p:oleObj>
              </mc:Choice>
              <mc:Fallback>
                <p:oleObj name="Equation" r:id="rId11" imgW="4060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3689350"/>
                        <a:ext cx="990600" cy="5222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6" name="Object 7"/>
          <p:cNvGraphicFramePr>
            <a:graphicFrameLocks noChangeAspect="1"/>
          </p:cNvGraphicFramePr>
          <p:nvPr/>
        </p:nvGraphicFramePr>
        <p:xfrm>
          <a:off x="4368800" y="5334000"/>
          <a:ext cx="544513" cy="315913"/>
        </p:xfrm>
        <a:graphic>
          <a:graphicData uri="http://schemas.openxmlformats.org/presentationml/2006/ole">
            <mc:AlternateContent xmlns:mc="http://schemas.openxmlformats.org/markup-compatibility/2006">
              <mc:Choice xmlns:v="urn:schemas-microsoft-com:vml" Requires="v">
                <p:oleObj spid="_x0000_s523089" name="Equation" r:id="rId13" imgW="406080" imgH="203040" progId="Equation.DSMT4">
                  <p:embed/>
                </p:oleObj>
              </mc:Choice>
              <mc:Fallback>
                <p:oleObj name="Equation" r:id="rId13" imgW="4060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8800" y="5334000"/>
                        <a:ext cx="544513" cy="315913"/>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7" name="Object 8"/>
          <p:cNvGraphicFramePr>
            <a:graphicFrameLocks noChangeAspect="1"/>
          </p:cNvGraphicFramePr>
          <p:nvPr/>
        </p:nvGraphicFramePr>
        <p:xfrm>
          <a:off x="4953000" y="5334000"/>
          <a:ext cx="4191000" cy="304800"/>
        </p:xfrm>
        <a:graphic>
          <a:graphicData uri="http://schemas.openxmlformats.org/presentationml/2006/ole">
            <mc:AlternateContent xmlns:mc="http://schemas.openxmlformats.org/markup-compatibility/2006">
              <mc:Choice xmlns:v="urn:schemas-microsoft-com:vml" Requires="v">
                <p:oleObj spid="_x0000_s523090" name="Equation" r:id="rId15" imgW="2971800" imgH="228600" progId="Equation.3">
                  <p:embed/>
                </p:oleObj>
              </mc:Choice>
              <mc:Fallback>
                <p:oleObj name="Equation" r:id="rId15" imgW="29718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5334000"/>
                        <a:ext cx="4191000" cy="304800"/>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8" name="Object 9"/>
          <p:cNvGraphicFramePr>
            <a:graphicFrameLocks noChangeAspect="1"/>
          </p:cNvGraphicFramePr>
          <p:nvPr/>
        </p:nvGraphicFramePr>
        <p:xfrm>
          <a:off x="5718175" y="5715000"/>
          <a:ext cx="1901825" cy="315913"/>
        </p:xfrm>
        <a:graphic>
          <a:graphicData uri="http://schemas.openxmlformats.org/presentationml/2006/ole">
            <mc:AlternateContent xmlns:mc="http://schemas.openxmlformats.org/markup-compatibility/2006">
              <mc:Choice xmlns:v="urn:schemas-microsoft-com:vml" Requires="v">
                <p:oleObj spid="_x0000_s523091" name="Equation" r:id="rId17" imgW="1422360" imgH="203040" progId="Equation.3">
                  <p:embed/>
                </p:oleObj>
              </mc:Choice>
              <mc:Fallback>
                <p:oleObj name="Equation" r:id="rId17" imgW="142236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8175" y="5715000"/>
                        <a:ext cx="1901825" cy="315913"/>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9" name="Object 10"/>
          <p:cNvGraphicFramePr>
            <a:graphicFrameLocks noChangeAspect="1"/>
          </p:cNvGraphicFramePr>
          <p:nvPr/>
        </p:nvGraphicFramePr>
        <p:xfrm>
          <a:off x="6629400" y="3657600"/>
          <a:ext cx="392113" cy="587375"/>
        </p:xfrm>
        <a:graphic>
          <a:graphicData uri="http://schemas.openxmlformats.org/presentationml/2006/ole">
            <mc:AlternateContent xmlns:mc="http://schemas.openxmlformats.org/markup-compatibility/2006">
              <mc:Choice xmlns:v="urn:schemas-microsoft-com:vml" Requires="v">
                <p:oleObj spid="_x0000_s523092" name="Equation" r:id="rId19" imgW="190440" imgH="228600" progId="Equation.DSMT4">
                  <p:embed/>
                </p:oleObj>
              </mc:Choice>
              <mc:Fallback>
                <p:oleObj name="Equation" r:id="rId19" imgW="19044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3657600"/>
                        <a:ext cx="392113" cy="587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50" name="Text Box 34"/>
          <p:cNvSpPr txBox="1">
            <a:spLocks noChangeArrowheads="1"/>
          </p:cNvSpPr>
          <p:nvPr/>
        </p:nvSpPr>
        <p:spPr bwMode="auto">
          <a:xfrm>
            <a:off x="381000" y="6264275"/>
            <a:ext cx="8458200" cy="365125"/>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1600" b="1">
                <a:solidFill>
                  <a:srgbClr val="A50021"/>
                </a:solidFill>
                <a:latin typeface="Arial Narrow" charset="0"/>
              </a:rPr>
              <a:t>If one measures the tire pressure with a gauge at 220kPa the actual pressure is 101kPa+220kPa=303kPa.</a:t>
            </a:r>
          </a:p>
        </p:txBody>
      </p:sp>
      <p:graphicFrame>
        <p:nvGraphicFramePr>
          <p:cNvPr id="38" name="Object 5"/>
          <p:cNvGraphicFramePr>
            <a:graphicFrameLocks noChangeAspect="1"/>
          </p:cNvGraphicFramePr>
          <p:nvPr>
            <p:extLst>
              <p:ext uri="{D42A27DB-BD31-4B8C-83A1-F6EECF244321}">
                <p14:modId xmlns:p14="http://schemas.microsoft.com/office/powerpoint/2010/main" val="680100107"/>
              </p:ext>
            </p:extLst>
          </p:nvPr>
        </p:nvGraphicFramePr>
        <p:xfrm>
          <a:off x="7848600" y="2362200"/>
          <a:ext cx="565150" cy="406400"/>
        </p:xfrm>
        <a:graphic>
          <a:graphicData uri="http://schemas.openxmlformats.org/presentationml/2006/ole">
            <mc:AlternateContent xmlns:mc="http://schemas.openxmlformats.org/markup-compatibility/2006">
              <mc:Choice xmlns:v="urn:schemas-microsoft-com:vml" Requires="v">
                <p:oleObj spid="_x0000_s523093" name="Equation" r:id="rId21" imgW="304800" imgH="203200" progId="Equation.DSMT4">
                  <p:embed/>
                </p:oleObj>
              </mc:Choice>
              <mc:Fallback>
                <p:oleObj name="Equation" r:id="rId21" imgW="304800" imgH="203200" progId="Equation.DSMT4">
                  <p:embed/>
                  <p:pic>
                    <p:nvPicPr>
                      <p:cNvPr id="0" name=""/>
                      <p:cNvPicPr>
                        <a:picLocks noChangeAspect="1" noChangeArrowheads="1"/>
                      </p:cNvPicPr>
                      <p:nvPr/>
                    </p:nvPicPr>
                    <p:blipFill>
                      <a:blip r:embed="rId22"/>
                      <a:srcRect/>
                      <a:stretch>
                        <a:fillRect/>
                      </a:stretch>
                    </p:blipFill>
                    <p:spPr bwMode="auto">
                      <a:xfrm>
                        <a:off x="7848600" y="2362200"/>
                        <a:ext cx="56515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0528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3"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0254"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9" name="Slide Number Placeholder 5"/>
          <p:cNvSpPr>
            <a:spLocks noGrp="1"/>
          </p:cNvSpPr>
          <p:nvPr>
            <p:ph type="sldNum" sz="quarter" idx="12"/>
          </p:nvPr>
        </p:nvSpPr>
        <p:spPr/>
        <p:txBody>
          <a:bodyPr/>
          <a:lstStyle/>
          <a:p>
            <a:fld id="{C90B0789-4716-F045-A7D1-B4247B5C6E51}" type="slidenum">
              <a:rPr lang="en-US"/>
              <a:pPr/>
              <a:t>3</a:t>
            </a:fld>
            <a:endParaRPr lang="en-US"/>
          </a:p>
        </p:txBody>
      </p:sp>
      <p:pic>
        <p:nvPicPr>
          <p:cNvPr id="445442" name="Picture 2" descr="FG13_008"/>
          <p:cNvPicPr>
            <a:picLocks noChangeAspect="1" noChangeArrowheads="1"/>
          </p:cNvPicPr>
          <p:nvPr/>
        </p:nvPicPr>
        <p:blipFill>
          <a:blip r:embed="rId3"/>
          <a:srcRect/>
          <a:stretch>
            <a:fillRect/>
          </a:stretch>
        </p:blipFill>
        <p:spPr bwMode="auto">
          <a:xfrm>
            <a:off x="-1219200" y="1219200"/>
            <a:ext cx="4876800" cy="5105400"/>
          </a:xfrm>
          <a:prstGeom prst="rect">
            <a:avLst/>
          </a:prstGeom>
          <a:noFill/>
          <a:ln w="9525">
            <a:noFill/>
            <a:miter lim="800000"/>
            <a:headEnd/>
            <a:tailEnd/>
          </a:ln>
        </p:spPr>
      </p:pic>
      <p:sp>
        <p:nvSpPr>
          <p:cNvPr id="10257" name="Rectangle 3"/>
          <p:cNvSpPr>
            <a:spLocks noGrp="1" noChangeArrowheads="1"/>
          </p:cNvSpPr>
          <p:nvPr>
            <p:ph type="title"/>
          </p:nvPr>
        </p:nvSpPr>
        <p:spPr>
          <a:xfrm>
            <a:off x="685800" y="76200"/>
            <a:ext cx="7772400" cy="609600"/>
          </a:xfrm>
        </p:spPr>
        <p:txBody>
          <a:bodyPr/>
          <a:lstStyle/>
          <a:p>
            <a:r>
              <a:rPr lang="en-US"/>
              <a:t>Finger Holds Water in Straw</a:t>
            </a:r>
          </a:p>
        </p:txBody>
      </p:sp>
      <p:sp>
        <p:nvSpPr>
          <p:cNvPr id="445444" name="Text Box 4"/>
          <p:cNvSpPr txBox="1">
            <a:spLocks noChangeArrowheads="1"/>
          </p:cNvSpPr>
          <p:nvPr/>
        </p:nvSpPr>
        <p:spPr bwMode="auto">
          <a:xfrm>
            <a:off x="2286000" y="762000"/>
            <a:ext cx="6400800" cy="2530475"/>
          </a:xfrm>
          <a:prstGeom prst="rect">
            <a:avLst/>
          </a:prstGeom>
          <a:noFill/>
          <a:ln w="28575">
            <a:noFill/>
            <a:miter lim="800000"/>
            <a:headEnd/>
            <a:tailEnd/>
          </a:ln>
        </p:spPr>
        <p:txBody>
          <a:bodyPr>
            <a:prstTxWarp prst="textNoShape">
              <a:avLst/>
            </a:prstTxWarp>
            <a:spAutoFit/>
          </a:bodyPr>
          <a:lstStyle/>
          <a:p>
            <a:pPr algn="just"/>
            <a:r>
              <a:rPr lang="en-US" sz="2000" dirty="0">
                <a:solidFill>
                  <a:srgbClr val="FF0000"/>
                </a:solidFill>
                <a:latin typeface="Arial Narrow" charset="0"/>
              </a:rPr>
              <a:t>You insert a straw of length </a:t>
            </a:r>
            <a:r>
              <a:rPr lang="en-US" sz="2000" dirty="0">
                <a:solidFill>
                  <a:srgbClr val="FF0000"/>
                </a:solidFill>
                <a:latin typeface="Monotype Corsiva" charset="0"/>
              </a:rPr>
              <a:t>L</a:t>
            </a:r>
            <a:r>
              <a:rPr lang="en-US" sz="2000" dirty="0">
                <a:solidFill>
                  <a:srgbClr val="FF0000"/>
                </a:solidFill>
                <a:latin typeface="Arial Narrow" charset="0"/>
              </a:rPr>
              <a:t> into a tall glass of your favorite beverage.  You place your finger over the top of the straw so that no air can get in or out, and then lift the straw from the liquid.  You find that the straw strains the liquid such that the distance from the bottom of your finger to the top of the liquid is </a:t>
            </a:r>
            <a:r>
              <a:rPr lang="en-US" sz="2000" dirty="0">
                <a:solidFill>
                  <a:srgbClr val="FF0000"/>
                </a:solidFill>
                <a:latin typeface="Monotype Corsiva" charset="0"/>
              </a:rPr>
              <a:t>h</a:t>
            </a:r>
            <a:r>
              <a:rPr lang="en-US" sz="2000" dirty="0">
                <a:solidFill>
                  <a:srgbClr val="FF0000"/>
                </a:solidFill>
                <a:latin typeface="Arial Narrow" charset="0"/>
              </a:rPr>
              <a:t>.  Does the air in the space between your finger and the top of the liquid in the straw have a pressure P that is (a) greater than, (b) equal to, or (c) less than, the atmospheric pressure P</a:t>
            </a:r>
            <a:r>
              <a:rPr lang="en-US" sz="2000" baseline="-25000" dirty="0">
                <a:solidFill>
                  <a:srgbClr val="FF0000"/>
                </a:solidFill>
                <a:latin typeface="Arial Narrow" charset="0"/>
              </a:rPr>
              <a:t>A</a:t>
            </a:r>
            <a:r>
              <a:rPr lang="en-US" sz="2000" dirty="0">
                <a:solidFill>
                  <a:srgbClr val="FF0000"/>
                </a:solidFill>
                <a:latin typeface="Arial Narrow" charset="0"/>
              </a:rPr>
              <a:t> outside the straw?</a:t>
            </a:r>
          </a:p>
        </p:txBody>
      </p:sp>
      <p:sp>
        <p:nvSpPr>
          <p:cNvPr id="445445" name="Text Box 5"/>
          <p:cNvSpPr txBox="1">
            <a:spLocks noChangeArrowheads="1"/>
          </p:cNvSpPr>
          <p:nvPr/>
        </p:nvSpPr>
        <p:spPr bwMode="auto">
          <a:xfrm>
            <a:off x="2090738" y="3352800"/>
            <a:ext cx="3243262" cy="3952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are the forces in this problem?</a:t>
            </a:r>
          </a:p>
        </p:txBody>
      </p:sp>
      <p:sp>
        <p:nvSpPr>
          <p:cNvPr id="445446" name="Text Box 6"/>
          <p:cNvSpPr txBox="1">
            <a:spLocks noChangeArrowheads="1"/>
          </p:cNvSpPr>
          <p:nvPr/>
        </p:nvSpPr>
        <p:spPr bwMode="auto">
          <a:xfrm>
            <a:off x="2090738" y="3824288"/>
            <a:ext cx="4295775"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Gravitational force on the mass of the liquid</a:t>
            </a:r>
          </a:p>
        </p:txBody>
      </p:sp>
      <p:grpSp>
        <p:nvGrpSpPr>
          <p:cNvPr id="2" name="Group 7"/>
          <p:cNvGrpSpPr>
            <a:grpSpLocks/>
          </p:cNvGrpSpPr>
          <p:nvPr/>
        </p:nvGrpSpPr>
        <p:grpSpPr bwMode="auto">
          <a:xfrm>
            <a:off x="838200" y="4251325"/>
            <a:ext cx="496888" cy="1082675"/>
            <a:chOff x="768" y="2544"/>
            <a:chExt cx="313" cy="682"/>
          </a:xfrm>
        </p:grpSpPr>
        <p:sp>
          <p:nvSpPr>
            <p:cNvPr id="10278" name="Line 8"/>
            <p:cNvSpPr>
              <a:spLocks noChangeShapeType="1"/>
            </p:cNvSpPr>
            <p:nvPr/>
          </p:nvSpPr>
          <p:spPr bwMode="auto">
            <a:xfrm>
              <a:off x="864" y="2544"/>
              <a:ext cx="0" cy="43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9" name="Text Box 9"/>
            <p:cNvSpPr txBox="1">
              <a:spLocks noChangeArrowheads="1"/>
            </p:cNvSpPr>
            <p:nvPr/>
          </p:nvSpPr>
          <p:spPr bwMode="auto">
            <a:xfrm>
              <a:off x="768" y="2976"/>
              <a:ext cx="31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mg</a:t>
              </a:r>
            </a:p>
          </p:txBody>
        </p:sp>
      </p:grpSp>
      <p:sp>
        <p:nvSpPr>
          <p:cNvPr id="445450" name="Text Box 10"/>
          <p:cNvSpPr txBox="1">
            <a:spLocks noChangeArrowheads="1"/>
          </p:cNvSpPr>
          <p:nvPr/>
        </p:nvSpPr>
        <p:spPr bwMode="auto">
          <a:xfrm>
            <a:off x="2057400" y="4267200"/>
            <a:ext cx="57912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Force exerted on the top surface of the liquid by inside air pressure</a:t>
            </a:r>
          </a:p>
        </p:txBody>
      </p:sp>
      <p:graphicFrame>
        <p:nvGraphicFramePr>
          <p:cNvPr id="445451" name="Object 2"/>
          <p:cNvGraphicFramePr>
            <a:graphicFrameLocks noChangeAspect="1"/>
          </p:cNvGraphicFramePr>
          <p:nvPr/>
        </p:nvGraphicFramePr>
        <p:xfrm>
          <a:off x="6172200" y="3784600"/>
          <a:ext cx="317500" cy="406400"/>
        </p:xfrm>
        <a:graphic>
          <a:graphicData uri="http://schemas.openxmlformats.org/presentationml/2006/ole">
            <mc:AlternateContent xmlns:mc="http://schemas.openxmlformats.org/markup-compatibility/2006">
              <mc:Choice xmlns:v="urn:schemas-microsoft-com:vml" Requires="v">
                <p:oleObj spid="_x0000_s524262" name="Equation" r:id="rId4" imgW="190440" imgH="241200" progId="Equation.DSMT4">
                  <p:embed/>
                </p:oleObj>
              </mc:Choice>
              <mc:Fallback>
                <p:oleObj name="Equation" r:id="rId4" imgW="190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84600"/>
                        <a:ext cx="3175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2" name="Object 3"/>
          <p:cNvGraphicFramePr>
            <a:graphicFrameLocks noChangeAspect="1"/>
          </p:cNvGraphicFramePr>
          <p:nvPr/>
        </p:nvGraphicFramePr>
        <p:xfrm>
          <a:off x="6454775" y="3886200"/>
          <a:ext cx="614363" cy="277813"/>
        </p:xfrm>
        <a:graphic>
          <a:graphicData uri="http://schemas.openxmlformats.org/presentationml/2006/ole">
            <mc:AlternateContent xmlns:mc="http://schemas.openxmlformats.org/markup-compatibility/2006">
              <mc:Choice xmlns:v="urn:schemas-microsoft-com:vml" Requires="v">
                <p:oleObj spid="_x0000_s524263" name="Equation" r:id="rId6" imgW="368280" imgH="164880" progId="Equation.DSMT4">
                  <p:embed/>
                </p:oleObj>
              </mc:Choice>
              <mc:Fallback>
                <p:oleObj name="Equation" r:id="rId6" imgW="3682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4775" y="3886200"/>
                        <a:ext cx="614363" cy="277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3" name="Object 4"/>
          <p:cNvGraphicFramePr>
            <a:graphicFrameLocks noChangeAspect="1"/>
          </p:cNvGraphicFramePr>
          <p:nvPr>
            <p:extLst>
              <p:ext uri="{D42A27DB-BD31-4B8C-83A1-F6EECF244321}">
                <p14:modId xmlns:p14="http://schemas.microsoft.com/office/powerpoint/2010/main" val="2123859540"/>
              </p:ext>
            </p:extLst>
          </p:nvPr>
        </p:nvGraphicFramePr>
        <p:xfrm>
          <a:off x="7107238" y="3743325"/>
          <a:ext cx="1503362" cy="469900"/>
        </p:xfrm>
        <a:graphic>
          <a:graphicData uri="http://schemas.openxmlformats.org/presentationml/2006/ole">
            <mc:AlternateContent xmlns:mc="http://schemas.openxmlformats.org/markup-compatibility/2006">
              <mc:Choice xmlns:v="urn:schemas-microsoft-com:vml" Requires="v">
                <p:oleObj spid="_x0000_s524264" name="Equation" r:id="rId8" imgW="901700" imgH="279400" progId="Equation.DSMT4">
                  <p:embed/>
                </p:oleObj>
              </mc:Choice>
              <mc:Fallback>
                <p:oleObj name="Equation" r:id="rId8" imgW="901700" imgH="279400" progId="Equation.DSMT4">
                  <p:embed/>
                  <p:pic>
                    <p:nvPicPr>
                      <p:cNvPr id="0" name=""/>
                      <p:cNvPicPr>
                        <a:picLocks noChangeAspect="1" noChangeArrowheads="1"/>
                      </p:cNvPicPr>
                      <p:nvPr/>
                    </p:nvPicPr>
                    <p:blipFill>
                      <a:blip r:embed="rId9"/>
                      <a:srcRect/>
                      <a:stretch>
                        <a:fillRect/>
                      </a:stretch>
                    </p:blipFill>
                    <p:spPr bwMode="auto">
                      <a:xfrm>
                        <a:off x="7107238" y="3743325"/>
                        <a:ext cx="1503362" cy="469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4" name="Object 5"/>
          <p:cNvGraphicFramePr>
            <a:graphicFrameLocks noChangeAspect="1"/>
          </p:cNvGraphicFramePr>
          <p:nvPr/>
        </p:nvGraphicFramePr>
        <p:xfrm>
          <a:off x="7772400" y="4265613"/>
          <a:ext cx="338138" cy="385762"/>
        </p:xfrm>
        <a:graphic>
          <a:graphicData uri="http://schemas.openxmlformats.org/presentationml/2006/ole">
            <mc:AlternateContent xmlns:mc="http://schemas.openxmlformats.org/markup-compatibility/2006">
              <mc:Choice xmlns:v="urn:schemas-microsoft-com:vml" Requires="v">
                <p:oleObj spid="_x0000_s524265" name="Equation" r:id="rId10" imgW="203040" imgH="228600" progId="Equation.DSMT4">
                  <p:embed/>
                </p:oleObj>
              </mc:Choice>
              <mc:Fallback>
                <p:oleObj name="Equation" r:id="rId10" imgW="2030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4265613"/>
                        <a:ext cx="338138"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5" name="Object 6"/>
          <p:cNvGraphicFramePr>
            <a:graphicFrameLocks noChangeAspect="1"/>
          </p:cNvGraphicFramePr>
          <p:nvPr/>
        </p:nvGraphicFramePr>
        <p:xfrm>
          <a:off x="8153400" y="4191000"/>
          <a:ext cx="671513" cy="385763"/>
        </p:xfrm>
        <a:graphic>
          <a:graphicData uri="http://schemas.openxmlformats.org/presentationml/2006/ole">
            <mc:AlternateContent xmlns:mc="http://schemas.openxmlformats.org/markup-compatibility/2006">
              <mc:Choice xmlns:v="urn:schemas-microsoft-com:vml" Requires="v">
                <p:oleObj spid="_x0000_s524266" name="Equation" r:id="rId12" imgW="444240" imgH="228600" progId="Equation.DSMT4">
                  <p:embed/>
                </p:oleObj>
              </mc:Choice>
              <mc:Fallback>
                <p:oleObj name="Equation" r:id="rId12" imgW="4442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4191000"/>
                        <a:ext cx="671513"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3" name="Group 16"/>
          <p:cNvGrpSpPr>
            <a:grpSpLocks/>
          </p:cNvGrpSpPr>
          <p:nvPr/>
        </p:nvGrpSpPr>
        <p:grpSpPr bwMode="auto">
          <a:xfrm>
            <a:off x="712788" y="2220913"/>
            <a:ext cx="582612" cy="903287"/>
            <a:chOff x="432" y="1351"/>
            <a:chExt cx="367" cy="569"/>
          </a:xfrm>
        </p:grpSpPr>
        <p:sp>
          <p:nvSpPr>
            <p:cNvPr id="10276" name="Line 17"/>
            <p:cNvSpPr>
              <a:spLocks noChangeShapeType="1"/>
            </p:cNvSpPr>
            <p:nvPr/>
          </p:nvSpPr>
          <p:spPr bwMode="auto">
            <a:xfrm>
              <a:off x="576" y="1584"/>
              <a:ext cx="0" cy="336"/>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7" name="Text Box 18"/>
            <p:cNvSpPr txBox="1">
              <a:spLocks noChangeArrowheads="1"/>
            </p:cNvSpPr>
            <p:nvPr/>
          </p:nvSpPr>
          <p:spPr bwMode="auto">
            <a:xfrm>
              <a:off x="432" y="1351"/>
              <a:ext cx="3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r>
                <a:rPr lang="en-US" sz="2000" b="1" baseline="-25000">
                  <a:solidFill>
                    <a:schemeClr val="accent2"/>
                  </a:solidFill>
                  <a:latin typeface="Arial Narrow" charset="0"/>
                </a:rPr>
                <a:t>in</a:t>
              </a:r>
              <a:r>
                <a:rPr lang="en-US" sz="2000" b="1">
                  <a:solidFill>
                    <a:schemeClr val="accent2"/>
                  </a:solidFill>
                  <a:latin typeface="Arial Narrow" charset="0"/>
                </a:rPr>
                <a:t>A</a:t>
              </a:r>
            </a:p>
          </p:txBody>
        </p:sp>
      </p:grpSp>
      <p:sp>
        <p:nvSpPr>
          <p:cNvPr id="445459" name="Text Box 19"/>
          <p:cNvSpPr txBox="1">
            <a:spLocks noChangeArrowheads="1"/>
          </p:cNvSpPr>
          <p:nvPr/>
        </p:nvSpPr>
        <p:spPr bwMode="auto">
          <a:xfrm>
            <a:off x="2057400" y="4738688"/>
            <a:ext cx="6064250"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Force exerted on the bottom surface of the liquid by the outside air</a:t>
            </a:r>
          </a:p>
        </p:txBody>
      </p:sp>
      <p:graphicFrame>
        <p:nvGraphicFramePr>
          <p:cNvPr id="445460" name="Object 7"/>
          <p:cNvGraphicFramePr>
            <a:graphicFrameLocks noChangeAspect="1"/>
          </p:cNvGraphicFramePr>
          <p:nvPr/>
        </p:nvGraphicFramePr>
        <p:xfrm>
          <a:off x="7802563" y="4722813"/>
          <a:ext cx="422275" cy="385762"/>
        </p:xfrm>
        <a:graphic>
          <a:graphicData uri="http://schemas.openxmlformats.org/presentationml/2006/ole">
            <mc:AlternateContent xmlns:mc="http://schemas.openxmlformats.org/markup-compatibility/2006">
              <mc:Choice xmlns:v="urn:schemas-microsoft-com:vml" Requires="v">
                <p:oleObj spid="_x0000_s524267" name="Equation" r:id="rId14" imgW="253800" imgH="228600" progId="Equation.DSMT4">
                  <p:embed/>
                </p:oleObj>
              </mc:Choice>
              <mc:Fallback>
                <p:oleObj name="Equation" r:id="rId14" imgW="253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2563" y="4722813"/>
                        <a:ext cx="422275"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1" name="Object 8"/>
          <p:cNvGraphicFramePr>
            <a:graphicFrameLocks noChangeAspect="1"/>
          </p:cNvGraphicFramePr>
          <p:nvPr/>
        </p:nvGraphicFramePr>
        <p:xfrm>
          <a:off x="8123238" y="4733925"/>
          <a:ext cx="868362" cy="385763"/>
        </p:xfrm>
        <a:graphic>
          <a:graphicData uri="http://schemas.openxmlformats.org/presentationml/2006/ole">
            <mc:AlternateContent xmlns:mc="http://schemas.openxmlformats.org/markup-compatibility/2006">
              <mc:Choice xmlns:v="urn:schemas-microsoft-com:vml" Requires="v">
                <p:oleObj spid="_x0000_s524268" name="Equation" r:id="rId16" imgW="520560" imgH="228600" progId="Equation.DSMT4">
                  <p:embed/>
                </p:oleObj>
              </mc:Choice>
              <mc:Fallback>
                <p:oleObj name="Equation" r:id="rId16" imgW="5205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3238" y="4733925"/>
                        <a:ext cx="868362"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2" name="Text Box 22"/>
          <p:cNvSpPr txBox="1">
            <a:spLocks noChangeArrowheads="1"/>
          </p:cNvSpPr>
          <p:nvPr/>
        </p:nvSpPr>
        <p:spPr bwMode="auto">
          <a:xfrm>
            <a:off x="1676400" y="5119688"/>
            <a:ext cx="2443163"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Since it is at equilibrium</a:t>
            </a:r>
          </a:p>
        </p:txBody>
      </p:sp>
      <p:grpSp>
        <p:nvGrpSpPr>
          <p:cNvPr id="4" name="Group 23"/>
          <p:cNvGrpSpPr>
            <a:grpSpLocks/>
          </p:cNvGrpSpPr>
          <p:nvPr/>
        </p:nvGrpSpPr>
        <p:grpSpPr bwMode="auto">
          <a:xfrm>
            <a:off x="990600" y="5486400"/>
            <a:ext cx="560388" cy="701675"/>
            <a:chOff x="624" y="3456"/>
            <a:chExt cx="353" cy="442"/>
          </a:xfrm>
        </p:grpSpPr>
        <p:sp>
          <p:nvSpPr>
            <p:cNvPr id="10274" name="Line 24"/>
            <p:cNvSpPr>
              <a:spLocks noChangeShapeType="1"/>
            </p:cNvSpPr>
            <p:nvPr/>
          </p:nvSpPr>
          <p:spPr bwMode="auto">
            <a:xfrm flipV="1">
              <a:off x="624" y="3456"/>
              <a:ext cx="0" cy="336"/>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5" name="Text Box 25"/>
            <p:cNvSpPr txBox="1">
              <a:spLocks noChangeArrowheads="1"/>
            </p:cNvSpPr>
            <p:nvPr/>
          </p:nvSpPr>
          <p:spPr bwMode="auto">
            <a:xfrm>
              <a:off x="624" y="3648"/>
              <a:ext cx="35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r>
                <a:rPr lang="en-US" sz="2000" b="1" baseline="-25000">
                  <a:solidFill>
                    <a:schemeClr val="accent2"/>
                  </a:solidFill>
                  <a:latin typeface="Arial Narrow" charset="0"/>
                </a:rPr>
                <a:t>A</a:t>
              </a:r>
              <a:r>
                <a:rPr lang="en-US" sz="2000" b="1">
                  <a:solidFill>
                    <a:schemeClr val="accent2"/>
                  </a:solidFill>
                  <a:latin typeface="Arial Narrow" charset="0"/>
                </a:rPr>
                <a:t>A</a:t>
              </a:r>
            </a:p>
          </p:txBody>
        </p:sp>
      </p:grpSp>
      <p:graphicFrame>
        <p:nvGraphicFramePr>
          <p:cNvPr id="445466" name="Object 9"/>
          <p:cNvGraphicFramePr>
            <a:graphicFrameLocks noChangeAspect="1"/>
          </p:cNvGraphicFramePr>
          <p:nvPr/>
        </p:nvGraphicFramePr>
        <p:xfrm>
          <a:off x="3733800" y="5181600"/>
          <a:ext cx="1417638" cy="404813"/>
        </p:xfrm>
        <a:graphic>
          <a:graphicData uri="http://schemas.openxmlformats.org/presentationml/2006/ole">
            <mc:AlternateContent xmlns:mc="http://schemas.openxmlformats.org/markup-compatibility/2006">
              <mc:Choice xmlns:v="urn:schemas-microsoft-com:vml" Requires="v">
                <p:oleObj spid="_x0000_s524269" name="Equation" r:id="rId18" imgW="850680" imgH="241200" progId="Equation.DSMT4">
                  <p:embed/>
                </p:oleObj>
              </mc:Choice>
              <mc:Fallback>
                <p:oleObj name="Equation" r:id="rId18" imgW="850680" imgH="241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5181600"/>
                        <a:ext cx="1417638" cy="404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7" name="Object 10"/>
          <p:cNvGraphicFramePr>
            <a:graphicFrameLocks noChangeAspect="1"/>
          </p:cNvGraphicFramePr>
          <p:nvPr/>
        </p:nvGraphicFramePr>
        <p:xfrm>
          <a:off x="5207000" y="5181600"/>
          <a:ext cx="401638" cy="296863"/>
        </p:xfrm>
        <a:graphic>
          <a:graphicData uri="http://schemas.openxmlformats.org/presentationml/2006/ole">
            <mc:AlternateContent xmlns:mc="http://schemas.openxmlformats.org/markup-compatibility/2006">
              <mc:Choice xmlns:v="urn:schemas-microsoft-com:vml" Requires="v">
                <p:oleObj spid="_x0000_s524270" name="Equation" r:id="rId20" imgW="241200" imgH="177480" progId="Equation.DSMT4">
                  <p:embed/>
                </p:oleObj>
              </mc:Choice>
              <mc:Fallback>
                <p:oleObj name="Equation" r:id="rId20" imgW="24120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7000" y="5181600"/>
                        <a:ext cx="401638" cy="2968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8" name="Object 11"/>
          <p:cNvGraphicFramePr>
            <a:graphicFrameLocks noChangeAspect="1"/>
          </p:cNvGraphicFramePr>
          <p:nvPr/>
        </p:nvGraphicFramePr>
        <p:xfrm>
          <a:off x="6038850" y="5172075"/>
          <a:ext cx="3105150" cy="412750"/>
        </p:xfrm>
        <a:graphic>
          <a:graphicData uri="http://schemas.openxmlformats.org/presentationml/2006/ole">
            <mc:AlternateContent xmlns:mc="http://schemas.openxmlformats.org/markup-compatibility/2006">
              <mc:Choice xmlns:v="urn:schemas-microsoft-com:vml" Requires="v">
                <p:oleObj spid="_x0000_s524271" name="Equation" r:id="rId22" imgW="1930320" imgH="253800" progId="Equation.DSMT4">
                  <p:embed/>
                </p:oleObj>
              </mc:Choice>
              <mc:Fallback>
                <p:oleObj name="Equation" r:id="rId22" imgW="1930320" imgH="253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5172075"/>
                        <a:ext cx="3105150"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9" name="AutoShape 29"/>
          <p:cNvSpPr>
            <a:spLocks noChangeArrowheads="1"/>
          </p:cNvSpPr>
          <p:nvPr/>
        </p:nvSpPr>
        <p:spPr bwMode="auto">
          <a:xfrm>
            <a:off x="5638800" y="5105400"/>
            <a:ext cx="381000" cy="457200"/>
          </a:xfrm>
          <a:prstGeom prst="rightArrow">
            <a:avLst>
              <a:gd name="adj1" fmla="val 50000"/>
              <a:gd name="adj2" fmla="val 25000"/>
            </a:avLst>
          </a:prstGeom>
          <a:solidFill>
            <a:srgbClr val="FFFFCC"/>
          </a:solidFill>
          <a:ln w="38100">
            <a:solidFill>
              <a:srgbClr val="A50021"/>
            </a:solidFill>
            <a:miter lim="800000"/>
            <a:headEnd/>
            <a:tailEnd/>
          </a:ln>
        </p:spPr>
        <p:txBody>
          <a:bodyPr wrap="none" anchor="ctr">
            <a:prstTxWarp prst="textNoShape">
              <a:avLst/>
            </a:prstTxWarp>
          </a:bodyPr>
          <a:lstStyle/>
          <a:p>
            <a:endParaRPr lang="en-US"/>
          </a:p>
        </p:txBody>
      </p:sp>
      <p:graphicFrame>
        <p:nvGraphicFramePr>
          <p:cNvPr id="445470" name="Object 12"/>
          <p:cNvGraphicFramePr>
            <a:graphicFrameLocks noChangeAspect="1"/>
          </p:cNvGraphicFramePr>
          <p:nvPr/>
        </p:nvGraphicFramePr>
        <p:xfrm>
          <a:off x="3211513" y="5613400"/>
          <a:ext cx="2198687" cy="508000"/>
        </p:xfrm>
        <a:graphic>
          <a:graphicData uri="http://schemas.openxmlformats.org/presentationml/2006/ole">
            <mc:AlternateContent xmlns:mc="http://schemas.openxmlformats.org/markup-compatibility/2006">
              <mc:Choice xmlns:v="urn:schemas-microsoft-com:vml" Requires="v">
                <p:oleObj spid="_x0000_s524272" name="Equation" r:id="rId24" imgW="1320480" imgH="253800" progId="Equation.DSMT4">
                  <p:embed/>
                </p:oleObj>
              </mc:Choice>
              <mc:Fallback>
                <p:oleObj name="Equation" r:id="rId24" imgW="1320480" imgH="253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11513" y="5613400"/>
                        <a:ext cx="2198687"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71" name="AutoShape 31"/>
          <p:cNvSpPr>
            <a:spLocks noChangeArrowheads="1"/>
          </p:cNvSpPr>
          <p:nvPr/>
        </p:nvSpPr>
        <p:spPr bwMode="auto">
          <a:xfrm>
            <a:off x="1905000" y="5410200"/>
            <a:ext cx="1219200" cy="914400"/>
          </a:xfrm>
          <a:prstGeom prst="rightArrow">
            <a:avLst>
              <a:gd name="adj1" fmla="val 50000"/>
              <a:gd name="adj2" fmla="val 33333"/>
            </a:avLst>
          </a:prstGeom>
          <a:solidFill>
            <a:srgbClr val="FFFFCC"/>
          </a:solidFill>
          <a:ln w="38100">
            <a:solidFill>
              <a:srgbClr val="A50021"/>
            </a:solidFill>
            <a:miter lim="800000"/>
            <a:headEnd/>
            <a:tailEnd/>
          </a:ln>
        </p:spPr>
        <p:txBody>
          <a:bodyPr wrap="none" anchor="ctr">
            <a:prstTxWarp prst="textNoShape">
              <a:avLst/>
            </a:prstTxWarp>
          </a:bodyPr>
          <a:lstStyle/>
          <a:p>
            <a:pPr algn="ctr"/>
            <a:r>
              <a:rPr lang="en-US" sz="1600">
                <a:solidFill>
                  <a:srgbClr val="A50021"/>
                </a:solidFill>
                <a:latin typeface="Arial Narrow" charset="0"/>
              </a:rPr>
              <a:t>Cancel A and </a:t>
            </a:r>
          </a:p>
          <a:p>
            <a:pPr algn="ctr"/>
            <a:r>
              <a:rPr lang="en-US" sz="1600">
                <a:solidFill>
                  <a:srgbClr val="A50021"/>
                </a:solidFill>
                <a:latin typeface="Arial Narrow" charset="0"/>
              </a:rPr>
              <a:t>solve for p</a:t>
            </a:r>
            <a:r>
              <a:rPr lang="en-US" sz="1600" baseline="-25000">
                <a:solidFill>
                  <a:srgbClr val="A50021"/>
                </a:solidFill>
                <a:latin typeface="Arial Narrow" charset="0"/>
              </a:rPr>
              <a:t>in</a:t>
            </a:r>
          </a:p>
        </p:txBody>
      </p:sp>
      <p:sp>
        <p:nvSpPr>
          <p:cNvPr id="445472" name="Text Box 32"/>
          <p:cNvSpPr txBox="1">
            <a:spLocks noChangeArrowheads="1"/>
          </p:cNvSpPr>
          <p:nvPr/>
        </p:nvSpPr>
        <p:spPr bwMode="auto">
          <a:xfrm>
            <a:off x="7380288" y="2994025"/>
            <a:ext cx="696912" cy="43497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charset="0"/>
              </a:rPr>
              <a:t>Less</a:t>
            </a:r>
          </a:p>
        </p:txBody>
      </p:sp>
      <p:sp>
        <p:nvSpPr>
          <p:cNvPr id="445473" name="Text Box 33"/>
          <p:cNvSpPr txBox="1">
            <a:spLocks noChangeArrowheads="1"/>
          </p:cNvSpPr>
          <p:nvPr/>
        </p:nvSpPr>
        <p:spPr bwMode="auto">
          <a:xfrm>
            <a:off x="5638800" y="5746750"/>
            <a:ext cx="3429000" cy="40011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dirty="0">
                <a:solidFill>
                  <a:srgbClr val="A50021"/>
                </a:solidFill>
                <a:latin typeface="Arial Narrow" charset="0"/>
              </a:rPr>
              <a:t>So p</a:t>
            </a:r>
            <a:r>
              <a:rPr lang="en-US" sz="2000" b="1" baseline="-25000" dirty="0">
                <a:solidFill>
                  <a:srgbClr val="A50021"/>
                </a:solidFill>
                <a:latin typeface="Arial Narrow" charset="0"/>
              </a:rPr>
              <a:t>in</a:t>
            </a:r>
            <a:r>
              <a:rPr lang="en-US" sz="2000" b="1" dirty="0">
                <a:solidFill>
                  <a:srgbClr val="A50021"/>
                </a:solidFill>
                <a:latin typeface="Arial Narrow" charset="0"/>
              </a:rPr>
              <a:t> is less than P</a:t>
            </a:r>
            <a:r>
              <a:rPr lang="en-US" sz="2000" b="1" baseline="-25000" dirty="0">
                <a:solidFill>
                  <a:srgbClr val="A50021"/>
                </a:solidFill>
                <a:latin typeface="Arial Narrow" charset="0"/>
              </a:rPr>
              <a:t>A</a:t>
            </a:r>
            <a:r>
              <a:rPr lang="en-US" sz="2000" b="1" dirty="0">
                <a:solidFill>
                  <a:srgbClr val="A50021"/>
                </a:solidFill>
                <a:latin typeface="Arial Narrow" charset="0"/>
              </a:rPr>
              <a:t> by</a:t>
            </a:r>
            <a:r>
              <a:rPr lang="en-US" sz="2000" b="1" dirty="0" smtClean="0">
                <a:solidFill>
                  <a:srgbClr val="A50021"/>
                </a:solidFill>
                <a:latin typeface="Arial Narrow" charset="0"/>
              </a:rPr>
              <a:t> </a:t>
            </a:r>
            <a:r>
              <a:rPr lang="en-US" sz="2000" b="1" dirty="0" err="1" smtClean="0">
                <a:solidFill>
                  <a:srgbClr val="A50021"/>
                </a:solidFill>
                <a:latin typeface="Arial Narrow" charset="0"/>
              </a:rPr>
              <a:t>ρg</a:t>
            </a:r>
            <a:r>
              <a:rPr lang="en-US" sz="2000" b="1" dirty="0" err="1">
                <a:solidFill>
                  <a:srgbClr val="A50021"/>
                </a:solidFill>
                <a:latin typeface="Arial Narrow" charset="0"/>
              </a:rPr>
              <a:t>(L-h</a:t>
            </a:r>
            <a:r>
              <a:rPr lang="en-US" sz="2000" b="1" dirty="0">
                <a:solidFill>
                  <a:srgbClr val="A50021"/>
                </a:solidFill>
                <a:latin typeface="Arial Narrow" charset="0"/>
              </a:rPr>
              <a:t>).</a:t>
            </a:r>
          </a:p>
        </p:txBody>
      </p:sp>
      <p:sp>
        <p:nvSpPr>
          <p:cNvPr id="445474" name="Line 34"/>
          <p:cNvSpPr>
            <a:spLocks noChangeShapeType="1"/>
          </p:cNvSpPr>
          <p:nvPr/>
        </p:nvSpPr>
        <p:spPr bwMode="auto">
          <a:xfrm flipH="1">
            <a:off x="64770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
        <p:nvSpPr>
          <p:cNvPr id="445475" name="Line 35"/>
          <p:cNvSpPr>
            <a:spLocks noChangeShapeType="1"/>
          </p:cNvSpPr>
          <p:nvPr/>
        </p:nvSpPr>
        <p:spPr bwMode="auto">
          <a:xfrm flipH="1">
            <a:off x="79248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
        <p:nvSpPr>
          <p:cNvPr id="445476" name="Line 36"/>
          <p:cNvSpPr>
            <a:spLocks noChangeShapeType="1"/>
          </p:cNvSpPr>
          <p:nvPr/>
        </p:nvSpPr>
        <p:spPr bwMode="auto">
          <a:xfrm flipH="1">
            <a:off x="86106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3694364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128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4" name="Slide Number Placeholder 5"/>
          <p:cNvSpPr>
            <a:spLocks noGrp="1"/>
          </p:cNvSpPr>
          <p:nvPr>
            <p:ph type="sldNum" sz="quarter" idx="12"/>
          </p:nvPr>
        </p:nvSpPr>
        <p:spPr/>
        <p:txBody>
          <a:bodyPr/>
          <a:lstStyle/>
          <a:p>
            <a:fld id="{DB3AFC66-5746-D249-B0B0-55B2664A72D3}" type="slidenum">
              <a:rPr lang="en-US"/>
              <a:pPr/>
              <a:t>4</a:t>
            </a:fld>
            <a:endParaRPr lang="en-US"/>
          </a:p>
        </p:txBody>
      </p:sp>
      <p:sp>
        <p:nvSpPr>
          <p:cNvPr id="11283" name="Rectangle 2"/>
          <p:cNvSpPr>
            <a:spLocks noGrp="1" noChangeArrowheads="1"/>
          </p:cNvSpPr>
          <p:nvPr>
            <p:ph type="title"/>
          </p:nvPr>
        </p:nvSpPr>
        <p:spPr>
          <a:xfrm>
            <a:off x="685800" y="152400"/>
            <a:ext cx="7772400" cy="609600"/>
          </a:xfrm>
        </p:spPr>
        <p:txBody>
          <a:bodyPr/>
          <a:lstStyle/>
          <a:p>
            <a:r>
              <a:rPr lang="en-US" sz="3600"/>
              <a:t>Buoyant Forces and Archimedes’ Principle</a:t>
            </a:r>
          </a:p>
        </p:txBody>
      </p:sp>
      <p:sp>
        <p:nvSpPr>
          <p:cNvPr id="446467" name="Text Box 3"/>
          <p:cNvSpPr txBox="1">
            <a:spLocks noChangeArrowheads="1"/>
          </p:cNvSpPr>
          <p:nvPr/>
        </p:nvSpPr>
        <p:spPr bwMode="auto">
          <a:xfrm>
            <a:off x="381000" y="762000"/>
            <a:ext cx="8153400" cy="8509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it so hard to put an inflated beach ball under water while a small piece of steel sinks in the water easily?</a:t>
            </a:r>
          </a:p>
        </p:txBody>
      </p:sp>
      <p:sp>
        <p:nvSpPr>
          <p:cNvPr id="446468" name="Text Box 4"/>
          <p:cNvSpPr txBox="1">
            <a:spLocks noChangeArrowheads="1"/>
          </p:cNvSpPr>
          <p:nvPr/>
        </p:nvSpPr>
        <p:spPr bwMode="auto">
          <a:xfrm>
            <a:off x="914400" y="1660525"/>
            <a:ext cx="5867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water exerts force on an object immersed in the water.  </a:t>
            </a:r>
          </a:p>
          <a:p>
            <a:r>
              <a:rPr lang="en-US" sz="2000">
                <a:solidFill>
                  <a:srgbClr val="FF0000"/>
                </a:solidFill>
                <a:latin typeface="Arial Narrow" charset="0"/>
              </a:rPr>
              <a:t>This force is called the </a:t>
            </a:r>
            <a:r>
              <a:rPr lang="en-US" sz="2000" b="1" u="sng">
                <a:solidFill>
                  <a:schemeClr val="accent2"/>
                </a:solidFill>
                <a:latin typeface="Arial Narrow" charset="0"/>
              </a:rPr>
              <a:t>buoyant force</a:t>
            </a:r>
            <a:r>
              <a:rPr lang="en-US" sz="2000">
                <a:solidFill>
                  <a:srgbClr val="FF0000"/>
                </a:solidFill>
                <a:latin typeface="Arial Narrow" charset="0"/>
              </a:rPr>
              <a:t>.</a:t>
            </a:r>
          </a:p>
        </p:txBody>
      </p:sp>
      <p:sp>
        <p:nvSpPr>
          <p:cNvPr id="446469" name="Text Box 5"/>
          <p:cNvSpPr txBox="1">
            <a:spLocks noChangeArrowheads="1"/>
          </p:cNvSpPr>
          <p:nvPr/>
        </p:nvSpPr>
        <p:spPr bwMode="auto">
          <a:xfrm>
            <a:off x="457200" y="2362200"/>
            <a:ext cx="17526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How large is the buoyant force?</a:t>
            </a:r>
          </a:p>
        </p:txBody>
      </p:sp>
      <p:sp>
        <p:nvSpPr>
          <p:cNvPr id="446470" name="Text Box 6"/>
          <p:cNvSpPr txBox="1">
            <a:spLocks noChangeArrowheads="1"/>
          </p:cNvSpPr>
          <p:nvPr/>
        </p:nvSpPr>
        <p:spPr bwMode="auto">
          <a:xfrm>
            <a:off x="2057400" y="3505200"/>
            <a:ext cx="6858000" cy="1015663"/>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Let‘s consider a cube whose </a:t>
            </a:r>
            <a:r>
              <a:rPr lang="en-US" sz="2000" dirty="0" smtClean="0">
                <a:solidFill>
                  <a:srgbClr val="FF0000"/>
                </a:solidFill>
                <a:latin typeface="Arial Narrow" charset="0"/>
              </a:rPr>
              <a:t>height </a:t>
            </a:r>
            <a:r>
              <a:rPr lang="en-US" sz="2000" b="1" dirty="0">
                <a:solidFill>
                  <a:schemeClr val="accent2"/>
                </a:solidFill>
                <a:latin typeface="Arial Narrow" charset="0"/>
              </a:rPr>
              <a:t>h</a:t>
            </a:r>
            <a:r>
              <a:rPr lang="en-US" sz="2000" dirty="0">
                <a:solidFill>
                  <a:srgbClr val="FF0000"/>
                </a:solidFill>
                <a:latin typeface="Arial Narrow" charset="0"/>
              </a:rPr>
              <a:t> </a:t>
            </a:r>
            <a:r>
              <a:rPr lang="en-US" sz="2000" dirty="0" smtClean="0">
                <a:solidFill>
                  <a:srgbClr val="FF0000"/>
                </a:solidFill>
                <a:latin typeface="Arial Narrow" charset="0"/>
              </a:rPr>
              <a:t>and cross sectional area </a:t>
            </a:r>
            <a:r>
              <a:rPr lang="en-US" sz="2000" b="1" dirty="0" smtClean="0">
                <a:solidFill>
                  <a:srgbClr val="0000FF"/>
                </a:solidFill>
                <a:latin typeface="Arial Narrow" charset="0"/>
              </a:rPr>
              <a:t>A</a:t>
            </a:r>
            <a:r>
              <a:rPr lang="en-US" sz="2000" dirty="0" smtClean="0">
                <a:solidFill>
                  <a:srgbClr val="FF0000"/>
                </a:solidFill>
                <a:latin typeface="Arial Narrow" charset="0"/>
              </a:rPr>
              <a:t> </a:t>
            </a:r>
            <a:r>
              <a:rPr lang="en-US" sz="2000" dirty="0">
                <a:solidFill>
                  <a:srgbClr val="FF0000"/>
                </a:solidFill>
                <a:latin typeface="Arial Narrow" charset="0"/>
              </a:rPr>
              <a:t>is filled with fluid and in its equilibrium so that its weight </a:t>
            </a:r>
            <a:r>
              <a:rPr lang="en-US" sz="2000" b="1" dirty="0">
                <a:solidFill>
                  <a:schemeClr val="accent2"/>
                </a:solidFill>
                <a:latin typeface="Arial Narrow" charset="0"/>
              </a:rPr>
              <a:t>Mg</a:t>
            </a:r>
            <a:r>
              <a:rPr lang="en-US" sz="2000" dirty="0">
                <a:solidFill>
                  <a:srgbClr val="FF0000"/>
                </a:solidFill>
                <a:latin typeface="Arial Narrow" charset="0"/>
              </a:rPr>
              <a:t> is balanced by the buoyant force </a:t>
            </a:r>
            <a:r>
              <a:rPr lang="en-US" sz="2000" b="1" dirty="0">
                <a:solidFill>
                  <a:schemeClr val="accent2"/>
                </a:solidFill>
                <a:latin typeface="Arial Narrow" charset="0"/>
              </a:rPr>
              <a:t>B</a:t>
            </a:r>
            <a:r>
              <a:rPr lang="en-US" sz="2000" dirty="0">
                <a:solidFill>
                  <a:srgbClr val="FF0000"/>
                </a:solidFill>
                <a:latin typeface="Arial Narrow" charset="0"/>
              </a:rPr>
              <a:t>.</a:t>
            </a:r>
          </a:p>
        </p:txBody>
      </p:sp>
      <p:sp>
        <p:nvSpPr>
          <p:cNvPr id="446471" name="Text Box 7"/>
          <p:cNvSpPr txBox="1">
            <a:spLocks noChangeArrowheads="1"/>
          </p:cNvSpPr>
          <p:nvPr/>
        </p:nvSpPr>
        <p:spPr bwMode="auto">
          <a:xfrm>
            <a:off x="381000" y="3124200"/>
            <a:ext cx="5943600" cy="4000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This is called the Archimedes’ principle. What does this mean?</a:t>
            </a:r>
          </a:p>
        </p:txBody>
      </p:sp>
      <p:sp>
        <p:nvSpPr>
          <p:cNvPr id="446472" name="Text Box 8"/>
          <p:cNvSpPr txBox="1">
            <a:spLocks noChangeArrowheads="1"/>
          </p:cNvSpPr>
          <p:nvPr/>
        </p:nvSpPr>
        <p:spPr bwMode="auto">
          <a:xfrm>
            <a:off x="2133600" y="2362200"/>
            <a:ext cx="6629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always equals the weight of the fluid in the volume displaced by the submerged object.</a:t>
            </a:r>
          </a:p>
        </p:txBody>
      </p:sp>
      <p:grpSp>
        <p:nvGrpSpPr>
          <p:cNvPr id="2" name="Group 10"/>
          <p:cNvGrpSpPr>
            <a:grpSpLocks/>
          </p:cNvGrpSpPr>
          <p:nvPr/>
        </p:nvGrpSpPr>
        <p:grpSpPr bwMode="auto">
          <a:xfrm>
            <a:off x="457200" y="3733800"/>
            <a:ext cx="1219200" cy="1828800"/>
            <a:chOff x="288" y="2352"/>
            <a:chExt cx="768" cy="1152"/>
          </a:xfrm>
        </p:grpSpPr>
        <p:grpSp>
          <p:nvGrpSpPr>
            <p:cNvPr id="3" name="Group 11"/>
            <p:cNvGrpSpPr>
              <a:grpSpLocks/>
            </p:cNvGrpSpPr>
            <p:nvPr/>
          </p:nvGrpSpPr>
          <p:grpSpPr bwMode="auto">
            <a:xfrm>
              <a:off x="288" y="2352"/>
              <a:ext cx="768" cy="1056"/>
              <a:chOff x="336" y="1104"/>
              <a:chExt cx="624" cy="864"/>
            </a:xfrm>
          </p:grpSpPr>
          <p:sp>
            <p:nvSpPr>
              <p:cNvPr id="11306" name="Rectangle 12"/>
              <p:cNvSpPr>
                <a:spLocks noChangeArrowheads="1"/>
              </p:cNvSpPr>
              <p:nvPr/>
            </p:nvSpPr>
            <p:spPr bwMode="auto">
              <a:xfrm>
                <a:off x="336" y="1296"/>
                <a:ext cx="624"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11307" name="Rectangle 13"/>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1308" name="Rectangle 14"/>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1295" name="Rectangle 15"/>
            <p:cNvSpPr>
              <a:spLocks noChangeArrowheads="1"/>
            </p:cNvSpPr>
            <p:nvPr/>
          </p:nvSpPr>
          <p:spPr bwMode="auto">
            <a:xfrm>
              <a:off x="672" y="2928"/>
              <a:ext cx="192" cy="192"/>
            </a:xfrm>
            <a:prstGeom prst="rect">
              <a:avLst/>
            </a:prstGeom>
            <a:solidFill>
              <a:schemeClr val="accent2">
                <a:lumMod val="60000"/>
                <a:lumOff val="40000"/>
              </a:schemeClr>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6"/>
            <p:cNvGrpSpPr>
              <a:grpSpLocks/>
            </p:cNvGrpSpPr>
            <p:nvPr/>
          </p:nvGrpSpPr>
          <p:grpSpPr bwMode="auto">
            <a:xfrm>
              <a:off x="765" y="3072"/>
              <a:ext cx="204" cy="384"/>
              <a:chOff x="909" y="1920"/>
              <a:chExt cx="204" cy="384"/>
            </a:xfrm>
          </p:grpSpPr>
          <p:sp>
            <p:nvSpPr>
              <p:cNvPr id="11304" name="Line 17"/>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1305" name="Text Box 18"/>
              <p:cNvSpPr txBox="1">
                <a:spLocks noChangeArrowheads="1"/>
              </p:cNvSpPr>
              <p:nvPr/>
            </p:nvSpPr>
            <p:spPr bwMode="auto">
              <a:xfrm>
                <a:off x="909" y="2054"/>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9"/>
            <p:cNvGrpSpPr>
              <a:grpSpLocks/>
            </p:cNvGrpSpPr>
            <p:nvPr/>
          </p:nvGrpSpPr>
          <p:grpSpPr bwMode="auto">
            <a:xfrm>
              <a:off x="480" y="3099"/>
              <a:ext cx="289" cy="405"/>
              <a:chOff x="624" y="1824"/>
              <a:chExt cx="289" cy="405"/>
            </a:xfrm>
          </p:grpSpPr>
          <p:sp>
            <p:nvSpPr>
              <p:cNvPr id="11302" name="Line 20"/>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1303" name="Text Box 21"/>
              <p:cNvSpPr txBox="1">
                <a:spLocks noChangeArrowheads="1"/>
              </p:cNvSpPr>
              <p:nvPr/>
            </p:nvSpPr>
            <p:spPr bwMode="auto">
              <a:xfrm>
                <a:off x="624" y="1979"/>
                <a:ext cx="2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2"/>
            <p:cNvGrpSpPr>
              <a:grpSpLocks/>
            </p:cNvGrpSpPr>
            <p:nvPr/>
          </p:nvGrpSpPr>
          <p:grpSpPr bwMode="auto">
            <a:xfrm>
              <a:off x="374" y="2928"/>
              <a:ext cx="298" cy="278"/>
              <a:chOff x="518" y="1536"/>
              <a:chExt cx="298" cy="535"/>
            </a:xfrm>
          </p:grpSpPr>
          <p:sp>
            <p:nvSpPr>
              <p:cNvPr id="11299" name="Line 23"/>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1300" name="Line 24"/>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1301" name="Text Box 25"/>
              <p:cNvSpPr txBox="1">
                <a:spLocks noChangeArrowheads="1"/>
              </p:cNvSpPr>
              <p:nvPr/>
            </p:nvSpPr>
            <p:spPr bwMode="auto">
              <a:xfrm>
                <a:off x="518" y="1590"/>
                <a:ext cx="189" cy="481"/>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sp>
        <p:nvSpPr>
          <p:cNvPr id="446490" name="Text Box 26"/>
          <p:cNvSpPr txBox="1">
            <a:spLocks noChangeArrowheads="1"/>
          </p:cNvSpPr>
          <p:nvPr/>
        </p:nvSpPr>
        <p:spPr bwMode="auto">
          <a:xfrm>
            <a:off x="2057400" y="4552890"/>
            <a:ext cx="6629400" cy="400110"/>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The pressure at the bottom of the cube is larger than the top by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dirty="0" err="1" smtClean="0">
                <a:solidFill>
                  <a:schemeClr val="accent2"/>
                </a:solidFill>
                <a:latin typeface="Arial Narrow" charset="0"/>
              </a:rPr>
              <a:t>gh</a:t>
            </a:r>
            <a:r>
              <a:rPr lang="en-US" sz="2000" dirty="0">
                <a:solidFill>
                  <a:srgbClr val="FF0000"/>
                </a:solidFill>
                <a:latin typeface="Arial Narrow" charset="0"/>
              </a:rPr>
              <a:t>.</a:t>
            </a:r>
          </a:p>
        </p:txBody>
      </p:sp>
      <p:graphicFrame>
        <p:nvGraphicFramePr>
          <p:cNvPr id="446491" name="Object 3"/>
          <p:cNvGraphicFramePr>
            <a:graphicFrameLocks noChangeAspect="1"/>
          </p:cNvGraphicFramePr>
          <p:nvPr>
            <p:extLst>
              <p:ext uri="{D42A27DB-BD31-4B8C-83A1-F6EECF244321}">
                <p14:modId xmlns:p14="http://schemas.microsoft.com/office/powerpoint/2010/main" val="3858033208"/>
              </p:ext>
            </p:extLst>
          </p:nvPr>
        </p:nvGraphicFramePr>
        <p:xfrm>
          <a:off x="3429000" y="5062538"/>
          <a:ext cx="436563" cy="287337"/>
        </p:xfrm>
        <a:graphic>
          <a:graphicData uri="http://schemas.openxmlformats.org/presentationml/2006/ole">
            <mc:AlternateContent xmlns:mc="http://schemas.openxmlformats.org/markup-compatibility/2006">
              <mc:Choice xmlns:v="urn:schemas-microsoft-com:vml" Requires="v">
                <p:oleObj spid="_x0000_s619698" name="Equation" r:id="rId3" imgW="241200" imgH="164880" progId="Equation.3">
                  <p:embed/>
                </p:oleObj>
              </mc:Choice>
              <mc:Fallback>
                <p:oleObj name="Equation" r:id="rId3" imgW="2412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062538"/>
                        <a:ext cx="436563"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6492" name="Text Box 28"/>
          <p:cNvSpPr txBox="1">
            <a:spLocks noChangeArrowheads="1"/>
          </p:cNvSpPr>
          <p:nvPr/>
        </p:nvSpPr>
        <p:spPr bwMode="auto">
          <a:xfrm>
            <a:off x="2209800" y="4953000"/>
            <a:ext cx="1219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a:t>
            </a:r>
          </a:p>
        </p:txBody>
      </p:sp>
      <p:sp>
        <p:nvSpPr>
          <p:cNvPr id="446493" name="Text Box 29"/>
          <p:cNvSpPr txBox="1">
            <a:spLocks noChangeArrowheads="1"/>
          </p:cNvSpPr>
          <p:nvPr/>
        </p:nvSpPr>
        <p:spPr bwMode="auto">
          <a:xfrm>
            <a:off x="6400800" y="5410200"/>
            <a:ext cx="2438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Where </a:t>
            </a:r>
            <a:r>
              <a:rPr lang="en-US" sz="2000" b="1">
                <a:solidFill>
                  <a:schemeClr val="accent2"/>
                </a:solidFill>
                <a:latin typeface="Arial Narrow" charset="0"/>
              </a:rPr>
              <a:t>Mg</a:t>
            </a:r>
            <a:r>
              <a:rPr lang="en-US" sz="2000">
                <a:solidFill>
                  <a:srgbClr val="FF0000"/>
                </a:solidFill>
                <a:latin typeface="Arial Narrow" charset="0"/>
              </a:rPr>
              <a:t> is the weight of the fluid in the cube.</a:t>
            </a:r>
          </a:p>
        </p:txBody>
      </p:sp>
      <p:graphicFrame>
        <p:nvGraphicFramePr>
          <p:cNvPr id="446496" name="Object 6"/>
          <p:cNvGraphicFramePr>
            <a:graphicFrameLocks noChangeAspect="1"/>
          </p:cNvGraphicFramePr>
          <p:nvPr>
            <p:extLst>
              <p:ext uri="{D42A27DB-BD31-4B8C-83A1-F6EECF244321}">
                <p14:modId xmlns:p14="http://schemas.microsoft.com/office/powerpoint/2010/main" val="1434065074"/>
              </p:ext>
            </p:extLst>
          </p:nvPr>
        </p:nvGraphicFramePr>
        <p:xfrm>
          <a:off x="3848100" y="5051425"/>
          <a:ext cx="825500" cy="309563"/>
        </p:xfrm>
        <a:graphic>
          <a:graphicData uri="http://schemas.openxmlformats.org/presentationml/2006/ole">
            <mc:AlternateContent xmlns:mc="http://schemas.openxmlformats.org/markup-compatibility/2006">
              <mc:Choice xmlns:v="urn:schemas-microsoft-com:vml" Requires="v">
                <p:oleObj spid="_x0000_s619699" name="Equation" r:id="rId5" imgW="457200" imgH="177480" progId="Equation.3">
                  <p:embed/>
                </p:oleObj>
              </mc:Choice>
              <mc:Fallback>
                <p:oleObj name="Equation" r:id="rId5" imgW="457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5051425"/>
                        <a:ext cx="825500" cy="309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7" name="Object 7"/>
          <p:cNvGraphicFramePr>
            <a:graphicFrameLocks noChangeAspect="1"/>
          </p:cNvGraphicFramePr>
          <p:nvPr>
            <p:extLst>
              <p:ext uri="{D42A27DB-BD31-4B8C-83A1-F6EECF244321}">
                <p14:modId xmlns:p14="http://schemas.microsoft.com/office/powerpoint/2010/main" val="2442733116"/>
              </p:ext>
            </p:extLst>
          </p:nvPr>
        </p:nvGraphicFramePr>
        <p:xfrm>
          <a:off x="4630738" y="5029200"/>
          <a:ext cx="781050" cy="354013"/>
        </p:xfrm>
        <a:graphic>
          <a:graphicData uri="http://schemas.openxmlformats.org/presentationml/2006/ole">
            <mc:AlternateContent xmlns:mc="http://schemas.openxmlformats.org/markup-compatibility/2006">
              <mc:Choice xmlns:v="urn:schemas-microsoft-com:vml" Requires="v">
                <p:oleObj spid="_x0000_s619700" name="Equation" r:id="rId7" imgW="431640" imgH="203040" progId="Equation.DSMT4">
                  <p:embed/>
                </p:oleObj>
              </mc:Choice>
              <mc:Fallback>
                <p:oleObj name="Equation" r:id="rId7" imgW="4316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0738" y="5029200"/>
                        <a:ext cx="781050"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8" name="Object 8"/>
          <p:cNvGraphicFramePr>
            <a:graphicFrameLocks noChangeAspect="1"/>
          </p:cNvGraphicFramePr>
          <p:nvPr>
            <p:extLst>
              <p:ext uri="{D42A27DB-BD31-4B8C-83A1-F6EECF244321}">
                <p14:modId xmlns:p14="http://schemas.microsoft.com/office/powerpoint/2010/main" val="3949005428"/>
              </p:ext>
            </p:extLst>
          </p:nvPr>
        </p:nvGraphicFramePr>
        <p:xfrm>
          <a:off x="3459163" y="5443538"/>
          <a:ext cx="274637" cy="287337"/>
        </p:xfrm>
        <a:graphic>
          <a:graphicData uri="http://schemas.openxmlformats.org/presentationml/2006/ole">
            <mc:AlternateContent xmlns:mc="http://schemas.openxmlformats.org/markup-compatibility/2006">
              <mc:Choice xmlns:v="urn:schemas-microsoft-com:vml" Requires="v">
                <p:oleObj spid="_x0000_s619701" name="Equation" r:id="rId9" imgW="152280" imgH="164880" progId="Equation.3">
                  <p:embed/>
                </p:oleObj>
              </mc:Choice>
              <mc:Fallback>
                <p:oleObj name="Equation" r:id="rId9"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9163" y="5443538"/>
                        <a:ext cx="27463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9" name="Object 9"/>
          <p:cNvGraphicFramePr>
            <a:graphicFrameLocks noChangeAspect="1"/>
          </p:cNvGraphicFramePr>
          <p:nvPr>
            <p:extLst>
              <p:ext uri="{D42A27DB-BD31-4B8C-83A1-F6EECF244321}">
                <p14:modId xmlns:p14="http://schemas.microsoft.com/office/powerpoint/2010/main" val="1353883376"/>
              </p:ext>
            </p:extLst>
          </p:nvPr>
        </p:nvGraphicFramePr>
        <p:xfrm>
          <a:off x="3722688" y="5443538"/>
          <a:ext cx="801687" cy="287337"/>
        </p:xfrm>
        <a:graphic>
          <a:graphicData uri="http://schemas.openxmlformats.org/presentationml/2006/ole">
            <mc:AlternateContent xmlns:mc="http://schemas.openxmlformats.org/markup-compatibility/2006">
              <mc:Choice xmlns:v="urn:schemas-microsoft-com:vml" Requires="v">
                <p:oleObj spid="_x0000_s619702" name="Equation" r:id="rId11" imgW="444240" imgH="164880" progId="Equation.3">
                  <p:embed/>
                </p:oleObj>
              </mc:Choice>
              <mc:Fallback>
                <p:oleObj name="Equation" r:id="rId11" imgW="4442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2688" y="5443538"/>
                        <a:ext cx="80168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0" name="Object 10"/>
          <p:cNvGraphicFramePr>
            <a:graphicFrameLocks noChangeAspect="1"/>
          </p:cNvGraphicFramePr>
          <p:nvPr>
            <p:extLst>
              <p:ext uri="{D42A27DB-BD31-4B8C-83A1-F6EECF244321}">
                <p14:modId xmlns:p14="http://schemas.microsoft.com/office/powerpoint/2010/main" val="310134234"/>
              </p:ext>
            </p:extLst>
          </p:nvPr>
        </p:nvGraphicFramePr>
        <p:xfrm>
          <a:off x="4511675" y="5410200"/>
          <a:ext cx="893763" cy="354013"/>
        </p:xfrm>
        <a:graphic>
          <a:graphicData uri="http://schemas.openxmlformats.org/presentationml/2006/ole">
            <mc:AlternateContent xmlns:mc="http://schemas.openxmlformats.org/markup-compatibility/2006">
              <mc:Choice xmlns:v="urn:schemas-microsoft-com:vml" Requires="v">
                <p:oleObj spid="_x0000_s619703" name="Equation" r:id="rId13" imgW="495000" imgH="203040" progId="Equation.3">
                  <p:embed/>
                </p:oleObj>
              </mc:Choice>
              <mc:Fallback>
                <p:oleObj name="Equation" r:id="rId13" imgW="49500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675" y="5410200"/>
                        <a:ext cx="893763"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1" name="Object 11"/>
          <p:cNvGraphicFramePr>
            <a:graphicFrameLocks noChangeAspect="1"/>
          </p:cNvGraphicFramePr>
          <p:nvPr>
            <p:extLst>
              <p:ext uri="{D42A27DB-BD31-4B8C-83A1-F6EECF244321}">
                <p14:modId xmlns:p14="http://schemas.microsoft.com/office/powerpoint/2010/main" val="679036991"/>
              </p:ext>
            </p:extLst>
          </p:nvPr>
        </p:nvGraphicFramePr>
        <p:xfrm>
          <a:off x="5392738" y="5410200"/>
          <a:ext cx="779462" cy="354013"/>
        </p:xfrm>
        <a:graphic>
          <a:graphicData uri="http://schemas.openxmlformats.org/presentationml/2006/ole">
            <mc:AlternateContent xmlns:mc="http://schemas.openxmlformats.org/markup-compatibility/2006">
              <mc:Choice xmlns:v="urn:schemas-microsoft-com:vml" Requires="v">
                <p:oleObj spid="_x0000_s619704" name="Equation" r:id="rId15" imgW="431640" imgH="203040" progId="Equation.3">
                  <p:embed/>
                </p:oleObj>
              </mc:Choice>
              <mc:Fallback>
                <p:oleObj name="Equation" r:id="rId15" imgW="43164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2738" y="5410200"/>
                        <a:ext cx="779462"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2" name="Object 12"/>
          <p:cNvGraphicFramePr>
            <a:graphicFrameLocks noChangeAspect="1"/>
          </p:cNvGraphicFramePr>
          <p:nvPr>
            <p:extLst>
              <p:ext uri="{D42A27DB-BD31-4B8C-83A1-F6EECF244321}">
                <p14:modId xmlns:p14="http://schemas.microsoft.com/office/powerpoint/2010/main" val="4143001132"/>
              </p:ext>
            </p:extLst>
          </p:nvPr>
        </p:nvGraphicFramePr>
        <p:xfrm>
          <a:off x="3457575" y="5862638"/>
          <a:ext cx="274638" cy="287337"/>
        </p:xfrm>
        <a:graphic>
          <a:graphicData uri="http://schemas.openxmlformats.org/presentationml/2006/ole">
            <mc:AlternateContent xmlns:mc="http://schemas.openxmlformats.org/markup-compatibility/2006">
              <mc:Choice xmlns:v="urn:schemas-microsoft-com:vml" Requires="v">
                <p:oleObj spid="_x0000_s619705" name="Equation" r:id="rId17" imgW="152280" imgH="164880" progId="Equation.3">
                  <p:embed/>
                </p:oleObj>
              </mc:Choice>
              <mc:Fallback>
                <p:oleObj name="Equation" r:id="rId17"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575" y="5862638"/>
                        <a:ext cx="274638"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3" name="Object 13"/>
          <p:cNvGraphicFramePr>
            <a:graphicFrameLocks noChangeAspect="1"/>
          </p:cNvGraphicFramePr>
          <p:nvPr>
            <p:extLst>
              <p:ext uri="{D42A27DB-BD31-4B8C-83A1-F6EECF244321}">
                <p14:modId xmlns:p14="http://schemas.microsoft.com/office/powerpoint/2010/main" val="1138890997"/>
              </p:ext>
            </p:extLst>
          </p:nvPr>
        </p:nvGraphicFramePr>
        <p:xfrm>
          <a:off x="5294313" y="5795963"/>
          <a:ext cx="573087" cy="420687"/>
        </p:xfrm>
        <a:graphic>
          <a:graphicData uri="http://schemas.openxmlformats.org/presentationml/2006/ole">
            <mc:AlternateContent xmlns:mc="http://schemas.openxmlformats.org/markup-compatibility/2006">
              <mc:Choice xmlns:v="urn:schemas-microsoft-com:vml" Requires="v">
                <p:oleObj spid="_x0000_s619706" name="Equation" r:id="rId18" imgW="317160" imgH="241200" progId="Equation.3">
                  <p:embed/>
                </p:oleObj>
              </mc:Choice>
              <mc:Fallback>
                <p:oleObj name="Equation" r:id="rId18" imgW="317160" imgH="241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94313" y="5795963"/>
                        <a:ext cx="573087" cy="420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4" name="Object 14"/>
          <p:cNvGraphicFramePr>
            <a:graphicFrameLocks noChangeAspect="1"/>
          </p:cNvGraphicFramePr>
          <p:nvPr>
            <p:extLst>
              <p:ext uri="{D42A27DB-BD31-4B8C-83A1-F6EECF244321}">
                <p14:modId xmlns:p14="http://schemas.microsoft.com/office/powerpoint/2010/main" val="3470121767"/>
              </p:ext>
            </p:extLst>
          </p:nvPr>
        </p:nvGraphicFramePr>
        <p:xfrm>
          <a:off x="3763963" y="5829300"/>
          <a:ext cx="779462" cy="354013"/>
        </p:xfrm>
        <a:graphic>
          <a:graphicData uri="http://schemas.openxmlformats.org/presentationml/2006/ole">
            <mc:AlternateContent xmlns:mc="http://schemas.openxmlformats.org/markup-compatibility/2006">
              <mc:Choice xmlns:v="urn:schemas-microsoft-com:vml" Requires="v">
                <p:oleObj spid="_x0000_s619707" name="Equation" r:id="rId20" imgW="431640" imgH="203040" progId="Equation.3">
                  <p:embed/>
                </p:oleObj>
              </mc:Choice>
              <mc:Fallback>
                <p:oleObj name="Equation" r:id="rId20" imgW="43164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63963" y="5829300"/>
                        <a:ext cx="779462"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5" name="Object 15"/>
          <p:cNvGraphicFramePr>
            <a:graphicFrameLocks noChangeAspect="1"/>
          </p:cNvGraphicFramePr>
          <p:nvPr>
            <p:extLst>
              <p:ext uri="{D42A27DB-BD31-4B8C-83A1-F6EECF244321}">
                <p14:modId xmlns:p14="http://schemas.microsoft.com/office/powerpoint/2010/main" val="4272912599"/>
              </p:ext>
            </p:extLst>
          </p:nvPr>
        </p:nvGraphicFramePr>
        <p:xfrm>
          <a:off x="4575175" y="5829300"/>
          <a:ext cx="687388" cy="354013"/>
        </p:xfrm>
        <a:graphic>
          <a:graphicData uri="http://schemas.openxmlformats.org/presentationml/2006/ole">
            <mc:AlternateContent xmlns:mc="http://schemas.openxmlformats.org/markup-compatibility/2006">
              <mc:Choice xmlns:v="urn:schemas-microsoft-com:vml" Requires="v">
                <p:oleObj spid="_x0000_s619708" name="Equation" r:id="rId22" imgW="380880" imgH="203040" progId="Equation.DSMT4">
                  <p:embed/>
                </p:oleObj>
              </mc:Choice>
              <mc:Fallback>
                <p:oleObj name="Equation" r:id="rId22" imgW="38088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75175" y="5829300"/>
                        <a:ext cx="687388"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0537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2299"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7" name="Slide Number Placeholder 5"/>
          <p:cNvSpPr>
            <a:spLocks noGrp="1"/>
          </p:cNvSpPr>
          <p:nvPr>
            <p:ph type="sldNum" sz="quarter" idx="12"/>
          </p:nvPr>
        </p:nvSpPr>
        <p:spPr/>
        <p:txBody>
          <a:bodyPr/>
          <a:lstStyle/>
          <a:p>
            <a:fld id="{74AA09C4-2F86-5B45-BFAF-F28843817013}" type="slidenum">
              <a:rPr lang="en-US"/>
              <a:pPr/>
              <a:t>5</a:t>
            </a:fld>
            <a:endParaRPr lang="en-US"/>
          </a:p>
        </p:txBody>
      </p:sp>
      <p:sp>
        <p:nvSpPr>
          <p:cNvPr id="12301" name="Rectangle 2"/>
          <p:cNvSpPr>
            <a:spLocks noGrp="1" noChangeArrowheads="1"/>
          </p:cNvSpPr>
          <p:nvPr>
            <p:ph type="title"/>
          </p:nvPr>
        </p:nvSpPr>
        <p:spPr>
          <a:xfrm>
            <a:off x="685800" y="152400"/>
            <a:ext cx="7772400" cy="609600"/>
          </a:xfrm>
        </p:spPr>
        <p:txBody>
          <a:bodyPr/>
          <a:lstStyle/>
          <a:p>
            <a:r>
              <a:rPr lang="en-US" sz="3600"/>
              <a:t>More Archimedes’ Principle</a:t>
            </a:r>
          </a:p>
        </p:txBody>
      </p:sp>
      <p:sp>
        <p:nvSpPr>
          <p:cNvPr id="447491" name="Text Box 3"/>
          <p:cNvSpPr txBox="1">
            <a:spLocks noChangeArrowheads="1"/>
          </p:cNvSpPr>
          <p:nvPr/>
        </p:nvSpPr>
        <p:spPr bwMode="auto">
          <a:xfrm>
            <a:off x="1371600" y="809625"/>
            <a:ext cx="6172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Let’s consider the buoyant force in two special cases. </a:t>
            </a:r>
          </a:p>
        </p:txBody>
      </p:sp>
      <p:sp>
        <p:nvSpPr>
          <p:cNvPr id="447492" name="Text Box 4"/>
          <p:cNvSpPr txBox="1">
            <a:spLocks noChangeArrowheads="1"/>
          </p:cNvSpPr>
          <p:nvPr/>
        </p:nvSpPr>
        <p:spPr bwMode="auto">
          <a:xfrm>
            <a:off x="3429000" y="1371600"/>
            <a:ext cx="5181600" cy="701675"/>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charset="0"/>
              </a:rPr>
              <a:t>Let’s consider an object of mass </a:t>
            </a:r>
            <a:r>
              <a:rPr lang="en-US" sz="2000" b="1" dirty="0">
                <a:solidFill>
                  <a:schemeClr val="accent2"/>
                </a:solidFill>
                <a:latin typeface="Arial Narrow" charset="0"/>
              </a:rPr>
              <a:t>M</a:t>
            </a:r>
            <a:r>
              <a:rPr lang="en-US" sz="2000" dirty="0">
                <a:solidFill>
                  <a:srgbClr val="FF0000"/>
                </a:solidFill>
                <a:latin typeface="Arial Narrow" charset="0"/>
              </a:rPr>
              <a:t>, with density</a:t>
            </a:r>
            <a:r>
              <a:rPr lang="en-US" sz="2000" dirty="0" smtClean="0">
                <a:solidFill>
                  <a:srgbClr val="FF0000"/>
                </a:solidFill>
                <a:latin typeface="Arial Narrow" charset="0"/>
              </a:rPr>
              <a:t> </a:t>
            </a:r>
            <a:r>
              <a:rPr lang="en-US" sz="2000" b="1" dirty="0" smtClean="0">
                <a:solidFill>
                  <a:schemeClr val="accent2"/>
                </a:solidFill>
                <a:latin typeface="Symbol" charset="2"/>
              </a:rPr>
              <a:t>ρ</a:t>
            </a:r>
            <a:r>
              <a:rPr lang="en-US" sz="2000" b="1" baseline="-25000" dirty="0" smtClean="0">
                <a:solidFill>
                  <a:schemeClr val="accent2"/>
                </a:solidFill>
                <a:latin typeface="Arial Narrow" charset="0"/>
              </a:rPr>
              <a:t>0</a:t>
            </a:r>
            <a:r>
              <a:rPr lang="en-US" sz="2000" dirty="0">
                <a:solidFill>
                  <a:srgbClr val="FF0000"/>
                </a:solidFill>
                <a:latin typeface="Arial Narrow" charset="0"/>
              </a:rPr>
              <a:t>, is fully immersed in the fluid with density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baseline="-25000" dirty="0" err="1" smtClean="0">
                <a:solidFill>
                  <a:schemeClr val="accent2"/>
                </a:solidFill>
                <a:latin typeface="Monotype Corsiva" charset="0"/>
              </a:rPr>
              <a:t>f</a:t>
            </a:r>
            <a:r>
              <a:rPr lang="en-US" sz="2000" dirty="0" smtClean="0">
                <a:solidFill>
                  <a:srgbClr val="FF0000"/>
                </a:solidFill>
                <a:latin typeface="Arial Narrow" charset="0"/>
              </a:rPr>
              <a:t> </a:t>
            </a:r>
            <a:r>
              <a:rPr lang="en-US" sz="2000" dirty="0">
                <a:solidFill>
                  <a:srgbClr val="FF0000"/>
                </a:solidFill>
                <a:latin typeface="Arial Narrow" charset="0"/>
              </a:rPr>
              <a:t>.</a:t>
            </a:r>
          </a:p>
        </p:txBody>
      </p:sp>
      <p:sp>
        <p:nvSpPr>
          <p:cNvPr id="447493" name="Text Box 5"/>
          <p:cNvSpPr txBox="1">
            <a:spLocks noChangeArrowheads="1"/>
          </p:cNvSpPr>
          <p:nvPr/>
        </p:nvSpPr>
        <p:spPr bwMode="auto">
          <a:xfrm>
            <a:off x="228600" y="1371600"/>
            <a:ext cx="3505200" cy="3968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Case 1: Totally submerged object</a:t>
            </a:r>
          </a:p>
        </p:txBody>
      </p:sp>
      <p:sp>
        <p:nvSpPr>
          <p:cNvPr id="447494" name="Text Box 6"/>
          <p:cNvSpPr txBox="1">
            <a:spLocks noChangeArrowheads="1"/>
          </p:cNvSpPr>
          <p:nvPr/>
        </p:nvSpPr>
        <p:spPr bwMode="auto">
          <a:xfrm>
            <a:off x="2895600" y="3717925"/>
            <a:ext cx="6019800" cy="2225675"/>
          </a:xfrm>
          <a:prstGeom prst="rect">
            <a:avLst/>
          </a:prstGeom>
          <a:noFill/>
          <a:ln w="28575">
            <a:noFill/>
            <a:miter lim="800000"/>
            <a:headEnd/>
            <a:tailEnd/>
          </a:ln>
        </p:spPr>
        <p:txBody>
          <a:bodyPr>
            <a:prstTxWarp prst="textNoShape">
              <a:avLst/>
            </a:prstTxWarp>
            <a:spAutoFit/>
          </a:bodyPr>
          <a:lstStyle/>
          <a:p>
            <a:pPr marL="457200" indent="-457200"/>
            <a:r>
              <a:rPr lang="en-US" sz="2000" dirty="0">
                <a:solidFill>
                  <a:srgbClr val="FF0000"/>
                </a:solidFill>
                <a:latin typeface="Arial Narrow" charset="0"/>
              </a:rPr>
              <a:t>The total force applies to different directions depending on the difference of the density between the object and the fluid.</a:t>
            </a:r>
          </a:p>
          <a:p>
            <a:pPr marL="457200" indent="-457200">
              <a:buFontTx/>
              <a:buAutoNum type="arabicPeriod"/>
            </a:pPr>
            <a:r>
              <a:rPr lang="en-US" sz="2000" dirty="0">
                <a:solidFill>
                  <a:srgbClr val="003300"/>
                </a:solidFill>
                <a:latin typeface="Arial Narrow" charset="0"/>
              </a:rPr>
              <a:t>If the density of the object is </a:t>
            </a:r>
            <a:r>
              <a:rPr lang="en-US" sz="2000" b="1" u="sng" dirty="0">
                <a:solidFill>
                  <a:schemeClr val="accent2"/>
                </a:solidFill>
                <a:latin typeface="Arial Narrow" charset="0"/>
              </a:rPr>
              <a:t>smalle</a:t>
            </a:r>
            <a:r>
              <a:rPr lang="en-US" sz="2000" b="1" dirty="0">
                <a:solidFill>
                  <a:schemeClr val="accent2"/>
                </a:solidFill>
                <a:latin typeface="Arial Narrow" charset="0"/>
              </a:rPr>
              <a:t>r</a:t>
            </a:r>
            <a:r>
              <a:rPr lang="en-US" sz="2000" dirty="0">
                <a:solidFill>
                  <a:srgbClr val="003300"/>
                </a:solidFill>
                <a:latin typeface="Arial Narrow" charset="0"/>
              </a:rPr>
              <a:t> than the density of the fluid, the buoyant force will </a:t>
            </a:r>
            <a:r>
              <a:rPr lang="en-US" sz="2000" b="1" u="sng" dirty="0">
                <a:solidFill>
                  <a:schemeClr val="accent2"/>
                </a:solidFill>
                <a:latin typeface="Arial Narrow" charset="0"/>
              </a:rPr>
              <a:t>push the object</a:t>
            </a:r>
            <a:r>
              <a:rPr lang="en-US" sz="2000" dirty="0">
                <a:solidFill>
                  <a:srgbClr val="003300"/>
                </a:solidFill>
                <a:latin typeface="Arial Narrow" charset="0"/>
              </a:rPr>
              <a:t> up to the surface.</a:t>
            </a:r>
          </a:p>
          <a:p>
            <a:pPr marL="457200" indent="-457200">
              <a:buFontTx/>
              <a:buAutoNum type="arabicPeriod"/>
            </a:pPr>
            <a:r>
              <a:rPr lang="en-US" sz="2000" dirty="0">
                <a:solidFill>
                  <a:srgbClr val="003300"/>
                </a:solidFill>
                <a:latin typeface="Arial Narrow" charset="0"/>
              </a:rPr>
              <a:t>If the density of the object is </a:t>
            </a:r>
            <a:r>
              <a:rPr lang="en-US" sz="2000" b="1" u="sng" dirty="0">
                <a:solidFill>
                  <a:schemeClr val="accent2"/>
                </a:solidFill>
                <a:latin typeface="Arial Narrow" charset="0"/>
              </a:rPr>
              <a:t>larger</a:t>
            </a:r>
            <a:r>
              <a:rPr lang="en-US" sz="2000" dirty="0">
                <a:solidFill>
                  <a:srgbClr val="003300"/>
                </a:solidFill>
                <a:latin typeface="Arial Narrow" charset="0"/>
              </a:rPr>
              <a:t> than the fluid’s, the object will </a:t>
            </a:r>
            <a:r>
              <a:rPr lang="en-US" sz="2000" b="1" u="sng" dirty="0">
                <a:solidFill>
                  <a:schemeClr val="accent2"/>
                </a:solidFill>
                <a:latin typeface="Arial Narrow" charset="0"/>
              </a:rPr>
              <a:t>sink to the bottom</a:t>
            </a:r>
            <a:r>
              <a:rPr lang="en-US" sz="2000" dirty="0">
                <a:solidFill>
                  <a:srgbClr val="003300"/>
                </a:solidFill>
                <a:latin typeface="Arial Narrow" charset="0"/>
              </a:rPr>
              <a:t> of the fluid.</a:t>
            </a:r>
          </a:p>
        </p:txBody>
      </p:sp>
      <p:sp>
        <p:nvSpPr>
          <p:cNvPr id="447495" name="Text Box 7"/>
          <p:cNvSpPr txBox="1">
            <a:spLocks noChangeArrowheads="1"/>
          </p:cNvSpPr>
          <p:nvPr/>
        </p:nvSpPr>
        <p:spPr bwMode="auto">
          <a:xfrm>
            <a:off x="304800" y="3841750"/>
            <a:ext cx="24384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447496" name="Text Box 8"/>
          <p:cNvSpPr txBox="1">
            <a:spLocks noChangeArrowheads="1"/>
          </p:cNvSpPr>
          <p:nvPr/>
        </p:nvSpPr>
        <p:spPr bwMode="auto">
          <a:xfrm>
            <a:off x="2209800" y="2133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is</a:t>
            </a:r>
          </a:p>
        </p:txBody>
      </p:sp>
      <p:grpSp>
        <p:nvGrpSpPr>
          <p:cNvPr id="2" name="Group 9"/>
          <p:cNvGrpSpPr>
            <a:grpSpLocks/>
          </p:cNvGrpSpPr>
          <p:nvPr/>
        </p:nvGrpSpPr>
        <p:grpSpPr bwMode="auto">
          <a:xfrm>
            <a:off x="457200" y="1752600"/>
            <a:ext cx="1219200" cy="1844675"/>
            <a:chOff x="288" y="2352"/>
            <a:chExt cx="768" cy="1149"/>
          </a:xfrm>
        </p:grpSpPr>
        <p:grpSp>
          <p:nvGrpSpPr>
            <p:cNvPr id="3" name="Group 10"/>
            <p:cNvGrpSpPr>
              <a:grpSpLocks/>
            </p:cNvGrpSpPr>
            <p:nvPr/>
          </p:nvGrpSpPr>
          <p:grpSpPr bwMode="auto">
            <a:xfrm>
              <a:off x="288" y="2352"/>
              <a:ext cx="768" cy="1056"/>
              <a:chOff x="336" y="1104"/>
              <a:chExt cx="624" cy="864"/>
            </a:xfrm>
          </p:grpSpPr>
          <p:sp>
            <p:nvSpPr>
              <p:cNvPr id="12323" name="Rectangle 11"/>
              <p:cNvSpPr>
                <a:spLocks noChangeArrowheads="1"/>
              </p:cNvSpPr>
              <p:nvPr/>
            </p:nvSpPr>
            <p:spPr bwMode="auto">
              <a:xfrm>
                <a:off x="336" y="1296"/>
                <a:ext cx="624"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12324" name="Rectangle 12"/>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2325" name="Rectangle 13"/>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2312" name="Rectangle 14"/>
            <p:cNvSpPr>
              <a:spLocks noChangeArrowheads="1"/>
            </p:cNvSpPr>
            <p:nvPr/>
          </p:nvSpPr>
          <p:spPr bwMode="auto">
            <a:xfrm>
              <a:off x="672" y="2928"/>
              <a:ext cx="192" cy="192"/>
            </a:xfrm>
            <a:prstGeom prst="rect">
              <a:avLst/>
            </a:prstGeom>
            <a:solidFill>
              <a:srgbClr val="0000FF"/>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5"/>
            <p:cNvGrpSpPr>
              <a:grpSpLocks/>
            </p:cNvGrpSpPr>
            <p:nvPr/>
          </p:nvGrpSpPr>
          <p:grpSpPr bwMode="auto">
            <a:xfrm>
              <a:off x="765" y="3072"/>
              <a:ext cx="204" cy="381"/>
              <a:chOff x="909" y="1920"/>
              <a:chExt cx="204" cy="381"/>
            </a:xfrm>
          </p:grpSpPr>
          <p:sp>
            <p:nvSpPr>
              <p:cNvPr id="12321" name="Line 16"/>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2322" name="Text Box 17"/>
              <p:cNvSpPr txBox="1">
                <a:spLocks noChangeArrowheads="1"/>
              </p:cNvSpPr>
              <p:nvPr/>
            </p:nvSpPr>
            <p:spPr bwMode="auto">
              <a:xfrm>
                <a:off x="909" y="2053"/>
                <a:ext cx="204" cy="248"/>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8"/>
            <p:cNvGrpSpPr>
              <a:grpSpLocks/>
            </p:cNvGrpSpPr>
            <p:nvPr/>
          </p:nvGrpSpPr>
          <p:grpSpPr bwMode="auto">
            <a:xfrm>
              <a:off x="480" y="3099"/>
              <a:ext cx="289" cy="402"/>
              <a:chOff x="624" y="1824"/>
              <a:chExt cx="289" cy="402"/>
            </a:xfrm>
          </p:grpSpPr>
          <p:sp>
            <p:nvSpPr>
              <p:cNvPr id="12319" name="Line 19"/>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2320" name="Text Box 20"/>
              <p:cNvSpPr txBox="1">
                <a:spLocks noChangeArrowheads="1"/>
              </p:cNvSpPr>
              <p:nvPr/>
            </p:nvSpPr>
            <p:spPr bwMode="auto">
              <a:xfrm>
                <a:off x="624" y="1979"/>
                <a:ext cx="289" cy="24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1"/>
            <p:cNvGrpSpPr>
              <a:grpSpLocks/>
            </p:cNvGrpSpPr>
            <p:nvPr/>
          </p:nvGrpSpPr>
          <p:grpSpPr bwMode="auto">
            <a:xfrm>
              <a:off x="374" y="2928"/>
              <a:ext cx="298" cy="276"/>
              <a:chOff x="518" y="1536"/>
              <a:chExt cx="298" cy="531"/>
            </a:xfrm>
          </p:grpSpPr>
          <p:sp>
            <p:nvSpPr>
              <p:cNvPr id="12316" name="Line 22"/>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2317" name="Line 23"/>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2318" name="Text Box 24"/>
              <p:cNvSpPr txBox="1">
                <a:spLocks noChangeArrowheads="1"/>
              </p:cNvSpPr>
              <p:nvPr/>
            </p:nvSpPr>
            <p:spPr bwMode="auto">
              <a:xfrm>
                <a:off x="518" y="1590"/>
                <a:ext cx="189" cy="47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graphicFrame>
        <p:nvGraphicFramePr>
          <p:cNvPr id="447513" name="Object 2"/>
          <p:cNvGraphicFramePr>
            <a:graphicFrameLocks noChangeAspect="1"/>
          </p:cNvGraphicFramePr>
          <p:nvPr/>
        </p:nvGraphicFramePr>
        <p:xfrm>
          <a:off x="6096000" y="2200275"/>
          <a:ext cx="290513" cy="285750"/>
        </p:xfrm>
        <a:graphic>
          <a:graphicData uri="http://schemas.openxmlformats.org/presentationml/2006/ole">
            <mc:AlternateContent xmlns:mc="http://schemas.openxmlformats.org/markup-compatibility/2006">
              <mc:Choice xmlns:v="urn:schemas-microsoft-com:vml" Requires="v">
                <p:oleObj spid="_x0000_s526040"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00275"/>
                        <a:ext cx="290513" cy="285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7514" name="Text Box 26"/>
          <p:cNvSpPr txBox="1">
            <a:spLocks noChangeArrowheads="1"/>
          </p:cNvSpPr>
          <p:nvPr/>
        </p:nvSpPr>
        <p:spPr bwMode="auto">
          <a:xfrm>
            <a:off x="2209800" y="25749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weight of the object is</a:t>
            </a:r>
          </a:p>
        </p:txBody>
      </p:sp>
      <p:graphicFrame>
        <p:nvGraphicFramePr>
          <p:cNvPr id="447515" name="Object 3"/>
          <p:cNvGraphicFramePr>
            <a:graphicFrameLocks noChangeAspect="1"/>
          </p:cNvGraphicFramePr>
          <p:nvPr/>
        </p:nvGraphicFramePr>
        <p:xfrm>
          <a:off x="4876800" y="2617788"/>
          <a:ext cx="363538" cy="419100"/>
        </p:xfrm>
        <a:graphic>
          <a:graphicData uri="http://schemas.openxmlformats.org/presentationml/2006/ole">
            <mc:AlternateContent xmlns:mc="http://schemas.openxmlformats.org/markup-compatibility/2006">
              <mc:Choice xmlns:v="urn:schemas-microsoft-com:vml" Requires="v">
                <p:oleObj spid="_x0000_s526041" name="Equation" r:id="rId5" imgW="190440" imgH="241200" progId="Equation.3">
                  <p:embed/>
                </p:oleObj>
              </mc:Choice>
              <mc:Fallback>
                <p:oleObj name="Equation" r:id="rId5" imgW="190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617788"/>
                        <a:ext cx="363538"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7516" name="Text Box 28"/>
          <p:cNvSpPr txBox="1">
            <a:spLocks noChangeArrowheads="1"/>
          </p:cNvSpPr>
          <p:nvPr/>
        </p:nvSpPr>
        <p:spPr bwMode="auto">
          <a:xfrm>
            <a:off x="1981200" y="31845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total force in the system is</a:t>
            </a:r>
          </a:p>
        </p:txBody>
      </p:sp>
      <p:graphicFrame>
        <p:nvGraphicFramePr>
          <p:cNvPr id="447517" name="Object 4"/>
          <p:cNvGraphicFramePr>
            <a:graphicFrameLocks noChangeAspect="1"/>
          </p:cNvGraphicFramePr>
          <p:nvPr/>
        </p:nvGraphicFramePr>
        <p:xfrm>
          <a:off x="5562600" y="3200400"/>
          <a:ext cx="323850" cy="373063"/>
        </p:xfrm>
        <a:graphic>
          <a:graphicData uri="http://schemas.openxmlformats.org/presentationml/2006/ole">
            <mc:AlternateContent xmlns:mc="http://schemas.openxmlformats.org/markup-compatibility/2006">
              <mc:Choice xmlns:v="urn:schemas-microsoft-com:vml" Requires="v">
                <p:oleObj spid="_x0000_s526042" name="Equation" r:id="rId7" imgW="164880" imgH="164880" progId="Equation.3">
                  <p:embed/>
                </p:oleObj>
              </mc:Choice>
              <mc:Fallback>
                <p:oleObj name="Equation" r:id="rId7" imgW="1648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200400"/>
                        <a:ext cx="323850" cy="373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18" name="Object 5"/>
          <p:cNvGraphicFramePr>
            <a:graphicFrameLocks noChangeAspect="1"/>
          </p:cNvGraphicFramePr>
          <p:nvPr/>
        </p:nvGraphicFramePr>
        <p:xfrm>
          <a:off x="6369050" y="2182813"/>
          <a:ext cx="922338" cy="396875"/>
        </p:xfrm>
        <a:graphic>
          <a:graphicData uri="http://schemas.openxmlformats.org/presentationml/2006/ole">
            <mc:AlternateContent xmlns:mc="http://schemas.openxmlformats.org/markup-compatibility/2006">
              <mc:Choice xmlns:v="urn:schemas-microsoft-com:vml" Requires="v">
                <p:oleObj spid="_x0000_s526043" name="Equation" r:id="rId9" imgW="482600" imgH="228600" progId="Equation.DSMT4">
                  <p:embed/>
                </p:oleObj>
              </mc:Choice>
              <mc:Fallback>
                <p:oleObj name="Equation" r:id="rId9" imgW="482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9050" y="2182813"/>
                        <a:ext cx="92233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19" name="Object 6"/>
          <p:cNvGraphicFramePr>
            <a:graphicFrameLocks noChangeAspect="1"/>
          </p:cNvGraphicFramePr>
          <p:nvPr/>
        </p:nvGraphicFramePr>
        <p:xfrm>
          <a:off x="5226050" y="2651125"/>
          <a:ext cx="727075" cy="354013"/>
        </p:xfrm>
        <a:graphic>
          <a:graphicData uri="http://schemas.openxmlformats.org/presentationml/2006/ole">
            <mc:AlternateContent xmlns:mc="http://schemas.openxmlformats.org/markup-compatibility/2006">
              <mc:Choice xmlns:v="urn:schemas-microsoft-com:vml" Requires="v">
                <p:oleObj spid="_x0000_s526044" name="Equation" r:id="rId11" imgW="380880" imgH="203040" progId="Equation.3">
                  <p:embed/>
                </p:oleObj>
              </mc:Choice>
              <mc:Fallback>
                <p:oleObj name="Equation" r:id="rId11" imgW="38088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6050" y="2651125"/>
                        <a:ext cx="727075"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0" name="Object 7"/>
          <p:cNvGraphicFramePr>
            <a:graphicFrameLocks noChangeAspect="1"/>
          </p:cNvGraphicFramePr>
          <p:nvPr/>
        </p:nvGraphicFramePr>
        <p:xfrm>
          <a:off x="5937250" y="2628900"/>
          <a:ext cx="920750" cy="396875"/>
        </p:xfrm>
        <a:graphic>
          <a:graphicData uri="http://schemas.openxmlformats.org/presentationml/2006/ole">
            <mc:AlternateContent xmlns:mc="http://schemas.openxmlformats.org/markup-compatibility/2006">
              <mc:Choice xmlns:v="urn:schemas-microsoft-com:vml" Requires="v">
                <p:oleObj spid="_x0000_s526045" name="Equation" r:id="rId13" imgW="482400" imgH="228600" progId="Equation.3">
                  <p:embed/>
                </p:oleObj>
              </mc:Choice>
              <mc:Fallback>
                <p:oleObj name="Equation" r:id="rId13" imgW="482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7250" y="2628900"/>
                        <a:ext cx="9207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1" name="Object 8"/>
          <p:cNvGraphicFramePr>
            <a:graphicFrameLocks noChangeAspect="1"/>
          </p:cNvGraphicFramePr>
          <p:nvPr/>
        </p:nvGraphicFramePr>
        <p:xfrm>
          <a:off x="5845175" y="3230563"/>
          <a:ext cx="1068388" cy="396875"/>
        </p:xfrm>
        <a:graphic>
          <a:graphicData uri="http://schemas.openxmlformats.org/presentationml/2006/ole">
            <mc:AlternateContent xmlns:mc="http://schemas.openxmlformats.org/markup-compatibility/2006">
              <mc:Choice xmlns:v="urn:schemas-microsoft-com:vml" Requires="v">
                <p:oleObj spid="_x0000_s526046" name="Equation" r:id="rId15" imgW="546100" imgH="228600" progId="Equation.DSMT4">
                  <p:embed/>
                </p:oleObj>
              </mc:Choice>
              <mc:Fallback>
                <p:oleObj name="Equation" r:id="rId15" imgW="5461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5175" y="3230563"/>
                        <a:ext cx="106838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2" name="Object 9"/>
          <p:cNvGraphicFramePr>
            <a:graphicFrameLocks noChangeAspect="1"/>
          </p:cNvGraphicFramePr>
          <p:nvPr/>
        </p:nvGraphicFramePr>
        <p:xfrm>
          <a:off x="6845300" y="3186113"/>
          <a:ext cx="1866900" cy="485775"/>
        </p:xfrm>
        <a:graphic>
          <a:graphicData uri="http://schemas.openxmlformats.org/presentationml/2006/ole">
            <mc:AlternateContent xmlns:mc="http://schemas.openxmlformats.org/markup-compatibility/2006">
              <mc:Choice xmlns:v="urn:schemas-microsoft-com:vml" Requires="v">
                <p:oleObj spid="_x0000_s526047" name="Equation" r:id="rId17" imgW="914400" imgH="279400" progId="Equation.DSMT4">
                  <p:embed/>
                </p:oleObj>
              </mc:Choice>
              <mc:Fallback>
                <p:oleObj name="Equation" r:id="rId17" imgW="9144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5300" y="3186113"/>
                        <a:ext cx="1866900" cy="4857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544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7"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332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2" name="Slide Number Placeholder 5"/>
          <p:cNvSpPr>
            <a:spLocks noGrp="1"/>
          </p:cNvSpPr>
          <p:nvPr>
            <p:ph type="sldNum" sz="quarter" idx="12"/>
          </p:nvPr>
        </p:nvSpPr>
        <p:spPr/>
        <p:txBody>
          <a:bodyPr/>
          <a:lstStyle/>
          <a:p>
            <a:fld id="{2EED2FC9-A426-BA4E-AE94-E2EC02C8BE63}" type="slidenum">
              <a:rPr lang="en-US"/>
              <a:pPr/>
              <a:t>6</a:t>
            </a:fld>
            <a:endParaRPr lang="en-US"/>
          </a:p>
        </p:txBody>
      </p:sp>
      <p:sp>
        <p:nvSpPr>
          <p:cNvPr id="13330" name="Rectangle 2"/>
          <p:cNvSpPr>
            <a:spLocks noGrp="1" noChangeArrowheads="1"/>
          </p:cNvSpPr>
          <p:nvPr>
            <p:ph type="title"/>
          </p:nvPr>
        </p:nvSpPr>
        <p:spPr>
          <a:xfrm>
            <a:off x="685800" y="152400"/>
            <a:ext cx="7772400" cy="609600"/>
          </a:xfrm>
        </p:spPr>
        <p:txBody>
          <a:bodyPr/>
          <a:lstStyle/>
          <a:p>
            <a:r>
              <a:rPr lang="en-US" sz="3600"/>
              <a:t>More Archimedes’ Principle</a:t>
            </a:r>
          </a:p>
        </p:txBody>
      </p:sp>
      <p:sp>
        <p:nvSpPr>
          <p:cNvPr id="448515" name="Text Box 3"/>
          <p:cNvSpPr txBox="1">
            <a:spLocks noChangeArrowheads="1"/>
          </p:cNvSpPr>
          <p:nvPr/>
        </p:nvSpPr>
        <p:spPr bwMode="auto">
          <a:xfrm>
            <a:off x="2743200" y="914400"/>
            <a:ext cx="5486400" cy="1015663"/>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charset="0"/>
              </a:rPr>
              <a:t>Let’s consider an object of mass </a:t>
            </a:r>
            <a:r>
              <a:rPr lang="en-US" sz="2000" b="1" dirty="0">
                <a:solidFill>
                  <a:schemeClr val="accent2"/>
                </a:solidFill>
                <a:latin typeface="Arial Narrow" charset="0"/>
              </a:rPr>
              <a:t>M</a:t>
            </a:r>
            <a:r>
              <a:rPr lang="en-US" sz="2000" dirty="0">
                <a:solidFill>
                  <a:srgbClr val="FF0000"/>
                </a:solidFill>
                <a:latin typeface="Arial Narrow" charset="0"/>
              </a:rPr>
              <a:t>, with density</a:t>
            </a:r>
            <a:r>
              <a:rPr lang="en-US" sz="2000" dirty="0" smtClean="0">
                <a:solidFill>
                  <a:srgbClr val="FF0000"/>
                </a:solidFill>
                <a:latin typeface="Arial Narrow" charset="0"/>
              </a:rPr>
              <a:t> </a:t>
            </a:r>
            <a:r>
              <a:rPr lang="en-US" sz="2000" b="1" dirty="0" smtClean="0">
                <a:solidFill>
                  <a:schemeClr val="accent2"/>
                </a:solidFill>
                <a:latin typeface="Symbol" charset="2"/>
              </a:rPr>
              <a:t>ρ</a:t>
            </a:r>
            <a:r>
              <a:rPr lang="en-US" sz="2000" b="1" baseline="-25000" dirty="0" smtClean="0">
                <a:solidFill>
                  <a:schemeClr val="accent2"/>
                </a:solidFill>
                <a:latin typeface="Arial Narrow" charset="0"/>
              </a:rPr>
              <a:t>0</a:t>
            </a:r>
            <a:r>
              <a:rPr lang="en-US" sz="2000" dirty="0">
                <a:solidFill>
                  <a:srgbClr val="FF0000"/>
                </a:solidFill>
                <a:latin typeface="Arial Narrow" charset="0"/>
              </a:rPr>
              <a:t>, is in static equilibrium floating on the surface of the fluid with density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baseline="-25000" dirty="0" err="1" smtClean="0">
                <a:solidFill>
                  <a:schemeClr val="accent2"/>
                </a:solidFill>
                <a:latin typeface="Monotype Corsiva" charset="0"/>
              </a:rPr>
              <a:t>f</a:t>
            </a:r>
            <a:r>
              <a:rPr lang="en-US" sz="2000" b="1" dirty="0" smtClean="0">
                <a:solidFill>
                  <a:schemeClr val="accent2"/>
                </a:solidFill>
                <a:latin typeface="Arial Narrow" charset="0"/>
              </a:rPr>
              <a:t> </a:t>
            </a:r>
            <a:r>
              <a:rPr lang="en-US" sz="2000" dirty="0">
                <a:solidFill>
                  <a:srgbClr val="FF0000"/>
                </a:solidFill>
                <a:latin typeface="Arial Narrow" charset="0"/>
              </a:rPr>
              <a:t>, and the volume submerged in the fluid is </a:t>
            </a:r>
            <a:r>
              <a:rPr lang="en-US" sz="2000" b="1" dirty="0" err="1">
                <a:solidFill>
                  <a:schemeClr val="accent2"/>
                </a:solidFill>
                <a:latin typeface="Arial Narrow" charset="0"/>
              </a:rPr>
              <a:t>V</a:t>
            </a:r>
            <a:r>
              <a:rPr lang="en-US" sz="2000" b="1" baseline="-25000" dirty="0" err="1">
                <a:solidFill>
                  <a:schemeClr val="accent2"/>
                </a:solidFill>
                <a:latin typeface="Monotype Corsiva" charset="0"/>
              </a:rPr>
              <a:t>f</a:t>
            </a:r>
            <a:r>
              <a:rPr lang="en-US" sz="2000" dirty="0">
                <a:solidFill>
                  <a:srgbClr val="FF0000"/>
                </a:solidFill>
                <a:latin typeface="Arial Narrow" charset="0"/>
              </a:rPr>
              <a:t>.</a:t>
            </a:r>
          </a:p>
        </p:txBody>
      </p:sp>
      <p:sp>
        <p:nvSpPr>
          <p:cNvPr id="448516" name="Text Box 4"/>
          <p:cNvSpPr txBox="1">
            <a:spLocks noChangeArrowheads="1"/>
          </p:cNvSpPr>
          <p:nvPr/>
        </p:nvSpPr>
        <p:spPr bwMode="auto">
          <a:xfrm>
            <a:off x="228600" y="914400"/>
            <a:ext cx="2590800" cy="3968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Case 2: Floating object</a:t>
            </a:r>
          </a:p>
        </p:txBody>
      </p:sp>
      <p:sp>
        <p:nvSpPr>
          <p:cNvPr id="448517" name="Text Box 5"/>
          <p:cNvSpPr txBox="1">
            <a:spLocks noChangeArrowheads="1"/>
          </p:cNvSpPr>
          <p:nvPr/>
        </p:nvSpPr>
        <p:spPr bwMode="auto">
          <a:xfrm>
            <a:off x="2895600" y="4724400"/>
            <a:ext cx="5715000" cy="1323439"/>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Since the object is floating, its density is smaller than that of the fluid. </a:t>
            </a:r>
          </a:p>
          <a:p>
            <a:r>
              <a:rPr lang="en-US" sz="2000" dirty="0">
                <a:solidFill>
                  <a:srgbClr val="FF0000"/>
                </a:solidFill>
                <a:latin typeface="Arial Narrow" charset="0"/>
              </a:rPr>
              <a:t>The ratio of the densities between the fluid and the object determines the submerged volume under the surface.</a:t>
            </a:r>
          </a:p>
        </p:txBody>
      </p:sp>
      <p:sp>
        <p:nvSpPr>
          <p:cNvPr id="448518" name="Text Box 6"/>
          <p:cNvSpPr txBox="1">
            <a:spLocks noChangeArrowheads="1"/>
          </p:cNvSpPr>
          <p:nvPr/>
        </p:nvSpPr>
        <p:spPr bwMode="auto">
          <a:xfrm>
            <a:off x="228600" y="4832350"/>
            <a:ext cx="24384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448519" name="Text Box 7"/>
          <p:cNvSpPr txBox="1">
            <a:spLocks noChangeArrowheads="1"/>
          </p:cNvSpPr>
          <p:nvPr/>
        </p:nvSpPr>
        <p:spPr bwMode="auto">
          <a:xfrm>
            <a:off x="2209800" y="2133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is</a:t>
            </a:r>
          </a:p>
        </p:txBody>
      </p:sp>
      <p:grpSp>
        <p:nvGrpSpPr>
          <p:cNvPr id="2" name="Group 8"/>
          <p:cNvGrpSpPr>
            <a:grpSpLocks/>
          </p:cNvGrpSpPr>
          <p:nvPr/>
        </p:nvGrpSpPr>
        <p:grpSpPr bwMode="auto">
          <a:xfrm>
            <a:off x="609600" y="1371600"/>
            <a:ext cx="1219200" cy="1695450"/>
            <a:chOff x="384" y="864"/>
            <a:chExt cx="768" cy="1068"/>
          </a:xfrm>
        </p:grpSpPr>
        <p:grpSp>
          <p:nvGrpSpPr>
            <p:cNvPr id="3" name="Group 9"/>
            <p:cNvGrpSpPr>
              <a:grpSpLocks/>
            </p:cNvGrpSpPr>
            <p:nvPr/>
          </p:nvGrpSpPr>
          <p:grpSpPr bwMode="auto">
            <a:xfrm>
              <a:off x="384" y="864"/>
              <a:ext cx="768" cy="1068"/>
              <a:chOff x="336" y="1104"/>
              <a:chExt cx="624" cy="864"/>
            </a:xfrm>
          </p:grpSpPr>
          <p:sp>
            <p:nvSpPr>
              <p:cNvPr id="13352" name="Rectangle 10"/>
              <p:cNvSpPr>
                <a:spLocks noChangeArrowheads="1"/>
              </p:cNvSpPr>
              <p:nvPr/>
            </p:nvSpPr>
            <p:spPr bwMode="auto">
              <a:xfrm>
                <a:off x="336" y="1296"/>
                <a:ext cx="624" cy="672"/>
              </a:xfrm>
              <a:prstGeom prst="rect">
                <a:avLst/>
              </a:prstGeom>
              <a:solidFill>
                <a:schemeClr val="accent2">
                  <a:lumMod val="60000"/>
                  <a:lumOff val="40000"/>
                </a:schemeClr>
              </a:solidFill>
              <a:ln w="9525">
                <a:noFill/>
                <a:miter lim="800000"/>
                <a:headEnd/>
                <a:tailEnd/>
              </a:ln>
            </p:spPr>
            <p:txBody>
              <a:bodyPr wrap="none" anchor="ctr">
                <a:prstTxWarp prst="textNoShape">
                  <a:avLst/>
                </a:prstTxWarp>
              </a:bodyPr>
              <a:lstStyle/>
              <a:p>
                <a:endParaRPr lang="en-US"/>
              </a:p>
            </p:txBody>
          </p:sp>
          <p:sp>
            <p:nvSpPr>
              <p:cNvPr id="13353" name="Rectangle 11"/>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3354" name="Rectangle 12"/>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3341" name="Rectangle 13"/>
            <p:cNvSpPr>
              <a:spLocks noChangeArrowheads="1"/>
            </p:cNvSpPr>
            <p:nvPr/>
          </p:nvSpPr>
          <p:spPr bwMode="auto">
            <a:xfrm>
              <a:off x="768" y="1056"/>
              <a:ext cx="192" cy="194"/>
            </a:xfrm>
            <a:prstGeom prst="rect">
              <a:avLst/>
            </a:prstGeom>
            <a:solidFill>
              <a:srgbClr val="0000FF"/>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4"/>
            <p:cNvGrpSpPr>
              <a:grpSpLocks/>
            </p:cNvGrpSpPr>
            <p:nvPr/>
          </p:nvGrpSpPr>
          <p:grpSpPr bwMode="auto">
            <a:xfrm>
              <a:off x="861" y="1201"/>
              <a:ext cx="204" cy="385"/>
              <a:chOff x="909" y="1920"/>
              <a:chExt cx="204" cy="381"/>
            </a:xfrm>
          </p:grpSpPr>
          <p:sp>
            <p:nvSpPr>
              <p:cNvPr id="13350" name="Line 15"/>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3351" name="Text Box 16"/>
              <p:cNvSpPr txBox="1">
                <a:spLocks noChangeArrowheads="1"/>
              </p:cNvSpPr>
              <p:nvPr/>
            </p:nvSpPr>
            <p:spPr bwMode="auto">
              <a:xfrm>
                <a:off x="909" y="2053"/>
                <a:ext cx="204" cy="248"/>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7"/>
            <p:cNvGrpSpPr>
              <a:grpSpLocks/>
            </p:cNvGrpSpPr>
            <p:nvPr/>
          </p:nvGrpSpPr>
          <p:grpSpPr bwMode="auto">
            <a:xfrm>
              <a:off x="576" y="1228"/>
              <a:ext cx="289" cy="407"/>
              <a:chOff x="624" y="1824"/>
              <a:chExt cx="289" cy="402"/>
            </a:xfrm>
          </p:grpSpPr>
          <p:sp>
            <p:nvSpPr>
              <p:cNvPr id="13348" name="Line 18"/>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3349" name="Text Box 19"/>
              <p:cNvSpPr txBox="1">
                <a:spLocks noChangeArrowheads="1"/>
              </p:cNvSpPr>
              <p:nvPr/>
            </p:nvSpPr>
            <p:spPr bwMode="auto">
              <a:xfrm>
                <a:off x="624" y="1979"/>
                <a:ext cx="289" cy="24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0"/>
            <p:cNvGrpSpPr>
              <a:grpSpLocks/>
            </p:cNvGrpSpPr>
            <p:nvPr/>
          </p:nvGrpSpPr>
          <p:grpSpPr bwMode="auto">
            <a:xfrm>
              <a:off x="470" y="1056"/>
              <a:ext cx="298" cy="279"/>
              <a:chOff x="518" y="1536"/>
              <a:chExt cx="298" cy="531"/>
            </a:xfrm>
          </p:grpSpPr>
          <p:sp>
            <p:nvSpPr>
              <p:cNvPr id="13345" name="Line 21"/>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3346" name="Line 22"/>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3347" name="Text Box 23"/>
              <p:cNvSpPr txBox="1">
                <a:spLocks noChangeArrowheads="1"/>
              </p:cNvSpPr>
              <p:nvPr/>
            </p:nvSpPr>
            <p:spPr bwMode="auto">
              <a:xfrm>
                <a:off x="518" y="1590"/>
                <a:ext cx="189" cy="47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graphicFrame>
        <p:nvGraphicFramePr>
          <p:cNvPr id="448536" name="Object 2"/>
          <p:cNvGraphicFramePr>
            <a:graphicFrameLocks noChangeAspect="1"/>
          </p:cNvGraphicFramePr>
          <p:nvPr/>
        </p:nvGraphicFramePr>
        <p:xfrm>
          <a:off x="6034088" y="2209800"/>
          <a:ext cx="290512" cy="285750"/>
        </p:xfrm>
        <a:graphic>
          <a:graphicData uri="http://schemas.openxmlformats.org/presentationml/2006/ole">
            <mc:AlternateContent xmlns:mc="http://schemas.openxmlformats.org/markup-compatibility/2006">
              <mc:Choice xmlns:v="urn:schemas-microsoft-com:vml" Requires="v">
                <p:oleObj spid="_x0000_s620698"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2209800"/>
                        <a:ext cx="290512" cy="285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37" name="Text Box 25"/>
          <p:cNvSpPr txBox="1">
            <a:spLocks noChangeArrowheads="1"/>
          </p:cNvSpPr>
          <p:nvPr/>
        </p:nvSpPr>
        <p:spPr bwMode="auto">
          <a:xfrm>
            <a:off x="2209800" y="25749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weight of the object is</a:t>
            </a:r>
          </a:p>
        </p:txBody>
      </p:sp>
      <p:graphicFrame>
        <p:nvGraphicFramePr>
          <p:cNvPr id="448538" name="Object 3"/>
          <p:cNvGraphicFramePr>
            <a:graphicFrameLocks noChangeAspect="1"/>
          </p:cNvGraphicFramePr>
          <p:nvPr/>
        </p:nvGraphicFramePr>
        <p:xfrm>
          <a:off x="4964113" y="2647950"/>
          <a:ext cx="338137" cy="396875"/>
        </p:xfrm>
        <a:graphic>
          <a:graphicData uri="http://schemas.openxmlformats.org/presentationml/2006/ole">
            <mc:AlternateContent xmlns:mc="http://schemas.openxmlformats.org/markup-compatibility/2006">
              <mc:Choice xmlns:v="urn:schemas-microsoft-com:vml" Requires="v">
                <p:oleObj spid="_x0000_s620699" name="Equation" r:id="rId5" imgW="177800" imgH="228600" progId="Equation.DSMT4">
                  <p:embed/>
                </p:oleObj>
              </mc:Choice>
              <mc:Fallback>
                <p:oleObj name="Equation" r:id="rId5" imgW="177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647950"/>
                        <a:ext cx="338137"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39" name="Text Box 27"/>
          <p:cNvSpPr txBox="1">
            <a:spLocks noChangeArrowheads="1"/>
          </p:cNvSpPr>
          <p:nvPr/>
        </p:nvSpPr>
        <p:spPr bwMode="auto">
          <a:xfrm>
            <a:off x="685800" y="31464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total force of the system is</a:t>
            </a:r>
          </a:p>
        </p:txBody>
      </p:sp>
      <p:graphicFrame>
        <p:nvGraphicFramePr>
          <p:cNvPr id="448540" name="Object 4"/>
          <p:cNvGraphicFramePr>
            <a:graphicFrameLocks noChangeAspect="1"/>
          </p:cNvGraphicFramePr>
          <p:nvPr/>
        </p:nvGraphicFramePr>
        <p:xfrm>
          <a:off x="4660900" y="3198813"/>
          <a:ext cx="298450" cy="266700"/>
        </p:xfrm>
        <a:graphic>
          <a:graphicData uri="http://schemas.openxmlformats.org/presentationml/2006/ole">
            <mc:AlternateContent xmlns:mc="http://schemas.openxmlformats.org/markup-compatibility/2006">
              <mc:Choice xmlns:v="urn:schemas-microsoft-com:vml" Requires="v">
                <p:oleObj spid="_x0000_s620700" name="Equation" r:id="rId7" imgW="152400" imgH="152400" progId="Equation.DSMT4">
                  <p:embed/>
                </p:oleObj>
              </mc:Choice>
              <mc:Fallback>
                <p:oleObj name="Equation" r:id="rId7" imgW="152400" imgH="15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3198813"/>
                        <a:ext cx="298450" cy="266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41" name="Text Box 29"/>
          <p:cNvSpPr txBox="1">
            <a:spLocks noChangeArrowheads="1"/>
          </p:cNvSpPr>
          <p:nvPr/>
        </p:nvSpPr>
        <p:spPr bwMode="auto">
          <a:xfrm>
            <a:off x="609600" y="3581400"/>
            <a:ext cx="39624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system is in static equilibrium</a:t>
            </a:r>
          </a:p>
        </p:txBody>
      </p:sp>
      <p:graphicFrame>
        <p:nvGraphicFramePr>
          <p:cNvPr id="448542" name="Object 5"/>
          <p:cNvGraphicFramePr>
            <a:graphicFrameLocks noChangeAspect="1"/>
          </p:cNvGraphicFramePr>
          <p:nvPr/>
        </p:nvGraphicFramePr>
        <p:xfrm>
          <a:off x="4656138" y="3603625"/>
          <a:ext cx="779462" cy="376238"/>
        </p:xfrm>
        <a:graphic>
          <a:graphicData uri="http://schemas.openxmlformats.org/presentationml/2006/ole">
            <mc:AlternateContent xmlns:mc="http://schemas.openxmlformats.org/markup-compatibility/2006">
              <mc:Choice xmlns:v="urn:schemas-microsoft-com:vml" Requires="v">
                <p:oleObj spid="_x0000_s620701" name="Equation" r:id="rId9" imgW="419100" imgH="228600" progId="Equation.DSMT4">
                  <p:embed/>
                </p:oleObj>
              </mc:Choice>
              <mc:Fallback>
                <p:oleObj name="Equation" r:id="rId9" imgW="4191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138" y="3603625"/>
                        <a:ext cx="779462" cy="376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3" name="Object 6"/>
          <p:cNvGraphicFramePr>
            <a:graphicFrameLocks noChangeAspect="1"/>
          </p:cNvGraphicFramePr>
          <p:nvPr/>
        </p:nvGraphicFramePr>
        <p:xfrm>
          <a:off x="6335713" y="2182813"/>
          <a:ext cx="1019175" cy="396875"/>
        </p:xfrm>
        <a:graphic>
          <a:graphicData uri="http://schemas.openxmlformats.org/presentationml/2006/ole">
            <mc:AlternateContent xmlns:mc="http://schemas.openxmlformats.org/markup-compatibility/2006">
              <mc:Choice xmlns:v="urn:schemas-microsoft-com:vml" Requires="v">
                <p:oleObj spid="_x0000_s620702" name="Equation" r:id="rId11" imgW="533400" imgH="228600" progId="Equation.DSMT4">
                  <p:embed/>
                </p:oleObj>
              </mc:Choice>
              <mc:Fallback>
                <p:oleObj name="Equation" r:id="rId11" imgW="5334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5713" y="2182813"/>
                        <a:ext cx="1019175"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4" name="Object 7"/>
          <p:cNvGraphicFramePr>
            <a:graphicFrameLocks noChangeAspect="1"/>
          </p:cNvGraphicFramePr>
          <p:nvPr/>
        </p:nvGraphicFramePr>
        <p:xfrm>
          <a:off x="5291138" y="2668588"/>
          <a:ext cx="727075" cy="354012"/>
        </p:xfrm>
        <a:graphic>
          <a:graphicData uri="http://schemas.openxmlformats.org/presentationml/2006/ole">
            <mc:AlternateContent xmlns:mc="http://schemas.openxmlformats.org/markup-compatibility/2006">
              <mc:Choice xmlns:v="urn:schemas-microsoft-com:vml" Requires="v">
                <p:oleObj spid="_x0000_s620703" name="Equation" r:id="rId13" imgW="380880" imgH="203040" progId="Equation.3">
                  <p:embed/>
                </p:oleObj>
              </mc:Choice>
              <mc:Fallback>
                <p:oleObj name="Equation" r:id="rId13" imgW="38088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1138" y="2668588"/>
                        <a:ext cx="727075" cy="3540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5" name="Object 8"/>
          <p:cNvGraphicFramePr>
            <a:graphicFrameLocks noChangeAspect="1"/>
          </p:cNvGraphicFramePr>
          <p:nvPr/>
        </p:nvGraphicFramePr>
        <p:xfrm>
          <a:off x="6003925" y="2670175"/>
          <a:ext cx="993775" cy="352425"/>
        </p:xfrm>
        <a:graphic>
          <a:graphicData uri="http://schemas.openxmlformats.org/presentationml/2006/ole">
            <mc:AlternateContent xmlns:mc="http://schemas.openxmlformats.org/markup-compatibility/2006">
              <mc:Choice xmlns:v="urn:schemas-microsoft-com:vml" Requires="v">
                <p:oleObj spid="_x0000_s620704" name="Equation" r:id="rId15" imgW="520700" imgH="203200" progId="Equation.DSMT4">
                  <p:embed/>
                </p:oleObj>
              </mc:Choice>
              <mc:Fallback>
                <p:oleObj name="Equation" r:id="rId15" imgW="5207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3925" y="2670175"/>
                        <a:ext cx="993775"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6" name="Object 9"/>
          <p:cNvGraphicFramePr>
            <a:graphicFrameLocks noChangeAspect="1"/>
          </p:cNvGraphicFramePr>
          <p:nvPr/>
        </p:nvGraphicFramePr>
        <p:xfrm>
          <a:off x="4935538" y="3182937"/>
          <a:ext cx="1068387" cy="398463"/>
        </p:xfrm>
        <a:graphic>
          <a:graphicData uri="http://schemas.openxmlformats.org/presentationml/2006/ole">
            <mc:AlternateContent xmlns:mc="http://schemas.openxmlformats.org/markup-compatibility/2006">
              <mc:Choice xmlns:v="urn:schemas-microsoft-com:vml" Requires="v">
                <p:oleObj spid="_x0000_s620705" name="Equation" r:id="rId17" imgW="546100" imgH="228600" progId="Equation.DSMT4">
                  <p:embed/>
                </p:oleObj>
              </mc:Choice>
              <mc:Fallback>
                <p:oleObj name="Equation" r:id="rId17" imgW="5461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5538" y="3182937"/>
                        <a:ext cx="1068387" cy="398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7" name="Object 10"/>
          <p:cNvGraphicFramePr>
            <a:graphicFrameLocks noChangeAspect="1"/>
          </p:cNvGraphicFramePr>
          <p:nvPr/>
        </p:nvGraphicFramePr>
        <p:xfrm>
          <a:off x="6015038" y="3182937"/>
          <a:ext cx="2012950" cy="398463"/>
        </p:xfrm>
        <a:graphic>
          <a:graphicData uri="http://schemas.openxmlformats.org/presentationml/2006/ole">
            <mc:AlternateContent xmlns:mc="http://schemas.openxmlformats.org/markup-compatibility/2006">
              <mc:Choice xmlns:v="urn:schemas-microsoft-com:vml" Requires="v">
                <p:oleObj spid="_x0000_s620706" name="Equation" r:id="rId19" imgW="1028700" imgH="228600" progId="Equation.DSMT4">
                  <p:embed/>
                </p:oleObj>
              </mc:Choice>
              <mc:Fallback>
                <p:oleObj name="Equation" r:id="rId19" imgW="10287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5038" y="3182937"/>
                        <a:ext cx="2012950" cy="398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8" name="Object 11"/>
          <p:cNvGraphicFramePr>
            <a:graphicFrameLocks noChangeAspect="1"/>
          </p:cNvGraphicFramePr>
          <p:nvPr/>
        </p:nvGraphicFramePr>
        <p:xfrm>
          <a:off x="5497513" y="3625850"/>
          <a:ext cx="966787" cy="333375"/>
        </p:xfrm>
        <a:graphic>
          <a:graphicData uri="http://schemas.openxmlformats.org/presentationml/2006/ole">
            <mc:AlternateContent xmlns:mc="http://schemas.openxmlformats.org/markup-compatibility/2006">
              <mc:Choice xmlns:v="urn:schemas-microsoft-com:vml" Requires="v">
                <p:oleObj spid="_x0000_s620707" name="Equation" r:id="rId21" imgW="520700" imgH="203200" progId="Equation.DSMT4">
                  <p:embed/>
                </p:oleObj>
              </mc:Choice>
              <mc:Fallback>
                <p:oleObj name="Equation" r:id="rId21" imgW="520700" imgH="203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97513" y="3625850"/>
                        <a:ext cx="966787" cy="333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9" name="Object 12"/>
          <p:cNvGraphicFramePr>
            <a:graphicFrameLocks noChangeAspect="1"/>
          </p:cNvGraphicFramePr>
          <p:nvPr/>
        </p:nvGraphicFramePr>
        <p:xfrm>
          <a:off x="4602163" y="4038600"/>
          <a:ext cx="403225" cy="698500"/>
        </p:xfrm>
        <a:graphic>
          <a:graphicData uri="http://schemas.openxmlformats.org/presentationml/2006/ole">
            <mc:AlternateContent xmlns:mc="http://schemas.openxmlformats.org/markup-compatibility/2006">
              <mc:Choice xmlns:v="urn:schemas-microsoft-com:vml" Requires="v">
                <p:oleObj spid="_x0000_s620708" name="Equation" r:id="rId23" imgW="228600" imgH="444500" progId="Equation.DSMT4">
                  <p:embed/>
                </p:oleObj>
              </mc:Choice>
              <mc:Fallback>
                <p:oleObj name="Equation" r:id="rId23" imgW="228600" imgH="444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02163" y="4038600"/>
                        <a:ext cx="403225" cy="698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50" name="Object 13"/>
          <p:cNvGraphicFramePr>
            <a:graphicFrameLocks noChangeAspect="1"/>
          </p:cNvGraphicFramePr>
          <p:nvPr/>
        </p:nvGraphicFramePr>
        <p:xfrm>
          <a:off x="5053013" y="3962400"/>
          <a:ext cx="661987" cy="784225"/>
        </p:xfrm>
        <a:graphic>
          <a:graphicData uri="http://schemas.openxmlformats.org/presentationml/2006/ole">
            <mc:AlternateContent xmlns:mc="http://schemas.openxmlformats.org/markup-compatibility/2006">
              <mc:Choice xmlns:v="urn:schemas-microsoft-com:vml" Requires="v">
                <p:oleObj spid="_x0000_s620709" name="Equation" r:id="rId25" imgW="342900" imgH="457200" progId="Equation.DSMT4">
                  <p:embed/>
                </p:oleObj>
              </mc:Choice>
              <mc:Fallback>
                <p:oleObj name="Equation" r:id="rId25" imgW="342900" imgH="457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53013" y="3962400"/>
                        <a:ext cx="661987"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51" name="Object 14"/>
          <p:cNvGraphicFramePr>
            <a:graphicFrameLocks noChangeAspect="1"/>
          </p:cNvGraphicFramePr>
          <p:nvPr/>
        </p:nvGraphicFramePr>
        <p:xfrm>
          <a:off x="8061325" y="3124200"/>
          <a:ext cx="473075" cy="381000"/>
        </p:xfrm>
        <a:graphic>
          <a:graphicData uri="http://schemas.openxmlformats.org/presentationml/2006/ole">
            <mc:AlternateContent xmlns:mc="http://schemas.openxmlformats.org/markup-compatibility/2006">
              <mc:Choice xmlns:v="urn:schemas-microsoft-com:vml" Requires="v">
                <p:oleObj spid="_x0000_s620710" name="Equation" r:id="rId27" imgW="241200" imgH="177480" progId="Equation.DSMT4">
                  <p:embed/>
                </p:oleObj>
              </mc:Choice>
              <mc:Fallback>
                <p:oleObj name="Equation" r:id="rId27" imgW="24120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61325" y="3124200"/>
                        <a:ext cx="473075"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3551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60"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436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5" name="Slide Number Placeholder 5"/>
          <p:cNvSpPr>
            <a:spLocks noGrp="1"/>
          </p:cNvSpPr>
          <p:nvPr>
            <p:ph type="sldNum" sz="quarter" idx="12"/>
          </p:nvPr>
        </p:nvSpPr>
        <p:spPr/>
        <p:txBody>
          <a:bodyPr/>
          <a:lstStyle/>
          <a:p>
            <a:fld id="{BA8F72D2-9889-7440-9611-AF24D18735DE}" type="slidenum">
              <a:rPr lang="en-US"/>
              <a:pPr/>
              <a:t>7</a:t>
            </a:fld>
            <a:endParaRPr lang="en-US"/>
          </a:p>
        </p:txBody>
      </p:sp>
      <p:sp>
        <p:nvSpPr>
          <p:cNvPr id="14363" name="Rectangle 2"/>
          <p:cNvSpPr>
            <a:spLocks noGrp="1" noChangeArrowheads="1"/>
          </p:cNvSpPr>
          <p:nvPr>
            <p:ph type="title"/>
          </p:nvPr>
        </p:nvSpPr>
        <p:spPr>
          <a:xfrm>
            <a:off x="685800" y="152400"/>
            <a:ext cx="7772400" cy="609600"/>
          </a:xfrm>
        </p:spPr>
        <p:txBody>
          <a:bodyPr/>
          <a:lstStyle/>
          <a:p>
            <a:r>
              <a:rPr lang="en-US" sz="4000" dirty="0" smtClean="0"/>
              <a:t>Ex</a:t>
            </a:r>
            <a:r>
              <a:rPr lang="en-US" sz="4000" dirty="0"/>
              <a:t>.</a:t>
            </a:r>
            <a:r>
              <a:rPr lang="en-US" sz="4000" dirty="0" smtClean="0"/>
              <a:t> for </a:t>
            </a:r>
            <a:r>
              <a:rPr lang="en-US" sz="4000" dirty="0"/>
              <a:t>Archimedes’ Principle</a:t>
            </a:r>
            <a:endParaRPr lang="en-US" dirty="0"/>
          </a:p>
        </p:txBody>
      </p:sp>
      <p:sp>
        <p:nvSpPr>
          <p:cNvPr id="449539" name="Text Box 3"/>
          <p:cNvSpPr txBox="1">
            <a:spLocks noChangeArrowheads="1"/>
          </p:cNvSpPr>
          <p:nvPr/>
        </p:nvSpPr>
        <p:spPr bwMode="auto">
          <a:xfrm>
            <a:off x="990600" y="793750"/>
            <a:ext cx="73914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Archimedes was asked to determine the purity of the gold used in the crown.   The legend says that he solved this problem by weighing the crown in air and in water.  Suppose the scale read 7.84N in air and 6.86N in water.  What should he have to tell the king about the purity of the gold in the crown? </a:t>
            </a:r>
          </a:p>
        </p:txBody>
      </p:sp>
      <p:sp>
        <p:nvSpPr>
          <p:cNvPr id="449540" name="Text Box 4"/>
          <p:cNvSpPr txBox="1">
            <a:spLocks noChangeArrowheads="1"/>
          </p:cNvSpPr>
          <p:nvPr/>
        </p:nvSpPr>
        <p:spPr bwMode="auto">
          <a:xfrm>
            <a:off x="609600" y="2133600"/>
            <a:ext cx="47244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In the air the tension exerted by the scale on the object is the weight of the crown </a:t>
            </a:r>
          </a:p>
        </p:txBody>
      </p:sp>
      <p:graphicFrame>
        <p:nvGraphicFramePr>
          <p:cNvPr id="449541" name="Object 2"/>
          <p:cNvGraphicFramePr>
            <a:graphicFrameLocks noChangeAspect="1"/>
          </p:cNvGraphicFramePr>
          <p:nvPr/>
        </p:nvGraphicFramePr>
        <p:xfrm>
          <a:off x="5486400" y="2390775"/>
          <a:ext cx="568325" cy="460375"/>
        </p:xfrm>
        <a:graphic>
          <a:graphicData uri="http://schemas.openxmlformats.org/presentationml/2006/ole">
            <mc:AlternateContent xmlns:mc="http://schemas.openxmlformats.org/markup-compatibility/2006">
              <mc:Choice xmlns:v="urn:schemas-microsoft-com:vml" Requires="v">
                <p:oleObj spid="_x0000_s604100" name="Equation" r:id="rId3" imgW="228600" imgH="203200" progId="Equation.DSMT4">
                  <p:embed/>
                </p:oleObj>
              </mc:Choice>
              <mc:Fallback>
                <p:oleObj name="Equation" r:id="rId3" imgW="2286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90775"/>
                        <a:ext cx="568325"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2" name="Text Box 6"/>
          <p:cNvSpPr txBox="1">
            <a:spLocks noChangeArrowheads="1"/>
          </p:cNvSpPr>
          <p:nvPr/>
        </p:nvSpPr>
        <p:spPr bwMode="auto">
          <a:xfrm>
            <a:off x="609600" y="2819400"/>
            <a:ext cx="35052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In the water the tension exerted by the scale on the object is </a:t>
            </a:r>
          </a:p>
        </p:txBody>
      </p:sp>
      <p:graphicFrame>
        <p:nvGraphicFramePr>
          <p:cNvPr id="449543" name="Object 3"/>
          <p:cNvGraphicFramePr>
            <a:graphicFrameLocks noChangeAspect="1"/>
          </p:cNvGraphicFramePr>
          <p:nvPr/>
        </p:nvGraphicFramePr>
        <p:xfrm>
          <a:off x="4343400" y="2895600"/>
          <a:ext cx="820738" cy="609600"/>
        </p:xfrm>
        <a:graphic>
          <a:graphicData uri="http://schemas.openxmlformats.org/presentationml/2006/ole">
            <mc:AlternateContent xmlns:mc="http://schemas.openxmlformats.org/markup-compatibility/2006">
              <mc:Choice xmlns:v="urn:schemas-microsoft-com:vml" Requires="v">
                <p:oleObj spid="_x0000_s604101" name="Equation" r:id="rId5" imgW="330120" imgH="228600" progId="Equation.3">
                  <p:embed/>
                </p:oleObj>
              </mc:Choice>
              <mc:Fallback>
                <p:oleObj name="Equation" r:id="rId5" imgW="3301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895600"/>
                        <a:ext cx="820738"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4" name="Text Box 8"/>
          <p:cNvSpPr txBox="1">
            <a:spLocks noChangeArrowheads="1"/>
          </p:cNvSpPr>
          <p:nvPr/>
        </p:nvSpPr>
        <p:spPr bwMode="auto">
          <a:xfrm>
            <a:off x="609600" y="3657600"/>
            <a:ext cx="3505200" cy="427038"/>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buoyant force B is</a:t>
            </a:r>
          </a:p>
        </p:txBody>
      </p:sp>
      <p:graphicFrame>
        <p:nvGraphicFramePr>
          <p:cNvPr id="449545" name="Object 4"/>
          <p:cNvGraphicFramePr>
            <a:graphicFrameLocks noChangeAspect="1"/>
          </p:cNvGraphicFramePr>
          <p:nvPr/>
        </p:nvGraphicFramePr>
        <p:xfrm>
          <a:off x="4343400" y="3652838"/>
          <a:ext cx="315913" cy="374650"/>
        </p:xfrm>
        <a:graphic>
          <a:graphicData uri="http://schemas.openxmlformats.org/presentationml/2006/ole">
            <mc:AlternateContent xmlns:mc="http://schemas.openxmlformats.org/markup-compatibility/2006">
              <mc:Choice xmlns:v="urn:schemas-microsoft-com:vml" Requires="v">
                <p:oleObj spid="_x0000_s604102"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52838"/>
                        <a:ext cx="3159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6" name="Text Box 10"/>
          <p:cNvSpPr txBox="1">
            <a:spLocks noChangeArrowheads="1"/>
          </p:cNvSpPr>
          <p:nvPr/>
        </p:nvSpPr>
        <p:spPr bwMode="auto">
          <a:xfrm>
            <a:off x="609600" y="4221163"/>
            <a:ext cx="3505200" cy="427037"/>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Since the buoyant force B is</a:t>
            </a:r>
          </a:p>
        </p:txBody>
      </p:sp>
      <p:graphicFrame>
        <p:nvGraphicFramePr>
          <p:cNvPr id="449547" name="Object 5"/>
          <p:cNvGraphicFramePr>
            <a:graphicFrameLocks noChangeAspect="1"/>
          </p:cNvGraphicFramePr>
          <p:nvPr/>
        </p:nvGraphicFramePr>
        <p:xfrm>
          <a:off x="4191000" y="4264025"/>
          <a:ext cx="379413" cy="374650"/>
        </p:xfrm>
        <a:graphic>
          <a:graphicData uri="http://schemas.openxmlformats.org/presentationml/2006/ole">
            <mc:AlternateContent xmlns:mc="http://schemas.openxmlformats.org/markup-compatibility/2006">
              <mc:Choice xmlns:v="urn:schemas-microsoft-com:vml" Requires="v">
                <p:oleObj spid="_x0000_s604103" name="Equation" r:id="rId9" imgW="152280" imgH="164880" progId="Equation.3">
                  <p:embed/>
                </p:oleObj>
              </mc:Choice>
              <mc:Fallback>
                <p:oleObj name="Equation" r:id="rId9"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264025"/>
                        <a:ext cx="3794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8" name="Text Box 12"/>
          <p:cNvSpPr txBox="1">
            <a:spLocks noChangeArrowheads="1"/>
          </p:cNvSpPr>
          <p:nvPr/>
        </p:nvSpPr>
        <p:spPr bwMode="auto">
          <a:xfrm>
            <a:off x="609600" y="4648200"/>
            <a:ext cx="32004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 volume of the displaced water by the crown is</a:t>
            </a:r>
          </a:p>
        </p:txBody>
      </p:sp>
      <p:graphicFrame>
        <p:nvGraphicFramePr>
          <p:cNvPr id="449549" name="Object 6"/>
          <p:cNvGraphicFramePr>
            <a:graphicFrameLocks noChangeAspect="1"/>
          </p:cNvGraphicFramePr>
          <p:nvPr/>
        </p:nvGraphicFramePr>
        <p:xfrm>
          <a:off x="4216400" y="4900613"/>
          <a:ext cx="279400" cy="352425"/>
        </p:xfrm>
        <a:graphic>
          <a:graphicData uri="http://schemas.openxmlformats.org/presentationml/2006/ole">
            <mc:AlternateContent xmlns:mc="http://schemas.openxmlformats.org/markup-compatibility/2006">
              <mc:Choice xmlns:v="urn:schemas-microsoft-com:vml" Requires="v">
                <p:oleObj spid="_x0000_s604104" name="Equation" r:id="rId10" imgW="164880" imgH="228600" progId="Equation.3">
                  <p:embed/>
                </p:oleObj>
              </mc:Choice>
              <mc:Fallback>
                <p:oleObj name="Equation" r:id="rId10" imgW="1648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6400" y="4900613"/>
                        <a:ext cx="279400"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50" name="Text Box 14"/>
          <p:cNvSpPr txBox="1">
            <a:spLocks noChangeArrowheads="1"/>
          </p:cNvSpPr>
          <p:nvPr/>
        </p:nvSpPr>
        <p:spPr bwMode="auto">
          <a:xfrm>
            <a:off x="609600" y="5410200"/>
            <a:ext cx="26670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density of the crown is</a:t>
            </a:r>
          </a:p>
        </p:txBody>
      </p:sp>
      <p:graphicFrame>
        <p:nvGraphicFramePr>
          <p:cNvPr id="449551" name="Object 7"/>
          <p:cNvGraphicFramePr>
            <a:graphicFrameLocks noChangeAspect="1"/>
          </p:cNvGraphicFramePr>
          <p:nvPr/>
        </p:nvGraphicFramePr>
        <p:xfrm>
          <a:off x="3200400" y="5599113"/>
          <a:ext cx="442912" cy="484187"/>
        </p:xfrm>
        <a:graphic>
          <a:graphicData uri="http://schemas.openxmlformats.org/presentationml/2006/ole">
            <mc:AlternateContent xmlns:mc="http://schemas.openxmlformats.org/markup-compatibility/2006">
              <mc:Choice xmlns:v="urn:schemas-microsoft-com:vml" Requires="v">
                <p:oleObj spid="_x0000_s604105" name="Equation" r:id="rId12" imgW="190440" imgH="228600" progId="Equation.3">
                  <p:embed/>
                </p:oleObj>
              </mc:Choice>
              <mc:Fallback>
                <p:oleObj name="Equation" r:id="rId12" imgW="1904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5599113"/>
                        <a:ext cx="442912" cy="4841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52" name="Text Box 16"/>
          <p:cNvSpPr txBox="1">
            <a:spLocks noChangeArrowheads="1"/>
          </p:cNvSpPr>
          <p:nvPr/>
        </p:nvSpPr>
        <p:spPr bwMode="auto">
          <a:xfrm>
            <a:off x="1143000" y="6248400"/>
            <a:ext cx="6858000" cy="336550"/>
          </a:xfrm>
          <a:prstGeom prst="rect">
            <a:avLst/>
          </a:prstGeom>
          <a:solidFill>
            <a:srgbClr val="FFFF99"/>
          </a:solidFill>
          <a:ln w="28575">
            <a:noFill/>
            <a:miter lim="800000"/>
            <a:headEnd/>
            <a:tailEnd/>
          </a:ln>
        </p:spPr>
        <p:txBody>
          <a:bodyPr>
            <a:prstTxWarp prst="textNoShape">
              <a:avLst/>
            </a:prstTxWarp>
            <a:spAutoFit/>
          </a:bodyPr>
          <a:lstStyle/>
          <a:p>
            <a:r>
              <a:rPr lang="en-US" sz="1600" b="1">
                <a:solidFill>
                  <a:srgbClr val="A50021"/>
                </a:solidFill>
                <a:latin typeface="Arial Narrow" charset="0"/>
              </a:rPr>
              <a:t>Since the density of pure gold is 19.3x10</a:t>
            </a:r>
            <a:r>
              <a:rPr lang="en-US" sz="1600" b="1" baseline="30000">
                <a:solidFill>
                  <a:srgbClr val="A50021"/>
                </a:solidFill>
                <a:latin typeface="Arial Narrow" charset="0"/>
              </a:rPr>
              <a:t>3</a:t>
            </a:r>
            <a:r>
              <a:rPr lang="en-US" sz="1600" b="1">
                <a:solidFill>
                  <a:srgbClr val="A50021"/>
                </a:solidFill>
                <a:latin typeface="Arial Narrow" charset="0"/>
              </a:rPr>
              <a:t>kg/m</a:t>
            </a:r>
            <a:r>
              <a:rPr lang="en-US" sz="1600" b="1" baseline="30000">
                <a:solidFill>
                  <a:srgbClr val="A50021"/>
                </a:solidFill>
                <a:latin typeface="Arial Narrow" charset="0"/>
              </a:rPr>
              <a:t>3</a:t>
            </a:r>
            <a:r>
              <a:rPr lang="en-US" sz="1600" b="1">
                <a:solidFill>
                  <a:srgbClr val="A50021"/>
                </a:solidFill>
                <a:latin typeface="Arial Narrow" charset="0"/>
              </a:rPr>
              <a:t>, this crown is not made of pure gold. </a:t>
            </a:r>
          </a:p>
        </p:txBody>
      </p:sp>
      <p:graphicFrame>
        <p:nvGraphicFramePr>
          <p:cNvPr id="449553" name="Object 8"/>
          <p:cNvGraphicFramePr>
            <a:graphicFrameLocks noChangeAspect="1"/>
          </p:cNvGraphicFramePr>
          <p:nvPr/>
        </p:nvGraphicFramePr>
        <p:xfrm>
          <a:off x="6005513" y="2435225"/>
          <a:ext cx="884237" cy="374650"/>
        </p:xfrm>
        <a:graphic>
          <a:graphicData uri="http://schemas.openxmlformats.org/presentationml/2006/ole">
            <mc:AlternateContent xmlns:mc="http://schemas.openxmlformats.org/markup-compatibility/2006">
              <mc:Choice xmlns:v="urn:schemas-microsoft-com:vml" Requires="v">
                <p:oleObj spid="_x0000_s604106" name="Equation" r:id="rId14" imgW="355600" imgH="165100" progId="Equation.DSMT4">
                  <p:embed/>
                </p:oleObj>
              </mc:Choice>
              <mc:Fallback>
                <p:oleObj name="Equation" r:id="rId14" imgW="3556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5513" y="2435225"/>
                        <a:ext cx="884237"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4" name="Object 9"/>
          <p:cNvGraphicFramePr>
            <a:graphicFrameLocks noChangeAspect="1"/>
          </p:cNvGraphicFramePr>
          <p:nvPr/>
        </p:nvGraphicFramePr>
        <p:xfrm>
          <a:off x="6858000" y="2362200"/>
          <a:ext cx="1390650" cy="403225"/>
        </p:xfrm>
        <a:graphic>
          <a:graphicData uri="http://schemas.openxmlformats.org/presentationml/2006/ole">
            <mc:AlternateContent xmlns:mc="http://schemas.openxmlformats.org/markup-compatibility/2006">
              <mc:Choice xmlns:v="urn:schemas-microsoft-com:vml" Requires="v">
                <p:oleObj spid="_x0000_s604107" name="Equation" r:id="rId16" imgW="558720" imgH="177480" progId="Equation.3">
                  <p:embed/>
                </p:oleObj>
              </mc:Choice>
              <mc:Fallback>
                <p:oleObj name="Equation" r:id="rId16" imgW="558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0" y="2362200"/>
                        <a:ext cx="1390650"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5" name="Object 10"/>
          <p:cNvGraphicFramePr>
            <a:graphicFrameLocks noChangeAspect="1"/>
          </p:cNvGraphicFramePr>
          <p:nvPr/>
        </p:nvGraphicFramePr>
        <p:xfrm>
          <a:off x="5145088" y="2928938"/>
          <a:ext cx="1485900" cy="542925"/>
        </p:xfrm>
        <a:graphic>
          <a:graphicData uri="http://schemas.openxmlformats.org/presentationml/2006/ole">
            <mc:AlternateContent xmlns:mc="http://schemas.openxmlformats.org/markup-compatibility/2006">
              <mc:Choice xmlns:v="urn:schemas-microsoft-com:vml" Requires="v">
                <p:oleObj spid="_x0000_s604108" name="Equation" r:id="rId18" imgW="596880" imgH="203040" progId="Equation.3">
                  <p:embed/>
                </p:oleObj>
              </mc:Choice>
              <mc:Fallback>
                <p:oleObj name="Equation" r:id="rId18" imgW="596880" imgH="203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5088" y="2928938"/>
                        <a:ext cx="1485900" cy="542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6" name="Object 11"/>
          <p:cNvGraphicFramePr>
            <a:graphicFrameLocks noChangeAspect="1"/>
          </p:cNvGraphicFramePr>
          <p:nvPr/>
        </p:nvGraphicFramePr>
        <p:xfrm>
          <a:off x="6705600" y="2971800"/>
          <a:ext cx="1389063" cy="474663"/>
        </p:xfrm>
        <a:graphic>
          <a:graphicData uri="http://schemas.openxmlformats.org/presentationml/2006/ole">
            <mc:AlternateContent xmlns:mc="http://schemas.openxmlformats.org/markup-compatibility/2006">
              <mc:Choice xmlns:v="urn:schemas-microsoft-com:vml" Requires="v">
                <p:oleObj spid="_x0000_s604109" name="Equation" r:id="rId20" imgW="558720" imgH="177480" progId="Equation.3">
                  <p:embed/>
                </p:oleObj>
              </mc:Choice>
              <mc:Fallback>
                <p:oleObj name="Equation" r:id="rId20" imgW="55872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05600" y="2971800"/>
                        <a:ext cx="1389063" cy="474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7" name="Object 12"/>
          <p:cNvGraphicFramePr>
            <a:graphicFrameLocks noChangeAspect="1"/>
          </p:cNvGraphicFramePr>
          <p:nvPr/>
        </p:nvGraphicFramePr>
        <p:xfrm>
          <a:off x="4645025" y="3581400"/>
          <a:ext cx="1603375" cy="519113"/>
        </p:xfrm>
        <a:graphic>
          <a:graphicData uri="http://schemas.openxmlformats.org/presentationml/2006/ole">
            <mc:AlternateContent xmlns:mc="http://schemas.openxmlformats.org/markup-compatibility/2006">
              <mc:Choice xmlns:v="urn:schemas-microsoft-com:vml" Requires="v">
                <p:oleObj spid="_x0000_s604110" name="Equation" r:id="rId22" imgW="774360" imgH="228600" progId="Equation.3">
                  <p:embed/>
                </p:oleObj>
              </mc:Choice>
              <mc:Fallback>
                <p:oleObj name="Equation" r:id="rId22" imgW="77436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5025" y="3581400"/>
                        <a:ext cx="1603375"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8" name="Object 13"/>
          <p:cNvGraphicFramePr>
            <a:graphicFrameLocks noChangeAspect="1"/>
          </p:cNvGraphicFramePr>
          <p:nvPr/>
        </p:nvGraphicFramePr>
        <p:xfrm>
          <a:off x="6234113" y="3640138"/>
          <a:ext cx="1157287" cy="403225"/>
        </p:xfrm>
        <a:graphic>
          <a:graphicData uri="http://schemas.openxmlformats.org/presentationml/2006/ole">
            <mc:AlternateContent xmlns:mc="http://schemas.openxmlformats.org/markup-compatibility/2006">
              <mc:Choice xmlns:v="urn:schemas-microsoft-com:vml" Requires="v">
                <p:oleObj spid="_x0000_s604111" name="Equation" r:id="rId24" imgW="558720" imgH="177480" progId="Equation.3">
                  <p:embed/>
                </p:oleObj>
              </mc:Choice>
              <mc:Fallback>
                <p:oleObj name="Equation" r:id="rId24" imgW="558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34113" y="3640138"/>
                        <a:ext cx="1157287"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9" name="Object 14"/>
          <p:cNvGraphicFramePr>
            <a:graphicFrameLocks noChangeAspect="1"/>
          </p:cNvGraphicFramePr>
          <p:nvPr/>
        </p:nvGraphicFramePr>
        <p:xfrm>
          <a:off x="4529138" y="4191000"/>
          <a:ext cx="1420812" cy="519113"/>
        </p:xfrm>
        <a:graphic>
          <a:graphicData uri="http://schemas.openxmlformats.org/presentationml/2006/ole">
            <mc:AlternateContent xmlns:mc="http://schemas.openxmlformats.org/markup-compatibility/2006">
              <mc:Choice xmlns:v="urn:schemas-microsoft-com:vml" Requires="v">
                <p:oleObj spid="_x0000_s604112" name="Equation" r:id="rId26" imgW="571320" imgH="228600" progId="Equation.3">
                  <p:embed/>
                </p:oleObj>
              </mc:Choice>
              <mc:Fallback>
                <p:oleObj name="Equation" r:id="rId26" imgW="57132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9138" y="4191000"/>
                        <a:ext cx="1420812"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0" name="Object 15"/>
          <p:cNvGraphicFramePr>
            <a:graphicFrameLocks noChangeAspect="1"/>
          </p:cNvGraphicFramePr>
          <p:nvPr/>
        </p:nvGraphicFramePr>
        <p:xfrm>
          <a:off x="5907088" y="4191000"/>
          <a:ext cx="1357312" cy="519113"/>
        </p:xfrm>
        <a:graphic>
          <a:graphicData uri="http://schemas.openxmlformats.org/presentationml/2006/ole">
            <mc:AlternateContent xmlns:mc="http://schemas.openxmlformats.org/markup-compatibility/2006">
              <mc:Choice xmlns:v="urn:schemas-microsoft-com:vml" Requires="v">
                <p:oleObj spid="_x0000_s604113" name="Equation" r:id="rId28" imgW="545760" imgH="228600" progId="Equation.3">
                  <p:embed/>
                </p:oleObj>
              </mc:Choice>
              <mc:Fallback>
                <p:oleObj name="Equation" r:id="rId28" imgW="54576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07088" y="4191000"/>
                        <a:ext cx="1357312"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1" name="Object 16"/>
          <p:cNvGraphicFramePr>
            <a:graphicFrameLocks noChangeAspect="1"/>
          </p:cNvGraphicFramePr>
          <p:nvPr/>
        </p:nvGraphicFramePr>
        <p:xfrm>
          <a:off x="7221538" y="4248150"/>
          <a:ext cx="1389062" cy="404813"/>
        </p:xfrm>
        <a:graphic>
          <a:graphicData uri="http://schemas.openxmlformats.org/presentationml/2006/ole">
            <mc:AlternateContent xmlns:mc="http://schemas.openxmlformats.org/markup-compatibility/2006">
              <mc:Choice xmlns:v="urn:schemas-microsoft-com:vml" Requires="v">
                <p:oleObj spid="_x0000_s604114" name="Equation" r:id="rId30" imgW="558720" imgH="177480" progId="Equation.3">
                  <p:embed/>
                </p:oleObj>
              </mc:Choice>
              <mc:Fallback>
                <p:oleObj name="Equation" r:id="rId30" imgW="55872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21538" y="4248150"/>
                        <a:ext cx="1389062" cy="404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2" name="Object 17"/>
          <p:cNvGraphicFramePr>
            <a:graphicFrameLocks noChangeAspect="1"/>
          </p:cNvGraphicFramePr>
          <p:nvPr/>
        </p:nvGraphicFramePr>
        <p:xfrm>
          <a:off x="4437063" y="4900613"/>
          <a:ext cx="515937" cy="352425"/>
        </p:xfrm>
        <a:graphic>
          <a:graphicData uri="http://schemas.openxmlformats.org/presentationml/2006/ole">
            <mc:AlternateContent xmlns:mc="http://schemas.openxmlformats.org/markup-compatibility/2006">
              <mc:Choice xmlns:v="urn:schemas-microsoft-com:vml" Requires="v">
                <p:oleObj spid="_x0000_s604115" name="Equation" r:id="rId32" imgW="304560" imgH="228600" progId="Equation.3">
                  <p:embed/>
                </p:oleObj>
              </mc:Choice>
              <mc:Fallback>
                <p:oleObj name="Equation" r:id="rId32" imgW="30456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37063" y="4900613"/>
                        <a:ext cx="515937"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3" name="Object 18"/>
          <p:cNvGraphicFramePr>
            <a:graphicFrameLocks noChangeAspect="1"/>
          </p:cNvGraphicFramePr>
          <p:nvPr/>
        </p:nvGraphicFramePr>
        <p:xfrm>
          <a:off x="4892675" y="4743450"/>
          <a:ext cx="987425" cy="666750"/>
        </p:xfrm>
        <a:graphic>
          <a:graphicData uri="http://schemas.openxmlformats.org/presentationml/2006/ole">
            <mc:AlternateContent xmlns:mc="http://schemas.openxmlformats.org/markup-compatibility/2006">
              <mc:Choice xmlns:v="urn:schemas-microsoft-com:vml" Requires="v">
                <p:oleObj spid="_x0000_s604116" name="Equation" r:id="rId34" imgW="583920" imgH="431640" progId="Equation.3">
                  <p:embed/>
                </p:oleObj>
              </mc:Choice>
              <mc:Fallback>
                <p:oleObj name="Equation" r:id="rId34" imgW="583920" imgH="43164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92675" y="4743450"/>
                        <a:ext cx="987425" cy="666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4" name="Object 19"/>
          <p:cNvGraphicFramePr>
            <a:graphicFrameLocks noChangeAspect="1"/>
          </p:cNvGraphicFramePr>
          <p:nvPr/>
        </p:nvGraphicFramePr>
        <p:xfrm>
          <a:off x="5745163" y="4772025"/>
          <a:ext cx="2941637" cy="608013"/>
        </p:xfrm>
        <a:graphic>
          <a:graphicData uri="http://schemas.openxmlformats.org/presentationml/2006/ole">
            <mc:AlternateContent xmlns:mc="http://schemas.openxmlformats.org/markup-compatibility/2006">
              <mc:Choice xmlns:v="urn:schemas-microsoft-com:vml" Requires="v">
                <p:oleObj spid="_x0000_s604117" name="Equation" r:id="rId36" imgW="1739900" imgH="393700" progId="Equation.DSMT4">
                  <p:embed/>
                </p:oleObj>
              </mc:Choice>
              <mc:Fallback>
                <p:oleObj name="Equation" r:id="rId36" imgW="1739900" imgH="3937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45163" y="4772025"/>
                        <a:ext cx="2941637"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5" name="Object 20"/>
          <p:cNvGraphicFramePr>
            <a:graphicFrameLocks noChangeAspect="1"/>
          </p:cNvGraphicFramePr>
          <p:nvPr/>
        </p:nvGraphicFramePr>
        <p:xfrm>
          <a:off x="3581400" y="5524500"/>
          <a:ext cx="590550" cy="635000"/>
        </p:xfrm>
        <a:graphic>
          <a:graphicData uri="http://schemas.openxmlformats.org/presentationml/2006/ole">
            <mc:AlternateContent xmlns:mc="http://schemas.openxmlformats.org/markup-compatibility/2006">
              <mc:Choice xmlns:v="urn:schemas-microsoft-com:vml" Requires="v">
                <p:oleObj spid="_x0000_s604118" name="Equation" r:id="rId38" imgW="368300" imgH="431800" progId="Equation.DSMT4">
                  <p:embed/>
                </p:oleObj>
              </mc:Choice>
              <mc:Fallback>
                <p:oleObj name="Equation" r:id="rId38" imgW="368300" imgH="43180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81400" y="5524500"/>
                        <a:ext cx="59055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6" name="Object 21"/>
          <p:cNvGraphicFramePr>
            <a:graphicFrameLocks noChangeAspect="1"/>
          </p:cNvGraphicFramePr>
          <p:nvPr/>
        </p:nvGraphicFramePr>
        <p:xfrm>
          <a:off x="4119562" y="5524500"/>
          <a:ext cx="693738" cy="635000"/>
        </p:xfrm>
        <a:graphic>
          <a:graphicData uri="http://schemas.openxmlformats.org/presentationml/2006/ole">
            <mc:AlternateContent xmlns:mc="http://schemas.openxmlformats.org/markup-compatibility/2006">
              <mc:Choice xmlns:v="urn:schemas-microsoft-com:vml" Requires="v">
                <p:oleObj spid="_x0000_s604119" name="Equation" r:id="rId40" imgW="431800" imgH="431800" progId="Equation.DSMT4">
                  <p:embed/>
                </p:oleObj>
              </mc:Choice>
              <mc:Fallback>
                <p:oleObj name="Equation" r:id="rId40" imgW="431800" imgH="43180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119562" y="5524500"/>
                        <a:ext cx="693738"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7" name="Object 22"/>
          <p:cNvGraphicFramePr>
            <a:graphicFrameLocks noChangeAspect="1"/>
          </p:cNvGraphicFramePr>
          <p:nvPr/>
        </p:nvGraphicFramePr>
        <p:xfrm>
          <a:off x="4762500" y="5524500"/>
          <a:ext cx="755650" cy="635000"/>
        </p:xfrm>
        <a:graphic>
          <a:graphicData uri="http://schemas.openxmlformats.org/presentationml/2006/ole">
            <mc:AlternateContent xmlns:mc="http://schemas.openxmlformats.org/markup-compatibility/2006">
              <mc:Choice xmlns:v="urn:schemas-microsoft-com:vml" Requires="v">
                <p:oleObj spid="_x0000_s604120" name="Equation" r:id="rId42" imgW="469900" imgH="431800" progId="Equation.DSMT4">
                  <p:embed/>
                </p:oleObj>
              </mc:Choice>
              <mc:Fallback>
                <p:oleObj name="Equation" r:id="rId42" imgW="469900" imgH="43180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62500" y="5524500"/>
                        <a:ext cx="75565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8" name="Object 23"/>
          <p:cNvGraphicFramePr>
            <a:graphicFrameLocks noChangeAspect="1"/>
          </p:cNvGraphicFramePr>
          <p:nvPr/>
        </p:nvGraphicFramePr>
        <p:xfrm>
          <a:off x="5513387" y="5516562"/>
          <a:ext cx="3616325" cy="579438"/>
        </p:xfrm>
        <a:graphic>
          <a:graphicData uri="http://schemas.openxmlformats.org/presentationml/2006/ole">
            <mc:AlternateContent xmlns:mc="http://schemas.openxmlformats.org/markup-compatibility/2006">
              <mc:Choice xmlns:v="urn:schemas-microsoft-com:vml" Requires="v">
                <p:oleObj spid="_x0000_s604121" name="Equation" r:id="rId44" imgW="2247900" imgH="393700" progId="Equation.DSMT4">
                  <p:embed/>
                </p:oleObj>
              </mc:Choice>
              <mc:Fallback>
                <p:oleObj name="Equation" r:id="rId44" imgW="2247900" imgH="3937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513387" y="5516562"/>
                        <a:ext cx="3616325" cy="579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1064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5372"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20" name="Slide Number Placeholder 5"/>
          <p:cNvSpPr>
            <a:spLocks noGrp="1"/>
          </p:cNvSpPr>
          <p:nvPr>
            <p:ph type="sldNum" sz="quarter" idx="12"/>
          </p:nvPr>
        </p:nvSpPr>
        <p:spPr/>
        <p:txBody>
          <a:bodyPr/>
          <a:lstStyle/>
          <a:p>
            <a:fld id="{3861A894-2713-A84C-B990-31D3160CDB01}" type="slidenum">
              <a:rPr lang="en-US"/>
              <a:pPr/>
              <a:t>8</a:t>
            </a:fld>
            <a:endParaRPr lang="en-US"/>
          </a:p>
        </p:txBody>
      </p:sp>
      <p:sp>
        <p:nvSpPr>
          <p:cNvPr id="15374" name="Rectangle 2"/>
          <p:cNvSpPr>
            <a:spLocks noGrp="1" noChangeArrowheads="1"/>
          </p:cNvSpPr>
          <p:nvPr>
            <p:ph type="title"/>
          </p:nvPr>
        </p:nvSpPr>
        <p:spPr>
          <a:xfrm>
            <a:off x="685800" y="152400"/>
            <a:ext cx="7772400" cy="609600"/>
          </a:xfrm>
        </p:spPr>
        <p:txBody>
          <a:bodyPr/>
          <a:lstStyle/>
          <a:p>
            <a:r>
              <a:rPr lang="en-US" sz="4000"/>
              <a:t>Example for Buoyant Force</a:t>
            </a:r>
            <a:endParaRPr lang="en-US"/>
          </a:p>
        </p:txBody>
      </p:sp>
      <p:sp>
        <p:nvSpPr>
          <p:cNvPr id="450563" name="Text Box 3"/>
          <p:cNvSpPr txBox="1">
            <a:spLocks noChangeArrowheads="1"/>
          </p:cNvSpPr>
          <p:nvPr/>
        </p:nvSpPr>
        <p:spPr bwMode="auto">
          <a:xfrm>
            <a:off x="990600" y="88582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What fraction of an iceberg is submerged in the sea water?</a:t>
            </a:r>
          </a:p>
        </p:txBody>
      </p:sp>
      <p:sp>
        <p:nvSpPr>
          <p:cNvPr id="450564" name="Text Box 4"/>
          <p:cNvSpPr txBox="1">
            <a:spLocks noChangeArrowheads="1"/>
          </p:cNvSpPr>
          <p:nvPr/>
        </p:nvSpPr>
        <p:spPr bwMode="auto">
          <a:xfrm>
            <a:off x="990600" y="1584325"/>
            <a:ext cx="5562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Let’s assume that the total volume of the iceberg is V</a:t>
            </a:r>
            <a:r>
              <a:rPr lang="en-US" sz="2000" baseline="-25000">
                <a:solidFill>
                  <a:srgbClr val="FF0000"/>
                </a:solidFill>
                <a:latin typeface="Arial Narrow" charset="0"/>
              </a:rPr>
              <a:t>i</a:t>
            </a:r>
            <a:r>
              <a:rPr lang="en-US" sz="2000">
                <a:solidFill>
                  <a:srgbClr val="FF0000"/>
                </a:solidFill>
                <a:latin typeface="Arial Narrow" charset="0"/>
              </a:rPr>
              <a:t>.  Then the weight of the iceberg F</a:t>
            </a:r>
            <a:r>
              <a:rPr lang="en-US" sz="2000" baseline="-25000">
                <a:solidFill>
                  <a:srgbClr val="FF0000"/>
                </a:solidFill>
                <a:latin typeface="Arial Narrow" charset="0"/>
              </a:rPr>
              <a:t>gi</a:t>
            </a:r>
            <a:r>
              <a:rPr lang="en-US" sz="2000">
                <a:solidFill>
                  <a:srgbClr val="FF0000"/>
                </a:solidFill>
                <a:latin typeface="Arial Narrow" charset="0"/>
              </a:rPr>
              <a:t> is </a:t>
            </a:r>
          </a:p>
        </p:txBody>
      </p:sp>
      <p:sp>
        <p:nvSpPr>
          <p:cNvPr id="450565" name="Text Box 5"/>
          <p:cNvSpPr txBox="1">
            <a:spLocks noChangeArrowheads="1"/>
          </p:cNvSpPr>
          <p:nvPr/>
        </p:nvSpPr>
        <p:spPr bwMode="auto">
          <a:xfrm>
            <a:off x="990600" y="3413125"/>
            <a:ext cx="3200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whole system is at its static equilibrium, we obtain</a:t>
            </a:r>
          </a:p>
        </p:txBody>
      </p:sp>
      <p:graphicFrame>
        <p:nvGraphicFramePr>
          <p:cNvPr id="450566" name="Object 2"/>
          <p:cNvGraphicFramePr>
            <a:graphicFrameLocks noChangeAspect="1"/>
          </p:cNvGraphicFramePr>
          <p:nvPr>
            <p:extLst>
              <p:ext uri="{D42A27DB-BD31-4B8C-83A1-F6EECF244321}">
                <p14:modId xmlns:p14="http://schemas.microsoft.com/office/powerpoint/2010/main" val="3719593267"/>
              </p:ext>
            </p:extLst>
          </p:nvPr>
        </p:nvGraphicFramePr>
        <p:xfrm>
          <a:off x="6492875" y="1676400"/>
          <a:ext cx="504825" cy="519113"/>
        </p:xfrm>
        <a:graphic>
          <a:graphicData uri="http://schemas.openxmlformats.org/presentationml/2006/ole">
            <mc:AlternateContent xmlns:mc="http://schemas.openxmlformats.org/markup-compatibility/2006">
              <mc:Choice xmlns:v="urn:schemas-microsoft-com:vml" Requires="v">
                <p:oleObj spid="_x0000_s529202" name="Equation" r:id="rId3" imgW="203200" imgH="228600" progId="Equation.DSMT4">
                  <p:embed/>
                </p:oleObj>
              </mc:Choice>
              <mc:Fallback>
                <p:oleObj name="Equation" r:id="rId3" imgW="203200" imgH="228600" progId="Equation.DSMT4">
                  <p:embed/>
                  <p:pic>
                    <p:nvPicPr>
                      <p:cNvPr id="0" name=""/>
                      <p:cNvPicPr>
                        <a:picLocks noChangeAspect="1" noChangeArrowheads="1"/>
                      </p:cNvPicPr>
                      <p:nvPr/>
                    </p:nvPicPr>
                    <p:blipFill>
                      <a:blip r:embed="rId4"/>
                      <a:srcRect/>
                      <a:stretch>
                        <a:fillRect/>
                      </a:stretch>
                    </p:blipFill>
                    <p:spPr bwMode="auto">
                      <a:xfrm>
                        <a:off x="6492875" y="1676400"/>
                        <a:ext cx="504825"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67" name="Text Box 7"/>
          <p:cNvSpPr txBox="1">
            <a:spLocks noChangeArrowheads="1"/>
          </p:cNvSpPr>
          <p:nvPr/>
        </p:nvSpPr>
        <p:spPr bwMode="auto">
          <a:xfrm>
            <a:off x="990600" y="2346325"/>
            <a:ext cx="5562600" cy="10064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Let’s then assume that the volume of the iceberg submerged in the sea water is V</a:t>
            </a:r>
            <a:r>
              <a:rPr lang="en-US" sz="2000" baseline="-25000">
                <a:solidFill>
                  <a:srgbClr val="FF0000"/>
                </a:solidFill>
                <a:latin typeface="Arial Narrow" charset="0"/>
              </a:rPr>
              <a:t>w</a:t>
            </a:r>
            <a:r>
              <a:rPr lang="en-US" sz="2000">
                <a:solidFill>
                  <a:srgbClr val="FF0000"/>
                </a:solidFill>
                <a:latin typeface="Arial Narrow" charset="0"/>
              </a:rPr>
              <a:t>.  The buoyant force B caused by the displaced water becomes </a:t>
            </a:r>
          </a:p>
        </p:txBody>
      </p:sp>
      <p:graphicFrame>
        <p:nvGraphicFramePr>
          <p:cNvPr id="450568" name="Object 3"/>
          <p:cNvGraphicFramePr>
            <a:graphicFrameLocks noChangeAspect="1"/>
          </p:cNvGraphicFramePr>
          <p:nvPr>
            <p:extLst>
              <p:ext uri="{D42A27DB-BD31-4B8C-83A1-F6EECF244321}">
                <p14:modId xmlns:p14="http://schemas.microsoft.com/office/powerpoint/2010/main" val="2603362900"/>
              </p:ext>
            </p:extLst>
          </p:nvPr>
        </p:nvGraphicFramePr>
        <p:xfrm>
          <a:off x="6478588" y="2678113"/>
          <a:ext cx="379412" cy="346075"/>
        </p:xfrm>
        <a:graphic>
          <a:graphicData uri="http://schemas.openxmlformats.org/presentationml/2006/ole">
            <mc:AlternateContent xmlns:mc="http://schemas.openxmlformats.org/markup-compatibility/2006">
              <mc:Choice xmlns:v="urn:schemas-microsoft-com:vml" Requires="v">
                <p:oleObj spid="_x0000_s529203" name="Equation" r:id="rId5" imgW="152400" imgH="152400" progId="Equation.DSMT4">
                  <p:embed/>
                </p:oleObj>
              </mc:Choice>
              <mc:Fallback>
                <p:oleObj name="Equation" r:id="rId5" imgW="152400" imgH="152400" progId="Equation.DSMT4">
                  <p:embed/>
                  <p:pic>
                    <p:nvPicPr>
                      <p:cNvPr id="0" name=""/>
                      <p:cNvPicPr>
                        <a:picLocks noChangeAspect="1" noChangeArrowheads="1"/>
                      </p:cNvPicPr>
                      <p:nvPr/>
                    </p:nvPicPr>
                    <p:blipFill>
                      <a:blip r:embed="rId6"/>
                      <a:srcRect/>
                      <a:stretch>
                        <a:fillRect/>
                      </a:stretch>
                    </p:blipFill>
                    <p:spPr bwMode="auto">
                      <a:xfrm>
                        <a:off x="6478588" y="2678113"/>
                        <a:ext cx="379412" cy="346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69" name="Object 4"/>
          <p:cNvGraphicFramePr>
            <a:graphicFrameLocks noChangeAspect="1"/>
          </p:cNvGraphicFramePr>
          <p:nvPr>
            <p:extLst>
              <p:ext uri="{D42A27DB-BD31-4B8C-83A1-F6EECF244321}">
                <p14:modId xmlns:p14="http://schemas.microsoft.com/office/powerpoint/2010/main" val="3401905069"/>
              </p:ext>
            </p:extLst>
          </p:nvPr>
        </p:nvGraphicFramePr>
        <p:xfrm>
          <a:off x="4449763" y="3609975"/>
          <a:ext cx="885825" cy="461963"/>
        </p:xfrm>
        <a:graphic>
          <a:graphicData uri="http://schemas.openxmlformats.org/presentationml/2006/ole">
            <mc:AlternateContent xmlns:mc="http://schemas.openxmlformats.org/markup-compatibility/2006">
              <mc:Choice xmlns:v="urn:schemas-microsoft-com:vml" Requires="v">
                <p:oleObj spid="_x0000_s529204" name="Equation" r:id="rId7" imgW="355600" imgH="203200" progId="Equation.DSMT4">
                  <p:embed/>
                </p:oleObj>
              </mc:Choice>
              <mc:Fallback>
                <p:oleObj name="Equation" r:id="rId7" imgW="355600" imgH="203200" progId="Equation.DSMT4">
                  <p:embed/>
                  <p:pic>
                    <p:nvPicPr>
                      <p:cNvPr id="0" name=""/>
                      <p:cNvPicPr>
                        <a:picLocks noChangeAspect="1" noChangeArrowheads="1"/>
                      </p:cNvPicPr>
                      <p:nvPr/>
                    </p:nvPicPr>
                    <p:blipFill>
                      <a:blip r:embed="rId8"/>
                      <a:srcRect/>
                      <a:stretch>
                        <a:fillRect/>
                      </a:stretch>
                    </p:blipFill>
                    <p:spPr bwMode="auto">
                      <a:xfrm>
                        <a:off x="4449763" y="3609975"/>
                        <a:ext cx="885825" cy="461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70" name="Text Box 10"/>
          <p:cNvSpPr txBox="1">
            <a:spLocks noChangeArrowheads="1"/>
          </p:cNvSpPr>
          <p:nvPr/>
        </p:nvSpPr>
        <p:spPr bwMode="auto">
          <a:xfrm>
            <a:off x="990600" y="4098925"/>
            <a:ext cx="3200400" cy="13112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fraction of the volume of the iceberg submerged under the surface of the sea water is</a:t>
            </a:r>
          </a:p>
        </p:txBody>
      </p:sp>
      <p:graphicFrame>
        <p:nvGraphicFramePr>
          <p:cNvPr id="450571" name="Object 5"/>
          <p:cNvGraphicFramePr>
            <a:graphicFrameLocks noChangeAspect="1"/>
          </p:cNvGraphicFramePr>
          <p:nvPr>
            <p:extLst>
              <p:ext uri="{D42A27DB-BD31-4B8C-83A1-F6EECF244321}">
                <p14:modId xmlns:p14="http://schemas.microsoft.com/office/powerpoint/2010/main" val="1688220379"/>
              </p:ext>
            </p:extLst>
          </p:nvPr>
        </p:nvGraphicFramePr>
        <p:xfrm>
          <a:off x="4283075" y="4281488"/>
          <a:ext cx="536575" cy="979487"/>
        </p:xfrm>
        <a:graphic>
          <a:graphicData uri="http://schemas.openxmlformats.org/presentationml/2006/ole">
            <mc:AlternateContent xmlns:mc="http://schemas.openxmlformats.org/markup-compatibility/2006">
              <mc:Choice xmlns:v="urn:schemas-microsoft-com:vml" Requires="v">
                <p:oleObj spid="_x0000_s529205" name="Equation" r:id="rId9" imgW="215900" imgH="431800" progId="Equation.DSMT4">
                  <p:embed/>
                </p:oleObj>
              </mc:Choice>
              <mc:Fallback>
                <p:oleObj name="Equation" r:id="rId9" imgW="215900" imgH="431800" progId="Equation.DSMT4">
                  <p:embed/>
                  <p:pic>
                    <p:nvPicPr>
                      <p:cNvPr id="0" name=""/>
                      <p:cNvPicPr>
                        <a:picLocks noChangeAspect="1" noChangeArrowheads="1"/>
                      </p:cNvPicPr>
                      <p:nvPr/>
                    </p:nvPicPr>
                    <p:blipFill>
                      <a:blip r:embed="rId10"/>
                      <a:srcRect/>
                      <a:stretch>
                        <a:fillRect/>
                      </a:stretch>
                    </p:blipFill>
                    <p:spPr bwMode="auto">
                      <a:xfrm>
                        <a:off x="4283075" y="4281488"/>
                        <a:ext cx="536575" cy="979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72" name="Text Box 12"/>
          <p:cNvSpPr txBox="1">
            <a:spLocks noChangeArrowheads="1"/>
          </p:cNvSpPr>
          <p:nvPr/>
        </p:nvSpPr>
        <p:spPr bwMode="auto">
          <a:xfrm>
            <a:off x="1600200" y="5546725"/>
            <a:ext cx="5791200" cy="396875"/>
          </a:xfrm>
          <a:prstGeom prst="rect">
            <a:avLst/>
          </a:prstGeom>
          <a:solidFill>
            <a:srgbClr val="FFFF99"/>
          </a:solidFill>
          <a:ln w="28575">
            <a:noFill/>
            <a:miter lim="800000"/>
            <a:headEnd/>
            <a:tailEnd/>
          </a:ln>
        </p:spPr>
        <p:txBody>
          <a:bodyPr>
            <a:prstTxWarp prst="textNoShape">
              <a:avLst/>
            </a:prstTxWarp>
            <a:spAutoFit/>
          </a:bodyPr>
          <a:lstStyle/>
          <a:p>
            <a:r>
              <a:rPr lang="en-US" sz="2000">
                <a:solidFill>
                  <a:srgbClr val="FF0000"/>
                </a:solidFill>
                <a:latin typeface="Arial Narrow" charset="0"/>
              </a:rPr>
              <a:t>About 90% of the entire iceberg is submerged in the water!!!</a:t>
            </a:r>
          </a:p>
        </p:txBody>
      </p:sp>
      <p:graphicFrame>
        <p:nvGraphicFramePr>
          <p:cNvPr id="450573" name="Object 6"/>
          <p:cNvGraphicFramePr>
            <a:graphicFrameLocks noChangeAspect="1"/>
          </p:cNvGraphicFramePr>
          <p:nvPr>
            <p:extLst>
              <p:ext uri="{D42A27DB-BD31-4B8C-83A1-F6EECF244321}">
                <p14:modId xmlns:p14="http://schemas.microsoft.com/office/powerpoint/2010/main" val="2650627799"/>
              </p:ext>
            </p:extLst>
          </p:nvPr>
        </p:nvGraphicFramePr>
        <p:xfrm>
          <a:off x="6997700" y="1704975"/>
          <a:ext cx="1200150" cy="460375"/>
        </p:xfrm>
        <a:graphic>
          <a:graphicData uri="http://schemas.openxmlformats.org/presentationml/2006/ole">
            <mc:AlternateContent xmlns:mc="http://schemas.openxmlformats.org/markup-compatibility/2006">
              <mc:Choice xmlns:v="urn:schemas-microsoft-com:vml" Requires="v">
                <p:oleObj spid="_x0000_s529206" name="Equation" r:id="rId11" imgW="482600" imgH="203200" progId="Equation.DSMT4">
                  <p:embed/>
                </p:oleObj>
              </mc:Choice>
              <mc:Fallback>
                <p:oleObj name="Equation" r:id="rId11" imgW="482600" imgH="203200" progId="Equation.DSMT4">
                  <p:embed/>
                  <p:pic>
                    <p:nvPicPr>
                      <p:cNvPr id="0" name=""/>
                      <p:cNvPicPr>
                        <a:picLocks noChangeAspect="1" noChangeArrowheads="1"/>
                      </p:cNvPicPr>
                      <p:nvPr/>
                    </p:nvPicPr>
                    <p:blipFill>
                      <a:blip r:embed="rId12"/>
                      <a:srcRect/>
                      <a:stretch>
                        <a:fillRect/>
                      </a:stretch>
                    </p:blipFill>
                    <p:spPr bwMode="auto">
                      <a:xfrm>
                        <a:off x="6997700" y="1704975"/>
                        <a:ext cx="1200150"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4" name="Object 7"/>
          <p:cNvGraphicFramePr>
            <a:graphicFrameLocks noChangeAspect="1"/>
          </p:cNvGraphicFramePr>
          <p:nvPr>
            <p:extLst>
              <p:ext uri="{D42A27DB-BD31-4B8C-83A1-F6EECF244321}">
                <p14:modId xmlns:p14="http://schemas.microsoft.com/office/powerpoint/2010/main" val="3438340143"/>
              </p:ext>
            </p:extLst>
          </p:nvPr>
        </p:nvGraphicFramePr>
        <p:xfrm>
          <a:off x="6837363" y="2619375"/>
          <a:ext cx="1360487" cy="460375"/>
        </p:xfrm>
        <a:graphic>
          <a:graphicData uri="http://schemas.openxmlformats.org/presentationml/2006/ole">
            <mc:AlternateContent xmlns:mc="http://schemas.openxmlformats.org/markup-compatibility/2006">
              <mc:Choice xmlns:v="urn:schemas-microsoft-com:vml" Requires="v">
                <p:oleObj spid="_x0000_s529207" name="Equation" r:id="rId13" imgW="546100" imgH="203200" progId="Equation.DSMT4">
                  <p:embed/>
                </p:oleObj>
              </mc:Choice>
              <mc:Fallback>
                <p:oleObj name="Equation" r:id="rId13" imgW="546100" imgH="203200" progId="Equation.DSMT4">
                  <p:embed/>
                  <p:pic>
                    <p:nvPicPr>
                      <p:cNvPr id="0" name=""/>
                      <p:cNvPicPr>
                        <a:picLocks noChangeAspect="1" noChangeArrowheads="1"/>
                      </p:cNvPicPr>
                      <p:nvPr/>
                    </p:nvPicPr>
                    <p:blipFill>
                      <a:blip r:embed="rId14"/>
                      <a:srcRect/>
                      <a:stretch>
                        <a:fillRect/>
                      </a:stretch>
                    </p:blipFill>
                    <p:spPr bwMode="auto">
                      <a:xfrm>
                        <a:off x="6837363" y="2619375"/>
                        <a:ext cx="1360487"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5" name="Object 8"/>
          <p:cNvGraphicFramePr>
            <a:graphicFrameLocks noChangeAspect="1"/>
          </p:cNvGraphicFramePr>
          <p:nvPr>
            <p:extLst>
              <p:ext uri="{D42A27DB-BD31-4B8C-83A1-F6EECF244321}">
                <p14:modId xmlns:p14="http://schemas.microsoft.com/office/powerpoint/2010/main" val="6529101"/>
              </p:ext>
            </p:extLst>
          </p:nvPr>
        </p:nvGraphicFramePr>
        <p:xfrm>
          <a:off x="5391150" y="3609975"/>
          <a:ext cx="1358900" cy="461963"/>
        </p:xfrm>
        <a:graphic>
          <a:graphicData uri="http://schemas.openxmlformats.org/presentationml/2006/ole">
            <mc:AlternateContent xmlns:mc="http://schemas.openxmlformats.org/markup-compatibility/2006">
              <mc:Choice xmlns:v="urn:schemas-microsoft-com:vml" Requires="v">
                <p:oleObj spid="_x0000_s529208" name="Equation" r:id="rId15" imgW="546100" imgH="203200" progId="Equation.DSMT4">
                  <p:embed/>
                </p:oleObj>
              </mc:Choice>
              <mc:Fallback>
                <p:oleObj name="Equation" r:id="rId15" imgW="546100" imgH="203200" progId="Equation.DSMT4">
                  <p:embed/>
                  <p:pic>
                    <p:nvPicPr>
                      <p:cNvPr id="0" name=""/>
                      <p:cNvPicPr>
                        <a:picLocks noChangeAspect="1" noChangeArrowheads="1"/>
                      </p:cNvPicPr>
                      <p:nvPr/>
                    </p:nvPicPr>
                    <p:blipFill>
                      <a:blip r:embed="rId16"/>
                      <a:srcRect/>
                      <a:stretch>
                        <a:fillRect/>
                      </a:stretch>
                    </p:blipFill>
                    <p:spPr bwMode="auto">
                      <a:xfrm>
                        <a:off x="5391150" y="3609975"/>
                        <a:ext cx="1358900" cy="461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6" name="Object 9"/>
          <p:cNvGraphicFramePr>
            <a:graphicFrameLocks noChangeAspect="1"/>
          </p:cNvGraphicFramePr>
          <p:nvPr>
            <p:extLst>
              <p:ext uri="{D42A27DB-BD31-4B8C-83A1-F6EECF244321}">
                <p14:modId xmlns:p14="http://schemas.microsoft.com/office/powerpoint/2010/main" val="390954641"/>
              </p:ext>
            </p:extLst>
          </p:nvPr>
        </p:nvGraphicFramePr>
        <p:xfrm>
          <a:off x="4733925" y="4279900"/>
          <a:ext cx="885825" cy="981075"/>
        </p:xfrm>
        <a:graphic>
          <a:graphicData uri="http://schemas.openxmlformats.org/presentationml/2006/ole">
            <mc:AlternateContent xmlns:mc="http://schemas.openxmlformats.org/markup-compatibility/2006">
              <mc:Choice xmlns:v="urn:schemas-microsoft-com:vml" Requires="v">
                <p:oleObj spid="_x0000_s529209" name="Equation" r:id="rId17" imgW="355600" imgH="431800" progId="Equation.DSMT4">
                  <p:embed/>
                </p:oleObj>
              </mc:Choice>
              <mc:Fallback>
                <p:oleObj name="Equation" r:id="rId17" imgW="355600" imgH="431800" progId="Equation.DSMT4">
                  <p:embed/>
                  <p:pic>
                    <p:nvPicPr>
                      <p:cNvPr id="0" name=""/>
                      <p:cNvPicPr>
                        <a:picLocks noChangeAspect="1" noChangeArrowheads="1"/>
                      </p:cNvPicPr>
                      <p:nvPr/>
                    </p:nvPicPr>
                    <p:blipFill>
                      <a:blip r:embed="rId18"/>
                      <a:srcRect/>
                      <a:stretch>
                        <a:fillRect/>
                      </a:stretch>
                    </p:blipFill>
                    <p:spPr bwMode="auto">
                      <a:xfrm>
                        <a:off x="4733925" y="4279900"/>
                        <a:ext cx="885825" cy="981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7" name="Object 10"/>
          <p:cNvGraphicFramePr>
            <a:graphicFrameLocks noChangeAspect="1"/>
          </p:cNvGraphicFramePr>
          <p:nvPr>
            <p:extLst>
              <p:ext uri="{D42A27DB-BD31-4B8C-83A1-F6EECF244321}">
                <p14:modId xmlns:p14="http://schemas.microsoft.com/office/powerpoint/2010/main" val="791911959"/>
              </p:ext>
            </p:extLst>
          </p:nvPr>
        </p:nvGraphicFramePr>
        <p:xfrm>
          <a:off x="5622925" y="4191000"/>
          <a:ext cx="3506788" cy="1008063"/>
        </p:xfrm>
        <a:graphic>
          <a:graphicData uri="http://schemas.openxmlformats.org/presentationml/2006/ole">
            <mc:AlternateContent xmlns:mc="http://schemas.openxmlformats.org/markup-compatibility/2006">
              <mc:Choice xmlns:v="urn:schemas-microsoft-com:vml" Requires="v">
                <p:oleObj spid="_x0000_s529210" name="Equation" r:id="rId19" imgW="1409700" imgH="444500" progId="Equation.DSMT4">
                  <p:embed/>
                </p:oleObj>
              </mc:Choice>
              <mc:Fallback>
                <p:oleObj name="Equation" r:id="rId19" imgW="1409700" imgH="444500" progId="Equation.DSMT4">
                  <p:embed/>
                  <p:pic>
                    <p:nvPicPr>
                      <p:cNvPr id="0" name=""/>
                      <p:cNvPicPr>
                        <a:picLocks noChangeAspect="1" noChangeArrowheads="1"/>
                      </p:cNvPicPr>
                      <p:nvPr/>
                    </p:nvPicPr>
                    <p:blipFill>
                      <a:blip r:embed="rId20"/>
                      <a:srcRect/>
                      <a:stretch>
                        <a:fillRect/>
                      </a:stretch>
                    </p:blipFill>
                    <p:spPr bwMode="auto">
                      <a:xfrm>
                        <a:off x="5622925" y="4191000"/>
                        <a:ext cx="3506788" cy="1008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0372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5"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6396"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26" name="Slide Number Placeholder 5"/>
          <p:cNvSpPr>
            <a:spLocks noGrp="1"/>
          </p:cNvSpPr>
          <p:nvPr>
            <p:ph type="sldNum" sz="quarter" idx="12"/>
          </p:nvPr>
        </p:nvSpPr>
        <p:spPr/>
        <p:txBody>
          <a:bodyPr/>
          <a:lstStyle/>
          <a:p>
            <a:fld id="{434B8F8B-9D59-3942-A715-E3AE8C3C4672}" type="slidenum">
              <a:rPr lang="en-US"/>
              <a:pPr/>
              <a:t>9</a:t>
            </a:fld>
            <a:endParaRPr lang="en-US"/>
          </a:p>
        </p:txBody>
      </p:sp>
      <p:pic>
        <p:nvPicPr>
          <p:cNvPr id="451586" name="Picture 2" descr="FG13_021"/>
          <p:cNvPicPr>
            <a:picLocks noChangeAspect="1" noChangeArrowheads="1"/>
          </p:cNvPicPr>
          <p:nvPr/>
        </p:nvPicPr>
        <p:blipFill>
          <a:blip r:embed="rId3"/>
          <a:srcRect/>
          <a:stretch>
            <a:fillRect/>
          </a:stretch>
        </p:blipFill>
        <p:spPr bwMode="auto">
          <a:xfrm>
            <a:off x="0" y="3048000"/>
            <a:ext cx="3352800" cy="3581400"/>
          </a:xfrm>
          <a:prstGeom prst="rect">
            <a:avLst/>
          </a:prstGeom>
          <a:noFill/>
          <a:ln w="9525">
            <a:noFill/>
            <a:miter lim="800000"/>
            <a:headEnd/>
            <a:tailEnd/>
          </a:ln>
        </p:spPr>
      </p:pic>
      <p:sp>
        <p:nvSpPr>
          <p:cNvPr id="16399" name="Rectangle 3"/>
          <p:cNvSpPr>
            <a:spLocks noGrp="1" noChangeArrowheads="1"/>
          </p:cNvSpPr>
          <p:nvPr>
            <p:ph type="title"/>
          </p:nvPr>
        </p:nvSpPr>
        <p:spPr>
          <a:xfrm>
            <a:off x="685800" y="76200"/>
            <a:ext cx="7772400" cy="609600"/>
          </a:xfrm>
        </p:spPr>
        <p:txBody>
          <a:bodyPr/>
          <a:lstStyle/>
          <a:p>
            <a:r>
              <a:rPr lang="en-US" sz="4000"/>
              <a:t>Flow Rate and the Equation of Continuity</a:t>
            </a:r>
            <a:endParaRPr lang="en-US"/>
          </a:p>
        </p:txBody>
      </p:sp>
      <p:sp>
        <p:nvSpPr>
          <p:cNvPr id="451588" name="Text Box 4"/>
          <p:cNvSpPr txBox="1">
            <a:spLocks noChangeArrowheads="1"/>
          </p:cNvSpPr>
          <p:nvPr/>
        </p:nvSpPr>
        <p:spPr bwMode="auto">
          <a:xfrm>
            <a:off x="1752600" y="762000"/>
            <a:ext cx="5867400" cy="557213"/>
          </a:xfrm>
          <a:prstGeom prst="rect">
            <a:avLst/>
          </a:prstGeom>
          <a:solidFill>
            <a:srgbClr val="CCFFFF"/>
          </a:solidFill>
          <a:ln w="38100">
            <a:solidFill>
              <a:srgbClr val="990000"/>
            </a:solidFill>
            <a:miter lim="800000"/>
            <a:headEnd/>
            <a:tailEnd/>
          </a:ln>
        </p:spPr>
        <p:txBody>
          <a:bodyPr>
            <a:prstTxWarp prst="textNoShape">
              <a:avLst/>
            </a:prstTxWarp>
            <a:spAutoFit/>
          </a:bodyPr>
          <a:lstStyle/>
          <a:p>
            <a:pPr>
              <a:spcBef>
                <a:spcPct val="20000"/>
              </a:spcBef>
            </a:pPr>
            <a:r>
              <a:rPr lang="en-US" sz="2800" b="1">
                <a:solidFill>
                  <a:srgbClr val="A50021"/>
                </a:solidFill>
                <a:latin typeface="Arial Narrow" charset="0"/>
              </a:rPr>
              <a:t>Study of fluid in motion: Fluid Dynamics</a:t>
            </a:r>
          </a:p>
        </p:txBody>
      </p:sp>
      <p:sp>
        <p:nvSpPr>
          <p:cNvPr id="451589" name="Text Box 5"/>
          <p:cNvSpPr txBox="1">
            <a:spLocks noChangeArrowheads="1"/>
          </p:cNvSpPr>
          <p:nvPr/>
        </p:nvSpPr>
        <p:spPr bwMode="auto">
          <a:xfrm>
            <a:off x="990600" y="1371600"/>
            <a:ext cx="2438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If the fluid is water: </a:t>
            </a:r>
          </a:p>
        </p:txBody>
      </p:sp>
      <p:sp>
        <p:nvSpPr>
          <p:cNvPr id="451590" name="Text Box 6"/>
          <p:cNvSpPr txBox="1">
            <a:spLocks noChangeArrowheads="1"/>
          </p:cNvSpPr>
          <p:nvPr/>
        </p:nvSpPr>
        <p:spPr bwMode="auto">
          <a:xfrm>
            <a:off x="2286000" y="1828800"/>
            <a:ext cx="6858000" cy="1552575"/>
          </a:xfrm>
          <a:prstGeom prst="rect">
            <a:avLst/>
          </a:prstGeom>
          <a:noFill/>
          <a:ln w="28575">
            <a:noFill/>
            <a:miter lim="800000"/>
            <a:headEnd/>
            <a:tailEnd/>
          </a:ln>
        </p:spPr>
        <p:txBody>
          <a:bodyPr>
            <a:prstTxWarp prst="textNoShape">
              <a:avLst/>
            </a:prstTxWarp>
            <a:spAutoFit/>
          </a:bodyPr>
          <a:lstStyle/>
          <a:p>
            <a:pPr>
              <a:buFontTx/>
              <a:buChar char="•"/>
            </a:pPr>
            <a:r>
              <a:rPr lang="en-US" b="1">
                <a:solidFill>
                  <a:srgbClr val="003300"/>
                </a:solidFill>
                <a:latin typeface="Arial Narrow" charset="0"/>
              </a:rPr>
              <a:t>Streamline or Laminar flow</a:t>
            </a:r>
            <a:r>
              <a:rPr lang="en-US">
                <a:solidFill>
                  <a:srgbClr val="003300"/>
                </a:solidFill>
                <a:latin typeface="Arial Narrow" charset="0"/>
              </a:rPr>
              <a:t>: Each particle of the fluid follows a smooth path, a streamline</a:t>
            </a:r>
          </a:p>
          <a:p>
            <a:pPr>
              <a:buFontTx/>
              <a:buChar char="•"/>
            </a:pPr>
            <a:r>
              <a:rPr lang="en-US" b="1">
                <a:solidFill>
                  <a:srgbClr val="003300"/>
                </a:solidFill>
                <a:latin typeface="Arial Narrow" charset="0"/>
              </a:rPr>
              <a:t>Turbulent flow</a:t>
            </a:r>
            <a:r>
              <a:rPr lang="en-US">
                <a:solidFill>
                  <a:srgbClr val="003300"/>
                </a:solidFill>
                <a:latin typeface="Arial Narrow" charset="0"/>
              </a:rPr>
              <a:t>: Erratic, small, whirlpool-like circles called eddy current or eddies which absorbs a lot of energy</a:t>
            </a:r>
          </a:p>
        </p:txBody>
      </p:sp>
      <p:sp>
        <p:nvSpPr>
          <p:cNvPr id="451591" name="Text Box 7"/>
          <p:cNvSpPr txBox="1">
            <a:spLocks noChangeArrowheads="1"/>
          </p:cNvSpPr>
          <p:nvPr/>
        </p:nvSpPr>
        <p:spPr bwMode="auto">
          <a:xfrm>
            <a:off x="609600" y="2064603"/>
            <a:ext cx="1752600" cy="830997"/>
          </a:xfrm>
          <a:prstGeom prst="rect">
            <a:avLst/>
          </a:prstGeom>
          <a:noFill/>
          <a:ln w="28575">
            <a:noFill/>
            <a:miter lim="800000"/>
            <a:headEnd/>
            <a:tailEnd/>
          </a:ln>
        </p:spPr>
        <p:txBody>
          <a:bodyPr wrap="square">
            <a:prstTxWarp prst="textNoShape">
              <a:avLst/>
            </a:prstTxWarp>
            <a:spAutoFit/>
          </a:bodyPr>
          <a:lstStyle/>
          <a:p>
            <a:r>
              <a:rPr lang="en-US" dirty="0">
                <a:solidFill>
                  <a:schemeClr val="accent2"/>
                </a:solidFill>
                <a:latin typeface="Arial Narrow" charset="0"/>
              </a:rPr>
              <a:t>Two</a:t>
            </a:r>
            <a:r>
              <a:rPr lang="en-US" dirty="0" smtClean="0">
                <a:solidFill>
                  <a:schemeClr val="accent2"/>
                </a:solidFill>
                <a:latin typeface="Arial Narrow" charset="0"/>
              </a:rPr>
              <a:t> primary </a:t>
            </a:r>
            <a:r>
              <a:rPr lang="en-US" dirty="0">
                <a:solidFill>
                  <a:schemeClr val="accent2"/>
                </a:solidFill>
                <a:latin typeface="Arial Narrow" charset="0"/>
              </a:rPr>
              <a:t>types of </a:t>
            </a:r>
            <a:r>
              <a:rPr lang="en-US" dirty="0" smtClean="0">
                <a:solidFill>
                  <a:schemeClr val="accent2"/>
                </a:solidFill>
                <a:latin typeface="Arial Narrow" charset="0"/>
              </a:rPr>
              <a:t>flows</a:t>
            </a:r>
            <a:endParaRPr lang="en-US" dirty="0">
              <a:solidFill>
                <a:schemeClr val="accent2"/>
              </a:solidFill>
              <a:latin typeface="Arial Narrow" charset="0"/>
            </a:endParaRPr>
          </a:p>
        </p:txBody>
      </p:sp>
      <p:sp>
        <p:nvSpPr>
          <p:cNvPr id="451592" name="Text Box 8"/>
          <p:cNvSpPr txBox="1">
            <a:spLocks noChangeArrowheads="1"/>
          </p:cNvSpPr>
          <p:nvPr/>
        </p:nvSpPr>
        <p:spPr bwMode="auto">
          <a:xfrm>
            <a:off x="3200400" y="1387475"/>
            <a:ext cx="2438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Water dynamics?? </a:t>
            </a:r>
          </a:p>
        </p:txBody>
      </p:sp>
      <p:sp>
        <p:nvSpPr>
          <p:cNvPr id="451593" name="Text Box 9"/>
          <p:cNvSpPr txBox="1">
            <a:spLocks noChangeArrowheads="1"/>
          </p:cNvSpPr>
          <p:nvPr/>
        </p:nvSpPr>
        <p:spPr bwMode="auto">
          <a:xfrm>
            <a:off x="5562600" y="1371600"/>
            <a:ext cx="2057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Hydro-dynamics </a:t>
            </a:r>
          </a:p>
        </p:txBody>
      </p:sp>
      <p:sp>
        <p:nvSpPr>
          <p:cNvPr id="451594" name="Text Box 10"/>
          <p:cNvSpPr txBox="1">
            <a:spLocks noChangeArrowheads="1"/>
          </p:cNvSpPr>
          <p:nvPr/>
        </p:nvSpPr>
        <p:spPr bwMode="auto">
          <a:xfrm>
            <a:off x="152400" y="3352800"/>
            <a:ext cx="7696200" cy="457200"/>
          </a:xfrm>
          <a:prstGeom prst="rect">
            <a:avLst/>
          </a:prstGeom>
          <a:noFill/>
          <a:ln w="28575">
            <a:noFill/>
            <a:miter lim="800000"/>
            <a:headEnd/>
            <a:tailEnd/>
          </a:ln>
        </p:spPr>
        <p:txBody>
          <a:bodyPr>
            <a:prstTxWarp prst="textNoShape">
              <a:avLst/>
            </a:prstTxWarp>
            <a:spAutoFit/>
          </a:bodyPr>
          <a:lstStyle/>
          <a:p>
            <a:r>
              <a:rPr lang="en-US" dirty="0">
                <a:solidFill>
                  <a:srgbClr val="003300"/>
                </a:solidFill>
                <a:latin typeface="Arial Narrow" charset="0"/>
              </a:rPr>
              <a:t>Flow rate: the mass of fluid that passes the given point per unit time</a:t>
            </a:r>
          </a:p>
        </p:txBody>
      </p:sp>
      <p:graphicFrame>
        <p:nvGraphicFramePr>
          <p:cNvPr id="451595" name="Object 2"/>
          <p:cNvGraphicFramePr>
            <a:graphicFrameLocks noChangeAspect="1"/>
          </p:cNvGraphicFramePr>
          <p:nvPr/>
        </p:nvGraphicFramePr>
        <p:xfrm>
          <a:off x="7848600" y="3298825"/>
          <a:ext cx="1143000" cy="511175"/>
        </p:xfrm>
        <a:graphic>
          <a:graphicData uri="http://schemas.openxmlformats.org/presentationml/2006/ole">
            <mc:AlternateContent xmlns:mc="http://schemas.openxmlformats.org/markup-compatibility/2006">
              <mc:Choice xmlns:v="urn:schemas-microsoft-com:vml" Requires="v">
                <p:oleObj spid="_x0000_s530226" name="Equation" r:id="rId4" imgW="482400" imgH="177480" progId="Equation.DSMT4">
                  <p:embed/>
                </p:oleObj>
              </mc:Choice>
              <mc:Fallback>
                <p:oleObj name="Equation" r:id="rId4" imgW="48240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298825"/>
                        <a:ext cx="1143000" cy="511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596" name="Text Box 12"/>
          <p:cNvSpPr txBox="1">
            <a:spLocks noChangeArrowheads="1"/>
          </p:cNvSpPr>
          <p:nvPr/>
        </p:nvSpPr>
        <p:spPr bwMode="auto">
          <a:xfrm>
            <a:off x="3886200" y="4648200"/>
            <a:ext cx="4470400" cy="457200"/>
          </a:xfrm>
          <a:prstGeom prst="rect">
            <a:avLst/>
          </a:prstGeom>
          <a:noFill/>
          <a:ln w="28575">
            <a:noFill/>
            <a:miter lim="800000"/>
            <a:headEnd/>
            <a:tailEnd/>
          </a:ln>
        </p:spPr>
        <p:txBody>
          <a:bodyPr>
            <a:prstTxWarp prst="textNoShape">
              <a:avLst/>
            </a:prstTxWarp>
            <a:spAutoFit/>
          </a:bodyPr>
          <a:lstStyle/>
          <a:p>
            <a:r>
              <a:rPr lang="en-US">
                <a:solidFill>
                  <a:srgbClr val="003300"/>
                </a:solidFill>
                <a:latin typeface="Arial Narrow" charset="0"/>
              </a:rPr>
              <a:t>since the total flow must be conserved</a:t>
            </a:r>
          </a:p>
        </p:txBody>
      </p:sp>
      <p:graphicFrame>
        <p:nvGraphicFramePr>
          <p:cNvPr id="451597" name="Object 3"/>
          <p:cNvGraphicFramePr>
            <a:graphicFrameLocks noChangeAspect="1"/>
          </p:cNvGraphicFramePr>
          <p:nvPr/>
        </p:nvGraphicFramePr>
        <p:xfrm>
          <a:off x="3886200" y="3886200"/>
          <a:ext cx="1022350" cy="762000"/>
        </p:xfrm>
        <a:graphic>
          <a:graphicData uri="http://schemas.openxmlformats.org/presentationml/2006/ole">
            <mc:AlternateContent xmlns:mc="http://schemas.openxmlformats.org/markup-compatibility/2006">
              <mc:Choice xmlns:v="urn:schemas-microsoft-com:vml" Requires="v">
                <p:oleObj spid="_x0000_s530227" name="Equation" r:id="rId6" imgW="431640" imgH="393480" progId="Equation.DSMT4">
                  <p:embed/>
                </p:oleObj>
              </mc:Choice>
              <mc:Fallback>
                <p:oleObj name="Equation" r:id="rId6" imgW="4316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886200"/>
                        <a:ext cx="10223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598" name="Object 4"/>
          <p:cNvGraphicFramePr>
            <a:graphicFrameLocks noChangeAspect="1"/>
          </p:cNvGraphicFramePr>
          <p:nvPr/>
        </p:nvGraphicFramePr>
        <p:xfrm>
          <a:off x="4876800" y="3886200"/>
          <a:ext cx="1293813" cy="762000"/>
        </p:xfrm>
        <a:graphic>
          <a:graphicData uri="http://schemas.openxmlformats.org/presentationml/2006/ole">
            <mc:AlternateContent xmlns:mc="http://schemas.openxmlformats.org/markup-compatibility/2006">
              <mc:Choice xmlns:v="urn:schemas-microsoft-com:vml" Requires="v">
                <p:oleObj spid="_x0000_s530228" name="Equation" r:id="rId8" imgW="545760" imgH="393480" progId="Equation.DSMT4">
                  <p:embed/>
                </p:oleObj>
              </mc:Choice>
              <mc:Fallback>
                <p:oleObj name="Equation" r:id="rId8" imgW="54576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886200"/>
                        <a:ext cx="1293813"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599" name="Object 5"/>
          <p:cNvGraphicFramePr>
            <a:graphicFrameLocks noChangeAspect="1"/>
          </p:cNvGraphicFramePr>
          <p:nvPr/>
        </p:nvGraphicFramePr>
        <p:xfrm>
          <a:off x="6116638" y="3886200"/>
          <a:ext cx="1503362" cy="762000"/>
        </p:xfrm>
        <a:graphic>
          <a:graphicData uri="http://schemas.openxmlformats.org/presentationml/2006/ole">
            <mc:AlternateContent xmlns:mc="http://schemas.openxmlformats.org/markup-compatibility/2006">
              <mc:Choice xmlns:v="urn:schemas-microsoft-com:vml" Requires="v">
                <p:oleObj spid="_x0000_s530229" name="Equation" r:id="rId10" imgW="634680" imgH="393480" progId="Equation.DSMT4">
                  <p:embed/>
                </p:oleObj>
              </mc:Choice>
              <mc:Fallback>
                <p:oleObj name="Equation" r:id="rId10" imgW="6346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6638" y="3886200"/>
                        <a:ext cx="1503362"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0" name="Object 6"/>
          <p:cNvGraphicFramePr>
            <a:graphicFrameLocks noChangeAspect="1"/>
          </p:cNvGraphicFramePr>
          <p:nvPr/>
        </p:nvGraphicFramePr>
        <p:xfrm>
          <a:off x="7602538" y="4038600"/>
          <a:ext cx="931862" cy="441325"/>
        </p:xfrm>
        <a:graphic>
          <a:graphicData uri="http://schemas.openxmlformats.org/presentationml/2006/ole">
            <mc:AlternateContent xmlns:mc="http://schemas.openxmlformats.org/markup-compatibility/2006">
              <mc:Choice xmlns:v="urn:schemas-microsoft-com:vml" Requires="v">
                <p:oleObj spid="_x0000_s530230" name="Equation" r:id="rId12" imgW="393480" imgH="228600" progId="Equation.DSMT4">
                  <p:embed/>
                </p:oleObj>
              </mc:Choice>
              <mc:Fallback>
                <p:oleObj name="Equation" r:id="rId12" imgW="3934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02538" y="4038600"/>
                        <a:ext cx="931862"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1" name="Object 7"/>
          <p:cNvGraphicFramePr>
            <a:graphicFrameLocks noChangeAspect="1"/>
          </p:cNvGraphicFramePr>
          <p:nvPr/>
        </p:nvGraphicFramePr>
        <p:xfrm>
          <a:off x="6477000" y="5181600"/>
          <a:ext cx="1262063" cy="441325"/>
        </p:xfrm>
        <a:graphic>
          <a:graphicData uri="http://schemas.openxmlformats.org/presentationml/2006/ole">
            <mc:AlternateContent xmlns:mc="http://schemas.openxmlformats.org/markup-compatibility/2006">
              <mc:Choice xmlns:v="urn:schemas-microsoft-com:vml" Requires="v">
                <p:oleObj spid="_x0000_s530231" name="Equation" r:id="rId14" imgW="533160" imgH="228600" progId="Equation.DSMT4">
                  <p:embed/>
                </p:oleObj>
              </mc:Choice>
              <mc:Fallback>
                <p:oleObj name="Equation" r:id="rId14" imgW="53316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5181600"/>
                        <a:ext cx="1262063"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2" name="Object 8"/>
          <p:cNvGraphicFramePr>
            <a:graphicFrameLocks noChangeAspect="1"/>
          </p:cNvGraphicFramePr>
          <p:nvPr/>
        </p:nvGraphicFramePr>
        <p:xfrm>
          <a:off x="3625850" y="5029200"/>
          <a:ext cx="1022350" cy="762000"/>
        </p:xfrm>
        <a:graphic>
          <a:graphicData uri="http://schemas.openxmlformats.org/presentationml/2006/ole">
            <mc:AlternateContent xmlns:mc="http://schemas.openxmlformats.org/markup-compatibility/2006">
              <mc:Choice xmlns:v="urn:schemas-microsoft-com:vml" Requires="v">
                <p:oleObj spid="_x0000_s530232" name="Equation" r:id="rId16" imgW="431640" imgH="393480" progId="Equation.DSMT4">
                  <p:embed/>
                </p:oleObj>
              </mc:Choice>
              <mc:Fallback>
                <p:oleObj name="Equation" r:id="rId16" imgW="43164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5850" y="5029200"/>
                        <a:ext cx="10223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603" name="AutoShape 19"/>
          <p:cNvSpPr>
            <a:spLocks noChangeArrowheads="1"/>
          </p:cNvSpPr>
          <p:nvPr/>
        </p:nvSpPr>
        <p:spPr bwMode="auto">
          <a:xfrm>
            <a:off x="5562600" y="5105400"/>
            <a:ext cx="838200" cy="609600"/>
          </a:xfrm>
          <a:prstGeom prst="rightArrow">
            <a:avLst>
              <a:gd name="adj1" fmla="val 50000"/>
              <a:gd name="adj2" fmla="val 34375"/>
            </a:avLst>
          </a:prstGeom>
          <a:solidFill>
            <a:srgbClr val="FFFFCC"/>
          </a:solidFill>
          <a:ln w="28575">
            <a:solidFill>
              <a:srgbClr val="FF0000"/>
            </a:solidFill>
            <a:miter lim="800000"/>
            <a:headEnd/>
            <a:tailEnd/>
          </a:ln>
        </p:spPr>
        <p:txBody>
          <a:bodyPr wrap="none" anchor="ctr">
            <a:prstTxWarp prst="textNoShape">
              <a:avLst/>
            </a:prstTxWarp>
          </a:bodyPr>
          <a:lstStyle/>
          <a:p>
            <a:endParaRPr lang="en-US"/>
          </a:p>
        </p:txBody>
      </p:sp>
      <p:sp>
        <p:nvSpPr>
          <p:cNvPr id="451604" name="Text Box 20"/>
          <p:cNvSpPr txBox="1">
            <a:spLocks noChangeArrowheads="1"/>
          </p:cNvSpPr>
          <p:nvPr/>
        </p:nvSpPr>
        <p:spPr bwMode="auto">
          <a:xfrm>
            <a:off x="5399088" y="5829300"/>
            <a:ext cx="2678112" cy="495300"/>
          </a:xfrm>
          <a:prstGeom prst="rect">
            <a:avLst/>
          </a:prstGeom>
          <a:solidFill>
            <a:srgbClr val="FFFFCC"/>
          </a:solidFill>
          <a:ln w="38100">
            <a:solidFill>
              <a:srgbClr val="FF0000"/>
            </a:solidFill>
            <a:miter lim="800000"/>
            <a:headEnd/>
            <a:tailEnd/>
          </a:ln>
        </p:spPr>
        <p:txBody>
          <a:bodyPr wrap="none">
            <a:prstTxWarp prst="textNoShape">
              <a:avLst/>
            </a:prstTxWarp>
            <a:spAutoFit/>
          </a:bodyPr>
          <a:lstStyle/>
          <a:p>
            <a:r>
              <a:rPr lang="en-US">
                <a:solidFill>
                  <a:srgbClr val="FF0000"/>
                </a:solidFill>
                <a:latin typeface="Arial Narrow" charset="0"/>
              </a:rPr>
              <a:t>Equation of Continuity</a:t>
            </a:r>
          </a:p>
        </p:txBody>
      </p:sp>
      <p:graphicFrame>
        <p:nvGraphicFramePr>
          <p:cNvPr id="451605" name="Object 9"/>
          <p:cNvGraphicFramePr>
            <a:graphicFrameLocks noChangeAspect="1"/>
          </p:cNvGraphicFramePr>
          <p:nvPr/>
        </p:nvGraphicFramePr>
        <p:xfrm>
          <a:off x="4572000" y="5029200"/>
          <a:ext cx="781050" cy="762000"/>
        </p:xfrm>
        <a:graphic>
          <a:graphicData uri="http://schemas.openxmlformats.org/presentationml/2006/ole">
            <mc:AlternateContent xmlns:mc="http://schemas.openxmlformats.org/markup-compatibility/2006">
              <mc:Choice xmlns:v="urn:schemas-microsoft-com:vml" Requires="v">
                <p:oleObj spid="_x0000_s530233" name="Equation" r:id="rId18" imgW="330120" imgH="393480" progId="Equation.DSMT4">
                  <p:embed/>
                </p:oleObj>
              </mc:Choice>
              <mc:Fallback>
                <p:oleObj name="Equation" r:id="rId18" imgW="33012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5029200"/>
                        <a:ext cx="7810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6" name="Object 10"/>
          <p:cNvGraphicFramePr>
            <a:graphicFrameLocks noChangeAspect="1"/>
          </p:cNvGraphicFramePr>
          <p:nvPr/>
        </p:nvGraphicFramePr>
        <p:xfrm>
          <a:off x="7710488" y="5197475"/>
          <a:ext cx="1052512" cy="441325"/>
        </p:xfrm>
        <a:graphic>
          <a:graphicData uri="http://schemas.openxmlformats.org/presentationml/2006/ole">
            <mc:AlternateContent xmlns:mc="http://schemas.openxmlformats.org/markup-compatibility/2006">
              <mc:Choice xmlns:v="urn:schemas-microsoft-com:vml" Requires="v">
                <p:oleObj spid="_x0000_s530234" name="Equation" r:id="rId20" imgW="444240" imgH="228600" progId="Equation.DSMT4">
                  <p:embed/>
                </p:oleObj>
              </mc:Choice>
              <mc:Fallback>
                <p:oleObj name="Equation" r:id="rId20" imgW="44424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10488" y="5197475"/>
                        <a:ext cx="1052512"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607" name="Oval 23"/>
          <p:cNvSpPr>
            <a:spLocks noChangeArrowheads="1"/>
          </p:cNvSpPr>
          <p:nvPr/>
        </p:nvSpPr>
        <p:spPr bwMode="auto">
          <a:xfrm rot="1969053">
            <a:off x="6557963" y="3787775"/>
            <a:ext cx="609600" cy="99060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174247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41091</TotalTime>
  <Words>1462</Words>
  <Application>Microsoft Macintosh PowerPoint</Application>
  <PresentationFormat>On-screen Show (4:3)</PresentationFormat>
  <Paragraphs>138</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phys1443-spring02</vt:lpstr>
      <vt:lpstr>Equation</vt:lpstr>
      <vt:lpstr>PHYS 1443 – Section 004 Lecture #22</vt:lpstr>
      <vt:lpstr>Absolute and Relative Pressure</vt:lpstr>
      <vt:lpstr>Finger Holds Water in Straw</vt:lpstr>
      <vt:lpstr>Buoyant Forces and Archimedes’ Principle</vt:lpstr>
      <vt:lpstr>More Archimedes’ Principle</vt:lpstr>
      <vt:lpstr>More Archimedes’ Principle</vt:lpstr>
      <vt:lpstr>Ex. for Archimedes’ Principle</vt:lpstr>
      <vt:lpstr>Example for Buoyant Force</vt:lpstr>
      <vt:lpstr>Flow Rate and the Equation of Continuity</vt:lpstr>
      <vt:lpstr>Ex. for Equation of Continuity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1127</cp:revision>
  <dcterms:created xsi:type="dcterms:W3CDTF">2012-06-05T17:02:23Z</dcterms:created>
  <dcterms:modified xsi:type="dcterms:W3CDTF">2014-11-18T17:12:42Z</dcterms:modified>
</cp:coreProperties>
</file>