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875" r:id="rId3"/>
    <p:sldId id="831" r:id="rId4"/>
    <p:sldId id="832" r:id="rId5"/>
    <p:sldId id="833" r:id="rId6"/>
    <p:sldId id="834" r:id="rId7"/>
    <p:sldId id="835" r:id="rId8"/>
    <p:sldId id="836" r:id="rId9"/>
    <p:sldId id="837" r:id="rId10"/>
    <p:sldId id="838" r:id="rId11"/>
    <p:sldId id="839" r:id="rId12"/>
    <p:sldId id="840" r:id="rId13"/>
    <p:sldId id="841" r:id="rId14"/>
    <p:sldId id="842" r:id="rId15"/>
    <p:sldId id="843" r:id="rId16"/>
    <p:sldId id="844" r:id="rId17"/>
    <p:sldId id="845" r:id="rId18"/>
    <p:sldId id="846" r:id="rId19"/>
    <p:sldId id="847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Relationship Id="rId2" Type="http://schemas.openxmlformats.org/officeDocument/2006/relationships/image" Target="../media/image110.wmf"/><Relationship Id="rId3" Type="http://schemas.openxmlformats.org/officeDocument/2006/relationships/image" Target="../media/image111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wmf"/><Relationship Id="rId12" Type="http://schemas.openxmlformats.org/officeDocument/2006/relationships/image" Target="../media/image122.wmf"/><Relationship Id="rId13" Type="http://schemas.openxmlformats.org/officeDocument/2006/relationships/image" Target="../media/image75.wmf"/><Relationship Id="rId14" Type="http://schemas.openxmlformats.org/officeDocument/2006/relationships/image" Target="../media/image123.emf"/><Relationship Id="rId15" Type="http://schemas.openxmlformats.org/officeDocument/2006/relationships/image" Target="../media/image124.wmf"/><Relationship Id="rId16" Type="http://schemas.openxmlformats.org/officeDocument/2006/relationships/image" Target="../media/image125.emf"/><Relationship Id="rId17" Type="http://schemas.openxmlformats.org/officeDocument/2006/relationships/image" Target="../media/image126.emf"/><Relationship Id="rId1" Type="http://schemas.openxmlformats.org/officeDocument/2006/relationships/image" Target="../media/image113.emf"/><Relationship Id="rId2" Type="http://schemas.openxmlformats.org/officeDocument/2006/relationships/image" Target="../media/image67.wmf"/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74.wmf"/><Relationship Id="rId7" Type="http://schemas.openxmlformats.org/officeDocument/2006/relationships/image" Target="../media/image117.wmf"/><Relationship Id="rId8" Type="http://schemas.openxmlformats.org/officeDocument/2006/relationships/image" Target="../media/image118.emf"/><Relationship Id="rId9" Type="http://schemas.openxmlformats.org/officeDocument/2006/relationships/image" Target="../media/image119.emf"/><Relationship Id="rId10" Type="http://schemas.openxmlformats.org/officeDocument/2006/relationships/image" Target="../media/image120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emf"/><Relationship Id="rId12" Type="http://schemas.openxmlformats.org/officeDocument/2006/relationships/image" Target="../media/image138.emf"/><Relationship Id="rId13" Type="http://schemas.openxmlformats.org/officeDocument/2006/relationships/image" Target="../media/image139.wmf"/><Relationship Id="rId14" Type="http://schemas.openxmlformats.org/officeDocument/2006/relationships/image" Target="../media/image140.wmf"/><Relationship Id="rId1" Type="http://schemas.openxmlformats.org/officeDocument/2006/relationships/image" Target="../media/image127.emf"/><Relationship Id="rId2" Type="http://schemas.openxmlformats.org/officeDocument/2006/relationships/image" Target="../media/image128.emf"/><Relationship Id="rId3" Type="http://schemas.openxmlformats.org/officeDocument/2006/relationships/image" Target="../media/image129.emf"/><Relationship Id="rId4" Type="http://schemas.openxmlformats.org/officeDocument/2006/relationships/image" Target="../media/image130.wmf"/><Relationship Id="rId5" Type="http://schemas.openxmlformats.org/officeDocument/2006/relationships/image" Target="../media/image131.emf"/><Relationship Id="rId6" Type="http://schemas.openxmlformats.org/officeDocument/2006/relationships/image" Target="../media/image132.wmf"/><Relationship Id="rId7" Type="http://schemas.openxmlformats.org/officeDocument/2006/relationships/image" Target="../media/image133.emf"/><Relationship Id="rId8" Type="http://schemas.openxmlformats.org/officeDocument/2006/relationships/image" Target="../media/image134.emf"/><Relationship Id="rId9" Type="http://schemas.openxmlformats.org/officeDocument/2006/relationships/image" Target="../media/image135.emf"/><Relationship Id="rId10" Type="http://schemas.openxmlformats.org/officeDocument/2006/relationships/image" Target="../media/image136.e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20" Type="http://schemas.openxmlformats.org/officeDocument/2006/relationships/image" Target="../media/image155.emf"/><Relationship Id="rId21" Type="http://schemas.openxmlformats.org/officeDocument/2006/relationships/image" Target="../media/image156.emf"/><Relationship Id="rId22" Type="http://schemas.openxmlformats.org/officeDocument/2006/relationships/image" Target="../media/image157.emf"/><Relationship Id="rId23" Type="http://schemas.openxmlformats.org/officeDocument/2006/relationships/image" Target="../media/image158.emf"/><Relationship Id="rId24" Type="http://schemas.openxmlformats.org/officeDocument/2006/relationships/image" Target="../media/image159.emf"/><Relationship Id="rId25" Type="http://schemas.openxmlformats.org/officeDocument/2006/relationships/image" Target="../media/image160.emf"/><Relationship Id="rId26" Type="http://schemas.openxmlformats.org/officeDocument/2006/relationships/image" Target="../media/image161.emf"/><Relationship Id="rId10" Type="http://schemas.openxmlformats.org/officeDocument/2006/relationships/image" Target="../media/image145.emf"/><Relationship Id="rId11" Type="http://schemas.openxmlformats.org/officeDocument/2006/relationships/image" Target="../media/image146.emf"/><Relationship Id="rId12" Type="http://schemas.openxmlformats.org/officeDocument/2006/relationships/image" Target="../media/image147.emf"/><Relationship Id="rId13" Type="http://schemas.openxmlformats.org/officeDocument/2006/relationships/image" Target="../media/image148.emf"/><Relationship Id="rId14" Type="http://schemas.openxmlformats.org/officeDocument/2006/relationships/image" Target="../media/image149.emf"/><Relationship Id="rId15" Type="http://schemas.openxmlformats.org/officeDocument/2006/relationships/image" Target="../media/image150.emf"/><Relationship Id="rId16" Type="http://schemas.openxmlformats.org/officeDocument/2006/relationships/image" Target="../media/image151.emf"/><Relationship Id="rId17" Type="http://schemas.openxmlformats.org/officeDocument/2006/relationships/image" Target="../media/image152.emf"/><Relationship Id="rId18" Type="http://schemas.openxmlformats.org/officeDocument/2006/relationships/image" Target="../media/image153.wmf"/><Relationship Id="rId19" Type="http://schemas.openxmlformats.org/officeDocument/2006/relationships/image" Target="../media/image154.emf"/><Relationship Id="rId1" Type="http://schemas.openxmlformats.org/officeDocument/2006/relationships/image" Target="../media/image141.emf"/><Relationship Id="rId2" Type="http://schemas.openxmlformats.org/officeDocument/2006/relationships/image" Target="../media/image79.wmf"/><Relationship Id="rId3" Type="http://schemas.openxmlformats.org/officeDocument/2006/relationships/image" Target="../media/image58.wmf"/><Relationship Id="rId4" Type="http://schemas.openxmlformats.org/officeDocument/2006/relationships/image" Target="../media/image78.wmf"/><Relationship Id="rId5" Type="http://schemas.openxmlformats.org/officeDocument/2006/relationships/image" Target="../media/image74.wmf"/><Relationship Id="rId6" Type="http://schemas.openxmlformats.org/officeDocument/2006/relationships/image" Target="../media/image142.emf"/><Relationship Id="rId7" Type="http://schemas.openxmlformats.org/officeDocument/2006/relationships/image" Target="../media/image143.wmf"/><Relationship Id="rId8" Type="http://schemas.openxmlformats.org/officeDocument/2006/relationships/image" Target="../media/image14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4" Type="http://schemas.openxmlformats.org/officeDocument/2006/relationships/image" Target="../media/image164.wmf"/><Relationship Id="rId5" Type="http://schemas.openxmlformats.org/officeDocument/2006/relationships/image" Target="../media/image165.emf"/><Relationship Id="rId6" Type="http://schemas.openxmlformats.org/officeDocument/2006/relationships/image" Target="../media/image166.wmf"/><Relationship Id="rId7" Type="http://schemas.openxmlformats.org/officeDocument/2006/relationships/image" Target="../media/image167.emf"/><Relationship Id="rId1" Type="http://schemas.openxmlformats.org/officeDocument/2006/relationships/image" Target="../media/image74.wmf"/><Relationship Id="rId2" Type="http://schemas.openxmlformats.org/officeDocument/2006/relationships/image" Target="../media/image16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169.wmf"/><Relationship Id="rId5" Type="http://schemas.openxmlformats.org/officeDocument/2006/relationships/image" Target="../media/image170.emf"/><Relationship Id="rId6" Type="http://schemas.openxmlformats.org/officeDocument/2006/relationships/image" Target="../media/image171.emf"/><Relationship Id="rId7" Type="http://schemas.openxmlformats.org/officeDocument/2006/relationships/image" Target="../media/image172.wmf"/><Relationship Id="rId8" Type="http://schemas.openxmlformats.org/officeDocument/2006/relationships/image" Target="../media/image173.wmf"/><Relationship Id="rId9" Type="http://schemas.openxmlformats.org/officeDocument/2006/relationships/image" Target="../media/image174.wmf"/><Relationship Id="rId10" Type="http://schemas.openxmlformats.org/officeDocument/2006/relationships/image" Target="../media/image175.wmf"/><Relationship Id="rId11" Type="http://schemas.openxmlformats.org/officeDocument/2006/relationships/image" Target="../media/image176.wmf"/><Relationship Id="rId1" Type="http://schemas.openxmlformats.org/officeDocument/2006/relationships/image" Target="../media/image168.wmf"/><Relationship Id="rId2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image" Target="../media/image32.wmf"/><Relationship Id="rId21" Type="http://schemas.openxmlformats.org/officeDocument/2006/relationships/image" Target="../media/image33.wmf"/><Relationship Id="rId22" Type="http://schemas.openxmlformats.org/officeDocument/2006/relationships/image" Target="../media/image34.wmf"/><Relationship Id="rId10" Type="http://schemas.openxmlformats.org/officeDocument/2006/relationships/image" Target="../media/image22.wmf"/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4" Type="http://schemas.openxmlformats.org/officeDocument/2006/relationships/image" Target="../media/image26.wmf"/><Relationship Id="rId15" Type="http://schemas.openxmlformats.org/officeDocument/2006/relationships/image" Target="../media/image27.wmf"/><Relationship Id="rId16" Type="http://schemas.openxmlformats.org/officeDocument/2006/relationships/image" Target="../media/image28.wmf"/><Relationship Id="rId17" Type="http://schemas.openxmlformats.org/officeDocument/2006/relationships/image" Target="../media/image29.wmf"/><Relationship Id="rId18" Type="http://schemas.openxmlformats.org/officeDocument/2006/relationships/image" Target="../media/image30.wmf"/><Relationship Id="rId19" Type="http://schemas.openxmlformats.org/officeDocument/2006/relationships/image" Target="../media/image31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2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7" Type="http://schemas.openxmlformats.org/officeDocument/2006/relationships/image" Target="../media/image62.wmf"/><Relationship Id="rId8" Type="http://schemas.openxmlformats.org/officeDocument/2006/relationships/image" Target="../media/image63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5" Type="http://schemas.openxmlformats.org/officeDocument/2006/relationships/image" Target="../media/image68.emf"/><Relationship Id="rId6" Type="http://schemas.openxmlformats.org/officeDocument/2006/relationships/image" Target="../media/image69.wmf"/><Relationship Id="rId7" Type="http://schemas.openxmlformats.org/officeDocument/2006/relationships/image" Target="../media/image70.emf"/><Relationship Id="rId8" Type="http://schemas.openxmlformats.org/officeDocument/2006/relationships/image" Target="../media/image71.emf"/><Relationship Id="rId9" Type="http://schemas.openxmlformats.org/officeDocument/2006/relationships/image" Target="../media/image72.wmf"/><Relationship Id="rId10" Type="http://schemas.openxmlformats.org/officeDocument/2006/relationships/image" Target="../media/image73.wmf"/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emf"/><Relationship Id="rId1" Type="http://schemas.openxmlformats.org/officeDocument/2006/relationships/image" Target="../media/image74.wmf"/><Relationship Id="rId2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83.emf"/><Relationship Id="rId20" Type="http://schemas.openxmlformats.org/officeDocument/2006/relationships/image" Target="../media/image94.emf"/><Relationship Id="rId10" Type="http://schemas.openxmlformats.org/officeDocument/2006/relationships/image" Target="../media/image84.emf"/><Relationship Id="rId11" Type="http://schemas.openxmlformats.org/officeDocument/2006/relationships/image" Target="../media/image85.wmf"/><Relationship Id="rId12" Type="http://schemas.openxmlformats.org/officeDocument/2006/relationships/image" Target="../media/image86.wmf"/><Relationship Id="rId13" Type="http://schemas.openxmlformats.org/officeDocument/2006/relationships/image" Target="../media/image87.emf"/><Relationship Id="rId14" Type="http://schemas.openxmlformats.org/officeDocument/2006/relationships/image" Target="../media/image88.wmf"/><Relationship Id="rId15" Type="http://schemas.openxmlformats.org/officeDocument/2006/relationships/image" Target="../media/image89.emf"/><Relationship Id="rId16" Type="http://schemas.openxmlformats.org/officeDocument/2006/relationships/image" Target="../media/image90.wmf"/><Relationship Id="rId17" Type="http://schemas.openxmlformats.org/officeDocument/2006/relationships/image" Target="../media/image91.wmf"/><Relationship Id="rId18" Type="http://schemas.openxmlformats.org/officeDocument/2006/relationships/image" Target="../media/image92.emf"/><Relationship Id="rId19" Type="http://schemas.openxmlformats.org/officeDocument/2006/relationships/image" Target="../media/image93.wmf"/><Relationship Id="rId1" Type="http://schemas.openxmlformats.org/officeDocument/2006/relationships/image" Target="../media/image67.wmf"/><Relationship Id="rId2" Type="http://schemas.openxmlformats.org/officeDocument/2006/relationships/image" Target="../media/image78.wmf"/><Relationship Id="rId3" Type="http://schemas.openxmlformats.org/officeDocument/2006/relationships/image" Target="../media/image74.wmf"/><Relationship Id="rId4" Type="http://schemas.openxmlformats.org/officeDocument/2006/relationships/image" Target="../media/image79.wmf"/><Relationship Id="rId5" Type="http://schemas.openxmlformats.org/officeDocument/2006/relationships/image" Target="../media/image58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8" Type="http://schemas.openxmlformats.org/officeDocument/2006/relationships/image" Target="../media/image82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emf"/><Relationship Id="rId12" Type="http://schemas.openxmlformats.org/officeDocument/2006/relationships/image" Target="../media/image105.emf"/><Relationship Id="rId13" Type="http://schemas.openxmlformats.org/officeDocument/2006/relationships/image" Target="../media/image106.emf"/><Relationship Id="rId14" Type="http://schemas.openxmlformats.org/officeDocument/2006/relationships/image" Target="../media/image107.emf"/><Relationship Id="rId1" Type="http://schemas.openxmlformats.org/officeDocument/2006/relationships/image" Target="../media/image67.wmf"/><Relationship Id="rId2" Type="http://schemas.openxmlformats.org/officeDocument/2006/relationships/image" Target="../media/image95.emf"/><Relationship Id="rId3" Type="http://schemas.openxmlformats.org/officeDocument/2006/relationships/image" Target="../media/image96.emf"/><Relationship Id="rId4" Type="http://schemas.openxmlformats.org/officeDocument/2006/relationships/image" Target="../media/image97.emf"/><Relationship Id="rId5" Type="http://schemas.openxmlformats.org/officeDocument/2006/relationships/image" Target="../media/image98.wmf"/><Relationship Id="rId6" Type="http://schemas.openxmlformats.org/officeDocument/2006/relationships/image" Target="../media/image99.e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0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4.w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5.wmf"/><Relationship Id="rId8" Type="http://schemas.openxmlformats.org/officeDocument/2006/relationships/oleObject" Target="../embeddings/oleObject77.bin"/><Relationship Id="rId9" Type="http://schemas.openxmlformats.org/officeDocument/2006/relationships/image" Target="../media/image76.w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8.bin"/><Relationship Id="rId21" Type="http://schemas.openxmlformats.org/officeDocument/2006/relationships/image" Target="../media/image83.e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84.emf"/><Relationship Id="rId24" Type="http://schemas.openxmlformats.org/officeDocument/2006/relationships/oleObject" Target="../embeddings/oleObject90.bin"/><Relationship Id="rId25" Type="http://schemas.openxmlformats.org/officeDocument/2006/relationships/image" Target="../media/image85.wmf"/><Relationship Id="rId26" Type="http://schemas.openxmlformats.org/officeDocument/2006/relationships/oleObject" Target="../embeddings/oleObject91.bin"/><Relationship Id="rId27" Type="http://schemas.openxmlformats.org/officeDocument/2006/relationships/image" Target="../media/image86.wmf"/><Relationship Id="rId28" Type="http://schemas.openxmlformats.org/officeDocument/2006/relationships/oleObject" Target="../embeddings/oleObject92.bin"/><Relationship Id="rId29" Type="http://schemas.openxmlformats.org/officeDocument/2006/relationships/image" Target="../media/image8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80.bin"/><Relationship Id="rId30" Type="http://schemas.openxmlformats.org/officeDocument/2006/relationships/oleObject" Target="../embeddings/oleObject93.bin"/><Relationship Id="rId31" Type="http://schemas.openxmlformats.org/officeDocument/2006/relationships/image" Target="../media/image88.wmf"/><Relationship Id="rId32" Type="http://schemas.openxmlformats.org/officeDocument/2006/relationships/oleObject" Target="../embeddings/oleObject94.bin"/><Relationship Id="rId9" Type="http://schemas.openxmlformats.org/officeDocument/2006/relationships/oleObject" Target="../embeddings/oleObject82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74.wmf"/><Relationship Id="rId33" Type="http://schemas.openxmlformats.org/officeDocument/2006/relationships/image" Target="../media/image89.emf"/><Relationship Id="rId34" Type="http://schemas.openxmlformats.org/officeDocument/2006/relationships/oleObject" Target="../embeddings/oleObject95.bin"/><Relationship Id="rId35" Type="http://schemas.openxmlformats.org/officeDocument/2006/relationships/image" Target="../media/image90.wmf"/><Relationship Id="rId36" Type="http://schemas.openxmlformats.org/officeDocument/2006/relationships/oleObject" Target="../embeddings/oleObject96.bin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79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80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81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82.emf"/><Relationship Id="rId37" Type="http://schemas.openxmlformats.org/officeDocument/2006/relationships/image" Target="../media/image91.wmf"/><Relationship Id="rId38" Type="http://schemas.openxmlformats.org/officeDocument/2006/relationships/oleObject" Target="../embeddings/oleObject97.bin"/><Relationship Id="rId39" Type="http://schemas.openxmlformats.org/officeDocument/2006/relationships/image" Target="../media/image92.emf"/><Relationship Id="rId40" Type="http://schemas.openxmlformats.org/officeDocument/2006/relationships/oleObject" Target="../embeddings/oleObject98.bin"/><Relationship Id="rId41" Type="http://schemas.openxmlformats.org/officeDocument/2006/relationships/image" Target="../media/image93.wmf"/><Relationship Id="rId42" Type="http://schemas.openxmlformats.org/officeDocument/2006/relationships/oleObject" Target="../embeddings/oleObject99.bin"/><Relationship Id="rId43" Type="http://schemas.openxmlformats.org/officeDocument/2006/relationships/image" Target="../media/image94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20" Type="http://schemas.openxmlformats.org/officeDocument/2006/relationships/image" Target="../media/image102.emf"/><Relationship Id="rId21" Type="http://schemas.openxmlformats.org/officeDocument/2006/relationships/oleObject" Target="../embeddings/oleObject109.bin"/><Relationship Id="rId22" Type="http://schemas.openxmlformats.org/officeDocument/2006/relationships/image" Target="../media/image103.emf"/><Relationship Id="rId23" Type="http://schemas.openxmlformats.org/officeDocument/2006/relationships/oleObject" Target="../embeddings/oleObject110.bin"/><Relationship Id="rId24" Type="http://schemas.openxmlformats.org/officeDocument/2006/relationships/image" Target="../media/image104.emf"/><Relationship Id="rId25" Type="http://schemas.openxmlformats.org/officeDocument/2006/relationships/oleObject" Target="../embeddings/oleObject111.bin"/><Relationship Id="rId26" Type="http://schemas.openxmlformats.org/officeDocument/2006/relationships/image" Target="../media/image105.emf"/><Relationship Id="rId27" Type="http://schemas.openxmlformats.org/officeDocument/2006/relationships/oleObject" Target="../embeddings/oleObject112.bin"/><Relationship Id="rId28" Type="http://schemas.openxmlformats.org/officeDocument/2006/relationships/image" Target="../media/image106.emf"/><Relationship Id="rId29" Type="http://schemas.openxmlformats.org/officeDocument/2006/relationships/oleObject" Target="../embeddings/oleObject113.bin"/><Relationship Id="rId30" Type="http://schemas.openxmlformats.org/officeDocument/2006/relationships/image" Target="../media/image107.emf"/><Relationship Id="rId10" Type="http://schemas.openxmlformats.org/officeDocument/2006/relationships/image" Target="../media/image97.emf"/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98.wmf"/><Relationship Id="rId13" Type="http://schemas.openxmlformats.org/officeDocument/2006/relationships/oleObject" Target="../embeddings/oleObject105.bin"/><Relationship Id="rId14" Type="http://schemas.openxmlformats.org/officeDocument/2006/relationships/image" Target="../media/image99.emf"/><Relationship Id="rId15" Type="http://schemas.openxmlformats.org/officeDocument/2006/relationships/oleObject" Target="../embeddings/oleObject106.bin"/><Relationship Id="rId16" Type="http://schemas.openxmlformats.org/officeDocument/2006/relationships/image" Target="../media/image100.emf"/><Relationship Id="rId17" Type="http://schemas.openxmlformats.org/officeDocument/2006/relationships/oleObject" Target="../embeddings/oleObject107.bin"/><Relationship Id="rId18" Type="http://schemas.openxmlformats.org/officeDocument/2006/relationships/image" Target="../media/image101.emf"/><Relationship Id="rId19" Type="http://schemas.openxmlformats.org/officeDocument/2006/relationships/oleObject" Target="../embeddings/oleObject10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95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9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09.w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110.wmf"/><Relationship Id="rId8" Type="http://schemas.openxmlformats.org/officeDocument/2006/relationships/oleObject" Target="../embeddings/oleObject116.bin"/><Relationship Id="rId9" Type="http://schemas.openxmlformats.org/officeDocument/2006/relationships/image" Target="../media/image11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9.emf"/><Relationship Id="rId21" Type="http://schemas.openxmlformats.org/officeDocument/2006/relationships/oleObject" Target="../embeddings/oleObject126.bin"/><Relationship Id="rId22" Type="http://schemas.openxmlformats.org/officeDocument/2006/relationships/image" Target="../media/image120.emf"/><Relationship Id="rId23" Type="http://schemas.openxmlformats.org/officeDocument/2006/relationships/oleObject" Target="../embeddings/oleObject127.bin"/><Relationship Id="rId24" Type="http://schemas.openxmlformats.org/officeDocument/2006/relationships/image" Target="../media/image121.wmf"/><Relationship Id="rId25" Type="http://schemas.openxmlformats.org/officeDocument/2006/relationships/oleObject" Target="../embeddings/oleObject128.bin"/><Relationship Id="rId26" Type="http://schemas.openxmlformats.org/officeDocument/2006/relationships/image" Target="../media/image122.wmf"/><Relationship Id="rId27" Type="http://schemas.openxmlformats.org/officeDocument/2006/relationships/oleObject" Target="../embeddings/oleObject129.bin"/><Relationship Id="rId28" Type="http://schemas.openxmlformats.org/officeDocument/2006/relationships/image" Target="../media/image75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113.emf"/><Relationship Id="rId5" Type="http://schemas.openxmlformats.org/officeDocument/2006/relationships/oleObject" Target="../embeddings/oleObject118.bin"/><Relationship Id="rId30" Type="http://schemas.openxmlformats.org/officeDocument/2006/relationships/image" Target="../media/image123.emf"/><Relationship Id="rId31" Type="http://schemas.openxmlformats.org/officeDocument/2006/relationships/oleObject" Target="../embeddings/oleObject131.bin"/><Relationship Id="rId32" Type="http://schemas.openxmlformats.org/officeDocument/2006/relationships/image" Target="../media/image124.wmf"/><Relationship Id="rId9" Type="http://schemas.openxmlformats.org/officeDocument/2006/relationships/oleObject" Target="../embeddings/oleObject120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14.emf"/><Relationship Id="rId33" Type="http://schemas.openxmlformats.org/officeDocument/2006/relationships/oleObject" Target="../embeddings/oleObject132.bin"/><Relationship Id="rId34" Type="http://schemas.openxmlformats.org/officeDocument/2006/relationships/image" Target="../media/image125.emf"/><Relationship Id="rId35" Type="http://schemas.openxmlformats.org/officeDocument/2006/relationships/oleObject" Target="../embeddings/oleObject133.bin"/><Relationship Id="rId36" Type="http://schemas.openxmlformats.org/officeDocument/2006/relationships/image" Target="../media/image126.emf"/><Relationship Id="rId10" Type="http://schemas.openxmlformats.org/officeDocument/2006/relationships/image" Target="../media/image115.emf"/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122.bin"/><Relationship Id="rId14" Type="http://schemas.openxmlformats.org/officeDocument/2006/relationships/image" Target="../media/image74.wmf"/><Relationship Id="rId15" Type="http://schemas.openxmlformats.org/officeDocument/2006/relationships/oleObject" Target="../embeddings/oleObject123.bin"/><Relationship Id="rId16" Type="http://schemas.openxmlformats.org/officeDocument/2006/relationships/image" Target="../media/image117.wmf"/><Relationship Id="rId17" Type="http://schemas.openxmlformats.org/officeDocument/2006/relationships/oleObject" Target="../embeddings/oleObject124.bin"/><Relationship Id="rId18" Type="http://schemas.openxmlformats.org/officeDocument/2006/relationships/image" Target="../media/image118.emf"/><Relationship Id="rId19" Type="http://schemas.openxmlformats.org/officeDocument/2006/relationships/oleObject" Target="../embeddings/oleObject125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7.bin"/><Relationship Id="rId20" Type="http://schemas.openxmlformats.org/officeDocument/2006/relationships/image" Target="../media/image135.emf"/><Relationship Id="rId21" Type="http://schemas.openxmlformats.org/officeDocument/2006/relationships/oleObject" Target="../embeddings/oleObject143.bin"/><Relationship Id="rId22" Type="http://schemas.openxmlformats.org/officeDocument/2006/relationships/image" Target="../media/image136.emf"/><Relationship Id="rId23" Type="http://schemas.openxmlformats.org/officeDocument/2006/relationships/oleObject" Target="../embeddings/oleObject144.bin"/><Relationship Id="rId24" Type="http://schemas.openxmlformats.org/officeDocument/2006/relationships/image" Target="../media/image137.emf"/><Relationship Id="rId25" Type="http://schemas.openxmlformats.org/officeDocument/2006/relationships/oleObject" Target="../embeddings/oleObject145.bin"/><Relationship Id="rId26" Type="http://schemas.openxmlformats.org/officeDocument/2006/relationships/image" Target="../media/image138.emf"/><Relationship Id="rId27" Type="http://schemas.openxmlformats.org/officeDocument/2006/relationships/oleObject" Target="../embeddings/oleObject146.bin"/><Relationship Id="rId28" Type="http://schemas.openxmlformats.org/officeDocument/2006/relationships/image" Target="../media/image139.wmf"/><Relationship Id="rId29" Type="http://schemas.openxmlformats.org/officeDocument/2006/relationships/oleObject" Target="../embeddings/oleObject147.bin"/><Relationship Id="rId30" Type="http://schemas.openxmlformats.org/officeDocument/2006/relationships/image" Target="../media/image140.wmf"/><Relationship Id="rId10" Type="http://schemas.openxmlformats.org/officeDocument/2006/relationships/image" Target="../media/image130.wmf"/><Relationship Id="rId11" Type="http://schemas.openxmlformats.org/officeDocument/2006/relationships/oleObject" Target="../embeddings/oleObject138.bin"/><Relationship Id="rId12" Type="http://schemas.openxmlformats.org/officeDocument/2006/relationships/image" Target="../media/image131.emf"/><Relationship Id="rId13" Type="http://schemas.openxmlformats.org/officeDocument/2006/relationships/oleObject" Target="../embeddings/oleObject139.bin"/><Relationship Id="rId14" Type="http://schemas.openxmlformats.org/officeDocument/2006/relationships/image" Target="../media/image132.wmf"/><Relationship Id="rId15" Type="http://schemas.openxmlformats.org/officeDocument/2006/relationships/oleObject" Target="../embeddings/oleObject140.bin"/><Relationship Id="rId16" Type="http://schemas.openxmlformats.org/officeDocument/2006/relationships/image" Target="../media/image133.emf"/><Relationship Id="rId17" Type="http://schemas.openxmlformats.org/officeDocument/2006/relationships/oleObject" Target="../embeddings/oleObject141.bin"/><Relationship Id="rId18" Type="http://schemas.openxmlformats.org/officeDocument/2006/relationships/image" Target="../media/image134.emf"/><Relationship Id="rId19" Type="http://schemas.openxmlformats.org/officeDocument/2006/relationships/oleObject" Target="../embeddings/oleObject14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4.bin"/><Relationship Id="rId4" Type="http://schemas.openxmlformats.org/officeDocument/2006/relationships/image" Target="../media/image127.emf"/><Relationship Id="rId5" Type="http://schemas.openxmlformats.org/officeDocument/2006/relationships/oleObject" Target="../embeddings/oleObject135.bin"/><Relationship Id="rId6" Type="http://schemas.openxmlformats.org/officeDocument/2006/relationships/image" Target="../media/image128.e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129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3.bin"/><Relationship Id="rId14" Type="http://schemas.openxmlformats.org/officeDocument/2006/relationships/image" Target="../media/image142.emf"/><Relationship Id="rId15" Type="http://schemas.openxmlformats.org/officeDocument/2006/relationships/oleObject" Target="../embeddings/oleObject154.bin"/><Relationship Id="rId16" Type="http://schemas.openxmlformats.org/officeDocument/2006/relationships/image" Target="../media/image143.wmf"/><Relationship Id="rId17" Type="http://schemas.openxmlformats.org/officeDocument/2006/relationships/oleObject" Target="../embeddings/oleObject155.bin"/><Relationship Id="rId18" Type="http://schemas.openxmlformats.org/officeDocument/2006/relationships/image" Target="../media/image144.emf"/><Relationship Id="rId19" Type="http://schemas.openxmlformats.org/officeDocument/2006/relationships/oleObject" Target="../embeddings/oleObject156.bin"/><Relationship Id="rId50" Type="http://schemas.openxmlformats.org/officeDocument/2006/relationships/image" Target="../media/image159.emf"/><Relationship Id="rId51" Type="http://schemas.openxmlformats.org/officeDocument/2006/relationships/oleObject" Target="../embeddings/oleObject172.bin"/><Relationship Id="rId52" Type="http://schemas.openxmlformats.org/officeDocument/2006/relationships/image" Target="../media/image160.emf"/><Relationship Id="rId53" Type="http://schemas.openxmlformats.org/officeDocument/2006/relationships/oleObject" Target="../embeddings/oleObject173.bin"/><Relationship Id="rId54" Type="http://schemas.openxmlformats.org/officeDocument/2006/relationships/image" Target="../media/image161.emf"/><Relationship Id="rId40" Type="http://schemas.openxmlformats.org/officeDocument/2006/relationships/image" Target="../media/image154.emf"/><Relationship Id="rId41" Type="http://schemas.openxmlformats.org/officeDocument/2006/relationships/oleObject" Target="../embeddings/oleObject167.bin"/><Relationship Id="rId42" Type="http://schemas.openxmlformats.org/officeDocument/2006/relationships/image" Target="../media/image155.emf"/><Relationship Id="rId43" Type="http://schemas.openxmlformats.org/officeDocument/2006/relationships/oleObject" Target="../embeddings/oleObject168.bin"/><Relationship Id="rId44" Type="http://schemas.openxmlformats.org/officeDocument/2006/relationships/image" Target="../media/image156.emf"/><Relationship Id="rId45" Type="http://schemas.openxmlformats.org/officeDocument/2006/relationships/oleObject" Target="../embeddings/oleObject169.bin"/><Relationship Id="rId46" Type="http://schemas.openxmlformats.org/officeDocument/2006/relationships/image" Target="../media/image157.emf"/><Relationship Id="rId47" Type="http://schemas.openxmlformats.org/officeDocument/2006/relationships/oleObject" Target="../embeddings/oleObject170.bin"/><Relationship Id="rId48" Type="http://schemas.openxmlformats.org/officeDocument/2006/relationships/image" Target="../media/image158.emf"/><Relationship Id="rId49" Type="http://schemas.openxmlformats.org/officeDocument/2006/relationships/oleObject" Target="../embeddings/oleObject17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8.bin"/><Relationship Id="rId4" Type="http://schemas.openxmlformats.org/officeDocument/2006/relationships/image" Target="../media/image141.emf"/><Relationship Id="rId5" Type="http://schemas.openxmlformats.org/officeDocument/2006/relationships/oleObject" Target="../embeddings/oleObject149.bin"/><Relationship Id="rId6" Type="http://schemas.openxmlformats.org/officeDocument/2006/relationships/image" Target="../media/image79.wmf"/><Relationship Id="rId7" Type="http://schemas.openxmlformats.org/officeDocument/2006/relationships/oleObject" Target="../embeddings/oleObject150.bin"/><Relationship Id="rId8" Type="http://schemas.openxmlformats.org/officeDocument/2006/relationships/image" Target="../media/image58.wmf"/><Relationship Id="rId9" Type="http://schemas.openxmlformats.org/officeDocument/2006/relationships/oleObject" Target="../embeddings/oleObject151.bin"/><Relationship Id="rId30" Type="http://schemas.openxmlformats.org/officeDocument/2006/relationships/image" Target="../media/image149.emf"/><Relationship Id="rId31" Type="http://schemas.openxmlformats.org/officeDocument/2006/relationships/oleObject" Target="../embeddings/oleObject162.bin"/><Relationship Id="rId32" Type="http://schemas.openxmlformats.org/officeDocument/2006/relationships/image" Target="../media/image150.emf"/><Relationship Id="rId33" Type="http://schemas.openxmlformats.org/officeDocument/2006/relationships/oleObject" Target="../embeddings/oleObject163.bin"/><Relationship Id="rId34" Type="http://schemas.openxmlformats.org/officeDocument/2006/relationships/image" Target="../media/image151.emf"/><Relationship Id="rId35" Type="http://schemas.openxmlformats.org/officeDocument/2006/relationships/oleObject" Target="../embeddings/oleObject164.bin"/><Relationship Id="rId36" Type="http://schemas.openxmlformats.org/officeDocument/2006/relationships/image" Target="../media/image152.emf"/><Relationship Id="rId37" Type="http://schemas.openxmlformats.org/officeDocument/2006/relationships/oleObject" Target="../embeddings/oleObject165.bin"/><Relationship Id="rId38" Type="http://schemas.openxmlformats.org/officeDocument/2006/relationships/image" Target="../media/image153.wmf"/><Relationship Id="rId39" Type="http://schemas.openxmlformats.org/officeDocument/2006/relationships/oleObject" Target="../embeddings/oleObject166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157.bin"/><Relationship Id="rId22" Type="http://schemas.openxmlformats.org/officeDocument/2006/relationships/image" Target="../media/image145.emf"/><Relationship Id="rId23" Type="http://schemas.openxmlformats.org/officeDocument/2006/relationships/oleObject" Target="../embeddings/oleObject158.bin"/><Relationship Id="rId24" Type="http://schemas.openxmlformats.org/officeDocument/2006/relationships/image" Target="../media/image146.emf"/><Relationship Id="rId25" Type="http://schemas.openxmlformats.org/officeDocument/2006/relationships/oleObject" Target="../embeddings/oleObject159.bin"/><Relationship Id="rId26" Type="http://schemas.openxmlformats.org/officeDocument/2006/relationships/image" Target="../media/image147.emf"/><Relationship Id="rId27" Type="http://schemas.openxmlformats.org/officeDocument/2006/relationships/oleObject" Target="../embeddings/oleObject160.bin"/><Relationship Id="rId28" Type="http://schemas.openxmlformats.org/officeDocument/2006/relationships/image" Target="../media/image148.emf"/><Relationship Id="rId29" Type="http://schemas.openxmlformats.org/officeDocument/2006/relationships/oleObject" Target="../embeddings/oleObject161.bin"/><Relationship Id="rId10" Type="http://schemas.openxmlformats.org/officeDocument/2006/relationships/image" Target="../media/image78.wmf"/><Relationship Id="rId11" Type="http://schemas.openxmlformats.org/officeDocument/2006/relationships/oleObject" Target="../embeddings/oleObject152.bin"/><Relationship Id="rId12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8.bin"/><Relationship Id="rId12" Type="http://schemas.openxmlformats.org/officeDocument/2006/relationships/image" Target="../media/image165.emf"/><Relationship Id="rId13" Type="http://schemas.openxmlformats.org/officeDocument/2006/relationships/oleObject" Target="../embeddings/oleObject179.bin"/><Relationship Id="rId14" Type="http://schemas.openxmlformats.org/officeDocument/2006/relationships/image" Target="../media/image166.wmf"/><Relationship Id="rId15" Type="http://schemas.openxmlformats.org/officeDocument/2006/relationships/oleObject" Target="../embeddings/oleObject180.bin"/><Relationship Id="rId16" Type="http://schemas.openxmlformats.org/officeDocument/2006/relationships/image" Target="../media/image16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4.bin"/><Relationship Id="rId4" Type="http://schemas.openxmlformats.org/officeDocument/2006/relationships/image" Target="../media/image74.wmf"/><Relationship Id="rId5" Type="http://schemas.openxmlformats.org/officeDocument/2006/relationships/oleObject" Target="../embeddings/oleObject175.bin"/><Relationship Id="rId6" Type="http://schemas.openxmlformats.org/officeDocument/2006/relationships/image" Target="../media/image162.emf"/><Relationship Id="rId7" Type="http://schemas.openxmlformats.org/officeDocument/2006/relationships/oleObject" Target="../embeddings/oleObject176.bin"/><Relationship Id="rId8" Type="http://schemas.openxmlformats.org/officeDocument/2006/relationships/image" Target="../media/image163.emf"/><Relationship Id="rId9" Type="http://schemas.openxmlformats.org/officeDocument/2006/relationships/oleObject" Target="../embeddings/oleObject177.bin"/><Relationship Id="rId10" Type="http://schemas.openxmlformats.org/officeDocument/2006/relationships/image" Target="../media/image164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20" Type="http://schemas.openxmlformats.org/officeDocument/2006/relationships/oleObject" Target="../embeddings/oleObject189.bin"/><Relationship Id="rId21" Type="http://schemas.openxmlformats.org/officeDocument/2006/relationships/image" Target="../media/image174.wmf"/><Relationship Id="rId22" Type="http://schemas.openxmlformats.org/officeDocument/2006/relationships/oleObject" Target="../embeddings/oleObject190.bin"/><Relationship Id="rId23" Type="http://schemas.openxmlformats.org/officeDocument/2006/relationships/image" Target="../media/image175.wmf"/><Relationship Id="rId24" Type="http://schemas.openxmlformats.org/officeDocument/2006/relationships/oleObject" Target="../embeddings/oleObject191.bin"/><Relationship Id="rId25" Type="http://schemas.openxmlformats.org/officeDocument/2006/relationships/image" Target="../media/image176.wmf"/><Relationship Id="rId10" Type="http://schemas.openxmlformats.org/officeDocument/2006/relationships/oleObject" Target="../embeddings/oleObject184.bin"/><Relationship Id="rId11" Type="http://schemas.openxmlformats.org/officeDocument/2006/relationships/image" Target="../media/image169.wmf"/><Relationship Id="rId12" Type="http://schemas.openxmlformats.org/officeDocument/2006/relationships/oleObject" Target="../embeddings/oleObject185.bin"/><Relationship Id="rId13" Type="http://schemas.openxmlformats.org/officeDocument/2006/relationships/image" Target="../media/image170.emf"/><Relationship Id="rId14" Type="http://schemas.openxmlformats.org/officeDocument/2006/relationships/oleObject" Target="../embeddings/oleObject186.bin"/><Relationship Id="rId15" Type="http://schemas.openxmlformats.org/officeDocument/2006/relationships/image" Target="../media/image171.emf"/><Relationship Id="rId16" Type="http://schemas.openxmlformats.org/officeDocument/2006/relationships/oleObject" Target="../embeddings/oleObject187.bin"/><Relationship Id="rId17" Type="http://schemas.openxmlformats.org/officeDocument/2006/relationships/image" Target="../media/image172.wmf"/><Relationship Id="rId18" Type="http://schemas.openxmlformats.org/officeDocument/2006/relationships/oleObject" Target="../embeddings/oleObject188.bin"/><Relationship Id="rId19" Type="http://schemas.openxmlformats.org/officeDocument/2006/relationships/image" Target="../media/image17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7.png"/><Relationship Id="rId4" Type="http://schemas.openxmlformats.org/officeDocument/2006/relationships/oleObject" Target="../embeddings/oleObject181.bin"/><Relationship Id="rId5" Type="http://schemas.openxmlformats.org/officeDocument/2006/relationships/image" Target="../media/image168.wmf"/><Relationship Id="rId6" Type="http://schemas.openxmlformats.org/officeDocument/2006/relationships/oleObject" Target="../embeddings/oleObject182.bin"/><Relationship Id="rId7" Type="http://schemas.openxmlformats.org/officeDocument/2006/relationships/image" Target="../media/image78.wmf"/><Relationship Id="rId8" Type="http://schemas.openxmlformats.org/officeDocument/2006/relationships/oleObject" Target="../embeddings/oleObject18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34.wmf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30" Type="http://schemas.openxmlformats.org/officeDocument/2006/relationships/image" Target="../media/image26.wmf"/><Relationship Id="rId31" Type="http://schemas.openxmlformats.org/officeDocument/2006/relationships/oleObject" Target="../embeddings/oleObject25.bin"/><Relationship Id="rId32" Type="http://schemas.openxmlformats.org/officeDocument/2006/relationships/image" Target="../media/image27.wmf"/><Relationship Id="rId9" Type="http://schemas.openxmlformats.org/officeDocument/2006/relationships/oleObject" Target="../embeddings/oleObject1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wmf"/><Relationship Id="rId33" Type="http://schemas.openxmlformats.org/officeDocument/2006/relationships/oleObject" Target="../embeddings/oleObject26.bin"/><Relationship Id="rId34" Type="http://schemas.openxmlformats.org/officeDocument/2006/relationships/image" Target="../media/image28.wmf"/><Relationship Id="rId35" Type="http://schemas.openxmlformats.org/officeDocument/2006/relationships/oleObject" Target="../embeddings/oleObject27.bin"/><Relationship Id="rId36" Type="http://schemas.openxmlformats.org/officeDocument/2006/relationships/image" Target="../media/image29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37" Type="http://schemas.openxmlformats.org/officeDocument/2006/relationships/oleObject" Target="../embeddings/oleObject28.bin"/><Relationship Id="rId38" Type="http://schemas.openxmlformats.org/officeDocument/2006/relationships/image" Target="../media/image30.wmf"/><Relationship Id="rId39" Type="http://schemas.openxmlformats.org/officeDocument/2006/relationships/oleObject" Target="../embeddings/oleObject29.bin"/><Relationship Id="rId40" Type="http://schemas.openxmlformats.org/officeDocument/2006/relationships/image" Target="../media/image31.wmf"/><Relationship Id="rId41" Type="http://schemas.openxmlformats.org/officeDocument/2006/relationships/oleObject" Target="../embeddings/oleObject30.bin"/><Relationship Id="rId42" Type="http://schemas.openxmlformats.org/officeDocument/2006/relationships/image" Target="../media/image32.wmf"/><Relationship Id="rId43" Type="http://schemas.openxmlformats.org/officeDocument/2006/relationships/oleObject" Target="../embeddings/oleObject31.bin"/><Relationship Id="rId44" Type="http://schemas.openxmlformats.org/officeDocument/2006/relationships/image" Target="../media/image33.wmf"/><Relationship Id="rId45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3.w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4.w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16.w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29.w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9.w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0.w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1.w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2.w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20" Type="http://schemas.openxmlformats.org/officeDocument/2006/relationships/image" Target="../media/image53.wmf"/><Relationship Id="rId21" Type="http://schemas.openxmlformats.org/officeDocument/2006/relationships/oleObject" Target="../embeddings/oleObject54.bin"/><Relationship Id="rId22" Type="http://schemas.openxmlformats.org/officeDocument/2006/relationships/image" Target="../media/image54.wmf"/><Relationship Id="rId10" Type="http://schemas.openxmlformats.org/officeDocument/2006/relationships/image" Target="../media/image48.wmf"/><Relationship Id="rId11" Type="http://schemas.openxmlformats.org/officeDocument/2006/relationships/oleObject" Target="../embeddings/oleObject49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0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1.wmf"/><Relationship Id="rId17" Type="http://schemas.openxmlformats.org/officeDocument/2006/relationships/oleObject" Target="../embeddings/oleObject52.bin"/><Relationship Id="rId18" Type="http://schemas.openxmlformats.org/officeDocument/2006/relationships/image" Target="../media/image52.wmf"/><Relationship Id="rId19" Type="http://schemas.openxmlformats.org/officeDocument/2006/relationships/oleObject" Target="../embeddings/oleObject5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60.wmf"/><Relationship Id="rId14" Type="http://schemas.openxmlformats.org/officeDocument/2006/relationships/oleObject" Target="../embeddings/oleObject61.bin"/><Relationship Id="rId15" Type="http://schemas.openxmlformats.org/officeDocument/2006/relationships/image" Target="../media/image61.wmf"/><Relationship Id="rId16" Type="http://schemas.openxmlformats.org/officeDocument/2006/relationships/oleObject" Target="../embeddings/oleObject62.bin"/><Relationship Id="rId17" Type="http://schemas.openxmlformats.org/officeDocument/2006/relationships/image" Target="../media/image62.wmf"/><Relationship Id="rId18" Type="http://schemas.openxmlformats.org/officeDocument/2006/relationships/oleObject" Target="../embeddings/oleObject63.bin"/><Relationship Id="rId19" Type="http://schemas.openxmlformats.org/officeDocument/2006/relationships/image" Target="../media/image6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5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oleObject" Target="../embeddings/oleObject73.bin"/><Relationship Id="rId21" Type="http://schemas.openxmlformats.org/officeDocument/2006/relationships/image" Target="../media/image72.wmf"/><Relationship Id="rId22" Type="http://schemas.openxmlformats.org/officeDocument/2006/relationships/oleObject" Target="../embeddings/oleObject74.bin"/><Relationship Id="rId23" Type="http://schemas.openxmlformats.org/officeDocument/2006/relationships/image" Target="../media/image73.wmf"/><Relationship Id="rId10" Type="http://schemas.openxmlformats.org/officeDocument/2006/relationships/image" Target="../media/image67.wmf"/><Relationship Id="rId11" Type="http://schemas.openxmlformats.org/officeDocument/2006/relationships/oleObject" Target="../embeddings/oleObject68.bin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68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69.w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70.emf"/><Relationship Id="rId18" Type="http://schemas.openxmlformats.org/officeDocument/2006/relationships/oleObject" Target="../embeddings/oleObject72.bin"/><Relationship Id="rId19" Type="http://schemas.openxmlformats.org/officeDocument/2006/relationships/image" Target="../media/image7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1227" y="1600200"/>
            <a:ext cx="2973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20,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47800" y="2590800"/>
            <a:ext cx="632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Bernoulli’s Principle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Simple Block-Spring System</a:t>
            </a:r>
          </a:p>
          <a:p>
            <a:pPr algn="l">
              <a:buFont typeface="Arial"/>
              <a:buChar char="•"/>
            </a:pPr>
            <a:r>
              <a:rPr lang="en-US" sz="3600" smtClean="0">
                <a:solidFill>
                  <a:schemeClr val="hlink"/>
                </a:solidFill>
                <a:latin typeface="Arial Narrow" charset="0"/>
              </a:rPr>
              <a:t>Solution for SHM</a:t>
            </a:r>
          </a:p>
          <a:p>
            <a:pPr algn="l">
              <a:buFont typeface="Arial"/>
              <a:buChar char="•"/>
            </a:pP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Energy </a:t>
            </a: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of the Simple Harmonic </a:t>
            </a:r>
            <a:r>
              <a:rPr lang="en-US" sz="3600" dirty="0" smtClean="0">
                <a:solidFill>
                  <a:schemeClr val="hlink"/>
                </a:solidFill>
                <a:latin typeface="Arial Narrow" charset="0"/>
              </a:rPr>
              <a:t>Oscillator</a:t>
            </a:r>
            <a:endParaRPr lang="en-US" sz="3600" dirty="0" smtClean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81D5-C1E8-0D4B-B9E3-E4442FC2BD52}" type="slidenum">
              <a:rPr lang="en-US"/>
              <a:pPr/>
              <a:t>10</a:t>
            </a:fld>
            <a:endParaRPr lang="en-US"/>
          </a:p>
        </p:txBody>
      </p:sp>
      <p:pic>
        <p:nvPicPr>
          <p:cNvPr id="462850" name="Picture 2" descr="FG14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838200"/>
            <a:ext cx="4267200" cy="5334000"/>
          </a:xfrm>
          <a:prstGeom prst="rect">
            <a:avLst/>
          </a:prstGeom>
          <a:noFill/>
        </p:spPr>
      </p:pic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Vibration or Oscillation Properties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33528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maximum displacement from the equilibrium is 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3124200" y="2133600"/>
            <a:ext cx="495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complete to-and-fro motion from an initial point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3200400" y="1676400"/>
            <a:ext cx="27432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One cycle of the oscillation</a:t>
            </a: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6705600" y="9906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Amplitude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3200400" y="2667000"/>
            <a:ext cx="2286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Period of the motion, T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3124200" y="3048000"/>
            <a:ext cx="5029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time it takes to complete one full cycle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3276600" y="3886200"/>
            <a:ext cx="27432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Frequency of the motion,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59" name="Text Box 11"/>
          <p:cNvSpPr txBox="1">
            <a:spLocks noChangeArrowheads="1"/>
          </p:cNvSpPr>
          <p:nvPr/>
        </p:nvSpPr>
        <p:spPr bwMode="auto">
          <a:xfrm>
            <a:off x="3200400" y="4343400"/>
            <a:ext cx="419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number of complete cycles per second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462860" name="Text Box 12"/>
          <p:cNvSpPr txBox="1">
            <a:spLocks noChangeArrowheads="1"/>
          </p:cNvSpPr>
          <p:nvPr/>
        </p:nvSpPr>
        <p:spPr bwMode="auto">
          <a:xfrm>
            <a:off x="3886200" y="3413125"/>
            <a:ext cx="685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sp>
        <p:nvSpPr>
          <p:cNvPr id="462861" name="Text Box 13"/>
          <p:cNvSpPr txBox="1">
            <a:spLocks noChangeArrowheads="1"/>
          </p:cNvSpPr>
          <p:nvPr/>
        </p:nvSpPr>
        <p:spPr bwMode="auto">
          <a:xfrm>
            <a:off x="4495800" y="4800600"/>
            <a:ext cx="83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</a:t>
            </a:r>
            <a:r>
              <a:rPr lang="en-US" sz="2000" baseline="30000">
                <a:solidFill>
                  <a:srgbClr val="FF0000"/>
                </a:solidFill>
                <a:latin typeface="Arial Narrow" charset="0"/>
              </a:rPr>
              <a:t>-1</a:t>
            </a:r>
          </a:p>
        </p:txBody>
      </p:sp>
      <p:sp>
        <p:nvSpPr>
          <p:cNvPr id="462862" name="Text Box 14"/>
          <p:cNvSpPr txBox="1">
            <a:spLocks noChangeArrowheads="1"/>
          </p:cNvSpPr>
          <p:nvPr/>
        </p:nvSpPr>
        <p:spPr bwMode="auto">
          <a:xfrm>
            <a:off x="3657600" y="4800600"/>
            <a:ext cx="762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Unit?</a:t>
            </a:r>
          </a:p>
        </p:txBody>
      </p:sp>
      <p:sp>
        <p:nvSpPr>
          <p:cNvPr id="462863" name="Text Box 15"/>
          <p:cNvSpPr txBox="1">
            <a:spLocks noChangeArrowheads="1"/>
          </p:cNvSpPr>
          <p:nvPr/>
        </p:nvSpPr>
        <p:spPr bwMode="auto">
          <a:xfrm>
            <a:off x="4800600" y="3429000"/>
            <a:ext cx="83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sec</a:t>
            </a:r>
            <a:endParaRPr lang="en-US" sz="2000" baseline="30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3276600" y="5318125"/>
            <a:ext cx="2362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Relationship between period and frequency?</a:t>
            </a:r>
          </a:p>
        </p:txBody>
      </p:sp>
      <p:graphicFrame>
        <p:nvGraphicFramePr>
          <p:cNvPr id="462865" name="Object 17"/>
          <p:cNvGraphicFramePr>
            <a:graphicFrameLocks noChangeAspect="1"/>
          </p:cNvGraphicFramePr>
          <p:nvPr/>
        </p:nvGraphicFramePr>
        <p:xfrm>
          <a:off x="5788025" y="5411788"/>
          <a:ext cx="3778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42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5411788"/>
                        <a:ext cx="3778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6" name="Object 18"/>
          <p:cNvGraphicFramePr>
            <a:graphicFrameLocks noChangeAspect="1"/>
          </p:cNvGraphicFramePr>
          <p:nvPr/>
        </p:nvGraphicFramePr>
        <p:xfrm>
          <a:off x="6172200" y="5334000"/>
          <a:ext cx="4937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43" name="Equation" r:id="rId6" imgW="291960" imgH="393480" progId="Equation.3">
                  <p:embed/>
                </p:oleObj>
              </mc:Choice>
              <mc:Fallback>
                <p:oleObj name="Equation" r:id="rId6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334000"/>
                        <a:ext cx="4937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7" name="Object 19"/>
          <p:cNvGraphicFramePr>
            <a:graphicFrameLocks noChangeAspect="1"/>
          </p:cNvGraphicFramePr>
          <p:nvPr/>
        </p:nvGraphicFramePr>
        <p:xfrm>
          <a:off x="7480300" y="5456238"/>
          <a:ext cx="34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44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5456238"/>
                        <a:ext cx="34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6744"/>
              </p:ext>
            </p:extLst>
          </p:nvPr>
        </p:nvGraphicFramePr>
        <p:xfrm>
          <a:off x="7839075" y="5292725"/>
          <a:ext cx="5143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45" name="Equation" r:id="rId10" imgW="304800" imgH="444500" progId="Equation.DSMT4">
                  <p:embed/>
                </p:oleObj>
              </mc:Choice>
              <mc:Fallback>
                <p:oleObj name="Equation" r:id="rId10" imgW="304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5" y="5292725"/>
                        <a:ext cx="5143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9" name="Text Box 21"/>
          <p:cNvSpPr txBox="1">
            <a:spLocks noChangeArrowheads="1"/>
          </p:cNvSpPr>
          <p:nvPr/>
        </p:nvSpPr>
        <p:spPr bwMode="auto">
          <a:xfrm>
            <a:off x="6934200" y="54102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or</a:t>
            </a:r>
            <a:endParaRPr lang="en-US" sz="2000" baseline="30000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2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2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2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2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2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2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 autoUpdateAnimBg="0"/>
      <p:bldP spid="462853" grpId="0" build="p" autoUpdateAnimBg="0"/>
      <p:bldP spid="462854" grpId="0" animBg="1" autoUpdateAnimBg="0"/>
      <p:bldP spid="462855" grpId="0" build="p" autoUpdateAnimBg="0"/>
      <p:bldP spid="462856" grpId="0" animBg="1" autoUpdateAnimBg="0"/>
      <p:bldP spid="462857" grpId="0" build="p" autoUpdateAnimBg="0"/>
      <p:bldP spid="462858" grpId="0" animBg="1" autoUpdateAnimBg="0"/>
      <p:bldP spid="462859" grpId="0" build="p" autoUpdateAnimBg="0"/>
      <p:bldP spid="462860" grpId="0" animBg="1" autoUpdateAnimBg="0"/>
      <p:bldP spid="462861" grpId="0" build="p" autoUpdateAnimBg="0"/>
      <p:bldP spid="462862" grpId="0" animBg="1" autoUpdateAnimBg="0"/>
      <p:bldP spid="462863" grpId="0" build="p" autoUpdateAnimBg="0"/>
      <p:bldP spid="462864" grpId="0" animBg="1" autoUpdateAnimBg="0"/>
      <p:bldP spid="46286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A0EF-3328-F84E-ADBA-292E345E6C17}" type="slidenum">
              <a:rPr lang="en-US"/>
              <a:pPr/>
              <a:t>11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More on Equation of Simple Harmonic Motion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609600" y="3429000"/>
            <a:ext cx="55626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now think about the object’s speed and acceleration.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2971800" y="838200"/>
            <a:ext cx="5181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after a full cycle the position must be the same</a:t>
            </a: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2590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Speed at any given time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1687513" y="1828800"/>
            <a:ext cx="1208087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</a:t>
            </a: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838200"/>
            <a:ext cx="2362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time for full cycle of oscillation?</a:t>
            </a:r>
          </a:p>
        </p:txBody>
      </p:sp>
      <p:graphicFrame>
        <p:nvGraphicFramePr>
          <p:cNvPr id="463880" name="Object 8"/>
          <p:cNvGraphicFramePr>
            <a:graphicFrameLocks noChangeAspect="1"/>
          </p:cNvGraphicFramePr>
          <p:nvPr/>
        </p:nvGraphicFramePr>
        <p:xfrm>
          <a:off x="3065463" y="1250950"/>
          <a:ext cx="2778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27"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250950"/>
                        <a:ext cx="2778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/>
        </p:nvGraphicFramePr>
        <p:xfrm>
          <a:off x="3057525" y="1827213"/>
          <a:ext cx="3714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28" name="Equation" r:id="rId5" imgW="139680" imgH="164880" progId="Equation.3">
                  <p:embed/>
                </p:oleObj>
              </mc:Choice>
              <mc:Fallback>
                <p:oleObj name="Equation" r:id="rId5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827213"/>
                        <a:ext cx="3714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82" name="Text Box 10"/>
          <p:cNvSpPr txBox="1">
            <a:spLocks noChangeArrowheads="1"/>
          </p:cNvSpPr>
          <p:nvPr/>
        </p:nvSpPr>
        <p:spPr bwMode="auto">
          <a:xfrm>
            <a:off x="4202113" y="1784350"/>
            <a:ext cx="432276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One of the properties of an oscillatory motion</a:t>
            </a:r>
          </a:p>
        </p:txBody>
      </p:sp>
      <p:sp>
        <p:nvSpPr>
          <p:cNvPr id="463883" name="Text Box 11"/>
          <p:cNvSpPr txBox="1">
            <a:spLocks noChangeArrowheads="1"/>
          </p:cNvSpPr>
          <p:nvPr/>
        </p:nvSpPr>
        <p:spPr bwMode="auto">
          <a:xfrm>
            <a:off x="5638800" y="2590800"/>
            <a:ext cx="1198563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Frequency</a:t>
            </a:r>
          </a:p>
        </p:txBody>
      </p:sp>
      <p:sp>
        <p:nvSpPr>
          <p:cNvPr id="463884" name="Text Box 12"/>
          <p:cNvSpPr txBox="1">
            <a:spLocks noChangeArrowheads="1"/>
          </p:cNvSpPr>
          <p:nvPr/>
        </p:nvSpPr>
        <p:spPr bwMode="auto">
          <a:xfrm>
            <a:off x="381000" y="2422525"/>
            <a:ext cx="36576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many full cycles of oscillation does this undergo per unit time?</a:t>
            </a:r>
          </a:p>
        </p:txBody>
      </p:sp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4144963" y="2517775"/>
          <a:ext cx="384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29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517775"/>
                        <a:ext cx="384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7010400" y="2346325"/>
            <a:ext cx="1828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unit?</a:t>
            </a:r>
          </a:p>
        </p:txBody>
      </p:sp>
      <p:sp>
        <p:nvSpPr>
          <p:cNvPr id="463887" name="Text Box 15"/>
          <p:cNvSpPr txBox="1">
            <a:spLocks noChangeArrowheads="1"/>
          </p:cNvSpPr>
          <p:nvPr/>
        </p:nvSpPr>
        <p:spPr bwMode="auto">
          <a:xfrm>
            <a:off x="7437438" y="2743200"/>
            <a:ext cx="868362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1/s=Hz</a:t>
            </a:r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>
            <a:off x="381000" y="3276600"/>
            <a:ext cx="85344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6375400" y="3465513"/>
          <a:ext cx="330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0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3465513"/>
                        <a:ext cx="3302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013075" y="3995738"/>
          <a:ext cx="393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1" name="Equation" r:id="rId10" imgW="114120" imgH="139680" progId="Equation.3">
                  <p:embed/>
                </p:oleObj>
              </mc:Choice>
              <mc:Fallback>
                <p:oleObj name="Equation" r:id="rId10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995738"/>
                        <a:ext cx="393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3602038" y="4786313"/>
          <a:ext cx="2841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2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786313"/>
                        <a:ext cx="2841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2" name="Text Box 20"/>
          <p:cNvSpPr txBox="1">
            <a:spLocks noChangeArrowheads="1"/>
          </p:cNvSpPr>
          <p:nvPr/>
        </p:nvSpPr>
        <p:spPr bwMode="auto">
          <a:xfrm>
            <a:off x="6019800" y="4022725"/>
            <a:ext cx="1219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Max speed </a:t>
            </a:r>
          </a:p>
        </p:txBody>
      </p:sp>
      <p:graphicFrame>
        <p:nvGraphicFramePr>
          <p:cNvPr id="463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32814"/>
              </p:ext>
            </p:extLst>
          </p:nvPr>
        </p:nvGraphicFramePr>
        <p:xfrm>
          <a:off x="7162800" y="3994150"/>
          <a:ext cx="609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3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94150"/>
                        <a:ext cx="609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4" name="Text Box 22"/>
          <p:cNvSpPr txBox="1">
            <a:spLocks noChangeArrowheads="1"/>
          </p:cNvSpPr>
          <p:nvPr/>
        </p:nvSpPr>
        <p:spPr bwMode="auto">
          <a:xfrm>
            <a:off x="6858000" y="4495800"/>
            <a:ext cx="1828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Max acceleration </a:t>
            </a:r>
          </a:p>
        </p:txBody>
      </p:sp>
      <p:graphicFrame>
        <p:nvGraphicFramePr>
          <p:cNvPr id="4638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689310"/>
              </p:ext>
            </p:extLst>
          </p:nvPr>
        </p:nvGraphicFramePr>
        <p:xfrm>
          <a:off x="7180262" y="4883150"/>
          <a:ext cx="5048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4" name="Equation" r:id="rId16" imgW="279360" imgH="228600" progId="Equation.3">
                  <p:embed/>
                </p:oleObj>
              </mc:Choice>
              <mc:Fallback>
                <p:oleObj name="Equation" r:id="rId16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262" y="4883150"/>
                        <a:ext cx="5048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6" name="Text Box 24"/>
          <p:cNvSpPr txBox="1">
            <a:spLocks noChangeArrowheads="1"/>
          </p:cNvSpPr>
          <p:nvPr/>
        </p:nvSpPr>
        <p:spPr bwMode="auto">
          <a:xfrm>
            <a:off x="609600" y="4784725"/>
            <a:ext cx="3048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Acceleration at any given time</a:t>
            </a:r>
          </a:p>
        </p:txBody>
      </p:sp>
      <p:sp>
        <p:nvSpPr>
          <p:cNvPr id="463897" name="Text Box 25"/>
          <p:cNvSpPr txBox="1">
            <a:spLocks noChangeArrowheads="1"/>
          </p:cNvSpPr>
          <p:nvPr/>
        </p:nvSpPr>
        <p:spPr bwMode="auto">
          <a:xfrm>
            <a:off x="685800" y="5241925"/>
            <a:ext cx="20574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do we learn about acceleration?</a:t>
            </a:r>
          </a:p>
        </p:txBody>
      </p:sp>
      <p:sp>
        <p:nvSpPr>
          <p:cNvPr id="463898" name="Text Box 26"/>
          <p:cNvSpPr txBox="1">
            <a:spLocks noChangeArrowheads="1"/>
          </p:cNvSpPr>
          <p:nvPr/>
        </p:nvSpPr>
        <p:spPr bwMode="auto">
          <a:xfrm>
            <a:off x="3124200" y="5318125"/>
            <a:ext cx="5512647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Acceleration is reverse direction to displacement</a:t>
            </a:r>
          </a:p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Acceleration and speed are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</a:rPr>
              <a:t>π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2 off phase of each other: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When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is maximum,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 is at its minimum</a:t>
            </a:r>
          </a:p>
        </p:txBody>
      </p:sp>
      <p:graphicFrame>
        <p:nvGraphicFramePr>
          <p:cNvPr id="4638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44890"/>
              </p:ext>
            </p:extLst>
          </p:nvPr>
        </p:nvGraphicFramePr>
        <p:xfrm>
          <a:off x="3302000" y="1177925"/>
          <a:ext cx="23447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5" name="Equation" r:id="rId18" imgW="1358900" imgH="266700" progId="Equation.DSMT4">
                  <p:embed/>
                </p:oleObj>
              </mc:Choice>
              <mc:Fallback>
                <p:oleObj name="Equation" r:id="rId18" imgW="1358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177925"/>
                        <a:ext cx="234473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52012"/>
              </p:ext>
            </p:extLst>
          </p:nvPr>
        </p:nvGraphicFramePr>
        <p:xfrm>
          <a:off x="5551488" y="1209675"/>
          <a:ext cx="22764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6" name="Equation" r:id="rId20" imgW="1320800" imgH="228600" progId="Equation.DSMT4">
                  <p:embed/>
                </p:oleObj>
              </mc:Choice>
              <mc:Fallback>
                <p:oleObj name="Equation" r:id="rId20" imgW="132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1209675"/>
                        <a:ext cx="22764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8975"/>
              </p:ext>
            </p:extLst>
          </p:nvPr>
        </p:nvGraphicFramePr>
        <p:xfrm>
          <a:off x="3403600" y="1711325"/>
          <a:ext cx="635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7" name="Equation" r:id="rId22" imgW="368300" imgH="393700" progId="Equation.DSMT4">
                  <p:embed/>
                </p:oleObj>
              </mc:Choice>
              <mc:Fallback>
                <p:oleObj name="Equation" r:id="rId22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711325"/>
                        <a:ext cx="6350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2" name="Object 30"/>
          <p:cNvGraphicFramePr>
            <a:graphicFrameLocks noChangeAspect="1"/>
          </p:cNvGraphicFramePr>
          <p:nvPr/>
        </p:nvGraphicFramePr>
        <p:xfrm>
          <a:off x="4475163" y="2438400"/>
          <a:ext cx="5048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8" name="Equation" r:id="rId24" imgW="291960" imgH="393480" progId="Equation.3">
                  <p:embed/>
                </p:oleObj>
              </mc:Choice>
              <mc:Fallback>
                <p:oleObj name="Equation" r:id="rId24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438400"/>
                        <a:ext cx="5048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3" name="Object 31"/>
          <p:cNvGraphicFramePr>
            <a:graphicFrameLocks noChangeAspect="1"/>
          </p:cNvGraphicFramePr>
          <p:nvPr/>
        </p:nvGraphicFramePr>
        <p:xfrm>
          <a:off x="4926013" y="2438400"/>
          <a:ext cx="6365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39" name="Equation" r:id="rId26" imgW="368280" imgH="393480" progId="Equation.3">
                  <p:embed/>
                </p:oleObj>
              </mc:Choice>
              <mc:Fallback>
                <p:oleObj name="Equation" r:id="rId26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2438400"/>
                        <a:ext cx="6365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87968"/>
              </p:ext>
            </p:extLst>
          </p:nvPr>
        </p:nvGraphicFramePr>
        <p:xfrm>
          <a:off x="6613525" y="3416300"/>
          <a:ext cx="20494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0" name="Equation" r:id="rId28" imgW="1003300" imgH="228600" progId="Equation.DSMT4">
                  <p:embed/>
                </p:oleObj>
              </mc:Choice>
              <mc:Fallback>
                <p:oleObj name="Equation" r:id="rId28" imgW="1003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416300"/>
                        <a:ext cx="20494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5" name="Object 33"/>
          <p:cNvGraphicFramePr>
            <a:graphicFrameLocks noChangeAspect="1"/>
          </p:cNvGraphicFramePr>
          <p:nvPr/>
        </p:nvGraphicFramePr>
        <p:xfrm>
          <a:off x="3416300" y="3886200"/>
          <a:ext cx="6191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1" name="Equation" r:id="rId30" imgW="342720" imgH="393480" progId="Equation.3">
                  <p:embed/>
                </p:oleObj>
              </mc:Choice>
              <mc:Fallback>
                <p:oleObj name="Equation" r:id="rId30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3886200"/>
                        <a:ext cx="61912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62353"/>
              </p:ext>
            </p:extLst>
          </p:nvPr>
        </p:nvGraphicFramePr>
        <p:xfrm>
          <a:off x="3978275" y="4029075"/>
          <a:ext cx="21113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2" name="Equation" r:id="rId32" imgW="1168400" imgH="228600" progId="Equation.DSMT4">
                  <p:embed/>
                </p:oleObj>
              </mc:Choice>
              <mc:Fallback>
                <p:oleObj name="Equation" r:id="rId32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4029075"/>
                        <a:ext cx="21113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00422"/>
              </p:ext>
            </p:extLst>
          </p:nvPr>
        </p:nvGraphicFramePr>
        <p:xfrm>
          <a:off x="7739063" y="4065588"/>
          <a:ext cx="8715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3" name="Equation" r:id="rId34" imgW="355320" imgH="177480" progId="Equation.3">
                  <p:embed/>
                </p:oleObj>
              </mc:Choice>
              <mc:Fallback>
                <p:oleObj name="Equation" r:id="rId34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3" y="4065588"/>
                        <a:ext cx="87153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8" name="Object 36"/>
          <p:cNvGraphicFramePr>
            <a:graphicFrameLocks noChangeAspect="1"/>
          </p:cNvGraphicFramePr>
          <p:nvPr/>
        </p:nvGraphicFramePr>
        <p:xfrm>
          <a:off x="3867150" y="4648200"/>
          <a:ext cx="4937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4" name="Equation" r:id="rId36" imgW="342720" imgH="393480" progId="Equation.3">
                  <p:embed/>
                </p:oleObj>
              </mc:Choice>
              <mc:Fallback>
                <p:oleObj name="Equation" r:id="rId36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648200"/>
                        <a:ext cx="4937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566807"/>
              </p:ext>
            </p:extLst>
          </p:nvPr>
        </p:nvGraphicFramePr>
        <p:xfrm>
          <a:off x="4268788" y="4768850"/>
          <a:ext cx="19716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5" name="Equation" r:id="rId38" imgW="1371600" imgH="241300" progId="Equation.DSMT4">
                  <p:embed/>
                </p:oleObj>
              </mc:Choice>
              <mc:Fallback>
                <p:oleObj name="Equation" r:id="rId38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768850"/>
                        <a:ext cx="19716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10" name="Object 38"/>
          <p:cNvGraphicFramePr>
            <a:graphicFrameLocks noChangeAspect="1"/>
          </p:cNvGraphicFramePr>
          <p:nvPr/>
        </p:nvGraphicFramePr>
        <p:xfrm>
          <a:off x="6146800" y="4797425"/>
          <a:ext cx="7112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6" name="Equation" r:id="rId40" imgW="495000" imgH="203040" progId="Equation.3">
                  <p:embed/>
                </p:oleObj>
              </mc:Choice>
              <mc:Fallback>
                <p:oleObj name="Equation" r:id="rId40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797425"/>
                        <a:ext cx="7112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91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9974"/>
              </p:ext>
            </p:extLst>
          </p:nvPr>
        </p:nvGraphicFramePr>
        <p:xfrm>
          <a:off x="7656512" y="4903788"/>
          <a:ext cx="8016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47" name="Equation" r:id="rId42" imgW="444500" imgH="203200" progId="Equation.DSMT4">
                  <p:embed/>
                </p:oleObj>
              </mc:Choice>
              <mc:Fallback>
                <p:oleObj name="Equation" r:id="rId42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2" y="4903788"/>
                        <a:ext cx="80168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94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6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3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6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6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6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6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6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63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63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63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 autoUpdateAnimBg="0"/>
      <p:bldP spid="463876" grpId="0" build="p" autoUpdateAnimBg="0"/>
      <p:bldP spid="463877" grpId="0" build="p" autoUpdateAnimBg="0"/>
      <p:bldP spid="463878" grpId="0" animBg="1" autoUpdateAnimBg="0"/>
      <p:bldP spid="463879" grpId="0" animBg="1" autoUpdateAnimBg="0"/>
      <p:bldP spid="463882" grpId="0" build="p" autoUpdateAnimBg="0"/>
      <p:bldP spid="463883" grpId="0" animBg="1" autoUpdateAnimBg="0"/>
      <p:bldP spid="463884" grpId="0" animBg="1" autoUpdateAnimBg="0"/>
      <p:bldP spid="463886" grpId="0" animBg="1" autoUpdateAnimBg="0"/>
      <p:bldP spid="463887" grpId="0" animBg="1" autoUpdateAnimBg="0"/>
      <p:bldP spid="463888" grpId="0" animBg="1"/>
      <p:bldP spid="463892" grpId="0" build="p" autoUpdateAnimBg="0"/>
      <p:bldP spid="463894" grpId="0" build="p" autoUpdateAnimBg="0"/>
      <p:bldP spid="463896" grpId="0" build="p" autoUpdateAnimBg="0"/>
      <p:bldP spid="463897" grpId="0" animBg="1" autoUpdateAnimBg="0"/>
      <p:bldP spid="46389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07F6-87C7-4744-850B-1D62D41DD3DA}" type="slidenum">
              <a:rPr lang="en-US"/>
              <a:pPr/>
              <a:t>12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Simple Harmonic Motion continued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4495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determine phase constant and amplitude</a:t>
            </a: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762000" y="3641725"/>
            <a:ext cx="5181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taking the ratio, one can obtain the phase constant</a:t>
            </a: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762000" y="746125"/>
            <a:ext cx="73152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Phase constant determines the starting position of a simple harmonic motion.</a:t>
            </a:r>
          </a:p>
        </p:txBody>
      </p:sp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762000" y="1812925"/>
            <a:ext cx="7696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This constant is important when there are more than one harmonic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oscillation 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involved in the motion and to determine the overall effect of the composite motion</a:t>
            </a:r>
          </a:p>
        </p:txBody>
      </p:sp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1447800" y="1304925"/>
          <a:ext cx="4175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26720" imgH="139680" progId="Equation.3">
                  <p:embed/>
                </p:oleObj>
              </mc:Choice>
              <mc:Fallback>
                <p:oleObj name="Equation" r:id="rId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04925"/>
                        <a:ext cx="4175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76908"/>
              </p:ext>
            </p:extLst>
          </p:nvPr>
        </p:nvGraphicFramePr>
        <p:xfrm>
          <a:off x="6019800" y="3429000"/>
          <a:ext cx="2057400" cy="82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1117600" imgH="469900" progId="Equation.DSMT4">
                  <p:embed/>
                </p:oleObj>
              </mc:Choice>
              <mc:Fallback>
                <p:oleObj name="Equation" r:id="rId5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2057400" cy="82815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4067175" y="1309688"/>
            <a:ext cx="7620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At t=0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47631"/>
              </p:ext>
            </p:extLst>
          </p:nvPr>
        </p:nvGraphicFramePr>
        <p:xfrm>
          <a:off x="5181600" y="1306513"/>
          <a:ext cx="57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06513"/>
                        <a:ext cx="5715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838200" y="3155950"/>
            <a:ext cx="7620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At t=0</a:t>
            </a:r>
          </a:p>
        </p:txBody>
      </p:sp>
      <p:graphicFrame>
        <p:nvGraphicFramePr>
          <p:cNvPr id="4649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004490"/>
              </p:ext>
            </p:extLst>
          </p:nvPr>
        </p:nvGraphicFramePr>
        <p:xfrm>
          <a:off x="2133600" y="3160713"/>
          <a:ext cx="15065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9" imgW="736600" imgH="203200" progId="Equation.DSMT4">
                  <p:embed/>
                </p:oleObj>
              </mc:Choice>
              <mc:Fallback>
                <p:oleObj name="Equation" r:id="rId9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60713"/>
                        <a:ext cx="15065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9" name="Object 13"/>
          <p:cNvGraphicFramePr>
            <a:graphicFrameLocks noChangeAspect="1"/>
          </p:cNvGraphicFramePr>
          <p:nvPr/>
        </p:nvGraphicFramePr>
        <p:xfrm>
          <a:off x="4057650" y="3133725"/>
          <a:ext cx="285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1" imgW="139680" imgH="228600" progId="Equation.3">
                  <p:embed/>
                </p:oleObj>
              </mc:Choice>
              <mc:Fallback>
                <p:oleObj name="Equation" r:id="rId11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3133725"/>
                        <a:ext cx="2857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10" name="Text Box 14"/>
          <p:cNvSpPr txBox="1">
            <a:spLocks noChangeArrowheads="1"/>
          </p:cNvSpPr>
          <p:nvPr/>
        </p:nvSpPr>
        <p:spPr bwMode="auto">
          <a:xfrm>
            <a:off x="685800" y="4479925"/>
            <a:ext cx="4495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By squaring the two equations and adding them together, one can obtain the amplitude</a:t>
            </a:r>
          </a:p>
        </p:txBody>
      </p:sp>
      <p:graphicFrame>
        <p:nvGraphicFramePr>
          <p:cNvPr id="4649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83501"/>
              </p:ext>
            </p:extLst>
          </p:nvPr>
        </p:nvGraphicFramePr>
        <p:xfrm>
          <a:off x="5316538" y="4356100"/>
          <a:ext cx="1846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3" imgW="901700" imgH="228600" progId="Equation.DSMT4">
                  <p:embed/>
                </p:oleObj>
              </mc:Choice>
              <mc:Fallback>
                <p:oleObj name="Equation" r:id="rId13" imgW="901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4356100"/>
                        <a:ext cx="1846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668"/>
              </p:ext>
            </p:extLst>
          </p:nvPr>
        </p:nvGraphicFramePr>
        <p:xfrm>
          <a:off x="5345113" y="4870450"/>
          <a:ext cx="18811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15" imgW="1028700" imgH="228600" progId="Equation.DSMT4">
                  <p:embed/>
                </p:oleObj>
              </mc:Choice>
              <mc:Fallback>
                <p:oleObj name="Equation" r:id="rId15" imgW="1028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870450"/>
                        <a:ext cx="18811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440102"/>
              </p:ext>
            </p:extLst>
          </p:nvPr>
        </p:nvGraphicFramePr>
        <p:xfrm>
          <a:off x="650875" y="5503863"/>
          <a:ext cx="2214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17" imgW="1193800" imgH="279400" progId="Equation.DSMT4">
                  <p:embed/>
                </p:oleObj>
              </mc:Choice>
              <mc:Fallback>
                <p:oleObj name="Equation" r:id="rId17" imgW="1193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503863"/>
                        <a:ext cx="2214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04600"/>
              </p:ext>
            </p:extLst>
          </p:nvPr>
        </p:nvGraphicFramePr>
        <p:xfrm>
          <a:off x="5246688" y="5334000"/>
          <a:ext cx="1955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19" imgW="1054100" imgH="508000" progId="Equation.DSMT4">
                  <p:embed/>
                </p:oleObj>
              </mc:Choice>
              <mc:Fallback>
                <p:oleObj name="Equation" r:id="rId19" imgW="1054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5334000"/>
                        <a:ext cx="1955800" cy="900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37428"/>
              </p:ext>
            </p:extLst>
          </p:nvPr>
        </p:nvGraphicFramePr>
        <p:xfrm>
          <a:off x="1803400" y="1301750"/>
          <a:ext cx="2051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21" imgW="1003300" imgH="228600" progId="Equation.DSMT4">
                  <p:embed/>
                </p:oleObj>
              </mc:Choice>
              <mc:Fallback>
                <p:oleObj name="Equation" r:id="rId21" imgW="1003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301750"/>
                        <a:ext cx="2051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247500"/>
              </p:ext>
            </p:extLst>
          </p:nvPr>
        </p:nvGraphicFramePr>
        <p:xfrm>
          <a:off x="5789613" y="1336675"/>
          <a:ext cx="1220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23" imgW="596900" imgH="190500" progId="Equation.DSMT4">
                  <p:embed/>
                </p:oleObj>
              </mc:Choice>
              <mc:Fallback>
                <p:oleObj name="Equation" r:id="rId23" imgW="596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336675"/>
                        <a:ext cx="1220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35905"/>
              </p:ext>
            </p:extLst>
          </p:nvPr>
        </p:nvGraphicFramePr>
        <p:xfrm>
          <a:off x="4318000" y="3159125"/>
          <a:ext cx="15589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25" imgW="762000" imgH="203200" progId="Equation.DSMT4">
                  <p:embed/>
                </p:oleObj>
              </mc:Choice>
              <mc:Fallback>
                <p:oleObj name="Equation" r:id="rId25" imgW="76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159125"/>
                        <a:ext cx="15589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32106"/>
              </p:ext>
            </p:extLst>
          </p:nvPr>
        </p:nvGraphicFramePr>
        <p:xfrm>
          <a:off x="2895600" y="5505450"/>
          <a:ext cx="588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27" imgW="317500" imgH="190500" progId="Equation.DSMT4">
                  <p:embed/>
                </p:oleObj>
              </mc:Choice>
              <mc:Fallback>
                <p:oleObj name="Equation" r:id="rId27" imgW="317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505450"/>
                        <a:ext cx="5889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988191"/>
              </p:ext>
            </p:extLst>
          </p:nvPr>
        </p:nvGraphicFramePr>
        <p:xfrm>
          <a:off x="3494088" y="5351463"/>
          <a:ext cx="14827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29" imgW="800100" imgH="457200" progId="Equation.DSMT4">
                  <p:embed/>
                </p:oleObj>
              </mc:Choice>
              <mc:Fallback>
                <p:oleObj name="Equation" r:id="rId29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5351463"/>
                        <a:ext cx="14827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76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4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4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 autoUpdateAnimBg="0"/>
      <p:bldP spid="464900" grpId="0" build="p" autoUpdateAnimBg="0"/>
      <p:bldP spid="464901" grpId="0" animBg="1" autoUpdateAnimBg="0"/>
      <p:bldP spid="464902" grpId="0" build="p" autoUpdateAnimBg="0"/>
      <p:bldP spid="464905" grpId="0" animBg="1" autoUpdateAnimBg="0"/>
      <p:bldP spid="464907" grpId="0" animBg="1" autoUpdateAnimBg="0"/>
      <p:bldP spid="46491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360E-BABE-7740-8D67-094DC467A937}" type="slidenum">
              <a:rPr lang="en-US"/>
              <a:pPr/>
              <a:t>13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/>
              <a:t>Sinusoidal Behavior of SHM</a:t>
            </a:r>
          </a:p>
        </p:txBody>
      </p:sp>
      <p:pic>
        <p:nvPicPr>
          <p:cNvPr id="465923" name="Picture 3" descr="FG14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17675"/>
            <a:ext cx="8915400" cy="4568825"/>
          </a:xfrm>
          <a:prstGeom prst="rect">
            <a:avLst/>
          </a:prstGeom>
          <a:noFill/>
        </p:spPr>
      </p:pic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457200" y="762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What do you think the trajectory will look if the oscillation was plotted against time?</a:t>
            </a:r>
          </a:p>
        </p:txBody>
      </p:sp>
    </p:spTree>
    <p:extLst>
      <p:ext uri="{BB962C8B-B14F-4D97-AF65-F5344CB8AC3E}">
        <p14:creationId xmlns:p14="http://schemas.microsoft.com/office/powerpoint/2010/main" val="230134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73A-4269-F54B-843F-8FFF135D98B3}" type="slidenum">
              <a:rPr lang="en-US"/>
              <a:pPr/>
              <a:t>14</a:t>
            </a:fld>
            <a:endParaRPr lang="en-US"/>
          </a:p>
        </p:txBody>
      </p:sp>
      <p:pic>
        <p:nvPicPr>
          <p:cNvPr id="466946" name="Picture 2" descr="FG1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20200" cy="7162800"/>
          </a:xfrm>
          <a:prstGeom prst="rect">
            <a:avLst/>
          </a:prstGeom>
          <a:noFill/>
        </p:spPr>
      </p:pic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Sinusoidal Behavior of SHM</a:t>
            </a:r>
          </a:p>
        </p:txBody>
      </p:sp>
      <p:graphicFrame>
        <p:nvGraphicFramePr>
          <p:cNvPr id="466948" name="Object 4"/>
          <p:cNvGraphicFramePr>
            <a:graphicFrameLocks noChangeAspect="1"/>
          </p:cNvGraphicFramePr>
          <p:nvPr/>
        </p:nvGraphicFramePr>
        <p:xfrm>
          <a:off x="1236663" y="3116263"/>
          <a:ext cx="24796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73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116263"/>
                        <a:ext cx="2479675" cy="560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5638800" y="3124200"/>
          <a:ext cx="2971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74" name="Equation" r:id="rId6" imgW="1117440" imgH="253800" progId="Equation.DSMT4">
                  <p:embed/>
                </p:oleObj>
              </mc:Choice>
              <mc:Fallback>
                <p:oleObj name="Equation" r:id="rId6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2971800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0" name="Object 6"/>
          <p:cNvGraphicFramePr>
            <a:graphicFrameLocks noChangeAspect="1"/>
          </p:cNvGraphicFramePr>
          <p:nvPr/>
        </p:nvGraphicFramePr>
        <p:xfrm>
          <a:off x="3048000" y="5638800"/>
          <a:ext cx="31972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75"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638800"/>
                        <a:ext cx="3197225" cy="64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42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C50-F590-F541-9EF9-2300C81BC719}" type="slidenum">
              <a:rPr lang="en-US"/>
              <a:pPr/>
              <a:t>15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/>
              <a:t>Example for </a:t>
            </a:r>
            <a:r>
              <a:rPr lang="en-US" sz="4000" dirty="0" smtClean="0"/>
              <a:t>A Simple </a:t>
            </a:r>
            <a:r>
              <a:rPr lang="en-US" sz="4000" dirty="0"/>
              <a:t>Harmonic Motion</a:t>
            </a:r>
            <a:endParaRPr lang="en-US" dirty="0"/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457200" y="2284413"/>
            <a:ext cx="289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the equation of motion: 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57200" y="4495800"/>
            <a:ext cx="3352800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Taking the first derivative on the equation of motion, the velocity 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762000"/>
            <a:ext cx="8458200" cy="1339850"/>
            <a:chOff x="288" y="480"/>
            <a:chExt cx="5328" cy="844"/>
          </a:xfrm>
        </p:grpSpPr>
        <p:sp>
          <p:nvSpPr>
            <p:cNvPr id="467974" name="Text Box 6"/>
            <p:cNvSpPr txBox="1">
              <a:spLocks noChangeArrowheads="1"/>
            </p:cNvSpPr>
            <p:nvPr/>
          </p:nvSpPr>
          <p:spPr bwMode="auto">
            <a:xfrm>
              <a:off x="288" y="480"/>
              <a:ext cx="5328" cy="84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dirty="0">
                  <a:solidFill>
                    <a:srgbClr val="800000"/>
                  </a:solidFill>
                  <a:latin typeface="Arial Narrow" charset="0"/>
                </a:rPr>
                <a:t>An object oscillates with simple harmonic motion along the x-axis.  Its displacement from the origin varies with time according to the equation;                          </a:t>
              </a:r>
              <a:r>
                <a:rPr lang="en-US" sz="2000" dirty="0" smtClean="0">
                  <a:solidFill>
                    <a:srgbClr val="800000"/>
                  </a:solidFill>
                  <a:latin typeface="Arial Narrow" charset="0"/>
                </a:rPr>
                <a:t>         where </a:t>
              </a:r>
              <a:r>
                <a:rPr lang="en-US" sz="2000" dirty="0">
                  <a:solidFill>
                    <a:srgbClr val="800000"/>
                  </a:solidFill>
                  <a:latin typeface="Arial Narrow" charset="0"/>
                </a:rPr>
                <a:t>t is in seconds and the angles in the parentheses are in radians.  a) Determine the amplitude, frequency, and period of the motion. </a:t>
              </a:r>
            </a:p>
          </p:txBody>
        </p:sp>
        <p:graphicFrame>
          <p:nvGraphicFramePr>
            <p:cNvPr id="4679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103583"/>
                </p:ext>
              </p:extLst>
            </p:nvPr>
          </p:nvGraphicFramePr>
          <p:xfrm>
            <a:off x="3482" y="688"/>
            <a:ext cx="103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63" name="Equation" r:id="rId3" imgW="1574800" imgH="431800" progId="Equation.DSMT4">
                    <p:embed/>
                  </p:oleObj>
                </mc:Choice>
                <mc:Fallback>
                  <p:oleObj name="Equation" r:id="rId3" imgW="15748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2" y="688"/>
                          <a:ext cx="1030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7976" name="Object 8"/>
          <p:cNvGraphicFramePr>
            <a:graphicFrameLocks noChangeAspect="1"/>
          </p:cNvGraphicFramePr>
          <p:nvPr/>
        </p:nvGraphicFramePr>
        <p:xfrm>
          <a:off x="3373438" y="2371725"/>
          <a:ext cx="2841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4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2371725"/>
                        <a:ext cx="2841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2819400"/>
            <a:ext cx="205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amplitude, A, is </a:t>
            </a:r>
          </a:p>
        </p:txBody>
      </p:sp>
      <p:graphicFrame>
        <p:nvGraphicFramePr>
          <p:cNvPr id="467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39402"/>
              </p:ext>
            </p:extLst>
          </p:nvPr>
        </p:nvGraphicFramePr>
        <p:xfrm>
          <a:off x="2581275" y="2913063"/>
          <a:ext cx="105251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5" name="Equation" r:id="rId7" imgW="698500" imgH="152400" progId="Equation.DSMT4">
                  <p:embed/>
                </p:oleObj>
              </mc:Choice>
              <mc:Fallback>
                <p:oleObj name="Equation" r:id="rId7" imgW="698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913063"/>
                        <a:ext cx="105251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3733800" y="2819400"/>
            <a:ext cx="289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The angular frequency, </a:t>
            </a:r>
            <a:r>
              <a:rPr lang="en-US" sz="2000" dirty="0" err="1" smtClean="0">
                <a:solidFill>
                  <a:srgbClr val="FF0000"/>
                </a:solidFill>
                <a:latin typeface="Arial Narrow" charset="0"/>
              </a:rPr>
              <a:t>ϖ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 </a:t>
            </a:r>
          </a:p>
        </p:txBody>
      </p:sp>
      <p:graphicFrame>
        <p:nvGraphicFramePr>
          <p:cNvPr id="4679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53885"/>
              </p:ext>
            </p:extLst>
          </p:nvPr>
        </p:nvGraphicFramePr>
        <p:xfrm>
          <a:off x="6629400" y="2895600"/>
          <a:ext cx="6858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6" name="Equation" r:id="rId9" imgW="406400" imgH="139700" progId="Equation.DSMT4">
                  <p:embed/>
                </p:oleObj>
              </mc:Choice>
              <mc:Fallback>
                <p:oleObj name="Equation" r:id="rId9" imgW="406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95600"/>
                        <a:ext cx="6858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2286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Therefore, frequency and period are </a:t>
            </a:r>
          </a:p>
        </p:txBody>
      </p:sp>
      <p:graphicFrame>
        <p:nvGraphicFramePr>
          <p:cNvPr id="467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14723"/>
              </p:ext>
            </p:extLst>
          </p:nvPr>
        </p:nvGraphicFramePr>
        <p:xfrm>
          <a:off x="2554288" y="3387725"/>
          <a:ext cx="4365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7" name="Equation" r:id="rId11" imgW="152400" imgH="152400" progId="Equation.DSMT4">
                  <p:embed/>
                </p:oleObj>
              </mc:Choice>
              <mc:Fallback>
                <p:oleObj name="Equation" r:id="rId11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3387725"/>
                        <a:ext cx="4365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4908550" y="3354388"/>
          <a:ext cx="3778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8" name="Equation" r:id="rId13" imgW="152280" imgH="203040" progId="Equation.3">
                  <p:embed/>
                </p:oleObj>
              </mc:Choice>
              <mc:Fallback>
                <p:oleObj name="Equation" r:id="rId1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3354388"/>
                        <a:ext cx="3778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457200" y="4022725"/>
            <a:ext cx="6477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b)Calculate the velocity and acceleration of the object at any time t.</a:t>
            </a:r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4435475" y="4602163"/>
          <a:ext cx="6699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9" name="Equation" r:id="rId15" imgW="444240" imgH="393480" progId="Equation.3">
                  <p:embed/>
                </p:oleObj>
              </mc:Choice>
              <mc:Fallback>
                <p:oleObj name="Equation" r:id="rId15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602163"/>
                        <a:ext cx="6699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533400" y="5257800"/>
            <a:ext cx="3429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By the same token, taking the second derivative of equation of motion, the acceleration,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, is</a:t>
            </a:r>
          </a:p>
        </p:txBody>
      </p:sp>
      <p:graphicFrame>
        <p:nvGraphicFramePr>
          <p:cNvPr id="4679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915702"/>
              </p:ext>
            </p:extLst>
          </p:nvPr>
        </p:nvGraphicFramePr>
        <p:xfrm>
          <a:off x="4464050" y="5418138"/>
          <a:ext cx="7842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0" name="Equation" r:id="rId17" imgW="520700" imgH="419100" progId="Equation.DSMT4">
                  <p:embed/>
                </p:oleObj>
              </mc:Choice>
              <mc:Fallback>
                <p:oleObj name="Equation" r:id="rId17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5418138"/>
                        <a:ext cx="7842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985791"/>
              </p:ext>
            </p:extLst>
          </p:nvPr>
        </p:nvGraphicFramePr>
        <p:xfrm>
          <a:off x="3571875" y="2357438"/>
          <a:ext cx="1514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1" name="Equation" r:id="rId19" imgW="1003300" imgH="228600" progId="Equation.DSMT4">
                  <p:embed/>
                </p:oleObj>
              </mc:Choice>
              <mc:Fallback>
                <p:oleObj name="Equation" r:id="rId19" imgW="1003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357438"/>
                        <a:ext cx="151447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90313"/>
              </p:ext>
            </p:extLst>
          </p:nvPr>
        </p:nvGraphicFramePr>
        <p:xfrm>
          <a:off x="5018088" y="2209800"/>
          <a:ext cx="22018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2" name="Equation" r:id="rId21" imgW="1460500" imgH="431800" progId="Equation.DSMT4">
                  <p:embed/>
                </p:oleObj>
              </mc:Choice>
              <mc:Fallback>
                <p:oleObj name="Equation" r:id="rId21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2209800"/>
                        <a:ext cx="22018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2967038" y="3276600"/>
          <a:ext cx="6207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3" name="Equation" r:id="rId23" imgW="368280" imgH="393480" progId="Equation.3">
                  <p:embed/>
                </p:oleObj>
              </mc:Choice>
              <mc:Fallback>
                <p:oleObj name="Equation" r:id="rId2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276600"/>
                        <a:ext cx="6207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3581400" y="3278188"/>
          <a:ext cx="11144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4" name="Equation" r:id="rId25" imgW="660240" imgH="393480" progId="Equation.3">
                  <p:embed/>
                </p:oleObj>
              </mc:Choice>
              <mc:Fallback>
                <p:oleObj name="Equation" r:id="rId25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8188"/>
                        <a:ext cx="11144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2" name="Object 24"/>
          <p:cNvGraphicFramePr>
            <a:graphicFrameLocks noChangeAspect="1"/>
          </p:cNvGraphicFramePr>
          <p:nvPr/>
        </p:nvGraphicFramePr>
        <p:xfrm>
          <a:off x="5292725" y="3276600"/>
          <a:ext cx="4937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5" name="Equation" r:id="rId27" imgW="291960" imgH="393480" progId="Equation.3">
                  <p:embed/>
                </p:oleObj>
              </mc:Choice>
              <mc:Fallback>
                <p:oleObj name="Equation" r:id="rId27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276600"/>
                        <a:ext cx="4937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974213"/>
              </p:ext>
            </p:extLst>
          </p:nvPr>
        </p:nvGraphicFramePr>
        <p:xfrm>
          <a:off x="5792788" y="3276600"/>
          <a:ext cx="6207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6" name="Equation" r:id="rId29" imgW="368300" imgH="393700" progId="Equation.DSMT4">
                  <p:embed/>
                </p:oleObj>
              </mc:Choice>
              <mc:Fallback>
                <p:oleObj name="Equation" r:id="rId29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3276600"/>
                        <a:ext cx="6207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4" name="Object 26"/>
          <p:cNvGraphicFramePr>
            <a:graphicFrameLocks noChangeAspect="1"/>
          </p:cNvGraphicFramePr>
          <p:nvPr/>
        </p:nvGraphicFramePr>
        <p:xfrm>
          <a:off x="6421438" y="3276600"/>
          <a:ext cx="13509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7" name="Equation" r:id="rId31" imgW="799920" imgH="393480" progId="Equation.3">
                  <p:embed/>
                </p:oleObj>
              </mc:Choice>
              <mc:Fallback>
                <p:oleObj name="Equation" r:id="rId31" imgW="79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276600"/>
                        <a:ext cx="13509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231761"/>
              </p:ext>
            </p:extLst>
          </p:nvPr>
        </p:nvGraphicFramePr>
        <p:xfrm>
          <a:off x="5019675" y="4572000"/>
          <a:ext cx="2930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8" name="Equation" r:id="rId33" imgW="1943100" imgH="431800" progId="Equation.DSMT4">
                  <p:embed/>
                </p:oleObj>
              </mc:Choice>
              <mc:Fallback>
                <p:oleObj name="Equation" r:id="rId33" imgW="194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572000"/>
                        <a:ext cx="29305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89127"/>
              </p:ext>
            </p:extLst>
          </p:nvPr>
        </p:nvGraphicFramePr>
        <p:xfrm>
          <a:off x="5175250" y="5408613"/>
          <a:ext cx="31591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79" name="Equation" r:id="rId35" imgW="2095500" imgH="431800" progId="Equation.DSMT4">
                  <p:embed/>
                </p:oleObj>
              </mc:Choice>
              <mc:Fallback>
                <p:oleObj name="Equation" r:id="rId35" imgW="209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5408613"/>
                        <a:ext cx="31591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00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7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7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7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/>
      <p:bldP spid="467972" grpId="0" animBg="1" autoUpdateAnimBg="0"/>
      <p:bldP spid="467977" grpId="0" build="p" autoUpdateAnimBg="0"/>
      <p:bldP spid="467979" grpId="0" build="p" autoUpdateAnimBg="0"/>
      <p:bldP spid="467981" grpId="0" build="p" autoUpdateAnimBg="0"/>
      <p:bldP spid="467984" grpId="0" animBg="1" autoUpdateAnimBg="0"/>
      <p:bldP spid="46798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718A-D440-8046-AF5B-FFA6820BA64E}" type="slidenum">
              <a:rPr lang="en-US"/>
              <a:pPr/>
              <a:t>16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 sz="3600"/>
              <a:t>Simple Block-Spring System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457200" y="3794125"/>
            <a:ext cx="4876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Does this solution satisfy the differential equation?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73152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block attached at the end of a spring on a frictionless surface experiences acceleration when the spring is displaced from an equilibrium position.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becomes a second order differential equation</a:t>
            </a:r>
          </a:p>
        </p:txBody>
      </p:sp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1464"/>
              </p:ext>
            </p:extLst>
          </p:nvPr>
        </p:nvGraphicFramePr>
        <p:xfrm>
          <a:off x="5207000" y="3146425"/>
          <a:ext cx="2257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24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146425"/>
                        <a:ext cx="2257425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take derivatives with respect to time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45420"/>
              </p:ext>
            </p:extLst>
          </p:nvPr>
        </p:nvGraphicFramePr>
        <p:xfrm>
          <a:off x="7691438" y="1447800"/>
          <a:ext cx="11414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25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447800"/>
                        <a:ext cx="11414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97538"/>
              </p:ext>
            </p:extLst>
          </p:nvPr>
        </p:nvGraphicFramePr>
        <p:xfrm>
          <a:off x="3440113" y="1600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26" name="Equation" r:id="rId7" imgW="787400" imgH="419100" progId="Equation.DSMT4">
                  <p:embed/>
                </p:oleObj>
              </mc:Choice>
              <mc:Fallback>
                <p:oleObj name="Equation" r:id="rId7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600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4953000" y="1600200"/>
            <a:ext cx="8382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If we denote</a:t>
            </a:r>
          </a:p>
        </p:txBody>
      </p:sp>
      <p:graphicFrame>
        <p:nvGraphicFramePr>
          <p:cNvPr id="469003" name="Object 11"/>
          <p:cNvGraphicFramePr>
            <a:graphicFrameLocks noChangeAspect="1"/>
          </p:cNvGraphicFramePr>
          <p:nvPr/>
        </p:nvGraphicFramePr>
        <p:xfrm>
          <a:off x="5791200" y="1590675"/>
          <a:ext cx="9318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27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590675"/>
                        <a:ext cx="93186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609600" y="2498725"/>
            <a:ext cx="4648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resulting differential equation becomes</a:t>
            </a:r>
          </a:p>
        </p:txBody>
      </p:sp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706209"/>
              </p:ext>
            </p:extLst>
          </p:nvPr>
        </p:nvGraphicFramePr>
        <p:xfrm>
          <a:off x="5260975" y="2362200"/>
          <a:ext cx="1444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28" name="Equation" r:id="rId11" imgW="787400" imgH="419100" progId="Equation.DSMT4">
                  <p:embed/>
                </p:oleObj>
              </mc:Choice>
              <mc:Fallback>
                <p:oleObj name="Equation" r:id="rId11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362200"/>
                        <a:ext cx="1444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609600" y="3048000"/>
            <a:ext cx="4114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Since this satisfies condition for simple harmonic motion, we can take the solution</a:t>
            </a:r>
          </a:p>
        </p:txBody>
      </p:sp>
      <p:graphicFrame>
        <p:nvGraphicFramePr>
          <p:cNvPr id="469007" name="Object 15"/>
          <p:cNvGraphicFramePr>
            <a:graphicFrameLocks noChangeAspect="1"/>
          </p:cNvGraphicFramePr>
          <p:nvPr/>
        </p:nvGraphicFramePr>
        <p:xfrm>
          <a:off x="4529138" y="4244975"/>
          <a:ext cx="3476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29" name="Equation" r:id="rId13" imgW="215640" imgH="393480" progId="Equation.3">
                  <p:embed/>
                </p:oleObj>
              </mc:Choice>
              <mc:Fallback>
                <p:oleObj name="Equation" r:id="rId13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4244975"/>
                        <a:ext cx="3476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533400" y="4708525"/>
            <a:ext cx="4114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Now the second order derivative becomes</a:t>
            </a:r>
          </a:p>
        </p:txBody>
      </p:sp>
      <p:graphicFrame>
        <p:nvGraphicFramePr>
          <p:cNvPr id="469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397340"/>
              </p:ext>
            </p:extLst>
          </p:nvPr>
        </p:nvGraphicFramePr>
        <p:xfrm>
          <a:off x="1609725" y="5105400"/>
          <a:ext cx="4699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0" name="Equation" r:id="rId15" imgW="292100" imgH="419100" progId="Equation.DSMT4">
                  <p:embed/>
                </p:oleObj>
              </mc:Choice>
              <mc:Fallback>
                <p:oleObj name="Equation" r:id="rId15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5105400"/>
                        <a:ext cx="4699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685800" y="5743575"/>
            <a:ext cx="8077200" cy="58102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Whenever the force acting on an object is linearly proportional to the displacement from some equilibrium position and is in the opposite direction, the particle moves in simple harmonic motion.</a:t>
            </a:r>
          </a:p>
        </p:txBody>
      </p:sp>
      <p:graphicFrame>
        <p:nvGraphicFramePr>
          <p:cNvPr id="4690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337540"/>
              </p:ext>
            </p:extLst>
          </p:nvPr>
        </p:nvGraphicFramePr>
        <p:xfrm>
          <a:off x="4826000" y="4244975"/>
          <a:ext cx="2038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1" name="Equation" r:id="rId17" imgW="1270000" imgH="393700" progId="Equation.DSMT4">
                  <p:embed/>
                </p:oleObj>
              </mc:Choice>
              <mc:Fallback>
                <p:oleObj name="Equation" r:id="rId17" imgW="127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244975"/>
                        <a:ext cx="20383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30510"/>
              </p:ext>
            </p:extLst>
          </p:nvPr>
        </p:nvGraphicFramePr>
        <p:xfrm>
          <a:off x="6780213" y="433705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2" name="Equation" r:id="rId19" imgW="1155700" imgH="228600" progId="Equation.DSMT4">
                  <p:embed/>
                </p:oleObj>
              </mc:Choice>
              <mc:Fallback>
                <p:oleObj name="Equation" r:id="rId19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337050"/>
                        <a:ext cx="2171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32683"/>
              </p:ext>
            </p:extLst>
          </p:nvPr>
        </p:nvGraphicFramePr>
        <p:xfrm>
          <a:off x="2009775" y="5124450"/>
          <a:ext cx="2305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3" name="Equation" r:id="rId21" imgW="1435100" imgH="393700" progId="Equation.DSMT4">
                  <p:embed/>
                </p:oleObj>
              </mc:Choice>
              <mc:Fallback>
                <p:oleObj name="Equation" r:id="rId21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5124450"/>
                        <a:ext cx="23050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970479"/>
              </p:ext>
            </p:extLst>
          </p:nvPr>
        </p:nvGraphicFramePr>
        <p:xfrm>
          <a:off x="4359275" y="5238750"/>
          <a:ext cx="2041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4" name="Equation" r:id="rId23" imgW="1270000" imgH="241300" progId="Equation.DSMT4">
                  <p:embed/>
                </p:oleObj>
              </mc:Choice>
              <mc:Fallback>
                <p:oleObj name="Equation" r:id="rId23" imgW="1270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5238750"/>
                        <a:ext cx="20415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64658"/>
              </p:ext>
            </p:extLst>
          </p:nvPr>
        </p:nvGraphicFramePr>
        <p:xfrm>
          <a:off x="6346825" y="5265738"/>
          <a:ext cx="815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5" name="Equation" r:id="rId25" imgW="508000" imgH="203200" progId="Equation.DSMT4">
                  <p:embed/>
                </p:oleObj>
              </mc:Choice>
              <mc:Fallback>
                <p:oleObj name="Equation" r:id="rId25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5265738"/>
                        <a:ext cx="815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6" name="Object 24"/>
          <p:cNvGraphicFramePr>
            <a:graphicFrameLocks noChangeAspect="1"/>
          </p:cNvGraphicFramePr>
          <p:nvPr/>
        </p:nvGraphicFramePr>
        <p:xfrm>
          <a:off x="7543800" y="735013"/>
          <a:ext cx="12890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6" name="Equation" r:id="rId27" imgW="723600" imgH="241200" progId="Equation.DSMT4">
                  <p:embed/>
                </p:oleObj>
              </mc:Choice>
              <mc:Fallback>
                <p:oleObj name="Equation" r:id="rId2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35013"/>
                        <a:ext cx="12890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17" name="Object 25"/>
          <p:cNvGraphicFramePr>
            <a:graphicFrameLocks noChangeAspect="1"/>
          </p:cNvGraphicFramePr>
          <p:nvPr/>
        </p:nvGraphicFramePr>
        <p:xfrm>
          <a:off x="8131175" y="1211263"/>
          <a:ext cx="7016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37" name="Equation" r:id="rId29" imgW="393480" imgH="177480" progId="Equation.DSMT4">
                  <p:embed/>
                </p:oleObj>
              </mc:Choice>
              <mc:Fallback>
                <p:oleObj name="Equation" r:id="rId2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1211263"/>
                        <a:ext cx="7016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95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9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9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9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5" grpId="0" animBg="1" autoUpdateAnimBg="0"/>
      <p:bldP spid="468996" grpId="0" animBg="1" autoUpdateAnimBg="0"/>
      <p:bldP spid="468997" grpId="0" build="p" autoUpdateAnimBg="0"/>
      <p:bldP spid="468999" grpId="0" build="p" autoUpdateAnimBg="0"/>
      <p:bldP spid="469002" grpId="0" build="p" autoUpdateAnimBg="0"/>
      <p:bldP spid="469004" grpId="0" build="p" autoUpdateAnimBg="0"/>
      <p:bldP spid="469006" grpId="0" build="p" autoUpdateAnimBg="0"/>
      <p:bldP spid="469008" grpId="0" build="p" autoUpdateAnimBg="0"/>
      <p:bldP spid="4690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847B-8A56-BE4E-B99E-92CEFC25FD16}" type="slidenum">
              <a:rPr lang="en-US"/>
              <a:pPr/>
              <a:t>17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r>
              <a:rPr lang="en-US" sz="3600"/>
              <a:t>More Simple Block-Spring System</a:t>
            </a:r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#1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1524000" y="762000"/>
            <a:ext cx="6096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How do the period and frequency of this harmonic motion look?</a:t>
            </a: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32766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Since the angular frequency </a:t>
            </a:r>
            <a:r>
              <a:rPr lang="en-US" sz="2000" dirty="0" err="1" smtClean="0">
                <a:solidFill>
                  <a:srgbClr val="FF0000"/>
                </a:solidFill>
                <a:latin typeface="Symbol" charset="2"/>
              </a:rPr>
              <a:t>ϖ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is</a:t>
            </a: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Let’s consider that the spring is stretched to a distance A, and the block is let go from rest, giving 0 initial speed;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=A,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=0, </a:t>
            </a: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533400" y="1935163"/>
            <a:ext cx="25908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period, T, becomes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8479"/>
              </p:ext>
            </p:extLst>
          </p:nvPr>
        </p:nvGraphicFramePr>
        <p:xfrm>
          <a:off x="3940175" y="1341438"/>
          <a:ext cx="5778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0" name="Equation" r:id="rId3" imgW="165100" imgH="139700" progId="Equation.DSMT4">
                  <p:embed/>
                </p:oleObj>
              </mc:Choice>
              <mc:Fallback>
                <p:oleObj name="Equation" r:id="rId3" imgW="1651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341438"/>
                        <a:ext cx="5778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5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2057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frequency is </a:t>
            </a:r>
          </a:p>
        </p:txBody>
      </p:sp>
      <p:sp>
        <p:nvSpPr>
          <p:cNvPr id="470026" name="Text Box 10"/>
          <p:cNvSpPr txBox="1">
            <a:spLocks noChangeArrowheads="1"/>
          </p:cNvSpPr>
          <p:nvPr/>
        </p:nvSpPr>
        <p:spPr bwMode="auto">
          <a:xfrm>
            <a:off x="5791200" y="1600200"/>
            <a:ext cx="2819400" cy="146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Frequency and period do not depend on amplitude</a:t>
            </a:r>
          </a:p>
          <a:p>
            <a:pPr>
              <a:buFontTx/>
              <a:buChar char="•"/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Period is inversely proportional to spring constant and proportional to mass</a:t>
            </a:r>
          </a:p>
        </p:txBody>
      </p:sp>
      <p:graphicFrame>
        <p:nvGraphicFramePr>
          <p:cNvPr id="470027" name="Object 11"/>
          <p:cNvGraphicFramePr>
            <a:graphicFrameLocks noChangeAspect="1"/>
          </p:cNvGraphicFramePr>
          <p:nvPr/>
        </p:nvGraphicFramePr>
        <p:xfrm>
          <a:off x="2209800" y="4010025"/>
          <a:ext cx="182563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1"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10025"/>
                        <a:ext cx="182563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8" name="Object 12"/>
          <p:cNvGraphicFramePr>
            <a:graphicFrameLocks noChangeAspect="1"/>
          </p:cNvGraphicFramePr>
          <p:nvPr/>
        </p:nvGraphicFramePr>
        <p:xfrm>
          <a:off x="4343400" y="4010025"/>
          <a:ext cx="204788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2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10025"/>
                        <a:ext cx="204788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9" name="Text Box 13"/>
          <p:cNvSpPr txBox="1">
            <a:spLocks noChangeArrowheads="1"/>
          </p:cNvSpPr>
          <p:nvPr/>
        </p:nvSpPr>
        <p:spPr bwMode="auto">
          <a:xfrm>
            <a:off x="1143000" y="4495800"/>
            <a:ext cx="7620000" cy="338554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This equation of motion satisfies all the </a:t>
            </a:r>
            <a:r>
              <a:rPr lang="en-US" sz="1600" b="1" dirty="0" smtClean="0">
                <a:solidFill>
                  <a:srgbClr val="FF0000"/>
                </a:solidFill>
                <a:latin typeface="Arial Narrow" charset="0"/>
              </a:rPr>
              <a:t>SHM conditions</a:t>
            </a:r>
            <a:r>
              <a:rPr lang="en-US" sz="1600" b="1" dirty="0">
                <a:solidFill>
                  <a:srgbClr val="FF0000"/>
                </a:solidFill>
                <a:latin typeface="Arial Narrow" charset="0"/>
              </a:rPr>
              <a:t>.  So it is the solution for this motion.</a:t>
            </a:r>
          </a:p>
        </p:txBody>
      </p:sp>
      <p:graphicFrame>
        <p:nvGraphicFramePr>
          <p:cNvPr id="470030" name="Object 14"/>
          <p:cNvGraphicFramePr>
            <a:graphicFrameLocks noChangeAspect="1"/>
          </p:cNvGraphicFramePr>
          <p:nvPr/>
        </p:nvGraphicFramePr>
        <p:xfrm>
          <a:off x="3019425" y="1919288"/>
          <a:ext cx="484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3" name="Equation" r:id="rId9" imgW="139680" imgH="164880" progId="Equation.3">
                  <p:embed/>
                </p:oleObj>
              </mc:Choice>
              <mc:Fallback>
                <p:oleObj name="Equation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1919288"/>
                        <a:ext cx="484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1" name="Object 15"/>
          <p:cNvGraphicFramePr>
            <a:graphicFrameLocks noChangeAspect="1"/>
          </p:cNvGraphicFramePr>
          <p:nvPr/>
        </p:nvGraphicFramePr>
        <p:xfrm>
          <a:off x="2517775" y="2603500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4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603500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32" name="Text Box 16"/>
          <p:cNvSpPr txBox="1">
            <a:spLocks noChangeArrowheads="1"/>
          </p:cNvSpPr>
          <p:nvPr/>
        </p:nvSpPr>
        <p:spPr bwMode="auto">
          <a:xfrm>
            <a:off x="5715000" y="1219200"/>
            <a:ext cx="2971800" cy="366713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can we learn from these?</a:t>
            </a:r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381000" y="3200400"/>
            <a:ext cx="8534400" cy="0"/>
          </a:xfrm>
          <a:prstGeom prst="line">
            <a:avLst/>
          </a:prstGeom>
          <a:noFill/>
          <a:ln w="38100">
            <a:solidFill>
              <a:srgbClr val="66663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70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69943"/>
              </p:ext>
            </p:extLst>
          </p:nvPr>
        </p:nvGraphicFramePr>
        <p:xfrm>
          <a:off x="522288" y="3962400"/>
          <a:ext cx="15478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5" name="Equation" r:id="rId13" imgW="787400" imgH="165100" progId="Equation.DSMT4">
                  <p:embed/>
                </p:oleObj>
              </mc:Choice>
              <mc:Fallback>
                <p:oleObj name="Equation" r:id="rId13" imgW="787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962400"/>
                        <a:ext cx="15478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35" name="Object 19"/>
          <p:cNvGraphicFramePr>
            <a:graphicFrameLocks noChangeAspect="1"/>
          </p:cNvGraphicFramePr>
          <p:nvPr/>
        </p:nvGraphicFramePr>
        <p:xfrm>
          <a:off x="6842125" y="3897313"/>
          <a:ext cx="244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6" name="Equation" r:id="rId15" imgW="152280" imgH="228600" progId="Equation.3">
                  <p:embed/>
                </p:oleObj>
              </mc:Choice>
              <mc:Fallback>
                <p:oleObj name="Equation" r:id="rId15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3897313"/>
                        <a:ext cx="244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0036" name="AutoShape 20"/>
          <p:cNvCxnSpPr>
            <a:cxnSpLocks noChangeShapeType="1"/>
            <a:stCxn id="470029" idx="1"/>
          </p:cNvCxnSpPr>
          <p:nvPr/>
        </p:nvCxnSpPr>
        <p:spPr bwMode="auto">
          <a:xfrm rot="10800000" flipH="1">
            <a:off x="1143000" y="4270389"/>
            <a:ext cx="152400" cy="394688"/>
          </a:xfrm>
          <a:prstGeom prst="curvedConnector4">
            <a:avLst>
              <a:gd name="adj1" fmla="val -150000"/>
              <a:gd name="adj2" fmla="val 7144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70037" name="Text Box 21"/>
          <p:cNvSpPr txBox="1">
            <a:spLocks noChangeArrowheads="1"/>
          </p:cNvSpPr>
          <p:nvPr/>
        </p:nvSpPr>
        <p:spPr bwMode="auto">
          <a:xfrm>
            <a:off x="457200" y="4953000"/>
            <a:ext cx="1676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Special case #2</a:t>
            </a:r>
          </a:p>
        </p:txBody>
      </p:sp>
      <p:sp>
        <p:nvSpPr>
          <p:cNvPr id="470038" name="Text Box 22"/>
          <p:cNvSpPr txBox="1">
            <a:spLocks noChangeArrowheads="1"/>
          </p:cNvSpPr>
          <p:nvPr/>
        </p:nvSpPr>
        <p:spPr bwMode="auto">
          <a:xfrm>
            <a:off x="2286000" y="4953000"/>
            <a:ext cx="64008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 a block is given non-zero initial velocity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 to positive x at the instant it is at the equilibrium, </a:t>
            </a:r>
            <a:r>
              <a:rPr lang="en-US" sz="1800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1800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=0</a:t>
            </a:r>
          </a:p>
        </p:txBody>
      </p:sp>
      <p:graphicFrame>
        <p:nvGraphicFramePr>
          <p:cNvPr id="4700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88692"/>
              </p:ext>
            </p:extLst>
          </p:nvPr>
        </p:nvGraphicFramePr>
        <p:xfrm>
          <a:off x="293688" y="5724525"/>
          <a:ext cx="2698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7" name="Equation" r:id="rId17" imgW="139700" imgH="165100" progId="Equation.DSMT4">
                  <p:embed/>
                </p:oleObj>
              </mc:Choice>
              <mc:Fallback>
                <p:oleObj name="Equation" r:id="rId17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5724525"/>
                        <a:ext cx="2698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0" name="Object 24"/>
          <p:cNvGraphicFramePr>
            <a:graphicFrameLocks noChangeAspect="1"/>
          </p:cNvGraphicFramePr>
          <p:nvPr/>
        </p:nvGraphicFramePr>
        <p:xfrm>
          <a:off x="3429000" y="5776913"/>
          <a:ext cx="193675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8" name="Equation" r:id="rId19" imgW="126720" imgH="139680" progId="Equation.3">
                  <p:embed/>
                </p:oleObj>
              </mc:Choice>
              <mc:Fallback>
                <p:oleObj name="Equation" r:id="rId1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76913"/>
                        <a:ext cx="193675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41" name="Text Box 25"/>
          <p:cNvSpPr txBox="1">
            <a:spLocks noChangeArrowheads="1"/>
          </p:cNvSpPr>
          <p:nvPr/>
        </p:nvSpPr>
        <p:spPr bwMode="auto">
          <a:xfrm>
            <a:off x="6477000" y="5486400"/>
            <a:ext cx="1295400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Is this a good solution?</a:t>
            </a:r>
          </a:p>
        </p:txBody>
      </p:sp>
      <p:graphicFrame>
        <p:nvGraphicFramePr>
          <p:cNvPr id="4700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44193"/>
              </p:ext>
            </p:extLst>
          </p:nvPr>
        </p:nvGraphicFramePr>
        <p:xfrm>
          <a:off x="4489450" y="1227138"/>
          <a:ext cx="7683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09" name="Equation" r:id="rId21" imgW="419100" imgH="431800" progId="Equation.DSMT4">
                  <p:embed/>
                </p:oleObj>
              </mc:Choice>
              <mc:Fallback>
                <p:oleObj name="Equation" r:id="rId21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227138"/>
                        <a:ext cx="7683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89726"/>
              </p:ext>
            </p:extLst>
          </p:nvPr>
        </p:nvGraphicFramePr>
        <p:xfrm>
          <a:off x="3495675" y="1863725"/>
          <a:ext cx="674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0" name="Equation" r:id="rId23" imgW="368300" imgH="393700" progId="Equation.DSMT4">
                  <p:embed/>
                </p:oleObj>
              </mc:Choice>
              <mc:Fallback>
                <p:oleObj name="Equation" r:id="rId23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863725"/>
                        <a:ext cx="674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4934"/>
              </p:ext>
            </p:extLst>
          </p:nvPr>
        </p:nvGraphicFramePr>
        <p:xfrm>
          <a:off x="4151313" y="1836738"/>
          <a:ext cx="11176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1" name="Equation" r:id="rId25" imgW="609600" imgH="431800" progId="Equation.DSMT4">
                  <p:embed/>
                </p:oleObj>
              </mc:Choice>
              <mc:Fallback>
                <p:oleObj name="Equation" r:id="rId25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836738"/>
                        <a:ext cx="11176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98714"/>
              </p:ext>
            </p:extLst>
          </p:nvPr>
        </p:nvGraphicFramePr>
        <p:xfrm>
          <a:off x="2927350" y="25495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2" name="Equation" r:id="rId27" imgW="292100" imgH="393700" progId="Equation.DSMT4">
                  <p:embed/>
                </p:oleObj>
              </mc:Choice>
              <mc:Fallback>
                <p:oleObj name="Equation" r:id="rId27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5495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589491"/>
              </p:ext>
            </p:extLst>
          </p:nvPr>
        </p:nvGraphicFramePr>
        <p:xfrm>
          <a:off x="3440113" y="25495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3" name="Equation" r:id="rId29" imgW="368300" imgH="393700" progId="Equation.DSMT4">
                  <p:embed/>
                </p:oleObj>
              </mc:Choice>
              <mc:Fallback>
                <p:oleObj name="Equation" r:id="rId29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25495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83238"/>
              </p:ext>
            </p:extLst>
          </p:nvPr>
        </p:nvGraphicFramePr>
        <p:xfrm>
          <a:off x="4081463" y="25225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4" name="Equation" r:id="rId31" imgW="647700" imgH="431800" progId="Equation.DSMT4">
                  <p:embed/>
                </p:oleObj>
              </mc:Choice>
              <mc:Fallback>
                <p:oleObj name="Equation" r:id="rId31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5225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48592"/>
              </p:ext>
            </p:extLst>
          </p:nvPr>
        </p:nvGraphicFramePr>
        <p:xfrm>
          <a:off x="2392363" y="3822700"/>
          <a:ext cx="5508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5" name="Equation" r:id="rId33" imgW="342900" imgH="393700" progId="Equation.DSMT4">
                  <p:embed/>
                </p:oleObj>
              </mc:Choice>
              <mc:Fallback>
                <p:oleObj name="Equation" r:id="rId33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3822700"/>
                        <a:ext cx="5508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4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94184"/>
              </p:ext>
            </p:extLst>
          </p:nvPr>
        </p:nvGraphicFramePr>
        <p:xfrm>
          <a:off x="2941638" y="3981450"/>
          <a:ext cx="132556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6" name="Equation" r:id="rId35" imgW="825500" imgH="177800" progId="Equation.DSMT4">
                  <p:embed/>
                </p:oleObj>
              </mc:Choice>
              <mc:Fallback>
                <p:oleObj name="Equation" r:id="rId35" imgW="825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81450"/>
                        <a:ext cx="1325562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0" name="Object 34"/>
          <p:cNvGraphicFramePr>
            <a:graphicFrameLocks noChangeAspect="1"/>
          </p:cNvGraphicFramePr>
          <p:nvPr/>
        </p:nvGraphicFramePr>
        <p:xfrm>
          <a:off x="4556125" y="3803650"/>
          <a:ext cx="6731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7" name="Equation" r:id="rId37" imgW="419040" imgH="419040" progId="Equation.3">
                  <p:embed/>
                </p:oleObj>
              </mc:Choice>
              <mc:Fallback>
                <p:oleObj name="Equation" r:id="rId37" imgW="419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3803650"/>
                        <a:ext cx="6731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82411"/>
              </p:ext>
            </p:extLst>
          </p:nvPr>
        </p:nvGraphicFramePr>
        <p:xfrm>
          <a:off x="5227638" y="3962400"/>
          <a:ext cx="14890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8" name="Equation" r:id="rId39" imgW="927100" imgH="203200" progId="Equation.DSMT4">
                  <p:embed/>
                </p:oleObj>
              </mc:Choice>
              <mc:Fallback>
                <p:oleObj name="Equation" r:id="rId39" imgW="927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3962400"/>
                        <a:ext cx="14890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75646"/>
              </p:ext>
            </p:extLst>
          </p:nvPr>
        </p:nvGraphicFramePr>
        <p:xfrm>
          <a:off x="7115175" y="3921125"/>
          <a:ext cx="855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19" name="Equation" r:id="rId41" imgW="533400" imgH="203200" progId="Equation.DSMT4">
                  <p:embed/>
                </p:oleObj>
              </mc:Choice>
              <mc:Fallback>
                <p:oleObj name="Equation" r:id="rId41" imgW="533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3921125"/>
                        <a:ext cx="8556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7690"/>
              </p:ext>
            </p:extLst>
          </p:nvPr>
        </p:nvGraphicFramePr>
        <p:xfrm>
          <a:off x="7980363" y="3956050"/>
          <a:ext cx="10207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20" name="Equation" r:id="rId43" imgW="635000" imgH="165100" progId="Equation.DSMT4">
                  <p:embed/>
                </p:oleObj>
              </mc:Choice>
              <mc:Fallback>
                <p:oleObj name="Equation" r:id="rId43" imgW="635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363" y="3956050"/>
                        <a:ext cx="1020762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17303"/>
              </p:ext>
            </p:extLst>
          </p:nvPr>
        </p:nvGraphicFramePr>
        <p:xfrm>
          <a:off x="501650" y="5583238"/>
          <a:ext cx="13350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21" name="Equation" r:id="rId45" imgW="990600" imgH="469900" progId="Equation.DSMT4">
                  <p:embed/>
                </p:oleObj>
              </mc:Choice>
              <mc:Fallback>
                <p:oleObj name="Equation" r:id="rId45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583238"/>
                        <a:ext cx="133508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53576"/>
              </p:ext>
            </p:extLst>
          </p:nvPr>
        </p:nvGraphicFramePr>
        <p:xfrm>
          <a:off x="1792288" y="5726113"/>
          <a:ext cx="104298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22" name="Equation" r:id="rId47" imgW="774700" imgH="241300" progId="Equation.DSMT4">
                  <p:embed/>
                </p:oleObj>
              </mc:Choice>
              <mc:Fallback>
                <p:oleObj name="Equation" r:id="rId47" imgW="774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726113"/>
                        <a:ext cx="10429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31591"/>
              </p:ext>
            </p:extLst>
          </p:nvPr>
        </p:nvGraphicFramePr>
        <p:xfrm>
          <a:off x="2819400" y="5629275"/>
          <a:ext cx="5302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23" name="Equation" r:id="rId49" imgW="393700" imgH="393700" progId="Equation.DSMT4">
                  <p:embed/>
                </p:oleObj>
              </mc:Choice>
              <mc:Fallback>
                <p:oleObj name="Equation" r:id="rId49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29275"/>
                        <a:ext cx="5302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93011"/>
              </p:ext>
            </p:extLst>
          </p:nvPr>
        </p:nvGraphicFramePr>
        <p:xfrm>
          <a:off x="3611563" y="5573713"/>
          <a:ext cx="16589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24" name="Equation" r:id="rId51" imgW="1092200" imgH="431800" progId="Equation.DSMT4">
                  <p:embed/>
                </p:oleObj>
              </mc:Choice>
              <mc:Fallback>
                <p:oleObj name="Equation" r:id="rId51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573713"/>
                        <a:ext cx="16589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5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52359"/>
              </p:ext>
            </p:extLst>
          </p:nvPr>
        </p:nvGraphicFramePr>
        <p:xfrm>
          <a:off x="5238750" y="5716588"/>
          <a:ext cx="11191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25" name="Equation" r:id="rId53" imgW="736600" imgH="228600" progId="Equation.DSMT4">
                  <p:embed/>
                </p:oleObj>
              </mc:Choice>
              <mc:Fallback>
                <p:oleObj name="Equation" r:id="rId5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5716588"/>
                        <a:ext cx="1119188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33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0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0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0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0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0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7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7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7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7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7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7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47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4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7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animBg="1" autoUpdateAnimBg="0"/>
      <p:bldP spid="470020" grpId="0" animBg="1" autoUpdateAnimBg="0"/>
      <p:bldP spid="470021" grpId="0" build="p" autoUpdateAnimBg="0"/>
      <p:bldP spid="470022" grpId="0" build="p" autoUpdateAnimBg="0"/>
      <p:bldP spid="470023" grpId="0" build="p" autoUpdateAnimBg="0"/>
      <p:bldP spid="470025" grpId="0" build="p" autoUpdateAnimBg="0"/>
      <p:bldP spid="470026" grpId="0" build="p" autoUpdateAnimBg="0"/>
      <p:bldP spid="470029" grpId="0" animBg="1" autoUpdateAnimBg="0"/>
      <p:bldP spid="470032" grpId="0" animBg="1" autoUpdateAnimBg="0"/>
      <p:bldP spid="470033" grpId="0" animBg="1"/>
      <p:bldP spid="470037" grpId="0" animBg="1" autoUpdateAnimBg="0"/>
      <p:bldP spid="470038" grpId="0" build="p" autoUpdateAnimBg="0"/>
      <p:bldP spid="47004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A554-1A38-B54A-97F0-76866DAEC180}" type="slidenum">
              <a:rPr lang="en-US"/>
              <a:pPr/>
              <a:t>18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609600" y="793750"/>
            <a:ext cx="81534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car with a mass of 1300kg is constructed so that its frame is supported by four springs.  Each spring has a force constant of 20,000N/m.  If two people riding in the car have a combined mass of 160kg, find the frequency of vibration of the car after it is driven over a pothole in the road.</a:t>
            </a:r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6172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Let’s assume that mass is evenly distributed to all four springs. 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26670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Thus the frequency for vibration of each spring is </a:t>
            </a: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2438400" y="2667000"/>
            <a:ext cx="43434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 total mass of the system is 1460kg.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Therefore each spring supports 365kg each.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32766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From the frequency relationship based on Hook’s law </a:t>
            </a:r>
          </a:p>
        </p:txBody>
      </p:sp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4191000" y="3582988"/>
          <a:ext cx="457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7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2988"/>
                        <a:ext cx="457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12020"/>
              </p:ext>
            </p:extLst>
          </p:nvPr>
        </p:nvGraphicFramePr>
        <p:xfrm>
          <a:off x="3429000" y="4275138"/>
          <a:ext cx="4876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8" name="Equation" r:id="rId5" imgW="2832100" imgH="431800" progId="Equation.DSMT4">
                  <p:embed/>
                </p:oleObj>
              </mc:Choice>
              <mc:Fallback>
                <p:oleObj name="Equation" r:id="rId5" imgW="283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75138"/>
                        <a:ext cx="4876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762000" y="5029200"/>
            <a:ext cx="60960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How long does it take for the car to complete two full vibrations?</a:t>
            </a: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838200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 period is </a:t>
            </a:r>
          </a:p>
        </p:txBody>
      </p:sp>
      <p:graphicFrame>
        <p:nvGraphicFramePr>
          <p:cNvPr id="4710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70313"/>
              </p:ext>
            </p:extLst>
          </p:nvPr>
        </p:nvGraphicFramePr>
        <p:xfrm>
          <a:off x="2389188" y="5562600"/>
          <a:ext cx="28908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19" name="Equation" r:id="rId7" imgW="1574800" imgH="457200" progId="Equation.DSMT4">
                  <p:embed/>
                </p:oleObj>
              </mc:Choice>
              <mc:Fallback>
                <p:oleObj name="Equation" r:id="rId7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562600"/>
                        <a:ext cx="28908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5307013" y="5676900"/>
            <a:ext cx="1524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For two cycles </a:t>
            </a:r>
          </a:p>
        </p:txBody>
      </p:sp>
      <p:graphicFrame>
        <p:nvGraphicFramePr>
          <p:cNvPr id="471054" name="Object 14"/>
          <p:cNvGraphicFramePr>
            <a:graphicFrameLocks noChangeAspect="1"/>
          </p:cNvGraphicFramePr>
          <p:nvPr/>
        </p:nvGraphicFramePr>
        <p:xfrm>
          <a:off x="6858000" y="5683250"/>
          <a:ext cx="20161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20" name="Equation" r:id="rId9" imgW="698400" imgH="177480" progId="Equation.3">
                  <p:embed/>
                </p:oleObj>
              </mc:Choice>
              <mc:Fallback>
                <p:oleObj name="Equation" r:id="rId9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83250"/>
                        <a:ext cx="20161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84377"/>
              </p:ext>
            </p:extLst>
          </p:nvPr>
        </p:nvGraphicFramePr>
        <p:xfrm>
          <a:off x="4618038" y="3540125"/>
          <a:ext cx="5365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21" name="Equation" r:id="rId11" imgW="292100" imgH="393700" progId="Equation.DSMT4">
                  <p:embed/>
                </p:oleObj>
              </mc:Choice>
              <mc:Fallback>
                <p:oleObj name="Equation" r:id="rId1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3540125"/>
                        <a:ext cx="5365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6" name="Object 16"/>
          <p:cNvGraphicFramePr>
            <a:graphicFrameLocks noChangeAspect="1"/>
          </p:cNvGraphicFramePr>
          <p:nvPr/>
        </p:nvGraphicFramePr>
        <p:xfrm>
          <a:off x="5124450" y="3540125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22" name="Equation" r:id="rId13" imgW="368280" imgH="393480" progId="Equation.3">
                  <p:embed/>
                </p:oleObj>
              </mc:Choice>
              <mc:Fallback>
                <p:oleObj name="Equation" r:id="rId13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3540125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178138"/>
              </p:ext>
            </p:extLst>
          </p:nvPr>
        </p:nvGraphicFramePr>
        <p:xfrm>
          <a:off x="5757863" y="3513138"/>
          <a:ext cx="11874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23" name="Equation" r:id="rId15" imgW="647700" imgH="431800" progId="Equation.DSMT4">
                  <p:embed/>
                </p:oleObj>
              </mc:Choice>
              <mc:Fallback>
                <p:oleObj name="Equation" r:id="rId1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513138"/>
                        <a:ext cx="118745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16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1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7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animBg="1" autoUpdateAnimBg="0"/>
      <p:bldP spid="471044" grpId="0" build="p" autoUpdateAnimBg="0"/>
      <p:bldP spid="471045" grpId="0" build="p" autoUpdateAnimBg="0"/>
      <p:bldP spid="471046" grpId="0" build="p" autoUpdateAnimBg="0"/>
      <p:bldP spid="471047" grpId="0" build="p" autoUpdateAnimBg="0"/>
      <p:bldP spid="471050" grpId="0" animBg="1" autoUpdateAnimBg="0"/>
      <p:bldP spid="471051" grpId="0" build="p" autoUpdateAnimBg="0"/>
      <p:bldP spid="47105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085C-D7E4-D64E-B04B-2D7F06F98F9E}" type="slidenum">
              <a:rPr lang="en-US"/>
              <a:pPr/>
              <a:t>19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/>
              <a:t>Example for Spring Block System</a:t>
            </a:r>
            <a:endParaRPr lang="en-US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686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 block with a mass of 200g is connected to a light spring for which the force constant is 5.00 N/m and is free to oscillate on a horizontal, frictionless surface.  The block is displaced 5.00 cm from equilibrium and released from reset.  Find the period of its motion.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733800" y="1981200"/>
            <a:ext cx="3124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Hook’s law, we obtain 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3733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From the general expression of the simple harmonic motion, the speed is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905000"/>
            <a:ext cx="2971800" cy="2216150"/>
            <a:chOff x="288" y="1200"/>
            <a:chExt cx="1872" cy="1396"/>
          </a:xfrm>
        </p:grpSpPr>
        <p:pic>
          <p:nvPicPr>
            <p:cNvPr id="4720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200"/>
              <a:ext cx="187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2072" name="Line 8"/>
            <p:cNvSpPr>
              <a:spLocks noChangeShapeType="1"/>
            </p:cNvSpPr>
            <p:nvPr/>
          </p:nvSpPr>
          <p:spPr bwMode="auto">
            <a:xfrm>
              <a:off x="1056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768" y="2016"/>
              <a:ext cx="28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</a:t>
              </a:r>
            </a:p>
          </p:txBody>
        </p:sp>
        <p:sp>
          <p:nvSpPr>
            <p:cNvPr id="472074" name="Text Box 10"/>
            <p:cNvSpPr txBox="1">
              <a:spLocks noChangeArrowheads="1"/>
            </p:cNvSpPr>
            <p:nvPr/>
          </p:nvSpPr>
          <p:spPr bwMode="auto">
            <a:xfrm>
              <a:off x="1440" y="1920"/>
              <a:ext cx="432" cy="1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X=0.05</a:t>
              </a:r>
            </a:p>
          </p:txBody>
        </p:sp>
        <p:sp>
          <p:nvSpPr>
            <p:cNvPr id="472075" name="Line 11"/>
            <p:cNvSpPr>
              <a:spLocks noChangeShapeType="1"/>
            </p:cNvSpPr>
            <p:nvPr/>
          </p:nvSpPr>
          <p:spPr bwMode="auto">
            <a:xfrm>
              <a:off x="1440" y="2112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3810000" y="2444750"/>
          <a:ext cx="457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37" name="Equation" r:id="rId4" imgW="152280" imgH="139680" progId="Equation.3">
                  <p:embed/>
                </p:oleObj>
              </mc:Choice>
              <mc:Fallback>
                <p:oleObj name="Equation" r:id="rId4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44750"/>
                        <a:ext cx="457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3733800" y="2971800"/>
            <a:ext cx="4953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As we know, period does not depend on the amplitude or phase constant of the oscillation, therefore the period, T, is simply</a:t>
            </a:r>
          </a:p>
        </p:txBody>
      </p:sp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087813" y="4089400"/>
          <a:ext cx="4079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38" name="Equation" r:id="rId6" imgW="139680" imgH="164880" progId="Equation.3">
                  <p:embed/>
                </p:oleObj>
              </mc:Choice>
              <mc:Fallback>
                <p:oleObj name="Equation" r:id="rId6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4089400"/>
                        <a:ext cx="4079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533400" y="4572000"/>
            <a:ext cx="4495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Determine the maximum speed of the block.</a:t>
            </a:r>
          </a:p>
        </p:txBody>
      </p:sp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4267200" y="5248275"/>
          <a:ext cx="5000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39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248275"/>
                        <a:ext cx="5000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4729163" y="5105400"/>
          <a:ext cx="64293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0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5105400"/>
                        <a:ext cx="642937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965651"/>
              </p:ext>
            </p:extLst>
          </p:nvPr>
        </p:nvGraphicFramePr>
        <p:xfrm>
          <a:off x="5353050" y="5248275"/>
          <a:ext cx="219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1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248275"/>
                        <a:ext cx="219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845483"/>
              </p:ext>
            </p:extLst>
          </p:nvPr>
        </p:nvGraphicFramePr>
        <p:xfrm>
          <a:off x="4700588" y="5876925"/>
          <a:ext cx="7143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2" name="Equation" r:id="rId14" imgW="381000" imgH="165100" progId="Equation.DSMT4">
                  <p:embed/>
                </p:oleObj>
              </mc:Choice>
              <mc:Fallback>
                <p:oleObj name="Equation" r:id="rId14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5876925"/>
                        <a:ext cx="71437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457511"/>
              </p:ext>
            </p:extLst>
          </p:nvPr>
        </p:nvGraphicFramePr>
        <p:xfrm>
          <a:off x="5419725" y="5865813"/>
          <a:ext cx="2809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3" name="Equation" r:id="rId16" imgW="1498320" imgH="177480" progId="Equation.3">
                  <p:embed/>
                </p:oleObj>
              </mc:Choice>
              <mc:Fallback>
                <p:oleObj name="Equation" r:id="rId16" imgW="1498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865813"/>
                        <a:ext cx="28098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4449763" y="4000500"/>
          <a:ext cx="676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4" name="Equation" r:id="rId18" imgW="368280" imgH="393480" progId="Equation.3">
                  <p:embed/>
                </p:oleObj>
              </mc:Choice>
              <mc:Fallback>
                <p:oleObj name="Equation" r:id="rId18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4000500"/>
                        <a:ext cx="6762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6" name="Object 22"/>
          <p:cNvGraphicFramePr>
            <a:graphicFrameLocks noChangeAspect="1"/>
          </p:cNvGraphicFramePr>
          <p:nvPr/>
        </p:nvGraphicFramePr>
        <p:xfrm>
          <a:off x="5080000" y="4000500"/>
          <a:ext cx="1701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5" name="Equation" r:id="rId20" imgW="927000" imgH="393480" progId="Equation.3">
                  <p:embed/>
                </p:oleObj>
              </mc:Choice>
              <mc:Fallback>
                <p:oleObj name="Equation" r:id="rId20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4000500"/>
                        <a:ext cx="17018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7" name="Object 23"/>
          <p:cNvGraphicFramePr>
            <a:graphicFrameLocks noChangeAspect="1"/>
          </p:cNvGraphicFramePr>
          <p:nvPr/>
        </p:nvGraphicFramePr>
        <p:xfrm>
          <a:off x="4267200" y="2400300"/>
          <a:ext cx="768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6" name="Equation" r:id="rId22" imgW="419040" imgH="444240" progId="Equation.3">
                  <p:embed/>
                </p:oleObj>
              </mc:Choice>
              <mc:Fallback>
                <p:oleObj name="Equation" r:id="rId22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0300"/>
                        <a:ext cx="7683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8" name="Object 24"/>
          <p:cNvGraphicFramePr>
            <a:graphicFrameLocks noChangeAspect="1"/>
          </p:cNvGraphicFramePr>
          <p:nvPr/>
        </p:nvGraphicFramePr>
        <p:xfrm>
          <a:off x="5029200" y="2400300"/>
          <a:ext cx="2098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47" name="Equation" r:id="rId24" imgW="1143000" imgH="444240" progId="Equation.DSMT4">
                  <p:embed/>
                </p:oleObj>
              </mc:Choice>
              <mc:Fallback>
                <p:oleObj name="Equation" r:id="rId24" imgW="114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00300"/>
                        <a:ext cx="20986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0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animBg="1" autoUpdateAnimBg="0"/>
      <p:bldP spid="472068" grpId="0" build="p" autoUpdateAnimBg="0"/>
      <p:bldP spid="472069" grpId="0" build="p" autoUpdateAnimBg="0"/>
      <p:bldP spid="472077" grpId="0" build="p" autoUpdateAnimBg="0"/>
      <p:bldP spid="47207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Nov. 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A0C77C-EEB6-0D4E-BB05-1E397354650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altLang="ko-KR" sz="4800" dirty="0">
                <a:latin typeface="Arial Narrow" charset="0"/>
                <a:ea typeface="ＭＳ Ｐゴシック" charset="0"/>
                <a:cs typeface="Gulim" charset="0"/>
              </a:rPr>
              <a:t>Announcements</a:t>
            </a:r>
            <a:endParaRPr lang="en-US" sz="4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257800"/>
          </a:xfrm>
        </p:spPr>
        <p:txBody>
          <a:bodyPr/>
          <a:lstStyle/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Last Quiz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Beginning of the class coming Tuesday, Nov. 25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Covers CH14.1 through what we finish today (CH15.1?)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BYOF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Final comprehensive exam</a:t>
            </a:r>
          </a:p>
          <a:p>
            <a:pPr lvl="1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this room,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9: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00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– 10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:30am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Dec. 11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Covers CH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1.1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through what we finish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Tuesday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Dec. 2 plus the math refresher</a:t>
            </a:r>
          </a:p>
          <a:p>
            <a:pPr lvl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Mixture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multiple choice and free response problems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Your phones or portable computers are NOT allowed as a replacement!</a:t>
            </a:r>
          </a:p>
          <a:p>
            <a:pPr lvl="1" eaLnBrk="1" hangingPunct="1"/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endParaRPr lang="en-US" sz="2000" dirty="0">
              <a:sym typeface="Wingdings"/>
            </a:endParaRPr>
          </a:p>
          <a:p>
            <a:pPr lvl="2" eaLnBrk="1" hangingPunct="1"/>
            <a:r>
              <a:rPr lang="en-US" sz="1800" dirty="0">
                <a:sym typeface="Wingdings"/>
              </a:rPr>
              <a:t>None of the parts of the solutions of any problems</a:t>
            </a:r>
          </a:p>
          <a:p>
            <a:pPr lvl="2" eaLnBrk="1" hangingPunct="1"/>
            <a:r>
              <a:rPr lang="en-US" sz="1800" dirty="0">
                <a:sym typeface="Wingdings"/>
              </a:rPr>
              <a:t>No derived formulae, derivations of equations or word definitions!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Do NOT Miss the exam!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 descr="FG13_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1828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3962400"/>
            <a:ext cx="4419600" cy="2590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4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18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9F9-7953-E940-AAE6-8891B45AA23C}" type="slidenum">
              <a:rPr lang="en-US"/>
              <a:pPr/>
              <a:t>3</a:t>
            </a:fld>
            <a:endParaRPr lang="en-US"/>
          </a:p>
        </p:txBody>
      </p:sp>
      <p:sp>
        <p:nvSpPr>
          <p:cNvPr id="1844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Bernoulli’s Principle</a:t>
            </a:r>
            <a:endParaRPr lang="en-US" dirty="0"/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8839200" cy="984250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A50021"/>
                </a:solidFill>
                <a:latin typeface="Arial Narrow" charset="0"/>
              </a:rPr>
              <a:t>Bernoulli’s Principle: </a:t>
            </a:r>
            <a:r>
              <a:rPr lang="en-US" sz="2800" dirty="0">
                <a:solidFill>
                  <a:srgbClr val="A50021"/>
                </a:solidFill>
                <a:latin typeface="Arial Narrow" charset="0"/>
              </a:rPr>
              <a:t>Where the velocity of fluid is high, the pressure is low, and where the velocity is low, the pressure is high. </a:t>
            </a:r>
            <a:endParaRPr lang="en-US" sz="2800" b="1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4343400" y="1828800"/>
            <a:ext cx="4495800" cy="850900"/>
          </a:xfrm>
          <a:prstGeom prst="rect">
            <a:avLst/>
          </a:prstGeom>
          <a:noFill/>
          <a:ln w="57150" cmpd="sng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Amount of the work done by the force, F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that exerts pressure, P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at point 1</a:t>
            </a:r>
          </a:p>
        </p:txBody>
      </p:sp>
      <p:graphicFrame>
        <p:nvGraphicFramePr>
          <p:cNvPr id="453638" name="Object 2"/>
          <p:cNvGraphicFramePr>
            <a:graphicFrameLocks noChangeAspect="1"/>
          </p:cNvGraphicFramePr>
          <p:nvPr/>
        </p:nvGraphicFramePr>
        <p:xfrm>
          <a:off x="4494213" y="2644775"/>
          <a:ext cx="9921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2" name="Equation" r:id="rId4" imgW="317160" imgH="228600" progId="Equation.DSMT4">
                  <p:embed/>
                </p:oleObj>
              </mc:Choice>
              <mc:Fallback>
                <p:oleObj name="Equation" r:id="rId4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2644775"/>
                        <a:ext cx="9921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4343400" y="4711700"/>
            <a:ext cx="4572000" cy="850900"/>
          </a:xfrm>
          <a:prstGeom prst="rect">
            <a:avLst/>
          </a:prstGeom>
          <a:noFill/>
          <a:ln w="57150" cmpd="sng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Work done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on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gravitational force to move the fluid mass,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from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y</a:t>
            </a:r>
            <a:r>
              <a:rPr lang="en-US" b="1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to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y</a:t>
            </a:r>
            <a:r>
              <a:rPr lang="en-US" b="1" baseline="-25000" dirty="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4536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41122"/>
              </p:ext>
            </p:extLst>
          </p:nvPr>
        </p:nvGraphicFramePr>
        <p:xfrm>
          <a:off x="5453063" y="2632075"/>
          <a:ext cx="17462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3" name="Equation" r:id="rId6" imgW="558800" imgH="254000" progId="Equation.DSMT4">
                  <p:embed/>
                </p:oleObj>
              </mc:Choice>
              <mc:Fallback>
                <p:oleObj name="Equation" r:id="rId6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2632075"/>
                        <a:ext cx="174625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76446"/>
              </p:ext>
            </p:extLst>
          </p:nvPr>
        </p:nvGraphicFramePr>
        <p:xfrm>
          <a:off x="7067550" y="2667000"/>
          <a:ext cx="1390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4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667000"/>
                        <a:ext cx="1390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42" name="Text Box 10"/>
          <p:cNvSpPr txBox="1">
            <a:spLocks noChangeArrowheads="1"/>
          </p:cNvSpPr>
          <p:nvPr/>
        </p:nvSpPr>
        <p:spPr bwMode="auto">
          <a:xfrm>
            <a:off x="4343400" y="3263900"/>
            <a:ext cx="4495800" cy="850900"/>
          </a:xfrm>
          <a:prstGeom prst="rect">
            <a:avLst/>
          </a:prstGeom>
          <a:noFill/>
          <a:ln w="57150" cmpd="sng">
            <a:solidFill>
              <a:srgbClr val="00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Amount of the work done by the force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on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other section of the fluid is</a:t>
            </a:r>
          </a:p>
        </p:txBody>
      </p:sp>
      <p:graphicFrame>
        <p:nvGraphicFramePr>
          <p:cNvPr id="4536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08403"/>
              </p:ext>
            </p:extLst>
          </p:nvPr>
        </p:nvGraphicFramePr>
        <p:xfrm>
          <a:off x="4495800" y="4092575"/>
          <a:ext cx="10318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5" name="Equation" r:id="rId10" imgW="330120" imgH="228600" progId="Equation.DSMT4">
                  <p:embed/>
                </p:oleObj>
              </mc:Choice>
              <mc:Fallback>
                <p:oleObj name="Equation" r:id="rId10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92575"/>
                        <a:ext cx="10318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4" name="Object 6"/>
          <p:cNvGraphicFramePr>
            <a:graphicFrameLocks noChangeAspect="1"/>
          </p:cNvGraphicFramePr>
          <p:nvPr/>
        </p:nvGraphicFramePr>
        <p:xfrm>
          <a:off x="4648200" y="5565775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6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565775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44085"/>
              </p:ext>
            </p:extLst>
          </p:nvPr>
        </p:nvGraphicFramePr>
        <p:xfrm>
          <a:off x="5640388" y="5546725"/>
          <a:ext cx="27416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7" name="Equation" r:id="rId14" imgW="876240" imgH="253800" progId="Equation.DSMT4">
                  <p:embed/>
                </p:oleObj>
              </mc:Choice>
              <mc:Fallback>
                <p:oleObj name="Equation" r:id="rId14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5546725"/>
                        <a:ext cx="274161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80297"/>
              </p:ext>
            </p:extLst>
          </p:nvPr>
        </p:nvGraphicFramePr>
        <p:xfrm>
          <a:off x="7240588" y="4038600"/>
          <a:ext cx="18272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8" name="Equation" r:id="rId16" imgW="583920" imgH="228600" progId="Equation.DSMT4">
                  <p:embed/>
                </p:oleObj>
              </mc:Choice>
              <mc:Fallback>
                <p:oleObj name="Equation" r:id="rId16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588" y="4038600"/>
                        <a:ext cx="18272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2254250"/>
            <a:ext cx="3643313" cy="3994150"/>
            <a:chOff x="432" y="1420"/>
            <a:chExt cx="2295" cy="2516"/>
          </a:xfrm>
        </p:grpSpPr>
        <p:sp>
          <p:nvSpPr>
            <p:cNvPr id="18459" name="Oval 16"/>
            <p:cNvSpPr>
              <a:spLocks noChangeArrowheads="1"/>
            </p:cNvSpPr>
            <p:nvPr/>
          </p:nvSpPr>
          <p:spPr bwMode="auto">
            <a:xfrm>
              <a:off x="432" y="3024"/>
              <a:ext cx="720" cy="912"/>
            </a:xfrm>
            <a:prstGeom prst="ellipse">
              <a:avLst/>
            </a:prstGeom>
            <a:noFill/>
            <a:ln w="57150" cmpd="sng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3300"/>
                </a:solidFill>
              </a:endParaRPr>
            </a:p>
          </p:txBody>
        </p:sp>
        <p:cxnSp>
          <p:nvCxnSpPr>
            <p:cNvPr id="18460" name="AutoShape 17"/>
            <p:cNvCxnSpPr>
              <a:cxnSpLocks noChangeShapeType="1"/>
              <a:stCxn id="453637" idx="1"/>
              <a:endCxn id="18459" idx="6"/>
            </p:cNvCxnSpPr>
            <p:nvPr/>
          </p:nvCxnSpPr>
          <p:spPr bwMode="auto">
            <a:xfrm rot="10800000" flipV="1">
              <a:off x="1161" y="1420"/>
              <a:ext cx="1566" cy="2060"/>
            </a:xfrm>
            <a:prstGeom prst="curvedConnector3">
              <a:avLst>
                <a:gd name="adj1" fmla="val 62449"/>
              </a:avLst>
            </a:prstGeom>
            <a:noFill/>
            <a:ln w="57150" cmpd="sng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71801" y="3689350"/>
            <a:ext cx="1371601" cy="1949450"/>
            <a:chOff x="1872" y="2324"/>
            <a:chExt cx="864" cy="1228"/>
          </a:xfrm>
        </p:grpSpPr>
        <p:sp>
          <p:nvSpPr>
            <p:cNvPr id="18457" name="Oval 19"/>
            <p:cNvSpPr>
              <a:spLocks noChangeArrowheads="1"/>
            </p:cNvSpPr>
            <p:nvPr/>
          </p:nvSpPr>
          <p:spPr bwMode="auto">
            <a:xfrm>
              <a:off x="1872" y="2736"/>
              <a:ext cx="624" cy="816"/>
            </a:xfrm>
            <a:prstGeom prst="ellipse">
              <a:avLst/>
            </a:prstGeom>
            <a:noFill/>
            <a:ln w="57150" cmpd="sng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458" name="AutoShape 20"/>
            <p:cNvCxnSpPr>
              <a:cxnSpLocks noChangeShapeType="1"/>
              <a:stCxn id="453642" idx="1"/>
              <a:endCxn id="18457" idx="0"/>
            </p:cNvCxnSpPr>
            <p:nvPr/>
          </p:nvCxnSpPr>
          <p:spPr bwMode="auto">
            <a:xfrm rot="10800000" flipV="1">
              <a:off x="2184" y="2324"/>
              <a:ext cx="552" cy="412"/>
            </a:xfrm>
            <a:prstGeom prst="curvedConnector2">
              <a:avLst/>
            </a:prstGeom>
            <a:noFill/>
            <a:ln w="57150" cmpd="sng">
              <a:solidFill>
                <a:srgbClr val="0033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43000" y="5181600"/>
            <a:ext cx="2971800" cy="609600"/>
            <a:chOff x="720" y="3264"/>
            <a:chExt cx="1872" cy="384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720" y="3648"/>
              <a:ext cx="1872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160" y="3264"/>
              <a:ext cx="432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2448" y="3264"/>
              <a:ext cx="0" cy="384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53657" name="AutoShape 25"/>
          <p:cNvCxnSpPr>
            <a:cxnSpLocks noChangeShapeType="1"/>
            <a:stCxn id="453639" idx="1"/>
            <a:endCxn id="18456" idx="1"/>
          </p:cNvCxnSpPr>
          <p:nvPr/>
        </p:nvCxnSpPr>
        <p:spPr bwMode="auto">
          <a:xfrm rot="10800000" flipV="1">
            <a:off x="3886200" y="5137150"/>
            <a:ext cx="442913" cy="668338"/>
          </a:xfrm>
          <a:prstGeom prst="curvedConnector4">
            <a:avLst>
              <a:gd name="adj1" fmla="val 48389"/>
              <a:gd name="adj2" fmla="val 132065"/>
            </a:avLst>
          </a:prstGeom>
          <a:noFill/>
          <a:ln w="57150" cmpd="sng">
            <a:solidFill>
              <a:srgbClr val="003300"/>
            </a:solidFill>
            <a:round/>
            <a:headEnd/>
            <a:tailEnd type="triangle" w="med" len="med"/>
          </a:ln>
        </p:spPr>
      </p:cxn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99408"/>
              </p:ext>
            </p:extLst>
          </p:nvPr>
        </p:nvGraphicFramePr>
        <p:xfrm>
          <a:off x="5489575" y="4022725"/>
          <a:ext cx="18256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59" name="Equation" r:id="rId18" imgW="584200" imgH="254000" progId="Equation.DSMT4">
                  <p:embed/>
                </p:oleObj>
              </mc:Choice>
              <mc:Fallback>
                <p:oleObj name="Equation" r:id="rId18" imgW="584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022725"/>
                        <a:ext cx="18256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53078"/>
              </p:ext>
            </p:extLst>
          </p:nvPr>
        </p:nvGraphicFramePr>
        <p:xfrm>
          <a:off x="717550" y="5566854"/>
          <a:ext cx="501650" cy="4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60" name="Equation" r:id="rId20" imgW="355600" imgH="241300" progId="Equation.DSMT4">
                  <p:embed/>
                </p:oleObj>
              </mc:Choice>
              <mc:Fallback>
                <p:oleObj name="Equation" r:id="rId20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566854"/>
                        <a:ext cx="501650" cy="4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150356"/>
              </p:ext>
            </p:extLst>
          </p:nvPr>
        </p:nvGraphicFramePr>
        <p:xfrm>
          <a:off x="3352800" y="4957254"/>
          <a:ext cx="501650" cy="45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61" name="Equation" r:id="rId22" imgW="355600" imgH="241300" progId="Equation.DSMT4">
                  <p:embed/>
                </p:oleObj>
              </mc:Choice>
              <mc:Fallback>
                <p:oleObj name="Equation" r:id="rId22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57254"/>
                        <a:ext cx="501650" cy="452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034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5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3636" grpId="0" animBg="1" autoUpdateAnimBg="0"/>
      <p:bldP spid="453637" grpId="0" animBg="1"/>
      <p:bldP spid="453639" grpId="0" animBg="1"/>
      <p:bldP spid="4536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194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18092-BFAD-9C4A-B8E7-7E82DD3187E2}" type="slidenum">
              <a:rPr lang="en-US"/>
              <a:pPr/>
              <a:t>4</a:t>
            </a:fld>
            <a:endParaRPr lang="en-US"/>
          </a:p>
        </p:txBody>
      </p:sp>
      <p:sp>
        <p:nvSpPr>
          <p:cNvPr id="19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/>
              <a:t>Bernoulli’s Equation cont’d</a:t>
            </a:r>
            <a:endParaRPr lang="en-US"/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5791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The total amount of the work done on the fluid is</a:t>
            </a:r>
          </a:p>
        </p:txBody>
      </p:sp>
      <p:graphicFrame>
        <p:nvGraphicFramePr>
          <p:cNvPr id="454660" name="Object 2"/>
          <p:cNvGraphicFramePr>
            <a:graphicFrameLocks noChangeAspect="1"/>
          </p:cNvGraphicFramePr>
          <p:nvPr/>
        </p:nvGraphicFramePr>
        <p:xfrm>
          <a:off x="762000" y="1143000"/>
          <a:ext cx="7096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84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096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3154363" y="10795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85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0795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838200" y="1676400"/>
            <a:ext cx="4648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From the work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- kinetic energy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principle</a:t>
            </a:r>
          </a:p>
        </p:txBody>
      </p:sp>
      <p:graphicFrame>
        <p:nvGraphicFramePr>
          <p:cNvPr id="454663" name="Object 4"/>
          <p:cNvGraphicFramePr>
            <a:graphicFrameLocks noChangeAspect="1"/>
          </p:cNvGraphicFramePr>
          <p:nvPr/>
        </p:nvGraphicFramePr>
        <p:xfrm>
          <a:off x="838200" y="2119313"/>
          <a:ext cx="9715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86" name="Equation" r:id="rId7" imgW="393480" imgH="393480" progId="Equation.DSMT4">
                  <p:embed/>
                </p:oleObj>
              </mc:Choice>
              <mc:Fallback>
                <p:oleObj name="Equation" r:id="rId7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19313"/>
                        <a:ext cx="9715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609600" y="3059113"/>
            <a:ext cx="8001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Since the mass </a:t>
            </a:r>
            <a:r>
              <a:rPr lang="en-US" b="1" dirty="0">
                <a:solidFill>
                  <a:srgbClr val="003300"/>
                </a:solidFill>
                <a:latin typeface="Arial Narrow" charset="0"/>
              </a:rPr>
              <a:t>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is contained in the volume that flowed in the motion</a:t>
            </a:r>
          </a:p>
        </p:txBody>
      </p:sp>
      <p:graphicFrame>
        <p:nvGraphicFramePr>
          <p:cNvPr id="454665" name="Object 5"/>
          <p:cNvGraphicFramePr>
            <a:graphicFrameLocks noChangeAspect="1"/>
          </p:cNvGraphicFramePr>
          <p:nvPr/>
        </p:nvGraphicFramePr>
        <p:xfrm>
          <a:off x="914400" y="3516313"/>
          <a:ext cx="11953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87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6313"/>
                        <a:ext cx="11953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3429000" y="3505200"/>
            <a:ext cx="685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454667" name="Object 6"/>
          <p:cNvGraphicFramePr>
            <a:graphicFrameLocks noChangeAspect="1"/>
          </p:cNvGraphicFramePr>
          <p:nvPr/>
        </p:nvGraphicFramePr>
        <p:xfrm>
          <a:off x="4513263" y="3619500"/>
          <a:ext cx="7445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88" name="Equation" r:id="rId11" imgW="279360" imgH="139680" progId="Equation.DSMT4">
                  <p:embed/>
                </p:oleObj>
              </mc:Choice>
              <mc:Fallback>
                <p:oleObj name="Equation" r:id="rId11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3619500"/>
                        <a:ext cx="7445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7"/>
          <p:cNvGraphicFramePr>
            <a:graphicFrameLocks noChangeAspect="1"/>
          </p:cNvGraphicFramePr>
          <p:nvPr/>
        </p:nvGraphicFramePr>
        <p:xfrm>
          <a:off x="1371600" y="4202113"/>
          <a:ext cx="18970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89" name="Equation" r:id="rId13" imgW="723600" imgH="393480" progId="Equation.DSMT4">
                  <p:embed/>
                </p:oleObj>
              </mc:Choice>
              <mc:Fallback>
                <p:oleObj name="Equation" r:id="rId13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02113"/>
                        <a:ext cx="1897063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8"/>
          <p:cNvGraphicFramePr>
            <a:graphicFrameLocks noChangeAspect="1"/>
          </p:cNvGraphicFramePr>
          <p:nvPr/>
        </p:nvGraphicFramePr>
        <p:xfrm>
          <a:off x="3411538" y="2314575"/>
          <a:ext cx="1098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0" name="Equation" r:id="rId15" imgW="444240" imgH="228600" progId="Equation.DSMT4">
                  <p:embed/>
                </p:oleObj>
              </mc:Choice>
              <mc:Fallback>
                <p:oleObj name="Equation" r:id="rId1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2314575"/>
                        <a:ext cx="1098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9"/>
          <p:cNvGraphicFramePr>
            <a:graphicFrameLocks noChangeAspect="1"/>
          </p:cNvGraphicFramePr>
          <p:nvPr/>
        </p:nvGraphicFramePr>
        <p:xfrm>
          <a:off x="1554163" y="5345113"/>
          <a:ext cx="15700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1" name="Equation" r:id="rId17" imgW="571320" imgH="228600" progId="Equation.DSMT4">
                  <p:embed/>
                </p:oleObj>
              </mc:Choice>
              <mc:Fallback>
                <p:oleObj name="Equation" r:id="rId17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5345113"/>
                        <a:ext cx="15700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71" name="Text Box 15"/>
          <p:cNvSpPr txBox="1">
            <a:spLocks noChangeArrowheads="1"/>
          </p:cNvSpPr>
          <p:nvPr/>
        </p:nvSpPr>
        <p:spPr bwMode="auto">
          <a:xfrm>
            <a:off x="381000" y="4294188"/>
            <a:ext cx="91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Thus,</a:t>
            </a:r>
          </a:p>
        </p:txBody>
      </p:sp>
      <p:graphicFrame>
        <p:nvGraphicFramePr>
          <p:cNvPr id="454672" name="Object 10"/>
          <p:cNvGraphicFramePr>
            <a:graphicFrameLocks noChangeAspect="1"/>
          </p:cNvGraphicFramePr>
          <p:nvPr/>
        </p:nvGraphicFramePr>
        <p:xfrm>
          <a:off x="4730750" y="1079500"/>
          <a:ext cx="15636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2" name="Equation" r:id="rId19" imgW="583920" imgH="228600" progId="Equation.DSMT4">
                  <p:embed/>
                </p:oleObj>
              </mc:Choice>
              <mc:Fallback>
                <p:oleObj name="Equation" r:id="rId19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079500"/>
                        <a:ext cx="15636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3" name="Object 11"/>
          <p:cNvGraphicFramePr>
            <a:graphicFrameLocks noChangeAspect="1"/>
          </p:cNvGraphicFramePr>
          <p:nvPr/>
        </p:nvGraphicFramePr>
        <p:xfrm>
          <a:off x="6340475" y="1079500"/>
          <a:ext cx="23463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3" name="Equation" r:id="rId21" imgW="876240" imgH="228600" progId="Equation.DSMT4">
                  <p:embed/>
                </p:oleObj>
              </mc:Choice>
              <mc:Fallback>
                <p:oleObj name="Equation" r:id="rId21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1079500"/>
                        <a:ext cx="23463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4" name="Object 12"/>
          <p:cNvGraphicFramePr>
            <a:graphicFrameLocks noChangeAspect="1"/>
          </p:cNvGraphicFramePr>
          <p:nvPr/>
        </p:nvGraphicFramePr>
        <p:xfrm>
          <a:off x="1524000" y="1100138"/>
          <a:ext cx="4429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4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00138"/>
                        <a:ext cx="4429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5" name="Object 13"/>
          <p:cNvGraphicFramePr>
            <a:graphicFrameLocks noChangeAspect="1"/>
          </p:cNvGraphicFramePr>
          <p:nvPr/>
        </p:nvGraphicFramePr>
        <p:xfrm>
          <a:off x="1909763" y="1100138"/>
          <a:ext cx="681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5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1100138"/>
                        <a:ext cx="6810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6" name="Object 14"/>
          <p:cNvGraphicFramePr>
            <a:graphicFrameLocks noChangeAspect="1"/>
          </p:cNvGraphicFramePr>
          <p:nvPr/>
        </p:nvGraphicFramePr>
        <p:xfrm>
          <a:off x="2519363" y="1100138"/>
          <a:ext cx="6810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6" name="Equation" r:id="rId27" imgW="291960" imgH="228600" progId="Equation.DSMT4">
                  <p:embed/>
                </p:oleObj>
              </mc:Choice>
              <mc:Fallback>
                <p:oleObj name="Equation" r:id="rId2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1100138"/>
                        <a:ext cx="6810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7" name="Object 15"/>
          <p:cNvGraphicFramePr>
            <a:graphicFrameLocks noChangeAspect="1"/>
          </p:cNvGraphicFramePr>
          <p:nvPr/>
        </p:nvGraphicFramePr>
        <p:xfrm>
          <a:off x="1825625" y="2119313"/>
          <a:ext cx="15684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7" name="Equation" r:id="rId29" imgW="634680" imgH="393480" progId="Equation.DSMT4">
                  <p:embed/>
                </p:oleObj>
              </mc:Choice>
              <mc:Fallback>
                <p:oleObj name="Equation" r:id="rId29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119313"/>
                        <a:ext cx="1568450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8" name="Object 16"/>
          <p:cNvGraphicFramePr>
            <a:graphicFrameLocks noChangeAspect="1"/>
          </p:cNvGraphicFramePr>
          <p:nvPr/>
        </p:nvGraphicFramePr>
        <p:xfrm>
          <a:off x="4525963" y="2312988"/>
          <a:ext cx="1444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8" name="Equation" r:id="rId31" imgW="583920" imgH="228600" progId="Equation.DSMT4">
                  <p:embed/>
                </p:oleObj>
              </mc:Choice>
              <mc:Fallback>
                <p:oleObj name="Equation" r:id="rId31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2312988"/>
                        <a:ext cx="1444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9" name="Object 17"/>
          <p:cNvGraphicFramePr>
            <a:graphicFrameLocks noChangeAspect="1"/>
          </p:cNvGraphicFramePr>
          <p:nvPr/>
        </p:nvGraphicFramePr>
        <p:xfrm>
          <a:off x="5988050" y="2312988"/>
          <a:ext cx="2165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99" name="Equation" r:id="rId33" imgW="876240" imgH="228600" progId="Equation.DSMT4">
                  <p:embed/>
                </p:oleObj>
              </mc:Choice>
              <mc:Fallback>
                <p:oleObj name="Equation" r:id="rId33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2312988"/>
                        <a:ext cx="21653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0" name="Object 18"/>
          <p:cNvGraphicFramePr>
            <a:graphicFrameLocks noChangeAspect="1"/>
          </p:cNvGraphicFramePr>
          <p:nvPr/>
        </p:nvGraphicFramePr>
        <p:xfrm>
          <a:off x="2078038" y="3505200"/>
          <a:ext cx="9699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00" name="Equation" r:id="rId35" imgW="380880" imgH="228600" progId="Equation.DSMT4">
                  <p:embed/>
                </p:oleObj>
              </mc:Choice>
              <mc:Fallback>
                <p:oleObj name="Equation" r:id="rId3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3505200"/>
                        <a:ext cx="9699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1" name="Object 19"/>
          <p:cNvGraphicFramePr>
            <a:graphicFrameLocks noChangeAspect="1"/>
          </p:cNvGraphicFramePr>
          <p:nvPr/>
        </p:nvGraphicFramePr>
        <p:xfrm>
          <a:off x="5221288" y="3505200"/>
          <a:ext cx="1522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01" name="Equation" r:id="rId37" imgW="571320" imgH="228600" progId="Equation.DSMT4">
                  <p:embed/>
                </p:oleObj>
              </mc:Choice>
              <mc:Fallback>
                <p:oleObj name="Equation" r:id="rId37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505200"/>
                        <a:ext cx="1522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2" name="Object 20"/>
          <p:cNvGraphicFramePr>
            <a:graphicFrameLocks noChangeAspect="1"/>
          </p:cNvGraphicFramePr>
          <p:nvPr/>
        </p:nvGraphicFramePr>
        <p:xfrm>
          <a:off x="6705600" y="3505200"/>
          <a:ext cx="12525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02" name="Equation" r:id="rId39" imgW="469800" imgH="228600" progId="Equation.DSMT4">
                  <p:embed/>
                </p:oleObj>
              </mc:Choice>
              <mc:Fallback>
                <p:oleObj name="Equation" r:id="rId39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05200"/>
                        <a:ext cx="125253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3" name="Object 21"/>
          <p:cNvGraphicFramePr>
            <a:graphicFrameLocks noChangeAspect="1"/>
          </p:cNvGraphicFramePr>
          <p:nvPr/>
        </p:nvGraphicFramePr>
        <p:xfrm>
          <a:off x="3268663" y="4191000"/>
          <a:ext cx="20653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03" name="Equation" r:id="rId41" imgW="787320" imgH="393480" progId="Equation.DSMT4">
                  <p:embed/>
                </p:oleObj>
              </mc:Choice>
              <mc:Fallback>
                <p:oleObj name="Equation" r:id="rId41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4191000"/>
                        <a:ext cx="20653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4" name="Object 22"/>
          <p:cNvGraphicFramePr>
            <a:graphicFrameLocks noChangeAspect="1"/>
          </p:cNvGraphicFramePr>
          <p:nvPr/>
        </p:nvGraphicFramePr>
        <p:xfrm>
          <a:off x="3043238" y="5334000"/>
          <a:ext cx="16049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04" name="Equation" r:id="rId43" imgW="583920" imgH="228600" progId="Equation.DSMT4">
                  <p:embed/>
                </p:oleObj>
              </mc:Choice>
              <mc:Fallback>
                <p:oleObj name="Equation" r:id="rId43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334000"/>
                        <a:ext cx="1604962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85" name="Object 23"/>
          <p:cNvGraphicFramePr>
            <a:graphicFrameLocks noChangeAspect="1"/>
          </p:cNvGraphicFramePr>
          <p:nvPr/>
        </p:nvGraphicFramePr>
        <p:xfrm>
          <a:off x="4721225" y="5345113"/>
          <a:ext cx="41179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05" name="Equation" r:id="rId45" imgW="1498320" imgH="228600" progId="Equation.DSMT4">
                  <p:embed/>
                </p:oleObj>
              </mc:Choice>
              <mc:Fallback>
                <p:oleObj name="Equation" r:id="rId45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345113"/>
                        <a:ext cx="411797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86" name="Oval 30"/>
          <p:cNvSpPr>
            <a:spLocks noChangeArrowheads="1"/>
          </p:cNvSpPr>
          <p:nvPr/>
        </p:nvSpPr>
        <p:spPr bwMode="auto">
          <a:xfrm>
            <a:off x="838200" y="4114800"/>
            <a:ext cx="4953000" cy="1219200"/>
          </a:xfrm>
          <a:prstGeom prst="ellips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687" name="Oval 31"/>
          <p:cNvSpPr>
            <a:spLocks noChangeArrowheads="1"/>
          </p:cNvSpPr>
          <p:nvPr/>
        </p:nvSpPr>
        <p:spPr bwMode="auto">
          <a:xfrm>
            <a:off x="381000" y="1981200"/>
            <a:ext cx="2819400" cy="1219200"/>
          </a:xfrm>
          <a:prstGeom prst="ellips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54688" name="AutoShape 32"/>
          <p:cNvCxnSpPr>
            <a:cxnSpLocks noChangeShapeType="1"/>
            <a:stCxn id="454686" idx="1"/>
            <a:endCxn id="454687" idx="2"/>
          </p:cNvCxnSpPr>
          <p:nvPr/>
        </p:nvCxnSpPr>
        <p:spPr bwMode="auto">
          <a:xfrm rot="5400000" flipH="1">
            <a:off x="121444" y="2836069"/>
            <a:ext cx="1687513" cy="1196975"/>
          </a:xfrm>
          <a:prstGeom prst="curvedConnector4">
            <a:avLst>
              <a:gd name="adj1" fmla="val 15051"/>
              <a:gd name="adj2" fmla="val 117903"/>
            </a:avLst>
          </a:prstGeom>
          <a:noFill/>
          <a:ln w="57150" cmpd="sng">
            <a:solidFill>
              <a:srgbClr val="A50021"/>
            </a:solidFill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18619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4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4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4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4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4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4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5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5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autoUpdateAnimBg="0"/>
      <p:bldP spid="454662" grpId="0" build="p" autoUpdateAnimBg="0"/>
      <p:bldP spid="454664" grpId="0" build="p" autoUpdateAnimBg="0"/>
      <p:bldP spid="454666" grpId="0" build="p" autoUpdateAnimBg="0"/>
      <p:bldP spid="454671" grpId="0" build="p" autoUpdateAnimBg="0"/>
      <p:bldP spid="454686" grpId="0" animBg="1"/>
      <p:bldP spid="4546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204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C3C-9136-6645-B971-F7660BCEFE90}" type="slidenum">
              <a:rPr lang="en-US"/>
              <a:pPr/>
              <a:t>5</a:t>
            </a:fld>
            <a:endParaRPr lang="en-US"/>
          </a:p>
        </p:txBody>
      </p:sp>
      <p:sp>
        <p:nvSpPr>
          <p:cNvPr id="204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/>
              <a:t>Bernoulli’s Equation cont’d</a:t>
            </a:r>
            <a:endParaRPr lang="en-US"/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304800" y="1463675"/>
            <a:ext cx="9144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55684" name="Object 2"/>
          <p:cNvGraphicFramePr>
            <a:graphicFrameLocks noChangeAspect="1"/>
          </p:cNvGraphicFramePr>
          <p:nvPr/>
        </p:nvGraphicFramePr>
        <p:xfrm>
          <a:off x="1295400" y="838200"/>
          <a:ext cx="76311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32" name="Equation" r:id="rId3" imgW="4190760" imgH="393480" progId="Equation.DSMT4">
                  <p:embed/>
                </p:oleObj>
              </mc:Choice>
              <mc:Fallback>
                <p:oleObj name="Equation" r:id="rId3" imgW="4190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763111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304800" y="2378075"/>
            <a:ext cx="13716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Re-organize</a:t>
            </a:r>
          </a:p>
        </p:txBody>
      </p:sp>
      <p:graphicFrame>
        <p:nvGraphicFramePr>
          <p:cNvPr id="455686" name="Object 3"/>
          <p:cNvGraphicFramePr>
            <a:graphicFrameLocks noChangeAspect="1"/>
          </p:cNvGraphicFramePr>
          <p:nvPr/>
        </p:nvGraphicFramePr>
        <p:xfrm>
          <a:off x="1371600" y="2366963"/>
          <a:ext cx="31623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33" name="Equation" r:id="rId5" imgW="1206360" imgH="393480" progId="Equation.DSMT4">
                  <p:embed/>
                </p:oleObj>
              </mc:Choice>
              <mc:Fallback>
                <p:oleObj name="Equation" r:id="rId5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6963"/>
                        <a:ext cx="31623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467600" y="2362200"/>
            <a:ext cx="13716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Bernoulli’s Equation</a:t>
            </a:r>
          </a:p>
        </p:txBody>
      </p:sp>
      <p:graphicFrame>
        <p:nvGraphicFramePr>
          <p:cNvPr id="455688" name="Object 4"/>
          <p:cNvGraphicFramePr>
            <a:graphicFrameLocks noChangeAspect="1"/>
          </p:cNvGraphicFramePr>
          <p:nvPr/>
        </p:nvGraphicFramePr>
        <p:xfrm>
          <a:off x="2667000" y="3390900"/>
          <a:ext cx="28146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34" name="Equation" r:id="rId7" imgW="1206360" imgH="393480" progId="Equation.DSMT4">
                  <p:embed/>
                </p:oleObj>
              </mc:Choice>
              <mc:Fallback>
                <p:oleObj name="Equation" r:id="rId7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0900"/>
                        <a:ext cx="28146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9" name="Object 5"/>
          <p:cNvGraphicFramePr>
            <a:graphicFrameLocks noChangeAspect="1"/>
          </p:cNvGraphicFramePr>
          <p:nvPr/>
        </p:nvGraphicFramePr>
        <p:xfrm>
          <a:off x="4495800" y="2368550"/>
          <a:ext cx="28956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35" name="Equation" r:id="rId9" imgW="1104840" imgH="393480" progId="Equation.DSMT4">
                  <p:embed/>
                </p:oleObj>
              </mc:Choice>
              <mc:Fallback>
                <p:oleObj name="Equation" r:id="rId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8550"/>
                        <a:ext cx="28956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90" name="Object 6"/>
          <p:cNvGraphicFramePr>
            <a:graphicFrameLocks noChangeAspect="1"/>
          </p:cNvGraphicFramePr>
          <p:nvPr/>
        </p:nvGraphicFramePr>
        <p:xfrm>
          <a:off x="2057400" y="1447800"/>
          <a:ext cx="57150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2" name="Equation" r:id="rId11" imgW="2298600" imgH="393480" progId="Equation.DSMT4">
                  <p:embed/>
                </p:oleObj>
              </mc:Choice>
              <mc:Fallback>
                <p:oleObj name="Equation" r:id="rId11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57150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304800" y="457200"/>
            <a:ext cx="91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Since</a:t>
            </a:r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23622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Thus, for any two points in the flow</a:t>
            </a:r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304800" y="4419600"/>
            <a:ext cx="1828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For static fluid</a:t>
            </a:r>
          </a:p>
        </p:txBody>
      </p:sp>
      <p:graphicFrame>
        <p:nvGraphicFramePr>
          <p:cNvPr id="455694" name="Object 7"/>
          <p:cNvGraphicFramePr>
            <a:graphicFrameLocks noChangeAspect="1"/>
          </p:cNvGraphicFramePr>
          <p:nvPr/>
        </p:nvGraphicFramePr>
        <p:xfrm>
          <a:off x="2286000" y="4298950"/>
          <a:ext cx="7985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3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98950"/>
                        <a:ext cx="7985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04800" y="5029200"/>
            <a:ext cx="266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For the same heights</a:t>
            </a:r>
          </a:p>
        </p:txBody>
      </p:sp>
      <p:graphicFrame>
        <p:nvGraphicFramePr>
          <p:cNvPr id="455696" name="Object 8"/>
          <p:cNvGraphicFramePr>
            <a:graphicFrameLocks noChangeAspect="1"/>
          </p:cNvGraphicFramePr>
          <p:nvPr/>
        </p:nvGraphicFramePr>
        <p:xfrm>
          <a:off x="3025775" y="4806950"/>
          <a:ext cx="35274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4" name="Equation" r:id="rId15" imgW="1346040" imgH="393480" progId="Equation.DSMT4">
                  <p:embed/>
                </p:oleObj>
              </mc:Choice>
              <mc:Fallback>
                <p:oleObj name="Equation" r:id="rId15" imgW="1346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4806950"/>
                        <a:ext cx="352742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97" name="Text Box 17"/>
          <p:cNvSpPr txBox="1">
            <a:spLocks noChangeArrowheads="1"/>
          </p:cNvSpPr>
          <p:nvPr/>
        </p:nvSpPr>
        <p:spPr bwMode="auto">
          <a:xfrm>
            <a:off x="762000" y="5813425"/>
            <a:ext cx="7772400" cy="43497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The pressure at the faster section of the fluid is smaller than slower section.</a:t>
            </a:r>
          </a:p>
        </p:txBody>
      </p:sp>
      <p:sp>
        <p:nvSpPr>
          <p:cNvPr id="45569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990600" cy="707886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Pascal’s Law</a:t>
            </a:r>
          </a:p>
        </p:txBody>
      </p:sp>
      <p:graphicFrame>
        <p:nvGraphicFramePr>
          <p:cNvPr id="455699" name="Object 9"/>
          <p:cNvGraphicFramePr>
            <a:graphicFrameLocks noChangeAspect="1"/>
          </p:cNvGraphicFramePr>
          <p:nvPr/>
        </p:nvGraphicFramePr>
        <p:xfrm>
          <a:off x="5559425" y="3657600"/>
          <a:ext cx="9175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5" name="Equation" r:id="rId17" imgW="393480" imgH="152280" progId="Equation.DSMT4">
                  <p:embed/>
                </p:oleObj>
              </mc:Choice>
              <mc:Fallback>
                <p:oleObj name="Equation" r:id="rId17" imgW="393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657600"/>
                        <a:ext cx="9175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700" name="Object 10"/>
          <p:cNvGraphicFramePr>
            <a:graphicFrameLocks noChangeAspect="1"/>
          </p:cNvGraphicFramePr>
          <p:nvPr/>
        </p:nvGraphicFramePr>
        <p:xfrm>
          <a:off x="3048000" y="4267200"/>
          <a:ext cx="3028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6" name="Equation" r:id="rId19" imgW="1155600" imgH="253800" progId="Equation.DSMT4">
                  <p:embed/>
                </p:oleObj>
              </mc:Choice>
              <mc:Fallback>
                <p:oleObj name="Equation" r:id="rId19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30289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701" name="Object 11"/>
          <p:cNvGraphicFramePr>
            <a:graphicFrameLocks noChangeAspect="1"/>
          </p:cNvGraphicFramePr>
          <p:nvPr/>
        </p:nvGraphicFramePr>
        <p:xfrm>
          <a:off x="6019800" y="4305300"/>
          <a:ext cx="14652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7" name="Equation" r:id="rId21" imgW="558720" imgH="228600" progId="Equation.DSMT4">
                  <p:embed/>
                </p:oleObj>
              </mc:Choice>
              <mc:Fallback>
                <p:oleObj name="Equation" r:id="rId21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05300"/>
                        <a:ext cx="14652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702" name="Line 22"/>
          <p:cNvSpPr>
            <a:spLocks noChangeShapeType="1"/>
          </p:cNvSpPr>
          <p:nvPr/>
        </p:nvSpPr>
        <p:spPr bwMode="auto">
          <a:xfrm flipH="1">
            <a:off x="18288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3" name="Line 23"/>
          <p:cNvSpPr>
            <a:spLocks noChangeShapeType="1"/>
          </p:cNvSpPr>
          <p:nvPr/>
        </p:nvSpPr>
        <p:spPr bwMode="auto">
          <a:xfrm flipH="1">
            <a:off x="32766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4" name="Line 24"/>
          <p:cNvSpPr>
            <a:spLocks noChangeShapeType="1"/>
          </p:cNvSpPr>
          <p:nvPr/>
        </p:nvSpPr>
        <p:spPr bwMode="auto">
          <a:xfrm flipH="1">
            <a:off x="44196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5" name="Line 25"/>
          <p:cNvSpPr>
            <a:spLocks noChangeShapeType="1"/>
          </p:cNvSpPr>
          <p:nvPr/>
        </p:nvSpPr>
        <p:spPr bwMode="auto">
          <a:xfrm flipH="1">
            <a:off x="55626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6" name="Line 26"/>
          <p:cNvSpPr>
            <a:spLocks noChangeShapeType="1"/>
          </p:cNvSpPr>
          <p:nvPr/>
        </p:nvSpPr>
        <p:spPr bwMode="auto">
          <a:xfrm flipH="1">
            <a:off x="66294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7" name="Line 27"/>
          <p:cNvSpPr>
            <a:spLocks noChangeShapeType="1"/>
          </p:cNvSpPr>
          <p:nvPr/>
        </p:nvSpPr>
        <p:spPr bwMode="auto">
          <a:xfrm flipH="1">
            <a:off x="8001000" y="914400"/>
            <a:ext cx="457200" cy="533400"/>
          </a:xfrm>
          <a:prstGeom prst="line">
            <a:avLst/>
          </a:prstGeom>
          <a:noFill/>
          <a:ln w="57150" cmpd="sng">
            <a:solidFill>
              <a:srgbClr val="A5002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708" name="Text Box 28"/>
          <p:cNvSpPr txBox="1">
            <a:spLocks noChangeArrowheads="1"/>
          </p:cNvSpPr>
          <p:nvPr/>
        </p:nvSpPr>
        <p:spPr bwMode="auto">
          <a:xfrm>
            <a:off x="7467600" y="3352800"/>
            <a:ext cx="1371600" cy="523220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Arial Narrow" charset="0"/>
              </a:rPr>
              <a:t>Result of Energy conservation!</a:t>
            </a:r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16446"/>
              </p:ext>
            </p:extLst>
          </p:nvPr>
        </p:nvGraphicFramePr>
        <p:xfrm>
          <a:off x="1066800" y="468313"/>
          <a:ext cx="962476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8" name="Equation" r:id="rId23" imgW="469800" imgH="228600" progId="Equation.DSMT4">
                  <p:embed/>
                </p:oleObj>
              </mc:Choice>
              <mc:Fallback>
                <p:oleObj name="Equation" r:id="rId23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8313"/>
                        <a:ext cx="962476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63445"/>
              </p:ext>
            </p:extLst>
          </p:nvPr>
        </p:nvGraphicFramePr>
        <p:xfrm>
          <a:off x="2186516" y="457200"/>
          <a:ext cx="78097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9" name="Equation" r:id="rId25" imgW="380880" imgH="228600" progId="Equation.DSMT4">
                  <p:embed/>
                </p:oleObj>
              </mc:Choice>
              <mc:Fallback>
                <p:oleObj name="Equation" r:id="rId2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516" y="457200"/>
                        <a:ext cx="78097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129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 autoUpdateAnimBg="0"/>
      <p:bldP spid="455685" grpId="0" build="p" autoUpdateAnimBg="0"/>
      <p:bldP spid="455687" grpId="0" animBg="1"/>
      <p:bldP spid="455691" grpId="0" build="p" autoUpdateAnimBg="0"/>
      <p:bldP spid="455692" grpId="0"/>
      <p:bldP spid="455693" grpId="0"/>
      <p:bldP spid="455695" grpId="0"/>
      <p:bldP spid="455697" grpId="0" animBg="1"/>
      <p:bldP spid="455698" grpId="0" animBg="1"/>
      <p:bldP spid="455702" grpId="0" animBg="1"/>
      <p:bldP spid="455703" grpId="0" animBg="1"/>
      <p:bldP spid="455704" grpId="0" animBg="1"/>
      <p:bldP spid="455705" grpId="0" animBg="1"/>
      <p:bldP spid="455706" grpId="0" animBg="1"/>
      <p:bldP spid="455707" grpId="0" animBg="1"/>
      <p:bldP spid="4557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Thursday, Nov. 20, 2014</a:t>
            </a:r>
            <a:endParaRPr lang="en-US">
              <a:latin typeface="Arial Narrow" charset="0"/>
            </a:endParaRPr>
          </a:p>
        </p:txBody>
      </p:sp>
      <p:sp>
        <p:nvSpPr>
          <p:cNvPr id="215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charset="0"/>
              </a:rPr>
              <a:t>PHYS 1443-004, Fall 2014      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6386-3D71-8048-9DBC-2D8C54174576}" type="slidenum">
              <a:rPr lang="en-US"/>
              <a:pPr/>
              <a:t>6</a:t>
            </a:fld>
            <a:endParaRPr lang="en-US"/>
          </a:p>
        </p:txBody>
      </p:sp>
      <p:sp>
        <p:nvSpPr>
          <p:cNvPr id="215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4000" dirty="0" smtClean="0"/>
              <a:t>Ex. for </a:t>
            </a:r>
            <a:r>
              <a:rPr lang="en-US" sz="4000" dirty="0"/>
              <a:t>Bernoulli’s </a:t>
            </a:r>
            <a:r>
              <a:rPr lang="en-US" sz="4000" dirty="0" smtClean="0"/>
              <a:t>Equation</a:t>
            </a:r>
            <a:endParaRPr lang="en-US" dirty="0"/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457200" y="869950"/>
            <a:ext cx="8153400" cy="13398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800000"/>
                </a:solidFill>
                <a:latin typeface="Arial Narrow" charset="0"/>
              </a:rPr>
              <a:t>Water circulates throughout a house in a hot-water heating system.  If the water is pumped at the speed of 0.5m/s through a 4.0cm diameter pipe in the basement under a pressure of 3.0atm, what will be the flow speed and pressure in a 2.6cm diameter pipe on the second 5.0m above? Assume the pipes do not divide into branches.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543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Using the equation of continuity, flow speed on the second floor is</a:t>
            </a:r>
          </a:p>
        </p:txBody>
      </p:sp>
      <p:graphicFrame>
        <p:nvGraphicFramePr>
          <p:cNvPr id="4567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4670"/>
              </p:ext>
            </p:extLst>
          </p:nvPr>
        </p:nvGraphicFramePr>
        <p:xfrm>
          <a:off x="1503363" y="3005138"/>
          <a:ext cx="7048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68" name="Equation" r:id="rId3" imgW="291960" imgH="228600" progId="Equation.DSMT4">
                  <p:embed/>
                </p:oleObj>
              </mc:Choice>
              <mc:Fallback>
                <p:oleObj name="Equation" r:id="rId3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3005138"/>
                        <a:ext cx="70485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381000" y="3810000"/>
            <a:ext cx="8534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charset="0"/>
              </a:rPr>
              <a:t>Using Bernoulli’s equation, the pressure in the pipe on the second floor is</a:t>
            </a:r>
          </a:p>
        </p:txBody>
      </p:sp>
      <p:graphicFrame>
        <p:nvGraphicFramePr>
          <p:cNvPr id="456711" name="Object 3"/>
          <p:cNvGraphicFramePr>
            <a:graphicFrameLocks noChangeAspect="1"/>
          </p:cNvGraphicFramePr>
          <p:nvPr/>
        </p:nvGraphicFramePr>
        <p:xfrm>
          <a:off x="762000" y="4452938"/>
          <a:ext cx="7175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69" name="Equation" r:id="rId5" imgW="304560" imgH="228600" progId="Equation.DSMT4">
                  <p:embed/>
                </p:oleObj>
              </mc:Choice>
              <mc:Fallback>
                <p:oleObj name="Equation" r:id="rId5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52938"/>
                        <a:ext cx="7175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2" name="Object 4"/>
          <p:cNvGraphicFramePr>
            <a:graphicFrameLocks noChangeAspect="1"/>
          </p:cNvGraphicFramePr>
          <p:nvPr/>
        </p:nvGraphicFramePr>
        <p:xfrm>
          <a:off x="1143000" y="4953000"/>
          <a:ext cx="76231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0" name="Equation" r:id="rId7" imgW="3238200" imgH="393480" progId="Equation.DSMT4">
                  <p:embed/>
                </p:oleObj>
              </mc:Choice>
              <mc:Fallback>
                <p:oleObj name="Equation" r:id="rId7" imgW="323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53000"/>
                        <a:ext cx="762317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754637"/>
              </p:ext>
            </p:extLst>
          </p:nvPr>
        </p:nvGraphicFramePr>
        <p:xfrm>
          <a:off x="1143000" y="5791200"/>
          <a:ext cx="24812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1" name="Equation" r:id="rId9" imgW="1054080" imgH="203040" progId="Equation.DSMT4">
                  <p:embed/>
                </p:oleObj>
              </mc:Choice>
              <mc:Fallback>
                <p:oleObj name="Equation" r:id="rId9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91200"/>
                        <a:ext cx="248126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69437"/>
              </p:ext>
            </p:extLst>
          </p:nvPr>
        </p:nvGraphicFramePr>
        <p:xfrm>
          <a:off x="2173288" y="2806700"/>
          <a:ext cx="10414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2" name="Equation" r:id="rId11" imgW="431640" imgH="431640" progId="Equation.DSMT4">
                  <p:embed/>
                </p:oleObj>
              </mc:Choice>
              <mc:Fallback>
                <p:oleObj name="Equation" r:id="rId11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2806700"/>
                        <a:ext cx="10414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77485"/>
              </p:ext>
            </p:extLst>
          </p:nvPr>
        </p:nvGraphicFramePr>
        <p:xfrm>
          <a:off x="3179763" y="2781300"/>
          <a:ext cx="12557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3" name="Equation" r:id="rId13" imgW="520560" imgH="457200" progId="Equation.DSMT4">
                  <p:embed/>
                </p:oleObj>
              </mc:Choice>
              <mc:Fallback>
                <p:oleObj name="Equation" r:id="rId13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2781300"/>
                        <a:ext cx="12557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581468"/>
              </p:ext>
            </p:extLst>
          </p:nvPr>
        </p:nvGraphicFramePr>
        <p:xfrm>
          <a:off x="4398963" y="2768600"/>
          <a:ext cx="36782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4" name="Equation" r:id="rId15" imgW="1523880" imgH="469800" progId="Equation.DSMT4">
                  <p:embed/>
                </p:oleObj>
              </mc:Choice>
              <mc:Fallback>
                <p:oleObj name="Equation" r:id="rId15" imgW="1523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2768600"/>
                        <a:ext cx="367823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7" name="Object 9"/>
          <p:cNvGraphicFramePr>
            <a:graphicFrameLocks noChangeAspect="1"/>
          </p:cNvGraphicFramePr>
          <p:nvPr/>
        </p:nvGraphicFramePr>
        <p:xfrm>
          <a:off x="1447800" y="4440238"/>
          <a:ext cx="3603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5" name="Equation" r:id="rId17" imgW="152280" imgH="228600" progId="Equation.DSMT4">
                  <p:embed/>
                </p:oleObj>
              </mc:Choice>
              <mc:Fallback>
                <p:oleObj name="Equation" r:id="rId17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40238"/>
                        <a:ext cx="3603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8" name="Object 10"/>
          <p:cNvGraphicFramePr>
            <a:graphicFrameLocks noChangeAspect="1"/>
          </p:cNvGraphicFramePr>
          <p:nvPr/>
        </p:nvGraphicFramePr>
        <p:xfrm>
          <a:off x="1808163" y="4267200"/>
          <a:ext cx="21542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6" name="Equation" r:id="rId19" imgW="914400" imgH="393480" progId="Equation.DSMT4">
                  <p:embed/>
                </p:oleObj>
              </mc:Choice>
              <mc:Fallback>
                <p:oleObj name="Equation" r:id="rId19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4267200"/>
                        <a:ext cx="215423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9" name="Object 11"/>
          <p:cNvGraphicFramePr>
            <a:graphicFrameLocks noChangeAspect="1"/>
          </p:cNvGraphicFramePr>
          <p:nvPr/>
        </p:nvGraphicFramePr>
        <p:xfrm>
          <a:off x="3957638" y="4419600"/>
          <a:ext cx="20621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477" name="Equation" r:id="rId21" imgW="876240" imgH="253800" progId="Equation.DSMT4">
                  <p:embed/>
                </p:oleObj>
              </mc:Choice>
              <mc:Fallback>
                <p:oleObj name="Equation" r:id="rId21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4419600"/>
                        <a:ext cx="206216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912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6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nimBg="1" autoUpdateAnimBg="0"/>
      <p:bldP spid="456708" grpId="0" build="p" autoUpdateAnimBg="0"/>
      <p:bldP spid="4567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12E8-D420-B24B-80A5-BB8CAB35263F}" type="slidenum">
              <a:rPr lang="en-US"/>
              <a:pPr/>
              <a:t>7</a:t>
            </a:fld>
            <a:endParaRPr lang="en-US"/>
          </a:p>
        </p:txBody>
      </p:sp>
      <p:pic>
        <p:nvPicPr>
          <p:cNvPr id="459778" name="Picture 2" descr="FG14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8534400" cy="3200400"/>
          </a:xfrm>
          <a:prstGeom prst="rect">
            <a:avLst/>
          </a:prstGeom>
          <a:noFill/>
        </p:spPr>
      </p:pic>
      <p:sp>
        <p:nvSpPr>
          <p:cNvPr id="459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Vibration or Oscillation</a:t>
            </a: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2819400" cy="82232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things that vibrate/oscillate?</a:t>
            </a: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3886200" y="2667000"/>
            <a:ext cx="48768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periodic motion that repeats over the same path.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7010400" cy="46166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simplest case is a block attached at the end of a coil spring.</a:t>
            </a: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429000" y="762000"/>
            <a:ext cx="5105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Tuning fork</a:t>
            </a:r>
          </a:p>
          <a:p>
            <a:pPr>
              <a:lnSpc>
                <a:spcPct val="80000"/>
              </a:lnSpc>
            </a:pPr>
            <a:r>
              <a:rPr lang="en-US" sz="2400"/>
              <a:t>A pendulum</a:t>
            </a:r>
          </a:p>
          <a:p>
            <a:pPr>
              <a:lnSpc>
                <a:spcPct val="80000"/>
              </a:lnSpc>
            </a:pPr>
            <a:r>
              <a:rPr lang="en-US" sz="2400"/>
              <a:t>A car going over a bump</a:t>
            </a:r>
          </a:p>
          <a:p>
            <a:pPr>
              <a:lnSpc>
                <a:spcPct val="80000"/>
              </a:lnSpc>
            </a:pPr>
            <a:r>
              <a:rPr lang="en-US" sz="2400"/>
              <a:t>Buildings and bridges</a:t>
            </a:r>
          </a:p>
          <a:p>
            <a:pPr>
              <a:lnSpc>
                <a:spcPct val="80000"/>
              </a:lnSpc>
            </a:pPr>
            <a:r>
              <a:rPr lang="en-US" sz="2400"/>
              <a:t>The spider web with a prey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304800" y="2667000"/>
            <a:ext cx="35814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what is a vibration or oscillation?</a:t>
            </a:r>
          </a:p>
        </p:txBody>
      </p:sp>
    </p:spTree>
    <p:extLst>
      <p:ext uri="{BB962C8B-B14F-4D97-AF65-F5344CB8AC3E}">
        <p14:creationId xmlns:p14="http://schemas.microsoft.com/office/powerpoint/2010/main" val="211253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9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9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9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9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9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 animBg="1" autoUpdateAnimBg="0"/>
      <p:bldP spid="459781" grpId="0" build="p" autoUpdateAnimBg="0"/>
      <p:bldP spid="459782" grpId="0" animBg="1" autoUpdateAnimBg="0"/>
      <p:bldP spid="459785" grpId="0" build="p"/>
      <p:bldP spid="45978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D5E59-CB8E-F342-BBB9-429F82FA2763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28927"/>
              </p:ext>
            </p:extLst>
          </p:nvPr>
        </p:nvGraphicFramePr>
        <p:xfrm>
          <a:off x="6505575" y="2362200"/>
          <a:ext cx="11906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39" name="Equation" r:id="rId3" imgW="393480" imgH="177480" progId="Equation.3">
                  <p:embed/>
                </p:oleObj>
              </mc:Choice>
              <mc:Fallback>
                <p:oleObj name="Equation" r:id="rId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2362200"/>
                        <a:ext cx="11906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15075"/>
              </p:ext>
            </p:extLst>
          </p:nvPr>
        </p:nvGraphicFramePr>
        <p:xfrm>
          <a:off x="6054725" y="2379663"/>
          <a:ext cx="498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0" name="Equation" r:id="rId5" imgW="164880" imgH="164880" progId="Equation.3">
                  <p:embed/>
                </p:oleObj>
              </mc:Choice>
              <mc:Fallback>
                <p:oleObj name="Equation" r:id="rId5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379663"/>
                        <a:ext cx="498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r>
              <a:rPr lang="en-US"/>
              <a:t>Simple Harmonic Motion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57200" y="716340"/>
            <a:ext cx="83058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A motion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that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is caused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by a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force that depends on displacement, and the force is always directed toward the system’s equilibrium position.</a:t>
            </a: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457200" y="2286000"/>
            <a:ext cx="52578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When a spring is stretched from its equilibrium position by a length x, the force acting on the mass is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  </a:t>
            </a:r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5105400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This is a second order differential equation that can be solved but it is beyond the scope of this class.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68425" y="2468563"/>
            <a:ext cx="6099175" cy="1309687"/>
            <a:chOff x="862" y="1699"/>
            <a:chExt cx="3842" cy="825"/>
          </a:xfrm>
        </p:grpSpPr>
        <p:sp>
          <p:nvSpPr>
            <p:cNvPr id="460811" name="Oval 11"/>
            <p:cNvSpPr>
              <a:spLocks noChangeArrowheads="1"/>
            </p:cNvSpPr>
            <p:nvPr/>
          </p:nvSpPr>
          <p:spPr bwMode="auto">
            <a:xfrm>
              <a:off x="4272" y="1699"/>
              <a:ext cx="240" cy="19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12" name="Text Box 12"/>
            <p:cNvSpPr txBox="1">
              <a:spLocks noChangeArrowheads="1"/>
            </p:cNvSpPr>
            <p:nvPr/>
          </p:nvSpPr>
          <p:spPr bwMode="auto">
            <a:xfrm>
              <a:off x="862" y="2064"/>
              <a:ext cx="3842" cy="46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It’s negative, because the force resists against the change of length, directed toward the equilibrium position.</a:t>
              </a:r>
            </a:p>
          </p:txBody>
        </p:sp>
        <p:cxnSp>
          <p:nvCxnSpPr>
            <p:cNvPr id="460813" name="AutoShape 13"/>
            <p:cNvCxnSpPr>
              <a:cxnSpLocks noChangeShapeType="1"/>
              <a:stCxn id="460812" idx="0"/>
              <a:endCxn id="460811" idx="4"/>
            </p:cNvCxnSpPr>
            <p:nvPr/>
          </p:nvCxnSpPr>
          <p:spPr bwMode="auto">
            <a:xfrm rot="16200000">
              <a:off x="3510" y="1173"/>
              <a:ext cx="155" cy="1609"/>
            </a:xfrm>
            <a:prstGeom prst="curvedConnector3">
              <a:avLst>
                <a:gd name="adj1" fmla="val 49676"/>
              </a:avLst>
            </a:prstGeom>
            <a:noFill/>
            <a:ln w="57150" cmpd="sng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228600" y="3954463"/>
            <a:ext cx="2819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From Newton’s second law</a:t>
            </a:r>
          </a:p>
        </p:txBody>
      </p:sp>
      <p:graphicFrame>
        <p:nvGraphicFramePr>
          <p:cNvPr id="4608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85321"/>
              </p:ext>
            </p:extLst>
          </p:nvPr>
        </p:nvGraphicFramePr>
        <p:xfrm>
          <a:off x="3124200" y="3954463"/>
          <a:ext cx="5000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1" name="Equation" r:id="rId7" imgW="164880" imgH="164880" progId="Equation.3">
                  <p:embed/>
                </p:oleObj>
              </mc:Choice>
              <mc:Fallback>
                <p:oleObj name="Equation" r:id="rId7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54463"/>
                        <a:ext cx="5000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5943600" y="3970338"/>
            <a:ext cx="1143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60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20924"/>
              </p:ext>
            </p:extLst>
          </p:nvPr>
        </p:nvGraphicFramePr>
        <p:xfrm>
          <a:off x="7162800" y="3998913"/>
          <a:ext cx="396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2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98913"/>
                        <a:ext cx="3965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228600" y="5257800"/>
            <a:ext cx="22098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do you observe from this equation?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2590800" y="5181600"/>
            <a:ext cx="6248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Acceleration is proportional to displacement from the equilibrium.</a:t>
            </a:r>
          </a:p>
        </p:txBody>
      </p:sp>
      <p:sp>
        <p:nvSpPr>
          <p:cNvPr id="460820" name="Text Box 20"/>
          <p:cNvSpPr txBox="1">
            <a:spLocks noChangeArrowheads="1"/>
          </p:cNvSpPr>
          <p:nvPr/>
        </p:nvSpPr>
        <p:spPr bwMode="auto">
          <a:xfrm>
            <a:off x="2590800" y="5486400"/>
            <a:ext cx="53340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Acceleration is opposite direction to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the displacement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46082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438551"/>
              </p:ext>
            </p:extLst>
          </p:nvPr>
        </p:nvGraphicFramePr>
        <p:xfrm>
          <a:off x="3581400" y="3992563"/>
          <a:ext cx="10747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3" name="Equation" r:id="rId10" imgW="355320" imgH="139680" progId="Equation.3">
                  <p:embed/>
                </p:oleObj>
              </mc:Choice>
              <mc:Fallback>
                <p:oleObj name="Equation" r:id="rId10" imgW="3553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992563"/>
                        <a:ext cx="10747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70594"/>
              </p:ext>
            </p:extLst>
          </p:nvPr>
        </p:nvGraphicFramePr>
        <p:xfrm>
          <a:off x="4572000" y="3962400"/>
          <a:ext cx="11890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4" name="Equation" r:id="rId12" imgW="393480" imgH="177480" progId="Equation.3">
                  <p:embed/>
                </p:oleObj>
              </mc:Choice>
              <mc:Fallback>
                <p:oleObj name="Equation" r:id="rId12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118903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34838"/>
              </p:ext>
            </p:extLst>
          </p:nvPr>
        </p:nvGraphicFramePr>
        <p:xfrm>
          <a:off x="7526338" y="3810000"/>
          <a:ext cx="9318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5" name="Equation" r:id="rId14" imgW="507960" imgH="393480" progId="Equation.3">
                  <p:embed/>
                </p:oleObj>
              </mc:Choice>
              <mc:Fallback>
                <p:oleObj name="Equation" r:id="rId14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338" y="3810000"/>
                        <a:ext cx="9318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24" name="Text Box 24"/>
          <p:cNvSpPr txBox="1">
            <a:spLocks noChangeArrowheads="1"/>
          </p:cNvSpPr>
          <p:nvPr/>
        </p:nvSpPr>
        <p:spPr bwMode="auto">
          <a:xfrm>
            <a:off x="2590800" y="5927725"/>
            <a:ext cx="5257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This system is doing a simple harmonic motion (SHM).</a:t>
            </a:r>
          </a:p>
        </p:txBody>
      </p:sp>
      <p:graphicFrame>
        <p:nvGraphicFramePr>
          <p:cNvPr id="460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524525"/>
              </p:ext>
            </p:extLst>
          </p:nvPr>
        </p:nvGraphicFramePr>
        <p:xfrm>
          <a:off x="5383213" y="4500563"/>
          <a:ext cx="56038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6" name="Equation" r:id="rId16" imgW="304560" imgH="419040" progId="Equation.3">
                  <p:embed/>
                </p:oleObj>
              </mc:Choice>
              <mc:Fallback>
                <p:oleObj name="Equation" r:id="rId16" imgW="304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500563"/>
                        <a:ext cx="560387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77808"/>
              </p:ext>
            </p:extLst>
          </p:nvPr>
        </p:nvGraphicFramePr>
        <p:xfrm>
          <a:off x="5943600" y="4522788"/>
          <a:ext cx="9318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47" name="Equation" r:id="rId18" imgW="507960" imgH="393480" progId="Equation.DSMT4">
                  <p:embed/>
                </p:oleObj>
              </mc:Choice>
              <mc:Fallback>
                <p:oleObj name="Equation" r:id="rId18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22788"/>
                        <a:ext cx="93186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181600" y="4419600"/>
            <a:ext cx="3886200" cy="852488"/>
            <a:chOff x="3312" y="4047"/>
            <a:chExt cx="2448" cy="537"/>
          </a:xfrm>
        </p:grpSpPr>
        <p:sp>
          <p:nvSpPr>
            <p:cNvPr id="460828" name="Text Box 28"/>
            <p:cNvSpPr txBox="1">
              <a:spLocks noChangeArrowheads="1"/>
            </p:cNvSpPr>
            <p:nvPr/>
          </p:nvSpPr>
          <p:spPr bwMode="auto">
            <a:xfrm>
              <a:off x="4608" y="4128"/>
              <a:ext cx="1152" cy="384"/>
            </a:xfrm>
            <a:prstGeom prst="rect">
              <a:avLst/>
            </a:prstGeom>
            <a:noFill/>
            <a:ln w="57150" cmpd="sng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FF3399"/>
                  </a:solidFill>
                  <a:latin typeface="Arial Narrow" charset="0"/>
                </a:rPr>
                <a:t>Condition for simple harmonic motion</a:t>
              </a:r>
            </a:p>
          </p:txBody>
        </p:sp>
        <p:cxnSp>
          <p:nvCxnSpPr>
            <p:cNvPr id="460829" name="AutoShape 29"/>
            <p:cNvCxnSpPr>
              <a:cxnSpLocks noChangeShapeType="1"/>
              <a:stCxn id="460828" idx="1"/>
              <a:endCxn id="460830" idx="0"/>
            </p:cNvCxnSpPr>
            <p:nvPr/>
          </p:nvCxnSpPr>
          <p:spPr bwMode="auto">
            <a:xfrm rot="10800000">
              <a:off x="3864" y="4047"/>
              <a:ext cx="735" cy="273"/>
            </a:xfrm>
            <a:prstGeom prst="curvedConnector4">
              <a:avLst>
                <a:gd name="adj1" fmla="val 11838"/>
                <a:gd name="adj2" fmla="val 124171"/>
              </a:avLst>
            </a:prstGeom>
            <a:noFill/>
            <a:ln w="57150" cmpd="sng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0830" name="Oval 30"/>
            <p:cNvSpPr>
              <a:spLocks noChangeArrowheads="1"/>
            </p:cNvSpPr>
            <p:nvPr/>
          </p:nvSpPr>
          <p:spPr bwMode="auto">
            <a:xfrm>
              <a:off x="3312" y="4056"/>
              <a:ext cx="1104" cy="528"/>
            </a:xfrm>
            <a:prstGeom prst="ellipse">
              <a:avLst/>
            </a:prstGeom>
            <a:noFill/>
            <a:ln w="57150" cmpd="sng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52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0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5" grpId="0" build="p" autoUpdateAnimBg="0"/>
      <p:bldP spid="460806" grpId="0" build="p" autoUpdateAnimBg="0"/>
      <p:bldP spid="460809" grpId="0" build="p" autoUpdateAnimBg="0"/>
      <p:bldP spid="460814" grpId="0" build="p" autoUpdateAnimBg="0"/>
      <p:bldP spid="460816" grpId="0" build="p" autoUpdateAnimBg="0"/>
      <p:bldP spid="460818" grpId="0" animBg="1" autoUpdateAnimBg="0"/>
      <p:bldP spid="460819" grpId="0" build="p" autoUpdateAnimBg="0"/>
      <p:bldP spid="460820" grpId="0" build="p" autoUpdateAnimBg="0"/>
      <p:bldP spid="4608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20, 2014</a:t>
            </a:r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7DAC-3B5E-AB4F-ACA5-09E5AABA703A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21953"/>
              </p:ext>
            </p:extLst>
          </p:nvPr>
        </p:nvGraphicFramePr>
        <p:xfrm>
          <a:off x="1785938" y="1357313"/>
          <a:ext cx="299561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3" name="Equation" r:id="rId3" imgW="990600" imgH="279400" progId="Equation.DSMT4">
                  <p:embed/>
                </p:oleObj>
              </mc:Choice>
              <mc:Fallback>
                <p:oleObj name="Equation" r:id="rId3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357313"/>
                        <a:ext cx="2995612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609600"/>
          </a:xfrm>
        </p:spPr>
        <p:txBody>
          <a:bodyPr/>
          <a:lstStyle/>
          <a:p>
            <a:r>
              <a:rPr lang="en-US"/>
              <a:t>Equation of Simple Harmonic Motion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5715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solution for the 2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nd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order differential equation 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3429000" cy="400110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happens when t=0 and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2"/>
              </a:rPr>
              <a:t>ϕ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0?</a:t>
            </a:r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5486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Let’s think about the meaning of this equation of motion</a:t>
            </a:r>
          </a:p>
        </p:txBody>
      </p:sp>
      <p:graphicFrame>
        <p:nvGraphicFramePr>
          <p:cNvPr id="461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02819"/>
              </p:ext>
            </p:extLst>
          </p:nvPr>
        </p:nvGraphicFramePr>
        <p:xfrm>
          <a:off x="6640513" y="827088"/>
          <a:ext cx="1444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4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827088"/>
                        <a:ext cx="1444625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53340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maximum/minimum possible values of x?</a:t>
            </a:r>
          </a:p>
        </p:txBody>
      </p:sp>
      <p:graphicFrame>
        <p:nvGraphicFramePr>
          <p:cNvPr id="461833" name="Object 9"/>
          <p:cNvGraphicFramePr>
            <a:graphicFrameLocks noChangeAspect="1"/>
          </p:cNvGraphicFramePr>
          <p:nvPr/>
        </p:nvGraphicFramePr>
        <p:xfrm>
          <a:off x="1417638" y="1501775"/>
          <a:ext cx="490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5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1501775"/>
                        <a:ext cx="4905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1447800"/>
            <a:ext cx="1905000" cy="1349375"/>
            <a:chOff x="432" y="912"/>
            <a:chExt cx="1200" cy="850"/>
          </a:xfrm>
        </p:grpSpPr>
        <p:sp>
          <p:nvSpPr>
            <p:cNvPr id="461835" name="Text Box 11"/>
            <p:cNvSpPr txBox="1">
              <a:spLocks noChangeArrowheads="1"/>
            </p:cNvSpPr>
            <p:nvPr/>
          </p:nvSpPr>
          <p:spPr bwMode="auto">
            <a:xfrm>
              <a:off x="432" y="1488"/>
              <a:ext cx="768" cy="2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Amplitude</a:t>
              </a:r>
            </a:p>
          </p:txBody>
        </p:sp>
        <p:sp>
          <p:nvSpPr>
            <p:cNvPr id="461836" name="Oval 12"/>
            <p:cNvSpPr>
              <a:spLocks noChangeArrowheads="1"/>
            </p:cNvSpPr>
            <p:nvPr/>
          </p:nvSpPr>
          <p:spPr bwMode="auto">
            <a:xfrm>
              <a:off x="1392" y="912"/>
              <a:ext cx="240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37" name="AutoShape 13"/>
            <p:cNvCxnSpPr>
              <a:cxnSpLocks noChangeShapeType="1"/>
              <a:stCxn id="461835" idx="0"/>
              <a:endCxn id="461836" idx="4"/>
            </p:cNvCxnSpPr>
            <p:nvPr/>
          </p:nvCxnSpPr>
          <p:spPr bwMode="auto">
            <a:xfrm rot="16200000">
              <a:off x="1078" y="1043"/>
              <a:ext cx="171" cy="696"/>
            </a:xfrm>
            <a:prstGeom prst="curvedConnector3">
              <a:avLst>
                <a:gd name="adj1" fmla="val 49125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362200" y="1447800"/>
            <a:ext cx="2133600" cy="1371600"/>
            <a:chOff x="1488" y="912"/>
            <a:chExt cx="1344" cy="864"/>
          </a:xfrm>
        </p:grpSpPr>
        <p:sp>
          <p:nvSpPr>
            <p:cNvPr id="461839" name="Text Box 15"/>
            <p:cNvSpPr txBox="1">
              <a:spLocks noChangeArrowheads="1"/>
            </p:cNvSpPr>
            <p:nvPr/>
          </p:nvSpPr>
          <p:spPr bwMode="auto">
            <a:xfrm>
              <a:off x="1488" y="1502"/>
              <a:ext cx="528" cy="27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Phase</a:t>
              </a:r>
            </a:p>
          </p:txBody>
        </p:sp>
        <p:sp>
          <p:nvSpPr>
            <p:cNvPr id="461840" name="Rectangle 16"/>
            <p:cNvSpPr>
              <a:spLocks noChangeArrowheads="1"/>
            </p:cNvSpPr>
            <p:nvPr/>
          </p:nvSpPr>
          <p:spPr bwMode="auto">
            <a:xfrm>
              <a:off x="2112" y="912"/>
              <a:ext cx="720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41" name="AutoShape 17"/>
            <p:cNvCxnSpPr>
              <a:cxnSpLocks noChangeShapeType="1"/>
              <a:stCxn id="461839" idx="0"/>
              <a:endCxn id="461840" idx="2"/>
            </p:cNvCxnSpPr>
            <p:nvPr/>
          </p:nvCxnSpPr>
          <p:spPr bwMode="auto">
            <a:xfrm rot="16200000">
              <a:off x="1995" y="1014"/>
              <a:ext cx="233" cy="720"/>
            </a:xfrm>
            <a:prstGeom prst="curvedConnector3">
              <a:avLst>
                <a:gd name="adj1" fmla="val 49356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429000" y="1524000"/>
            <a:ext cx="1371600" cy="1501775"/>
            <a:chOff x="2112" y="960"/>
            <a:chExt cx="864" cy="946"/>
          </a:xfrm>
        </p:grpSpPr>
        <p:sp>
          <p:nvSpPr>
            <p:cNvPr id="461843" name="Text Box 19"/>
            <p:cNvSpPr txBox="1">
              <a:spLocks noChangeArrowheads="1"/>
            </p:cNvSpPr>
            <p:nvPr/>
          </p:nvSpPr>
          <p:spPr bwMode="auto">
            <a:xfrm>
              <a:off x="2208" y="1440"/>
              <a:ext cx="768" cy="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Angular Frequency</a:t>
              </a:r>
            </a:p>
          </p:txBody>
        </p:sp>
        <p:sp>
          <p:nvSpPr>
            <p:cNvPr id="461844" name="Oval 20"/>
            <p:cNvSpPr>
              <a:spLocks noChangeArrowheads="1"/>
            </p:cNvSpPr>
            <p:nvPr/>
          </p:nvSpPr>
          <p:spPr bwMode="auto">
            <a:xfrm>
              <a:off x="2112" y="960"/>
              <a:ext cx="192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45" name="AutoShape 21"/>
            <p:cNvCxnSpPr>
              <a:cxnSpLocks noChangeShapeType="1"/>
              <a:stCxn id="461843" idx="0"/>
              <a:endCxn id="461844" idx="5"/>
            </p:cNvCxnSpPr>
            <p:nvPr/>
          </p:nvCxnSpPr>
          <p:spPr bwMode="auto">
            <a:xfrm rot="5400000" flipH="1">
              <a:off x="2327" y="1164"/>
              <a:ext cx="213" cy="316"/>
            </a:xfrm>
            <a:prstGeom prst="curvedConnector3">
              <a:avLst>
                <a:gd name="adj1" fmla="val 10563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191000" y="1447800"/>
            <a:ext cx="1981200" cy="1600200"/>
            <a:chOff x="2592" y="912"/>
            <a:chExt cx="1248" cy="1008"/>
          </a:xfrm>
        </p:grpSpPr>
        <p:sp>
          <p:nvSpPr>
            <p:cNvPr id="461847" name="Text Box 23"/>
            <p:cNvSpPr txBox="1">
              <a:spLocks noChangeArrowheads="1"/>
            </p:cNvSpPr>
            <p:nvPr/>
          </p:nvSpPr>
          <p:spPr bwMode="auto">
            <a:xfrm>
              <a:off x="3168" y="1454"/>
              <a:ext cx="672" cy="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rgbClr val="FF0000"/>
                  </a:solidFill>
                  <a:latin typeface="Arial Narrow" charset="0"/>
                </a:rPr>
                <a:t>Phase constant</a:t>
              </a:r>
            </a:p>
          </p:txBody>
        </p:sp>
        <p:sp>
          <p:nvSpPr>
            <p:cNvPr id="461848" name="Oval 24"/>
            <p:cNvSpPr>
              <a:spLocks noChangeArrowheads="1"/>
            </p:cNvSpPr>
            <p:nvPr/>
          </p:nvSpPr>
          <p:spPr bwMode="auto">
            <a:xfrm>
              <a:off x="2592" y="912"/>
              <a:ext cx="240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1849" name="AutoShape 25"/>
            <p:cNvCxnSpPr>
              <a:cxnSpLocks noChangeShapeType="1"/>
              <a:stCxn id="461847" idx="0"/>
              <a:endCxn id="461848" idx="5"/>
            </p:cNvCxnSpPr>
            <p:nvPr/>
          </p:nvCxnSpPr>
          <p:spPr bwMode="auto">
            <a:xfrm rot="5400000" flipH="1">
              <a:off x="3034" y="971"/>
              <a:ext cx="234" cy="707"/>
            </a:xfrm>
            <a:prstGeom prst="curvedConnector3">
              <a:avLst>
                <a:gd name="adj1" fmla="val 3888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4267200" y="3676650"/>
          <a:ext cx="333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6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76650"/>
                        <a:ext cx="3333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1" name="Text Box 27"/>
          <p:cNvSpPr txBox="1">
            <a:spLocks noChangeArrowheads="1"/>
          </p:cNvSpPr>
          <p:nvPr/>
        </p:nvSpPr>
        <p:spPr bwMode="auto">
          <a:xfrm>
            <a:off x="609600" y="4327525"/>
            <a:ext cx="2971800" cy="3968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is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φ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if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x is not A at t=0?</a:t>
            </a:r>
          </a:p>
        </p:txBody>
      </p:sp>
      <p:graphicFrame>
        <p:nvGraphicFramePr>
          <p:cNvPr id="461852" name="Object 28"/>
          <p:cNvGraphicFramePr>
            <a:graphicFrameLocks noChangeAspect="1"/>
          </p:cNvGraphicFramePr>
          <p:nvPr/>
        </p:nvGraphicFramePr>
        <p:xfrm>
          <a:off x="4010025" y="4286250"/>
          <a:ext cx="3333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7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286250"/>
                        <a:ext cx="3333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53" name="Text Box 29"/>
          <p:cNvSpPr txBox="1">
            <a:spLocks noChangeArrowheads="1"/>
          </p:cNvSpPr>
          <p:nvPr/>
        </p:nvSpPr>
        <p:spPr bwMode="auto">
          <a:xfrm>
            <a:off x="5667375" y="5394325"/>
            <a:ext cx="619125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charset="0"/>
              </a:rPr>
              <a:t>A/-A</a:t>
            </a:r>
          </a:p>
        </p:txBody>
      </p:sp>
      <p:sp>
        <p:nvSpPr>
          <p:cNvPr id="461854" name="Text Box 30"/>
          <p:cNvSpPr txBox="1">
            <a:spLocks noChangeArrowheads="1"/>
          </p:cNvSpPr>
          <p:nvPr/>
        </p:nvSpPr>
        <p:spPr bwMode="auto">
          <a:xfrm>
            <a:off x="6858000" y="4267200"/>
            <a:ext cx="2133600" cy="701675"/>
          </a:xfrm>
          <a:prstGeom prst="rect">
            <a:avLst/>
          </a:prstGeom>
          <a:solidFill>
            <a:srgbClr val="CCFF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 oscillation is fully characterized by its:</a:t>
            </a:r>
          </a:p>
        </p:txBody>
      </p:sp>
      <p:sp>
        <p:nvSpPr>
          <p:cNvPr id="461855" name="Text Box 31"/>
          <p:cNvSpPr txBox="1">
            <a:spLocks noChangeArrowheads="1"/>
          </p:cNvSpPr>
          <p:nvPr/>
        </p:nvSpPr>
        <p:spPr bwMode="auto">
          <a:xfrm>
            <a:off x="6781800" y="5029200"/>
            <a:ext cx="2209800" cy="1127125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Amplitude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Period or frequency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Phase constant</a:t>
            </a: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91063" y="1743075"/>
            <a:ext cx="3995737" cy="1092200"/>
            <a:chOff x="2955" y="1098"/>
            <a:chExt cx="2517" cy="688"/>
          </a:xfrm>
        </p:grpSpPr>
        <p:sp>
          <p:nvSpPr>
            <p:cNvPr id="461857" name="Text Box 33"/>
            <p:cNvSpPr txBox="1">
              <a:spLocks noChangeArrowheads="1"/>
            </p:cNvSpPr>
            <p:nvPr/>
          </p:nvSpPr>
          <p:spPr bwMode="auto">
            <a:xfrm>
              <a:off x="4032" y="1152"/>
              <a:ext cx="1440" cy="634"/>
            </a:xfrm>
            <a:prstGeom prst="rect">
              <a:avLst/>
            </a:prstGeom>
            <a:solidFill>
              <a:srgbClr val="CCFFFF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Generalized expression of a simple harmonic motion</a:t>
              </a:r>
            </a:p>
          </p:txBody>
        </p:sp>
        <p:cxnSp>
          <p:nvCxnSpPr>
            <p:cNvPr id="461858" name="AutoShape 34"/>
            <p:cNvCxnSpPr>
              <a:cxnSpLocks noChangeShapeType="1"/>
              <a:stCxn id="461857" idx="1"/>
            </p:cNvCxnSpPr>
            <p:nvPr/>
          </p:nvCxnSpPr>
          <p:spPr bwMode="auto">
            <a:xfrm rot="10800000">
              <a:off x="2955" y="1098"/>
              <a:ext cx="1077" cy="371"/>
            </a:xfrm>
            <a:prstGeom prst="curvedConnector3">
              <a:avLst>
                <a:gd name="adj1" fmla="val 24046"/>
              </a:avLst>
            </a:prstGeom>
            <a:noFill/>
            <a:ln w="28575">
              <a:solidFill>
                <a:srgbClr val="FF3399"/>
              </a:solidFill>
              <a:round/>
              <a:headEnd/>
              <a:tailEnd type="triangle" w="med" len="med"/>
            </a:ln>
            <a:effectLst/>
          </p:spPr>
        </p:cxnSp>
      </p:grpSp>
      <p:graphicFrame>
        <p:nvGraphicFramePr>
          <p:cNvPr id="46185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83506"/>
              </p:ext>
            </p:extLst>
          </p:nvPr>
        </p:nvGraphicFramePr>
        <p:xfrm>
          <a:off x="4260850" y="4175125"/>
          <a:ext cx="18303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8" name="Equation" r:id="rId12" imgW="698500" imgH="228600" progId="Equation.DSMT4">
                  <p:embed/>
                </p:oleObj>
              </mc:Choice>
              <mc:Fallback>
                <p:oleObj name="Equation" r:id="rId12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4175125"/>
                        <a:ext cx="18303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0" name="Object 36"/>
          <p:cNvGraphicFramePr>
            <a:graphicFrameLocks noChangeAspect="1"/>
          </p:cNvGraphicFramePr>
          <p:nvPr/>
        </p:nvGraphicFramePr>
        <p:xfrm>
          <a:off x="6007100" y="4240213"/>
          <a:ext cx="698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19" name="Equation" r:id="rId14" imgW="266400" imgH="177480" progId="Equation.3">
                  <p:embed/>
                </p:oleObj>
              </mc:Choice>
              <mc:Fallback>
                <p:oleObj name="Equation" r:id="rId14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240213"/>
                        <a:ext cx="698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30998"/>
              </p:ext>
            </p:extLst>
          </p:nvPr>
        </p:nvGraphicFramePr>
        <p:xfrm>
          <a:off x="3995738" y="4840288"/>
          <a:ext cx="3651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20" name="Equation" r:id="rId16" imgW="139700" imgH="165100" progId="Equation.DSMT4">
                  <p:embed/>
                </p:oleObj>
              </mc:Choice>
              <mc:Fallback>
                <p:oleObj name="Equation" r:id="rId16" imgW="139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840288"/>
                        <a:ext cx="3651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883972"/>
              </p:ext>
            </p:extLst>
          </p:nvPr>
        </p:nvGraphicFramePr>
        <p:xfrm>
          <a:off x="4267200" y="4745038"/>
          <a:ext cx="22955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21" name="Equation" r:id="rId18" imgW="876300" imgH="241300" progId="Equation.DSMT4">
                  <p:embed/>
                </p:oleObj>
              </mc:Choice>
              <mc:Fallback>
                <p:oleObj name="Equation" r:id="rId18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45038"/>
                        <a:ext cx="22955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3" name="Object 39"/>
          <p:cNvGraphicFramePr>
            <a:graphicFrameLocks noChangeAspect="1"/>
          </p:cNvGraphicFramePr>
          <p:nvPr/>
        </p:nvGraphicFramePr>
        <p:xfrm>
          <a:off x="4591050" y="3581400"/>
          <a:ext cx="22621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22" name="Equation" r:id="rId20" imgW="863280" imgH="215640" progId="Equation.3">
                  <p:embed/>
                </p:oleObj>
              </mc:Choice>
              <mc:Fallback>
                <p:oleObj name="Equation" r:id="rId20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581400"/>
                        <a:ext cx="22621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64" name="Object 40"/>
          <p:cNvGraphicFramePr>
            <a:graphicFrameLocks noChangeAspect="1"/>
          </p:cNvGraphicFramePr>
          <p:nvPr/>
        </p:nvGraphicFramePr>
        <p:xfrm>
          <a:off x="6843713" y="3644900"/>
          <a:ext cx="7000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23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3644900"/>
                        <a:ext cx="7000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7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build="p" autoUpdateAnimBg="0"/>
      <p:bldP spid="461829" grpId="0" animBg="1" autoUpdateAnimBg="0"/>
      <p:bldP spid="461830" grpId="0" build="p" autoUpdateAnimBg="0"/>
      <p:bldP spid="461832" grpId="0" animBg="1" autoUpdateAnimBg="0"/>
      <p:bldP spid="461851" grpId="0" animBg="1" autoUpdateAnimBg="0"/>
      <p:bldP spid="461853" grpId="0" animBg="1" autoUpdateAnimBg="0"/>
      <p:bldP spid="461854" grpId="0" animBg="1" autoUpdateAnimBg="0"/>
      <p:bldP spid="461855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44044</TotalTime>
  <Words>2047</Words>
  <Application>Microsoft Macintosh PowerPoint</Application>
  <PresentationFormat>On-screen Show (4:3)</PresentationFormat>
  <Paragraphs>238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phys1443-spring02</vt:lpstr>
      <vt:lpstr>Equation</vt:lpstr>
      <vt:lpstr>MathType 6.0 Equation</vt:lpstr>
      <vt:lpstr>PHYS 1443 – Section 004 Lecture #23</vt:lpstr>
      <vt:lpstr>Announcements</vt:lpstr>
      <vt:lpstr>Bernoulli’s Principle</vt:lpstr>
      <vt:lpstr>Bernoulli’s Equation cont’d</vt:lpstr>
      <vt:lpstr>Bernoulli’s Equation cont’d</vt:lpstr>
      <vt:lpstr>Ex. for Bernoulli’s Equation</vt:lpstr>
      <vt:lpstr>Vibration or Oscillation</vt:lpstr>
      <vt:lpstr>Simple Harmonic Motion</vt:lpstr>
      <vt:lpstr>Equation of Simple Harmonic Motion</vt:lpstr>
      <vt:lpstr>Vibration or Oscillation Properties</vt:lpstr>
      <vt:lpstr>More on Equation of Simple Harmonic Motion</vt:lpstr>
      <vt:lpstr>Simple Harmonic Motion continued</vt:lpstr>
      <vt:lpstr>Sinusoidal Behavior of SHM</vt:lpstr>
      <vt:lpstr>Sinusoidal Behavior of SHM</vt:lpstr>
      <vt:lpstr>Example for A Simple Harmonic Motion</vt:lpstr>
      <vt:lpstr>Simple Block-Spring System</vt:lpstr>
      <vt:lpstr>More Simple Block-Spring System</vt:lpstr>
      <vt:lpstr>Example for Spring Block System</vt:lpstr>
      <vt:lpstr>Example for Spring Block System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1301</cp:revision>
  <dcterms:created xsi:type="dcterms:W3CDTF">2012-06-05T17:02:23Z</dcterms:created>
  <dcterms:modified xsi:type="dcterms:W3CDTF">2014-11-20T17:15:46Z</dcterms:modified>
</cp:coreProperties>
</file>