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875" r:id="rId3"/>
    <p:sldId id="879" r:id="rId4"/>
    <p:sldId id="876" r:id="rId5"/>
    <p:sldId id="877" r:id="rId6"/>
    <p:sldId id="878" r:id="rId7"/>
    <p:sldId id="848" r:id="rId8"/>
    <p:sldId id="849" r:id="rId9"/>
    <p:sldId id="850" r:id="rId10"/>
    <p:sldId id="851" r:id="rId1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wmf"/><Relationship Id="rId14" Type="http://schemas.openxmlformats.org/officeDocument/2006/relationships/image" Target="../media/image15.wmf"/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5.wmf"/><Relationship Id="rId5" Type="http://schemas.openxmlformats.org/officeDocument/2006/relationships/image" Target="../media/image6.emf"/><Relationship Id="rId6" Type="http://schemas.openxmlformats.org/officeDocument/2006/relationships/image" Target="../media/image7.w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20" Type="http://schemas.openxmlformats.org/officeDocument/2006/relationships/image" Target="../media/image35.emf"/><Relationship Id="rId21" Type="http://schemas.openxmlformats.org/officeDocument/2006/relationships/image" Target="../media/image36.emf"/><Relationship Id="rId22" Type="http://schemas.openxmlformats.org/officeDocument/2006/relationships/image" Target="../media/image37.emf"/><Relationship Id="rId23" Type="http://schemas.openxmlformats.org/officeDocument/2006/relationships/image" Target="../media/image38.emf"/><Relationship Id="rId24" Type="http://schemas.openxmlformats.org/officeDocument/2006/relationships/image" Target="../media/image39.emf"/><Relationship Id="rId25" Type="http://schemas.openxmlformats.org/officeDocument/2006/relationships/image" Target="../media/image40.emf"/><Relationship Id="rId26" Type="http://schemas.openxmlformats.org/officeDocument/2006/relationships/image" Target="../media/image41.emf"/><Relationship Id="rId10" Type="http://schemas.openxmlformats.org/officeDocument/2006/relationships/image" Target="../media/image25.emf"/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4" Type="http://schemas.openxmlformats.org/officeDocument/2006/relationships/image" Target="../media/image29.emf"/><Relationship Id="rId15" Type="http://schemas.openxmlformats.org/officeDocument/2006/relationships/image" Target="../media/image30.emf"/><Relationship Id="rId16" Type="http://schemas.openxmlformats.org/officeDocument/2006/relationships/image" Target="../media/image31.emf"/><Relationship Id="rId17" Type="http://schemas.openxmlformats.org/officeDocument/2006/relationships/image" Target="../media/image32.emf"/><Relationship Id="rId18" Type="http://schemas.openxmlformats.org/officeDocument/2006/relationships/image" Target="../media/image33.wmf"/><Relationship Id="rId19" Type="http://schemas.openxmlformats.org/officeDocument/2006/relationships/image" Target="../media/image34.emf"/><Relationship Id="rId1" Type="http://schemas.openxmlformats.org/officeDocument/2006/relationships/image" Target="../media/image16.emf"/><Relationship Id="rId2" Type="http://schemas.openxmlformats.org/officeDocument/2006/relationships/image" Target="../media/image17.wmf"/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emf"/><Relationship Id="rId7" Type="http://schemas.openxmlformats.org/officeDocument/2006/relationships/image" Target="../media/image22.wmf"/><Relationship Id="rId8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wmf"/><Relationship Id="rId5" Type="http://schemas.openxmlformats.org/officeDocument/2006/relationships/image" Target="../media/image45.emf"/><Relationship Id="rId6" Type="http://schemas.openxmlformats.org/officeDocument/2006/relationships/image" Target="../media/image46.wmf"/><Relationship Id="rId7" Type="http://schemas.openxmlformats.org/officeDocument/2006/relationships/image" Target="../media/image47.emf"/><Relationship Id="rId1" Type="http://schemas.openxmlformats.org/officeDocument/2006/relationships/image" Target="../media/image20.wmf"/><Relationship Id="rId2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wmf"/><Relationship Id="rId8" Type="http://schemas.openxmlformats.org/officeDocument/2006/relationships/image" Target="../media/image54.wmf"/><Relationship Id="rId9" Type="http://schemas.openxmlformats.org/officeDocument/2006/relationships/image" Target="../media/image55.wmf"/><Relationship Id="rId10" Type="http://schemas.openxmlformats.org/officeDocument/2006/relationships/image" Target="../media/image56.wmf"/><Relationship Id="rId11" Type="http://schemas.openxmlformats.org/officeDocument/2006/relationships/image" Target="../media/image57.wmf"/><Relationship Id="rId1" Type="http://schemas.openxmlformats.org/officeDocument/2006/relationships/image" Target="../media/image48.wmf"/><Relationship Id="rId2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emf"/><Relationship Id="rId12" Type="http://schemas.openxmlformats.org/officeDocument/2006/relationships/image" Target="../media/image70.emf"/><Relationship Id="rId13" Type="http://schemas.openxmlformats.org/officeDocument/2006/relationships/image" Target="../media/image71.emf"/><Relationship Id="rId14" Type="http://schemas.openxmlformats.org/officeDocument/2006/relationships/image" Target="../media/image72.emf"/><Relationship Id="rId1" Type="http://schemas.openxmlformats.org/officeDocument/2006/relationships/image" Target="../media/image59.emf"/><Relationship Id="rId2" Type="http://schemas.openxmlformats.org/officeDocument/2006/relationships/image" Target="../media/image60.emf"/><Relationship Id="rId3" Type="http://schemas.openxmlformats.org/officeDocument/2006/relationships/image" Target="../media/image61.emf"/><Relationship Id="rId4" Type="http://schemas.openxmlformats.org/officeDocument/2006/relationships/image" Target="../media/image62.w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7" Type="http://schemas.openxmlformats.org/officeDocument/2006/relationships/image" Target="../media/image65.emf"/><Relationship Id="rId8" Type="http://schemas.openxmlformats.org/officeDocument/2006/relationships/image" Target="../media/image66.emf"/><Relationship Id="rId9" Type="http://schemas.openxmlformats.org/officeDocument/2006/relationships/image" Target="../media/image67.emf"/><Relationship Id="rId10" Type="http://schemas.openxmlformats.org/officeDocument/2006/relationships/image" Target="../media/image68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wmf"/><Relationship Id="rId12" Type="http://schemas.openxmlformats.org/officeDocument/2006/relationships/image" Target="../media/image86.wmf"/><Relationship Id="rId1" Type="http://schemas.openxmlformats.org/officeDocument/2006/relationships/image" Target="../media/image77.wmf"/><Relationship Id="rId2" Type="http://schemas.openxmlformats.org/officeDocument/2006/relationships/image" Target="../media/image62.wmf"/><Relationship Id="rId3" Type="http://schemas.openxmlformats.org/officeDocument/2006/relationships/image" Target="../media/image78.wmf"/><Relationship Id="rId4" Type="http://schemas.openxmlformats.org/officeDocument/2006/relationships/image" Target="../media/image79.wmf"/><Relationship Id="rId5" Type="http://schemas.openxmlformats.org/officeDocument/2006/relationships/image" Target="../media/image80.wmf"/><Relationship Id="rId6" Type="http://schemas.openxmlformats.org/officeDocument/2006/relationships/image" Target="../media/image81.wmf"/><Relationship Id="rId7" Type="http://schemas.openxmlformats.org/officeDocument/2006/relationships/image" Target="../media/image82.wmf"/><Relationship Id="rId8" Type="http://schemas.openxmlformats.org/officeDocument/2006/relationships/image" Target="../media/image17.wmf"/><Relationship Id="rId9" Type="http://schemas.openxmlformats.org/officeDocument/2006/relationships/image" Target="../media/image83.emf"/><Relationship Id="rId10" Type="http://schemas.openxmlformats.org/officeDocument/2006/relationships/image" Target="../media/image84.e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94.wmf"/><Relationship Id="rId20" Type="http://schemas.openxmlformats.org/officeDocument/2006/relationships/image" Target="../media/image104.wmf"/><Relationship Id="rId21" Type="http://schemas.openxmlformats.org/officeDocument/2006/relationships/image" Target="../media/image105.emf"/><Relationship Id="rId10" Type="http://schemas.openxmlformats.org/officeDocument/2006/relationships/image" Target="../media/image95.wmf"/><Relationship Id="rId11" Type="http://schemas.openxmlformats.org/officeDocument/2006/relationships/image" Target="../media/image96.wmf"/><Relationship Id="rId12" Type="http://schemas.openxmlformats.org/officeDocument/2006/relationships/image" Target="../media/image97.wmf"/><Relationship Id="rId13" Type="http://schemas.openxmlformats.org/officeDocument/2006/relationships/image" Target="../media/image49.wmf"/><Relationship Id="rId14" Type="http://schemas.openxmlformats.org/officeDocument/2006/relationships/image" Target="../media/image98.wmf"/><Relationship Id="rId15" Type="http://schemas.openxmlformats.org/officeDocument/2006/relationships/image" Target="../media/image99.wmf"/><Relationship Id="rId16" Type="http://schemas.openxmlformats.org/officeDocument/2006/relationships/image" Target="../media/image100.emf"/><Relationship Id="rId17" Type="http://schemas.openxmlformats.org/officeDocument/2006/relationships/image" Target="../media/image101.wmf"/><Relationship Id="rId18" Type="http://schemas.openxmlformats.org/officeDocument/2006/relationships/image" Target="../media/image102.wmf"/><Relationship Id="rId19" Type="http://schemas.openxmlformats.org/officeDocument/2006/relationships/image" Target="../media/image103.wmf"/><Relationship Id="rId1" Type="http://schemas.openxmlformats.org/officeDocument/2006/relationships/image" Target="../media/image62.wmf"/><Relationship Id="rId2" Type="http://schemas.openxmlformats.org/officeDocument/2006/relationships/image" Target="../media/image88.emf"/><Relationship Id="rId3" Type="http://schemas.openxmlformats.org/officeDocument/2006/relationships/image" Target="../media/image89.wmf"/><Relationship Id="rId4" Type="http://schemas.openxmlformats.org/officeDocument/2006/relationships/image" Target="../media/image17.wmf"/><Relationship Id="rId5" Type="http://schemas.openxmlformats.org/officeDocument/2006/relationships/image" Target="../media/image90.wmf"/><Relationship Id="rId6" Type="http://schemas.openxmlformats.org/officeDocument/2006/relationships/image" Target="../media/image91.wmf"/><Relationship Id="rId7" Type="http://schemas.openxmlformats.org/officeDocument/2006/relationships/image" Target="../media/image92.emf"/><Relationship Id="rId8" Type="http://schemas.openxmlformats.org/officeDocument/2006/relationships/image" Target="../media/image9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7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3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4.wmf"/><Relationship Id="rId21" Type="http://schemas.openxmlformats.org/officeDocument/2006/relationships/oleObject" Target="../embeddings/oleObject94.bin"/><Relationship Id="rId22" Type="http://schemas.openxmlformats.org/officeDocument/2006/relationships/image" Target="../media/image95.wmf"/><Relationship Id="rId23" Type="http://schemas.openxmlformats.org/officeDocument/2006/relationships/oleObject" Target="../embeddings/oleObject95.bin"/><Relationship Id="rId24" Type="http://schemas.openxmlformats.org/officeDocument/2006/relationships/image" Target="../media/image96.wmf"/><Relationship Id="rId25" Type="http://schemas.openxmlformats.org/officeDocument/2006/relationships/oleObject" Target="../embeddings/oleObject96.bin"/><Relationship Id="rId26" Type="http://schemas.openxmlformats.org/officeDocument/2006/relationships/image" Target="../media/image97.wmf"/><Relationship Id="rId27" Type="http://schemas.openxmlformats.org/officeDocument/2006/relationships/oleObject" Target="../embeddings/oleObject97.bin"/><Relationship Id="rId28" Type="http://schemas.openxmlformats.org/officeDocument/2006/relationships/image" Target="../media/image49.wmf"/><Relationship Id="rId29" Type="http://schemas.openxmlformats.org/officeDocument/2006/relationships/oleObject" Target="../embeddings/oleObject9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5.bin"/><Relationship Id="rId4" Type="http://schemas.openxmlformats.org/officeDocument/2006/relationships/image" Target="../media/image62.wmf"/><Relationship Id="rId5" Type="http://schemas.openxmlformats.org/officeDocument/2006/relationships/oleObject" Target="../embeddings/oleObject86.bin"/><Relationship Id="rId30" Type="http://schemas.openxmlformats.org/officeDocument/2006/relationships/image" Target="../media/image98.wmf"/><Relationship Id="rId31" Type="http://schemas.openxmlformats.org/officeDocument/2006/relationships/oleObject" Target="../embeddings/oleObject99.bin"/><Relationship Id="rId32" Type="http://schemas.openxmlformats.org/officeDocument/2006/relationships/image" Target="../media/image99.wmf"/><Relationship Id="rId9" Type="http://schemas.openxmlformats.org/officeDocument/2006/relationships/oleObject" Target="../embeddings/oleObject88.bin"/><Relationship Id="rId6" Type="http://schemas.openxmlformats.org/officeDocument/2006/relationships/image" Target="../media/image88.emf"/><Relationship Id="rId7" Type="http://schemas.openxmlformats.org/officeDocument/2006/relationships/oleObject" Target="../embeddings/oleObject87.bin"/><Relationship Id="rId8" Type="http://schemas.openxmlformats.org/officeDocument/2006/relationships/image" Target="../media/image89.wmf"/><Relationship Id="rId33" Type="http://schemas.openxmlformats.org/officeDocument/2006/relationships/oleObject" Target="../embeddings/oleObject100.bin"/><Relationship Id="rId34" Type="http://schemas.openxmlformats.org/officeDocument/2006/relationships/image" Target="../media/image100.emf"/><Relationship Id="rId35" Type="http://schemas.openxmlformats.org/officeDocument/2006/relationships/oleObject" Target="../embeddings/oleObject101.bin"/><Relationship Id="rId36" Type="http://schemas.openxmlformats.org/officeDocument/2006/relationships/image" Target="../media/image101.wmf"/><Relationship Id="rId10" Type="http://schemas.openxmlformats.org/officeDocument/2006/relationships/image" Target="../media/image17.wmf"/><Relationship Id="rId11" Type="http://schemas.openxmlformats.org/officeDocument/2006/relationships/oleObject" Target="../embeddings/oleObject89.bin"/><Relationship Id="rId12" Type="http://schemas.openxmlformats.org/officeDocument/2006/relationships/image" Target="../media/image90.wmf"/><Relationship Id="rId13" Type="http://schemas.openxmlformats.org/officeDocument/2006/relationships/oleObject" Target="../embeddings/oleObject90.bin"/><Relationship Id="rId14" Type="http://schemas.openxmlformats.org/officeDocument/2006/relationships/image" Target="../media/image91.wmf"/><Relationship Id="rId15" Type="http://schemas.openxmlformats.org/officeDocument/2006/relationships/oleObject" Target="../embeddings/oleObject91.bin"/><Relationship Id="rId16" Type="http://schemas.openxmlformats.org/officeDocument/2006/relationships/image" Target="../media/image92.emf"/><Relationship Id="rId17" Type="http://schemas.openxmlformats.org/officeDocument/2006/relationships/oleObject" Target="../embeddings/oleObject92.bin"/><Relationship Id="rId18" Type="http://schemas.openxmlformats.org/officeDocument/2006/relationships/image" Target="../media/image93.emf"/><Relationship Id="rId19" Type="http://schemas.openxmlformats.org/officeDocument/2006/relationships/oleObject" Target="../embeddings/oleObject93.bin"/><Relationship Id="rId37" Type="http://schemas.openxmlformats.org/officeDocument/2006/relationships/oleObject" Target="../embeddings/oleObject102.bin"/><Relationship Id="rId38" Type="http://schemas.openxmlformats.org/officeDocument/2006/relationships/image" Target="../media/image102.wmf"/><Relationship Id="rId39" Type="http://schemas.openxmlformats.org/officeDocument/2006/relationships/oleObject" Target="../embeddings/oleObject103.bin"/><Relationship Id="rId40" Type="http://schemas.openxmlformats.org/officeDocument/2006/relationships/image" Target="../media/image103.wmf"/><Relationship Id="rId41" Type="http://schemas.openxmlformats.org/officeDocument/2006/relationships/oleObject" Target="../embeddings/oleObject104.bin"/><Relationship Id="rId42" Type="http://schemas.openxmlformats.org/officeDocument/2006/relationships/image" Target="../media/image104.wmf"/><Relationship Id="rId43" Type="http://schemas.openxmlformats.org/officeDocument/2006/relationships/oleObject" Target="../embeddings/oleObject105.bin"/><Relationship Id="rId44" Type="http://schemas.openxmlformats.org/officeDocument/2006/relationships/image" Target="../media/image10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0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1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2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3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4.wmf"/><Relationship Id="rId29" Type="http://schemas.openxmlformats.org/officeDocument/2006/relationships/oleObject" Target="../embeddings/oleObject14.bin"/><Relationship Id="rId30" Type="http://schemas.openxmlformats.org/officeDocument/2006/relationships/image" Target="../media/image15.w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.bin"/><Relationship Id="rId14" Type="http://schemas.openxmlformats.org/officeDocument/2006/relationships/image" Target="../media/image21.e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22.wmf"/><Relationship Id="rId17" Type="http://schemas.openxmlformats.org/officeDocument/2006/relationships/oleObject" Target="../embeddings/oleObject22.bin"/><Relationship Id="rId18" Type="http://schemas.openxmlformats.org/officeDocument/2006/relationships/image" Target="../media/image23.emf"/><Relationship Id="rId19" Type="http://schemas.openxmlformats.org/officeDocument/2006/relationships/oleObject" Target="../embeddings/oleObject23.bin"/><Relationship Id="rId50" Type="http://schemas.openxmlformats.org/officeDocument/2006/relationships/image" Target="../media/image39.emf"/><Relationship Id="rId51" Type="http://schemas.openxmlformats.org/officeDocument/2006/relationships/oleObject" Target="../embeddings/oleObject39.bin"/><Relationship Id="rId52" Type="http://schemas.openxmlformats.org/officeDocument/2006/relationships/image" Target="../media/image40.emf"/><Relationship Id="rId53" Type="http://schemas.openxmlformats.org/officeDocument/2006/relationships/oleObject" Target="../embeddings/oleObject40.bin"/><Relationship Id="rId54" Type="http://schemas.openxmlformats.org/officeDocument/2006/relationships/image" Target="../media/image41.emf"/><Relationship Id="rId40" Type="http://schemas.openxmlformats.org/officeDocument/2006/relationships/image" Target="../media/image34.emf"/><Relationship Id="rId41" Type="http://schemas.openxmlformats.org/officeDocument/2006/relationships/oleObject" Target="../embeddings/oleObject34.bin"/><Relationship Id="rId42" Type="http://schemas.openxmlformats.org/officeDocument/2006/relationships/image" Target="../media/image35.emf"/><Relationship Id="rId43" Type="http://schemas.openxmlformats.org/officeDocument/2006/relationships/oleObject" Target="../embeddings/oleObject35.bin"/><Relationship Id="rId44" Type="http://schemas.openxmlformats.org/officeDocument/2006/relationships/image" Target="../media/image36.emf"/><Relationship Id="rId45" Type="http://schemas.openxmlformats.org/officeDocument/2006/relationships/oleObject" Target="../embeddings/oleObject36.bin"/><Relationship Id="rId46" Type="http://schemas.openxmlformats.org/officeDocument/2006/relationships/image" Target="../media/image37.emf"/><Relationship Id="rId47" Type="http://schemas.openxmlformats.org/officeDocument/2006/relationships/oleObject" Target="../embeddings/oleObject37.bin"/><Relationship Id="rId48" Type="http://schemas.openxmlformats.org/officeDocument/2006/relationships/image" Target="../media/image38.emf"/><Relationship Id="rId49" Type="http://schemas.openxmlformats.org/officeDocument/2006/relationships/oleObject" Target="../embeddings/oleObject3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18.bin"/><Relationship Id="rId30" Type="http://schemas.openxmlformats.org/officeDocument/2006/relationships/image" Target="../media/image29.emf"/><Relationship Id="rId31" Type="http://schemas.openxmlformats.org/officeDocument/2006/relationships/oleObject" Target="../embeddings/oleObject29.bin"/><Relationship Id="rId32" Type="http://schemas.openxmlformats.org/officeDocument/2006/relationships/image" Target="../media/image30.emf"/><Relationship Id="rId33" Type="http://schemas.openxmlformats.org/officeDocument/2006/relationships/oleObject" Target="../embeddings/oleObject30.bin"/><Relationship Id="rId34" Type="http://schemas.openxmlformats.org/officeDocument/2006/relationships/image" Target="../media/image31.emf"/><Relationship Id="rId35" Type="http://schemas.openxmlformats.org/officeDocument/2006/relationships/oleObject" Target="../embeddings/oleObject31.bin"/><Relationship Id="rId36" Type="http://schemas.openxmlformats.org/officeDocument/2006/relationships/image" Target="../media/image32.emf"/><Relationship Id="rId37" Type="http://schemas.openxmlformats.org/officeDocument/2006/relationships/oleObject" Target="../embeddings/oleObject32.bin"/><Relationship Id="rId38" Type="http://schemas.openxmlformats.org/officeDocument/2006/relationships/image" Target="../media/image33.wmf"/><Relationship Id="rId39" Type="http://schemas.openxmlformats.org/officeDocument/2006/relationships/oleObject" Target="../embeddings/oleObject33.bin"/><Relationship Id="rId20" Type="http://schemas.openxmlformats.org/officeDocument/2006/relationships/image" Target="../media/image24.wmf"/><Relationship Id="rId21" Type="http://schemas.openxmlformats.org/officeDocument/2006/relationships/oleObject" Target="../embeddings/oleObject24.bin"/><Relationship Id="rId22" Type="http://schemas.openxmlformats.org/officeDocument/2006/relationships/image" Target="../media/image25.emf"/><Relationship Id="rId23" Type="http://schemas.openxmlformats.org/officeDocument/2006/relationships/oleObject" Target="../embeddings/oleObject25.bin"/><Relationship Id="rId24" Type="http://schemas.openxmlformats.org/officeDocument/2006/relationships/image" Target="../media/image26.emf"/><Relationship Id="rId25" Type="http://schemas.openxmlformats.org/officeDocument/2006/relationships/oleObject" Target="../embeddings/oleObject26.bin"/><Relationship Id="rId26" Type="http://schemas.openxmlformats.org/officeDocument/2006/relationships/image" Target="../media/image27.emf"/><Relationship Id="rId27" Type="http://schemas.openxmlformats.org/officeDocument/2006/relationships/oleObject" Target="../embeddings/oleObject27.bin"/><Relationship Id="rId28" Type="http://schemas.openxmlformats.org/officeDocument/2006/relationships/image" Target="../media/image28.emf"/><Relationship Id="rId29" Type="http://schemas.openxmlformats.org/officeDocument/2006/relationships/oleObject" Target="../embeddings/oleObject28.bin"/><Relationship Id="rId10" Type="http://schemas.openxmlformats.org/officeDocument/2006/relationships/image" Target="../media/image19.wmf"/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5.bin"/><Relationship Id="rId12" Type="http://schemas.openxmlformats.org/officeDocument/2006/relationships/image" Target="../media/image45.emf"/><Relationship Id="rId13" Type="http://schemas.openxmlformats.org/officeDocument/2006/relationships/oleObject" Target="../embeddings/oleObject46.bin"/><Relationship Id="rId14" Type="http://schemas.openxmlformats.org/officeDocument/2006/relationships/image" Target="../media/image46.wmf"/><Relationship Id="rId15" Type="http://schemas.openxmlformats.org/officeDocument/2006/relationships/oleObject" Target="../embeddings/oleObject47.bin"/><Relationship Id="rId16" Type="http://schemas.openxmlformats.org/officeDocument/2006/relationships/image" Target="../media/image4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43.e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44.w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wmf"/><Relationship Id="rId20" Type="http://schemas.openxmlformats.org/officeDocument/2006/relationships/oleObject" Target="../embeddings/oleObject56.bin"/><Relationship Id="rId21" Type="http://schemas.openxmlformats.org/officeDocument/2006/relationships/image" Target="../media/image55.wmf"/><Relationship Id="rId22" Type="http://schemas.openxmlformats.org/officeDocument/2006/relationships/oleObject" Target="../embeddings/oleObject57.bin"/><Relationship Id="rId23" Type="http://schemas.openxmlformats.org/officeDocument/2006/relationships/image" Target="../media/image56.wmf"/><Relationship Id="rId24" Type="http://schemas.openxmlformats.org/officeDocument/2006/relationships/oleObject" Target="../embeddings/oleObject58.bin"/><Relationship Id="rId25" Type="http://schemas.openxmlformats.org/officeDocument/2006/relationships/image" Target="../media/image57.wmf"/><Relationship Id="rId10" Type="http://schemas.openxmlformats.org/officeDocument/2006/relationships/oleObject" Target="../embeddings/oleObject51.bin"/><Relationship Id="rId11" Type="http://schemas.openxmlformats.org/officeDocument/2006/relationships/image" Target="../media/image50.wmf"/><Relationship Id="rId12" Type="http://schemas.openxmlformats.org/officeDocument/2006/relationships/oleObject" Target="../embeddings/oleObject52.bin"/><Relationship Id="rId13" Type="http://schemas.openxmlformats.org/officeDocument/2006/relationships/image" Target="../media/image51.emf"/><Relationship Id="rId14" Type="http://schemas.openxmlformats.org/officeDocument/2006/relationships/oleObject" Target="../embeddings/oleObject53.bin"/><Relationship Id="rId15" Type="http://schemas.openxmlformats.org/officeDocument/2006/relationships/image" Target="../media/image52.emf"/><Relationship Id="rId16" Type="http://schemas.openxmlformats.org/officeDocument/2006/relationships/oleObject" Target="../embeddings/oleObject54.bin"/><Relationship Id="rId17" Type="http://schemas.openxmlformats.org/officeDocument/2006/relationships/image" Target="../media/image53.wmf"/><Relationship Id="rId18" Type="http://schemas.openxmlformats.org/officeDocument/2006/relationships/oleObject" Target="../embeddings/oleObject55.bin"/><Relationship Id="rId19" Type="http://schemas.openxmlformats.org/officeDocument/2006/relationships/image" Target="../media/image5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8.png"/><Relationship Id="rId4" Type="http://schemas.openxmlformats.org/officeDocument/2006/relationships/oleObject" Target="../embeddings/oleObject48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5.emf"/><Relationship Id="rId21" Type="http://schemas.openxmlformats.org/officeDocument/2006/relationships/oleObject" Target="../embeddings/oleObject66.bin"/><Relationship Id="rId22" Type="http://schemas.openxmlformats.org/officeDocument/2006/relationships/image" Target="../media/image66.emf"/><Relationship Id="rId23" Type="http://schemas.openxmlformats.org/officeDocument/2006/relationships/oleObject" Target="../embeddings/oleObject67.bin"/><Relationship Id="rId24" Type="http://schemas.openxmlformats.org/officeDocument/2006/relationships/image" Target="../media/image67.emf"/><Relationship Id="rId25" Type="http://schemas.openxmlformats.org/officeDocument/2006/relationships/oleObject" Target="../embeddings/oleObject68.bin"/><Relationship Id="rId26" Type="http://schemas.openxmlformats.org/officeDocument/2006/relationships/image" Target="../media/image68.emf"/><Relationship Id="rId27" Type="http://schemas.openxmlformats.org/officeDocument/2006/relationships/oleObject" Target="../embeddings/oleObject69.bin"/><Relationship Id="rId28" Type="http://schemas.openxmlformats.org/officeDocument/2006/relationships/image" Target="../media/image69.emf"/><Relationship Id="rId29" Type="http://schemas.openxmlformats.org/officeDocument/2006/relationships/oleObject" Target="../embeddings/oleObject7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5" Type="http://schemas.openxmlformats.org/officeDocument/2006/relationships/image" Target="../media/image75.jpeg"/><Relationship Id="rId30" Type="http://schemas.openxmlformats.org/officeDocument/2006/relationships/image" Target="../media/image70.emf"/><Relationship Id="rId31" Type="http://schemas.openxmlformats.org/officeDocument/2006/relationships/oleObject" Target="../embeddings/oleObject71.bin"/><Relationship Id="rId32" Type="http://schemas.openxmlformats.org/officeDocument/2006/relationships/image" Target="../media/image71.emf"/><Relationship Id="rId9" Type="http://schemas.openxmlformats.org/officeDocument/2006/relationships/oleObject" Target="../embeddings/oleObject60.bin"/><Relationship Id="rId6" Type="http://schemas.openxmlformats.org/officeDocument/2006/relationships/image" Target="../media/image76.jpeg"/><Relationship Id="rId7" Type="http://schemas.openxmlformats.org/officeDocument/2006/relationships/oleObject" Target="../embeddings/oleObject59.bin"/><Relationship Id="rId8" Type="http://schemas.openxmlformats.org/officeDocument/2006/relationships/image" Target="../media/image59.emf"/><Relationship Id="rId33" Type="http://schemas.openxmlformats.org/officeDocument/2006/relationships/oleObject" Target="../embeddings/oleObject72.bin"/><Relationship Id="rId34" Type="http://schemas.openxmlformats.org/officeDocument/2006/relationships/image" Target="../media/image72.emf"/><Relationship Id="rId10" Type="http://schemas.openxmlformats.org/officeDocument/2006/relationships/image" Target="../media/image60.emf"/><Relationship Id="rId11" Type="http://schemas.openxmlformats.org/officeDocument/2006/relationships/oleObject" Target="../embeddings/oleObject61.bin"/><Relationship Id="rId12" Type="http://schemas.openxmlformats.org/officeDocument/2006/relationships/image" Target="../media/image61.emf"/><Relationship Id="rId13" Type="http://schemas.openxmlformats.org/officeDocument/2006/relationships/oleObject" Target="../embeddings/oleObject62.bin"/><Relationship Id="rId14" Type="http://schemas.openxmlformats.org/officeDocument/2006/relationships/image" Target="../media/image62.wmf"/><Relationship Id="rId15" Type="http://schemas.openxmlformats.org/officeDocument/2006/relationships/oleObject" Target="../embeddings/oleObject63.bin"/><Relationship Id="rId16" Type="http://schemas.openxmlformats.org/officeDocument/2006/relationships/image" Target="../media/image63.emf"/><Relationship Id="rId17" Type="http://schemas.openxmlformats.org/officeDocument/2006/relationships/oleObject" Target="../embeddings/oleObject64.bin"/><Relationship Id="rId18" Type="http://schemas.openxmlformats.org/officeDocument/2006/relationships/image" Target="../media/image64.emf"/><Relationship Id="rId19" Type="http://schemas.openxmlformats.org/officeDocument/2006/relationships/oleObject" Target="../embeddings/oleObject65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6.bin"/><Relationship Id="rId20" Type="http://schemas.openxmlformats.org/officeDocument/2006/relationships/image" Target="../media/image83.emf"/><Relationship Id="rId21" Type="http://schemas.openxmlformats.org/officeDocument/2006/relationships/oleObject" Target="../embeddings/oleObject82.bin"/><Relationship Id="rId22" Type="http://schemas.openxmlformats.org/officeDocument/2006/relationships/image" Target="../media/image84.emf"/><Relationship Id="rId23" Type="http://schemas.openxmlformats.org/officeDocument/2006/relationships/oleObject" Target="../embeddings/oleObject83.bin"/><Relationship Id="rId24" Type="http://schemas.openxmlformats.org/officeDocument/2006/relationships/image" Target="../media/image85.wmf"/><Relationship Id="rId25" Type="http://schemas.openxmlformats.org/officeDocument/2006/relationships/oleObject" Target="../embeddings/oleObject84.bin"/><Relationship Id="rId26" Type="http://schemas.openxmlformats.org/officeDocument/2006/relationships/image" Target="../media/image86.wmf"/><Relationship Id="rId10" Type="http://schemas.openxmlformats.org/officeDocument/2006/relationships/image" Target="../media/image79.wmf"/><Relationship Id="rId11" Type="http://schemas.openxmlformats.org/officeDocument/2006/relationships/oleObject" Target="../embeddings/oleObject77.bin"/><Relationship Id="rId12" Type="http://schemas.openxmlformats.org/officeDocument/2006/relationships/image" Target="../media/image80.wmf"/><Relationship Id="rId13" Type="http://schemas.openxmlformats.org/officeDocument/2006/relationships/oleObject" Target="../embeddings/oleObject78.bin"/><Relationship Id="rId14" Type="http://schemas.openxmlformats.org/officeDocument/2006/relationships/image" Target="../media/image81.wmf"/><Relationship Id="rId15" Type="http://schemas.openxmlformats.org/officeDocument/2006/relationships/oleObject" Target="../embeddings/oleObject79.bin"/><Relationship Id="rId16" Type="http://schemas.openxmlformats.org/officeDocument/2006/relationships/image" Target="../media/image82.wmf"/><Relationship Id="rId17" Type="http://schemas.openxmlformats.org/officeDocument/2006/relationships/oleObject" Target="../embeddings/oleObject80.bin"/><Relationship Id="rId18" Type="http://schemas.openxmlformats.org/officeDocument/2006/relationships/image" Target="../media/image17.wmf"/><Relationship Id="rId19" Type="http://schemas.openxmlformats.org/officeDocument/2006/relationships/oleObject" Target="../embeddings/oleObject8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3.bin"/><Relationship Id="rId4" Type="http://schemas.openxmlformats.org/officeDocument/2006/relationships/image" Target="../media/image77.w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62.wmf"/><Relationship Id="rId7" Type="http://schemas.openxmlformats.org/officeDocument/2006/relationships/oleObject" Target="../embeddings/oleObject75.bin"/><Relationship Id="rId8" Type="http://schemas.openxmlformats.org/officeDocument/2006/relationships/image" Target="../media/image7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004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92767" y="1447800"/>
            <a:ext cx="2850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25,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71600" y="22098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chemeClr val="hlink"/>
                </a:solidFill>
                <a:latin typeface="Arial Narrow" charset="0"/>
              </a:rPr>
              <a:t>Refresher: Simple Block-Spring system</a:t>
            </a:r>
          </a:p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chemeClr val="hlink"/>
                </a:solidFill>
                <a:latin typeface="Arial Narrow" charset="0"/>
              </a:rPr>
              <a:t>Energy of the Simple Harmonic Oscillator</a:t>
            </a:r>
          </a:p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chemeClr val="hlink"/>
                </a:solidFill>
                <a:latin typeface="Arial Narrow" charset="0"/>
              </a:rPr>
              <a:t>Pendulum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CC00CC"/>
                </a:solidFill>
                <a:latin typeface="Arial Narrow" charset="0"/>
              </a:rPr>
              <a:t>Simple Pendulum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CC00CC"/>
                </a:solidFill>
                <a:latin typeface="Arial Narrow" charset="0"/>
              </a:rPr>
              <a:t>Physical Pendulum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CC00CC"/>
                </a:solidFill>
                <a:latin typeface="Arial Narrow" charset="0"/>
              </a:rPr>
              <a:t>Torsion Pendulum</a:t>
            </a:r>
          </a:p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chemeClr val="hlink"/>
                </a:solidFill>
                <a:latin typeface="Arial Narrow" charset="0"/>
              </a:rPr>
              <a:t>SHM &amp; Uniform Circular Motion</a:t>
            </a:r>
          </a:p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chemeClr val="hlink"/>
                </a:solidFill>
                <a:latin typeface="Arial Narrow" charset="0"/>
              </a:rPr>
              <a:t>Superposition and Interference</a:t>
            </a:r>
          </a:p>
          <a:p>
            <a:pPr algn="l"/>
            <a:endParaRPr lang="en-US" sz="2800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14400" y="6172200"/>
            <a:ext cx="7579569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#13,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Tuesday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Dec. 2!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6AB6-579E-A64E-A623-5107186147C8}" type="slidenum">
              <a:rPr lang="en-US"/>
              <a:pPr/>
              <a:t>10</a:t>
            </a:fld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144000" cy="609600"/>
          </a:xfrm>
        </p:spPr>
        <p:txBody>
          <a:bodyPr/>
          <a:lstStyle/>
          <a:p>
            <a:r>
              <a:rPr lang="en-US" sz="3600"/>
              <a:t>Example for Energy of Simple Harmonic Oscillator</a:t>
            </a:r>
          </a:p>
        </p:txBody>
      </p:sp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458200" cy="94456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00"/>
                </a:solidFill>
                <a:latin typeface="Arial Narrow" charset="0"/>
              </a:rPr>
              <a:t>A 0.500kg cube connected to a light spring for which the force constant is 20.0 N/m oscillates on a horizontal, frictionless track.  a) Calculate the total energy of the system and the maximum speed of the cube if the amplitude of the motion is 3.00 cm.</a:t>
            </a:r>
          </a:p>
        </p:txBody>
      </p:sp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19812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00"/>
                </a:solidFill>
                <a:latin typeface="Arial Narrow" charset="0"/>
              </a:rPr>
              <a:t>The total energy of the cube is</a:t>
            </a:r>
          </a:p>
        </p:txBody>
      </p:sp>
      <p:graphicFrame>
        <p:nvGraphicFramePr>
          <p:cNvPr id="476165" name="Object 5"/>
          <p:cNvGraphicFramePr>
            <a:graphicFrameLocks noChangeAspect="1"/>
          </p:cNvGraphicFramePr>
          <p:nvPr/>
        </p:nvGraphicFramePr>
        <p:xfrm>
          <a:off x="2746375" y="2570163"/>
          <a:ext cx="3016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34"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2570163"/>
                        <a:ext cx="3016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450850" y="1830388"/>
            <a:ext cx="42735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00"/>
                </a:solidFill>
                <a:latin typeface="Arial Narrow" charset="0"/>
              </a:rPr>
              <a:t>From the problem statement, A and k are</a:t>
            </a:r>
          </a:p>
        </p:txBody>
      </p:sp>
      <p:graphicFrame>
        <p:nvGraphicFramePr>
          <p:cNvPr id="4761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951689"/>
              </p:ext>
            </p:extLst>
          </p:nvPr>
        </p:nvGraphicFramePr>
        <p:xfrm>
          <a:off x="4562475" y="1793875"/>
          <a:ext cx="13335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35" name="Equation" r:id="rId5" imgW="889000" imgH="165100" progId="Equation.DSMT4">
                  <p:embed/>
                </p:oleObj>
              </mc:Choice>
              <mc:Fallback>
                <p:oleObj name="Equation" r:id="rId5" imgW="889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1793875"/>
                        <a:ext cx="1333500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68" name="Text Box 8"/>
          <p:cNvSpPr txBox="1">
            <a:spLocks noChangeArrowheads="1"/>
          </p:cNvSpPr>
          <p:nvPr/>
        </p:nvSpPr>
        <p:spPr bwMode="auto">
          <a:xfrm>
            <a:off x="450850" y="3270250"/>
            <a:ext cx="37401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00"/>
                </a:solidFill>
                <a:latin typeface="Arial Narrow" charset="0"/>
              </a:rPr>
              <a:t>Maximum speed occurs when kinetic energy is the same as the total energy</a:t>
            </a:r>
          </a:p>
        </p:txBody>
      </p:sp>
      <p:graphicFrame>
        <p:nvGraphicFramePr>
          <p:cNvPr id="476169" name="Object 9"/>
          <p:cNvGraphicFramePr>
            <a:graphicFrameLocks noChangeAspect="1"/>
          </p:cNvGraphicFramePr>
          <p:nvPr/>
        </p:nvGraphicFramePr>
        <p:xfrm>
          <a:off x="3886200" y="3076575"/>
          <a:ext cx="1282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36" name="Equation" r:id="rId7" imgW="1028520" imgH="393480" progId="Equation.3">
                  <p:embed/>
                </p:oleObj>
              </mc:Choice>
              <mc:Fallback>
                <p:oleObj name="Equation" r:id="rId7" imgW="1028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76575"/>
                        <a:ext cx="12827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70" name="Text Box 10"/>
          <p:cNvSpPr txBox="1">
            <a:spLocks noChangeArrowheads="1"/>
          </p:cNvSpPr>
          <p:nvPr/>
        </p:nvSpPr>
        <p:spPr bwMode="auto">
          <a:xfrm>
            <a:off x="533400" y="4191000"/>
            <a:ext cx="54102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>
                <a:solidFill>
                  <a:srgbClr val="800000"/>
                </a:solidFill>
                <a:latin typeface="Arial Narrow" charset="0"/>
              </a:rPr>
              <a:t>b) What is the velocity of the cube when the displacement is 2.00 cm.</a:t>
            </a:r>
          </a:p>
        </p:txBody>
      </p:sp>
      <p:sp>
        <p:nvSpPr>
          <p:cNvPr id="476171" name="Text Box 11"/>
          <p:cNvSpPr txBox="1">
            <a:spLocks noChangeArrowheads="1"/>
          </p:cNvSpPr>
          <p:nvPr/>
        </p:nvSpPr>
        <p:spPr bwMode="auto">
          <a:xfrm>
            <a:off x="533400" y="4495800"/>
            <a:ext cx="22098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00"/>
                </a:solidFill>
                <a:latin typeface="Arial Narrow" charset="0"/>
              </a:rPr>
              <a:t>velocity at any given displacement is</a:t>
            </a:r>
          </a:p>
        </p:txBody>
      </p:sp>
      <p:graphicFrame>
        <p:nvGraphicFramePr>
          <p:cNvPr id="476172" name="Object 12"/>
          <p:cNvGraphicFramePr>
            <a:graphicFrameLocks noChangeAspect="1"/>
          </p:cNvGraphicFramePr>
          <p:nvPr/>
        </p:nvGraphicFramePr>
        <p:xfrm>
          <a:off x="2743200" y="4629150"/>
          <a:ext cx="2508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37" name="Equation" r:id="rId9" imgW="114120" imgH="139680" progId="Equation.3">
                  <p:embed/>
                </p:oleObj>
              </mc:Choice>
              <mc:Fallback>
                <p:oleObj name="Equation" r:id="rId9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629150"/>
                        <a:ext cx="2508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73" name="Text Box 13"/>
          <p:cNvSpPr txBox="1">
            <a:spLocks noChangeArrowheads="1"/>
          </p:cNvSpPr>
          <p:nvPr/>
        </p:nvSpPr>
        <p:spPr bwMode="auto">
          <a:xfrm>
            <a:off x="533400" y="5105400"/>
            <a:ext cx="73914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>
                <a:solidFill>
                  <a:srgbClr val="800000"/>
                </a:solidFill>
                <a:latin typeface="Arial Narrow" charset="0"/>
              </a:rPr>
              <a:t>c) Compute the kinetic and potential energies of the system when the displacement is 2.00 cm.</a:t>
            </a:r>
          </a:p>
        </p:txBody>
      </p:sp>
      <p:sp>
        <p:nvSpPr>
          <p:cNvPr id="476174" name="Text Box 14"/>
          <p:cNvSpPr txBox="1">
            <a:spLocks noChangeArrowheads="1"/>
          </p:cNvSpPr>
          <p:nvPr/>
        </p:nvSpPr>
        <p:spPr bwMode="auto">
          <a:xfrm>
            <a:off x="76200" y="5530850"/>
            <a:ext cx="11430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800000"/>
                </a:solidFill>
                <a:latin typeface="Arial Narrow" charset="0"/>
              </a:rPr>
              <a:t>Kinetic energy, KE</a:t>
            </a:r>
          </a:p>
        </p:txBody>
      </p:sp>
      <p:graphicFrame>
        <p:nvGraphicFramePr>
          <p:cNvPr id="476175" name="Object 15"/>
          <p:cNvGraphicFramePr>
            <a:graphicFrameLocks noChangeAspect="1"/>
          </p:cNvGraphicFramePr>
          <p:nvPr/>
        </p:nvGraphicFramePr>
        <p:xfrm>
          <a:off x="1219200" y="5708650"/>
          <a:ext cx="317500" cy="2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38" name="Equation" r:id="rId11" imgW="253800" imgH="164880" progId="Equation.3">
                  <p:embed/>
                </p:oleObj>
              </mc:Choice>
              <mc:Fallback>
                <p:oleObj name="Equation" r:id="rId11" imgW="2538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708650"/>
                        <a:ext cx="317500" cy="211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4775200" y="5486400"/>
            <a:ext cx="11430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800000"/>
                </a:solidFill>
                <a:latin typeface="Arial Narrow" charset="0"/>
              </a:rPr>
              <a:t>Potential energy, PE</a:t>
            </a:r>
          </a:p>
        </p:txBody>
      </p:sp>
      <p:graphicFrame>
        <p:nvGraphicFramePr>
          <p:cNvPr id="476177" name="Object 17"/>
          <p:cNvGraphicFramePr>
            <a:graphicFrameLocks noChangeAspect="1"/>
          </p:cNvGraphicFramePr>
          <p:nvPr/>
        </p:nvGraphicFramePr>
        <p:xfrm>
          <a:off x="5867400" y="5702300"/>
          <a:ext cx="287338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39" name="Equation" r:id="rId13" imgW="241200" imgH="164880" progId="Equation.3">
                  <p:embed/>
                </p:oleObj>
              </mc:Choice>
              <mc:Fallback>
                <p:oleObj name="Equation" r:id="rId13" imgW="2412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702300"/>
                        <a:ext cx="287338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7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14756"/>
              </p:ext>
            </p:extLst>
          </p:nvPr>
        </p:nvGraphicFramePr>
        <p:xfrm>
          <a:off x="4562475" y="2108200"/>
          <a:ext cx="192405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40" name="Equation" r:id="rId15" imgW="1282700" imgH="152400" progId="Equation.DSMT4">
                  <p:embed/>
                </p:oleObj>
              </mc:Choice>
              <mc:Fallback>
                <p:oleObj name="Equation" r:id="rId15" imgW="1282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2108200"/>
                        <a:ext cx="1924050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7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414200"/>
              </p:ext>
            </p:extLst>
          </p:nvPr>
        </p:nvGraphicFramePr>
        <p:xfrm>
          <a:off x="3041650" y="2617788"/>
          <a:ext cx="108902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41" name="Equation" r:id="rId17" imgW="711200" imgH="152400" progId="Equation.DSMT4">
                  <p:embed/>
                </p:oleObj>
              </mc:Choice>
              <mc:Fallback>
                <p:oleObj name="Equation" r:id="rId17" imgW="711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2617788"/>
                        <a:ext cx="1089025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0" name="Object 20"/>
          <p:cNvGraphicFramePr>
            <a:graphicFrameLocks noChangeAspect="1"/>
          </p:cNvGraphicFramePr>
          <p:nvPr/>
        </p:nvGraphicFramePr>
        <p:xfrm>
          <a:off x="4124325" y="2430463"/>
          <a:ext cx="75882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42" name="Equation" r:id="rId19" imgW="495000" imgH="393480" progId="Equation.3">
                  <p:embed/>
                </p:oleObj>
              </mc:Choice>
              <mc:Fallback>
                <p:oleObj name="Equation" r:id="rId19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2430463"/>
                        <a:ext cx="75882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1" name="Object 21"/>
          <p:cNvGraphicFramePr>
            <a:graphicFrameLocks noChangeAspect="1"/>
          </p:cNvGraphicFramePr>
          <p:nvPr/>
        </p:nvGraphicFramePr>
        <p:xfrm>
          <a:off x="4876800" y="2428875"/>
          <a:ext cx="314801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43" name="Equation" r:id="rId21" imgW="2057400" imgH="393480" progId="Equation.3">
                  <p:embed/>
                </p:oleObj>
              </mc:Choice>
              <mc:Fallback>
                <p:oleObj name="Equation" r:id="rId21" imgW="2057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428875"/>
                        <a:ext cx="3148013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2" name="Object 22"/>
          <p:cNvGraphicFramePr>
            <a:graphicFrameLocks noChangeAspect="1"/>
          </p:cNvGraphicFramePr>
          <p:nvPr/>
        </p:nvGraphicFramePr>
        <p:xfrm>
          <a:off x="5191125" y="3152775"/>
          <a:ext cx="5778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44" name="Equation" r:id="rId23" imgW="279360" imgH="164880" progId="Equation.3">
                  <p:embed/>
                </p:oleObj>
              </mc:Choice>
              <mc:Fallback>
                <p:oleObj name="Equation" r:id="rId23" imgW="2793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3152775"/>
                        <a:ext cx="5778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3" name="Object 23"/>
          <p:cNvGraphicFramePr>
            <a:graphicFrameLocks noChangeAspect="1"/>
          </p:cNvGraphicFramePr>
          <p:nvPr/>
        </p:nvGraphicFramePr>
        <p:xfrm>
          <a:off x="5791200" y="3076575"/>
          <a:ext cx="6175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45" name="Equation" r:id="rId25" imgW="495000" imgH="393480" progId="Equation.3">
                  <p:embed/>
                </p:oleObj>
              </mc:Choice>
              <mc:Fallback>
                <p:oleObj name="Equation" r:id="rId25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76575"/>
                        <a:ext cx="6175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4" name="Object 24"/>
          <p:cNvGraphicFramePr>
            <a:graphicFrameLocks noChangeAspect="1"/>
          </p:cNvGraphicFramePr>
          <p:nvPr/>
        </p:nvGraphicFramePr>
        <p:xfrm>
          <a:off x="3810000" y="3663950"/>
          <a:ext cx="457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46" name="Equation" r:id="rId27" imgW="266400" imgH="228600" progId="Equation.3">
                  <p:embed/>
                </p:oleObj>
              </mc:Choice>
              <mc:Fallback>
                <p:oleObj name="Equation" r:id="rId27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63950"/>
                        <a:ext cx="4572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5" name="Object 25"/>
          <p:cNvGraphicFramePr>
            <a:graphicFrameLocks noChangeAspect="1"/>
          </p:cNvGraphicFramePr>
          <p:nvPr/>
        </p:nvGraphicFramePr>
        <p:xfrm>
          <a:off x="4230688" y="3581400"/>
          <a:ext cx="64928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47" name="Equation" r:id="rId29" imgW="520560" imgH="444240" progId="Equation.3">
                  <p:embed/>
                </p:oleObj>
              </mc:Choice>
              <mc:Fallback>
                <p:oleObj name="Equation" r:id="rId29" imgW="520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3581400"/>
                        <a:ext cx="64928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429349"/>
              </p:ext>
            </p:extLst>
          </p:nvPr>
        </p:nvGraphicFramePr>
        <p:xfrm>
          <a:off x="4953000" y="3581400"/>
          <a:ext cx="20923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48" name="Equation" r:id="rId31" imgW="1676160" imgH="444240" progId="Equation.3">
                  <p:embed/>
                </p:oleObj>
              </mc:Choice>
              <mc:Fallback>
                <p:oleObj name="Equation" r:id="rId31" imgW="1676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81400"/>
                        <a:ext cx="209232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763464"/>
              </p:ext>
            </p:extLst>
          </p:nvPr>
        </p:nvGraphicFramePr>
        <p:xfrm>
          <a:off x="2943225" y="4530725"/>
          <a:ext cx="16097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49" name="Equation" r:id="rId33" imgW="1104900" imgH="330200" progId="Equation.DSMT4">
                  <p:embed/>
                </p:oleObj>
              </mc:Choice>
              <mc:Fallback>
                <p:oleObj name="Equation" r:id="rId33" imgW="1104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4530725"/>
                        <a:ext cx="16097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8" name="Object 28"/>
          <p:cNvGraphicFramePr>
            <a:graphicFrameLocks noChangeAspect="1"/>
          </p:cNvGraphicFramePr>
          <p:nvPr/>
        </p:nvGraphicFramePr>
        <p:xfrm>
          <a:off x="4498975" y="4572000"/>
          <a:ext cx="3905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50" name="Equation" r:id="rId35" imgW="2679480" imgH="279360" progId="Equation.3">
                  <p:embed/>
                </p:oleObj>
              </mc:Choice>
              <mc:Fallback>
                <p:oleObj name="Equation" r:id="rId35" imgW="2679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4572000"/>
                        <a:ext cx="39052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89" name="Object 29"/>
          <p:cNvGraphicFramePr>
            <a:graphicFrameLocks noChangeAspect="1"/>
          </p:cNvGraphicFramePr>
          <p:nvPr/>
        </p:nvGraphicFramePr>
        <p:xfrm>
          <a:off x="1520825" y="5562600"/>
          <a:ext cx="6508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51" name="Equation" r:id="rId37" imgW="520560" imgH="393480" progId="Equation.3">
                  <p:embed/>
                </p:oleObj>
              </mc:Choice>
              <mc:Fallback>
                <p:oleObj name="Equation" r:id="rId37" imgW="52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5562600"/>
                        <a:ext cx="650875" cy="503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90" name="Object 30"/>
          <p:cNvGraphicFramePr>
            <a:graphicFrameLocks noChangeAspect="1"/>
          </p:cNvGraphicFramePr>
          <p:nvPr/>
        </p:nvGraphicFramePr>
        <p:xfrm>
          <a:off x="2154238" y="5562600"/>
          <a:ext cx="26463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52" name="Equation" r:id="rId39" imgW="2120760" imgH="393480" progId="Equation.3">
                  <p:embed/>
                </p:oleObj>
              </mc:Choice>
              <mc:Fallback>
                <p:oleObj name="Equation" r:id="rId39" imgW="2120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5562600"/>
                        <a:ext cx="26463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91" name="Object 31"/>
          <p:cNvGraphicFramePr>
            <a:graphicFrameLocks noChangeAspect="1"/>
          </p:cNvGraphicFramePr>
          <p:nvPr/>
        </p:nvGraphicFramePr>
        <p:xfrm>
          <a:off x="6169025" y="5562600"/>
          <a:ext cx="5778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53" name="Equation" r:id="rId41" imgW="482400" imgH="393480" progId="Equation.3">
                  <p:embed/>
                </p:oleObj>
              </mc:Choice>
              <mc:Fallback>
                <p:oleObj name="Equation" r:id="rId41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5562600"/>
                        <a:ext cx="5778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9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42945"/>
              </p:ext>
            </p:extLst>
          </p:nvPr>
        </p:nvGraphicFramePr>
        <p:xfrm>
          <a:off x="6731000" y="5562600"/>
          <a:ext cx="24257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54" name="Equation" r:id="rId43" imgW="2032000" imgH="393700" progId="Equation.DSMT4">
                  <p:embed/>
                </p:oleObj>
              </mc:Choice>
              <mc:Fallback>
                <p:oleObj name="Equation" r:id="rId43" imgW="2032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5562600"/>
                        <a:ext cx="24257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86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Nov. 25,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A0C77C-EEB6-0D4E-BB05-1E397354650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altLang="ko-KR" sz="4800" dirty="0">
                <a:latin typeface="Arial Narrow" charset="0"/>
                <a:ea typeface="ＭＳ Ｐゴシック" charset="0"/>
                <a:cs typeface="Gulim" charset="0"/>
              </a:rPr>
              <a:t>Announcements</a:t>
            </a:r>
            <a:endParaRPr lang="en-US" sz="4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2578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Final comprehensive exam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In this room, 9:00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– 10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:30am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Thursday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Dec. 11 in </a:t>
            </a:r>
            <a:r>
              <a:rPr lang="en-US" sz="2400" smtClean="0">
                <a:latin typeface="Arial Narrow" charset="0"/>
                <a:ea typeface="ＭＳ Ｐゴシック" charset="0"/>
                <a:cs typeface="ＭＳ Ｐゴシック" charset="0"/>
              </a:rPr>
              <a:t>this room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Covers CH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1.1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through what we finish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Tuesday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Dec. 2 plus the math refresher</a:t>
            </a:r>
          </a:p>
          <a:p>
            <a:pPr lvl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Mixture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 multiple choice and free response problems</a:t>
            </a:r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Your phones or portable computers are NOT allowed as a replacement!</a:t>
            </a:r>
          </a:p>
          <a:p>
            <a:pPr lvl="1" eaLnBrk="1" hangingPunct="1"/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endParaRPr lang="en-US" sz="2400" dirty="0">
              <a:sym typeface="Wingdings"/>
            </a:endParaRPr>
          </a:p>
          <a:p>
            <a:pPr lvl="2" eaLnBrk="1" hangingPunct="1"/>
            <a:r>
              <a:rPr lang="en-US" sz="2000" dirty="0">
                <a:sym typeface="Wingdings"/>
              </a:rPr>
              <a:t>None of the parts of the solutions of any problems</a:t>
            </a:r>
          </a:p>
          <a:p>
            <a:pPr lvl="2" eaLnBrk="1" hangingPunct="1"/>
            <a:r>
              <a:rPr lang="en-US" sz="2000" dirty="0">
                <a:sym typeface="Wingdings"/>
              </a:rPr>
              <a:t>No derived formulae, derivations of equations or word definitions!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Do NOT Miss the exam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Happy Thanksgiving!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8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718A-D440-8046-AF5B-FFA6820BA64E}" type="slidenum">
              <a:rPr lang="en-US"/>
              <a:pPr/>
              <a:t>3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 dirty="0" smtClean="0"/>
              <a:t>Refresher: Simple </a:t>
            </a:r>
            <a:r>
              <a:rPr lang="en-US" sz="3600" dirty="0"/>
              <a:t>Block-Spring System</a:t>
            </a:r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457200" y="3794125"/>
            <a:ext cx="48768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Does this solution satisfy the differential equation?</a:t>
            </a:r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73152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block attached at the end of a spring on a frictionless surface experiences acceleration when the spring is displaced from an equilibrium position.</a:t>
            </a:r>
          </a:p>
        </p:txBody>
      </p:sp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2667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This becomes a second order differential equation</a:t>
            </a:r>
          </a:p>
        </p:txBody>
      </p:sp>
      <p:graphicFrame>
        <p:nvGraphicFramePr>
          <p:cNvPr id="468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545067"/>
              </p:ext>
            </p:extLst>
          </p:nvPr>
        </p:nvGraphicFramePr>
        <p:xfrm>
          <a:off x="5207000" y="3146425"/>
          <a:ext cx="22574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66" name="Equation" r:id="rId3" imgW="1104900" imgH="228600" progId="Equation.DSMT4">
                  <p:embed/>
                </p:oleObj>
              </mc:Choice>
              <mc:Fallback>
                <p:oleObj name="Equation" r:id="rId3" imgW="1104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3146425"/>
                        <a:ext cx="2257425" cy="447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999" name="Text Box 7"/>
          <p:cNvSpPr txBox="1">
            <a:spLocks noChangeArrowheads="1"/>
          </p:cNvSpPr>
          <p:nvPr/>
        </p:nvSpPr>
        <p:spPr bwMode="auto">
          <a:xfrm>
            <a:off x="533400" y="4267200"/>
            <a:ext cx="4114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Let’s take derivatives with respect to time</a:t>
            </a:r>
          </a:p>
        </p:txBody>
      </p:sp>
      <p:graphicFrame>
        <p:nvGraphicFramePr>
          <p:cNvPr id="4690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999087"/>
              </p:ext>
            </p:extLst>
          </p:nvPr>
        </p:nvGraphicFramePr>
        <p:xfrm>
          <a:off x="7691438" y="1447800"/>
          <a:ext cx="114141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67" name="Equation" r:id="rId5" imgW="622300" imgH="393700" progId="Equation.DSMT4">
                  <p:embed/>
                </p:oleObj>
              </mc:Choice>
              <mc:Fallback>
                <p:oleObj name="Equation" r:id="rId5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438" y="1447800"/>
                        <a:ext cx="1141412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808008"/>
              </p:ext>
            </p:extLst>
          </p:nvPr>
        </p:nvGraphicFramePr>
        <p:xfrm>
          <a:off x="3440113" y="1600200"/>
          <a:ext cx="1444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68" name="Equation" r:id="rId7" imgW="787400" imgH="419100" progId="Equation.DSMT4">
                  <p:embed/>
                </p:oleObj>
              </mc:Choice>
              <mc:Fallback>
                <p:oleObj name="Equation" r:id="rId7" imgW="787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1600200"/>
                        <a:ext cx="14446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2" name="Text Box 10"/>
          <p:cNvSpPr txBox="1">
            <a:spLocks noChangeArrowheads="1"/>
          </p:cNvSpPr>
          <p:nvPr/>
        </p:nvSpPr>
        <p:spPr bwMode="auto">
          <a:xfrm>
            <a:off x="4953000" y="1600200"/>
            <a:ext cx="8382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If we denote</a:t>
            </a:r>
          </a:p>
        </p:txBody>
      </p:sp>
      <p:graphicFrame>
        <p:nvGraphicFramePr>
          <p:cNvPr id="469003" name="Object 11"/>
          <p:cNvGraphicFramePr>
            <a:graphicFrameLocks noChangeAspect="1"/>
          </p:cNvGraphicFramePr>
          <p:nvPr/>
        </p:nvGraphicFramePr>
        <p:xfrm>
          <a:off x="5791200" y="1590675"/>
          <a:ext cx="9318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69" name="Equation" r:id="rId9" imgW="507960" imgH="393480" progId="Equation.3">
                  <p:embed/>
                </p:oleObj>
              </mc:Choice>
              <mc:Fallback>
                <p:oleObj name="Equation" r:id="rId9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590675"/>
                        <a:ext cx="931863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4" name="Text Box 12"/>
          <p:cNvSpPr txBox="1">
            <a:spLocks noChangeArrowheads="1"/>
          </p:cNvSpPr>
          <p:nvPr/>
        </p:nvSpPr>
        <p:spPr bwMode="auto">
          <a:xfrm>
            <a:off x="609600" y="2498725"/>
            <a:ext cx="4648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The resulting differential equation becomes</a:t>
            </a:r>
          </a:p>
        </p:txBody>
      </p:sp>
      <p:graphicFrame>
        <p:nvGraphicFramePr>
          <p:cNvPr id="469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004851"/>
              </p:ext>
            </p:extLst>
          </p:nvPr>
        </p:nvGraphicFramePr>
        <p:xfrm>
          <a:off x="5260975" y="2362200"/>
          <a:ext cx="1444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70" name="Equation" r:id="rId11" imgW="787400" imgH="419100" progId="Equation.DSMT4">
                  <p:embed/>
                </p:oleObj>
              </mc:Choice>
              <mc:Fallback>
                <p:oleObj name="Equation" r:id="rId11" imgW="787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2362200"/>
                        <a:ext cx="14446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6" name="Text Box 14"/>
          <p:cNvSpPr txBox="1">
            <a:spLocks noChangeArrowheads="1"/>
          </p:cNvSpPr>
          <p:nvPr/>
        </p:nvSpPr>
        <p:spPr bwMode="auto">
          <a:xfrm>
            <a:off x="609600" y="3048000"/>
            <a:ext cx="4114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this satisfies condition for simple harmonic motion, we can take the solution</a:t>
            </a:r>
          </a:p>
        </p:txBody>
      </p:sp>
      <p:graphicFrame>
        <p:nvGraphicFramePr>
          <p:cNvPr id="469007" name="Object 15"/>
          <p:cNvGraphicFramePr>
            <a:graphicFrameLocks noChangeAspect="1"/>
          </p:cNvGraphicFramePr>
          <p:nvPr/>
        </p:nvGraphicFramePr>
        <p:xfrm>
          <a:off x="4529138" y="4244975"/>
          <a:ext cx="3476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71" name="Equation" r:id="rId13" imgW="215640" imgH="393480" progId="Equation.3">
                  <p:embed/>
                </p:oleObj>
              </mc:Choice>
              <mc:Fallback>
                <p:oleObj name="Equation" r:id="rId13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4244975"/>
                        <a:ext cx="34766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8" name="Text Box 16"/>
          <p:cNvSpPr txBox="1">
            <a:spLocks noChangeArrowheads="1"/>
          </p:cNvSpPr>
          <p:nvPr/>
        </p:nvSpPr>
        <p:spPr bwMode="auto">
          <a:xfrm>
            <a:off x="533400" y="4708525"/>
            <a:ext cx="4114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Now the second order derivative becomes</a:t>
            </a:r>
          </a:p>
        </p:txBody>
      </p:sp>
      <p:graphicFrame>
        <p:nvGraphicFramePr>
          <p:cNvPr id="4690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992302"/>
              </p:ext>
            </p:extLst>
          </p:nvPr>
        </p:nvGraphicFramePr>
        <p:xfrm>
          <a:off x="1609725" y="5105400"/>
          <a:ext cx="4699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72" name="Equation" r:id="rId15" imgW="292100" imgH="419100" progId="Equation.DSMT4">
                  <p:embed/>
                </p:oleObj>
              </mc:Choice>
              <mc:Fallback>
                <p:oleObj name="Equation" r:id="rId15" imgW="292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5105400"/>
                        <a:ext cx="4699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685800" y="5743575"/>
            <a:ext cx="8077200" cy="58102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Whenever the force acting on an object is linearly proportional to the displacement from some equilibrium position and is in the opposite direction, the particle moves in simple harmonic motion.</a:t>
            </a:r>
          </a:p>
        </p:txBody>
      </p:sp>
      <p:graphicFrame>
        <p:nvGraphicFramePr>
          <p:cNvPr id="4690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070008"/>
              </p:ext>
            </p:extLst>
          </p:nvPr>
        </p:nvGraphicFramePr>
        <p:xfrm>
          <a:off x="4895850" y="4244975"/>
          <a:ext cx="20383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73" name="Equation" r:id="rId17" imgW="1270000" imgH="393700" progId="Equation.DSMT4">
                  <p:embed/>
                </p:oleObj>
              </mc:Choice>
              <mc:Fallback>
                <p:oleObj name="Equation" r:id="rId17" imgW="1270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4244975"/>
                        <a:ext cx="20383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210282"/>
              </p:ext>
            </p:extLst>
          </p:nvPr>
        </p:nvGraphicFramePr>
        <p:xfrm>
          <a:off x="6896100" y="4337050"/>
          <a:ext cx="2171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74" name="Equation" r:id="rId19" imgW="1155700" imgH="228600" progId="Equation.DSMT4">
                  <p:embed/>
                </p:oleObj>
              </mc:Choice>
              <mc:Fallback>
                <p:oleObj name="Equation" r:id="rId19" imgW="1155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4337050"/>
                        <a:ext cx="2171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0789"/>
              </p:ext>
            </p:extLst>
          </p:nvPr>
        </p:nvGraphicFramePr>
        <p:xfrm>
          <a:off x="2009775" y="5124450"/>
          <a:ext cx="23050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75" name="Equation" r:id="rId21" imgW="1435100" imgH="393700" progId="Equation.DSMT4">
                  <p:embed/>
                </p:oleObj>
              </mc:Choice>
              <mc:Fallback>
                <p:oleObj name="Equation" r:id="rId21" imgW="143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5124450"/>
                        <a:ext cx="230505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678657"/>
              </p:ext>
            </p:extLst>
          </p:nvPr>
        </p:nvGraphicFramePr>
        <p:xfrm>
          <a:off x="4359275" y="5238750"/>
          <a:ext cx="20415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76" name="Equation" r:id="rId23" imgW="1270000" imgH="241300" progId="Equation.DSMT4">
                  <p:embed/>
                </p:oleObj>
              </mc:Choice>
              <mc:Fallback>
                <p:oleObj name="Equation" r:id="rId23" imgW="1270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5238750"/>
                        <a:ext cx="20415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633909"/>
              </p:ext>
            </p:extLst>
          </p:nvPr>
        </p:nvGraphicFramePr>
        <p:xfrm>
          <a:off x="6423025" y="5264150"/>
          <a:ext cx="815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77" name="Equation" r:id="rId25" imgW="508000" imgH="203200" progId="Equation.DSMT4">
                  <p:embed/>
                </p:oleObj>
              </mc:Choice>
              <mc:Fallback>
                <p:oleObj name="Equation" r:id="rId25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5264150"/>
                        <a:ext cx="815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6" name="Object 24"/>
          <p:cNvGraphicFramePr>
            <a:graphicFrameLocks noChangeAspect="1"/>
          </p:cNvGraphicFramePr>
          <p:nvPr/>
        </p:nvGraphicFramePr>
        <p:xfrm>
          <a:off x="7543800" y="735013"/>
          <a:ext cx="12890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78" name="Equation" r:id="rId27" imgW="723600" imgH="241200" progId="Equation.DSMT4">
                  <p:embed/>
                </p:oleObj>
              </mc:Choice>
              <mc:Fallback>
                <p:oleObj name="Equation" r:id="rId27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735013"/>
                        <a:ext cx="12890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7" name="Object 25"/>
          <p:cNvGraphicFramePr>
            <a:graphicFrameLocks noChangeAspect="1"/>
          </p:cNvGraphicFramePr>
          <p:nvPr/>
        </p:nvGraphicFramePr>
        <p:xfrm>
          <a:off x="8131175" y="1211263"/>
          <a:ext cx="70167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79" name="Equation" r:id="rId29" imgW="393480" imgH="177480" progId="Equation.DSMT4">
                  <p:embed/>
                </p:oleObj>
              </mc:Choice>
              <mc:Fallback>
                <p:oleObj name="Equation" r:id="rId29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175" y="1211263"/>
                        <a:ext cx="701675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045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847B-8A56-BE4E-B99E-92CEFC25FD16}" type="slidenum">
              <a:rPr lang="en-US"/>
              <a:pPr/>
              <a:t>4</a:t>
            </a:fld>
            <a:endParaRPr 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609600"/>
          </a:xfrm>
        </p:spPr>
        <p:txBody>
          <a:bodyPr/>
          <a:lstStyle/>
          <a:p>
            <a:r>
              <a:rPr lang="en-US" sz="3600" dirty="0" smtClean="0"/>
              <a:t>Refresher: Simple </a:t>
            </a:r>
            <a:r>
              <a:rPr lang="en-US" sz="3600" dirty="0"/>
              <a:t>Block-Spring System</a:t>
            </a:r>
          </a:p>
        </p:txBody>
      </p:sp>
      <p:sp>
        <p:nvSpPr>
          <p:cNvPr id="470019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16764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Special case #1</a:t>
            </a:r>
          </a:p>
        </p:txBody>
      </p:sp>
      <p:sp>
        <p:nvSpPr>
          <p:cNvPr id="470020" name="Text Box 4"/>
          <p:cNvSpPr txBox="1">
            <a:spLocks noChangeArrowheads="1"/>
          </p:cNvSpPr>
          <p:nvPr/>
        </p:nvSpPr>
        <p:spPr bwMode="auto">
          <a:xfrm>
            <a:off x="1524000" y="762000"/>
            <a:ext cx="6096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How do the period and frequency of this harmonic motion look?</a:t>
            </a:r>
          </a:p>
        </p:txBody>
      </p:sp>
      <p:sp>
        <p:nvSpPr>
          <p:cNvPr id="470021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327660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Since the angular frequency </a:t>
            </a:r>
            <a:r>
              <a:rPr lang="en-US" sz="2000" dirty="0" err="1" smtClean="0">
                <a:solidFill>
                  <a:srgbClr val="FF0000"/>
                </a:solidFill>
                <a:latin typeface="Symbol" charset="2"/>
              </a:rPr>
              <a:t>ϖ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is</a:t>
            </a:r>
          </a:p>
        </p:txBody>
      </p:sp>
      <p:sp>
        <p:nvSpPr>
          <p:cNvPr id="470022" name="Text Box 6"/>
          <p:cNvSpPr txBox="1">
            <a:spLocks noChangeArrowheads="1"/>
          </p:cNvSpPr>
          <p:nvPr/>
        </p:nvSpPr>
        <p:spPr bwMode="auto">
          <a:xfrm>
            <a:off x="2209800" y="3200400"/>
            <a:ext cx="64008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Let’s consider that the spring is stretched to a distance A, and the block is let go from rest, giving 0 initial speed;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x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=A,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=0, </a:t>
            </a:r>
          </a:p>
        </p:txBody>
      </p:sp>
      <p:sp>
        <p:nvSpPr>
          <p:cNvPr id="470023" name="Text Box 7"/>
          <p:cNvSpPr txBox="1">
            <a:spLocks noChangeArrowheads="1"/>
          </p:cNvSpPr>
          <p:nvPr/>
        </p:nvSpPr>
        <p:spPr bwMode="auto">
          <a:xfrm>
            <a:off x="533400" y="1935163"/>
            <a:ext cx="2590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The period, T, becomes</a:t>
            </a:r>
          </a:p>
        </p:txBody>
      </p:sp>
      <p:graphicFrame>
        <p:nvGraphicFramePr>
          <p:cNvPr id="4700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917069"/>
              </p:ext>
            </p:extLst>
          </p:nvPr>
        </p:nvGraphicFramePr>
        <p:xfrm>
          <a:off x="3940175" y="1341438"/>
          <a:ext cx="5778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" name="Equation" r:id="rId3" imgW="165100" imgH="139700" progId="Equation.DSMT4">
                  <p:embed/>
                </p:oleObj>
              </mc:Choice>
              <mc:Fallback>
                <p:oleObj name="Equation" r:id="rId3" imgW="1651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1341438"/>
                        <a:ext cx="5778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5" name="Text Box 9"/>
          <p:cNvSpPr txBox="1">
            <a:spLocks noChangeArrowheads="1"/>
          </p:cNvSpPr>
          <p:nvPr/>
        </p:nvSpPr>
        <p:spPr bwMode="auto">
          <a:xfrm>
            <a:off x="533400" y="2514600"/>
            <a:ext cx="2057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So the frequency is </a:t>
            </a:r>
          </a:p>
        </p:txBody>
      </p:sp>
      <p:sp>
        <p:nvSpPr>
          <p:cNvPr id="470026" name="Text Box 10"/>
          <p:cNvSpPr txBox="1">
            <a:spLocks noChangeArrowheads="1"/>
          </p:cNvSpPr>
          <p:nvPr/>
        </p:nvSpPr>
        <p:spPr bwMode="auto">
          <a:xfrm>
            <a:off x="5791200" y="1600200"/>
            <a:ext cx="2819400" cy="1465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Frequency and period do not depend on amplitude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Period is inversely proportional to spring constant and proportional to mass</a:t>
            </a:r>
          </a:p>
        </p:txBody>
      </p:sp>
      <p:graphicFrame>
        <p:nvGraphicFramePr>
          <p:cNvPr id="470027" name="Object 11"/>
          <p:cNvGraphicFramePr>
            <a:graphicFrameLocks noChangeAspect="1"/>
          </p:cNvGraphicFramePr>
          <p:nvPr/>
        </p:nvGraphicFramePr>
        <p:xfrm>
          <a:off x="2209800" y="4010025"/>
          <a:ext cx="182563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" name="Equation" r:id="rId5" imgW="114120" imgH="139680" progId="Equation.3">
                  <p:embed/>
                </p:oleObj>
              </mc:Choice>
              <mc:Fallback>
                <p:oleObj name="Equation" r:id="rId5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10025"/>
                        <a:ext cx="182563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8" name="Object 12"/>
          <p:cNvGraphicFramePr>
            <a:graphicFrameLocks noChangeAspect="1"/>
          </p:cNvGraphicFramePr>
          <p:nvPr/>
        </p:nvGraphicFramePr>
        <p:xfrm>
          <a:off x="4343400" y="4010025"/>
          <a:ext cx="204788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"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10025"/>
                        <a:ext cx="204788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9" name="Text Box 13"/>
          <p:cNvSpPr txBox="1">
            <a:spLocks noChangeArrowheads="1"/>
          </p:cNvSpPr>
          <p:nvPr/>
        </p:nvSpPr>
        <p:spPr bwMode="auto">
          <a:xfrm>
            <a:off x="1143000" y="4495800"/>
            <a:ext cx="7620000" cy="338554"/>
          </a:xfrm>
          <a:prstGeom prst="rect">
            <a:avLst/>
          </a:prstGeom>
          <a:solidFill>
            <a:srgbClr val="FFFF99"/>
          </a:solidFill>
          <a:ln w="2857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This equation of motion satisfies all the </a:t>
            </a:r>
            <a:r>
              <a:rPr lang="en-US" sz="1600" b="1" dirty="0" smtClean="0">
                <a:solidFill>
                  <a:srgbClr val="FF0000"/>
                </a:solidFill>
                <a:latin typeface="Arial Narrow" charset="0"/>
              </a:rPr>
              <a:t>SHM conditions</a:t>
            </a:r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.  So it is the solution for this motion.</a:t>
            </a:r>
          </a:p>
        </p:txBody>
      </p:sp>
      <p:graphicFrame>
        <p:nvGraphicFramePr>
          <p:cNvPr id="470030" name="Object 14"/>
          <p:cNvGraphicFramePr>
            <a:graphicFrameLocks noChangeAspect="1"/>
          </p:cNvGraphicFramePr>
          <p:nvPr/>
        </p:nvGraphicFramePr>
        <p:xfrm>
          <a:off x="3019425" y="1919288"/>
          <a:ext cx="4841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" name="Equation" r:id="rId9" imgW="139680" imgH="164880" progId="Equation.3">
                  <p:embed/>
                </p:oleObj>
              </mc:Choice>
              <mc:Fallback>
                <p:oleObj name="Equation" r:id="rId9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1919288"/>
                        <a:ext cx="48418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31" name="Object 15"/>
          <p:cNvGraphicFramePr>
            <a:graphicFrameLocks noChangeAspect="1"/>
          </p:cNvGraphicFramePr>
          <p:nvPr/>
        </p:nvGraphicFramePr>
        <p:xfrm>
          <a:off x="2517775" y="2603500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" name="Equation" r:id="rId11" imgW="152280" imgH="203040" progId="Equation.3">
                  <p:embed/>
                </p:oleObj>
              </mc:Choice>
              <mc:Fallback>
                <p:oleObj name="Equation" r:id="rId11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2603500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32" name="Text Box 16"/>
          <p:cNvSpPr txBox="1">
            <a:spLocks noChangeArrowheads="1"/>
          </p:cNvSpPr>
          <p:nvPr/>
        </p:nvSpPr>
        <p:spPr bwMode="auto">
          <a:xfrm>
            <a:off x="5715000" y="1219200"/>
            <a:ext cx="2971800" cy="366713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can we learn from these?</a:t>
            </a:r>
          </a:p>
        </p:txBody>
      </p:sp>
      <p:sp>
        <p:nvSpPr>
          <p:cNvPr id="470033" name="Line 17"/>
          <p:cNvSpPr>
            <a:spLocks noChangeShapeType="1"/>
          </p:cNvSpPr>
          <p:nvPr/>
        </p:nvSpPr>
        <p:spPr bwMode="auto">
          <a:xfrm>
            <a:off x="381000" y="3200400"/>
            <a:ext cx="8534400" cy="0"/>
          </a:xfrm>
          <a:prstGeom prst="line">
            <a:avLst/>
          </a:prstGeom>
          <a:noFill/>
          <a:ln w="38100">
            <a:solidFill>
              <a:srgbClr val="66663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700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489269"/>
              </p:ext>
            </p:extLst>
          </p:nvPr>
        </p:nvGraphicFramePr>
        <p:xfrm>
          <a:off x="522288" y="3962400"/>
          <a:ext cx="154781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" name="Equation" r:id="rId13" imgW="787400" imgH="165100" progId="Equation.DSMT4">
                  <p:embed/>
                </p:oleObj>
              </mc:Choice>
              <mc:Fallback>
                <p:oleObj name="Equation" r:id="rId13" imgW="787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3962400"/>
                        <a:ext cx="1547812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35" name="Object 19"/>
          <p:cNvGraphicFramePr>
            <a:graphicFrameLocks noChangeAspect="1"/>
          </p:cNvGraphicFramePr>
          <p:nvPr/>
        </p:nvGraphicFramePr>
        <p:xfrm>
          <a:off x="6842125" y="3897313"/>
          <a:ext cx="244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" name="Equation" r:id="rId15" imgW="152280" imgH="228600" progId="Equation.3">
                  <p:embed/>
                </p:oleObj>
              </mc:Choice>
              <mc:Fallback>
                <p:oleObj name="Equation" r:id="rId15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5" y="3897313"/>
                        <a:ext cx="244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0036" name="AutoShape 20"/>
          <p:cNvCxnSpPr>
            <a:cxnSpLocks noChangeShapeType="1"/>
            <a:stCxn id="470029" idx="1"/>
          </p:cNvCxnSpPr>
          <p:nvPr/>
        </p:nvCxnSpPr>
        <p:spPr bwMode="auto">
          <a:xfrm rot="10800000" flipH="1">
            <a:off x="1143000" y="4270389"/>
            <a:ext cx="152400" cy="394688"/>
          </a:xfrm>
          <a:prstGeom prst="curvedConnector4">
            <a:avLst>
              <a:gd name="adj1" fmla="val -150000"/>
              <a:gd name="adj2" fmla="val 71444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470037" name="Text Box 21"/>
          <p:cNvSpPr txBox="1">
            <a:spLocks noChangeArrowheads="1"/>
          </p:cNvSpPr>
          <p:nvPr/>
        </p:nvSpPr>
        <p:spPr bwMode="auto">
          <a:xfrm>
            <a:off x="457200" y="4953000"/>
            <a:ext cx="16764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Special case #2</a:t>
            </a:r>
          </a:p>
        </p:txBody>
      </p:sp>
      <p:sp>
        <p:nvSpPr>
          <p:cNvPr id="470038" name="Text Box 22"/>
          <p:cNvSpPr txBox="1">
            <a:spLocks noChangeArrowheads="1"/>
          </p:cNvSpPr>
          <p:nvPr/>
        </p:nvSpPr>
        <p:spPr bwMode="auto">
          <a:xfrm>
            <a:off x="2286000" y="4953000"/>
            <a:ext cx="64008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Suppose a block is given non-zero initial velocity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 to positive x at the instant it is at the equilibrium,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x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=0</a:t>
            </a:r>
          </a:p>
        </p:txBody>
      </p:sp>
      <p:graphicFrame>
        <p:nvGraphicFramePr>
          <p:cNvPr id="4700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893414"/>
              </p:ext>
            </p:extLst>
          </p:nvPr>
        </p:nvGraphicFramePr>
        <p:xfrm>
          <a:off x="293688" y="5724525"/>
          <a:ext cx="2698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" name="Equation" r:id="rId17" imgW="139700" imgH="165100" progId="Equation.DSMT4">
                  <p:embed/>
                </p:oleObj>
              </mc:Choice>
              <mc:Fallback>
                <p:oleObj name="Equation" r:id="rId17" imgW="139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5724525"/>
                        <a:ext cx="2698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0" name="Object 24"/>
          <p:cNvGraphicFramePr>
            <a:graphicFrameLocks noChangeAspect="1"/>
          </p:cNvGraphicFramePr>
          <p:nvPr/>
        </p:nvGraphicFramePr>
        <p:xfrm>
          <a:off x="3429000" y="5776913"/>
          <a:ext cx="193675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" name="Equation" r:id="rId19" imgW="126720" imgH="139680" progId="Equation.3">
                  <p:embed/>
                </p:oleObj>
              </mc:Choice>
              <mc:Fallback>
                <p:oleObj name="Equation" r:id="rId1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776913"/>
                        <a:ext cx="193675" cy="19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41" name="Text Box 25"/>
          <p:cNvSpPr txBox="1">
            <a:spLocks noChangeArrowheads="1"/>
          </p:cNvSpPr>
          <p:nvPr/>
        </p:nvSpPr>
        <p:spPr bwMode="auto">
          <a:xfrm>
            <a:off x="6477000" y="5486400"/>
            <a:ext cx="1295400" cy="6096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Is this a good solution?</a:t>
            </a:r>
          </a:p>
        </p:txBody>
      </p:sp>
      <p:graphicFrame>
        <p:nvGraphicFramePr>
          <p:cNvPr id="47004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4938"/>
              </p:ext>
            </p:extLst>
          </p:nvPr>
        </p:nvGraphicFramePr>
        <p:xfrm>
          <a:off x="4489450" y="1227138"/>
          <a:ext cx="7683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" name="Equation" r:id="rId21" imgW="419100" imgH="431800" progId="Equation.DSMT4">
                  <p:embed/>
                </p:oleObj>
              </mc:Choice>
              <mc:Fallback>
                <p:oleObj name="Equation" r:id="rId21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227138"/>
                        <a:ext cx="7683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560939"/>
              </p:ext>
            </p:extLst>
          </p:nvPr>
        </p:nvGraphicFramePr>
        <p:xfrm>
          <a:off x="3495675" y="1863725"/>
          <a:ext cx="6746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" name="Equation" r:id="rId23" imgW="368300" imgH="393700" progId="Equation.DSMT4">
                  <p:embed/>
                </p:oleObj>
              </mc:Choice>
              <mc:Fallback>
                <p:oleObj name="Equation" r:id="rId23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1863725"/>
                        <a:ext cx="6746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456291"/>
              </p:ext>
            </p:extLst>
          </p:nvPr>
        </p:nvGraphicFramePr>
        <p:xfrm>
          <a:off x="4151313" y="1836738"/>
          <a:ext cx="11176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" name="Equation" r:id="rId25" imgW="609600" imgH="431800" progId="Equation.DSMT4">
                  <p:embed/>
                </p:oleObj>
              </mc:Choice>
              <mc:Fallback>
                <p:oleObj name="Equation" r:id="rId25" imgW="609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1836738"/>
                        <a:ext cx="11176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455055"/>
              </p:ext>
            </p:extLst>
          </p:nvPr>
        </p:nvGraphicFramePr>
        <p:xfrm>
          <a:off x="2927350" y="2549525"/>
          <a:ext cx="5365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" name="Equation" r:id="rId27" imgW="292100" imgH="393700" progId="Equation.DSMT4">
                  <p:embed/>
                </p:oleObj>
              </mc:Choice>
              <mc:Fallback>
                <p:oleObj name="Equation" r:id="rId27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549525"/>
                        <a:ext cx="5365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26816"/>
              </p:ext>
            </p:extLst>
          </p:nvPr>
        </p:nvGraphicFramePr>
        <p:xfrm>
          <a:off x="3440113" y="2549525"/>
          <a:ext cx="676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" name="Equation" r:id="rId29" imgW="368300" imgH="393700" progId="Equation.DSMT4">
                  <p:embed/>
                </p:oleObj>
              </mc:Choice>
              <mc:Fallback>
                <p:oleObj name="Equation" r:id="rId29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2549525"/>
                        <a:ext cx="676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71197"/>
              </p:ext>
            </p:extLst>
          </p:nvPr>
        </p:nvGraphicFramePr>
        <p:xfrm>
          <a:off x="4081463" y="2522538"/>
          <a:ext cx="11874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" name="Equation" r:id="rId31" imgW="647700" imgH="431800" progId="Equation.DSMT4">
                  <p:embed/>
                </p:oleObj>
              </mc:Choice>
              <mc:Fallback>
                <p:oleObj name="Equation" r:id="rId31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2522538"/>
                        <a:ext cx="11874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373662"/>
              </p:ext>
            </p:extLst>
          </p:nvPr>
        </p:nvGraphicFramePr>
        <p:xfrm>
          <a:off x="2392363" y="3822700"/>
          <a:ext cx="5508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" name="Equation" r:id="rId33" imgW="342900" imgH="393700" progId="Equation.DSMT4">
                  <p:embed/>
                </p:oleObj>
              </mc:Choice>
              <mc:Fallback>
                <p:oleObj name="Equation" r:id="rId33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3822700"/>
                        <a:ext cx="55086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149252"/>
              </p:ext>
            </p:extLst>
          </p:nvPr>
        </p:nvGraphicFramePr>
        <p:xfrm>
          <a:off x="2941638" y="3981450"/>
          <a:ext cx="132556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" name="Equation" r:id="rId35" imgW="825500" imgH="177800" progId="Equation.DSMT4">
                  <p:embed/>
                </p:oleObj>
              </mc:Choice>
              <mc:Fallback>
                <p:oleObj name="Equation" r:id="rId35" imgW="825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981450"/>
                        <a:ext cx="1325562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0" name="Object 34"/>
          <p:cNvGraphicFramePr>
            <a:graphicFrameLocks noChangeAspect="1"/>
          </p:cNvGraphicFramePr>
          <p:nvPr/>
        </p:nvGraphicFramePr>
        <p:xfrm>
          <a:off x="4556125" y="3803650"/>
          <a:ext cx="6731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" name="Equation" r:id="rId37" imgW="419040" imgH="419040" progId="Equation.3">
                  <p:embed/>
                </p:oleObj>
              </mc:Choice>
              <mc:Fallback>
                <p:oleObj name="Equation" r:id="rId37" imgW="419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3803650"/>
                        <a:ext cx="6731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743220"/>
              </p:ext>
            </p:extLst>
          </p:nvPr>
        </p:nvGraphicFramePr>
        <p:xfrm>
          <a:off x="5227638" y="3962400"/>
          <a:ext cx="14890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" name="Equation" r:id="rId39" imgW="927100" imgH="203200" progId="Equation.DSMT4">
                  <p:embed/>
                </p:oleObj>
              </mc:Choice>
              <mc:Fallback>
                <p:oleObj name="Equation" r:id="rId39" imgW="927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3962400"/>
                        <a:ext cx="14890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758984"/>
              </p:ext>
            </p:extLst>
          </p:nvPr>
        </p:nvGraphicFramePr>
        <p:xfrm>
          <a:off x="7115175" y="3921125"/>
          <a:ext cx="8556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" name="Equation" r:id="rId41" imgW="533400" imgH="203200" progId="Equation.DSMT4">
                  <p:embed/>
                </p:oleObj>
              </mc:Choice>
              <mc:Fallback>
                <p:oleObj name="Equation" r:id="rId41" imgW="533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3921125"/>
                        <a:ext cx="8556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007801"/>
              </p:ext>
            </p:extLst>
          </p:nvPr>
        </p:nvGraphicFramePr>
        <p:xfrm>
          <a:off x="7980363" y="3956050"/>
          <a:ext cx="102076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" name="Equation" r:id="rId43" imgW="635000" imgH="165100" progId="Equation.DSMT4">
                  <p:embed/>
                </p:oleObj>
              </mc:Choice>
              <mc:Fallback>
                <p:oleObj name="Equation" r:id="rId43" imgW="635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363" y="3956050"/>
                        <a:ext cx="1020762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383057"/>
              </p:ext>
            </p:extLst>
          </p:nvPr>
        </p:nvGraphicFramePr>
        <p:xfrm>
          <a:off x="501650" y="5583238"/>
          <a:ext cx="13350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" name="Equation" r:id="rId45" imgW="990600" imgH="469900" progId="Equation.DSMT4">
                  <p:embed/>
                </p:oleObj>
              </mc:Choice>
              <mc:Fallback>
                <p:oleObj name="Equation" r:id="rId45" imgW="99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5583238"/>
                        <a:ext cx="13350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665049"/>
              </p:ext>
            </p:extLst>
          </p:nvPr>
        </p:nvGraphicFramePr>
        <p:xfrm>
          <a:off x="1792288" y="5726113"/>
          <a:ext cx="104298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" name="Equation" r:id="rId47" imgW="774700" imgH="241300" progId="Equation.DSMT4">
                  <p:embed/>
                </p:oleObj>
              </mc:Choice>
              <mc:Fallback>
                <p:oleObj name="Equation" r:id="rId47" imgW="774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5726113"/>
                        <a:ext cx="104298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751467"/>
              </p:ext>
            </p:extLst>
          </p:nvPr>
        </p:nvGraphicFramePr>
        <p:xfrm>
          <a:off x="2819400" y="5629275"/>
          <a:ext cx="5302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" name="Equation" r:id="rId49" imgW="393700" imgH="393700" progId="Equation.DSMT4">
                  <p:embed/>
                </p:oleObj>
              </mc:Choice>
              <mc:Fallback>
                <p:oleObj name="Equation" r:id="rId49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629275"/>
                        <a:ext cx="5302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266911"/>
              </p:ext>
            </p:extLst>
          </p:nvPr>
        </p:nvGraphicFramePr>
        <p:xfrm>
          <a:off x="3611563" y="5573713"/>
          <a:ext cx="165893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" name="Equation" r:id="rId51" imgW="1092200" imgH="431800" progId="Equation.DSMT4">
                  <p:embed/>
                </p:oleObj>
              </mc:Choice>
              <mc:Fallback>
                <p:oleObj name="Equation" r:id="rId51" imgW="1092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5573713"/>
                        <a:ext cx="1658937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578565"/>
              </p:ext>
            </p:extLst>
          </p:nvPr>
        </p:nvGraphicFramePr>
        <p:xfrm>
          <a:off x="5238750" y="5716588"/>
          <a:ext cx="11191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" name="Equation" r:id="rId53" imgW="736600" imgH="228600" progId="Equation.DSMT4">
                  <p:embed/>
                </p:oleObj>
              </mc:Choice>
              <mc:Fallback>
                <p:oleObj name="Equation" r:id="rId53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5716588"/>
                        <a:ext cx="1119188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12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A554-1A38-B54A-97F0-76866DAEC180}" type="slidenum">
              <a:rPr lang="en-US"/>
              <a:pPr/>
              <a:t>5</a:t>
            </a:fld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/>
              <a:t>Example for Spring Block System</a:t>
            </a:r>
            <a:endParaRPr lang="en-US"/>
          </a:p>
        </p:txBody>
      </p:sp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609600" y="793750"/>
            <a:ext cx="8153400" cy="13398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A car with a mass of 1300kg is constructed so that its frame is supported by four springs.  Each spring has a force constant of 20,000N/m.  If two people riding in the car have a combined mass of 160kg, find the frequency of vibration of the car after it is driven over a pothole in the road.</a:t>
            </a:r>
          </a:p>
        </p:txBody>
      </p:sp>
      <p:sp>
        <p:nvSpPr>
          <p:cNvPr id="471044" name="Text Box 4"/>
          <p:cNvSpPr txBox="1">
            <a:spLocks noChangeArrowheads="1"/>
          </p:cNvSpPr>
          <p:nvPr/>
        </p:nvSpPr>
        <p:spPr bwMode="auto">
          <a:xfrm>
            <a:off x="1752600" y="2209800"/>
            <a:ext cx="6172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Let’s assume that mass is evenly distributed to all four springs. </a:t>
            </a:r>
          </a:p>
        </p:txBody>
      </p:sp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762000" y="4191000"/>
            <a:ext cx="2667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Thus the frequency for vibration of each spring is </a:t>
            </a:r>
          </a:p>
        </p:txBody>
      </p:sp>
      <p:sp>
        <p:nvSpPr>
          <p:cNvPr id="471046" name="Text Box 6"/>
          <p:cNvSpPr txBox="1">
            <a:spLocks noChangeArrowheads="1"/>
          </p:cNvSpPr>
          <p:nvPr/>
        </p:nvSpPr>
        <p:spPr bwMode="auto">
          <a:xfrm>
            <a:off x="2438400" y="2667000"/>
            <a:ext cx="4343400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total mass of the system is 1460kg.</a:t>
            </a:r>
          </a:p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Therefore each spring supports 365kg each.</a:t>
            </a:r>
          </a:p>
        </p:txBody>
      </p:sp>
      <p:sp>
        <p:nvSpPr>
          <p:cNvPr id="471047" name="Text Box 7"/>
          <p:cNvSpPr txBox="1">
            <a:spLocks noChangeArrowheads="1"/>
          </p:cNvSpPr>
          <p:nvPr/>
        </p:nvSpPr>
        <p:spPr bwMode="auto">
          <a:xfrm>
            <a:off x="914400" y="3429000"/>
            <a:ext cx="32766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From the frequency relationship based on Hook’s law </a:t>
            </a:r>
          </a:p>
        </p:txBody>
      </p:sp>
      <p:graphicFrame>
        <p:nvGraphicFramePr>
          <p:cNvPr id="471048" name="Object 8"/>
          <p:cNvGraphicFramePr>
            <a:graphicFrameLocks noChangeAspect="1"/>
          </p:cNvGraphicFramePr>
          <p:nvPr/>
        </p:nvGraphicFramePr>
        <p:xfrm>
          <a:off x="4191000" y="3582988"/>
          <a:ext cx="457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22" name="Equation" r:id="rId3" imgW="152280" imgH="203040" progId="Equation.3">
                  <p:embed/>
                </p:oleObj>
              </mc:Choice>
              <mc:Fallback>
                <p:oleObj name="Equation" r:id="rId3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82988"/>
                        <a:ext cx="457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745177"/>
              </p:ext>
            </p:extLst>
          </p:nvPr>
        </p:nvGraphicFramePr>
        <p:xfrm>
          <a:off x="3429000" y="4275138"/>
          <a:ext cx="48768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23" name="Equation" r:id="rId5" imgW="2832100" imgH="431800" progId="Equation.DSMT4">
                  <p:embed/>
                </p:oleObj>
              </mc:Choice>
              <mc:Fallback>
                <p:oleObj name="Equation" r:id="rId5" imgW="283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75138"/>
                        <a:ext cx="48768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50" name="Text Box 10"/>
          <p:cNvSpPr txBox="1">
            <a:spLocks noChangeArrowheads="1"/>
          </p:cNvSpPr>
          <p:nvPr/>
        </p:nvSpPr>
        <p:spPr bwMode="auto">
          <a:xfrm>
            <a:off x="762000" y="5029200"/>
            <a:ext cx="60960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How long does it take for the car to complete two full vibrations?</a:t>
            </a:r>
          </a:p>
        </p:txBody>
      </p:sp>
      <p:sp>
        <p:nvSpPr>
          <p:cNvPr id="471051" name="Text Box 11"/>
          <p:cNvSpPr txBox="1">
            <a:spLocks noChangeArrowheads="1"/>
          </p:cNvSpPr>
          <p:nvPr/>
        </p:nvSpPr>
        <p:spPr bwMode="auto">
          <a:xfrm>
            <a:off x="838200" y="5676900"/>
            <a:ext cx="1524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period is </a:t>
            </a:r>
          </a:p>
        </p:txBody>
      </p:sp>
      <p:graphicFrame>
        <p:nvGraphicFramePr>
          <p:cNvPr id="4710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747552"/>
              </p:ext>
            </p:extLst>
          </p:nvPr>
        </p:nvGraphicFramePr>
        <p:xfrm>
          <a:off x="2389188" y="5562600"/>
          <a:ext cx="289083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24" name="Equation" r:id="rId7" imgW="1574800" imgH="457200" progId="Equation.DSMT4">
                  <p:embed/>
                </p:oleObj>
              </mc:Choice>
              <mc:Fallback>
                <p:oleObj name="Equation" r:id="rId7" imgW="1574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5562600"/>
                        <a:ext cx="289083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53" name="Text Box 13"/>
          <p:cNvSpPr txBox="1">
            <a:spLocks noChangeArrowheads="1"/>
          </p:cNvSpPr>
          <p:nvPr/>
        </p:nvSpPr>
        <p:spPr bwMode="auto">
          <a:xfrm>
            <a:off x="5307013" y="5676900"/>
            <a:ext cx="1524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For two cycles </a:t>
            </a:r>
          </a:p>
        </p:txBody>
      </p:sp>
      <p:graphicFrame>
        <p:nvGraphicFramePr>
          <p:cNvPr id="471054" name="Object 14"/>
          <p:cNvGraphicFramePr>
            <a:graphicFrameLocks noChangeAspect="1"/>
          </p:cNvGraphicFramePr>
          <p:nvPr/>
        </p:nvGraphicFramePr>
        <p:xfrm>
          <a:off x="6858000" y="5683250"/>
          <a:ext cx="20161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25" name="Equation" r:id="rId9" imgW="698400" imgH="177480" progId="Equation.3">
                  <p:embed/>
                </p:oleObj>
              </mc:Choice>
              <mc:Fallback>
                <p:oleObj name="Equation" r:id="rId9" imgW="698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683250"/>
                        <a:ext cx="20161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8290"/>
              </p:ext>
            </p:extLst>
          </p:nvPr>
        </p:nvGraphicFramePr>
        <p:xfrm>
          <a:off x="4618038" y="3540125"/>
          <a:ext cx="5365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26" name="Equation" r:id="rId11" imgW="292100" imgH="393700" progId="Equation.DSMT4">
                  <p:embed/>
                </p:oleObj>
              </mc:Choice>
              <mc:Fallback>
                <p:oleObj name="Equation" r:id="rId11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8" y="3540125"/>
                        <a:ext cx="5365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6" name="Object 16"/>
          <p:cNvGraphicFramePr>
            <a:graphicFrameLocks noChangeAspect="1"/>
          </p:cNvGraphicFramePr>
          <p:nvPr/>
        </p:nvGraphicFramePr>
        <p:xfrm>
          <a:off x="5124450" y="3540125"/>
          <a:ext cx="676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27" name="Equation" r:id="rId13" imgW="368280" imgH="393480" progId="Equation.3">
                  <p:embed/>
                </p:oleObj>
              </mc:Choice>
              <mc:Fallback>
                <p:oleObj name="Equation" r:id="rId13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3540125"/>
                        <a:ext cx="676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190753"/>
              </p:ext>
            </p:extLst>
          </p:nvPr>
        </p:nvGraphicFramePr>
        <p:xfrm>
          <a:off x="5757863" y="3513138"/>
          <a:ext cx="11874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28" name="Equation" r:id="rId15" imgW="647700" imgH="431800" progId="Equation.DSMT4">
                  <p:embed/>
                </p:oleObj>
              </mc:Choice>
              <mc:Fallback>
                <p:oleObj name="Equation" r:id="rId15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3" y="3513138"/>
                        <a:ext cx="11874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49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085C-D7E4-D64E-B04B-2D7F06F98F9E}" type="slidenum">
              <a:rPr lang="en-US"/>
              <a:pPr/>
              <a:t>6</a:t>
            </a:fld>
            <a:endParaRPr lang="en-US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/>
              <a:t>Example for Spring Block System</a:t>
            </a:r>
            <a:endParaRPr lang="en-US"/>
          </a:p>
        </p:txBody>
      </p:sp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868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A block with a mass of 200g is connected to a light spring for which the force constant is 5.00 N/m and is free to oscillate on a horizontal, frictionless surface.  The block is displaced 5.00 cm from equilibrium and released from reset.  Find the period of its motion.</a:t>
            </a: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3733800" y="1981200"/>
            <a:ext cx="3124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From the Hook’s law, we obtain </a:t>
            </a: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57200" y="5257800"/>
            <a:ext cx="3733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From the general expression of the simple harmonic motion, the speed is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1905000"/>
            <a:ext cx="2971800" cy="2216150"/>
            <a:chOff x="288" y="1200"/>
            <a:chExt cx="1872" cy="1396"/>
          </a:xfrm>
        </p:grpSpPr>
        <p:pic>
          <p:nvPicPr>
            <p:cNvPr id="47207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200"/>
              <a:ext cx="187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2072" name="Line 8"/>
            <p:cNvSpPr>
              <a:spLocks noChangeShapeType="1"/>
            </p:cNvSpPr>
            <p:nvPr/>
          </p:nvSpPr>
          <p:spPr bwMode="auto">
            <a:xfrm>
              <a:off x="1056" y="2112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073" name="Text Box 9"/>
            <p:cNvSpPr txBox="1">
              <a:spLocks noChangeArrowheads="1"/>
            </p:cNvSpPr>
            <p:nvPr/>
          </p:nvSpPr>
          <p:spPr bwMode="auto">
            <a:xfrm>
              <a:off x="768" y="2016"/>
              <a:ext cx="282" cy="19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X=0</a:t>
              </a:r>
            </a:p>
          </p:txBody>
        </p:sp>
        <p:sp>
          <p:nvSpPr>
            <p:cNvPr id="472074" name="Text Box 10"/>
            <p:cNvSpPr txBox="1">
              <a:spLocks noChangeArrowheads="1"/>
            </p:cNvSpPr>
            <p:nvPr/>
          </p:nvSpPr>
          <p:spPr bwMode="auto">
            <a:xfrm>
              <a:off x="1440" y="1920"/>
              <a:ext cx="432" cy="19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X=0.05</a:t>
              </a:r>
            </a:p>
          </p:txBody>
        </p:sp>
        <p:sp>
          <p:nvSpPr>
            <p:cNvPr id="472075" name="Line 11"/>
            <p:cNvSpPr>
              <a:spLocks noChangeShapeType="1"/>
            </p:cNvSpPr>
            <p:nvPr/>
          </p:nvSpPr>
          <p:spPr bwMode="auto">
            <a:xfrm>
              <a:off x="1440" y="2112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72076" name="Object 12"/>
          <p:cNvGraphicFramePr>
            <a:graphicFrameLocks noChangeAspect="1"/>
          </p:cNvGraphicFramePr>
          <p:nvPr/>
        </p:nvGraphicFramePr>
        <p:xfrm>
          <a:off x="3810000" y="2444750"/>
          <a:ext cx="457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74" name="Equation" r:id="rId4" imgW="152280" imgH="139680" progId="Equation.3">
                  <p:embed/>
                </p:oleObj>
              </mc:Choice>
              <mc:Fallback>
                <p:oleObj name="Equation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444750"/>
                        <a:ext cx="4572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7" name="Text Box 13"/>
          <p:cNvSpPr txBox="1">
            <a:spLocks noChangeArrowheads="1"/>
          </p:cNvSpPr>
          <p:nvPr/>
        </p:nvSpPr>
        <p:spPr bwMode="auto">
          <a:xfrm>
            <a:off x="3733800" y="2971800"/>
            <a:ext cx="49530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As we know, period does not depend on the amplitude or phase constant of the oscillation, therefore the period, T, is simply</a:t>
            </a:r>
          </a:p>
        </p:txBody>
      </p:sp>
      <p:graphicFrame>
        <p:nvGraphicFramePr>
          <p:cNvPr id="472078" name="Object 14"/>
          <p:cNvGraphicFramePr>
            <a:graphicFrameLocks noChangeAspect="1"/>
          </p:cNvGraphicFramePr>
          <p:nvPr/>
        </p:nvGraphicFramePr>
        <p:xfrm>
          <a:off x="4087813" y="4089400"/>
          <a:ext cx="4079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75" name="Equation" r:id="rId6" imgW="139680" imgH="164880" progId="Equation.3">
                  <p:embed/>
                </p:oleObj>
              </mc:Choice>
              <mc:Fallback>
                <p:oleObj name="Equation" r:id="rId6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13" y="4089400"/>
                        <a:ext cx="4079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9" name="Text Box 15"/>
          <p:cNvSpPr txBox="1">
            <a:spLocks noChangeArrowheads="1"/>
          </p:cNvSpPr>
          <p:nvPr/>
        </p:nvSpPr>
        <p:spPr bwMode="auto">
          <a:xfrm>
            <a:off x="533400" y="4572000"/>
            <a:ext cx="44958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Determine the maximum speed of the block.</a:t>
            </a:r>
          </a:p>
        </p:txBody>
      </p:sp>
      <p:graphicFrame>
        <p:nvGraphicFramePr>
          <p:cNvPr id="472080" name="Object 16"/>
          <p:cNvGraphicFramePr>
            <a:graphicFrameLocks noChangeAspect="1"/>
          </p:cNvGraphicFramePr>
          <p:nvPr/>
        </p:nvGraphicFramePr>
        <p:xfrm>
          <a:off x="4267200" y="5248275"/>
          <a:ext cx="5000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76" name="Equation" r:id="rId8" imgW="266400" imgH="228600" progId="Equation.3">
                  <p:embed/>
                </p:oleObj>
              </mc:Choice>
              <mc:Fallback>
                <p:oleObj name="Equation" r:id="rId8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248275"/>
                        <a:ext cx="5000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1" name="Object 17"/>
          <p:cNvGraphicFramePr>
            <a:graphicFrameLocks noChangeAspect="1"/>
          </p:cNvGraphicFramePr>
          <p:nvPr/>
        </p:nvGraphicFramePr>
        <p:xfrm>
          <a:off x="4729163" y="5105400"/>
          <a:ext cx="64293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77" name="Equation" r:id="rId10" imgW="342720" imgH="393480" progId="Equation.3">
                  <p:embed/>
                </p:oleObj>
              </mc:Choice>
              <mc:Fallback>
                <p:oleObj name="Equation" r:id="rId10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5105400"/>
                        <a:ext cx="642937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989678"/>
              </p:ext>
            </p:extLst>
          </p:nvPr>
        </p:nvGraphicFramePr>
        <p:xfrm>
          <a:off x="5353050" y="5248275"/>
          <a:ext cx="2190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78" name="Equation" r:id="rId12" imgW="1168400" imgH="228600" progId="Equation.DSMT4">
                  <p:embed/>
                </p:oleObj>
              </mc:Choice>
              <mc:Fallback>
                <p:oleObj name="Equation" r:id="rId12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5248275"/>
                        <a:ext cx="2190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51658"/>
              </p:ext>
            </p:extLst>
          </p:nvPr>
        </p:nvGraphicFramePr>
        <p:xfrm>
          <a:off x="4700588" y="5876925"/>
          <a:ext cx="7143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79" name="Equation" r:id="rId14" imgW="381000" imgH="165100" progId="Equation.DSMT4">
                  <p:embed/>
                </p:oleObj>
              </mc:Choice>
              <mc:Fallback>
                <p:oleObj name="Equation" r:id="rId14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5876925"/>
                        <a:ext cx="7143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814644"/>
              </p:ext>
            </p:extLst>
          </p:nvPr>
        </p:nvGraphicFramePr>
        <p:xfrm>
          <a:off x="5419725" y="5865813"/>
          <a:ext cx="28098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80" name="Equation" r:id="rId16" imgW="1498320" imgH="177480" progId="Equation.3">
                  <p:embed/>
                </p:oleObj>
              </mc:Choice>
              <mc:Fallback>
                <p:oleObj name="Equation" r:id="rId16" imgW="1498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5865813"/>
                        <a:ext cx="28098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5" name="Object 21"/>
          <p:cNvGraphicFramePr>
            <a:graphicFrameLocks noChangeAspect="1"/>
          </p:cNvGraphicFramePr>
          <p:nvPr/>
        </p:nvGraphicFramePr>
        <p:xfrm>
          <a:off x="4449763" y="4000500"/>
          <a:ext cx="676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81" name="Equation" r:id="rId18" imgW="368280" imgH="393480" progId="Equation.3">
                  <p:embed/>
                </p:oleObj>
              </mc:Choice>
              <mc:Fallback>
                <p:oleObj name="Equation" r:id="rId18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4000500"/>
                        <a:ext cx="676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6" name="Object 22"/>
          <p:cNvGraphicFramePr>
            <a:graphicFrameLocks noChangeAspect="1"/>
          </p:cNvGraphicFramePr>
          <p:nvPr/>
        </p:nvGraphicFramePr>
        <p:xfrm>
          <a:off x="5080000" y="4000500"/>
          <a:ext cx="17018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82" name="Equation" r:id="rId20" imgW="927000" imgH="393480" progId="Equation.3">
                  <p:embed/>
                </p:oleObj>
              </mc:Choice>
              <mc:Fallback>
                <p:oleObj name="Equation" r:id="rId20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4000500"/>
                        <a:ext cx="17018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7" name="Object 23"/>
          <p:cNvGraphicFramePr>
            <a:graphicFrameLocks noChangeAspect="1"/>
          </p:cNvGraphicFramePr>
          <p:nvPr/>
        </p:nvGraphicFramePr>
        <p:xfrm>
          <a:off x="4267200" y="2400300"/>
          <a:ext cx="768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83" name="Equation" r:id="rId22" imgW="419040" imgH="444240" progId="Equation.3">
                  <p:embed/>
                </p:oleObj>
              </mc:Choice>
              <mc:Fallback>
                <p:oleObj name="Equation" r:id="rId22" imgW="419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00300"/>
                        <a:ext cx="7683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8" name="Object 24"/>
          <p:cNvGraphicFramePr>
            <a:graphicFrameLocks noChangeAspect="1"/>
          </p:cNvGraphicFramePr>
          <p:nvPr/>
        </p:nvGraphicFramePr>
        <p:xfrm>
          <a:off x="5029200" y="2400300"/>
          <a:ext cx="2098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84" name="Equation" r:id="rId24" imgW="1143000" imgH="444240" progId="Equation.DSMT4">
                  <p:embed/>
                </p:oleObj>
              </mc:Choice>
              <mc:Fallback>
                <p:oleObj name="Equation" r:id="rId24" imgW="1143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400300"/>
                        <a:ext cx="20986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60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350FC-A9D8-9643-BD26-1739CBB90AD2}" type="slidenum">
              <a:rPr lang="en-US"/>
              <a:pPr/>
              <a:t>7</a:t>
            </a:fld>
            <a:endParaRPr lang="en-US"/>
          </a:p>
        </p:txBody>
      </p:sp>
      <p:pic>
        <p:nvPicPr>
          <p:cNvPr id="473090" name="Picture 2" descr="FG14_010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2725" y="3571875"/>
            <a:ext cx="2200275" cy="2513013"/>
          </a:xfrm>
          <a:prstGeom prst="rect">
            <a:avLst/>
          </a:prstGeom>
          <a:noFill/>
        </p:spPr>
      </p:pic>
      <p:pic>
        <p:nvPicPr>
          <p:cNvPr id="473091" name="Picture 3" descr="FG14_010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657600"/>
            <a:ext cx="2200275" cy="2579688"/>
          </a:xfrm>
          <a:prstGeom prst="rect">
            <a:avLst/>
          </a:prstGeom>
          <a:noFill/>
        </p:spPr>
      </p:pic>
      <p:pic>
        <p:nvPicPr>
          <p:cNvPr id="473092" name="Picture 4" descr="FG14_010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6488" y="3724275"/>
            <a:ext cx="2119312" cy="2513013"/>
          </a:xfrm>
          <a:prstGeom prst="rect">
            <a:avLst/>
          </a:prstGeom>
          <a:noFill/>
        </p:spPr>
      </p:pic>
      <p:pic>
        <p:nvPicPr>
          <p:cNvPr id="473093" name="Picture 5" descr="FG14_010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675" y="3590925"/>
            <a:ext cx="2117725" cy="2646363"/>
          </a:xfrm>
          <a:prstGeom prst="rect">
            <a:avLst/>
          </a:prstGeom>
          <a:noFill/>
        </p:spPr>
      </p:pic>
      <p:sp>
        <p:nvSpPr>
          <p:cNvPr id="4730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 dirty="0"/>
              <a:t>Energy of the Simple Harmonic Oscillator</a:t>
            </a:r>
          </a:p>
        </p:txBody>
      </p:sp>
      <p:sp>
        <p:nvSpPr>
          <p:cNvPr id="473095" name="Text Box 7"/>
          <p:cNvSpPr txBox="1">
            <a:spLocks noChangeArrowheads="1"/>
          </p:cNvSpPr>
          <p:nvPr/>
        </p:nvSpPr>
        <p:spPr bwMode="auto">
          <a:xfrm>
            <a:off x="457200" y="762000"/>
            <a:ext cx="8382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do you think the mechanical energy of the harmonic oscillator look without friction?</a:t>
            </a:r>
          </a:p>
        </p:txBody>
      </p:sp>
      <p:sp>
        <p:nvSpPr>
          <p:cNvPr id="473096" name="Text Box 8"/>
          <p:cNvSpPr txBox="1">
            <a:spLocks noChangeArrowheads="1"/>
          </p:cNvSpPr>
          <p:nvPr/>
        </p:nvSpPr>
        <p:spPr bwMode="auto">
          <a:xfrm>
            <a:off x="533400" y="1143000"/>
            <a:ext cx="24384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Kinetic energy of a harmonic oscillator is</a:t>
            </a:r>
          </a:p>
        </p:txBody>
      </p:sp>
      <p:sp>
        <p:nvSpPr>
          <p:cNvPr id="473097" name="Text Box 9"/>
          <p:cNvSpPr txBox="1">
            <a:spLocks noChangeArrowheads="1"/>
          </p:cNvSpPr>
          <p:nvPr/>
        </p:nvSpPr>
        <p:spPr bwMode="auto">
          <a:xfrm>
            <a:off x="533400" y="1941513"/>
            <a:ext cx="4724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The elastic potential energy stored in the spring</a:t>
            </a:r>
          </a:p>
        </p:txBody>
      </p:sp>
      <p:sp>
        <p:nvSpPr>
          <p:cNvPr id="473098" name="Text Box 10"/>
          <p:cNvSpPr txBox="1">
            <a:spLocks noChangeArrowheads="1"/>
          </p:cNvSpPr>
          <p:nvPr/>
        </p:nvSpPr>
        <p:spPr bwMode="auto">
          <a:xfrm>
            <a:off x="533400" y="2362200"/>
            <a:ext cx="27432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Therefore the total mechanical energy of the harmonic oscillator is </a:t>
            </a:r>
          </a:p>
        </p:txBody>
      </p:sp>
      <p:graphicFrame>
        <p:nvGraphicFramePr>
          <p:cNvPr id="4730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88257"/>
              </p:ext>
            </p:extLst>
          </p:nvPr>
        </p:nvGraphicFramePr>
        <p:xfrm>
          <a:off x="3124200" y="1325563"/>
          <a:ext cx="60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41" name="Equation" r:id="rId7" imgW="254000" imgH="152400" progId="Equation.DSMT4">
                  <p:embed/>
                </p:oleObj>
              </mc:Choice>
              <mc:Fallback>
                <p:oleObj name="Equation" r:id="rId7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325563"/>
                        <a:ext cx="609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212210"/>
              </p:ext>
            </p:extLst>
          </p:nvPr>
        </p:nvGraphicFramePr>
        <p:xfrm>
          <a:off x="5105400" y="1931988"/>
          <a:ext cx="6096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42" name="Equation" r:id="rId9" imgW="241300" imgH="152400" progId="Equation.DSMT4">
                  <p:embed/>
                </p:oleObj>
              </mc:Choice>
              <mc:Fallback>
                <p:oleObj name="Equation" r:id="rId9" imgW="241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31988"/>
                        <a:ext cx="60960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852295"/>
              </p:ext>
            </p:extLst>
          </p:nvPr>
        </p:nvGraphicFramePr>
        <p:xfrm>
          <a:off x="2971800" y="2730500"/>
          <a:ext cx="26511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43" name="Equation" r:id="rId11" imgW="152400" imgH="152400" progId="Equation.DSMT4">
                  <p:embed/>
                </p:oleObj>
              </mc:Choice>
              <mc:Fallback>
                <p:oleObj name="Equation" r:id="rId11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30500"/>
                        <a:ext cx="265113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627735"/>
              </p:ext>
            </p:extLst>
          </p:nvPr>
        </p:nvGraphicFramePr>
        <p:xfrm>
          <a:off x="2400300" y="3557588"/>
          <a:ext cx="2667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44" name="Equation" r:id="rId13" imgW="152280" imgH="164880" progId="Equation.3">
                  <p:embed/>
                </p:oleObj>
              </mc:Choice>
              <mc:Fallback>
                <p:oleObj name="Equation" r:id="rId1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3557588"/>
                        <a:ext cx="2667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9600" y="3468692"/>
            <a:ext cx="1687513" cy="471488"/>
            <a:chOff x="384" y="2405"/>
            <a:chExt cx="1063" cy="297"/>
          </a:xfrm>
        </p:grpSpPr>
        <p:sp>
          <p:nvSpPr>
            <p:cNvPr id="473104" name="Text Box 16"/>
            <p:cNvSpPr txBox="1">
              <a:spLocks noChangeArrowheads="1"/>
            </p:cNvSpPr>
            <p:nvPr/>
          </p:nvSpPr>
          <p:spPr bwMode="auto">
            <a:xfrm>
              <a:off x="384" y="2438"/>
              <a:ext cx="100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Since</a:t>
              </a:r>
              <a:endParaRPr lang="en-US" sz="2000">
                <a:solidFill>
                  <a:srgbClr val="FF0000"/>
                </a:solidFill>
                <a:latin typeface="Monotype Corsiva" charset="0"/>
              </a:endParaRPr>
            </a:p>
          </p:txBody>
        </p:sp>
        <p:graphicFrame>
          <p:nvGraphicFramePr>
            <p:cNvPr id="47310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6844152"/>
                </p:ext>
              </p:extLst>
            </p:nvPr>
          </p:nvGraphicFramePr>
          <p:xfrm>
            <a:off x="810" y="2405"/>
            <a:ext cx="637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145" name="Equation" r:id="rId15" imgW="647700" imgH="330200" progId="Equation.DSMT4">
                    <p:embed/>
                  </p:oleObj>
                </mc:Choice>
                <mc:Fallback>
                  <p:oleObj name="Equation" r:id="rId15" imgW="6477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" y="2405"/>
                          <a:ext cx="637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1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386587"/>
              </p:ext>
            </p:extLst>
          </p:nvPr>
        </p:nvGraphicFramePr>
        <p:xfrm>
          <a:off x="3706813" y="1209675"/>
          <a:ext cx="9096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46" name="Equation" r:id="rId17" imgW="520700" imgH="393700" progId="Equation.DSMT4">
                  <p:embed/>
                </p:oleObj>
              </mc:Choice>
              <mc:Fallback>
                <p:oleObj name="Equation" r:id="rId17" imgW="520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1209675"/>
                        <a:ext cx="9096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513943"/>
              </p:ext>
            </p:extLst>
          </p:nvPr>
        </p:nvGraphicFramePr>
        <p:xfrm>
          <a:off x="4554538" y="1209675"/>
          <a:ext cx="2641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47" name="Equation" r:id="rId19" imgW="1511300" imgH="393700" progId="Equation.DSMT4">
                  <p:embed/>
                </p:oleObj>
              </mc:Choice>
              <mc:Fallback>
                <p:oleObj name="Equation" r:id="rId19" imgW="1511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1209675"/>
                        <a:ext cx="2641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356458"/>
              </p:ext>
            </p:extLst>
          </p:nvPr>
        </p:nvGraphicFramePr>
        <p:xfrm>
          <a:off x="5697538" y="1828800"/>
          <a:ext cx="8429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48" name="Equation" r:id="rId21" imgW="482600" imgH="393700" progId="Equation.DSMT4">
                  <p:embed/>
                </p:oleObj>
              </mc:Choice>
              <mc:Fallback>
                <p:oleObj name="Equation" r:id="rId21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538" y="1828800"/>
                        <a:ext cx="8429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410603"/>
              </p:ext>
            </p:extLst>
          </p:nvPr>
        </p:nvGraphicFramePr>
        <p:xfrm>
          <a:off x="6478588" y="1828800"/>
          <a:ext cx="23288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49" name="Equation" r:id="rId23" imgW="1333500" imgH="393700" progId="Equation.DSMT4">
                  <p:embed/>
                </p:oleObj>
              </mc:Choice>
              <mc:Fallback>
                <p:oleObj name="Equation" r:id="rId23" imgW="1333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1828800"/>
                        <a:ext cx="23288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96888"/>
              </p:ext>
            </p:extLst>
          </p:nvPr>
        </p:nvGraphicFramePr>
        <p:xfrm>
          <a:off x="3208338" y="2720975"/>
          <a:ext cx="12414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50" name="Equation" r:id="rId25" imgW="711200" imgH="152400" progId="Equation.DSMT4">
                  <p:embed/>
                </p:oleObj>
              </mc:Choice>
              <mc:Fallback>
                <p:oleObj name="Equation" r:id="rId25" imgW="711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2720975"/>
                        <a:ext cx="1241425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1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509278"/>
              </p:ext>
            </p:extLst>
          </p:nvPr>
        </p:nvGraphicFramePr>
        <p:xfrm>
          <a:off x="4427538" y="2514600"/>
          <a:ext cx="47164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51" name="Equation" r:id="rId27" imgW="2832100" imgH="393700" progId="Equation.DSMT4">
                  <p:embed/>
                </p:oleObj>
              </mc:Choice>
              <mc:Fallback>
                <p:oleObj name="Equation" r:id="rId27" imgW="283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514600"/>
                        <a:ext cx="471646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505484"/>
              </p:ext>
            </p:extLst>
          </p:nvPr>
        </p:nvGraphicFramePr>
        <p:xfrm>
          <a:off x="2655888" y="3567113"/>
          <a:ext cx="1241425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52" name="Equation" r:id="rId29" imgW="711200" imgH="152400" progId="Equation.DSMT4">
                  <p:embed/>
                </p:oleObj>
              </mc:Choice>
              <mc:Fallback>
                <p:oleObj name="Equation" r:id="rId29" imgW="711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3567113"/>
                        <a:ext cx="1241425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1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521259"/>
              </p:ext>
            </p:extLst>
          </p:nvPr>
        </p:nvGraphicFramePr>
        <p:xfrm>
          <a:off x="3886200" y="3352800"/>
          <a:ext cx="44243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53" name="Equation" r:id="rId31" imgW="2616200" imgH="393700" progId="Equation.DSMT4">
                  <p:embed/>
                </p:oleObj>
              </mc:Choice>
              <mc:Fallback>
                <p:oleObj name="Equation" r:id="rId31" imgW="2616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442436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1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343909"/>
              </p:ext>
            </p:extLst>
          </p:nvPr>
        </p:nvGraphicFramePr>
        <p:xfrm>
          <a:off x="8256588" y="3352800"/>
          <a:ext cx="8874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54" name="Equation" r:id="rId33" imgW="508000" imgH="393700" progId="Equation.DSMT4">
                  <p:embed/>
                </p:oleObj>
              </mc:Choice>
              <mc:Fallback>
                <p:oleObj name="Equation" r:id="rId33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8" y="3352800"/>
                        <a:ext cx="88741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115" name="Text Box 27"/>
          <p:cNvSpPr txBox="1">
            <a:spLocks noChangeArrowheads="1"/>
          </p:cNvSpPr>
          <p:nvPr/>
        </p:nvSpPr>
        <p:spPr bwMode="auto">
          <a:xfrm>
            <a:off x="228600" y="5867400"/>
            <a:ext cx="8763000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Total mechanical energy of a simple harmonic oscillator is proportional to the square of the amplitude.</a:t>
            </a:r>
          </a:p>
        </p:txBody>
      </p:sp>
    </p:spTree>
    <p:extLst>
      <p:ext uri="{BB962C8B-B14F-4D97-AF65-F5344CB8AC3E}">
        <p14:creationId xmlns:p14="http://schemas.microsoft.com/office/powerpoint/2010/main" val="272322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8D11-A96D-A64E-A134-7F378677D81C}" type="slidenum">
              <a:rPr lang="en-US"/>
              <a:pPr/>
              <a:t>8</a:t>
            </a:fld>
            <a:endParaRPr lang="en-US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/>
              <a:t>Energy of the Simple Harmonic Oscillator cont’d</a:t>
            </a:r>
          </a:p>
        </p:txBody>
      </p:sp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533400" y="960438"/>
            <a:ext cx="213360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Maximum KE is when PE=0</a:t>
            </a:r>
            <a:endParaRPr lang="en-US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474116" name="Object 4"/>
          <p:cNvGraphicFramePr>
            <a:graphicFrameLocks noChangeAspect="1"/>
          </p:cNvGraphicFramePr>
          <p:nvPr/>
        </p:nvGraphicFramePr>
        <p:xfrm>
          <a:off x="2895600" y="1111250"/>
          <a:ext cx="10112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95" name="Equation" r:id="rId3" imgW="406080" imgH="228600" progId="Equation.3">
                  <p:embed/>
                </p:oleObj>
              </mc:Choice>
              <mc:Fallback>
                <p:oleObj name="Equation" r:id="rId3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111250"/>
                        <a:ext cx="101123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4117" name="Text Box 5"/>
          <p:cNvSpPr txBox="1">
            <a:spLocks noChangeArrowheads="1"/>
          </p:cNvSpPr>
          <p:nvPr/>
        </p:nvSpPr>
        <p:spPr bwMode="auto">
          <a:xfrm>
            <a:off x="304800" y="2743200"/>
            <a:ext cx="2286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speed at any given point of the oscillation</a:t>
            </a:r>
          </a:p>
        </p:txBody>
      </p:sp>
      <p:graphicFrame>
        <p:nvGraphicFramePr>
          <p:cNvPr id="474118" name="Object 6"/>
          <p:cNvGraphicFramePr>
            <a:graphicFrameLocks noChangeAspect="1"/>
          </p:cNvGraphicFramePr>
          <p:nvPr/>
        </p:nvGraphicFramePr>
        <p:xfrm>
          <a:off x="2832100" y="2892425"/>
          <a:ext cx="4746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96"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2892425"/>
                        <a:ext cx="47466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19" name="Object 7"/>
          <p:cNvGraphicFramePr>
            <a:graphicFrameLocks noChangeAspect="1"/>
          </p:cNvGraphicFramePr>
          <p:nvPr/>
        </p:nvGraphicFramePr>
        <p:xfrm>
          <a:off x="3810000" y="925513"/>
          <a:ext cx="1547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97" name="Equation" r:id="rId7" imgW="622080" imgH="393480" progId="Equation.3">
                  <p:embed/>
                </p:oleObj>
              </mc:Choice>
              <mc:Fallback>
                <p:oleObj name="Equation" r:id="rId7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25513"/>
                        <a:ext cx="15478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20" name="Object 8"/>
          <p:cNvGraphicFramePr>
            <a:graphicFrameLocks noChangeAspect="1"/>
          </p:cNvGraphicFramePr>
          <p:nvPr/>
        </p:nvGraphicFramePr>
        <p:xfrm>
          <a:off x="5486400" y="923925"/>
          <a:ext cx="12954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98" name="Equation" r:id="rId9" imgW="520560" imgH="393480" progId="Equation.3">
                  <p:embed/>
                </p:oleObj>
              </mc:Choice>
              <mc:Fallback>
                <p:oleObj name="Equation" r:id="rId9" imgW="52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923925"/>
                        <a:ext cx="129540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21" name="Object 9"/>
          <p:cNvGraphicFramePr>
            <a:graphicFrameLocks noChangeAspect="1"/>
          </p:cNvGraphicFramePr>
          <p:nvPr/>
        </p:nvGraphicFramePr>
        <p:xfrm>
          <a:off x="3328988" y="2922588"/>
          <a:ext cx="18399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99" name="Equation" r:id="rId11" imgW="711000" imgH="164880" progId="Equation.3">
                  <p:embed/>
                </p:oleObj>
              </mc:Choice>
              <mc:Fallback>
                <p:oleObj name="Equation" r:id="rId11" imgW="7110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2922588"/>
                        <a:ext cx="18399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22" name="Object 10"/>
          <p:cNvGraphicFramePr>
            <a:graphicFrameLocks noChangeAspect="1"/>
          </p:cNvGraphicFramePr>
          <p:nvPr/>
        </p:nvGraphicFramePr>
        <p:xfrm>
          <a:off x="5191125" y="2709863"/>
          <a:ext cx="226536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00" name="Equation" r:id="rId13" imgW="977760" imgH="393480" progId="Equation.3">
                  <p:embed/>
                </p:oleObj>
              </mc:Choice>
              <mc:Fallback>
                <p:oleObj name="Equation" r:id="rId13" imgW="977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2709863"/>
                        <a:ext cx="2265363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23" name="Object 11"/>
          <p:cNvGraphicFramePr>
            <a:graphicFrameLocks noChangeAspect="1"/>
          </p:cNvGraphicFramePr>
          <p:nvPr/>
        </p:nvGraphicFramePr>
        <p:xfrm>
          <a:off x="7480300" y="2709863"/>
          <a:ext cx="12065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01" name="Equation" r:id="rId15" imgW="520560" imgH="393480" progId="Equation.3">
                  <p:embed/>
                </p:oleObj>
              </mc:Choice>
              <mc:Fallback>
                <p:oleObj name="Equation" r:id="rId15" imgW="52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2709863"/>
                        <a:ext cx="120650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24" name="Object 12"/>
          <p:cNvGraphicFramePr>
            <a:graphicFrameLocks noChangeAspect="1"/>
          </p:cNvGraphicFramePr>
          <p:nvPr/>
        </p:nvGraphicFramePr>
        <p:xfrm>
          <a:off x="2590800" y="3757613"/>
          <a:ext cx="2984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02" name="Equation" r:id="rId17" imgW="114120" imgH="139680" progId="Equation.3">
                  <p:embed/>
                </p:oleObj>
              </mc:Choice>
              <mc:Fallback>
                <p:oleObj name="Equation" r:id="rId17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57613"/>
                        <a:ext cx="298450" cy="336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73206"/>
              </p:ext>
            </p:extLst>
          </p:nvPr>
        </p:nvGraphicFramePr>
        <p:xfrm>
          <a:off x="3032125" y="3598863"/>
          <a:ext cx="214630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03" name="Equation" r:id="rId19" imgW="1028700" imgH="342900" progId="Equation.DSMT4">
                  <p:embed/>
                </p:oleObj>
              </mc:Choice>
              <mc:Fallback>
                <p:oleObj name="Equation" r:id="rId19" imgW="10287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3598863"/>
                        <a:ext cx="2146300" cy="652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612203"/>
              </p:ext>
            </p:extLst>
          </p:nvPr>
        </p:nvGraphicFramePr>
        <p:xfrm>
          <a:off x="5302250" y="3486150"/>
          <a:ext cx="18827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04" name="Equation" r:id="rId21" imgW="1066800" imgH="546100" progId="Equation.DSMT4">
                  <p:embed/>
                </p:oleObj>
              </mc:Choice>
              <mc:Fallback>
                <p:oleObj name="Equation" r:id="rId21" imgW="10668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3486150"/>
                        <a:ext cx="1882775" cy="881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4127" name="Text Box 15"/>
          <p:cNvSpPr txBox="1">
            <a:spLocks noChangeArrowheads="1"/>
          </p:cNvSpPr>
          <p:nvPr/>
        </p:nvSpPr>
        <p:spPr bwMode="auto">
          <a:xfrm>
            <a:off x="6324600" y="5894388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charset="0"/>
              </a:rPr>
              <a:t>x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09800" y="4343400"/>
            <a:ext cx="4160838" cy="1733550"/>
            <a:chOff x="3936" y="3552"/>
            <a:chExt cx="912" cy="624"/>
          </a:xfrm>
        </p:grpSpPr>
        <p:sp>
          <p:nvSpPr>
            <p:cNvPr id="474129" name="Line 17"/>
            <p:cNvSpPr>
              <a:spLocks noChangeShapeType="1"/>
            </p:cNvSpPr>
            <p:nvPr/>
          </p:nvSpPr>
          <p:spPr bwMode="auto">
            <a:xfrm>
              <a:off x="3936" y="4080"/>
              <a:ext cx="91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30" name="Text Box 18"/>
            <p:cNvSpPr txBox="1">
              <a:spLocks noChangeArrowheads="1"/>
            </p:cNvSpPr>
            <p:nvPr/>
          </p:nvSpPr>
          <p:spPr bwMode="auto">
            <a:xfrm>
              <a:off x="4623" y="3987"/>
              <a:ext cx="7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3399"/>
                  </a:solidFill>
                  <a:latin typeface="Arial Narrow" charset="0"/>
                </a:rPr>
                <a:t>A</a:t>
              </a:r>
            </a:p>
          </p:txBody>
        </p:sp>
        <p:sp>
          <p:nvSpPr>
            <p:cNvPr id="474131" name="Text Box 19"/>
            <p:cNvSpPr txBox="1">
              <a:spLocks noChangeArrowheads="1"/>
            </p:cNvSpPr>
            <p:nvPr/>
          </p:nvSpPr>
          <p:spPr bwMode="auto">
            <a:xfrm>
              <a:off x="3951" y="3987"/>
              <a:ext cx="9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3399"/>
                  </a:solidFill>
                  <a:latin typeface="Arial Narrow" charset="0"/>
                </a:rPr>
                <a:t>-A</a:t>
              </a:r>
            </a:p>
          </p:txBody>
        </p:sp>
        <p:sp>
          <p:nvSpPr>
            <p:cNvPr id="474132" name="Line 20"/>
            <p:cNvSpPr>
              <a:spLocks noChangeShapeType="1"/>
            </p:cNvSpPr>
            <p:nvPr/>
          </p:nvSpPr>
          <p:spPr bwMode="auto">
            <a:xfrm rot="-5400000">
              <a:off x="4056" y="3864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33" name="Text Box 21"/>
            <p:cNvSpPr txBox="1">
              <a:spLocks noChangeArrowheads="1"/>
            </p:cNvSpPr>
            <p:nvPr/>
          </p:nvSpPr>
          <p:spPr bwMode="auto">
            <a:xfrm>
              <a:off x="4368" y="3558"/>
              <a:ext cx="136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KE</a:t>
              </a:r>
              <a:r>
                <a:rPr lang="en-US" sz="1400" b="1">
                  <a:solidFill>
                    <a:schemeClr val="accent2"/>
                  </a:solidFill>
                  <a:latin typeface="Arial Narrow" charset="0"/>
                </a:rPr>
                <a:t>/PE</a:t>
              </a:r>
            </a:p>
          </p:txBody>
        </p:sp>
        <p:sp>
          <p:nvSpPr>
            <p:cNvPr id="474134" name="Line 22"/>
            <p:cNvSpPr>
              <a:spLocks noChangeShapeType="1"/>
            </p:cNvSpPr>
            <p:nvPr/>
          </p:nvSpPr>
          <p:spPr bwMode="auto">
            <a:xfrm flipV="1">
              <a:off x="4704" y="3696"/>
              <a:ext cx="0" cy="384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35" name="Line 23"/>
            <p:cNvSpPr>
              <a:spLocks noChangeShapeType="1"/>
            </p:cNvSpPr>
            <p:nvPr/>
          </p:nvSpPr>
          <p:spPr bwMode="auto">
            <a:xfrm flipV="1">
              <a:off x="4032" y="3696"/>
              <a:ext cx="0" cy="384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4136" name="Arc 24"/>
          <p:cNvSpPr>
            <a:spLocks/>
          </p:cNvSpPr>
          <p:nvPr/>
        </p:nvSpPr>
        <p:spPr bwMode="auto">
          <a:xfrm rot="5400000">
            <a:off x="3662363" y="3725863"/>
            <a:ext cx="1081087" cy="3062287"/>
          </a:xfrm>
          <a:custGeom>
            <a:avLst/>
            <a:gdLst>
              <a:gd name="G0" fmla="+- 0 0 0"/>
              <a:gd name="G1" fmla="+- 21510 0 0"/>
              <a:gd name="G2" fmla="+- 21600 0 0"/>
              <a:gd name="T0" fmla="*/ 1965 w 21600"/>
              <a:gd name="T1" fmla="*/ 0 h 43107"/>
              <a:gd name="T2" fmla="*/ 357 w 21600"/>
              <a:gd name="T3" fmla="*/ 43107 h 43107"/>
              <a:gd name="T4" fmla="*/ 0 w 21600"/>
              <a:gd name="T5" fmla="*/ 21510 h 43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07" fill="none" extrusionOk="0">
                <a:moveTo>
                  <a:pt x="1965" y="-1"/>
                </a:moveTo>
                <a:cubicBezTo>
                  <a:pt x="13086" y="1015"/>
                  <a:pt x="21600" y="10342"/>
                  <a:pt x="21600" y="21510"/>
                </a:cubicBezTo>
                <a:cubicBezTo>
                  <a:pt x="21600" y="33300"/>
                  <a:pt x="12145" y="42912"/>
                  <a:pt x="357" y="43107"/>
                </a:cubicBezTo>
              </a:path>
              <a:path w="21600" h="43107" stroke="0" extrusionOk="0">
                <a:moveTo>
                  <a:pt x="1965" y="-1"/>
                </a:moveTo>
                <a:cubicBezTo>
                  <a:pt x="13086" y="1015"/>
                  <a:pt x="21600" y="10342"/>
                  <a:pt x="21600" y="21510"/>
                </a:cubicBezTo>
                <a:cubicBezTo>
                  <a:pt x="21600" y="33300"/>
                  <a:pt x="12145" y="42912"/>
                  <a:pt x="357" y="43107"/>
                </a:cubicBezTo>
                <a:lnTo>
                  <a:pt x="0" y="2151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4137" name="Arc 25"/>
          <p:cNvSpPr>
            <a:spLocks/>
          </p:cNvSpPr>
          <p:nvPr/>
        </p:nvSpPr>
        <p:spPr bwMode="auto">
          <a:xfrm rot="16200000" flipV="1">
            <a:off x="3657600" y="3733800"/>
            <a:ext cx="1081088" cy="3062288"/>
          </a:xfrm>
          <a:custGeom>
            <a:avLst/>
            <a:gdLst>
              <a:gd name="G0" fmla="+- 0 0 0"/>
              <a:gd name="G1" fmla="+- 21510 0 0"/>
              <a:gd name="G2" fmla="+- 21600 0 0"/>
              <a:gd name="T0" fmla="*/ 1965 w 21600"/>
              <a:gd name="T1" fmla="*/ 0 h 43107"/>
              <a:gd name="T2" fmla="*/ 357 w 21600"/>
              <a:gd name="T3" fmla="*/ 43107 h 43107"/>
              <a:gd name="T4" fmla="*/ 0 w 21600"/>
              <a:gd name="T5" fmla="*/ 21510 h 43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07" fill="none" extrusionOk="0">
                <a:moveTo>
                  <a:pt x="1965" y="-1"/>
                </a:moveTo>
                <a:cubicBezTo>
                  <a:pt x="13086" y="1015"/>
                  <a:pt x="21600" y="10342"/>
                  <a:pt x="21600" y="21510"/>
                </a:cubicBezTo>
                <a:cubicBezTo>
                  <a:pt x="21600" y="33300"/>
                  <a:pt x="12145" y="42912"/>
                  <a:pt x="357" y="43107"/>
                </a:cubicBezTo>
              </a:path>
              <a:path w="21600" h="43107" stroke="0" extrusionOk="0">
                <a:moveTo>
                  <a:pt x="1965" y="-1"/>
                </a:moveTo>
                <a:cubicBezTo>
                  <a:pt x="13086" y="1015"/>
                  <a:pt x="21600" y="10342"/>
                  <a:pt x="21600" y="21510"/>
                </a:cubicBezTo>
                <a:cubicBezTo>
                  <a:pt x="21600" y="33300"/>
                  <a:pt x="12145" y="42912"/>
                  <a:pt x="357" y="43107"/>
                </a:cubicBezTo>
                <a:lnTo>
                  <a:pt x="0" y="2151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590800" y="4419600"/>
            <a:ext cx="6324600" cy="457200"/>
            <a:chOff x="4032" y="3606"/>
            <a:chExt cx="1717" cy="153"/>
          </a:xfrm>
        </p:grpSpPr>
        <p:sp>
          <p:nvSpPr>
            <p:cNvPr id="474139" name="Line 27"/>
            <p:cNvSpPr>
              <a:spLocks noChangeShapeType="1"/>
            </p:cNvSpPr>
            <p:nvPr/>
          </p:nvSpPr>
          <p:spPr bwMode="auto">
            <a:xfrm>
              <a:off x="4032" y="3696"/>
              <a:ext cx="912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40" name="Text Box 28"/>
            <p:cNvSpPr txBox="1">
              <a:spLocks noChangeArrowheads="1"/>
            </p:cNvSpPr>
            <p:nvPr/>
          </p:nvSpPr>
          <p:spPr bwMode="auto">
            <a:xfrm>
              <a:off x="4934" y="3606"/>
              <a:ext cx="81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FF3399"/>
                  </a:solidFill>
                  <a:latin typeface="Arial Narrow" charset="0"/>
                </a:rPr>
                <a:t>E=KE+PE=kA</a:t>
              </a:r>
              <a:r>
                <a:rPr lang="en-US" b="1" baseline="30000" dirty="0">
                  <a:solidFill>
                    <a:srgbClr val="FF3399"/>
                  </a:solidFill>
                  <a:latin typeface="Arial Narrow" charset="0"/>
                </a:rPr>
                <a:t>2</a:t>
              </a:r>
              <a:r>
                <a:rPr lang="en-US" b="1" dirty="0">
                  <a:solidFill>
                    <a:srgbClr val="FF3399"/>
                  </a:solidFill>
                  <a:latin typeface="Arial Narrow" charset="0"/>
                </a:rPr>
                <a:t>/2</a:t>
              </a:r>
            </a:p>
          </p:txBody>
        </p:sp>
      </p:grpSp>
      <p:sp>
        <p:nvSpPr>
          <p:cNvPr id="474141" name="Text Box 29"/>
          <p:cNvSpPr txBox="1">
            <a:spLocks noChangeArrowheads="1"/>
          </p:cNvSpPr>
          <p:nvPr/>
        </p:nvSpPr>
        <p:spPr bwMode="auto">
          <a:xfrm>
            <a:off x="457200" y="2057400"/>
            <a:ext cx="2057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Maximum speed</a:t>
            </a:r>
            <a:endParaRPr lang="en-US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474142" name="Object 30"/>
          <p:cNvGraphicFramePr>
            <a:graphicFrameLocks noChangeAspect="1"/>
          </p:cNvGraphicFramePr>
          <p:nvPr/>
        </p:nvGraphicFramePr>
        <p:xfrm>
          <a:off x="2895600" y="2057400"/>
          <a:ext cx="1016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05" name="Equation" r:id="rId23" imgW="406080" imgH="228600" progId="Equation.DSMT4">
                  <p:embed/>
                </p:oleObj>
              </mc:Choice>
              <mc:Fallback>
                <p:oleObj name="Equation" r:id="rId23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10160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4143" name="Object 31"/>
          <p:cNvGraphicFramePr>
            <a:graphicFrameLocks noChangeAspect="1"/>
          </p:cNvGraphicFramePr>
          <p:nvPr/>
        </p:nvGraphicFramePr>
        <p:xfrm>
          <a:off x="3962400" y="1828800"/>
          <a:ext cx="98266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06" name="Equation" r:id="rId25" imgW="393480" imgH="444240" progId="Equation.DSMT4">
                  <p:embed/>
                </p:oleObj>
              </mc:Choice>
              <mc:Fallback>
                <p:oleObj name="Equation" r:id="rId25" imgW="3934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98266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55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25,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7DE5-1E60-FF4F-BD1C-498D02CDAE07}" type="slidenum">
              <a:rPr lang="en-US"/>
              <a:pPr/>
              <a:t>9</a:t>
            </a:fld>
            <a:endParaRPr lang="en-US"/>
          </a:p>
        </p:txBody>
      </p:sp>
      <p:pic>
        <p:nvPicPr>
          <p:cNvPr id="475138" name="Picture 2" descr="FG14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924800" cy="5715000"/>
          </a:xfrm>
          <a:prstGeom prst="rect">
            <a:avLst/>
          </a:prstGeom>
          <a:noFill/>
        </p:spPr>
      </p:pic>
      <p:sp>
        <p:nvSpPr>
          <p:cNvPr id="4751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/>
              <a:t>Oscillation Properties</a:t>
            </a: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4572000" y="4343400"/>
            <a:ext cx="12954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Amplitude?</a:t>
            </a:r>
          </a:p>
        </p:txBody>
      </p:sp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6019800" y="4343400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</a:t>
            </a:r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75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0" y="4800600"/>
            <a:ext cx="4038600" cy="1524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When is the force greatest?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When is the speed greatest?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When is the acceleration greatest?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When is the potential energy greatest?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When is the kinetic energy greatest?</a:t>
            </a:r>
          </a:p>
        </p:txBody>
      </p:sp>
    </p:spTree>
    <p:extLst>
      <p:ext uri="{BB962C8B-B14F-4D97-AF65-F5344CB8AC3E}">
        <p14:creationId xmlns:p14="http://schemas.microsoft.com/office/powerpoint/2010/main" val="82443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45436</TotalTime>
  <Words>1173</Words>
  <Application>Microsoft Macintosh PowerPoint</Application>
  <PresentationFormat>On-screen Show (4:3)</PresentationFormat>
  <Paragraphs>130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phys1443-spring02</vt:lpstr>
      <vt:lpstr>Equation</vt:lpstr>
      <vt:lpstr>PHYS 1443 – Section 004 Lecture #24</vt:lpstr>
      <vt:lpstr>Announcements</vt:lpstr>
      <vt:lpstr>Refresher: Simple Block-Spring System</vt:lpstr>
      <vt:lpstr>Refresher: Simple Block-Spring System</vt:lpstr>
      <vt:lpstr>Example for Spring Block System</vt:lpstr>
      <vt:lpstr>Example for Spring Block System</vt:lpstr>
      <vt:lpstr>Energy of the Simple Harmonic Oscillator</vt:lpstr>
      <vt:lpstr>Energy of the Simple Harmonic Oscillator cont’d</vt:lpstr>
      <vt:lpstr>Oscillation Properties</vt:lpstr>
      <vt:lpstr>Example for Energy of Simple Harmonic Oscillator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1332</cp:revision>
  <cp:lastPrinted>2014-11-21T15:25:20Z</cp:lastPrinted>
  <dcterms:created xsi:type="dcterms:W3CDTF">2012-06-05T17:02:23Z</dcterms:created>
  <dcterms:modified xsi:type="dcterms:W3CDTF">2014-11-25T17:06:01Z</dcterms:modified>
</cp:coreProperties>
</file>