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549" r:id="rId2"/>
    <p:sldId id="597" r:id="rId3"/>
    <p:sldId id="637" r:id="rId4"/>
    <p:sldId id="560" r:id="rId5"/>
    <p:sldId id="561" r:id="rId6"/>
    <p:sldId id="572" r:id="rId7"/>
    <p:sldId id="574" r:id="rId8"/>
    <p:sldId id="563" r:id="rId9"/>
    <p:sldId id="575" r:id="rId10"/>
    <p:sldId id="576" r:id="rId11"/>
    <p:sldId id="578" r:id="rId12"/>
    <p:sldId id="579" r:id="rId13"/>
    <p:sldId id="580" r:id="rId14"/>
    <p:sldId id="581" r:id="rId15"/>
    <p:sldId id="598" r:id="rId16"/>
    <p:sldId id="599" r:id="rId17"/>
    <p:sldId id="600" r:id="rId18"/>
    <p:sldId id="601" r:id="rId19"/>
    <p:sldId id="602" r:id="rId2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FFCC"/>
    <a:srgbClr val="FFFFCC"/>
    <a:srgbClr val="CC6600"/>
    <a:srgbClr val="FF0066"/>
    <a:srgbClr val="CC00CC"/>
    <a:srgbClr val="003300"/>
    <a:srgbClr val="A50021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022" autoAdjust="0"/>
    <p:restoredTop sz="96087" autoAdjust="0"/>
  </p:normalViewPr>
  <p:slideViewPr>
    <p:cSldViewPr>
      <p:cViewPr varScale="1">
        <p:scale>
          <a:sx n="104" d="100"/>
          <a:sy n="104" d="100"/>
        </p:scale>
        <p:origin x="216" y="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Relationship Id="rId2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Relationship Id="rId2" Type="http://schemas.openxmlformats.org/officeDocument/2006/relationships/image" Target="../media/image19.wmf"/><Relationship Id="rId3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Relationship Id="rId2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7D62B9B-2C43-B34F-A767-63AD895815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099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90658E6-8E13-374D-B54E-34163DBF1E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092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41896-4BD9-6349-B1DC-53EC8D67DAFC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250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713009-248E-8B48-943E-F0D7C3B0CD19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0547" tIns="45274" rIns="90547" bIns="45274"/>
          <a:lstStyle/>
          <a:p>
            <a:pPr eaLnBrk="1" hangingPunct="1">
              <a:defRPr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3121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678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0F0D1B-7F60-1C4D-8959-E6EF2B821827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0547" tIns="45274" rIns="90547" bIns="45274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2299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E8F2CA-44CB-2147-9118-D2AED6D033FC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9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0547" tIns="45274" rIns="90547" bIns="45274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576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5F40C2-E607-ED4F-B739-8B553B539B64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415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0547" tIns="45274" rIns="90547" bIns="45274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41771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884FA3-C002-6343-8FAD-5FB05F0C9A20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93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0547" tIns="45274" rIns="90547" bIns="45274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594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209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DB853-DCA8-564B-A8BA-5A5DCF79D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65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3D83D-9E98-814A-8B9A-9DC5A9034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2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08322-88C7-8947-AFEB-CED3DE1435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4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274E5-4909-6D45-8A8E-64F09394C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2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D8ED2-62B5-DE41-847E-F676E85D6A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27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6D99A-3C5B-7246-9CCB-0B7583133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85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AA009-1B35-A244-A493-D8273650E4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70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21850-FEE6-4142-AAA6-75D01ED8BD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05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98EF2-B61C-3347-975E-3266668CC6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2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ED9A-0346-444E-8A81-41F004468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38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DD513-3674-FE43-A67D-4743D576D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09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rgbClr val="FF0066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33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rgbClr val="A50021"/>
                </a:solidFill>
              </a:defRPr>
            </a:lvl1pPr>
          </a:lstStyle>
          <a:p>
            <a:pPr>
              <a:defRPr/>
            </a:pPr>
            <a:fld id="{5A90F936-D30C-AB48-920A-9527AC07CC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A5002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6600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0033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CC00CC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FF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4" Type="http://schemas.openxmlformats.org/officeDocument/2006/relationships/image" Target="../media/image28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29.wmf"/><Relationship Id="rId5" Type="http://schemas.openxmlformats.org/officeDocument/2006/relationships/image" Target="../media/image30.emf"/><Relationship Id="rId6" Type="http://schemas.openxmlformats.org/officeDocument/2006/relationships/image" Target="../media/image31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8.wmf"/><Relationship Id="rId5" Type="http://schemas.openxmlformats.org/officeDocument/2006/relationships/image" Target="../media/image32.emf"/><Relationship Id="rId6" Type="http://schemas.openxmlformats.org/officeDocument/2006/relationships/image" Target="../media/image33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4" Type="http://schemas.openxmlformats.org/officeDocument/2006/relationships/image" Target="../media/image3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4" Type="http://schemas.openxmlformats.org/officeDocument/2006/relationships/image" Target="../media/image37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5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9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4" Type="http://schemas.openxmlformats.org/officeDocument/2006/relationships/image" Target="../media/image41.emf"/><Relationship Id="rId5" Type="http://schemas.openxmlformats.org/officeDocument/2006/relationships/image" Target="../media/image42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8" Type="http://schemas.openxmlformats.org/officeDocument/2006/relationships/image" Target="../media/image7.emf"/><Relationship Id="rId9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9.wmf"/><Relationship Id="rId5" Type="http://schemas.openxmlformats.org/officeDocument/2006/relationships/image" Target="../media/image5.emf"/><Relationship Id="rId6" Type="http://schemas.openxmlformats.org/officeDocument/2006/relationships/image" Target="../media/image10.emf"/><Relationship Id="rId7" Type="http://schemas.openxmlformats.org/officeDocument/2006/relationships/image" Target="../media/image11.emf"/><Relationship Id="rId8" Type="http://schemas.openxmlformats.org/officeDocument/2006/relationships/image" Target="../media/image12.emf"/><Relationship Id="rId9" Type="http://schemas.openxmlformats.org/officeDocument/2006/relationships/image" Target="../media/image13.emf"/><Relationship Id="rId10" Type="http://schemas.openxmlformats.org/officeDocument/2006/relationships/image" Target="../media/image1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9.wmf"/><Relationship Id="rId5" Type="http://schemas.openxmlformats.org/officeDocument/2006/relationships/image" Target="../media/image5.emf"/><Relationship Id="rId6" Type="http://schemas.openxmlformats.org/officeDocument/2006/relationships/image" Target="../media/image15.emf"/><Relationship Id="rId7" Type="http://schemas.openxmlformats.org/officeDocument/2006/relationships/image" Target="../media/image11.emf"/><Relationship Id="rId8" Type="http://schemas.openxmlformats.org/officeDocument/2006/relationships/image" Target="../media/image16.emf"/><Relationship Id="rId9" Type="http://schemas.openxmlformats.org/officeDocument/2006/relationships/image" Target="../media/image13.emf"/><Relationship Id="rId10" Type="http://schemas.openxmlformats.org/officeDocument/2006/relationships/image" Target="../media/image17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18.w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19.wmf"/><Relationship Id="rId7" Type="http://schemas.openxmlformats.org/officeDocument/2006/relationships/oleObject" Target="../embeddings/oleObject5.bin"/><Relationship Id="rId8" Type="http://schemas.openxmlformats.org/officeDocument/2006/relationships/image" Target="../media/image20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4" Type="http://schemas.openxmlformats.org/officeDocument/2006/relationships/oleObject" Target="../embeddings/oleObject6.bin"/><Relationship Id="rId5" Type="http://schemas.openxmlformats.org/officeDocument/2006/relationships/image" Target="../media/image21.wmf"/><Relationship Id="rId6" Type="http://schemas.openxmlformats.org/officeDocument/2006/relationships/oleObject" Target="../embeddings/oleObject7.bin"/><Relationship Id="rId7" Type="http://schemas.openxmlformats.org/officeDocument/2006/relationships/image" Target="../media/image22.wmf"/><Relationship Id="rId8" Type="http://schemas.openxmlformats.org/officeDocument/2006/relationships/image" Target="../media/image24.emf"/><Relationship Id="rId9" Type="http://schemas.openxmlformats.org/officeDocument/2006/relationships/image" Target="../media/image25.emf"/><Relationship Id="rId10" Type="http://schemas.openxmlformats.org/officeDocument/2006/relationships/image" Target="../media/image26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A38AD-5A4C-D541-A15F-1F788FAD079A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3450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90563" y="457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PHYS 3446 – Lecture #3</a:t>
            </a:r>
          </a:p>
        </p:txBody>
      </p:sp>
      <p:sp>
        <p:nvSpPr>
          <p:cNvPr id="345091" name="Text Box 1027"/>
          <p:cNvSpPr txBox="1">
            <a:spLocks noChangeArrowheads="1"/>
          </p:cNvSpPr>
          <p:nvPr/>
        </p:nvSpPr>
        <p:spPr bwMode="auto">
          <a:xfrm>
            <a:off x="3121863" y="1371600"/>
            <a:ext cx="291297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Wednesday, </a:t>
            </a: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Sept 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7</a:t>
            </a: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, 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2016</a:t>
            </a:r>
          </a:p>
          <a:p>
            <a:pPr algn="ctr" eaLnBrk="1" hangingPunct="1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altLang="en-US" sz="2400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altLang="en-US" sz="2400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345092" name="Text Box 1028"/>
          <p:cNvSpPr txBox="1">
            <a:spLocks noChangeArrowheads="1"/>
          </p:cNvSpPr>
          <p:nvPr/>
        </p:nvSpPr>
        <p:spPr bwMode="auto">
          <a:xfrm>
            <a:off x="1295400" y="2590800"/>
            <a:ext cx="7005638" cy="2357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altLang="en-US" sz="3200" dirty="0" smtClean="0">
                <a:solidFill>
                  <a:schemeClr val="hlink"/>
                </a:solidFill>
                <a:latin typeface="Arial Narrow" charset="0"/>
              </a:rPr>
              <a:t>Rutherford Scattering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altLang="en-US" sz="3200" dirty="0" smtClean="0">
                <a:solidFill>
                  <a:schemeClr val="hlink"/>
                </a:solidFill>
                <a:latin typeface="Arial Narrow" charset="0"/>
              </a:rPr>
              <a:t>Rutherford Scattering with Coulomb force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altLang="en-US" sz="3200" dirty="0" smtClean="0">
                <a:solidFill>
                  <a:schemeClr val="hlink"/>
                </a:solidFill>
                <a:latin typeface="Arial Narrow" charset="0"/>
              </a:rPr>
              <a:t>Scattering Cross Section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altLang="en-US" sz="3200" dirty="0" smtClean="0">
                <a:solidFill>
                  <a:schemeClr val="hlink"/>
                </a:solidFill>
                <a:latin typeface="Arial Narrow" charset="0"/>
              </a:rPr>
              <a:t>Measurement of Cross Sections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054B1-8B13-E440-8055-B4B5DBDC29AB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smtClean="0"/>
              <a:t>Rutherford Scattering with EM Force 3</a:t>
            </a:r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8153400" cy="3733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smtClean="0"/>
              <a:t>Rearranging the terms for approach, we obtain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800" smtClean="0"/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800" smtClean="0"/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8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smtClean="0"/>
              <a:t>and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800" smtClean="0"/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8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smtClean="0"/>
              <a:t>Integrating this from r</a:t>
            </a:r>
            <a:r>
              <a:rPr lang="en-US" altLang="en-US" sz="2800" baseline="-25000" smtClean="0"/>
              <a:t>0</a:t>
            </a:r>
            <a:r>
              <a:rPr lang="en-US" altLang="en-US" sz="2800" smtClean="0"/>
              <a:t> to infinity gives the angular distribution of the outgoing alpha particle </a:t>
            </a:r>
          </a:p>
        </p:txBody>
      </p:sp>
      <p:pic>
        <p:nvPicPr>
          <p:cNvPr id="377872" name="Picture 16" descr="fi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651375"/>
            <a:ext cx="4876800" cy="167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7873" name="Oval 17"/>
          <p:cNvSpPr>
            <a:spLocks noChangeArrowheads="1"/>
          </p:cNvSpPr>
          <p:nvPr/>
        </p:nvSpPr>
        <p:spPr bwMode="auto">
          <a:xfrm>
            <a:off x="3657600" y="5867400"/>
            <a:ext cx="304800" cy="304800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377874" name="Text Box 18"/>
          <p:cNvSpPr txBox="1">
            <a:spLocks noChangeArrowheads="1"/>
          </p:cNvSpPr>
          <p:nvPr/>
        </p:nvSpPr>
        <p:spPr bwMode="auto">
          <a:xfrm>
            <a:off x="5791200" y="4953000"/>
            <a:ext cx="1158875" cy="954088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1800">
                <a:solidFill>
                  <a:srgbClr val="A50021"/>
                </a:solidFill>
              </a:rPr>
              <a:t>Distance of closest approach</a:t>
            </a:r>
          </a:p>
        </p:txBody>
      </p:sp>
      <p:cxnSp>
        <p:nvCxnSpPr>
          <p:cNvPr id="377875" name="AutoShape 19"/>
          <p:cNvCxnSpPr>
            <a:cxnSpLocks noChangeShapeType="1"/>
            <a:stCxn id="377874" idx="1"/>
            <a:endCxn id="377873" idx="7"/>
          </p:cNvCxnSpPr>
          <p:nvPr/>
        </p:nvCxnSpPr>
        <p:spPr bwMode="auto">
          <a:xfrm flipH="1">
            <a:off x="3917950" y="5430838"/>
            <a:ext cx="1854200" cy="461962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77879" name="Group 23"/>
          <p:cNvGrpSpPr>
            <a:grpSpLocks/>
          </p:cNvGrpSpPr>
          <p:nvPr/>
        </p:nvGrpSpPr>
        <p:grpSpPr bwMode="auto">
          <a:xfrm>
            <a:off x="2362200" y="838200"/>
            <a:ext cx="3581400" cy="1219200"/>
            <a:chOff x="1488" y="528"/>
            <a:chExt cx="2256" cy="768"/>
          </a:xfrm>
        </p:grpSpPr>
        <p:sp>
          <p:nvSpPr>
            <p:cNvPr id="377876" name="Oval 20"/>
            <p:cNvSpPr>
              <a:spLocks noChangeArrowheads="1"/>
            </p:cNvSpPr>
            <p:nvPr/>
          </p:nvSpPr>
          <p:spPr bwMode="auto">
            <a:xfrm>
              <a:off x="1488" y="1104"/>
              <a:ext cx="192" cy="192"/>
            </a:xfrm>
            <a:prstGeom prst="ellipse">
              <a:avLst/>
            </a:prstGeom>
            <a:noFill/>
            <a:ln w="28575">
              <a:solidFill>
                <a:srgbClr val="A5002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377877" name="Oval 21"/>
            <p:cNvSpPr>
              <a:spLocks noChangeArrowheads="1"/>
            </p:cNvSpPr>
            <p:nvPr/>
          </p:nvSpPr>
          <p:spPr bwMode="auto">
            <a:xfrm>
              <a:off x="2832" y="528"/>
              <a:ext cx="912" cy="288"/>
            </a:xfrm>
            <a:prstGeom prst="ellipse">
              <a:avLst/>
            </a:prstGeom>
            <a:noFill/>
            <a:ln w="28575">
              <a:solidFill>
                <a:srgbClr val="A5002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cxnSp>
          <p:nvCxnSpPr>
            <p:cNvPr id="377878" name="AutoShape 22"/>
            <p:cNvCxnSpPr>
              <a:cxnSpLocks noChangeShapeType="1"/>
              <a:stCxn id="377877" idx="3"/>
              <a:endCxn id="377876" idx="0"/>
            </p:cNvCxnSpPr>
            <p:nvPr/>
          </p:nvCxnSpPr>
          <p:spPr bwMode="auto">
            <a:xfrm rot="5400000">
              <a:off x="2119" y="248"/>
              <a:ext cx="312" cy="1382"/>
            </a:xfrm>
            <a:prstGeom prst="curvedConnector3">
              <a:avLst>
                <a:gd name="adj1" fmla="val 4486"/>
              </a:avLst>
            </a:prstGeom>
            <a:noFill/>
            <a:ln w="28575">
              <a:solidFill>
                <a:srgbClr val="A5002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284989"/>
            <a:ext cx="4734002" cy="122961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519082"/>
            <a:ext cx="3657600" cy="12909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015430-926F-5542-BE52-89F1F592B2A5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smtClean="0"/>
              <a:t>Rutherford Scattering with EM Force 4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8153400" cy="3733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/>
              <a:t>What happens at the DCA?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400" dirty="0" smtClean="0"/>
              <a:t>Kinetic energy reduces to 0.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altLang="en-US" sz="24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400" dirty="0" smtClean="0"/>
              <a:t>The incident alpha could turn around and accelerate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400" dirty="0" smtClean="0"/>
              <a:t>We can obtain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8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400" dirty="0" smtClean="0"/>
              <a:t>This allows us to determine DCA for a given potential and </a:t>
            </a:r>
            <a:r>
              <a:rPr lang="en-US" altLang="en-US" sz="2400" dirty="0" smtClean="0">
                <a:latin typeface="Symbol" charset="2"/>
              </a:rPr>
              <a:t>c</a:t>
            </a:r>
            <a:r>
              <a:rPr lang="en-US" altLang="en-US" sz="2400" baseline="-25000" dirty="0" smtClean="0"/>
              <a:t>0</a:t>
            </a:r>
            <a:r>
              <a:rPr lang="en-US" altLang="en-US" sz="24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/>
              <a:t>Define scattering angle </a:t>
            </a:r>
            <a:r>
              <a:rPr lang="en-US" altLang="en-US" sz="2800" dirty="0" smtClean="0">
                <a:latin typeface="Symbol" charset="2"/>
              </a:rPr>
              <a:t>q</a:t>
            </a:r>
            <a:r>
              <a:rPr lang="en-US" altLang="en-US" sz="2800" dirty="0" smtClean="0"/>
              <a:t> as the changes in the asymptotic angles of the trajectory, we obtain</a:t>
            </a:r>
          </a:p>
        </p:txBody>
      </p:sp>
      <p:graphicFrame>
        <p:nvGraphicFramePr>
          <p:cNvPr id="379916" name="Object 12"/>
          <p:cNvGraphicFramePr>
            <a:graphicFrameLocks noChangeAspect="1"/>
          </p:cNvGraphicFramePr>
          <p:nvPr/>
        </p:nvGraphicFramePr>
        <p:xfrm>
          <a:off x="4953000" y="990600"/>
          <a:ext cx="1516063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87" name="Equation" r:id="rId3" imgW="622030" imgH="444307" progId="Equation.DSMT4">
                  <p:embed/>
                </p:oleObj>
              </mc:Choice>
              <mc:Fallback>
                <p:oleObj name="Equation" r:id="rId3" imgW="622030" imgH="444307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990600"/>
                        <a:ext cx="1516063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2286000"/>
            <a:ext cx="2661180" cy="8953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4267200"/>
            <a:ext cx="7383639" cy="1733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20FCB-E472-3541-9EC6-AF422556BDF5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smtClean="0"/>
              <a:t>Rutherford Scattering with EM Force 5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8153400" cy="3733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smtClean="0"/>
              <a:t>For a Coulomb potential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800" smtClean="0"/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8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smtClean="0"/>
              <a:t>DCA can be obtained for the given impact parameter b,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800" smtClean="0"/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800" smtClean="0"/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8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smtClean="0"/>
              <a:t>And the angular distribution becomes</a:t>
            </a:r>
          </a:p>
        </p:txBody>
      </p:sp>
      <p:graphicFrame>
        <p:nvGraphicFramePr>
          <p:cNvPr id="380935" name="Object 7"/>
          <p:cNvGraphicFramePr>
            <a:graphicFrameLocks noChangeAspect="1"/>
          </p:cNvGraphicFramePr>
          <p:nvPr/>
        </p:nvGraphicFramePr>
        <p:xfrm>
          <a:off x="4572000" y="946150"/>
          <a:ext cx="236220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14" name="Equation" r:id="rId3" imgW="837836" imgH="393529" progId="Equation.DSMT4">
                  <p:embed/>
                </p:oleObj>
              </mc:Choice>
              <mc:Fallback>
                <p:oleObj name="Equation" r:id="rId3" imgW="837836" imgH="39352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946150"/>
                        <a:ext cx="2362200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183" y="2590800"/>
            <a:ext cx="6892017" cy="120168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4191000"/>
            <a:ext cx="6526389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1B2D42-FC73-014D-B6D8-2F083E925654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smtClean="0"/>
              <a:t>Rutherford Scattering with EM Force 6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79248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/>
              <a:t>Replace the variable 1/r=x, and performing the integration, we obtain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/>
              <a:t>This can be rewritten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/>
              <a:t>Solving this for b, we obtain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8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011" y="3278661"/>
            <a:ext cx="5263589" cy="129333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600" y="4953000"/>
            <a:ext cx="2921000" cy="126832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547467"/>
            <a:ext cx="5492189" cy="14243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55D52-7C22-0F4D-B70A-8FAF73B9D911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smtClean="0"/>
              <a:t>Rutherford Scattering with EM Force 7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8077200" cy="4495800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defRPr/>
            </a:pPr>
            <a:r>
              <a:rPr lang="en-US" altLang="en-US" sz="2800" dirty="0" smtClean="0"/>
              <a:t>From the solution for b, we can learn the following </a:t>
            </a:r>
          </a:p>
          <a:p>
            <a:pPr marL="914400" lvl="1" indent="-4572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n-US" altLang="en-US" sz="2400" dirty="0" smtClean="0"/>
              <a:t>For fixed b, E and Z’</a:t>
            </a:r>
          </a:p>
          <a:p>
            <a:pPr marL="1295400" lvl="2" indent="-381000" eaLnBrk="1" hangingPunct="1">
              <a:lnSpc>
                <a:spcPct val="80000"/>
              </a:lnSpc>
              <a:buFontTx/>
              <a:buChar char="–"/>
              <a:defRPr/>
            </a:pPr>
            <a:r>
              <a:rPr lang="en-US" altLang="en-US" sz="2000" dirty="0" smtClean="0"/>
              <a:t>The scattering angle is larger for a larger value of Z.</a:t>
            </a:r>
          </a:p>
          <a:p>
            <a:pPr marL="1714500" lvl="3" indent="-342900" eaLnBrk="1" hangingPunct="1">
              <a:lnSpc>
                <a:spcPct val="80000"/>
              </a:lnSpc>
              <a:defRPr/>
            </a:pPr>
            <a:r>
              <a:rPr lang="en-US" altLang="en-US" sz="1800" dirty="0" smtClean="0"/>
              <a:t>Makes perfect sense since Coulomb potential is stronger with larger Z.</a:t>
            </a:r>
          </a:p>
          <a:p>
            <a:pPr marL="1714500" lvl="3" indent="-342900" eaLnBrk="1" hangingPunct="1">
              <a:lnSpc>
                <a:spcPct val="80000"/>
              </a:lnSpc>
              <a:defRPr/>
            </a:pPr>
            <a:r>
              <a:rPr lang="en-US" altLang="en-US" sz="1800" dirty="0" smtClean="0"/>
              <a:t>Results in larger deflection.</a:t>
            </a:r>
          </a:p>
          <a:p>
            <a:pPr marL="914400" lvl="1" indent="-4572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n-US" altLang="en-US" sz="2400" dirty="0" smtClean="0"/>
              <a:t>For fixed b, Z and Z’</a:t>
            </a:r>
          </a:p>
          <a:p>
            <a:pPr marL="1295400" lvl="2" indent="-381000" eaLnBrk="1" hangingPunct="1">
              <a:lnSpc>
                <a:spcPct val="80000"/>
              </a:lnSpc>
              <a:buFontTx/>
              <a:buChar char="–"/>
              <a:defRPr/>
            </a:pPr>
            <a:r>
              <a:rPr lang="en-US" altLang="en-US" sz="2000" dirty="0" smtClean="0"/>
              <a:t>The scattering angle is larger when E is smaller.</a:t>
            </a:r>
          </a:p>
          <a:p>
            <a:pPr marL="1714500" lvl="3" indent="-342900" eaLnBrk="1" hangingPunct="1">
              <a:lnSpc>
                <a:spcPct val="80000"/>
              </a:lnSpc>
              <a:defRPr/>
            </a:pPr>
            <a:r>
              <a:rPr lang="en-US" altLang="en-US" sz="1800" dirty="0" smtClean="0"/>
              <a:t>If particle has low energy, its velocity is smaller</a:t>
            </a:r>
          </a:p>
          <a:p>
            <a:pPr marL="1714500" lvl="3" indent="-342900" eaLnBrk="1" hangingPunct="1">
              <a:lnSpc>
                <a:spcPct val="80000"/>
              </a:lnSpc>
              <a:defRPr/>
            </a:pPr>
            <a:r>
              <a:rPr lang="en-US" altLang="en-US" sz="1800" dirty="0" smtClean="0"/>
              <a:t>Spends more time in the potential, suffering greater deflection</a:t>
            </a:r>
          </a:p>
          <a:p>
            <a:pPr marL="914400" lvl="1" indent="-4572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n-US" altLang="en-US" sz="2400" dirty="0" smtClean="0"/>
              <a:t>For fixed Z, Z’, and E</a:t>
            </a:r>
          </a:p>
          <a:p>
            <a:pPr marL="1295400" lvl="2" indent="-381000" eaLnBrk="1" hangingPunct="1">
              <a:lnSpc>
                <a:spcPct val="80000"/>
              </a:lnSpc>
              <a:buFontTx/>
              <a:buChar char="–"/>
              <a:defRPr/>
            </a:pPr>
            <a:r>
              <a:rPr lang="en-US" altLang="en-US" sz="2000" dirty="0" smtClean="0"/>
              <a:t>The scattering angle is larger for smaller impact parameter b</a:t>
            </a:r>
          </a:p>
          <a:p>
            <a:pPr marL="1714500" lvl="3" indent="-342900" eaLnBrk="1" hangingPunct="1">
              <a:lnSpc>
                <a:spcPct val="80000"/>
              </a:lnSpc>
              <a:defRPr/>
            </a:pPr>
            <a:r>
              <a:rPr lang="en-US" altLang="en-US" sz="1800" dirty="0" smtClean="0"/>
              <a:t>Makes perfect sense also, since as the incident particle is closer to the nucleus, it feels stronger Coulomb force.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762000"/>
            <a:ext cx="2632364" cy="1143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762000"/>
            <a:ext cx="2874819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B66D-84A6-2541-8319-06E57AE969FF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altLang="en-US"/>
              <a:t>What do we learn from scattering?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8458200" cy="556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Scattering of a particle in a </a:t>
            </a:r>
            <a:r>
              <a:rPr lang="en-US" altLang="en-US" sz="2800" u="sng" dirty="0">
                <a:solidFill>
                  <a:srgbClr val="A50021"/>
                </a:solidFill>
              </a:rPr>
              <a:t>potential</a:t>
            </a:r>
            <a:r>
              <a:rPr lang="en-US" altLang="en-US" sz="2800" u="sng" dirty="0"/>
              <a:t> </a:t>
            </a:r>
            <a:r>
              <a:rPr lang="en-US" altLang="en-US" sz="2800" dirty="0"/>
              <a:t>is completely determined when we know both  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The impact parameter, b, and 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The energy of the incident particle, E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For a fixed energy, the deflection is defined by 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The impact parameter, b. 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What do we need to perform a scattering experiment?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Incident flux of beam particles with known E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/>
              <a:t>A device </a:t>
            </a:r>
            <a:r>
              <a:rPr lang="en-US" altLang="en-US" sz="2400" dirty="0"/>
              <a:t>that can measure </a:t>
            </a:r>
            <a:r>
              <a:rPr lang="en-US" altLang="en-US" sz="2400" dirty="0" smtClean="0"/>
              <a:t>the number </a:t>
            </a:r>
            <a:r>
              <a:rPr lang="en-US" altLang="en-US" sz="2400" dirty="0"/>
              <a:t>of scattered particles at various </a:t>
            </a:r>
            <a:r>
              <a:rPr lang="en-US" altLang="en-US" sz="2400" dirty="0" smtClean="0"/>
              <a:t>scattering angle</a:t>
            </a:r>
            <a:r>
              <a:rPr lang="en-US" altLang="en-US" sz="2400" dirty="0"/>
              <a:t>, </a:t>
            </a:r>
            <a:r>
              <a:rPr lang="en-US" altLang="en-US" sz="2400" dirty="0">
                <a:latin typeface="Symbol" charset="2"/>
              </a:rPr>
              <a:t>q</a:t>
            </a:r>
            <a:r>
              <a:rPr lang="en-US" altLang="en-US" sz="2400" dirty="0"/>
              <a:t>.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Measurements of the number of scattered particles reflect 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Impact parameters of the incident particles 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The effective size of the scattering center</a:t>
            </a:r>
          </a:p>
          <a:p>
            <a:pPr>
              <a:lnSpc>
                <a:spcPct val="80000"/>
              </a:lnSpc>
            </a:pPr>
            <a:r>
              <a:rPr lang="en-US" altLang="en-US" sz="2800" dirty="0">
                <a:solidFill>
                  <a:srgbClr val="A50021"/>
                </a:solidFill>
              </a:rPr>
              <a:t>By measuring the scattering angle </a:t>
            </a:r>
            <a:r>
              <a:rPr lang="en-US" altLang="en-US" sz="2800" dirty="0">
                <a:solidFill>
                  <a:srgbClr val="A50021"/>
                </a:solidFill>
                <a:latin typeface="Symbol" charset="2"/>
              </a:rPr>
              <a:t>q</a:t>
            </a:r>
            <a:r>
              <a:rPr lang="en-US" altLang="en-US" sz="2800" dirty="0">
                <a:solidFill>
                  <a:srgbClr val="A50021"/>
                </a:solidFill>
              </a:rPr>
              <a:t>, we can learn about the potential or the </a:t>
            </a:r>
            <a:r>
              <a:rPr lang="en-US" altLang="en-US" sz="2800" dirty="0" smtClean="0">
                <a:solidFill>
                  <a:srgbClr val="A50021"/>
                </a:solidFill>
              </a:rPr>
              <a:t>force </a:t>
            </a:r>
            <a:r>
              <a:rPr lang="en-US" altLang="en-US" sz="2800" dirty="0">
                <a:solidFill>
                  <a:srgbClr val="A50021"/>
                </a:solidFill>
              </a:rPr>
              <a:t>between the target and the projectile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206166"/>
            <a:ext cx="2311400" cy="1003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00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9B13-8A17-4F48-9901-31F93F433E63}" type="slidenum">
              <a:rPr lang="en-US" altLang="en-US"/>
              <a:pPr/>
              <a:t>16</a:t>
            </a:fld>
            <a:endParaRPr lang="en-US" altLang="en-US"/>
          </a:p>
        </p:txBody>
      </p:sp>
      <p:pic>
        <p:nvPicPr>
          <p:cNvPr id="359474" name="Picture 50" descr="fig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33400"/>
            <a:ext cx="8231188" cy="287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9475" name="Text Box 51"/>
          <p:cNvSpPr txBox="1">
            <a:spLocks noChangeArrowheads="1"/>
          </p:cNvSpPr>
          <p:nvPr/>
        </p:nvSpPr>
        <p:spPr bwMode="auto">
          <a:xfrm>
            <a:off x="2819400" y="685800"/>
            <a:ext cx="990600" cy="619125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600" b="1">
                <a:solidFill>
                  <a:srgbClr val="A50021"/>
                </a:solidFill>
              </a:rPr>
              <a:t>All these land here</a:t>
            </a:r>
          </a:p>
        </p:txBody>
      </p:sp>
      <p:sp>
        <p:nvSpPr>
          <p:cNvPr id="359476" name="Line 52"/>
          <p:cNvSpPr>
            <a:spLocks noChangeShapeType="1"/>
          </p:cNvSpPr>
          <p:nvPr/>
        </p:nvSpPr>
        <p:spPr bwMode="auto">
          <a:xfrm flipH="1">
            <a:off x="1981200" y="1295400"/>
            <a:ext cx="838200" cy="6096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477" name="Line 53"/>
          <p:cNvSpPr>
            <a:spLocks noChangeShapeType="1"/>
          </p:cNvSpPr>
          <p:nvPr/>
        </p:nvSpPr>
        <p:spPr bwMode="auto">
          <a:xfrm>
            <a:off x="3810000" y="1295400"/>
            <a:ext cx="1981200" cy="5334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200400"/>
            <a:ext cx="8610600" cy="3124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N</a:t>
            </a:r>
            <a:r>
              <a:rPr lang="en-US" altLang="en-US" sz="2800" baseline="-25000" dirty="0"/>
              <a:t>0</a:t>
            </a:r>
            <a:r>
              <a:rPr lang="en-US" altLang="en-US" sz="2800" dirty="0"/>
              <a:t>: The number of particles incident on the target foil per unit area per unit time.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Any incident particles entering with impact parameter b and </a:t>
            </a:r>
            <a:r>
              <a:rPr lang="en-US" altLang="en-US" sz="2800" dirty="0" err="1"/>
              <a:t>b+db</a:t>
            </a:r>
            <a:r>
              <a:rPr lang="en-US" altLang="en-US" sz="2800" dirty="0"/>
              <a:t> will scatter to the angle </a:t>
            </a:r>
            <a:r>
              <a:rPr lang="en-US" altLang="en-US" sz="2800" dirty="0">
                <a:latin typeface="Symbol" charset="2"/>
              </a:rPr>
              <a:t>q</a:t>
            </a:r>
            <a:r>
              <a:rPr lang="en-US" altLang="en-US" sz="2800" dirty="0"/>
              <a:t> and </a:t>
            </a:r>
            <a:r>
              <a:rPr lang="en-US" altLang="en-US" sz="2800" dirty="0">
                <a:latin typeface="Symbol" charset="2"/>
              </a:rPr>
              <a:t>q</a:t>
            </a:r>
            <a:r>
              <a:rPr lang="en-US" altLang="en-US" sz="2800" dirty="0"/>
              <a:t>-</a:t>
            </a:r>
            <a:r>
              <a:rPr lang="en-US" altLang="en-US" sz="2800" dirty="0" err="1"/>
              <a:t>d</a:t>
            </a:r>
            <a:r>
              <a:rPr lang="en-US" altLang="en-US" sz="2800" dirty="0" err="1">
                <a:latin typeface="Symbol" charset="2"/>
              </a:rPr>
              <a:t>q</a:t>
            </a:r>
            <a:r>
              <a:rPr lang="en-US" altLang="en-US" sz="2800" dirty="0">
                <a:latin typeface="Symbol" charset="2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In other words, they scatter into the solid angle </a:t>
            </a:r>
            <a:r>
              <a:rPr lang="en-US" altLang="en-US" sz="2800" dirty="0" err="1"/>
              <a:t>d</a:t>
            </a:r>
            <a:r>
              <a:rPr lang="en-US" altLang="en-US" sz="2800" dirty="0" err="1">
                <a:latin typeface="Symbol" charset="2"/>
              </a:rPr>
              <a:t>W</a:t>
            </a:r>
            <a:r>
              <a:rPr lang="en-US" altLang="en-US" sz="2800" dirty="0">
                <a:latin typeface="Symbol" charset="2"/>
              </a:rPr>
              <a:t> (=</a:t>
            </a:r>
            <a:r>
              <a:rPr lang="en-US" altLang="en-US" sz="2800" dirty="0"/>
              <a:t>2</a:t>
            </a:r>
            <a:r>
              <a:rPr lang="en-US" altLang="en-US" sz="2800" dirty="0">
                <a:latin typeface="Symbol" charset="2"/>
              </a:rPr>
              <a:t>p</a:t>
            </a:r>
            <a:r>
              <a:rPr lang="en-US" altLang="en-US" sz="2800" dirty="0"/>
              <a:t>sin</a:t>
            </a:r>
            <a:r>
              <a:rPr lang="en-US" altLang="en-US" sz="2800" dirty="0">
                <a:latin typeface="Symbol" charset="2"/>
              </a:rPr>
              <a:t>q</a:t>
            </a:r>
            <a:r>
              <a:rPr lang="en-US" altLang="en-US" sz="2800" dirty="0"/>
              <a:t>d</a:t>
            </a:r>
            <a:r>
              <a:rPr lang="en-US" altLang="en-US" sz="2800" dirty="0">
                <a:latin typeface="Symbol" charset="2"/>
              </a:rPr>
              <a:t>q).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So the number of particles scattered into the solid angle </a:t>
            </a:r>
            <a:r>
              <a:rPr lang="en-US" altLang="en-US" sz="2800" dirty="0" err="1"/>
              <a:t>d</a:t>
            </a:r>
            <a:r>
              <a:rPr lang="en-US" altLang="en-US" sz="2800" dirty="0" err="1">
                <a:latin typeface="Symbol" charset="2"/>
              </a:rPr>
              <a:t>W</a:t>
            </a:r>
            <a:r>
              <a:rPr lang="en-US" altLang="en-US" sz="2800" dirty="0"/>
              <a:t> per unit time is 2</a:t>
            </a:r>
            <a:r>
              <a:rPr lang="en-US" altLang="en-US" sz="2800" dirty="0">
                <a:latin typeface="Symbol" charset="2"/>
              </a:rPr>
              <a:t>p</a:t>
            </a:r>
            <a:r>
              <a:rPr lang="en-US" altLang="en-US" sz="2800" dirty="0"/>
              <a:t>N</a:t>
            </a:r>
            <a:r>
              <a:rPr lang="en-US" altLang="en-US" sz="2800" baseline="-25000" dirty="0"/>
              <a:t>0</a:t>
            </a:r>
            <a:r>
              <a:rPr lang="en-US" altLang="en-US" sz="2800" dirty="0"/>
              <a:t>bdb.</a:t>
            </a:r>
          </a:p>
        </p:txBody>
      </p:sp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685800"/>
          </a:xfrm>
        </p:spPr>
        <p:txBody>
          <a:bodyPr/>
          <a:lstStyle/>
          <a:p>
            <a:r>
              <a:rPr lang="en-US" altLang="en-US"/>
              <a:t>Scattering Cross Section</a:t>
            </a:r>
          </a:p>
        </p:txBody>
      </p:sp>
    </p:spTree>
    <p:extLst>
      <p:ext uri="{BB962C8B-B14F-4D97-AF65-F5344CB8AC3E}">
        <p14:creationId xmlns:p14="http://schemas.microsoft.com/office/powerpoint/2010/main" val="56088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40CC-B720-5C45-A695-280BFCE35430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altLang="en-US"/>
              <a:t>Scattering Cross Section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763000" cy="5410200"/>
          </a:xfrm>
        </p:spPr>
        <p:txBody>
          <a:bodyPr/>
          <a:lstStyle/>
          <a:p>
            <a:r>
              <a:rPr lang="en-US" altLang="en-US" sz="3600" dirty="0"/>
              <a:t>For a central potential</a:t>
            </a:r>
          </a:p>
          <a:p>
            <a:pPr lvl="1"/>
            <a:r>
              <a:rPr lang="en-US" altLang="en-US" sz="3600" dirty="0"/>
              <a:t>Such as Coulomb potential</a:t>
            </a:r>
          </a:p>
          <a:p>
            <a:pPr lvl="1"/>
            <a:r>
              <a:rPr lang="en-US" altLang="en-US" sz="3600" dirty="0"/>
              <a:t>Which has spherical symmetry</a:t>
            </a:r>
          </a:p>
          <a:p>
            <a:r>
              <a:rPr lang="en-US" altLang="en-US" sz="3600" dirty="0"/>
              <a:t>The scattering center presents an effective transverse x-sectional area of</a:t>
            </a:r>
          </a:p>
          <a:p>
            <a:endParaRPr lang="en-US" altLang="en-US" sz="3600" dirty="0"/>
          </a:p>
          <a:p>
            <a:endParaRPr lang="en-US" altLang="en-US" sz="3600" dirty="0"/>
          </a:p>
          <a:p>
            <a:r>
              <a:rPr lang="en-US" altLang="en-US" sz="3600" dirty="0"/>
              <a:t>For the particles to scatter into </a:t>
            </a:r>
            <a:r>
              <a:rPr lang="en-US" altLang="en-US" sz="3600" dirty="0">
                <a:latin typeface="Symbol" charset="2"/>
              </a:rPr>
              <a:t>q</a:t>
            </a:r>
            <a:r>
              <a:rPr lang="en-US" altLang="en-US" sz="3600" dirty="0"/>
              <a:t> and </a:t>
            </a:r>
            <a:r>
              <a:rPr lang="en-US" altLang="en-US" sz="3600" dirty="0" err="1">
                <a:latin typeface="Symbol" charset="2"/>
              </a:rPr>
              <a:t>q</a:t>
            </a:r>
            <a:r>
              <a:rPr lang="en-US" altLang="en-US" sz="3600" dirty="0" err="1"/>
              <a:t>+d</a:t>
            </a:r>
            <a:r>
              <a:rPr lang="en-US" altLang="en-US" sz="3600" dirty="0" err="1">
                <a:latin typeface="Symbol" charset="2"/>
              </a:rPr>
              <a:t>q</a:t>
            </a:r>
            <a:r>
              <a:rPr lang="en-US" altLang="en-US" sz="3600" dirty="0"/>
              <a:t> </a:t>
            </a:r>
          </a:p>
          <a:p>
            <a:endParaRPr lang="en-US" altLang="en-US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3962400"/>
            <a:ext cx="5573486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57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B086-DBE3-1443-A251-1EEE56C8E5BF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altLang="en-US"/>
              <a:t>Scattering Cross Section</a:t>
            </a: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839200" cy="3505200"/>
          </a:xfrm>
        </p:spPr>
        <p:txBody>
          <a:bodyPr/>
          <a:lstStyle/>
          <a:p>
            <a:r>
              <a:rPr lang="en-US" altLang="en-US"/>
              <a:t>In more generalized cases, </a:t>
            </a:r>
            <a:r>
              <a:rPr lang="en-US" altLang="en-US">
                <a:latin typeface="Symbol" charset="2"/>
              </a:rPr>
              <a:t>Ds</a:t>
            </a:r>
            <a:r>
              <a:rPr lang="en-US" altLang="en-US"/>
              <a:t> depends on both </a:t>
            </a:r>
            <a:r>
              <a:rPr lang="en-US" altLang="en-US">
                <a:latin typeface="Symbol" charset="2"/>
              </a:rPr>
              <a:t>q</a:t>
            </a:r>
            <a:r>
              <a:rPr lang="en-US" altLang="en-US"/>
              <a:t> &amp; </a:t>
            </a:r>
            <a:r>
              <a:rPr lang="en-US" altLang="en-US">
                <a:latin typeface="Symbol" charset="2"/>
              </a:rPr>
              <a:t>f</a:t>
            </a:r>
            <a:r>
              <a:rPr lang="en-US" altLang="en-US"/>
              <a:t>.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With a spherical symmetry, </a:t>
            </a:r>
            <a:r>
              <a:rPr lang="en-US" altLang="en-US">
                <a:latin typeface="Symbol" charset="2"/>
              </a:rPr>
              <a:t>f</a:t>
            </a:r>
            <a:r>
              <a:rPr lang="en-US" altLang="en-US"/>
              <a:t> can be integrated out:</a:t>
            </a:r>
          </a:p>
        </p:txBody>
      </p:sp>
      <p:sp>
        <p:nvSpPr>
          <p:cNvPr id="414728" name="AutoShape 8"/>
          <p:cNvSpPr>
            <a:spLocks noChangeArrowheads="1"/>
          </p:cNvSpPr>
          <p:nvPr/>
        </p:nvSpPr>
        <p:spPr bwMode="auto">
          <a:xfrm>
            <a:off x="5181600" y="4572000"/>
            <a:ext cx="1905000" cy="1219200"/>
          </a:xfrm>
          <a:prstGeom prst="leftArrow">
            <a:avLst>
              <a:gd name="adj1" fmla="val 50000"/>
              <a:gd name="adj2" fmla="val 39063"/>
            </a:avLst>
          </a:prstGeom>
          <a:solidFill>
            <a:srgbClr val="FFFF99"/>
          </a:solidFill>
          <a:ln w="38100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solidFill>
                  <a:srgbClr val="A50021"/>
                </a:solidFill>
              </a:rPr>
              <a:t>Differential </a:t>
            </a:r>
          </a:p>
          <a:p>
            <a:pPr algn="ctr"/>
            <a:r>
              <a:rPr lang="en-US" altLang="en-US" sz="2000" b="1">
                <a:solidFill>
                  <a:srgbClr val="A50021"/>
                </a:solidFill>
              </a:rPr>
              <a:t>Cross Section</a:t>
            </a:r>
          </a:p>
        </p:txBody>
      </p:sp>
      <p:sp>
        <p:nvSpPr>
          <p:cNvPr id="414729" name="Text Box 9"/>
          <p:cNvSpPr txBox="1">
            <a:spLocks noChangeArrowheads="1"/>
          </p:cNvSpPr>
          <p:nvPr/>
        </p:nvSpPr>
        <p:spPr bwMode="auto">
          <a:xfrm>
            <a:off x="7315200" y="4343400"/>
            <a:ext cx="1524000" cy="1219200"/>
          </a:xfrm>
          <a:prstGeom prst="rect">
            <a:avLst/>
          </a:prstGeom>
          <a:solidFill>
            <a:srgbClr val="FFFF99"/>
          </a:solidFill>
          <a:ln w="28575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>
                <a:solidFill>
                  <a:srgbClr val="A50021"/>
                </a:solidFill>
              </a:rPr>
              <a:t>What is the dimension of the differential cross section?</a:t>
            </a:r>
          </a:p>
        </p:txBody>
      </p:sp>
      <p:sp>
        <p:nvSpPr>
          <p:cNvPr id="414730" name="Text Box 10"/>
          <p:cNvSpPr txBox="1">
            <a:spLocks noChangeArrowheads="1"/>
          </p:cNvSpPr>
          <p:nvPr/>
        </p:nvSpPr>
        <p:spPr bwMode="auto">
          <a:xfrm>
            <a:off x="7696200" y="5661025"/>
            <a:ext cx="825500" cy="434975"/>
          </a:xfrm>
          <a:prstGeom prst="rect">
            <a:avLst/>
          </a:prstGeom>
          <a:solidFill>
            <a:srgbClr val="FFFF99"/>
          </a:solidFill>
          <a:ln w="38100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A50021"/>
                </a:solidFill>
              </a:rPr>
              <a:t>Area!!</a:t>
            </a:r>
          </a:p>
        </p:txBody>
      </p:sp>
      <p:sp>
        <p:nvSpPr>
          <p:cNvPr id="414731" name="AutoShape 11"/>
          <p:cNvSpPr>
            <a:spLocks noChangeArrowheads="1"/>
          </p:cNvSpPr>
          <p:nvPr/>
        </p:nvSpPr>
        <p:spPr bwMode="auto">
          <a:xfrm>
            <a:off x="152400" y="4724400"/>
            <a:ext cx="1371600" cy="838200"/>
          </a:xfrm>
          <a:prstGeom prst="rightArrow">
            <a:avLst>
              <a:gd name="adj1" fmla="val 50000"/>
              <a:gd name="adj2" fmla="val 40909"/>
            </a:avLst>
          </a:prstGeom>
          <a:solidFill>
            <a:srgbClr val="FFFF99"/>
          </a:solidFill>
          <a:ln w="28575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solidFill>
                  <a:srgbClr val="A50021"/>
                </a:solidFill>
              </a:rPr>
              <a:t>reorganize</a:t>
            </a:r>
          </a:p>
        </p:txBody>
      </p:sp>
      <p:sp>
        <p:nvSpPr>
          <p:cNvPr id="414738" name="Oval 18"/>
          <p:cNvSpPr>
            <a:spLocks noChangeArrowheads="1"/>
          </p:cNvSpPr>
          <p:nvPr/>
        </p:nvSpPr>
        <p:spPr bwMode="auto">
          <a:xfrm>
            <a:off x="3276600" y="1693863"/>
            <a:ext cx="304800" cy="381000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739" name="Text Box 19"/>
          <p:cNvSpPr txBox="1">
            <a:spLocks noChangeArrowheads="1"/>
          </p:cNvSpPr>
          <p:nvPr/>
        </p:nvSpPr>
        <p:spPr bwMode="auto">
          <a:xfrm>
            <a:off x="1219200" y="2411413"/>
            <a:ext cx="1393825" cy="37465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rgbClr val="A50021"/>
                </a:solidFill>
              </a:rPr>
              <a:t>Why negative?</a:t>
            </a:r>
          </a:p>
        </p:txBody>
      </p:sp>
      <p:cxnSp>
        <p:nvCxnSpPr>
          <p:cNvPr id="414740" name="AutoShape 20"/>
          <p:cNvCxnSpPr>
            <a:cxnSpLocks noChangeShapeType="1"/>
            <a:stCxn id="414739" idx="3"/>
            <a:endCxn id="414738" idx="4"/>
          </p:cNvCxnSpPr>
          <p:nvPr/>
        </p:nvCxnSpPr>
        <p:spPr bwMode="auto">
          <a:xfrm flipV="1">
            <a:off x="2632075" y="2093913"/>
            <a:ext cx="796925" cy="504825"/>
          </a:xfrm>
          <a:prstGeom prst="curvedConnector2">
            <a:avLst/>
          </a:prstGeom>
          <a:noFill/>
          <a:ln w="38100">
            <a:solidFill>
              <a:srgbClr val="A5002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14741" name="Text Box 21"/>
          <p:cNvSpPr txBox="1">
            <a:spLocks noChangeArrowheads="1"/>
          </p:cNvSpPr>
          <p:nvPr/>
        </p:nvSpPr>
        <p:spPr bwMode="auto">
          <a:xfrm>
            <a:off x="3505200" y="2454275"/>
            <a:ext cx="5505033" cy="338554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 dirty="0">
                <a:solidFill>
                  <a:srgbClr val="A50021"/>
                </a:solidFill>
              </a:rPr>
              <a:t>Since the deflection and </a:t>
            </a:r>
            <a:r>
              <a:rPr lang="en-US" altLang="en-US" sz="1600" b="1" dirty="0" smtClean="0">
                <a:solidFill>
                  <a:srgbClr val="A50021"/>
                </a:solidFill>
              </a:rPr>
              <a:t>the change </a:t>
            </a:r>
            <a:r>
              <a:rPr lang="en-US" altLang="en-US" sz="1600" b="1" dirty="0">
                <a:solidFill>
                  <a:srgbClr val="A50021"/>
                </a:solidFill>
              </a:rPr>
              <a:t>of b are in opposite direction!!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444625"/>
            <a:ext cx="8346973" cy="9175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4648200"/>
            <a:ext cx="3551647" cy="113506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657600"/>
            <a:ext cx="6056671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90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AAF8F-0FEB-2547-88CA-B55D904DD748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altLang="en-US"/>
              <a:t>Scattering Cross Section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534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For a central potential, measuring the yield as a function of </a:t>
            </a:r>
            <a:r>
              <a:rPr lang="en-US" altLang="en-US" sz="2800" dirty="0">
                <a:latin typeface="Symbol" charset="2"/>
              </a:rPr>
              <a:t>q</a:t>
            </a:r>
            <a:r>
              <a:rPr lang="en-US" altLang="en-US" sz="2800" dirty="0"/>
              <a:t>, or </a:t>
            </a:r>
            <a:r>
              <a:rPr lang="en-US" altLang="en-US" sz="2800" dirty="0" smtClean="0"/>
              <a:t>the differential </a:t>
            </a:r>
            <a:r>
              <a:rPr lang="en-US" altLang="en-US" sz="2800" dirty="0"/>
              <a:t>cross section, is equivalent to measuring the entire effect of the scattering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So what is the physical meaning of the differential cross section?</a:t>
            </a:r>
          </a:p>
          <a:p>
            <a:pPr>
              <a:lnSpc>
                <a:spcPct val="90000"/>
              </a:lnSpc>
              <a:buFont typeface="Symbol" charset="2"/>
              <a:buChar char="Þ"/>
            </a:pPr>
            <a:r>
              <a:rPr lang="en-US" altLang="en-US" sz="2800" dirty="0">
                <a:solidFill>
                  <a:srgbClr val="A50021"/>
                </a:solidFill>
              </a:rPr>
              <a:t> Measurement of yield as a function of specific experimental variable</a:t>
            </a:r>
          </a:p>
          <a:p>
            <a:pPr>
              <a:lnSpc>
                <a:spcPct val="90000"/>
              </a:lnSpc>
              <a:buFont typeface="Symbol" charset="2"/>
              <a:buChar char="Þ"/>
            </a:pPr>
            <a:r>
              <a:rPr lang="en-US" altLang="en-US" sz="2800" dirty="0">
                <a:solidFill>
                  <a:srgbClr val="A50021"/>
                </a:solidFill>
              </a:rPr>
              <a:t>This is equivalent to measuring the probability of occurrence of a physical process in a specific kinematic phase space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Cross sections are measured in the unit of barns:</a:t>
            </a:r>
          </a:p>
        </p:txBody>
      </p:sp>
      <p:sp>
        <p:nvSpPr>
          <p:cNvPr id="392202" name="Text Box 10"/>
          <p:cNvSpPr txBox="1">
            <a:spLocks noChangeArrowheads="1"/>
          </p:cNvSpPr>
          <p:nvPr/>
        </p:nvSpPr>
        <p:spPr bwMode="auto">
          <a:xfrm>
            <a:off x="6553200" y="5105400"/>
            <a:ext cx="1828800" cy="739775"/>
          </a:xfrm>
          <a:prstGeom prst="rect">
            <a:avLst/>
          </a:prstGeom>
          <a:solidFill>
            <a:srgbClr val="FFFF99"/>
          </a:solidFill>
          <a:ln w="38100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>
                <a:solidFill>
                  <a:srgbClr val="A50021"/>
                </a:solidFill>
              </a:rPr>
              <a:t>Where does this come from?</a:t>
            </a:r>
          </a:p>
        </p:txBody>
      </p:sp>
      <p:sp>
        <p:nvSpPr>
          <p:cNvPr id="392204" name="Text Box 12"/>
          <p:cNvSpPr txBox="1">
            <a:spLocks noChangeArrowheads="1"/>
          </p:cNvSpPr>
          <p:nvPr/>
        </p:nvSpPr>
        <p:spPr bwMode="auto">
          <a:xfrm>
            <a:off x="2019300" y="5924490"/>
            <a:ext cx="4457700" cy="400110"/>
          </a:xfrm>
          <a:prstGeom prst="rect">
            <a:avLst/>
          </a:prstGeom>
          <a:solidFill>
            <a:srgbClr val="FFFF99"/>
          </a:solidFill>
          <a:ln w="38100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000" b="1" dirty="0">
                <a:solidFill>
                  <a:srgbClr val="A50021"/>
                </a:solidFill>
              </a:rPr>
              <a:t>Cross sectional area of </a:t>
            </a:r>
            <a:r>
              <a:rPr lang="en-US" altLang="en-US" sz="2000" b="1">
                <a:solidFill>
                  <a:srgbClr val="A50021"/>
                </a:solidFill>
              </a:rPr>
              <a:t>a </a:t>
            </a:r>
            <a:r>
              <a:rPr lang="en-US" altLang="en-US" sz="2000" b="1" smtClean="0">
                <a:solidFill>
                  <a:srgbClr val="A50021"/>
                </a:solidFill>
              </a:rPr>
              <a:t>uranium </a:t>
            </a:r>
            <a:r>
              <a:rPr lang="en-US" altLang="en-US" sz="2000" b="1" dirty="0">
                <a:solidFill>
                  <a:srgbClr val="A50021"/>
                </a:solidFill>
              </a:rPr>
              <a:t>nucleus</a:t>
            </a:r>
            <a:r>
              <a:rPr lang="en-US" altLang="en-US" sz="2000" b="1" dirty="0" smtClean="0">
                <a:solidFill>
                  <a:srgbClr val="A50021"/>
                </a:solidFill>
              </a:rPr>
              <a:t>!</a:t>
            </a:r>
            <a:r>
              <a:rPr lang="en-US" sz="2000" dirty="0"/>
              <a:t> </a:t>
            </a:r>
            <a:endParaRPr lang="en-US" altLang="en-US" sz="2000" b="1" dirty="0">
              <a:solidFill>
                <a:srgbClr val="A5002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5105400"/>
            <a:ext cx="4953000" cy="838200"/>
          </a:xfrm>
          <a:prstGeom prst="rect">
            <a:avLst/>
          </a:prstGeom>
        </p:spPr>
      </p:pic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476500" y="6400800"/>
            <a:ext cx="3543300" cy="400110"/>
          </a:xfrm>
          <a:prstGeom prst="rect">
            <a:avLst/>
          </a:prstGeom>
          <a:solidFill>
            <a:srgbClr val="FFFF99"/>
          </a:solidFill>
          <a:ln w="38100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smtClean="0"/>
              <a:t>couldn't </a:t>
            </a:r>
            <a:r>
              <a:rPr lang="en-US" sz="2000"/>
              <a:t>hit the broad side of a </a:t>
            </a:r>
            <a:r>
              <a:rPr lang="en-US" sz="2000" smtClean="0"/>
              <a:t>barn!!</a:t>
            </a:r>
            <a:endParaRPr lang="en-US" altLang="en-US" sz="2000" b="1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96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E41E1F-DB33-4948-94F3-A4FE5B12928D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Announcements</a:t>
            </a:r>
            <a:endParaRPr lang="en-US" altLang="en-US" dirty="0" smtClean="0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610600" cy="5181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600" smtClean="0"/>
              <a:t>1</a:t>
            </a:r>
            <a:r>
              <a:rPr lang="en-US" altLang="en-US" sz="3600" baseline="30000" smtClean="0"/>
              <a:t>st</a:t>
            </a:r>
            <a:r>
              <a:rPr lang="en-US" altLang="en-US" sz="3600" smtClean="0"/>
              <a:t> colloquium at 4pm today</a:t>
            </a:r>
            <a:endParaRPr lang="en-US" altLang="en-US"/>
          </a:p>
          <a:p>
            <a:pPr marL="1009650" lvl="1" indent="-609600" eaLnBrk="1" hangingPunct="1">
              <a:defRPr/>
            </a:pPr>
            <a:r>
              <a:rPr lang="en-US" altLang="en-US" sz="3200" smtClean="0"/>
              <a:t>UTA Physics faculty expo</a:t>
            </a:r>
          </a:p>
          <a:p>
            <a:pPr eaLnBrk="1" hangingPunct="1">
              <a:defRPr/>
            </a:pPr>
            <a:r>
              <a:rPr lang="en-US" altLang="en-US" sz="3600" smtClean="0"/>
              <a:t>Physics department picnic</a:t>
            </a:r>
          </a:p>
          <a:p>
            <a:pPr marL="1009650" lvl="1" indent="-609600" eaLnBrk="1" hangingPunct="1">
              <a:defRPr/>
            </a:pPr>
            <a:r>
              <a:rPr lang="en-US" altLang="en-US" sz="3200" smtClean="0"/>
              <a:t>12 – 3pm, Sat. Sept. 10</a:t>
            </a:r>
          </a:p>
          <a:p>
            <a:pPr marL="1009650" lvl="1" indent="-609600" eaLnBrk="1" hangingPunct="1">
              <a:defRPr/>
            </a:pPr>
            <a:r>
              <a:rPr lang="en-US" altLang="en-US" sz="3200" smtClean="0"/>
              <a:t>1</a:t>
            </a:r>
            <a:r>
              <a:rPr lang="en-US" altLang="en-US" sz="3200" baseline="30000" smtClean="0"/>
              <a:t>st</a:t>
            </a:r>
            <a:r>
              <a:rPr lang="en-US" altLang="en-US" sz="3200" smtClean="0"/>
              <a:t> Floor MAC</a:t>
            </a:r>
          </a:p>
        </p:txBody>
      </p:sp>
    </p:spTree>
    <p:extLst>
      <p:ext uri="{BB962C8B-B14F-4D97-AF65-F5344CB8AC3E}">
        <p14:creationId xmlns:p14="http://schemas.microsoft.com/office/powerpoint/2010/main" val="42714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E41E1F-DB33-4948-94F3-A4FE5B12928D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Reminder: Homework Assignment #1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839200" cy="54102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en-US" altLang="en-US" sz="2800" dirty="0" smtClean="0"/>
              <a:t>Compute the masses of electron, proton and alpha particles in MeV/c</a:t>
            </a:r>
            <a:r>
              <a:rPr lang="en-US" altLang="en-US" sz="2800" baseline="30000" dirty="0" smtClean="0"/>
              <a:t>2,</a:t>
            </a:r>
            <a:r>
              <a:rPr lang="en-US" altLang="en-US" sz="2800" dirty="0" smtClean="0"/>
              <a:t> using E=mc</a:t>
            </a:r>
            <a:r>
              <a:rPr lang="en-US" altLang="en-US" sz="2800" baseline="30000" dirty="0" smtClean="0"/>
              <a:t>2</a:t>
            </a:r>
            <a:r>
              <a:rPr lang="en-US" altLang="en-US" sz="2800" dirty="0" smtClean="0"/>
              <a:t>. (9 points)</a:t>
            </a:r>
          </a:p>
          <a:p>
            <a:pPr marL="990600" lvl="1" indent="-533400" eaLnBrk="1" hangingPunct="1">
              <a:buFontTx/>
              <a:buChar char="•"/>
              <a:defRPr/>
            </a:pPr>
            <a:r>
              <a:rPr lang="en-US" altLang="en-US" sz="2400" dirty="0" smtClean="0"/>
              <a:t>Need to look up and specify the masses of electrons, protons and alpha particles in kg on your paper.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altLang="en-US" sz="2800" dirty="0" smtClean="0"/>
              <a:t>Compute the gravitational and the Coulomb forces between two protons separated by 10</a:t>
            </a:r>
            <a:r>
              <a:rPr lang="en-US" altLang="en-US" sz="2800" baseline="30000" dirty="0" smtClean="0"/>
              <a:t>-10</a:t>
            </a:r>
            <a:r>
              <a:rPr lang="en-US" altLang="en-US" sz="2800" dirty="0" smtClean="0"/>
              <a:t>m and compare their strengths (15)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altLang="en-US" sz="2800" dirty="0" smtClean="0"/>
              <a:t>Derive the following equations in your book:</a:t>
            </a:r>
          </a:p>
          <a:p>
            <a:pPr marL="990600" lvl="1" indent="-533400" eaLnBrk="1" hangingPunct="1">
              <a:buFontTx/>
              <a:buChar char="•"/>
              <a:defRPr/>
            </a:pPr>
            <a:r>
              <a:rPr lang="en-US" altLang="en-US" sz="2400" dirty="0" smtClean="0"/>
              <a:t>Eq. # 1.3 (5 pts) , 1.17 (8 pts), 1.32 (12 pts)</a:t>
            </a:r>
          </a:p>
          <a:p>
            <a:pPr marL="990600" lvl="1" indent="-533400" eaLnBrk="1" hangingPunct="1">
              <a:buFontTx/>
              <a:buChar char="•"/>
              <a:defRPr/>
            </a:pPr>
            <a:r>
              <a:rPr lang="en-US" altLang="en-US" sz="2400" dirty="0" smtClean="0"/>
              <a:t>Must show detailed work and accompany explanations</a:t>
            </a:r>
          </a:p>
          <a:p>
            <a:pPr marL="990600" lvl="1" indent="-533400" eaLnBrk="1" hangingPunct="1">
              <a:buFontTx/>
              <a:buChar char="•"/>
              <a:defRPr/>
            </a:pPr>
            <a:r>
              <a:rPr lang="en-US" altLang="en-US" sz="2400" dirty="0" smtClean="0"/>
              <a:t>Copying the book or your friend will result in no credit for both of you! </a:t>
            </a:r>
          </a:p>
          <a:p>
            <a:pPr marL="609600" indent="-609600" eaLnBrk="1" hangingPunct="1">
              <a:defRPr/>
            </a:pPr>
            <a:r>
              <a:rPr lang="en-US" altLang="en-US" sz="2800" dirty="0" smtClean="0"/>
              <a:t>These assignments are due coming Monday, Sept. 12.</a:t>
            </a:r>
          </a:p>
        </p:txBody>
      </p:sp>
    </p:spTree>
    <p:extLst>
      <p:ext uri="{BB962C8B-B14F-4D97-AF65-F5344CB8AC3E}">
        <p14:creationId xmlns:p14="http://schemas.microsoft.com/office/powerpoint/2010/main" val="163430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059CD2-624F-264A-85C9-0479D1B80AB4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Rutherford Scattering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A fixed target experiment with alpha particle as projectile shot on thin gold foil</a:t>
            </a:r>
          </a:p>
          <a:p>
            <a:pPr lvl="1" eaLnBrk="1" hangingPunct="1">
              <a:defRPr/>
            </a:pPr>
            <a:r>
              <a:rPr lang="en-US" altLang="en-US" dirty="0" smtClean="0"/>
              <a:t>Alpha particle’s energy is low </a:t>
            </a:r>
            <a:r>
              <a:rPr lang="en-US" altLang="en-US" dirty="0" smtClean="0">
                <a:sym typeface="Wingdings" charset="2"/>
              </a:rPr>
              <a:t> Speed is well below 0.1c (non-relativistic)</a:t>
            </a:r>
            <a:endParaRPr lang="en-US" altLang="en-US" dirty="0" smtClean="0"/>
          </a:p>
          <a:p>
            <a:pPr eaLnBrk="1" hangingPunct="1">
              <a:defRPr/>
            </a:pPr>
            <a:r>
              <a:rPr lang="en-US" altLang="en-US" dirty="0" smtClean="0"/>
              <a:t>An elastic scattering of the particles</a:t>
            </a:r>
          </a:p>
          <a:p>
            <a:pPr eaLnBrk="1" hangingPunct="1">
              <a:defRPr/>
            </a:pPr>
            <a:r>
              <a:rPr lang="en-US" altLang="en-US" dirty="0" smtClean="0"/>
              <a:t>What are the conserved quantities in an elastic scattering?</a:t>
            </a:r>
          </a:p>
          <a:p>
            <a:pPr lvl="1" eaLnBrk="1" hangingPunct="1">
              <a:defRPr/>
            </a:pPr>
            <a:r>
              <a:rPr lang="en-US" altLang="en-US" dirty="0" smtClean="0"/>
              <a:t>Momentum</a:t>
            </a:r>
          </a:p>
          <a:p>
            <a:pPr lvl="1" eaLnBrk="1" hangingPunct="1">
              <a:defRPr/>
            </a:pPr>
            <a:r>
              <a:rPr lang="en-US" altLang="en-US" dirty="0" smtClean="0"/>
              <a:t>Kinetic Energy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91915-13F1-B248-8742-9EF3DB02B3FB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Elastic Scattering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09800"/>
            <a:ext cx="8839200" cy="3505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From momentum conservation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From the kinetic energy conservation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From these two, we obtain</a:t>
            </a:r>
          </a:p>
        </p:txBody>
      </p:sp>
      <p:sp>
        <p:nvSpPr>
          <p:cNvPr id="359443" name="Oval 19"/>
          <p:cNvSpPr>
            <a:spLocks noChangeArrowheads="1"/>
          </p:cNvSpPr>
          <p:nvPr/>
        </p:nvSpPr>
        <p:spPr bwMode="auto">
          <a:xfrm>
            <a:off x="2133600" y="1638300"/>
            <a:ext cx="304800" cy="304800"/>
          </a:xfrm>
          <a:prstGeom prst="ellipse">
            <a:avLst/>
          </a:prstGeom>
          <a:gradFill rotWithShape="0">
            <a:gsLst>
              <a:gs pos="0">
                <a:srgbClr val="FF3399"/>
              </a:gs>
              <a:gs pos="100000">
                <a:srgbClr val="FF3399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2000">
                <a:solidFill>
                  <a:srgbClr val="FFFF00"/>
                </a:solidFill>
                <a:latin typeface="Monotype Corsiva" charset="0"/>
              </a:rPr>
              <a:t>m</a:t>
            </a:r>
            <a:r>
              <a:rPr lang="en-US" altLang="en-US" sz="2000" baseline="-25000">
                <a:solidFill>
                  <a:srgbClr val="FFFF00"/>
                </a:solidFill>
                <a:latin typeface="Monotype Corsiva" charset="0"/>
              </a:rPr>
              <a:t>t</a:t>
            </a:r>
            <a:endParaRPr lang="en-US" altLang="en-US" sz="2400">
              <a:latin typeface="Monotype Corsiva" charset="0"/>
            </a:endParaRPr>
          </a:p>
        </p:txBody>
      </p:sp>
      <p:sp>
        <p:nvSpPr>
          <p:cNvPr id="359444" name="Line 20"/>
          <p:cNvSpPr>
            <a:spLocks noChangeShapeType="1"/>
          </p:cNvSpPr>
          <p:nvPr/>
        </p:nvSpPr>
        <p:spPr bwMode="auto">
          <a:xfrm>
            <a:off x="914400" y="1562100"/>
            <a:ext cx="22098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grpSp>
        <p:nvGrpSpPr>
          <p:cNvPr id="359445" name="Group 21"/>
          <p:cNvGrpSpPr>
            <a:grpSpLocks/>
          </p:cNvGrpSpPr>
          <p:nvPr/>
        </p:nvGrpSpPr>
        <p:grpSpPr bwMode="auto">
          <a:xfrm>
            <a:off x="609600" y="1143000"/>
            <a:ext cx="914400" cy="571500"/>
            <a:chOff x="384" y="936"/>
            <a:chExt cx="576" cy="360"/>
          </a:xfrm>
        </p:grpSpPr>
        <p:sp>
          <p:nvSpPr>
            <p:cNvPr id="359446" name="Oval 22"/>
            <p:cNvSpPr>
              <a:spLocks noChangeArrowheads="1"/>
            </p:cNvSpPr>
            <p:nvPr/>
          </p:nvSpPr>
          <p:spPr bwMode="auto">
            <a:xfrm>
              <a:off x="384" y="1104"/>
              <a:ext cx="192" cy="192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altLang="en-US" sz="2000">
                  <a:solidFill>
                    <a:srgbClr val="FFFF00"/>
                  </a:solidFill>
                  <a:latin typeface="Monotype Corsiva" charset="0"/>
                </a:rPr>
                <a:t>m</a:t>
              </a:r>
              <a:r>
                <a:rPr lang="en-US" altLang="en-US" sz="2000" baseline="-25000">
                  <a:solidFill>
                    <a:srgbClr val="FFFF00"/>
                  </a:solidFill>
                  <a:latin typeface="Symbol" charset="2"/>
                </a:rPr>
                <a:t>a</a:t>
              </a:r>
              <a:endParaRPr lang="en-US" altLang="en-US" sz="2000">
                <a:solidFill>
                  <a:srgbClr val="FFFF00"/>
                </a:solidFill>
                <a:latin typeface="Monotype Corsiva" charset="0"/>
              </a:endParaRPr>
            </a:p>
          </p:txBody>
        </p:sp>
        <p:sp>
          <p:nvSpPr>
            <p:cNvPr id="359447" name="Line 23"/>
            <p:cNvSpPr>
              <a:spLocks noChangeShapeType="1"/>
            </p:cNvSpPr>
            <p:nvPr/>
          </p:nvSpPr>
          <p:spPr bwMode="auto">
            <a:xfrm>
              <a:off x="576" y="1200"/>
              <a:ext cx="384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359448" name="Text Box 24"/>
            <p:cNvSpPr txBox="1">
              <a:spLocks noChangeArrowheads="1"/>
            </p:cNvSpPr>
            <p:nvPr/>
          </p:nvSpPr>
          <p:spPr bwMode="auto">
            <a:xfrm>
              <a:off x="662" y="936"/>
              <a:ext cx="1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endParaRPr lang="en-US" altLang="en-US" sz="2000" b="1">
                <a:solidFill>
                  <a:schemeClr val="accent2"/>
                </a:solidFill>
                <a:latin typeface="Monotype Corsiva" charset="0"/>
              </a:endParaRPr>
            </a:p>
          </p:txBody>
        </p:sp>
      </p:grpSp>
      <p:sp>
        <p:nvSpPr>
          <p:cNvPr id="359449" name="Line 25"/>
          <p:cNvSpPr>
            <a:spLocks noChangeShapeType="1"/>
          </p:cNvSpPr>
          <p:nvPr/>
        </p:nvSpPr>
        <p:spPr bwMode="auto">
          <a:xfrm>
            <a:off x="5638800" y="1560513"/>
            <a:ext cx="26670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grpSp>
        <p:nvGrpSpPr>
          <p:cNvPr id="359450" name="Group 26"/>
          <p:cNvGrpSpPr>
            <a:grpSpLocks/>
          </p:cNvGrpSpPr>
          <p:nvPr/>
        </p:nvGrpSpPr>
        <p:grpSpPr bwMode="auto">
          <a:xfrm>
            <a:off x="5943600" y="833438"/>
            <a:ext cx="1443038" cy="727075"/>
            <a:chOff x="480" y="1558"/>
            <a:chExt cx="909" cy="458"/>
          </a:xfrm>
        </p:grpSpPr>
        <p:sp>
          <p:nvSpPr>
            <p:cNvPr id="359451" name="Line 27"/>
            <p:cNvSpPr>
              <a:spLocks noChangeShapeType="1"/>
            </p:cNvSpPr>
            <p:nvPr/>
          </p:nvSpPr>
          <p:spPr bwMode="auto">
            <a:xfrm flipH="1">
              <a:off x="480" y="1824"/>
              <a:ext cx="432" cy="19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grpSp>
          <p:nvGrpSpPr>
            <p:cNvPr id="27678" name="Group 28"/>
            <p:cNvGrpSpPr>
              <a:grpSpLocks/>
            </p:cNvGrpSpPr>
            <p:nvPr/>
          </p:nvGrpSpPr>
          <p:grpSpPr bwMode="auto">
            <a:xfrm rot="-1318034">
              <a:off x="729" y="1558"/>
              <a:ext cx="576" cy="312"/>
              <a:chOff x="384" y="984"/>
              <a:chExt cx="576" cy="312"/>
            </a:xfrm>
          </p:grpSpPr>
          <p:sp>
            <p:nvSpPr>
              <p:cNvPr id="359453" name="Oval 29"/>
              <p:cNvSpPr>
                <a:spLocks noChangeArrowheads="1"/>
              </p:cNvSpPr>
              <p:nvPr/>
            </p:nvSpPr>
            <p:spPr bwMode="auto">
              <a:xfrm>
                <a:off x="384" y="1102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altLang="en-US" sz="2000">
                    <a:solidFill>
                      <a:srgbClr val="FFFF00"/>
                    </a:solidFill>
                    <a:latin typeface="Monotype Corsiva" charset="0"/>
                  </a:rPr>
                  <a:t>m</a:t>
                </a:r>
                <a:r>
                  <a:rPr lang="en-US" altLang="en-US" sz="2000" baseline="-25000">
                    <a:solidFill>
                      <a:srgbClr val="FFFF00"/>
                    </a:solidFill>
                    <a:latin typeface="Symbol" charset="2"/>
                  </a:rPr>
                  <a:t>a</a:t>
                </a:r>
                <a:endParaRPr lang="en-US" altLang="en-US" sz="2000">
                  <a:solidFill>
                    <a:srgbClr val="FFFF00"/>
                  </a:solidFill>
                  <a:latin typeface="Monotype Corsiva" charset="0"/>
                </a:endParaRPr>
              </a:p>
            </p:txBody>
          </p:sp>
          <p:sp>
            <p:nvSpPr>
              <p:cNvPr id="359454" name="Line 30"/>
              <p:cNvSpPr>
                <a:spLocks noChangeShapeType="1"/>
              </p:cNvSpPr>
              <p:nvPr/>
            </p:nvSpPr>
            <p:spPr bwMode="auto">
              <a:xfrm>
                <a:off x="576" y="1198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359455" name="Text Box 31"/>
              <p:cNvSpPr txBox="1">
                <a:spLocks noChangeArrowheads="1"/>
              </p:cNvSpPr>
              <p:nvPr/>
            </p:nvSpPr>
            <p:spPr bwMode="auto">
              <a:xfrm>
                <a:off x="657" y="983"/>
                <a:ext cx="116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>
                  <a:defRPr/>
                </a:pPr>
                <a:endParaRPr lang="en-US" altLang="en-US" sz="2000" b="1" baseline="-25000">
                  <a:solidFill>
                    <a:schemeClr val="accent2"/>
                  </a:solidFill>
                  <a:latin typeface="Monotype Corsiva" charset="0"/>
                </a:endParaRPr>
              </a:p>
            </p:txBody>
          </p:sp>
        </p:grpSp>
        <p:sp>
          <p:nvSpPr>
            <p:cNvPr id="359456" name="Arc 32"/>
            <p:cNvSpPr>
              <a:spLocks/>
            </p:cNvSpPr>
            <p:nvPr/>
          </p:nvSpPr>
          <p:spPr bwMode="auto">
            <a:xfrm>
              <a:off x="1104" y="1776"/>
              <a:ext cx="96" cy="24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359457" name="Text Box 33"/>
            <p:cNvSpPr txBox="1">
              <a:spLocks noChangeArrowheads="1"/>
            </p:cNvSpPr>
            <p:nvPr/>
          </p:nvSpPr>
          <p:spPr bwMode="auto">
            <a:xfrm>
              <a:off x="1190" y="1733"/>
              <a:ext cx="19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2000">
                  <a:solidFill>
                    <a:schemeClr val="accent2"/>
                  </a:solidFill>
                  <a:latin typeface="Symbol" charset="2"/>
                </a:rPr>
                <a:t>q</a:t>
              </a:r>
            </a:p>
          </p:txBody>
        </p:sp>
      </p:grpSp>
      <p:grpSp>
        <p:nvGrpSpPr>
          <p:cNvPr id="359458" name="Group 34"/>
          <p:cNvGrpSpPr>
            <a:grpSpLocks/>
          </p:cNvGrpSpPr>
          <p:nvPr/>
        </p:nvGrpSpPr>
        <p:grpSpPr bwMode="auto">
          <a:xfrm>
            <a:off x="5943600" y="1492250"/>
            <a:ext cx="1309688" cy="1044575"/>
            <a:chOff x="480" y="1973"/>
            <a:chExt cx="825" cy="658"/>
          </a:xfrm>
        </p:grpSpPr>
        <p:sp>
          <p:nvSpPr>
            <p:cNvPr id="359459" name="Line 35"/>
            <p:cNvSpPr>
              <a:spLocks noChangeShapeType="1"/>
            </p:cNvSpPr>
            <p:nvPr/>
          </p:nvSpPr>
          <p:spPr bwMode="auto">
            <a:xfrm rot="1205196">
              <a:off x="873" y="2393"/>
              <a:ext cx="432" cy="96"/>
            </a:xfrm>
            <a:prstGeom prst="line">
              <a:avLst/>
            </a:prstGeom>
            <a:noFill/>
            <a:ln w="38100">
              <a:solidFill>
                <a:srgbClr val="FF33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359460" name="Oval 36"/>
            <p:cNvSpPr>
              <a:spLocks noChangeArrowheads="1"/>
            </p:cNvSpPr>
            <p:nvPr/>
          </p:nvSpPr>
          <p:spPr bwMode="auto">
            <a:xfrm rot="1205196">
              <a:off x="762" y="2209"/>
              <a:ext cx="192" cy="192"/>
            </a:xfrm>
            <a:prstGeom prst="ellipse">
              <a:avLst/>
            </a:prstGeom>
            <a:gradFill rotWithShape="0">
              <a:gsLst>
                <a:gs pos="0">
                  <a:srgbClr val="FF3399"/>
                </a:gs>
                <a:gs pos="100000">
                  <a:srgbClr val="FF3399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altLang="en-US" sz="2000">
                  <a:solidFill>
                    <a:srgbClr val="FFFF00"/>
                  </a:solidFill>
                  <a:latin typeface="Monotype Corsiva" charset="0"/>
                </a:rPr>
                <a:t>m</a:t>
              </a:r>
              <a:r>
                <a:rPr lang="en-US" altLang="en-US" sz="2000" baseline="-25000">
                  <a:solidFill>
                    <a:srgbClr val="FFFF00"/>
                  </a:solidFill>
                  <a:latin typeface="Monotype Corsiva" charset="0"/>
                </a:rPr>
                <a:t>t</a:t>
              </a:r>
              <a:endParaRPr lang="en-US" altLang="en-US" sz="2400">
                <a:latin typeface="Monotype Corsiva" charset="0"/>
              </a:endParaRPr>
            </a:p>
          </p:txBody>
        </p:sp>
        <p:sp>
          <p:nvSpPr>
            <p:cNvPr id="359461" name="Text Box 37"/>
            <p:cNvSpPr txBox="1">
              <a:spLocks noChangeArrowheads="1"/>
            </p:cNvSpPr>
            <p:nvPr/>
          </p:nvSpPr>
          <p:spPr bwMode="auto">
            <a:xfrm rot="1205196">
              <a:off x="887" y="2343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endParaRPr lang="en-US" altLang="en-US" sz="2400">
                <a:latin typeface="Monotype Corsiva" charset="0"/>
              </a:endParaRPr>
            </a:p>
          </p:txBody>
        </p:sp>
        <p:sp>
          <p:nvSpPr>
            <p:cNvPr id="359462" name="Line 38"/>
            <p:cNvSpPr>
              <a:spLocks noChangeShapeType="1"/>
            </p:cNvSpPr>
            <p:nvPr/>
          </p:nvSpPr>
          <p:spPr bwMode="auto">
            <a:xfrm>
              <a:off x="480" y="2016"/>
              <a:ext cx="336" cy="240"/>
            </a:xfrm>
            <a:prstGeom prst="line">
              <a:avLst/>
            </a:prstGeom>
            <a:noFill/>
            <a:ln w="28575">
              <a:solidFill>
                <a:srgbClr val="FF3399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359463" name="Arc 39"/>
            <p:cNvSpPr>
              <a:spLocks/>
            </p:cNvSpPr>
            <p:nvPr/>
          </p:nvSpPr>
          <p:spPr bwMode="auto">
            <a:xfrm flipV="1">
              <a:off x="768" y="2016"/>
              <a:ext cx="96" cy="19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359464" name="Text Box 40"/>
            <p:cNvSpPr txBox="1">
              <a:spLocks noChangeArrowheads="1"/>
            </p:cNvSpPr>
            <p:nvPr/>
          </p:nvSpPr>
          <p:spPr bwMode="auto">
            <a:xfrm>
              <a:off x="902" y="1973"/>
              <a:ext cx="19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2000">
                  <a:solidFill>
                    <a:schemeClr val="accent2"/>
                  </a:solidFill>
                  <a:latin typeface="Symbol" charset="2"/>
                </a:rPr>
                <a:t>f</a:t>
              </a:r>
            </a:p>
          </p:txBody>
        </p:sp>
      </p:grpSp>
      <p:sp>
        <p:nvSpPr>
          <p:cNvPr id="359465" name="AutoShape 41"/>
          <p:cNvSpPr>
            <a:spLocks noChangeArrowheads="1"/>
          </p:cNvSpPr>
          <p:nvPr/>
        </p:nvSpPr>
        <p:spPr bwMode="auto">
          <a:xfrm>
            <a:off x="3429000" y="990600"/>
            <a:ext cx="2057400" cy="1143000"/>
          </a:xfrm>
          <a:prstGeom prst="rightArrow">
            <a:avLst>
              <a:gd name="adj1" fmla="val 50000"/>
              <a:gd name="adj2" fmla="val 45000"/>
            </a:avLst>
          </a:prstGeom>
          <a:solidFill>
            <a:srgbClr val="FFFF99"/>
          </a:solidFill>
          <a:ln w="28575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2000" b="1" dirty="0">
                <a:solidFill>
                  <a:srgbClr val="A50021"/>
                </a:solidFill>
              </a:rPr>
              <a:t>After </a:t>
            </a:r>
            <a:r>
              <a:rPr lang="en-US" altLang="en-US" sz="2000" b="1" dirty="0" smtClean="0">
                <a:solidFill>
                  <a:srgbClr val="A50021"/>
                </a:solidFill>
              </a:rPr>
              <a:t>the Collision</a:t>
            </a:r>
            <a:endParaRPr lang="en-US" altLang="en-US" sz="2000" b="1" dirty="0">
              <a:solidFill>
                <a:srgbClr val="A5002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50" y="953477"/>
            <a:ext cx="463550" cy="5705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524" y="1730507"/>
            <a:ext cx="392113" cy="5554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590800"/>
            <a:ext cx="4725634" cy="11652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5105400"/>
            <a:ext cx="2971800" cy="1085850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226" y="381000"/>
            <a:ext cx="478892" cy="54274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4004729"/>
            <a:ext cx="2209800" cy="988595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038600"/>
            <a:ext cx="4358110" cy="9581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213CF6-B78B-964B-9E29-5264540D98C2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343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Analysis Case I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90600"/>
            <a:ext cx="7696200" cy="5105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If </a:t>
            </a:r>
            <a:r>
              <a:rPr lang="en-US" altLang="en-US" dirty="0" err="1" smtClean="0"/>
              <a:t>m</a:t>
            </a:r>
            <a:r>
              <a:rPr lang="en-US" altLang="en-US" baseline="-25000" dirty="0" err="1" smtClean="0"/>
              <a:t>t</a:t>
            </a:r>
            <a:r>
              <a:rPr lang="en-US" altLang="en-US" dirty="0" smtClean="0"/>
              <a:t>&lt;&lt;m</a:t>
            </a:r>
            <a:r>
              <a:rPr lang="en-US" altLang="en-US" baseline="-25000" dirty="0" smtClean="0">
                <a:latin typeface="Symbol" charset="2"/>
              </a:rPr>
              <a:t>a</a:t>
            </a:r>
            <a:r>
              <a:rPr lang="en-US" altLang="en-US" dirty="0" smtClean="0"/>
              <a:t>, </a:t>
            </a:r>
          </a:p>
          <a:p>
            <a:pPr lvl="1" eaLnBrk="1" hangingPunct="1">
              <a:defRPr/>
            </a:pPr>
            <a:r>
              <a:rPr lang="en-US" altLang="en-US" dirty="0" smtClean="0"/>
              <a:t>left-hand side becomes positive</a:t>
            </a:r>
          </a:p>
          <a:p>
            <a:pPr lvl="1" eaLnBrk="1" hangingPunct="1">
              <a:defRPr/>
            </a:pPr>
            <a:r>
              <a:rPr lang="en-US" altLang="en-US" dirty="0" err="1" smtClean="0"/>
              <a:t>v</a:t>
            </a:r>
            <a:r>
              <a:rPr lang="en-US" altLang="en-US" baseline="-25000" dirty="0" err="1" smtClean="0">
                <a:latin typeface="Symbol" charset="2"/>
              </a:rPr>
              <a:t>a</a:t>
            </a:r>
            <a:r>
              <a:rPr lang="en-US" altLang="en-US" dirty="0" smtClean="0"/>
              <a:t> and </a:t>
            </a:r>
            <a:r>
              <a:rPr lang="en-US" altLang="en-US" dirty="0" err="1" smtClean="0"/>
              <a:t>v</a:t>
            </a:r>
            <a:r>
              <a:rPr lang="en-US" altLang="en-US" baseline="-25000" dirty="0" err="1" smtClean="0"/>
              <a:t>t</a:t>
            </a:r>
            <a:r>
              <a:rPr lang="en-US" altLang="en-US" dirty="0" smtClean="0"/>
              <a:t> must be in the same hemisphere</a:t>
            </a:r>
          </a:p>
          <a:p>
            <a:pPr lvl="1" eaLnBrk="1" hangingPunct="1">
              <a:defRPr/>
            </a:pPr>
            <a:r>
              <a:rPr lang="en-US" altLang="en-US" dirty="0" smtClean="0"/>
              <a:t>Using the actual masses</a:t>
            </a:r>
          </a:p>
          <a:p>
            <a:pPr lvl="1" eaLnBrk="1" hangingPunct="1">
              <a:defRPr/>
            </a:pPr>
            <a:r>
              <a:rPr lang="en-US" altLang="en-US" dirty="0" smtClean="0"/>
              <a:t>                                and</a:t>
            </a:r>
          </a:p>
          <a:p>
            <a:pPr lvl="1" eaLnBrk="1" hangingPunct="1">
              <a:defRPr/>
            </a:pPr>
            <a:r>
              <a:rPr lang="en-US" altLang="en-US" dirty="0" smtClean="0"/>
              <a:t>We obtain </a:t>
            </a:r>
          </a:p>
          <a:p>
            <a:pPr lvl="1" eaLnBrk="1" hangingPunct="1">
              <a:defRPr/>
            </a:pPr>
            <a:r>
              <a:rPr lang="en-US" altLang="en-US" dirty="0" smtClean="0"/>
              <a:t>If </a:t>
            </a:r>
            <a:r>
              <a:rPr lang="en-US" altLang="en-US" dirty="0" err="1" smtClean="0"/>
              <a:t>m</a:t>
            </a:r>
            <a:r>
              <a:rPr lang="en-US" altLang="en-US" baseline="-25000" dirty="0" err="1" smtClean="0"/>
              <a:t>t</a:t>
            </a:r>
            <a:r>
              <a:rPr lang="en-US" altLang="en-US" dirty="0" smtClean="0"/>
              <a:t>=m</a:t>
            </a:r>
            <a:r>
              <a:rPr lang="en-US" altLang="en-US" baseline="-25000" dirty="0" smtClean="0"/>
              <a:t>e</a:t>
            </a:r>
            <a:r>
              <a:rPr lang="en-US" altLang="en-US" dirty="0" smtClean="0"/>
              <a:t>, then </a:t>
            </a:r>
            <a:r>
              <a:rPr lang="en-US" altLang="en-US" dirty="0" err="1" smtClean="0"/>
              <a:t>m</a:t>
            </a:r>
            <a:r>
              <a:rPr lang="en-US" altLang="en-US" baseline="-25000" dirty="0" err="1" smtClean="0"/>
              <a:t>t</a:t>
            </a:r>
            <a:r>
              <a:rPr lang="en-US" altLang="en-US" dirty="0" smtClean="0"/>
              <a:t>/m</a:t>
            </a:r>
            <a:r>
              <a:rPr lang="en-US" altLang="en-US" baseline="-25000" dirty="0" smtClean="0">
                <a:latin typeface="Symbol" charset="2"/>
              </a:rPr>
              <a:t>a</a:t>
            </a:r>
            <a:r>
              <a:rPr lang="en-US" altLang="en-US" dirty="0" smtClean="0"/>
              <a:t>~10</a:t>
            </a:r>
            <a:r>
              <a:rPr lang="en-US" altLang="en-US" baseline="30000" dirty="0" smtClean="0"/>
              <a:t>-4</a:t>
            </a:r>
            <a:r>
              <a:rPr lang="en-US" altLang="en-US" dirty="0" smtClean="0"/>
              <a:t>. </a:t>
            </a:r>
            <a:r>
              <a:rPr lang="en-US" altLang="en-US" dirty="0" smtClean="0">
                <a:sym typeface="Wingdings" charset="2"/>
              </a:rPr>
              <a:t></a:t>
            </a:r>
          </a:p>
          <a:p>
            <a:pPr lvl="1" eaLnBrk="1" hangingPunct="1">
              <a:defRPr/>
            </a:pPr>
            <a:r>
              <a:rPr lang="en-US" altLang="en-US" dirty="0" smtClean="0">
                <a:sym typeface="Wingdings"/>
              </a:rPr>
              <a:t></a:t>
            </a:r>
            <a:endParaRPr lang="en-US" altLang="en-US" dirty="0" smtClean="0">
              <a:sym typeface="Wingdings" charset="2"/>
            </a:endParaRPr>
          </a:p>
          <a:p>
            <a:pPr lvl="1" eaLnBrk="1" hangingPunct="1">
              <a:defRPr/>
            </a:pPr>
            <a:r>
              <a:rPr lang="en-US" altLang="en-US" dirty="0" smtClean="0">
                <a:sym typeface="Wingdings" charset="2"/>
              </a:rPr>
              <a:t>Thus, momentum transfer to target is </a:t>
            </a:r>
            <a:r>
              <a:rPr lang="en-US" altLang="en-US" dirty="0" err="1" smtClean="0">
                <a:sym typeface="Wingdings" charset="2"/>
              </a:rPr>
              <a:t>p</a:t>
            </a:r>
            <a:r>
              <a:rPr lang="en-US" altLang="en-US" baseline="-25000" dirty="0" err="1" smtClean="0">
                <a:sym typeface="Wingdings" charset="2"/>
              </a:rPr>
              <a:t>e</a:t>
            </a:r>
            <a:r>
              <a:rPr lang="en-US" altLang="en-US" dirty="0" smtClean="0">
                <a:sym typeface="Wingdings" charset="2"/>
              </a:rPr>
              <a:t>/p</a:t>
            </a:r>
            <a:r>
              <a:rPr lang="en-US" altLang="en-US" baseline="-25000" dirty="0" smtClean="0">
                <a:latin typeface="Symbol" charset="2"/>
                <a:sym typeface="Wingdings" charset="2"/>
              </a:rPr>
              <a:t>a</a:t>
            </a:r>
            <a:r>
              <a:rPr lang="en-US" altLang="en-US" baseline="-25000" dirty="0" smtClean="0">
                <a:sym typeface="Wingdings" charset="2"/>
              </a:rPr>
              <a:t>0</a:t>
            </a:r>
            <a:r>
              <a:rPr lang="en-US" altLang="en-US" dirty="0" smtClean="0">
                <a:sym typeface="Wingdings" charset="2"/>
              </a:rPr>
              <a:t>&lt;10</a:t>
            </a:r>
            <a:r>
              <a:rPr lang="en-US" altLang="en-US" baseline="30000" dirty="0" smtClean="0">
                <a:sym typeface="Wingdings" charset="2"/>
              </a:rPr>
              <a:t>-4</a:t>
            </a:r>
            <a:r>
              <a:rPr lang="en-US" altLang="en-US" dirty="0" smtClean="0">
                <a:sym typeface="Wingdings" charset="2"/>
              </a:rPr>
              <a:t>. </a:t>
            </a:r>
          </a:p>
          <a:p>
            <a:pPr lvl="1" eaLnBrk="1" hangingPunct="1">
              <a:defRPr/>
            </a:pPr>
            <a:r>
              <a:rPr lang="en-US" altLang="en-US" dirty="0" smtClean="0">
                <a:sym typeface="Wingdings" charset="2"/>
              </a:rPr>
              <a:t>Change of momentum of alpha particle is negligible </a:t>
            </a:r>
            <a:r>
              <a:rPr lang="en-US" altLang="en-US" dirty="0" smtClean="0"/>
              <a:t> </a:t>
            </a:r>
          </a:p>
        </p:txBody>
      </p:sp>
      <p:graphicFrame>
        <p:nvGraphicFramePr>
          <p:cNvPr id="29704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25" name="Equation" r:id="rId3" imgW="451710" imgH="652471" progId="Equation.DSMT4">
                  <p:embed/>
                </p:oleObj>
              </mc:Choice>
              <mc:Fallback>
                <p:oleObj name="Equation" r:id="rId3" imgW="451710" imgH="652471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443" y="304800"/>
            <a:ext cx="3716757" cy="135804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3124200"/>
            <a:ext cx="2518833" cy="533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3106057"/>
            <a:ext cx="3048000" cy="55154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3594100"/>
            <a:ext cx="2176930" cy="596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4277" y="4051300"/>
            <a:ext cx="1425388" cy="673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831" y="4627389"/>
            <a:ext cx="7010769" cy="5542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62A867-7A49-6546-8717-9C4A236C5A9A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343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Analysis Case II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685800"/>
            <a:ext cx="8001000" cy="5486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If </a:t>
            </a:r>
            <a:r>
              <a:rPr lang="en-US" altLang="en-US" dirty="0" err="1" smtClean="0"/>
              <a:t>m</a:t>
            </a:r>
            <a:r>
              <a:rPr lang="en-US" altLang="en-US" baseline="-25000" dirty="0" err="1" smtClean="0"/>
              <a:t>t</a:t>
            </a:r>
            <a:r>
              <a:rPr lang="en-US" altLang="en-US" dirty="0" smtClean="0"/>
              <a:t>&gt;&gt;m</a:t>
            </a:r>
            <a:r>
              <a:rPr lang="en-US" altLang="en-US" baseline="-25000" dirty="0" smtClean="0">
                <a:latin typeface="Symbol" charset="2"/>
              </a:rPr>
              <a:t>a</a:t>
            </a:r>
            <a:r>
              <a:rPr lang="en-US" altLang="en-US" dirty="0" smtClean="0"/>
              <a:t>, </a:t>
            </a:r>
          </a:p>
          <a:p>
            <a:pPr lvl="1" eaLnBrk="1" hangingPunct="1">
              <a:defRPr/>
            </a:pPr>
            <a:r>
              <a:rPr lang="en-US" altLang="en-US" dirty="0" smtClean="0"/>
              <a:t>left-hand side of the above becomes negative</a:t>
            </a:r>
          </a:p>
          <a:p>
            <a:pPr lvl="1" eaLnBrk="1" hangingPunct="1">
              <a:defRPr/>
            </a:pPr>
            <a:r>
              <a:rPr lang="en-US" altLang="en-US" dirty="0" err="1" smtClean="0"/>
              <a:t>v</a:t>
            </a:r>
            <a:r>
              <a:rPr lang="en-US" altLang="en-US" baseline="-25000" dirty="0" err="1" smtClean="0">
                <a:latin typeface="Symbol" charset="2"/>
              </a:rPr>
              <a:t>a</a:t>
            </a:r>
            <a:r>
              <a:rPr lang="en-US" altLang="en-US" dirty="0" smtClean="0"/>
              <a:t> and </a:t>
            </a:r>
            <a:r>
              <a:rPr lang="en-US" altLang="en-US" dirty="0" err="1" smtClean="0"/>
              <a:t>v</a:t>
            </a:r>
            <a:r>
              <a:rPr lang="en-US" altLang="en-US" baseline="-25000" dirty="0" err="1" smtClean="0"/>
              <a:t>t</a:t>
            </a:r>
            <a:r>
              <a:rPr lang="en-US" altLang="en-US" dirty="0" smtClean="0"/>
              <a:t> are in opposite hemisphere</a:t>
            </a:r>
          </a:p>
          <a:p>
            <a:pPr lvl="1" eaLnBrk="1" hangingPunct="1">
              <a:defRPr/>
            </a:pPr>
            <a:r>
              <a:rPr lang="en-US" altLang="en-US" dirty="0" smtClean="0"/>
              <a:t>Using the actual masses</a:t>
            </a:r>
          </a:p>
          <a:p>
            <a:pPr lvl="1" eaLnBrk="1" hangingPunct="1">
              <a:defRPr/>
            </a:pPr>
            <a:r>
              <a:rPr lang="en-US" altLang="en-US" dirty="0" smtClean="0"/>
              <a:t>                                          and </a:t>
            </a:r>
          </a:p>
          <a:p>
            <a:pPr lvl="1" eaLnBrk="1" hangingPunct="1">
              <a:defRPr/>
            </a:pPr>
            <a:r>
              <a:rPr lang="en-US" altLang="en-US" dirty="0" smtClean="0"/>
              <a:t>We obtain                             so </a:t>
            </a:r>
            <a:r>
              <a:rPr lang="en-US" altLang="en-US" dirty="0" err="1" smtClean="0"/>
              <a:t>v</a:t>
            </a:r>
            <a:r>
              <a:rPr lang="en-US" altLang="en-US" baseline="-25000" dirty="0" err="1" smtClean="0"/>
              <a:t>t</a:t>
            </a:r>
            <a:r>
              <a:rPr lang="en-US" altLang="en-US" dirty="0" smtClean="0"/>
              <a:t> is small</a:t>
            </a:r>
          </a:p>
          <a:p>
            <a:pPr lvl="1" eaLnBrk="1" hangingPunct="1">
              <a:defRPr/>
            </a:pPr>
            <a:r>
              <a:rPr lang="en-US" altLang="en-US" dirty="0" smtClean="0"/>
              <a:t>If </a:t>
            </a:r>
            <a:r>
              <a:rPr lang="en-US" altLang="en-US" dirty="0" err="1" smtClean="0"/>
              <a:t>m</a:t>
            </a:r>
            <a:r>
              <a:rPr lang="en-US" altLang="en-US" baseline="-25000" dirty="0" err="1" smtClean="0"/>
              <a:t>t</a:t>
            </a:r>
            <a:r>
              <a:rPr lang="en-US" altLang="en-US" dirty="0" smtClean="0"/>
              <a:t>=</a:t>
            </a:r>
            <a:r>
              <a:rPr lang="en-US" altLang="en-US" dirty="0" err="1" smtClean="0"/>
              <a:t>m</a:t>
            </a:r>
            <a:r>
              <a:rPr lang="en-US" altLang="en-US" baseline="-25000" dirty="0" err="1" smtClean="0"/>
              <a:t>Au</a:t>
            </a:r>
            <a:r>
              <a:rPr lang="en-US" altLang="en-US" dirty="0" smtClean="0"/>
              <a:t>, then </a:t>
            </a:r>
            <a:r>
              <a:rPr lang="en-US" altLang="en-US" dirty="0" err="1" smtClean="0"/>
              <a:t>m</a:t>
            </a:r>
            <a:r>
              <a:rPr lang="en-US" altLang="en-US" baseline="-25000" dirty="0" err="1" smtClean="0"/>
              <a:t>t</a:t>
            </a:r>
            <a:r>
              <a:rPr lang="en-US" altLang="en-US" dirty="0" smtClean="0"/>
              <a:t>/m</a:t>
            </a:r>
            <a:r>
              <a:rPr lang="en-US" altLang="en-US" baseline="-25000" dirty="0" smtClean="0">
                <a:latin typeface="Symbol" charset="2"/>
              </a:rPr>
              <a:t>a</a:t>
            </a:r>
            <a:r>
              <a:rPr lang="en-US" altLang="en-US" dirty="0" smtClean="0"/>
              <a:t>~50. </a:t>
            </a:r>
            <a:r>
              <a:rPr lang="en-US" altLang="en-US" dirty="0" smtClean="0">
                <a:sym typeface="Wingdings" charset="2"/>
              </a:rPr>
              <a:t></a:t>
            </a:r>
          </a:p>
          <a:p>
            <a:pPr lvl="1" eaLnBrk="1" hangingPunct="1">
              <a:defRPr/>
            </a:pPr>
            <a:r>
              <a:rPr lang="en-US" altLang="en-US" dirty="0" smtClean="0">
                <a:sym typeface="Wingdings"/>
              </a:rPr>
              <a:t></a:t>
            </a:r>
            <a:endParaRPr lang="en-US" altLang="en-US" dirty="0" smtClean="0">
              <a:sym typeface="Wingdings" charset="2"/>
            </a:endParaRPr>
          </a:p>
          <a:p>
            <a:pPr lvl="1" eaLnBrk="1" hangingPunct="1">
              <a:defRPr/>
            </a:pPr>
            <a:r>
              <a:rPr lang="en-US" altLang="en-US" dirty="0" smtClean="0">
                <a:sym typeface="Wingdings" charset="2"/>
              </a:rPr>
              <a:t>Thus, </a:t>
            </a:r>
            <a:r>
              <a:rPr lang="en-US" altLang="en-US" dirty="0" err="1" smtClean="0">
                <a:sym typeface="Wingdings" charset="2"/>
              </a:rPr>
              <a:t>p</a:t>
            </a:r>
            <a:r>
              <a:rPr lang="en-US" altLang="en-US" baseline="-25000" dirty="0" err="1" smtClean="0">
                <a:sym typeface="Wingdings" charset="2"/>
              </a:rPr>
              <a:t>e</a:t>
            </a:r>
            <a:r>
              <a:rPr lang="en-US" altLang="en-US" dirty="0" smtClean="0">
                <a:sym typeface="Wingdings" charset="2"/>
              </a:rPr>
              <a:t>/p</a:t>
            </a:r>
            <a:r>
              <a:rPr lang="en-US" altLang="en-US" baseline="-25000" dirty="0" smtClean="0">
                <a:latin typeface="Symbol" charset="2"/>
                <a:sym typeface="Wingdings" charset="2"/>
              </a:rPr>
              <a:t>a</a:t>
            </a:r>
            <a:r>
              <a:rPr lang="en-US" altLang="en-US" baseline="-25000" dirty="0" smtClean="0">
                <a:sym typeface="Wingdings" charset="2"/>
              </a:rPr>
              <a:t>0</a:t>
            </a:r>
            <a:r>
              <a:rPr lang="en-US" altLang="en-US" dirty="0">
                <a:sym typeface="Wingdings" charset="2"/>
              </a:rPr>
              <a:t> </a:t>
            </a:r>
            <a:r>
              <a:rPr lang="en-US" altLang="en-US" dirty="0" smtClean="0">
                <a:sym typeface="Wingdings" charset="2"/>
              </a:rPr>
              <a:t>could be as large as 2p</a:t>
            </a:r>
            <a:r>
              <a:rPr lang="en-US" altLang="en-US" baseline="-25000" dirty="0" smtClean="0">
                <a:latin typeface="Symbol" charset="2"/>
                <a:sym typeface="Wingdings" charset="2"/>
              </a:rPr>
              <a:t>a</a:t>
            </a:r>
            <a:r>
              <a:rPr lang="en-US" altLang="en-US" baseline="-25000" dirty="0" smtClean="0">
                <a:sym typeface="Wingdings" charset="2"/>
              </a:rPr>
              <a:t>0</a:t>
            </a:r>
            <a:r>
              <a:rPr lang="en-US" altLang="en-US" dirty="0" smtClean="0">
                <a:sym typeface="Wingdings" charset="2"/>
              </a:rPr>
              <a:t>. </a:t>
            </a:r>
          </a:p>
          <a:p>
            <a:pPr lvl="1" eaLnBrk="1" hangingPunct="1">
              <a:defRPr/>
            </a:pPr>
            <a:r>
              <a:rPr lang="en-US" altLang="en-US" dirty="0" smtClean="0">
                <a:sym typeface="Wingdings" charset="2"/>
              </a:rPr>
              <a:t>Change of momentum of alpha particle is large</a:t>
            </a:r>
          </a:p>
          <a:p>
            <a:pPr lvl="2" eaLnBrk="1" hangingPunct="1">
              <a:defRPr/>
            </a:pPr>
            <a:r>
              <a:rPr lang="en-US" altLang="en-US" dirty="0" smtClean="0">
                <a:sym typeface="Wingdings" charset="2"/>
              </a:rPr>
              <a:t>  </a:t>
            </a:r>
            <a:r>
              <a:rPr lang="en-US" altLang="en-US" dirty="0" smtClean="0">
                <a:latin typeface="Symbol" charset="2"/>
                <a:sym typeface="Wingdings" charset="2"/>
              </a:rPr>
              <a:t>a</a:t>
            </a:r>
            <a:r>
              <a:rPr lang="en-US" altLang="en-US" dirty="0" smtClean="0">
                <a:sym typeface="Wingdings" charset="2"/>
              </a:rPr>
              <a:t> particle can even recoil  </a:t>
            </a:r>
            <a:r>
              <a:rPr lang="en-US" altLang="en-US" dirty="0" smtClean="0"/>
              <a:t> </a:t>
            </a:r>
          </a:p>
        </p:txBody>
      </p:sp>
      <p:graphicFrame>
        <p:nvGraphicFramePr>
          <p:cNvPr id="30728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2" name="Equation" r:id="rId3" imgW="451710" imgH="652471" progId="Equation.DSMT4">
                  <p:embed/>
                </p:oleObj>
              </mc:Choice>
              <mc:Fallback>
                <p:oleObj name="Equation" r:id="rId3" imgW="451710" imgH="652471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1" y="0"/>
            <a:ext cx="3657600" cy="133643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857714"/>
            <a:ext cx="3472128" cy="46991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2819400"/>
            <a:ext cx="3048000" cy="55154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3372076"/>
            <a:ext cx="2346234" cy="53181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3764189"/>
            <a:ext cx="1425388" cy="6731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4361089"/>
            <a:ext cx="3502940" cy="546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0DA75-E667-E148-B2AD-BCC5709ADBDE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smtClean="0"/>
              <a:t>Rutherford Scattering with EM Force 1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848600" cy="3886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 smtClean="0"/>
              <a:t>Let’s take into account only the EM force between the </a:t>
            </a:r>
            <a:r>
              <a:rPr lang="en-US" altLang="en-US" sz="2800" dirty="0" smtClean="0">
                <a:latin typeface="Symbol" charset="2"/>
              </a:rPr>
              <a:t>a</a:t>
            </a:r>
            <a:r>
              <a:rPr lang="en-US" altLang="en-US" sz="2800" dirty="0" smtClean="0"/>
              <a:t> and the atom </a:t>
            </a:r>
          </a:p>
          <a:p>
            <a:pPr eaLnBrk="1" hangingPunct="1">
              <a:defRPr/>
            </a:pPr>
            <a:r>
              <a:rPr lang="en-US" altLang="en-US" sz="2800" dirty="0" smtClean="0"/>
              <a:t>Coulomb force is a central force, so a conservative force</a:t>
            </a:r>
          </a:p>
          <a:p>
            <a:pPr eaLnBrk="1" hangingPunct="1">
              <a:defRPr/>
            </a:pPr>
            <a:r>
              <a:rPr lang="en-US" altLang="en-US" sz="2800" dirty="0" smtClean="0"/>
              <a:t>Coulomb potential between particles with </a:t>
            </a:r>
            <a:r>
              <a:rPr lang="en-US" altLang="en-US" sz="2800" dirty="0" err="1" smtClean="0"/>
              <a:t>Ze</a:t>
            </a:r>
            <a:r>
              <a:rPr lang="en-US" altLang="en-US" sz="2800" dirty="0" smtClean="0"/>
              <a:t> and </a:t>
            </a:r>
            <a:r>
              <a:rPr lang="en-US" altLang="en-US" sz="2800" dirty="0" err="1" smtClean="0"/>
              <a:t>Z’e</a:t>
            </a:r>
            <a:r>
              <a:rPr lang="en-US" altLang="en-US" sz="2800" dirty="0" smtClean="0"/>
              <a:t> electrical charge separated by distance r is</a:t>
            </a:r>
          </a:p>
          <a:p>
            <a:pPr eaLnBrk="1" hangingPunct="1">
              <a:defRPr/>
            </a:pPr>
            <a:endParaRPr lang="en-US" altLang="en-US" sz="2800" dirty="0" smtClean="0"/>
          </a:p>
          <a:p>
            <a:pPr eaLnBrk="1" hangingPunct="1">
              <a:defRPr/>
            </a:pPr>
            <a:r>
              <a:rPr lang="en-US" altLang="en-US" sz="2800" dirty="0" smtClean="0"/>
              <a:t>Since the total mechanical energy is conserved, </a:t>
            </a:r>
          </a:p>
        </p:txBody>
      </p:sp>
      <p:graphicFrame>
        <p:nvGraphicFramePr>
          <p:cNvPr id="3635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064225"/>
              </p:ext>
            </p:extLst>
          </p:nvPr>
        </p:nvGraphicFramePr>
        <p:xfrm>
          <a:off x="6477000" y="2971800"/>
          <a:ext cx="236220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19" name="Equation" r:id="rId3" imgW="837836" imgH="393529" progId="Equation.DSMT4">
                  <p:embed/>
                </p:oleObj>
              </mc:Choice>
              <mc:Fallback>
                <p:oleObj name="Equation" r:id="rId3" imgW="837836" imgH="39352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971800"/>
                        <a:ext cx="2362200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3526" name="Object 6"/>
          <p:cNvGraphicFramePr>
            <a:graphicFrameLocks noChangeAspect="1"/>
          </p:cNvGraphicFramePr>
          <p:nvPr/>
        </p:nvGraphicFramePr>
        <p:xfrm>
          <a:off x="914400" y="4648200"/>
          <a:ext cx="4325938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20" name="Equation" r:id="rId5" imgW="1371600" imgH="368300" progId="Equation.DSMT4">
                  <p:embed/>
                </p:oleObj>
              </mc:Choice>
              <mc:Fallback>
                <p:oleObj name="Equation" r:id="rId5" imgW="1371600" imgH="3683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648200"/>
                        <a:ext cx="4325938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3527" name="Object 7"/>
          <p:cNvGraphicFramePr>
            <a:graphicFrameLocks noChangeAspect="1"/>
          </p:cNvGraphicFramePr>
          <p:nvPr/>
        </p:nvGraphicFramePr>
        <p:xfrm>
          <a:off x="5395913" y="4572000"/>
          <a:ext cx="2605087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21" name="Equation" r:id="rId7" imgW="825142" imgH="406224" progId="Equation.DSMT4">
                  <p:embed/>
                </p:oleObj>
              </mc:Choice>
              <mc:Fallback>
                <p:oleObj name="Equation" r:id="rId7" imgW="825142" imgH="406224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913" y="4572000"/>
                        <a:ext cx="2605087" cy="128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Sept. 7, 2016</a:t>
            </a:r>
            <a:endParaRPr lang="en-US" alt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4CA7C-D4A9-B643-A9FE-535A251E7725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376838" name="Rectangle 6"/>
          <p:cNvSpPr>
            <a:spLocks noChangeArrowheads="1"/>
          </p:cNvSpPr>
          <p:nvPr/>
        </p:nvSpPr>
        <p:spPr bwMode="auto">
          <a:xfrm>
            <a:off x="381000" y="3352800"/>
            <a:ext cx="80010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From the energy relation, we obtain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From the definition of angular momentum, we obtain an equation of motion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From energy conservation, we obtain another equation of motion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400" dirty="0" smtClean="0"/>
          </a:p>
        </p:txBody>
      </p:sp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smtClean="0"/>
              <a:t>Rutherford Scattering with EM Force 2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5800" y="838200"/>
            <a:ext cx="4419600" cy="2438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 smtClean="0"/>
              <a:t>The distance vector </a:t>
            </a:r>
            <a:r>
              <a:rPr lang="en-US" altLang="en-US" sz="2400" b="1" dirty="0" smtClean="0"/>
              <a:t>r</a:t>
            </a:r>
            <a:r>
              <a:rPr lang="en-US" altLang="en-US" sz="2400" dirty="0" smtClean="0"/>
              <a:t> is always the same direction as the force throughout the entire motion, so the net torque (</a:t>
            </a:r>
            <a:r>
              <a:rPr lang="en-US" altLang="en-US" sz="2400" b="1" dirty="0" err="1" smtClean="0"/>
              <a:t>r</a:t>
            </a:r>
            <a:r>
              <a:rPr lang="en-US" altLang="en-US" sz="2400" dirty="0" err="1" smtClean="0"/>
              <a:t>x</a:t>
            </a:r>
            <a:r>
              <a:rPr lang="en-US" altLang="en-US" sz="2400" b="1" dirty="0" err="1" smtClean="0"/>
              <a:t>F</a:t>
            </a:r>
            <a:r>
              <a:rPr lang="en-US" altLang="en-US" sz="2400" dirty="0" smtClean="0"/>
              <a:t>) is 0.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 smtClean="0"/>
              <a:t>Since there is no net torque, the angular momentum (</a:t>
            </a:r>
            <a:r>
              <a:rPr lang="en-US" altLang="en-US" sz="2400" b="1" dirty="0" smtClean="0"/>
              <a:t>l</a:t>
            </a:r>
            <a:r>
              <a:rPr lang="en-US" altLang="en-US" sz="2400" dirty="0" smtClean="0"/>
              <a:t>=</a:t>
            </a:r>
            <a:r>
              <a:rPr lang="en-US" altLang="en-US" sz="2400" b="1" dirty="0" err="1" smtClean="0"/>
              <a:t>r</a:t>
            </a:r>
            <a:r>
              <a:rPr lang="en-US" altLang="en-US" sz="2400" dirty="0" err="1" smtClean="0"/>
              <a:t>x</a:t>
            </a:r>
            <a:r>
              <a:rPr lang="en-US" altLang="en-US" sz="2400" b="1" dirty="0" err="1" smtClean="0"/>
              <a:t>p</a:t>
            </a:r>
            <a:r>
              <a:rPr lang="en-US" altLang="en-US" sz="2400" dirty="0" smtClean="0"/>
              <a:t>) is conserved. </a:t>
            </a:r>
            <a:r>
              <a:rPr lang="en-US" altLang="en-US" sz="2400" dirty="0" smtClean="0">
                <a:sym typeface="Wingdings" charset="2"/>
              </a:rPr>
              <a:t> The magnitude of the angular momentum is </a:t>
            </a:r>
            <a:r>
              <a:rPr lang="en-US" altLang="en-US" sz="2400" b="1" i="1" dirty="0" smtClean="0">
                <a:sym typeface="Wingdings" charset="2"/>
              </a:rPr>
              <a:t>l=mv</a:t>
            </a:r>
            <a:r>
              <a:rPr lang="en-US" altLang="en-US" sz="2400" b="1" i="1" baseline="-25000" dirty="0" smtClean="0">
                <a:sym typeface="Wingdings" charset="2"/>
              </a:rPr>
              <a:t>0</a:t>
            </a:r>
            <a:r>
              <a:rPr lang="en-US" altLang="en-US" sz="2400" b="1" i="1" dirty="0" smtClean="0">
                <a:sym typeface="Wingdings" charset="2"/>
              </a:rPr>
              <a:t>b</a:t>
            </a:r>
            <a:r>
              <a:rPr lang="en-US" altLang="en-US" sz="2400" dirty="0" smtClean="0">
                <a:sym typeface="Wingdings" charset="2"/>
              </a:rPr>
              <a:t>.</a:t>
            </a:r>
          </a:p>
        </p:txBody>
      </p:sp>
      <p:pic>
        <p:nvPicPr>
          <p:cNvPr id="376836" name="Picture 4" descr="fig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38200"/>
            <a:ext cx="4343400" cy="183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76837" name="Object 5"/>
          <p:cNvGraphicFramePr>
            <a:graphicFrameLocks noChangeAspect="1"/>
          </p:cNvGraphicFramePr>
          <p:nvPr/>
        </p:nvGraphicFramePr>
        <p:xfrm>
          <a:off x="1371600" y="3733800"/>
          <a:ext cx="307498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75" name="Equation" r:id="rId4" imgW="1409088" imgH="241195" progId="Equation.DSMT4">
                  <p:embed/>
                </p:oleObj>
              </mc:Choice>
              <mc:Fallback>
                <p:oleObj name="Equation" r:id="rId4" imgW="1409088" imgH="241195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733800"/>
                        <a:ext cx="3074988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6839" name="Oval 7"/>
          <p:cNvSpPr>
            <a:spLocks noChangeArrowheads="1"/>
          </p:cNvSpPr>
          <p:nvPr/>
        </p:nvSpPr>
        <p:spPr bwMode="auto">
          <a:xfrm>
            <a:off x="228600" y="2209800"/>
            <a:ext cx="381000" cy="304800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376842" name="Oval 10"/>
          <p:cNvSpPr>
            <a:spLocks noChangeArrowheads="1"/>
          </p:cNvSpPr>
          <p:nvPr/>
        </p:nvSpPr>
        <p:spPr bwMode="auto">
          <a:xfrm>
            <a:off x="5608638" y="5334000"/>
            <a:ext cx="838200" cy="914400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376843" name="Text Box 11"/>
          <p:cNvSpPr txBox="1">
            <a:spLocks noChangeArrowheads="1"/>
          </p:cNvSpPr>
          <p:nvPr/>
        </p:nvSpPr>
        <p:spPr bwMode="auto">
          <a:xfrm>
            <a:off x="7208838" y="5386388"/>
            <a:ext cx="1724025" cy="404812"/>
          </a:xfrm>
          <a:prstGeom prst="rect">
            <a:avLst/>
          </a:prstGeom>
          <a:solidFill>
            <a:srgbClr val="FFFF99"/>
          </a:solidFill>
          <a:ln w="38100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1800">
                <a:solidFill>
                  <a:srgbClr val="A50021"/>
                </a:solidFill>
              </a:rPr>
              <a:t>Centrifugal barrier</a:t>
            </a:r>
          </a:p>
        </p:txBody>
      </p:sp>
      <p:cxnSp>
        <p:nvCxnSpPr>
          <p:cNvPr id="376844" name="AutoShape 12"/>
          <p:cNvCxnSpPr>
            <a:cxnSpLocks noChangeShapeType="1"/>
            <a:stCxn id="376843" idx="1"/>
            <a:endCxn id="376842" idx="6"/>
          </p:cNvCxnSpPr>
          <p:nvPr/>
        </p:nvCxnSpPr>
        <p:spPr bwMode="auto">
          <a:xfrm flipH="1">
            <a:off x="6465888" y="5589588"/>
            <a:ext cx="723900" cy="201612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76845" name="Rectangle 13"/>
          <p:cNvSpPr>
            <a:spLocks noChangeArrowheads="1"/>
          </p:cNvSpPr>
          <p:nvPr/>
        </p:nvSpPr>
        <p:spPr bwMode="auto">
          <a:xfrm>
            <a:off x="4618038" y="5410200"/>
            <a:ext cx="1828800" cy="762000"/>
          </a:xfrm>
          <a:prstGeom prst="rect">
            <a:avLst/>
          </a:prstGeom>
          <a:noFill/>
          <a:ln w="38100">
            <a:solidFill>
              <a:srgbClr val="CC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376846" name="Text Box 14"/>
          <p:cNvSpPr txBox="1">
            <a:spLocks noChangeArrowheads="1"/>
          </p:cNvSpPr>
          <p:nvPr/>
        </p:nvSpPr>
        <p:spPr bwMode="auto">
          <a:xfrm>
            <a:off x="7285038" y="6096000"/>
            <a:ext cx="1706562" cy="404813"/>
          </a:xfrm>
          <a:prstGeom prst="rect">
            <a:avLst/>
          </a:prstGeom>
          <a:solidFill>
            <a:srgbClr val="FFFF99"/>
          </a:solidFill>
          <a:ln w="38100">
            <a:solidFill>
              <a:srgbClr val="CC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1800">
                <a:solidFill>
                  <a:srgbClr val="CC00CC"/>
                </a:solidFill>
              </a:rPr>
              <a:t>Effective potential</a:t>
            </a:r>
          </a:p>
        </p:txBody>
      </p:sp>
      <p:cxnSp>
        <p:nvCxnSpPr>
          <p:cNvPr id="376847" name="AutoShape 15"/>
          <p:cNvCxnSpPr>
            <a:cxnSpLocks noChangeShapeType="1"/>
            <a:stCxn id="376846" idx="1"/>
            <a:endCxn id="376845" idx="2"/>
          </p:cNvCxnSpPr>
          <p:nvPr/>
        </p:nvCxnSpPr>
        <p:spPr bwMode="auto">
          <a:xfrm flipH="1" flipV="1">
            <a:off x="5532438" y="6191250"/>
            <a:ext cx="1733550" cy="107950"/>
          </a:xfrm>
          <a:prstGeom prst="straightConnector1">
            <a:avLst/>
          </a:prstGeom>
          <a:noFill/>
          <a:ln w="38100">
            <a:solidFill>
              <a:srgbClr val="CC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76848" name="Text Box 16"/>
          <p:cNvSpPr txBox="1">
            <a:spLocks noChangeArrowheads="1"/>
          </p:cNvSpPr>
          <p:nvPr/>
        </p:nvSpPr>
        <p:spPr bwMode="auto">
          <a:xfrm>
            <a:off x="1584325" y="2778125"/>
            <a:ext cx="1693863" cy="404813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1800">
                <a:solidFill>
                  <a:srgbClr val="A50021"/>
                </a:solidFill>
              </a:rPr>
              <a:t>Impact parameter</a:t>
            </a:r>
          </a:p>
        </p:txBody>
      </p:sp>
      <p:cxnSp>
        <p:nvCxnSpPr>
          <p:cNvPr id="376850" name="AutoShape 18"/>
          <p:cNvCxnSpPr>
            <a:cxnSpLocks noChangeShapeType="1"/>
            <a:stCxn id="376848" idx="1"/>
            <a:endCxn id="376839" idx="5"/>
          </p:cNvCxnSpPr>
          <p:nvPr/>
        </p:nvCxnSpPr>
        <p:spPr bwMode="auto">
          <a:xfrm flipH="1" flipV="1">
            <a:off x="554038" y="2489200"/>
            <a:ext cx="1011237" cy="492125"/>
          </a:xfrm>
          <a:prstGeom prst="straightConnector1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aphicFrame>
        <p:nvGraphicFramePr>
          <p:cNvPr id="376851" name="Object 19"/>
          <p:cNvGraphicFramePr>
            <a:graphicFrameLocks noChangeAspect="1"/>
          </p:cNvGraphicFramePr>
          <p:nvPr/>
        </p:nvGraphicFramePr>
        <p:xfrm>
          <a:off x="4433888" y="3733800"/>
          <a:ext cx="196691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76" name="Equation" r:id="rId6" imgW="901309" imgH="228501" progId="Equation.DSMT4">
                  <p:embed/>
                </p:oleObj>
              </mc:Choice>
              <mc:Fallback>
                <p:oleObj name="Equation" r:id="rId6" imgW="901309" imgH="228501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3888" y="3733800"/>
                        <a:ext cx="1966912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6853" name="AutoShape 21"/>
          <p:cNvSpPr>
            <a:spLocks noChangeArrowheads="1"/>
          </p:cNvSpPr>
          <p:nvPr/>
        </p:nvSpPr>
        <p:spPr bwMode="auto">
          <a:xfrm>
            <a:off x="2286000" y="5486400"/>
            <a:ext cx="4572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28575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37" y="5223617"/>
            <a:ext cx="1833563" cy="110098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4481513"/>
            <a:ext cx="2084140" cy="5069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874" y="5257800"/>
            <a:ext cx="3811526" cy="10164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16551</TotalTime>
  <Words>1466</Words>
  <Application>Microsoft Macintosh PowerPoint</Application>
  <PresentationFormat>On-screen Show (4:3)</PresentationFormat>
  <Paragraphs>247</Paragraphs>
  <Slides>19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Narrow</vt:lpstr>
      <vt:lpstr>Monotype Corsiva</vt:lpstr>
      <vt:lpstr>Symbol</vt:lpstr>
      <vt:lpstr>Times New Roman</vt:lpstr>
      <vt:lpstr>Wingdings</vt:lpstr>
      <vt:lpstr>Arial</vt:lpstr>
      <vt:lpstr>phys1443-spring02</vt:lpstr>
      <vt:lpstr>Equation</vt:lpstr>
      <vt:lpstr>PHYS 3446 – Lecture #3</vt:lpstr>
      <vt:lpstr>Announcements</vt:lpstr>
      <vt:lpstr>Reminder: Homework Assignment #1</vt:lpstr>
      <vt:lpstr>Rutherford Scattering</vt:lpstr>
      <vt:lpstr>Elastic Scattering</vt:lpstr>
      <vt:lpstr>Analysis Case I</vt:lpstr>
      <vt:lpstr>Analysis Case II</vt:lpstr>
      <vt:lpstr>Rutherford Scattering with EM Force 1</vt:lpstr>
      <vt:lpstr>Rutherford Scattering with EM Force 2</vt:lpstr>
      <vt:lpstr>Rutherford Scattering with EM Force 3</vt:lpstr>
      <vt:lpstr>Rutherford Scattering with EM Force 4</vt:lpstr>
      <vt:lpstr>Rutherford Scattering with EM Force 5</vt:lpstr>
      <vt:lpstr>Rutherford Scattering with EM Force 6</vt:lpstr>
      <vt:lpstr>Rutherford Scattering with EM Force 7</vt:lpstr>
      <vt:lpstr>What do we learn from scattering?</vt:lpstr>
      <vt:lpstr>Scattering Cross Section</vt:lpstr>
      <vt:lpstr>Scattering Cross Section</vt:lpstr>
      <vt:lpstr>Scattering Cross Section</vt:lpstr>
      <vt:lpstr>Scattering Cross Section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819</cp:revision>
  <dcterms:created xsi:type="dcterms:W3CDTF">2002-01-14T15:59:50Z</dcterms:created>
  <dcterms:modified xsi:type="dcterms:W3CDTF">2016-09-07T21:22:10Z</dcterms:modified>
</cp:coreProperties>
</file>