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549" r:id="rId2"/>
    <p:sldId id="597" r:id="rId3"/>
    <p:sldId id="638" r:id="rId4"/>
    <p:sldId id="602" r:id="rId5"/>
    <p:sldId id="603" r:id="rId6"/>
    <p:sldId id="640" r:id="rId7"/>
    <p:sldId id="639" r:id="rId8"/>
    <p:sldId id="606" r:id="rId9"/>
    <p:sldId id="607" r:id="rId10"/>
    <p:sldId id="608" r:id="rId11"/>
    <p:sldId id="609" r:id="rId12"/>
    <p:sldId id="610" r:id="rId13"/>
    <p:sldId id="611" r:id="rId14"/>
    <p:sldId id="612" r:id="rId15"/>
    <p:sldId id="613" r:id="rId16"/>
    <p:sldId id="614" r:id="rId17"/>
    <p:sldId id="615" r:id="rId18"/>
    <p:sldId id="616" r:id="rId19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FFCC"/>
    <a:srgbClr val="FFFFCC"/>
    <a:srgbClr val="CC6600"/>
    <a:srgbClr val="FF0066"/>
    <a:srgbClr val="CC00CC"/>
    <a:srgbClr val="003300"/>
    <a:srgbClr val="A50021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944" autoAdjust="0"/>
    <p:restoredTop sz="96087" autoAdjust="0"/>
  </p:normalViewPr>
  <p:slideViewPr>
    <p:cSldViewPr>
      <p:cViewPr varScale="1">
        <p:scale>
          <a:sx n="86" d="100"/>
          <a:sy n="86" d="100"/>
        </p:scale>
        <p:origin x="216" y="5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Relationship Id="rId2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4" Type="http://schemas.openxmlformats.org/officeDocument/2006/relationships/image" Target="../media/image7.wmf"/><Relationship Id="rId1" Type="http://schemas.openxmlformats.org/officeDocument/2006/relationships/image" Target="../media/image4.wmf"/><Relationship Id="rId2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Relationship Id="rId2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Relationship Id="rId2" Type="http://schemas.openxmlformats.org/officeDocument/2006/relationships/image" Target="../media/image15.wmf"/><Relationship Id="rId3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4" Type="http://schemas.openxmlformats.org/officeDocument/2006/relationships/image" Target="../media/image21.wmf"/><Relationship Id="rId1" Type="http://schemas.openxmlformats.org/officeDocument/2006/relationships/image" Target="../media/image17.wmf"/><Relationship Id="rId2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4" Type="http://schemas.openxmlformats.org/officeDocument/2006/relationships/image" Target="../media/image24.wmf"/><Relationship Id="rId1" Type="http://schemas.openxmlformats.org/officeDocument/2006/relationships/image" Target="../media/image17.wmf"/><Relationship Id="rId2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4" Type="http://schemas.openxmlformats.org/officeDocument/2006/relationships/image" Target="../media/image27.wmf"/><Relationship Id="rId5" Type="http://schemas.openxmlformats.org/officeDocument/2006/relationships/image" Target="../media/image28.wmf"/><Relationship Id="rId6" Type="http://schemas.openxmlformats.org/officeDocument/2006/relationships/image" Target="../media/image29.wmf"/><Relationship Id="rId7" Type="http://schemas.openxmlformats.org/officeDocument/2006/relationships/image" Target="../media/image30.wmf"/><Relationship Id="rId8" Type="http://schemas.openxmlformats.org/officeDocument/2006/relationships/image" Target="../media/image22.wmf"/><Relationship Id="rId9" Type="http://schemas.openxmlformats.org/officeDocument/2006/relationships/image" Target="../media/image31.wmf"/><Relationship Id="rId1" Type="http://schemas.openxmlformats.org/officeDocument/2006/relationships/image" Target="../media/image17.wmf"/><Relationship Id="rId2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4" Type="http://schemas.openxmlformats.org/officeDocument/2006/relationships/image" Target="../media/image29.wmf"/><Relationship Id="rId5" Type="http://schemas.openxmlformats.org/officeDocument/2006/relationships/image" Target="../media/image30.wmf"/><Relationship Id="rId1" Type="http://schemas.openxmlformats.org/officeDocument/2006/relationships/image" Target="../media/image17.wmf"/><Relationship Id="rId2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87D62B9B-2C43-B34F-A767-63AD895815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8099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590658E6-8E13-374D-B54E-34163DBF1E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20920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C41896-4BD9-6349-B1DC-53EC8D67DAFC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4250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0658E6-8E13-374D-B54E-34163DBF1E24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7885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884FA3-C002-6343-8FAD-5FB05F0C9A20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93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393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 lIns="90547" tIns="45274" rIns="90547" bIns="45274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5946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81FCE4-A0EA-9A42-BE82-48B4A4A5CFFD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95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 lIns="90547" tIns="45274" rIns="90547" bIns="45274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8079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7284D3-3812-E643-B397-D1C177AA2CBD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97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 lIns="90547" tIns="45274" rIns="90547" bIns="45274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29405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7A59B8-A9EC-D949-BC95-F97826D39749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 lIns="90547" tIns="45274" rIns="90547" bIns="45274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05566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72C0F9-3295-9240-9E4C-96CCC6E0108D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399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 lIns="90547" tIns="45274" rIns="90547" bIns="45274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54594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0658E6-8E13-374D-B54E-34163DBF1E24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651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22098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DB853-DCA8-564B-A8BA-5A5DCF79D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5653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3D83D-9E98-814A-8B9A-9DC5A90342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921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08322-88C7-8947-AFEB-CED3DE1435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64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5274E5-4909-6D45-8A8E-64F09394C4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21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D8ED2-62B5-DE41-847E-F676E85D6A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6276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6D99A-3C5B-7246-9CCB-0B75831330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855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AA009-1B35-A244-A493-D8273650E4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2702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21850-FEE6-4142-AAA6-75D01ED8BD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105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98EF2-B61C-3347-975E-3266668CC6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522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CED9A-0346-444E-8A81-41F0044684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0388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DD513-3674-FE43-A67D-4743D576D7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0092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solidFill>
                  <a:srgbClr val="FF0066"/>
                </a:solidFill>
              </a:defRPr>
            </a:lvl1pPr>
          </a:lstStyle>
          <a:p>
            <a:pPr>
              <a:defRPr/>
            </a:pPr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solidFill>
                  <a:srgbClr val="003300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rgbClr val="A50021"/>
                </a:solidFill>
              </a:defRPr>
            </a:lvl1pPr>
          </a:lstStyle>
          <a:p>
            <a:pPr>
              <a:defRPr/>
            </a:pPr>
            <a:fld id="{5A90F936-D30C-AB48-920A-9527AC07CC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A5002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rgbClr val="660066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rgbClr val="00330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rgbClr val="CC00CC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rgbClr val="FF00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4" Type="http://schemas.openxmlformats.org/officeDocument/2006/relationships/image" Target="../media/image17.wmf"/><Relationship Id="rId5" Type="http://schemas.openxmlformats.org/officeDocument/2006/relationships/oleObject" Target="../embeddings/oleObject12.bin"/><Relationship Id="rId6" Type="http://schemas.openxmlformats.org/officeDocument/2006/relationships/image" Target="../media/image19.wmf"/><Relationship Id="rId7" Type="http://schemas.openxmlformats.org/officeDocument/2006/relationships/oleObject" Target="../embeddings/oleObject13.bin"/><Relationship Id="rId8" Type="http://schemas.openxmlformats.org/officeDocument/2006/relationships/image" Target="../media/image20.wmf"/><Relationship Id="rId9" Type="http://schemas.openxmlformats.org/officeDocument/2006/relationships/oleObject" Target="../embeddings/oleObject14.bin"/><Relationship Id="rId10" Type="http://schemas.openxmlformats.org/officeDocument/2006/relationships/image" Target="../media/image21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4" Type="http://schemas.openxmlformats.org/officeDocument/2006/relationships/image" Target="../media/image17.wmf"/><Relationship Id="rId5" Type="http://schemas.openxmlformats.org/officeDocument/2006/relationships/oleObject" Target="../embeddings/oleObject16.bin"/><Relationship Id="rId6" Type="http://schemas.openxmlformats.org/officeDocument/2006/relationships/image" Target="../media/image22.wmf"/><Relationship Id="rId7" Type="http://schemas.openxmlformats.org/officeDocument/2006/relationships/oleObject" Target="../embeddings/oleObject17.bin"/><Relationship Id="rId8" Type="http://schemas.openxmlformats.org/officeDocument/2006/relationships/image" Target="../media/image23.wmf"/><Relationship Id="rId9" Type="http://schemas.openxmlformats.org/officeDocument/2006/relationships/oleObject" Target="../embeddings/oleObject18.bin"/><Relationship Id="rId10" Type="http://schemas.openxmlformats.org/officeDocument/2006/relationships/image" Target="../media/image24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2.bin"/><Relationship Id="rId20" Type="http://schemas.openxmlformats.org/officeDocument/2006/relationships/image" Target="../media/image31.wmf"/><Relationship Id="rId10" Type="http://schemas.openxmlformats.org/officeDocument/2006/relationships/image" Target="../media/image27.wmf"/><Relationship Id="rId11" Type="http://schemas.openxmlformats.org/officeDocument/2006/relationships/oleObject" Target="../embeddings/oleObject23.bin"/><Relationship Id="rId12" Type="http://schemas.openxmlformats.org/officeDocument/2006/relationships/image" Target="../media/image28.wmf"/><Relationship Id="rId13" Type="http://schemas.openxmlformats.org/officeDocument/2006/relationships/oleObject" Target="../embeddings/oleObject24.bin"/><Relationship Id="rId14" Type="http://schemas.openxmlformats.org/officeDocument/2006/relationships/image" Target="../media/image29.wmf"/><Relationship Id="rId15" Type="http://schemas.openxmlformats.org/officeDocument/2006/relationships/oleObject" Target="../embeddings/oleObject25.bin"/><Relationship Id="rId16" Type="http://schemas.openxmlformats.org/officeDocument/2006/relationships/image" Target="../media/image30.wmf"/><Relationship Id="rId17" Type="http://schemas.openxmlformats.org/officeDocument/2006/relationships/oleObject" Target="../embeddings/oleObject26.bin"/><Relationship Id="rId18" Type="http://schemas.openxmlformats.org/officeDocument/2006/relationships/image" Target="../media/image22.wmf"/><Relationship Id="rId19" Type="http://schemas.openxmlformats.org/officeDocument/2006/relationships/oleObject" Target="../embeddings/oleObject27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9.bin"/><Relationship Id="rId4" Type="http://schemas.openxmlformats.org/officeDocument/2006/relationships/image" Target="../media/image17.wmf"/><Relationship Id="rId5" Type="http://schemas.openxmlformats.org/officeDocument/2006/relationships/oleObject" Target="../embeddings/oleObject20.bin"/><Relationship Id="rId6" Type="http://schemas.openxmlformats.org/officeDocument/2006/relationships/image" Target="../media/image25.wmf"/><Relationship Id="rId7" Type="http://schemas.openxmlformats.org/officeDocument/2006/relationships/oleObject" Target="../embeddings/oleObject21.bin"/><Relationship Id="rId8" Type="http://schemas.openxmlformats.org/officeDocument/2006/relationships/image" Target="../media/image26.wmf"/></Relationships>
</file>

<file path=ppt/slides/_rels/slide13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32.bin"/><Relationship Id="rId12" Type="http://schemas.openxmlformats.org/officeDocument/2006/relationships/image" Target="../media/image30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8.bin"/><Relationship Id="rId4" Type="http://schemas.openxmlformats.org/officeDocument/2006/relationships/image" Target="../media/image17.wmf"/><Relationship Id="rId5" Type="http://schemas.openxmlformats.org/officeDocument/2006/relationships/oleObject" Target="../embeddings/oleObject29.bin"/><Relationship Id="rId6" Type="http://schemas.openxmlformats.org/officeDocument/2006/relationships/image" Target="../media/image26.wmf"/><Relationship Id="rId7" Type="http://schemas.openxmlformats.org/officeDocument/2006/relationships/oleObject" Target="../embeddings/oleObject30.bin"/><Relationship Id="rId8" Type="http://schemas.openxmlformats.org/officeDocument/2006/relationships/image" Target="../media/image28.wmf"/><Relationship Id="rId9" Type="http://schemas.openxmlformats.org/officeDocument/2006/relationships/oleObject" Target="../embeddings/oleObject31.bin"/><Relationship Id="rId10" Type="http://schemas.openxmlformats.org/officeDocument/2006/relationships/image" Target="../media/image2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oleObject33.bin"/><Relationship Id="rId5" Type="http://schemas.openxmlformats.org/officeDocument/2006/relationships/image" Target="../media/image17.wmf"/><Relationship Id="rId6" Type="http://schemas.openxmlformats.org/officeDocument/2006/relationships/image" Target="../media/image32.jpeg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4" Type="http://schemas.openxmlformats.org/officeDocument/2006/relationships/image" Target="../media/image17.wmf"/><Relationship Id="rId5" Type="http://schemas.openxmlformats.org/officeDocument/2006/relationships/image" Target="../media/image33.jpeg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4" Type="http://schemas.openxmlformats.org/officeDocument/2006/relationships/oleObject" Target="../embeddings/oleObject35.bin"/><Relationship Id="rId5" Type="http://schemas.openxmlformats.org/officeDocument/2006/relationships/image" Target="../media/image17.w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4" Type="http://schemas.openxmlformats.org/officeDocument/2006/relationships/image" Target="../media/image17.wmf"/><Relationship Id="rId5" Type="http://schemas.openxmlformats.org/officeDocument/2006/relationships/image" Target="../media/image35.jpeg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4" Type="http://schemas.openxmlformats.org/officeDocument/2006/relationships/image" Target="../media/image17.wmf"/><Relationship Id="rId5" Type="http://schemas.openxmlformats.org/officeDocument/2006/relationships/image" Target="../media/image36.jpeg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image" Target="../media/image7.wmf"/><Relationship Id="rId12" Type="http://schemas.openxmlformats.org/officeDocument/2006/relationships/image" Target="../media/image8.emf"/><Relationship Id="rId13" Type="http://schemas.openxmlformats.org/officeDocument/2006/relationships/image" Target="../media/image9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4.w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5.wmf"/><Relationship Id="rId8" Type="http://schemas.openxmlformats.org/officeDocument/2006/relationships/oleObject" Target="../embeddings/oleObject3.bin"/><Relationship Id="rId9" Type="http://schemas.openxmlformats.org/officeDocument/2006/relationships/image" Target="../media/image6.wmf"/><Relationship Id="rId10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5.bin"/><Relationship Id="rId5" Type="http://schemas.openxmlformats.org/officeDocument/2006/relationships/image" Target="../media/image10.wmf"/><Relationship Id="rId6" Type="http://schemas.openxmlformats.org/officeDocument/2006/relationships/oleObject" Target="../embeddings/oleObject6.bin"/><Relationship Id="rId7" Type="http://schemas.openxmlformats.org/officeDocument/2006/relationships/image" Target="../media/image11.wmf"/><Relationship Id="rId8" Type="http://schemas.openxmlformats.org/officeDocument/2006/relationships/image" Target="../media/image12.emf"/><Relationship Id="rId9" Type="http://schemas.openxmlformats.org/officeDocument/2006/relationships/image" Target="../media/image13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oleObject7.bin"/><Relationship Id="rId5" Type="http://schemas.openxmlformats.org/officeDocument/2006/relationships/image" Target="../media/image14.wmf"/><Relationship Id="rId6" Type="http://schemas.openxmlformats.org/officeDocument/2006/relationships/oleObject" Target="../embeddings/oleObject8.bin"/><Relationship Id="rId7" Type="http://schemas.openxmlformats.org/officeDocument/2006/relationships/image" Target="../media/image15.wmf"/><Relationship Id="rId8" Type="http://schemas.openxmlformats.org/officeDocument/2006/relationships/oleObject" Target="../embeddings/oleObject9.bin"/><Relationship Id="rId9" Type="http://schemas.openxmlformats.org/officeDocument/2006/relationships/image" Target="../media/image16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4" Type="http://schemas.openxmlformats.org/officeDocument/2006/relationships/oleObject" Target="../embeddings/oleObject10.bin"/><Relationship Id="rId5" Type="http://schemas.openxmlformats.org/officeDocument/2006/relationships/image" Target="../media/image17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6A38AD-5A4C-D541-A15F-1F788FAD079A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3450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90563" y="4572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PHYS 3446 – Lecture #4</a:t>
            </a:r>
          </a:p>
        </p:txBody>
      </p:sp>
      <p:sp>
        <p:nvSpPr>
          <p:cNvPr id="345091" name="Text Box 1027"/>
          <p:cNvSpPr txBox="1">
            <a:spLocks noChangeArrowheads="1"/>
          </p:cNvSpPr>
          <p:nvPr/>
        </p:nvSpPr>
        <p:spPr bwMode="auto">
          <a:xfrm>
            <a:off x="3219646" y="1371600"/>
            <a:ext cx="271741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en-US" sz="2400" dirty="0" smtClean="0">
                <a:solidFill>
                  <a:schemeClr val="accent2"/>
                </a:solidFill>
                <a:latin typeface="Monotype Corsiva" charset="0"/>
              </a:rPr>
              <a:t>Monday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, </a:t>
            </a:r>
            <a:r>
              <a:rPr lang="en-US" altLang="en-US" sz="2400" dirty="0" smtClean="0">
                <a:solidFill>
                  <a:schemeClr val="accent2"/>
                </a:solidFill>
                <a:latin typeface="Monotype Corsiva" charset="0"/>
              </a:rPr>
              <a:t>Sept 12, 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2016</a:t>
            </a:r>
          </a:p>
          <a:p>
            <a:pPr algn="ctr" eaLnBrk="1" hangingPunct="1">
              <a:defRPr/>
            </a:pP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altLang="en-US" sz="2400" b="1" dirty="0">
                <a:solidFill>
                  <a:srgbClr val="FF0066"/>
                </a:solidFill>
                <a:latin typeface="Monotype Corsiva" charset="0"/>
              </a:rPr>
              <a:t>Jae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 </a:t>
            </a:r>
            <a:r>
              <a:rPr lang="en-US" altLang="en-US" sz="2400" dirty="0">
                <a:solidFill>
                  <a:srgbClr val="FF0066"/>
                </a:solidFill>
                <a:latin typeface="Monotype Corsiva" charset="0"/>
              </a:rPr>
              <a:t>Yu</a:t>
            </a:r>
          </a:p>
        </p:txBody>
      </p:sp>
      <p:sp>
        <p:nvSpPr>
          <p:cNvPr id="345092" name="Text Box 1028"/>
          <p:cNvSpPr txBox="1">
            <a:spLocks noChangeArrowheads="1"/>
          </p:cNvSpPr>
          <p:nvPr/>
        </p:nvSpPr>
        <p:spPr bwMode="auto">
          <a:xfrm>
            <a:off x="1295400" y="2480370"/>
            <a:ext cx="7005638" cy="1766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AutoNum type="arabicPeriod"/>
              <a:defRPr/>
            </a:pPr>
            <a:r>
              <a:rPr lang="en-US" altLang="en-US" sz="3200" dirty="0" smtClean="0">
                <a:solidFill>
                  <a:schemeClr val="hlink"/>
                </a:solidFill>
                <a:latin typeface="Arial Narrow" charset="0"/>
              </a:rPr>
              <a:t>Scattering Cross Section</a:t>
            </a:r>
          </a:p>
          <a:p>
            <a:pPr eaLnBrk="1" hangingPunct="1">
              <a:spcBef>
                <a:spcPct val="20000"/>
              </a:spcBef>
              <a:buFontTx/>
              <a:buAutoNum type="arabicPeriod"/>
              <a:defRPr/>
            </a:pPr>
            <a:r>
              <a:rPr lang="en-US" altLang="en-US" sz="3200" dirty="0" smtClean="0">
                <a:solidFill>
                  <a:schemeClr val="hlink"/>
                </a:solidFill>
                <a:latin typeface="Arial Narrow" charset="0"/>
              </a:rPr>
              <a:t>Total Cross Section</a:t>
            </a:r>
          </a:p>
          <a:p>
            <a:pPr eaLnBrk="1" hangingPunct="1">
              <a:spcBef>
                <a:spcPct val="20000"/>
              </a:spcBef>
              <a:buFontTx/>
              <a:buAutoNum type="arabicPeriod"/>
              <a:defRPr/>
            </a:pPr>
            <a:r>
              <a:rPr lang="en-US" altLang="en-US" sz="3200" dirty="0" smtClean="0">
                <a:solidFill>
                  <a:schemeClr val="hlink"/>
                </a:solidFill>
                <a:latin typeface="Arial Narrow" charset="0"/>
              </a:rPr>
              <a:t>Measurement of Cross </a:t>
            </a:r>
            <a:r>
              <a:rPr lang="en-US" altLang="en-US" sz="3200" dirty="0" smtClean="0">
                <a:solidFill>
                  <a:schemeClr val="hlink"/>
                </a:solidFill>
                <a:latin typeface="Arial Narrow" charset="0"/>
              </a:rPr>
              <a:t>Sections</a:t>
            </a:r>
            <a:endParaRPr lang="en-US" altLang="en-US" sz="3200" dirty="0" smtClean="0">
              <a:solidFill>
                <a:schemeClr val="hlink"/>
              </a:solidFill>
              <a:latin typeface="Arial Narro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9D1E9-2A7B-9B49-A9E7-1520F3CC48F3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15400" cy="914400"/>
          </a:xfrm>
        </p:spPr>
        <p:txBody>
          <a:bodyPr/>
          <a:lstStyle/>
          <a:p>
            <a:r>
              <a:rPr lang="en-US" altLang="en-US"/>
              <a:t>Measuring Cross Sections</a:t>
            </a:r>
          </a:p>
        </p:txBody>
      </p:sp>
      <p:sp>
        <p:nvSpPr>
          <p:cNvPr id="406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With </a:t>
            </a:r>
            <a:r>
              <a:rPr lang="en-US" altLang="en-US"/>
              <a:t>the </a:t>
            </a:r>
            <a:r>
              <a:rPr lang="en-US" altLang="en-US" smtClean="0"/>
              <a:t>incident flux </a:t>
            </a:r>
            <a:r>
              <a:rPr lang="en-US" altLang="en-US" dirty="0"/>
              <a:t>of N</a:t>
            </a:r>
            <a:r>
              <a:rPr lang="en-US" altLang="en-US" baseline="-25000" dirty="0"/>
              <a:t>0</a:t>
            </a:r>
            <a:r>
              <a:rPr lang="en-US" altLang="en-US" dirty="0"/>
              <a:t> per unit area per second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Any </a:t>
            </a:r>
            <a:r>
              <a:rPr lang="en-US" altLang="en-US" dirty="0">
                <a:latin typeface="Symbol" charset="2"/>
              </a:rPr>
              <a:t>a</a:t>
            </a:r>
            <a:r>
              <a:rPr lang="en-US" altLang="en-US" dirty="0"/>
              <a:t> particles in b and </a:t>
            </a:r>
            <a:r>
              <a:rPr lang="en-US" altLang="en-US" dirty="0" err="1"/>
              <a:t>b+db</a:t>
            </a:r>
            <a:r>
              <a:rPr lang="en-US" altLang="en-US" dirty="0"/>
              <a:t> will be scattered into </a:t>
            </a:r>
            <a:r>
              <a:rPr lang="en-US" altLang="en-US" dirty="0">
                <a:latin typeface="Symbol" charset="2"/>
              </a:rPr>
              <a:t>q</a:t>
            </a:r>
            <a:r>
              <a:rPr lang="en-US" altLang="en-US" dirty="0"/>
              <a:t> and </a:t>
            </a:r>
            <a:r>
              <a:rPr lang="en-US" altLang="en-US" dirty="0">
                <a:latin typeface="Symbol" charset="2"/>
              </a:rPr>
              <a:t>q</a:t>
            </a:r>
            <a:r>
              <a:rPr lang="en-US" altLang="en-US" dirty="0"/>
              <a:t>-</a:t>
            </a:r>
            <a:r>
              <a:rPr lang="en-US" altLang="en-US" dirty="0" err="1"/>
              <a:t>d</a:t>
            </a:r>
            <a:r>
              <a:rPr lang="en-US" altLang="en-US" dirty="0" err="1">
                <a:latin typeface="Symbol" charset="2"/>
              </a:rPr>
              <a:t>q</a:t>
            </a:r>
            <a:endParaRPr lang="en-US" altLang="en-US" dirty="0">
              <a:latin typeface="Symbol" charset="2"/>
            </a:endParaRPr>
          </a:p>
          <a:p>
            <a:pPr>
              <a:lnSpc>
                <a:spcPct val="90000"/>
              </a:lnSpc>
            </a:pPr>
            <a:r>
              <a:rPr lang="en-US" altLang="en-US" dirty="0"/>
              <a:t>The telescope aperture limits the measurable area to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 How could they have increased the rate of measurement?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sym typeface="Wingdings" charset="2"/>
              </a:rPr>
              <a:t>By constructing an annular telescope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sym typeface="Wingdings" charset="2"/>
              </a:rPr>
              <a:t>By how much would it increase?</a:t>
            </a:r>
          </a:p>
        </p:txBody>
      </p:sp>
      <p:graphicFrame>
        <p:nvGraphicFramePr>
          <p:cNvPr id="406532" name="Object 4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468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653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1857175"/>
              </p:ext>
            </p:extLst>
          </p:nvPr>
        </p:nvGraphicFramePr>
        <p:xfrm>
          <a:off x="1828800" y="3090863"/>
          <a:ext cx="1314450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469" name="Equation" r:id="rId5" imgW="406080" imgH="203040" progId="Equation.DSMT4">
                  <p:embed/>
                </p:oleObj>
              </mc:Choice>
              <mc:Fallback>
                <p:oleObj name="Equation" r:id="rId5" imgW="4060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090863"/>
                        <a:ext cx="1314450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6534" name="Text Box 6"/>
          <p:cNvSpPr txBox="1">
            <a:spLocks noChangeArrowheads="1"/>
          </p:cNvSpPr>
          <p:nvPr/>
        </p:nvSpPr>
        <p:spPr bwMode="auto">
          <a:xfrm>
            <a:off x="6002338" y="5386388"/>
            <a:ext cx="1008062" cy="557212"/>
          </a:xfrm>
          <a:prstGeom prst="rect">
            <a:avLst/>
          </a:prstGeom>
          <a:solidFill>
            <a:srgbClr val="FFFF99"/>
          </a:solidFill>
          <a:ln w="38100">
            <a:solidFill>
              <a:srgbClr val="A5002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rgbClr val="A50021"/>
                </a:solidFill>
              </a:rPr>
              <a:t>2</a:t>
            </a:r>
            <a:r>
              <a:rPr lang="en-US" altLang="en-US" sz="2800">
                <a:solidFill>
                  <a:srgbClr val="A50021"/>
                </a:solidFill>
                <a:latin typeface="Symbol" charset="2"/>
              </a:rPr>
              <a:t>p</a:t>
            </a:r>
            <a:r>
              <a:rPr lang="en-US" altLang="en-US" sz="2800">
                <a:solidFill>
                  <a:srgbClr val="A50021"/>
                </a:solidFill>
              </a:rPr>
              <a:t>/d</a:t>
            </a:r>
            <a:r>
              <a:rPr lang="en-US" altLang="en-US" sz="2800">
                <a:solidFill>
                  <a:srgbClr val="A50021"/>
                </a:solidFill>
                <a:latin typeface="Symbol" charset="2"/>
              </a:rPr>
              <a:t>f</a:t>
            </a:r>
          </a:p>
        </p:txBody>
      </p:sp>
      <p:graphicFrame>
        <p:nvGraphicFramePr>
          <p:cNvPr id="40653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652228"/>
              </p:ext>
            </p:extLst>
          </p:nvPr>
        </p:nvGraphicFramePr>
        <p:xfrm>
          <a:off x="3200400" y="3175000"/>
          <a:ext cx="320675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470" name="Equation" r:id="rId7" imgW="990360" imgH="190440" progId="Equation.DSMT4">
                  <p:embed/>
                </p:oleObj>
              </mc:Choice>
              <mc:Fallback>
                <p:oleObj name="Equation" r:id="rId7" imgW="99036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175000"/>
                        <a:ext cx="3206750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653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2257135"/>
              </p:ext>
            </p:extLst>
          </p:nvPr>
        </p:nvGraphicFramePr>
        <p:xfrm>
          <a:off x="6477000" y="3048000"/>
          <a:ext cx="1233488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471" name="Equation" r:id="rId9" imgW="380880" imgH="203040" progId="Equation.DSMT4">
                  <p:embed/>
                </p:oleObj>
              </mc:Choice>
              <mc:Fallback>
                <p:oleObj name="Equation" r:id="rId9" imgW="3808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3048000"/>
                        <a:ext cx="1233488" cy="677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2276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6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6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6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6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06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06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06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06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06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06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6531" grpId="0" build="p" autoUpdateAnimBg="0"/>
      <p:bldP spid="40653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FD11F-0221-A341-82AF-CFFCFB525EB1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410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15400" cy="914400"/>
          </a:xfrm>
        </p:spPr>
        <p:txBody>
          <a:bodyPr/>
          <a:lstStyle/>
          <a:p>
            <a:r>
              <a:rPr lang="en-US" altLang="en-US"/>
              <a:t>Measuring Cross Sections</a:t>
            </a:r>
          </a:p>
        </p:txBody>
      </p:sp>
      <p:sp>
        <p:nvSpPr>
          <p:cNvPr id="410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305800" cy="3962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Fraction of incident particles approaching the target in the small area </a:t>
            </a:r>
            <a:r>
              <a:rPr lang="en-US" altLang="en-US" sz="2800" dirty="0" smtClean="0">
                <a:latin typeface="Symbol" charset="2"/>
              </a:rPr>
              <a:t>Ds</a:t>
            </a:r>
            <a:r>
              <a:rPr lang="en-US" altLang="en-US" sz="2800" dirty="0" smtClean="0"/>
              <a:t>=b</a:t>
            </a:r>
            <a:r>
              <a:rPr lang="en-US" altLang="en-US" sz="2800" baseline="30000" dirty="0" smtClean="0"/>
              <a:t>2</a:t>
            </a:r>
            <a:r>
              <a:rPr lang="en-US" altLang="en-US" sz="2800" dirty="0" smtClean="0"/>
              <a:t>d</a:t>
            </a:r>
            <a:r>
              <a:rPr lang="en-US" altLang="en-US" sz="2800" dirty="0" smtClean="0">
                <a:latin typeface="Symbol" charset="2"/>
              </a:rPr>
              <a:t>f</a:t>
            </a:r>
            <a:r>
              <a:rPr lang="en-US" altLang="en-US" sz="2800" dirty="0" smtClean="0"/>
              <a:t>dθ </a:t>
            </a:r>
            <a:r>
              <a:rPr lang="en-US" altLang="en-US" sz="2800" dirty="0"/>
              <a:t>at </a:t>
            </a:r>
            <a:r>
              <a:rPr lang="en-US" altLang="en-US" sz="2800" dirty="0" smtClean="0"/>
              <a:t>the impact </a:t>
            </a:r>
            <a:r>
              <a:rPr lang="en-US" altLang="en-US" sz="2800" dirty="0"/>
              <a:t>parameter b is –</a:t>
            </a:r>
            <a:r>
              <a:rPr lang="en-US" altLang="en-US" sz="2800" dirty="0" err="1"/>
              <a:t>dn</a:t>
            </a:r>
            <a:r>
              <a:rPr lang="en-US" altLang="en-US" sz="2800" dirty="0"/>
              <a:t>/N</a:t>
            </a:r>
            <a:r>
              <a:rPr lang="en-US" altLang="en-US" sz="2800" baseline="-25000" dirty="0"/>
              <a:t>0</a:t>
            </a:r>
            <a:r>
              <a:rPr lang="en-US" altLang="en-US" sz="2800" dirty="0"/>
              <a:t>.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err="1">
                <a:sym typeface="Wingdings" charset="2"/>
              </a:rPr>
              <a:t>dn</a:t>
            </a:r>
            <a:r>
              <a:rPr lang="en-US" altLang="en-US" sz="2400" dirty="0">
                <a:sym typeface="Wingdings" charset="2"/>
              </a:rPr>
              <a:t> particles scatter into R</a:t>
            </a:r>
            <a:r>
              <a:rPr lang="en-US" altLang="en-US" sz="2400" baseline="30000" dirty="0">
                <a:sym typeface="Wingdings" charset="2"/>
              </a:rPr>
              <a:t>2</a:t>
            </a:r>
            <a:r>
              <a:rPr lang="en-US" altLang="en-US" sz="2400" dirty="0">
                <a:sym typeface="Wingdings" charset="2"/>
              </a:rPr>
              <a:t>d</a:t>
            </a:r>
            <a:r>
              <a:rPr lang="en-US" altLang="en-US" sz="2400" dirty="0">
                <a:latin typeface="Symbol" charset="2"/>
                <a:sym typeface="Wingdings" charset="2"/>
              </a:rPr>
              <a:t>W</a:t>
            </a:r>
            <a:r>
              <a:rPr lang="en-US" altLang="en-US" sz="2400" dirty="0">
                <a:sym typeface="Wingdings" charset="2"/>
              </a:rPr>
              <a:t>, the aperture of the telescope</a:t>
            </a:r>
            <a:endParaRPr lang="en-US" altLang="en-US" sz="2400" dirty="0">
              <a:latin typeface="Symbol" charset="2"/>
            </a:endParaRPr>
          </a:p>
          <a:p>
            <a:pPr>
              <a:lnSpc>
                <a:spcPct val="90000"/>
              </a:lnSpc>
            </a:pPr>
            <a:r>
              <a:rPr lang="en-US" altLang="en-US" sz="2800" dirty="0"/>
              <a:t>This ratio is the same as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The sum of </a:t>
            </a:r>
            <a:r>
              <a:rPr lang="en-US" altLang="en-US" sz="2400" dirty="0">
                <a:latin typeface="Symbol" charset="2"/>
              </a:rPr>
              <a:t>Ds</a:t>
            </a:r>
            <a:r>
              <a:rPr lang="en-US" altLang="en-US" sz="2400" dirty="0"/>
              <a:t> over all N nuclear centers </a:t>
            </a:r>
            <a:r>
              <a:rPr lang="en-US" altLang="en-US" sz="2400" dirty="0" smtClean="0"/>
              <a:t>in </a:t>
            </a:r>
            <a:r>
              <a:rPr lang="en-US" altLang="en-US" sz="2400" dirty="0"/>
              <a:t>the </a:t>
            </a:r>
            <a:r>
              <a:rPr lang="en-US" altLang="en-US" sz="2400" dirty="0" smtClean="0"/>
              <a:t>entire foil </a:t>
            </a:r>
            <a:r>
              <a:rPr lang="en-US" altLang="en-US" sz="2400" dirty="0"/>
              <a:t>divided by the total area (S) of the foil.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Probability for incident particles to enter within the N areas of the annular rings and subsequently scatter into the telescope aperture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 So this ratio can be expressed as </a:t>
            </a:r>
            <a:endParaRPr lang="en-US" altLang="en-US" sz="2800" dirty="0">
              <a:sym typeface="Wingdings" charset="2"/>
            </a:endParaRPr>
          </a:p>
        </p:txBody>
      </p:sp>
      <p:graphicFrame>
        <p:nvGraphicFramePr>
          <p:cNvPr id="410628" name="Object 4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492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29" name="Object 5"/>
          <p:cNvGraphicFramePr>
            <a:graphicFrameLocks noChangeAspect="1"/>
          </p:cNvGraphicFramePr>
          <p:nvPr/>
        </p:nvGraphicFramePr>
        <p:xfrm>
          <a:off x="1295400" y="4724400"/>
          <a:ext cx="1476375" cy="135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493" name="Equation" r:id="rId5" imgW="444240" imgH="406080" progId="Equation.DSMT4">
                  <p:embed/>
                </p:oleObj>
              </mc:Choice>
              <mc:Fallback>
                <p:oleObj name="Equation" r:id="rId5" imgW="44424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724400"/>
                        <a:ext cx="1476375" cy="1355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3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9920154"/>
              </p:ext>
            </p:extLst>
          </p:nvPr>
        </p:nvGraphicFramePr>
        <p:xfrm>
          <a:off x="5461000" y="4791075"/>
          <a:ext cx="1854200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494" name="Equation" r:id="rId7" imgW="558720" imgH="368280" progId="Equation.DSMT4">
                  <p:embed/>
                </p:oleObj>
              </mc:Choice>
              <mc:Fallback>
                <p:oleObj name="Equation" r:id="rId7" imgW="55872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0" y="4791075"/>
                        <a:ext cx="1854200" cy="122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32" name="Object 8"/>
          <p:cNvGraphicFramePr>
            <a:graphicFrameLocks noChangeAspect="1"/>
          </p:cNvGraphicFramePr>
          <p:nvPr/>
        </p:nvGraphicFramePr>
        <p:xfrm>
          <a:off x="2670175" y="4714875"/>
          <a:ext cx="2740025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495" name="Equation" r:id="rId9" imgW="825480" imgH="368280" progId="Equation.DSMT4">
                  <p:embed/>
                </p:oleObj>
              </mc:Choice>
              <mc:Fallback>
                <p:oleObj name="Equation" r:id="rId9" imgW="8254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0175" y="4714875"/>
                        <a:ext cx="2740025" cy="122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034136" y="4736068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smtClean="0">
                <a:solidFill>
                  <a:schemeClr val="accent6"/>
                </a:solidFill>
              </a:rPr>
              <a:t>2</a:t>
            </a:r>
            <a:endParaRPr lang="en-US" sz="1800" b="1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35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0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0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0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10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10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10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10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10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10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627" grpId="0" build="p" autoUpdateAnimBg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AAE25-3258-E046-991F-86180C55C396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15400" cy="914400"/>
          </a:xfrm>
        </p:spPr>
        <p:txBody>
          <a:bodyPr/>
          <a:lstStyle/>
          <a:p>
            <a:r>
              <a:rPr lang="en-US" altLang="en-US"/>
              <a:t>Measuring Cross Sections</a:t>
            </a:r>
          </a:p>
        </p:txBody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305800" cy="3581400"/>
          </a:xfrm>
        </p:spPr>
        <p:txBody>
          <a:bodyPr/>
          <a:lstStyle/>
          <a:p>
            <a:r>
              <a:rPr lang="en-US" altLang="en-US" sz="2800"/>
              <a:t>For a foil with thickness t, mass density </a:t>
            </a:r>
            <a:r>
              <a:rPr lang="en-US" altLang="en-US" sz="2800">
                <a:latin typeface="Symbol" charset="2"/>
              </a:rPr>
              <a:t>r</a:t>
            </a:r>
            <a:r>
              <a:rPr lang="en-US" altLang="en-US" sz="2800"/>
              <a:t>, atomic weight A:</a:t>
            </a:r>
          </a:p>
          <a:p>
            <a:endParaRPr lang="en-US" altLang="en-US" sz="2800"/>
          </a:p>
          <a:p>
            <a:endParaRPr lang="en-US" altLang="en-US" sz="2800"/>
          </a:p>
          <a:p>
            <a:r>
              <a:rPr lang="en-US" altLang="en-US" sz="2800"/>
              <a:t>Since from what we have learned previously</a:t>
            </a:r>
          </a:p>
          <a:p>
            <a:endParaRPr lang="en-US" altLang="en-US" sz="2800"/>
          </a:p>
          <a:p>
            <a:endParaRPr lang="en-US" altLang="en-US" sz="2800"/>
          </a:p>
          <a:p>
            <a:r>
              <a:rPr lang="en-US" altLang="en-US" sz="2800"/>
              <a:t>The number of </a:t>
            </a:r>
            <a:r>
              <a:rPr lang="en-US" altLang="en-US" sz="2800">
                <a:latin typeface="Symbol" charset="2"/>
              </a:rPr>
              <a:t>a</a:t>
            </a:r>
            <a:r>
              <a:rPr lang="en-US" altLang="en-US" sz="2800"/>
              <a:t> scattered into the detector angle (</a:t>
            </a:r>
            <a:r>
              <a:rPr lang="en-US" altLang="en-US" sz="2800">
                <a:latin typeface="Symbol" charset="2"/>
              </a:rPr>
              <a:t>q,f</a:t>
            </a:r>
            <a:r>
              <a:rPr lang="en-US" altLang="en-US" sz="2800"/>
              <a:t>) is</a:t>
            </a:r>
            <a:endParaRPr lang="en-US" altLang="en-US" sz="2800">
              <a:sym typeface="Wingdings" charset="2"/>
            </a:endParaRPr>
          </a:p>
        </p:txBody>
      </p:sp>
      <p:graphicFrame>
        <p:nvGraphicFramePr>
          <p:cNvPr id="412676" name="Object 4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46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677" name="Object 5"/>
          <p:cNvGraphicFramePr>
            <a:graphicFrameLocks noChangeAspect="1"/>
          </p:cNvGraphicFramePr>
          <p:nvPr/>
        </p:nvGraphicFramePr>
        <p:xfrm>
          <a:off x="1676400" y="1727200"/>
          <a:ext cx="858838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47" name="Equation" r:id="rId5" imgW="266400" imgH="164880" progId="Equation.DSMT4">
                  <p:embed/>
                </p:oleObj>
              </mc:Choice>
              <mc:Fallback>
                <p:oleObj name="Equation" r:id="rId5" imgW="26640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727200"/>
                        <a:ext cx="858838" cy="534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2678" name="Text Box 6"/>
          <p:cNvSpPr txBox="1">
            <a:spLocks noChangeArrowheads="1"/>
          </p:cNvSpPr>
          <p:nvPr/>
        </p:nvSpPr>
        <p:spPr bwMode="auto">
          <a:xfrm>
            <a:off x="4648200" y="1600200"/>
            <a:ext cx="2362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>
                <a:solidFill>
                  <a:srgbClr val="A50021"/>
                </a:solidFill>
              </a:rPr>
              <a:t>A</a:t>
            </a:r>
            <a:r>
              <a:rPr lang="en-US" altLang="en-US" sz="2000" baseline="-25000">
                <a:solidFill>
                  <a:srgbClr val="A50021"/>
                </a:solidFill>
              </a:rPr>
              <a:t>0</a:t>
            </a:r>
            <a:r>
              <a:rPr lang="en-US" altLang="en-US" sz="2000">
                <a:solidFill>
                  <a:srgbClr val="A50021"/>
                </a:solidFill>
              </a:rPr>
              <a:t>: Avogadro’s number of atoms per mol</a:t>
            </a:r>
          </a:p>
        </p:txBody>
      </p:sp>
      <p:graphicFrame>
        <p:nvGraphicFramePr>
          <p:cNvPr id="412679" name="Object 7"/>
          <p:cNvGraphicFramePr>
            <a:graphicFrameLocks noChangeAspect="1"/>
          </p:cNvGraphicFramePr>
          <p:nvPr/>
        </p:nvGraphicFramePr>
        <p:xfrm>
          <a:off x="688975" y="5011738"/>
          <a:ext cx="835025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48" name="Equation" r:id="rId7" imgW="291960" imgH="164880" progId="Equation.DSMT4">
                  <p:embed/>
                </p:oleObj>
              </mc:Choice>
              <mc:Fallback>
                <p:oleObj name="Equation" r:id="rId7" imgW="2919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975" y="5011738"/>
                        <a:ext cx="835025" cy="47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681" name="Object 9"/>
          <p:cNvGraphicFramePr>
            <a:graphicFrameLocks noChangeAspect="1"/>
          </p:cNvGraphicFramePr>
          <p:nvPr/>
        </p:nvGraphicFramePr>
        <p:xfrm>
          <a:off x="2493963" y="1398588"/>
          <a:ext cx="1392237" cy="119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49" name="Equation" r:id="rId9" imgW="431640" imgH="368280" progId="Equation.DSMT4">
                  <p:embed/>
                </p:oleObj>
              </mc:Choice>
              <mc:Fallback>
                <p:oleObj name="Equation" r:id="rId9" imgW="43164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3963" y="1398588"/>
                        <a:ext cx="1392237" cy="1192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682" name="Object 10"/>
          <p:cNvGraphicFramePr>
            <a:graphicFrameLocks noChangeAspect="1"/>
          </p:cNvGraphicFramePr>
          <p:nvPr/>
        </p:nvGraphicFramePr>
        <p:xfrm>
          <a:off x="1600200" y="4808538"/>
          <a:ext cx="1379538" cy="1058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50" name="Equation" r:id="rId11" imgW="482400" imgH="368280" progId="Equation.DSMT4">
                  <p:embed/>
                </p:oleObj>
              </mc:Choice>
              <mc:Fallback>
                <p:oleObj name="Equation" r:id="rId11" imgW="48240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808538"/>
                        <a:ext cx="1379538" cy="1058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683" name="Object 11"/>
          <p:cNvGraphicFramePr>
            <a:graphicFrameLocks noChangeAspect="1"/>
          </p:cNvGraphicFramePr>
          <p:nvPr/>
        </p:nvGraphicFramePr>
        <p:xfrm>
          <a:off x="5262563" y="4724400"/>
          <a:ext cx="3195637" cy="1131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51" name="Equation" r:id="rId13" imgW="1117440" imgH="393480" progId="Equation.DSMT4">
                  <p:embed/>
                </p:oleObj>
              </mc:Choice>
              <mc:Fallback>
                <p:oleObj name="Equation" r:id="rId13" imgW="11174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2563" y="4724400"/>
                        <a:ext cx="3195637" cy="1131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684" name="Object 12"/>
          <p:cNvGraphicFramePr>
            <a:graphicFrameLocks noChangeAspect="1"/>
          </p:cNvGraphicFramePr>
          <p:nvPr/>
        </p:nvGraphicFramePr>
        <p:xfrm>
          <a:off x="2792413" y="4724400"/>
          <a:ext cx="2541587" cy="1131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52" name="Equation" r:id="rId15" imgW="888840" imgH="393480" progId="Equation.DSMT4">
                  <p:embed/>
                </p:oleObj>
              </mc:Choice>
              <mc:Fallback>
                <p:oleObj name="Equation" r:id="rId15" imgW="8888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2413" y="4724400"/>
                        <a:ext cx="2541587" cy="1131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685" name="Object 13"/>
          <p:cNvGraphicFramePr>
            <a:graphicFrameLocks noChangeAspect="1"/>
          </p:cNvGraphicFramePr>
          <p:nvPr/>
        </p:nvGraphicFramePr>
        <p:xfrm>
          <a:off x="1495425" y="2911475"/>
          <a:ext cx="1476375" cy="135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53" name="Equation" r:id="rId17" imgW="444240" imgH="406080" progId="Equation.DSMT4">
                  <p:embed/>
                </p:oleObj>
              </mc:Choice>
              <mc:Fallback>
                <p:oleObj name="Equation" r:id="rId17" imgW="44424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5425" y="2911475"/>
                        <a:ext cx="1476375" cy="1355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686" name="Object 14"/>
          <p:cNvGraphicFramePr>
            <a:graphicFrameLocks noChangeAspect="1"/>
          </p:cNvGraphicFramePr>
          <p:nvPr/>
        </p:nvGraphicFramePr>
        <p:xfrm>
          <a:off x="2946400" y="2911475"/>
          <a:ext cx="1854200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54" name="Equation" r:id="rId19" imgW="558720" imgH="368280" progId="Equation.DSMT4">
                  <p:embed/>
                </p:oleObj>
              </mc:Choice>
              <mc:Fallback>
                <p:oleObj name="Equation" r:id="rId19" imgW="55872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6400" y="2911475"/>
                        <a:ext cx="1854200" cy="122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3519536" y="2890322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smtClean="0">
                <a:solidFill>
                  <a:schemeClr val="accent6"/>
                </a:solidFill>
              </a:rPr>
              <a:t>2</a:t>
            </a:r>
            <a:endParaRPr lang="en-US" sz="1800" b="1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012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2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2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2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2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12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12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12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12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12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12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12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12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675" grpId="0" build="p" autoUpdateAnimBg="0"/>
      <p:bldP spid="412678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64856-55E9-AC4C-B9A2-C220049F0331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15400" cy="914400"/>
          </a:xfrm>
        </p:spPr>
        <p:txBody>
          <a:bodyPr/>
          <a:lstStyle/>
          <a:p>
            <a:r>
              <a:rPr lang="en-US" altLang="en-US"/>
              <a:t>Measuring Cross Sections</a:t>
            </a:r>
          </a:p>
        </p:txBody>
      </p:sp>
      <p:graphicFrame>
        <p:nvGraphicFramePr>
          <p:cNvPr id="416772" name="Object 4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94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6775" name="Object 7"/>
          <p:cNvGraphicFramePr>
            <a:graphicFrameLocks noChangeAspect="1"/>
          </p:cNvGraphicFramePr>
          <p:nvPr/>
        </p:nvGraphicFramePr>
        <p:xfrm>
          <a:off x="838200" y="1600200"/>
          <a:ext cx="835025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95" name="Equation" r:id="rId5" imgW="291960" imgH="164880" progId="Equation.DSMT4">
                  <p:embed/>
                </p:oleObj>
              </mc:Choice>
              <mc:Fallback>
                <p:oleObj name="Equation" r:id="rId5" imgW="2919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600200"/>
                        <a:ext cx="835025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6776" name="Rectangle 8"/>
          <p:cNvSpPr>
            <a:spLocks noChangeArrowheads="1"/>
          </p:cNvSpPr>
          <p:nvPr/>
        </p:nvSpPr>
        <p:spPr bwMode="auto">
          <a:xfrm>
            <a:off x="609600" y="3429000"/>
            <a:ext cx="80772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accent2"/>
                </a:solidFill>
                <a:latin typeface="Arial Narrow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60066"/>
                </a:solidFill>
                <a:latin typeface="Arial Narrow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00"/>
                </a:solidFill>
                <a:latin typeface="Arial Narrow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CC00CC"/>
                </a:solidFill>
                <a:latin typeface="Arial Narrow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9pPr>
          </a:lstStyle>
          <a:p>
            <a:r>
              <a:rPr lang="en-US" altLang="en-US" sz="3600"/>
              <a:t>This is </a:t>
            </a:r>
            <a:r>
              <a:rPr lang="en-US" altLang="en-US" sz="3600" smtClean="0"/>
              <a:t>the </a:t>
            </a:r>
            <a:r>
              <a:rPr lang="en-US" altLang="en-US" sz="3600"/>
              <a:t>general expression for any scattering process, independent of the existence of theory</a:t>
            </a:r>
          </a:p>
          <a:p>
            <a:r>
              <a:rPr lang="en-US" altLang="en-US" sz="3600" dirty="0"/>
              <a:t>This gives an observed counts per second</a:t>
            </a:r>
          </a:p>
        </p:txBody>
      </p:sp>
      <p:graphicFrame>
        <p:nvGraphicFramePr>
          <p:cNvPr id="416778" name="Object 10"/>
          <p:cNvGraphicFramePr>
            <a:graphicFrameLocks noChangeAspect="1"/>
          </p:cNvGraphicFramePr>
          <p:nvPr/>
        </p:nvGraphicFramePr>
        <p:xfrm>
          <a:off x="1668463" y="1371600"/>
          <a:ext cx="1379537" cy="1058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96" name="Equation" r:id="rId7" imgW="482400" imgH="368280" progId="Equation.DSMT4">
                  <p:embed/>
                </p:oleObj>
              </mc:Choice>
              <mc:Fallback>
                <p:oleObj name="Equation" r:id="rId7" imgW="48240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8463" y="1371600"/>
                        <a:ext cx="1379537" cy="1058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6779" name="Object 11"/>
          <p:cNvGraphicFramePr>
            <a:graphicFrameLocks noChangeAspect="1"/>
          </p:cNvGraphicFramePr>
          <p:nvPr/>
        </p:nvGraphicFramePr>
        <p:xfrm>
          <a:off x="5414963" y="1295400"/>
          <a:ext cx="3195637" cy="1131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97" name="Equation" r:id="rId9" imgW="1117440" imgH="393480" progId="Equation.DSMT4">
                  <p:embed/>
                </p:oleObj>
              </mc:Choice>
              <mc:Fallback>
                <p:oleObj name="Equation" r:id="rId9" imgW="11174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4963" y="1295400"/>
                        <a:ext cx="3195637" cy="1131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6780" name="Object 12"/>
          <p:cNvGraphicFramePr>
            <a:graphicFrameLocks noChangeAspect="1"/>
          </p:cNvGraphicFramePr>
          <p:nvPr/>
        </p:nvGraphicFramePr>
        <p:xfrm>
          <a:off x="2944813" y="1295400"/>
          <a:ext cx="2541587" cy="1131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98" name="Equation" r:id="rId11" imgW="888840" imgH="393480" progId="Equation.DSMT4">
                  <p:embed/>
                </p:oleObj>
              </mc:Choice>
              <mc:Fallback>
                <p:oleObj name="Equation" r:id="rId11" imgW="8888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4813" y="1295400"/>
                        <a:ext cx="2541587" cy="1131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6781" name="Oval 13"/>
          <p:cNvSpPr>
            <a:spLocks noChangeArrowheads="1"/>
          </p:cNvSpPr>
          <p:nvPr/>
        </p:nvSpPr>
        <p:spPr bwMode="auto">
          <a:xfrm>
            <a:off x="838200" y="1600200"/>
            <a:ext cx="533400" cy="533400"/>
          </a:xfrm>
          <a:prstGeom prst="ellips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82" name="Text Box 14"/>
          <p:cNvSpPr txBox="1">
            <a:spLocks noChangeArrowheads="1"/>
          </p:cNvSpPr>
          <p:nvPr/>
        </p:nvSpPr>
        <p:spPr bwMode="auto">
          <a:xfrm>
            <a:off x="441325" y="2514600"/>
            <a:ext cx="1158875" cy="944563"/>
          </a:xfrm>
          <a:prstGeom prst="rect">
            <a:avLst/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 b="1">
                <a:solidFill>
                  <a:srgbClr val="A50021"/>
                </a:solidFill>
              </a:rPr>
              <a:t>Number of detected particles</a:t>
            </a:r>
          </a:p>
        </p:txBody>
      </p:sp>
      <p:cxnSp>
        <p:nvCxnSpPr>
          <p:cNvPr id="416784" name="AutoShape 16"/>
          <p:cNvCxnSpPr>
            <a:cxnSpLocks noChangeShapeType="1"/>
            <a:stCxn id="416782" idx="0"/>
            <a:endCxn id="416781" idx="4"/>
          </p:cNvCxnSpPr>
          <p:nvPr/>
        </p:nvCxnSpPr>
        <p:spPr bwMode="auto">
          <a:xfrm rot="16200000">
            <a:off x="889000" y="2284413"/>
            <a:ext cx="347663" cy="84137"/>
          </a:xfrm>
          <a:prstGeom prst="curvedConnector3">
            <a:avLst>
              <a:gd name="adj1" fmla="val 50685"/>
            </a:avLst>
          </a:prstGeom>
          <a:noFill/>
          <a:ln w="28575">
            <a:solidFill>
              <a:srgbClr val="A5002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16785" name="Oval 17"/>
          <p:cNvSpPr>
            <a:spLocks noChangeArrowheads="1"/>
          </p:cNvSpPr>
          <p:nvPr/>
        </p:nvSpPr>
        <p:spPr bwMode="auto">
          <a:xfrm>
            <a:off x="5410200" y="1600200"/>
            <a:ext cx="533400" cy="655638"/>
          </a:xfrm>
          <a:prstGeom prst="ellips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86" name="Text Box 18"/>
          <p:cNvSpPr txBox="1">
            <a:spLocks noChangeArrowheads="1"/>
          </p:cNvSpPr>
          <p:nvPr/>
        </p:nvSpPr>
        <p:spPr bwMode="auto">
          <a:xfrm>
            <a:off x="4495800" y="2636838"/>
            <a:ext cx="1158875" cy="944562"/>
          </a:xfrm>
          <a:prstGeom prst="rect">
            <a:avLst/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 b="1">
                <a:solidFill>
                  <a:srgbClr val="A50021"/>
                </a:solidFill>
              </a:rPr>
              <a:t>Projectile particle flux</a:t>
            </a:r>
          </a:p>
        </p:txBody>
      </p:sp>
      <p:cxnSp>
        <p:nvCxnSpPr>
          <p:cNvPr id="416787" name="AutoShape 19"/>
          <p:cNvCxnSpPr>
            <a:cxnSpLocks noChangeShapeType="1"/>
            <a:stCxn id="416786" idx="0"/>
            <a:endCxn id="416785" idx="4"/>
          </p:cNvCxnSpPr>
          <p:nvPr/>
        </p:nvCxnSpPr>
        <p:spPr bwMode="auto">
          <a:xfrm rot="16200000">
            <a:off x="5202238" y="2147888"/>
            <a:ext cx="347662" cy="601662"/>
          </a:xfrm>
          <a:prstGeom prst="curvedConnector3">
            <a:avLst>
              <a:gd name="adj1" fmla="val 50685"/>
            </a:avLst>
          </a:prstGeom>
          <a:noFill/>
          <a:ln w="28575">
            <a:solidFill>
              <a:srgbClr val="A5002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16788" name="Oval 20"/>
          <p:cNvSpPr>
            <a:spLocks noChangeArrowheads="1"/>
          </p:cNvSpPr>
          <p:nvPr/>
        </p:nvSpPr>
        <p:spPr bwMode="auto">
          <a:xfrm>
            <a:off x="5943600" y="1477963"/>
            <a:ext cx="533400" cy="884237"/>
          </a:xfrm>
          <a:prstGeom prst="ellips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89" name="Text Box 21"/>
          <p:cNvSpPr txBox="1">
            <a:spLocks noChangeArrowheads="1"/>
          </p:cNvSpPr>
          <p:nvPr/>
        </p:nvSpPr>
        <p:spPr bwMode="auto">
          <a:xfrm>
            <a:off x="6003925" y="2636838"/>
            <a:ext cx="1158875" cy="944562"/>
          </a:xfrm>
          <a:prstGeom prst="rect">
            <a:avLst/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 b="1">
                <a:solidFill>
                  <a:srgbClr val="A50021"/>
                </a:solidFill>
              </a:rPr>
              <a:t>Density of the target particles</a:t>
            </a:r>
          </a:p>
        </p:txBody>
      </p:sp>
      <p:cxnSp>
        <p:nvCxnSpPr>
          <p:cNvPr id="416790" name="AutoShape 22"/>
          <p:cNvCxnSpPr>
            <a:cxnSpLocks noChangeShapeType="1"/>
            <a:stCxn id="416789" idx="0"/>
            <a:endCxn id="416788" idx="4"/>
          </p:cNvCxnSpPr>
          <p:nvPr/>
        </p:nvCxnSpPr>
        <p:spPr bwMode="auto">
          <a:xfrm rot="5400000" flipH="1">
            <a:off x="6276182" y="2315368"/>
            <a:ext cx="241300" cy="373063"/>
          </a:xfrm>
          <a:prstGeom prst="curvedConnector3">
            <a:avLst>
              <a:gd name="adj1" fmla="val 51315"/>
            </a:avLst>
          </a:prstGeom>
          <a:noFill/>
          <a:ln w="28575">
            <a:solidFill>
              <a:srgbClr val="A5002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16791" name="Oval 23"/>
          <p:cNvSpPr>
            <a:spLocks noChangeArrowheads="1"/>
          </p:cNvSpPr>
          <p:nvPr/>
        </p:nvSpPr>
        <p:spPr bwMode="auto">
          <a:xfrm>
            <a:off x="6324600" y="1143000"/>
            <a:ext cx="1676400" cy="1265238"/>
          </a:xfrm>
          <a:prstGeom prst="ellips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92" name="Text Box 24"/>
          <p:cNvSpPr txBox="1">
            <a:spLocks noChangeArrowheads="1"/>
          </p:cNvSpPr>
          <p:nvPr/>
        </p:nvSpPr>
        <p:spPr bwMode="auto">
          <a:xfrm>
            <a:off x="7527925" y="2682875"/>
            <a:ext cx="1158875" cy="944563"/>
          </a:xfrm>
          <a:prstGeom prst="rect">
            <a:avLst/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 b="1">
                <a:solidFill>
                  <a:srgbClr val="A50021"/>
                </a:solidFill>
              </a:rPr>
              <a:t>Scattering cross section</a:t>
            </a:r>
          </a:p>
        </p:txBody>
      </p:sp>
      <p:cxnSp>
        <p:nvCxnSpPr>
          <p:cNvPr id="416793" name="AutoShape 25"/>
          <p:cNvCxnSpPr>
            <a:cxnSpLocks noChangeShapeType="1"/>
            <a:stCxn id="416792" idx="0"/>
            <a:endCxn id="416791" idx="4"/>
          </p:cNvCxnSpPr>
          <p:nvPr/>
        </p:nvCxnSpPr>
        <p:spPr bwMode="auto">
          <a:xfrm rot="5400000" flipH="1">
            <a:off x="7514432" y="2075656"/>
            <a:ext cx="241300" cy="944563"/>
          </a:xfrm>
          <a:prstGeom prst="curvedConnector3">
            <a:avLst>
              <a:gd name="adj1" fmla="val 51315"/>
            </a:avLst>
          </a:prstGeom>
          <a:noFill/>
          <a:ln w="28575">
            <a:solidFill>
              <a:srgbClr val="A5002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16795" name="Oval 27"/>
          <p:cNvSpPr>
            <a:spLocks noChangeArrowheads="1"/>
          </p:cNvSpPr>
          <p:nvPr/>
        </p:nvSpPr>
        <p:spPr bwMode="auto">
          <a:xfrm>
            <a:off x="8001000" y="1600200"/>
            <a:ext cx="533400" cy="533400"/>
          </a:xfrm>
          <a:prstGeom prst="ellips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96" name="Text Box 28"/>
          <p:cNvSpPr txBox="1">
            <a:spLocks noChangeArrowheads="1"/>
          </p:cNvSpPr>
          <p:nvPr/>
        </p:nvSpPr>
        <p:spPr bwMode="auto">
          <a:xfrm>
            <a:off x="7696200" y="304800"/>
            <a:ext cx="1295400" cy="669925"/>
          </a:xfrm>
          <a:prstGeom prst="rect">
            <a:avLst/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 b="1">
                <a:solidFill>
                  <a:srgbClr val="A50021"/>
                </a:solidFill>
              </a:rPr>
              <a:t>Detector acceptance</a:t>
            </a:r>
          </a:p>
        </p:txBody>
      </p:sp>
      <p:cxnSp>
        <p:nvCxnSpPr>
          <p:cNvPr id="416797" name="AutoShape 29"/>
          <p:cNvCxnSpPr>
            <a:cxnSpLocks noChangeShapeType="1"/>
            <a:stCxn id="416796" idx="2"/>
            <a:endCxn id="416795" idx="0"/>
          </p:cNvCxnSpPr>
          <p:nvPr/>
        </p:nvCxnSpPr>
        <p:spPr bwMode="auto">
          <a:xfrm rot="5400000">
            <a:off x="8009731" y="1246982"/>
            <a:ext cx="592137" cy="76200"/>
          </a:xfrm>
          <a:prstGeom prst="curvedConnector3">
            <a:avLst>
              <a:gd name="adj1" fmla="val 50403"/>
            </a:avLst>
          </a:prstGeom>
          <a:noFill/>
          <a:ln w="28575">
            <a:solidFill>
              <a:srgbClr val="A5002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725731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6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6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6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6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16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16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16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16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16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16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16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16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16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16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416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416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416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416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16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167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167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6776" grpId="0" build="p" autoUpdateAnimBg="0"/>
      <p:bldP spid="416781" grpId="0" animBg="1"/>
      <p:bldP spid="416782" grpId="0" animBg="1"/>
      <p:bldP spid="416785" grpId="0" animBg="1"/>
      <p:bldP spid="416786" grpId="0" animBg="1"/>
      <p:bldP spid="416788" grpId="0" animBg="1"/>
      <p:bldP spid="416789" grpId="0" animBg="1"/>
      <p:bldP spid="416791" grpId="0" animBg="1"/>
      <p:bldP spid="416792" grpId="0" animBg="1"/>
      <p:bldP spid="416795" grpId="0" animBg="1"/>
      <p:bldP spid="41679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FA16C-9902-8E40-9541-6F1FAE47D4D5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altLang="en-US" sz="4000"/>
              <a:t>Some Example Cross Section Measurements</a:t>
            </a:r>
          </a:p>
        </p:txBody>
      </p:sp>
      <p:sp>
        <p:nvSpPr>
          <p:cNvPr id="375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24600" y="1371600"/>
            <a:ext cx="2514600" cy="3048000"/>
          </a:xfrm>
        </p:spPr>
        <p:txBody>
          <a:bodyPr/>
          <a:lstStyle/>
          <a:p>
            <a:r>
              <a:rPr lang="en-US" altLang="en-US"/>
              <a:t>Azimuthal angle distribution of electrons in W+2jet events </a:t>
            </a:r>
          </a:p>
        </p:txBody>
      </p:sp>
      <p:graphicFrame>
        <p:nvGraphicFramePr>
          <p:cNvPr id="375814" name="Object 6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22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75817" name="Picture 9" descr="wenu-phi_Page_0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8200"/>
            <a:ext cx="6172200" cy="5792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1016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58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58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75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75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5811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E4338-25F2-0844-92EF-A4DEA15DEA1B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altLang="en-US"/>
              <a:t>Example Cross Section: W(</a:t>
            </a:r>
            <a:r>
              <a:rPr lang="en-US" altLang="en-US">
                <a:sym typeface="Wingdings" charset="2"/>
              </a:rPr>
              <a:t>e</a:t>
            </a:r>
            <a:r>
              <a:rPr lang="en-US" altLang="en-US">
                <a:latin typeface="Symbol" charset="2"/>
                <a:sym typeface="Wingdings" charset="2"/>
              </a:rPr>
              <a:t>n</a:t>
            </a:r>
            <a:r>
              <a:rPr lang="en-US" altLang="en-US">
                <a:sym typeface="Wingdings" charset="2"/>
              </a:rPr>
              <a:t>) </a:t>
            </a:r>
            <a:r>
              <a:rPr lang="en-US" altLang="en-US"/>
              <a:t>+X</a:t>
            </a:r>
          </a:p>
        </p:txBody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24600" y="1371600"/>
            <a:ext cx="2514600" cy="4114800"/>
          </a:xfrm>
        </p:spPr>
        <p:txBody>
          <a:bodyPr/>
          <a:lstStyle/>
          <a:p>
            <a:r>
              <a:rPr lang="en-US" altLang="en-US"/>
              <a:t>Transverse momentum distribution of electrons in W+X events</a:t>
            </a:r>
          </a:p>
          <a:p>
            <a:r>
              <a:rPr lang="en-US" altLang="en-US"/>
              <a:t>Mass of the W boson is 80GeV </a:t>
            </a:r>
          </a:p>
        </p:txBody>
      </p:sp>
      <p:graphicFrame>
        <p:nvGraphicFramePr>
          <p:cNvPr id="400388" name="Object 4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46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00392" name="Group 8"/>
          <p:cNvGrpSpPr>
            <a:grpSpLocks/>
          </p:cNvGrpSpPr>
          <p:nvPr/>
        </p:nvGrpSpPr>
        <p:grpSpPr bwMode="auto">
          <a:xfrm>
            <a:off x="457200" y="838200"/>
            <a:ext cx="5791200" cy="5791200"/>
            <a:chOff x="192" y="672"/>
            <a:chExt cx="3648" cy="3648"/>
          </a:xfrm>
        </p:grpSpPr>
        <p:pic>
          <p:nvPicPr>
            <p:cNvPr id="400390" name="Picture 6" descr="wenu-ept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" y="786"/>
              <a:ext cx="3600" cy="35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00391" name="Rectangle 7"/>
            <p:cNvSpPr>
              <a:spLocks noChangeArrowheads="1"/>
            </p:cNvSpPr>
            <p:nvPr/>
          </p:nvSpPr>
          <p:spPr bwMode="auto">
            <a:xfrm>
              <a:off x="192" y="672"/>
              <a:ext cx="2400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7384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0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0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0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00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00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0387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60A4-C8D4-B346-8E89-BA98AE8FC89F}" type="slidenum">
              <a:rPr lang="en-US" altLang="en-US"/>
              <a:pPr/>
              <a:t>16</a:t>
            </a:fld>
            <a:endParaRPr lang="en-US" altLang="en-US"/>
          </a:p>
        </p:txBody>
      </p:sp>
      <p:grpSp>
        <p:nvGrpSpPr>
          <p:cNvPr id="401418" name="Group 10"/>
          <p:cNvGrpSpPr>
            <a:grpSpLocks/>
          </p:cNvGrpSpPr>
          <p:nvPr/>
        </p:nvGrpSpPr>
        <p:grpSpPr bwMode="auto">
          <a:xfrm>
            <a:off x="304800" y="609600"/>
            <a:ext cx="6172200" cy="5943600"/>
            <a:chOff x="192" y="576"/>
            <a:chExt cx="3744" cy="3744"/>
          </a:xfrm>
        </p:grpSpPr>
        <p:pic>
          <p:nvPicPr>
            <p:cNvPr id="401416" name="Picture 8" descr="wmt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646"/>
              <a:ext cx="3744" cy="36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01417" name="Rectangle 9"/>
            <p:cNvSpPr>
              <a:spLocks noChangeArrowheads="1"/>
            </p:cNvSpPr>
            <p:nvPr/>
          </p:nvSpPr>
          <p:spPr bwMode="auto">
            <a:xfrm>
              <a:off x="192" y="576"/>
              <a:ext cx="2208" cy="14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24600" y="1371600"/>
            <a:ext cx="2514600" cy="3048000"/>
          </a:xfrm>
        </p:spPr>
        <p:txBody>
          <a:bodyPr/>
          <a:lstStyle/>
          <a:p>
            <a:r>
              <a:rPr lang="en-US" altLang="en-US"/>
              <a:t>Transverse mass distribution of electrons in W+X events </a:t>
            </a:r>
          </a:p>
        </p:txBody>
      </p:sp>
      <p:graphicFrame>
        <p:nvGraphicFramePr>
          <p:cNvPr id="401412" name="Object 4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70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1420" name="Rectangle 1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685800"/>
          </a:xfrm>
          <a:noFill/>
          <a:ln/>
        </p:spPr>
        <p:txBody>
          <a:bodyPr/>
          <a:lstStyle/>
          <a:p>
            <a:r>
              <a:rPr lang="en-US" altLang="en-US" sz="4000"/>
              <a:t>Example Cross Section: W(</a:t>
            </a:r>
            <a:r>
              <a:rPr lang="en-US" altLang="en-US" sz="4000">
                <a:sym typeface="Wingdings" charset="2"/>
              </a:rPr>
              <a:t>e</a:t>
            </a:r>
            <a:r>
              <a:rPr lang="en-US" altLang="en-US" sz="4000">
                <a:latin typeface="Symbol" charset="2"/>
                <a:sym typeface="Wingdings" charset="2"/>
              </a:rPr>
              <a:t>n</a:t>
            </a:r>
            <a:r>
              <a:rPr lang="en-US" altLang="en-US" sz="4000">
                <a:sym typeface="Wingdings" charset="2"/>
              </a:rPr>
              <a:t>) </a:t>
            </a:r>
            <a:r>
              <a:rPr lang="en-US" altLang="en-US" sz="4000"/>
              <a:t>+X</a:t>
            </a:r>
          </a:p>
        </p:txBody>
      </p:sp>
    </p:spTree>
    <p:extLst>
      <p:ext uri="{BB962C8B-B14F-4D97-AF65-F5344CB8AC3E}">
        <p14:creationId xmlns:p14="http://schemas.microsoft.com/office/powerpoint/2010/main" val="589838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1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1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1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01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141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64CEE-9681-B744-B196-7339E5E535CB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40243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324600" y="1371600"/>
            <a:ext cx="2514600" cy="4191000"/>
          </a:xfrm>
        </p:spPr>
        <p:txBody>
          <a:bodyPr/>
          <a:lstStyle/>
          <a:p>
            <a:r>
              <a:rPr lang="en-US" altLang="en-US"/>
              <a:t>Invariant mass distribution of electrons in Z+X events </a:t>
            </a:r>
          </a:p>
          <a:p>
            <a:r>
              <a:rPr lang="en-US" altLang="en-US"/>
              <a:t>Mass of the Z boson is 91GeV</a:t>
            </a:r>
          </a:p>
        </p:txBody>
      </p:sp>
      <p:graphicFrame>
        <p:nvGraphicFramePr>
          <p:cNvPr id="402439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94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2441" name="Rectangle 9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Example Cross Section: W(</a:t>
            </a:r>
            <a:r>
              <a:rPr lang="en-US" altLang="en-US">
                <a:sym typeface="Wingdings" charset="2"/>
              </a:rPr>
              <a:t>ee) </a:t>
            </a:r>
            <a:r>
              <a:rPr lang="en-US" altLang="en-US"/>
              <a:t>+X</a:t>
            </a:r>
          </a:p>
        </p:txBody>
      </p:sp>
      <p:grpSp>
        <p:nvGrpSpPr>
          <p:cNvPr id="402444" name="Group 12"/>
          <p:cNvGrpSpPr>
            <a:grpSpLocks/>
          </p:cNvGrpSpPr>
          <p:nvPr/>
        </p:nvGrpSpPr>
        <p:grpSpPr bwMode="auto">
          <a:xfrm>
            <a:off x="304800" y="762000"/>
            <a:ext cx="5943600" cy="5908675"/>
            <a:chOff x="192" y="480"/>
            <a:chExt cx="3744" cy="3722"/>
          </a:xfrm>
        </p:grpSpPr>
        <p:pic>
          <p:nvPicPr>
            <p:cNvPr id="402442" name="Picture 10" descr="zee-mass-bck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528"/>
              <a:ext cx="3744" cy="36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02443" name="Rectangle 11"/>
            <p:cNvSpPr>
              <a:spLocks noChangeArrowheads="1"/>
            </p:cNvSpPr>
            <p:nvPr/>
          </p:nvSpPr>
          <p:spPr bwMode="auto">
            <a:xfrm>
              <a:off x="192" y="480"/>
              <a:ext cx="2592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25020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2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2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2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02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02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2438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10012-60AD-CA4F-B39E-4EA2D549212E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409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324600" y="1371600"/>
            <a:ext cx="2514600" cy="3048000"/>
          </a:xfrm>
        </p:spPr>
        <p:txBody>
          <a:bodyPr/>
          <a:lstStyle/>
          <a:p>
            <a:r>
              <a:rPr lang="en-US" altLang="en-US"/>
              <a:t>Inclusive jet production cross section as a function of transverse energy</a:t>
            </a:r>
          </a:p>
        </p:txBody>
      </p:sp>
      <p:graphicFrame>
        <p:nvGraphicFramePr>
          <p:cNvPr id="409603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018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04" name="Rectangle 4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Example Cross Section: Jet +X</a:t>
            </a:r>
          </a:p>
        </p:txBody>
      </p:sp>
      <p:grpSp>
        <p:nvGrpSpPr>
          <p:cNvPr id="409608" name="Group 8"/>
          <p:cNvGrpSpPr>
            <a:grpSpLocks/>
          </p:cNvGrpSpPr>
          <p:nvPr/>
        </p:nvGrpSpPr>
        <p:grpSpPr bwMode="auto">
          <a:xfrm>
            <a:off x="457200" y="762000"/>
            <a:ext cx="6096000" cy="5653088"/>
            <a:chOff x="288" y="624"/>
            <a:chExt cx="3840" cy="3561"/>
          </a:xfrm>
        </p:grpSpPr>
        <p:pic>
          <p:nvPicPr>
            <p:cNvPr id="409606" name="Picture 6" descr="jt-xsec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624"/>
              <a:ext cx="3696" cy="35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09607" name="Rectangle 7"/>
            <p:cNvSpPr>
              <a:spLocks noChangeArrowheads="1"/>
            </p:cNvSpPr>
            <p:nvPr/>
          </p:nvSpPr>
          <p:spPr bwMode="auto">
            <a:xfrm>
              <a:off x="288" y="624"/>
              <a:ext cx="3840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75227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6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6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09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02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E41E1F-DB33-4948-94F3-A4FE5B12928D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Announcements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8610600" cy="5181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3600" dirty="0"/>
              <a:t>C</a:t>
            </a:r>
            <a:r>
              <a:rPr lang="en-US" altLang="en-US" sz="3600" dirty="0" smtClean="0"/>
              <a:t>olloquium at 4pm this Wednesday</a:t>
            </a:r>
            <a:endParaRPr lang="en-US" altLang="en-US" dirty="0"/>
          </a:p>
          <a:p>
            <a:pPr marL="1009650" lvl="1" indent="-609600" eaLnBrk="1" hangingPunct="1">
              <a:defRPr/>
            </a:pPr>
            <a:r>
              <a:rPr lang="en-US" altLang="en-US" sz="3200" dirty="0" smtClean="0"/>
              <a:t>UTA Physics faculty expo II</a:t>
            </a:r>
          </a:p>
          <a:p>
            <a:pPr eaLnBrk="1" hangingPunct="1">
              <a:defRPr/>
            </a:pPr>
            <a:r>
              <a:rPr lang="en-US" altLang="en-US" sz="3600" dirty="0" smtClean="0"/>
              <a:t>A special lecture this Wednesday</a:t>
            </a:r>
          </a:p>
          <a:p>
            <a:pPr lvl="1" eaLnBrk="1" hangingPunct="1">
              <a:defRPr/>
            </a:pPr>
            <a:r>
              <a:rPr lang="en-US" altLang="en-US" dirty="0" smtClean="0"/>
              <a:t>Dr. Ben Jones </a:t>
            </a:r>
          </a:p>
        </p:txBody>
      </p:sp>
    </p:spTree>
    <p:extLst>
      <p:ext uri="{BB962C8B-B14F-4D97-AF65-F5344CB8AC3E}">
        <p14:creationId xmlns:p14="http://schemas.microsoft.com/office/powerpoint/2010/main" val="42714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C360D-F977-424A-91EC-A002B2A8913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609600"/>
          </a:xfrm>
        </p:spPr>
        <p:txBody>
          <a:bodyPr/>
          <a:lstStyle/>
          <a:p>
            <a:r>
              <a:rPr lang="en-US" altLang="en-US" smtClean="0"/>
              <a:t>Homework Assignment #2</a:t>
            </a:r>
            <a:endParaRPr lang="en-US" altLang="en-US" dirty="0"/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01233"/>
            <a:ext cx="8534400" cy="4953000"/>
          </a:xfrm>
          <a:noFill/>
          <a:ln/>
        </p:spPr>
        <p:txBody>
          <a:bodyPr/>
          <a:lstStyle/>
          <a:p>
            <a:pPr marL="609600" lvl="1" indent="-609600">
              <a:lnSpc>
                <a:spcPct val="90000"/>
              </a:lnSpc>
              <a:buFontTx/>
              <a:buAutoNum type="arabicPeriod"/>
            </a:pPr>
            <a:r>
              <a:rPr lang="en-US" altLang="en-US" sz="2400" dirty="0">
                <a:solidFill>
                  <a:schemeClr val="accent6"/>
                </a:solidFill>
              </a:rPr>
              <a:t>Plot the differential cross section of the Rutherford scattering as a function of the scattering angle </a:t>
            </a:r>
            <a:r>
              <a:rPr lang="en-US" altLang="en-US" sz="2400" dirty="0">
                <a:solidFill>
                  <a:schemeClr val="accent6"/>
                </a:solidFill>
                <a:latin typeface="Symbol" charset="2"/>
              </a:rPr>
              <a:t>q</a:t>
            </a:r>
            <a:r>
              <a:rPr lang="en-US" altLang="en-US" sz="2400" dirty="0">
                <a:solidFill>
                  <a:schemeClr val="accent6"/>
                </a:solidFill>
              </a:rPr>
              <a:t> with some sensible lower limit of the angle + express your opinion on the sensibility of the cross section, along with good physical reasons </a:t>
            </a:r>
            <a:r>
              <a:rPr lang="en-US" altLang="en-US" sz="2400" dirty="0" smtClean="0">
                <a:solidFill>
                  <a:schemeClr val="accent6"/>
                </a:solidFill>
              </a:rPr>
              <a:t>(10points)</a:t>
            </a:r>
            <a:endParaRPr lang="en-US" altLang="en-US" sz="2400" dirty="0">
              <a:solidFill>
                <a:schemeClr val="accent6"/>
              </a:solidFill>
            </a:endParaRPr>
          </a:p>
          <a:p>
            <a:pPr marL="609600" lvl="1" indent="-609600">
              <a:lnSpc>
                <a:spcPct val="90000"/>
              </a:lnSpc>
              <a:buFontTx/>
              <a:buAutoNum type="arabicPeriod"/>
            </a:pPr>
            <a:r>
              <a:rPr lang="en-US" altLang="en-US" sz="2400" dirty="0" smtClean="0">
                <a:solidFill>
                  <a:schemeClr val="accent6"/>
                </a:solidFill>
              </a:rPr>
              <a:t>Compute </a:t>
            </a:r>
            <a:r>
              <a:rPr lang="en-US" altLang="en-US" sz="2400" dirty="0">
                <a:solidFill>
                  <a:schemeClr val="accent6"/>
                </a:solidFill>
              </a:rPr>
              <a:t>the total cross section of the Rutherford scattering in unit of barns to the cut-off angle of your choice </a:t>
            </a:r>
            <a:r>
              <a:rPr lang="en-US" altLang="en-US" sz="2400" dirty="0" smtClean="0">
                <a:solidFill>
                  <a:schemeClr val="accent6"/>
                </a:solidFill>
              </a:rPr>
              <a:t>above (5 points)</a:t>
            </a:r>
            <a:endParaRPr lang="en-US" altLang="en-US" sz="2400" dirty="0">
              <a:solidFill>
                <a:schemeClr val="accent6"/>
              </a:solidFill>
            </a:endParaRPr>
          </a:p>
          <a:p>
            <a:pPr marL="609600" lvl="1" indent="-609600">
              <a:lnSpc>
                <a:spcPct val="90000"/>
              </a:lnSpc>
              <a:buFontTx/>
              <a:buAutoNum type="arabicPeriod"/>
            </a:pPr>
            <a:r>
              <a:rPr lang="en-US" altLang="en-US" sz="2400" dirty="0" smtClean="0">
                <a:solidFill>
                  <a:schemeClr val="accent6"/>
                </a:solidFill>
              </a:rPr>
              <a:t>Make a </a:t>
            </a:r>
            <a:r>
              <a:rPr lang="en-US" altLang="en-US" sz="2400" dirty="0">
                <a:solidFill>
                  <a:schemeClr val="accent6"/>
                </a:solidFill>
              </a:rPr>
              <a:t>list of </a:t>
            </a:r>
            <a:r>
              <a:rPr lang="en-US" altLang="en-US" sz="2400" dirty="0" smtClean="0">
                <a:solidFill>
                  <a:schemeClr val="accent6"/>
                </a:solidFill>
              </a:rPr>
              <a:t>tasks, goals and milestones </a:t>
            </a:r>
            <a:r>
              <a:rPr lang="en-US" altLang="en-US" sz="2400" dirty="0">
                <a:solidFill>
                  <a:schemeClr val="accent6"/>
                </a:solidFill>
              </a:rPr>
              <a:t>to accomplish </a:t>
            </a:r>
            <a:r>
              <a:rPr lang="en-US" altLang="en-US" sz="2400" dirty="0" smtClean="0">
                <a:solidFill>
                  <a:schemeClr val="accent6"/>
                </a:solidFill>
              </a:rPr>
              <a:t>each of the projects</a:t>
            </a:r>
            <a:endParaRPr lang="en-US" altLang="en-US" sz="2400" dirty="0">
              <a:solidFill>
                <a:schemeClr val="accent6"/>
              </a:solidFill>
            </a:endParaRPr>
          </a:p>
          <a:p>
            <a:pPr marL="1009650" lvl="1" indent="-609600">
              <a:lnSpc>
                <a:spcPct val="90000"/>
              </a:lnSpc>
            </a:pPr>
            <a:r>
              <a:rPr lang="en-US" altLang="en-US" sz="2000" dirty="0" smtClean="0"/>
              <a:t>This list </a:t>
            </a:r>
            <a:r>
              <a:rPr lang="en-US" altLang="en-US" sz="2000" dirty="0"/>
              <a:t>should be written up and </a:t>
            </a:r>
            <a:r>
              <a:rPr lang="en-US" altLang="en-US" sz="2000" dirty="0" smtClean="0"/>
              <a:t>presented by each group </a:t>
            </a:r>
            <a:r>
              <a:rPr lang="en-US" altLang="en-US" sz="2000" dirty="0"/>
              <a:t>at the beginning of the </a:t>
            </a:r>
            <a:r>
              <a:rPr lang="en-US" altLang="en-US" sz="2000" dirty="0" smtClean="0"/>
              <a:t>class </a:t>
            </a:r>
            <a:r>
              <a:rPr lang="en-US" altLang="en-US" sz="2000" dirty="0"/>
              <a:t>on Monday Sept. </a:t>
            </a:r>
            <a:r>
              <a:rPr lang="en-US" altLang="en-US" sz="2000" dirty="0" smtClean="0"/>
              <a:t>19</a:t>
            </a:r>
          </a:p>
          <a:p>
            <a:pPr marL="1009650" lvl="1" indent="-609600">
              <a:lnSpc>
                <a:spcPct val="90000"/>
              </a:lnSpc>
            </a:pPr>
            <a:r>
              <a:rPr lang="en-US" altLang="en-US" sz="2000" dirty="0" smtClean="0"/>
              <a:t>Send me power point slides no later than 10pm Sunday, Sept. 18</a:t>
            </a:r>
          </a:p>
          <a:p>
            <a:pPr marL="609600" indent="-609600">
              <a:lnSpc>
                <a:spcPct val="90000"/>
              </a:lnSpc>
            </a:pPr>
            <a:r>
              <a:rPr lang="en-US" altLang="en-US" sz="2800" dirty="0" smtClean="0"/>
              <a:t>Due for this homework is Monday Sept. 19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3593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AAF8F-0FEB-2547-88CA-B55D904DD748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en-US" altLang="en-US"/>
              <a:t>Scattering Cross Section</a:t>
            </a:r>
          </a:p>
        </p:txBody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85344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For a central potential, measuring the yield as a function of </a:t>
            </a:r>
            <a:r>
              <a:rPr lang="en-US" altLang="en-US" sz="2800" dirty="0">
                <a:latin typeface="Symbol" charset="2"/>
              </a:rPr>
              <a:t>q</a:t>
            </a:r>
            <a:r>
              <a:rPr lang="en-US" altLang="en-US" sz="2800" dirty="0"/>
              <a:t>, </a:t>
            </a:r>
            <a:r>
              <a:rPr lang="en-US" altLang="en-US" sz="2800" dirty="0" smtClean="0"/>
              <a:t>the differential </a:t>
            </a:r>
            <a:r>
              <a:rPr lang="en-US" altLang="en-US" sz="2800" dirty="0"/>
              <a:t>cross section, is equivalent to measuring the entire effect of the </a:t>
            </a:r>
            <a:r>
              <a:rPr lang="en-US" altLang="en-US" sz="2800" dirty="0" smtClean="0"/>
              <a:t>scattering</a:t>
            </a:r>
            <a:endParaRPr lang="en-US" altLang="en-US" sz="28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So what is the physical meaning of the differential cross section?</a:t>
            </a:r>
          </a:p>
          <a:p>
            <a:pPr>
              <a:lnSpc>
                <a:spcPct val="90000"/>
              </a:lnSpc>
              <a:buFont typeface="Symbol" charset="2"/>
              <a:buChar char="Þ"/>
            </a:pPr>
            <a:r>
              <a:rPr lang="en-US" altLang="en-US" sz="2800" dirty="0">
                <a:solidFill>
                  <a:srgbClr val="A50021"/>
                </a:solidFill>
              </a:rPr>
              <a:t> Measurement of yield as a function of specific experimental variable</a:t>
            </a:r>
          </a:p>
          <a:p>
            <a:pPr>
              <a:lnSpc>
                <a:spcPct val="90000"/>
              </a:lnSpc>
              <a:buFont typeface="Symbol" charset="2"/>
              <a:buChar char="Þ"/>
            </a:pPr>
            <a:r>
              <a:rPr lang="en-US" altLang="en-US" sz="2800" dirty="0">
                <a:solidFill>
                  <a:srgbClr val="A50021"/>
                </a:solidFill>
              </a:rPr>
              <a:t>This is equivalent to measuring the probability of occurrence of a physical process in a specific kinematic phase space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Cross sections are measured in the unit of barns:</a:t>
            </a:r>
          </a:p>
        </p:txBody>
      </p:sp>
      <p:sp>
        <p:nvSpPr>
          <p:cNvPr id="392202" name="Text Box 10"/>
          <p:cNvSpPr txBox="1">
            <a:spLocks noChangeArrowheads="1"/>
          </p:cNvSpPr>
          <p:nvPr/>
        </p:nvSpPr>
        <p:spPr bwMode="auto">
          <a:xfrm>
            <a:off x="6553200" y="5105400"/>
            <a:ext cx="1828800" cy="739775"/>
          </a:xfrm>
          <a:prstGeom prst="rect">
            <a:avLst/>
          </a:prstGeom>
          <a:solidFill>
            <a:srgbClr val="FFFF99"/>
          </a:solidFill>
          <a:ln w="38100">
            <a:solidFill>
              <a:srgbClr val="A5002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b="1">
                <a:solidFill>
                  <a:srgbClr val="A50021"/>
                </a:solidFill>
              </a:rPr>
              <a:t>Where does this come from?</a:t>
            </a:r>
          </a:p>
        </p:txBody>
      </p:sp>
      <p:sp>
        <p:nvSpPr>
          <p:cNvPr id="392204" name="Text Box 12"/>
          <p:cNvSpPr txBox="1">
            <a:spLocks noChangeArrowheads="1"/>
          </p:cNvSpPr>
          <p:nvPr/>
        </p:nvSpPr>
        <p:spPr bwMode="auto">
          <a:xfrm>
            <a:off x="2019300" y="5924490"/>
            <a:ext cx="4457700" cy="400110"/>
          </a:xfrm>
          <a:prstGeom prst="rect">
            <a:avLst/>
          </a:prstGeom>
          <a:solidFill>
            <a:srgbClr val="FFFF99"/>
          </a:solidFill>
          <a:ln w="38100">
            <a:solidFill>
              <a:srgbClr val="A5002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000" b="1" dirty="0">
                <a:solidFill>
                  <a:srgbClr val="A50021"/>
                </a:solidFill>
              </a:rPr>
              <a:t>Cross sectional area of </a:t>
            </a:r>
            <a:r>
              <a:rPr lang="en-US" altLang="en-US" sz="2000" b="1">
                <a:solidFill>
                  <a:srgbClr val="A50021"/>
                </a:solidFill>
              </a:rPr>
              <a:t>a </a:t>
            </a:r>
            <a:r>
              <a:rPr lang="en-US" altLang="en-US" sz="2000" b="1" smtClean="0">
                <a:solidFill>
                  <a:srgbClr val="A50021"/>
                </a:solidFill>
              </a:rPr>
              <a:t>uranium </a:t>
            </a:r>
            <a:r>
              <a:rPr lang="en-US" altLang="en-US" sz="2000" b="1" dirty="0">
                <a:solidFill>
                  <a:srgbClr val="A50021"/>
                </a:solidFill>
              </a:rPr>
              <a:t>nucleus</a:t>
            </a:r>
            <a:r>
              <a:rPr lang="en-US" altLang="en-US" sz="2000" b="1" dirty="0" smtClean="0">
                <a:solidFill>
                  <a:srgbClr val="A50021"/>
                </a:solidFill>
              </a:rPr>
              <a:t>!</a:t>
            </a:r>
            <a:r>
              <a:rPr lang="en-US" sz="2000" dirty="0"/>
              <a:t> </a:t>
            </a:r>
            <a:endParaRPr lang="en-US" altLang="en-US" sz="2000" b="1" dirty="0">
              <a:solidFill>
                <a:srgbClr val="A5002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5105400"/>
            <a:ext cx="49530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96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C5A8-9563-ED4A-9930-844BE1186E43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153400" cy="685800"/>
          </a:xfrm>
        </p:spPr>
        <p:txBody>
          <a:bodyPr/>
          <a:lstStyle/>
          <a:p>
            <a:r>
              <a:rPr lang="en-US" altLang="en-US"/>
              <a:t>Total Cross Section</a:t>
            </a:r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839200" cy="4800600"/>
          </a:xfrm>
        </p:spPr>
        <p:txBody>
          <a:bodyPr/>
          <a:lstStyle/>
          <a:p>
            <a:r>
              <a:rPr lang="en-US" altLang="en-US" sz="3600" dirty="0"/>
              <a:t>Total cross section is the integration of the differential cross section over the entire solid angle, </a:t>
            </a:r>
            <a:r>
              <a:rPr lang="en-US" altLang="en-US" sz="3600" dirty="0">
                <a:latin typeface="Symbol" charset="2"/>
              </a:rPr>
              <a:t>W</a:t>
            </a:r>
            <a:r>
              <a:rPr lang="en-US" altLang="en-US" sz="3600" dirty="0"/>
              <a:t>: </a:t>
            </a:r>
          </a:p>
          <a:p>
            <a:endParaRPr lang="en-US" altLang="en-US" sz="3600" dirty="0"/>
          </a:p>
          <a:p>
            <a:endParaRPr lang="en-US" altLang="en-US" sz="3600" dirty="0"/>
          </a:p>
          <a:p>
            <a:r>
              <a:rPr lang="en-US" altLang="en-US" sz="3600" dirty="0"/>
              <a:t>Total cross section represents the effective size of the scattering center at all possible impact parameter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45" y="2895600"/>
            <a:ext cx="7880555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54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4ABBE-64B0-5946-9B80-DBAABED17F4F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53400" cy="685800"/>
          </a:xfrm>
        </p:spPr>
        <p:txBody>
          <a:bodyPr/>
          <a:lstStyle/>
          <a:p>
            <a:r>
              <a:rPr lang="en-US" altLang="en-US"/>
              <a:t>Cross Section of Rutherford Scattering</a:t>
            </a:r>
          </a:p>
        </p:txBody>
      </p:sp>
      <p:sp>
        <p:nvSpPr>
          <p:cNvPr id="396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077200" cy="3886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The impact parameter in Rutherford scattering is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Thus,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Differential cross section of Rutherford scattering is</a:t>
            </a:r>
          </a:p>
        </p:txBody>
      </p:sp>
      <p:graphicFrame>
        <p:nvGraphicFramePr>
          <p:cNvPr id="396295" name="Object 7"/>
          <p:cNvGraphicFramePr>
            <a:graphicFrameLocks noChangeAspect="1"/>
          </p:cNvGraphicFramePr>
          <p:nvPr/>
        </p:nvGraphicFramePr>
        <p:xfrm>
          <a:off x="2066925" y="2671763"/>
          <a:ext cx="1057275" cy="1138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725" name="Equation" r:id="rId4" imgW="342720" imgH="368280" progId="Equation.DSMT4">
                  <p:embed/>
                </p:oleObj>
              </mc:Choice>
              <mc:Fallback>
                <p:oleObj name="Equation" r:id="rId4" imgW="34272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6925" y="2671763"/>
                        <a:ext cx="1057275" cy="1138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6296" name="Object 8"/>
          <p:cNvGraphicFramePr>
            <a:graphicFrameLocks noChangeAspect="1"/>
          </p:cNvGraphicFramePr>
          <p:nvPr/>
        </p:nvGraphicFramePr>
        <p:xfrm>
          <a:off x="257175" y="4705350"/>
          <a:ext cx="1343025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726" name="Equation" r:id="rId6" imgW="571320" imgH="368280" progId="Equation.DSMT4">
                  <p:embed/>
                </p:oleObj>
              </mc:Choice>
              <mc:Fallback>
                <p:oleObj name="Equation" r:id="rId6" imgW="57132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" y="4705350"/>
                        <a:ext cx="1343025" cy="865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6299" name="Object 11"/>
          <p:cNvGraphicFramePr>
            <a:graphicFrameLocks noChangeAspect="1"/>
          </p:cNvGraphicFramePr>
          <p:nvPr/>
        </p:nvGraphicFramePr>
        <p:xfrm>
          <a:off x="3141663" y="2590800"/>
          <a:ext cx="3487737" cy="121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727" name="Equation" r:id="rId8" imgW="1130040" imgH="393480" progId="Equation.DSMT4">
                  <p:embed/>
                </p:oleObj>
              </mc:Choice>
              <mc:Fallback>
                <p:oleObj name="Equation" r:id="rId8" imgW="11300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1663" y="2590800"/>
                        <a:ext cx="3487737" cy="1217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6300" name="Object 12"/>
          <p:cNvGraphicFramePr>
            <a:graphicFrameLocks noChangeAspect="1"/>
          </p:cNvGraphicFramePr>
          <p:nvPr/>
        </p:nvGraphicFramePr>
        <p:xfrm>
          <a:off x="1600200" y="4724400"/>
          <a:ext cx="1731963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728" name="Equation" r:id="rId10" imgW="736560" imgH="368280" progId="Equation.DSMT4">
                  <p:embed/>
                </p:oleObj>
              </mc:Choice>
              <mc:Fallback>
                <p:oleObj name="Equation" r:id="rId10" imgW="73656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724400"/>
                        <a:ext cx="1731963" cy="865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Picture 1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7300" y="1186615"/>
            <a:ext cx="2882900" cy="125178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154" y="4620022"/>
            <a:ext cx="5153246" cy="1275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04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66F9-39D0-7541-BEFD-6B78ADA09206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53400" cy="685800"/>
          </a:xfrm>
        </p:spPr>
        <p:txBody>
          <a:bodyPr/>
          <a:lstStyle/>
          <a:p>
            <a:r>
              <a:rPr lang="en-US" altLang="en-US"/>
              <a:t>Rutherford Scattering Cross Section </a:t>
            </a:r>
          </a:p>
        </p:txBody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077200" cy="3886200"/>
          </a:xfrm>
        </p:spPr>
        <p:txBody>
          <a:bodyPr/>
          <a:lstStyle/>
          <a:p>
            <a:r>
              <a:rPr lang="en-US" altLang="en-US"/>
              <a:t>Let’s plug in the numbers</a:t>
            </a:r>
          </a:p>
          <a:p>
            <a:pPr lvl="1"/>
            <a:r>
              <a:rPr lang="en-US" altLang="en-US"/>
              <a:t>Z</a:t>
            </a:r>
            <a:r>
              <a:rPr lang="en-US" altLang="en-US" baseline="-25000"/>
              <a:t>Au</a:t>
            </a:r>
            <a:r>
              <a:rPr lang="en-US" altLang="en-US"/>
              <a:t>=79</a:t>
            </a:r>
          </a:p>
          <a:p>
            <a:pPr lvl="1"/>
            <a:r>
              <a:rPr lang="en-US" altLang="en-US"/>
              <a:t>Z</a:t>
            </a:r>
            <a:r>
              <a:rPr lang="en-US" altLang="en-US" baseline="-25000"/>
              <a:t>He</a:t>
            </a:r>
            <a:r>
              <a:rPr lang="en-US" altLang="en-US"/>
              <a:t>=2</a:t>
            </a:r>
          </a:p>
          <a:p>
            <a:pPr lvl="1"/>
            <a:r>
              <a:rPr lang="en-US" altLang="en-US"/>
              <a:t>For E=10keV</a:t>
            </a:r>
          </a:p>
          <a:p>
            <a:r>
              <a:rPr lang="en-US" altLang="en-US"/>
              <a:t>Differential cross section of Rutherford scattering</a:t>
            </a:r>
          </a:p>
        </p:txBody>
      </p:sp>
      <p:graphicFrame>
        <p:nvGraphicFramePr>
          <p:cNvPr id="403462" name="Object 6"/>
          <p:cNvGraphicFramePr>
            <a:graphicFrameLocks noChangeAspect="1"/>
          </p:cNvGraphicFramePr>
          <p:nvPr/>
        </p:nvGraphicFramePr>
        <p:xfrm>
          <a:off x="304800" y="3505200"/>
          <a:ext cx="1343025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699" name="Equation" r:id="rId4" imgW="571320" imgH="368280" progId="Equation.DSMT4">
                  <p:embed/>
                </p:oleObj>
              </mc:Choice>
              <mc:Fallback>
                <p:oleObj name="Equation" r:id="rId4" imgW="57132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505200"/>
                        <a:ext cx="1343025" cy="865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3466" name="Object 10"/>
          <p:cNvGraphicFramePr>
            <a:graphicFrameLocks noChangeAspect="1"/>
          </p:cNvGraphicFramePr>
          <p:nvPr/>
        </p:nvGraphicFramePr>
        <p:xfrm>
          <a:off x="4267200" y="3200400"/>
          <a:ext cx="4864100" cy="164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700" name="Equation" r:id="rId6" imgW="2070000" imgH="698400" progId="Equation.DSMT4">
                  <p:embed/>
                </p:oleObj>
              </mc:Choice>
              <mc:Fallback>
                <p:oleObj name="Equation" r:id="rId6" imgW="207000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200400"/>
                        <a:ext cx="4864100" cy="164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4876800"/>
            <a:ext cx="7543800" cy="126177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808" y="3455295"/>
            <a:ext cx="2649592" cy="131167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67200" y="3886200"/>
            <a:ext cx="2286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5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EF082-4487-5446-9049-102BF83CB623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458200" cy="685800"/>
          </a:xfrm>
        </p:spPr>
        <p:txBody>
          <a:bodyPr/>
          <a:lstStyle/>
          <a:p>
            <a:r>
              <a:rPr lang="en-US" altLang="en-US"/>
              <a:t>Total X-Section of Rutherford Scattering</a:t>
            </a:r>
          </a:p>
        </p:txBody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305800" cy="579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/>
              <a:t>To obtain the total cross section of Rutherford scattering, one integrates the differential cross section over all </a:t>
            </a:r>
            <a:r>
              <a:rPr lang="en-US" altLang="en-US" sz="2400">
                <a:latin typeface="Symbol" charset="2"/>
              </a:rPr>
              <a:t>q</a:t>
            </a:r>
            <a:r>
              <a:rPr lang="en-US" altLang="en-US" sz="2400"/>
              <a:t>:</a:t>
            </a:r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400"/>
              <a:t>What is the result of this integration?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Infinity!!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Does this make sense?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Yes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Why?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Since the Coulomb force’s range is infinite.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Is this physically meaningful?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No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What would be the sensible thing to do?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Integrate to a cut-off angle since after certain distance the force is too weak to impact the scattering. (</a:t>
            </a:r>
            <a:r>
              <a:rPr lang="en-US" altLang="en-US" sz="2000">
                <a:latin typeface="Symbol" charset="2"/>
              </a:rPr>
              <a:t>q=q</a:t>
            </a:r>
            <a:r>
              <a:rPr lang="en-US" altLang="en-US" sz="2000" baseline="-25000"/>
              <a:t>0</a:t>
            </a:r>
            <a:r>
              <a:rPr lang="en-US" altLang="en-US" sz="2000"/>
              <a:t>&gt;0)</a:t>
            </a:r>
          </a:p>
        </p:txBody>
      </p:sp>
      <p:graphicFrame>
        <p:nvGraphicFramePr>
          <p:cNvPr id="398342" name="Object 6"/>
          <p:cNvGraphicFramePr>
            <a:graphicFrameLocks noChangeAspect="1"/>
          </p:cNvGraphicFramePr>
          <p:nvPr/>
        </p:nvGraphicFramePr>
        <p:xfrm>
          <a:off x="609600" y="1600200"/>
          <a:ext cx="933450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182" name="Equation" r:id="rId4" imgW="444240" imgH="203040" progId="Equation.DSMT4">
                  <p:embed/>
                </p:oleObj>
              </mc:Choice>
              <mc:Fallback>
                <p:oleObj name="Equation" r:id="rId4" imgW="4442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600200"/>
                        <a:ext cx="933450" cy="427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8343" name="Object 7"/>
          <p:cNvGraphicFramePr>
            <a:graphicFrameLocks noChangeAspect="1"/>
          </p:cNvGraphicFramePr>
          <p:nvPr/>
        </p:nvGraphicFramePr>
        <p:xfrm>
          <a:off x="1535113" y="1436688"/>
          <a:ext cx="2774950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183" name="Equation" r:id="rId6" imgW="1320480" imgH="368280" progId="Equation.DSMT4">
                  <p:embed/>
                </p:oleObj>
              </mc:Choice>
              <mc:Fallback>
                <p:oleObj name="Equation" r:id="rId6" imgW="13204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5113" y="1436688"/>
                        <a:ext cx="2774950" cy="77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8344" name="Object 8"/>
          <p:cNvGraphicFramePr>
            <a:graphicFrameLocks noChangeAspect="1"/>
          </p:cNvGraphicFramePr>
          <p:nvPr/>
        </p:nvGraphicFramePr>
        <p:xfrm>
          <a:off x="4311650" y="1295400"/>
          <a:ext cx="3841750" cy="127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184" name="Equation" r:id="rId8" imgW="1828800" imgH="609480" progId="Equation.DSMT4">
                  <p:embed/>
                </p:oleObj>
              </mc:Choice>
              <mc:Fallback>
                <p:oleObj name="Equation" r:id="rId8" imgW="182880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1650" y="1295400"/>
                        <a:ext cx="3841750" cy="1279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45013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8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8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8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8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98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98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98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98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98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98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98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98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98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983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33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Monday, Sept. 12, 2016</a:t>
            </a:r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0DB60-4E69-964F-9010-921F43448C1E}" type="slidenum">
              <a:rPr lang="en-US" altLang="en-US"/>
              <a:pPr/>
              <a:t>9</a:t>
            </a:fld>
            <a:endParaRPr lang="en-US" altLang="en-US"/>
          </a:p>
        </p:txBody>
      </p:sp>
      <p:pic>
        <p:nvPicPr>
          <p:cNvPr id="373768" name="Picture 8" descr="f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685800"/>
            <a:ext cx="7402512" cy="2573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15400" cy="914400"/>
          </a:xfrm>
        </p:spPr>
        <p:txBody>
          <a:bodyPr/>
          <a:lstStyle/>
          <a:p>
            <a:r>
              <a:rPr lang="en-US" altLang="en-US" dirty="0" smtClean="0"/>
              <a:t>Measuring Cross Sections</a:t>
            </a:r>
            <a:endParaRPr lang="en-US" altLang="en-US" dirty="0"/>
          </a:p>
        </p:txBody>
      </p:sp>
      <p:sp>
        <p:nvSpPr>
          <p:cNvPr id="373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200400"/>
            <a:ext cx="7924800" cy="3124200"/>
          </a:xfrm>
        </p:spPr>
        <p:txBody>
          <a:bodyPr/>
          <a:lstStyle/>
          <a:p>
            <a:r>
              <a:rPr lang="en-US" altLang="en-US" sz="2800"/>
              <a:t>Rutherford scattering experiment</a:t>
            </a:r>
          </a:p>
          <a:p>
            <a:pPr lvl="1"/>
            <a:r>
              <a:rPr lang="en-US" altLang="en-US" sz="2400"/>
              <a:t>Used a collimated beam of </a:t>
            </a:r>
            <a:r>
              <a:rPr lang="en-US" altLang="en-US" sz="2400">
                <a:latin typeface="Symbol" charset="2"/>
              </a:rPr>
              <a:t>a</a:t>
            </a:r>
            <a:r>
              <a:rPr lang="en-US" altLang="en-US" sz="2400"/>
              <a:t> particles emitted from Radon</a:t>
            </a:r>
          </a:p>
          <a:p>
            <a:pPr lvl="1"/>
            <a:r>
              <a:rPr lang="en-US" altLang="en-US" sz="2400"/>
              <a:t>A thin Au foil target</a:t>
            </a:r>
          </a:p>
          <a:p>
            <a:pPr lvl="1"/>
            <a:r>
              <a:rPr lang="en-US" altLang="en-US" sz="2400"/>
              <a:t>A scintillating glass screen with ZnS phosphor deposit</a:t>
            </a:r>
          </a:p>
          <a:p>
            <a:pPr lvl="1"/>
            <a:r>
              <a:rPr lang="en-US" altLang="en-US" sz="2400">
                <a:sym typeface="Wingdings" charset="2"/>
              </a:rPr>
              <a:t>Telescope to view limited area of solid angle</a:t>
            </a:r>
          </a:p>
          <a:p>
            <a:pPr lvl="1"/>
            <a:r>
              <a:rPr lang="en-US" altLang="en-US" sz="2400">
                <a:sym typeface="Wingdings" charset="2"/>
              </a:rPr>
              <a:t>Telescope only need to move along </a:t>
            </a:r>
            <a:r>
              <a:rPr lang="en-US" altLang="en-US" sz="2400">
                <a:latin typeface="Symbol" charset="2"/>
                <a:sym typeface="Wingdings" charset="2"/>
              </a:rPr>
              <a:t>q</a:t>
            </a:r>
            <a:r>
              <a:rPr lang="en-US" altLang="en-US" sz="2400">
                <a:sym typeface="Wingdings" charset="2"/>
              </a:rPr>
              <a:t> not </a:t>
            </a:r>
            <a:r>
              <a:rPr lang="en-US" altLang="en-US" sz="2400">
                <a:latin typeface="Symbol" charset="2"/>
                <a:sym typeface="Wingdings" charset="2"/>
              </a:rPr>
              <a:t>f</a:t>
            </a:r>
            <a:r>
              <a:rPr lang="en-US" altLang="en-US" sz="2400">
                <a:sym typeface="Wingdings" charset="2"/>
              </a:rPr>
              <a:t>.  Why?</a:t>
            </a:r>
          </a:p>
          <a:p>
            <a:pPr lvl="2"/>
            <a:r>
              <a:rPr lang="en-US" altLang="en-US" sz="2000">
                <a:sym typeface="Wingdings" charset="2"/>
              </a:rPr>
              <a:t>Due to the spherical symmetry, scattering only depends on </a:t>
            </a:r>
            <a:r>
              <a:rPr lang="en-US" altLang="en-US" sz="2000">
                <a:latin typeface="Symbol" charset="2"/>
                <a:sym typeface="Wingdings" charset="2"/>
              </a:rPr>
              <a:t>q</a:t>
            </a:r>
            <a:r>
              <a:rPr lang="en-US" altLang="en-US" sz="2000">
                <a:sym typeface="Wingdings" charset="2"/>
              </a:rPr>
              <a:t> not </a:t>
            </a:r>
            <a:r>
              <a:rPr lang="en-US" altLang="en-US" sz="2000">
                <a:latin typeface="Symbol" charset="2"/>
                <a:sym typeface="Wingdings" charset="2"/>
              </a:rPr>
              <a:t>f</a:t>
            </a:r>
            <a:r>
              <a:rPr lang="en-US" altLang="en-US" sz="2000">
                <a:sym typeface="Wingdings" charset="2"/>
              </a:rPr>
              <a:t>.</a:t>
            </a:r>
          </a:p>
        </p:txBody>
      </p:sp>
      <p:graphicFrame>
        <p:nvGraphicFramePr>
          <p:cNvPr id="373766" name="Object 6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802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958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3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3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73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73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73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737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737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73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73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73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3763" grpId="0" build="p" autoUpdateAnimBg="0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29296</TotalTime>
  <Words>1097</Words>
  <Application>Microsoft Macintosh PowerPoint</Application>
  <PresentationFormat>On-screen Show (4:3)</PresentationFormat>
  <Paragraphs>176</Paragraphs>
  <Slides>18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 Narrow</vt:lpstr>
      <vt:lpstr>Monotype Corsiva</vt:lpstr>
      <vt:lpstr>Symbol</vt:lpstr>
      <vt:lpstr>Times New Roman</vt:lpstr>
      <vt:lpstr>Wingdings</vt:lpstr>
      <vt:lpstr>Arial</vt:lpstr>
      <vt:lpstr>phys1443-spring02</vt:lpstr>
      <vt:lpstr>Equation</vt:lpstr>
      <vt:lpstr>PHYS 3446 – Lecture #4</vt:lpstr>
      <vt:lpstr>Announcements</vt:lpstr>
      <vt:lpstr>Homework Assignment #2</vt:lpstr>
      <vt:lpstr>Scattering Cross Section</vt:lpstr>
      <vt:lpstr>Total Cross Section</vt:lpstr>
      <vt:lpstr>Cross Section of Rutherford Scattering</vt:lpstr>
      <vt:lpstr>Rutherford Scattering Cross Section </vt:lpstr>
      <vt:lpstr>Total X-Section of Rutherford Scattering</vt:lpstr>
      <vt:lpstr>Measuring Cross Sections</vt:lpstr>
      <vt:lpstr>Measuring Cross Sections</vt:lpstr>
      <vt:lpstr>Measuring Cross Sections</vt:lpstr>
      <vt:lpstr>Measuring Cross Sections</vt:lpstr>
      <vt:lpstr>Measuring Cross Sections</vt:lpstr>
      <vt:lpstr>Some Example Cross Section Measurements</vt:lpstr>
      <vt:lpstr>Example Cross Section: W(en) +X</vt:lpstr>
      <vt:lpstr>Example Cross Section: W(en) +X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Microsoft Office User</cp:lastModifiedBy>
  <cp:revision>900</cp:revision>
  <dcterms:created xsi:type="dcterms:W3CDTF">2002-01-14T15:59:50Z</dcterms:created>
  <dcterms:modified xsi:type="dcterms:W3CDTF">2016-09-16T17:02:10Z</dcterms:modified>
</cp:coreProperties>
</file>