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49" r:id="rId2"/>
    <p:sldId id="597" r:id="rId3"/>
    <p:sldId id="638" r:id="rId4"/>
    <p:sldId id="602" r:id="rId5"/>
    <p:sldId id="603" r:id="rId6"/>
    <p:sldId id="604" r:id="rId7"/>
    <p:sldId id="605" r:id="rId8"/>
    <p:sldId id="606" r:id="rId9"/>
    <p:sldId id="607" r:id="rId10"/>
    <p:sldId id="608" r:id="rId11"/>
    <p:sldId id="609" r:id="rId12"/>
    <p:sldId id="610" r:id="rId13"/>
    <p:sldId id="611" r:id="rId14"/>
    <p:sldId id="612" r:id="rId15"/>
    <p:sldId id="613" r:id="rId16"/>
    <p:sldId id="614" r:id="rId17"/>
    <p:sldId id="615" r:id="rId18"/>
    <p:sldId id="616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  <a:srgbClr val="FFFFCC"/>
    <a:srgbClr val="CC6600"/>
    <a:srgbClr val="FF0066"/>
    <a:srgbClr val="CC00CC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8" autoAdjust="0"/>
    <p:restoredTop sz="96087" autoAdjust="0"/>
  </p:normalViewPr>
  <p:slideViewPr>
    <p:cSldViewPr>
      <p:cViewPr varScale="1">
        <p:scale>
          <a:sx n="103" d="100"/>
          <a:sy n="103" d="100"/>
        </p:scale>
        <p:origin x="176" y="1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1" Type="http://schemas.openxmlformats.org/officeDocument/2006/relationships/image" Target="../media/image17.wmf"/><Relationship Id="rId2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1" Type="http://schemas.openxmlformats.org/officeDocument/2006/relationships/image" Target="../media/image17.wmf"/><Relationship Id="rId2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wmf"/><Relationship Id="rId6" Type="http://schemas.openxmlformats.org/officeDocument/2006/relationships/image" Target="../media/image29.wmf"/><Relationship Id="rId7" Type="http://schemas.openxmlformats.org/officeDocument/2006/relationships/image" Target="../media/image30.wmf"/><Relationship Id="rId8" Type="http://schemas.openxmlformats.org/officeDocument/2006/relationships/image" Target="../media/image22.wmf"/><Relationship Id="rId9" Type="http://schemas.openxmlformats.org/officeDocument/2006/relationships/image" Target="../media/image31.wmf"/><Relationship Id="rId1" Type="http://schemas.openxmlformats.org/officeDocument/2006/relationships/image" Target="../media/image17.wmf"/><Relationship Id="rId2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4" Type="http://schemas.openxmlformats.org/officeDocument/2006/relationships/image" Target="../media/image29.wmf"/><Relationship Id="rId5" Type="http://schemas.openxmlformats.org/officeDocument/2006/relationships/image" Target="../media/image30.wmf"/><Relationship Id="rId1" Type="http://schemas.openxmlformats.org/officeDocument/2006/relationships/image" Target="../media/image17.wmf"/><Relationship Id="rId2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788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884FA3-C002-6343-8FAD-5FB05F0C9A2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94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1FCE4-A0EA-9A42-BE82-48B4A4A5CFF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07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7284D3-3812-E643-B397-D1C177AA2CB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965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7A59B8-A9EC-D949-BC95-F97826D3974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243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2C0F9-3295-9240-9E4C-96CCC6E0108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459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51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20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23.w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.bin"/><Relationship Id="rId20" Type="http://schemas.openxmlformats.org/officeDocument/2006/relationships/image" Target="../media/image31.wmf"/><Relationship Id="rId10" Type="http://schemas.openxmlformats.org/officeDocument/2006/relationships/image" Target="../media/image27.wmf"/><Relationship Id="rId11" Type="http://schemas.openxmlformats.org/officeDocument/2006/relationships/oleObject" Target="../embeddings/oleObject23.bin"/><Relationship Id="rId12" Type="http://schemas.openxmlformats.org/officeDocument/2006/relationships/image" Target="../media/image28.wmf"/><Relationship Id="rId13" Type="http://schemas.openxmlformats.org/officeDocument/2006/relationships/oleObject" Target="../embeddings/oleObject24.bin"/><Relationship Id="rId14" Type="http://schemas.openxmlformats.org/officeDocument/2006/relationships/image" Target="../media/image29.wmf"/><Relationship Id="rId15" Type="http://schemas.openxmlformats.org/officeDocument/2006/relationships/oleObject" Target="../embeddings/oleObject25.bin"/><Relationship Id="rId16" Type="http://schemas.openxmlformats.org/officeDocument/2006/relationships/image" Target="../media/image30.wmf"/><Relationship Id="rId17" Type="http://schemas.openxmlformats.org/officeDocument/2006/relationships/oleObject" Target="../embeddings/oleObject26.bin"/><Relationship Id="rId18" Type="http://schemas.openxmlformats.org/officeDocument/2006/relationships/image" Target="../media/image22.wmf"/><Relationship Id="rId19" Type="http://schemas.openxmlformats.org/officeDocument/2006/relationships/oleObject" Target="../embeddings/oleObject27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9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2.bin"/><Relationship Id="rId12" Type="http://schemas.openxmlformats.org/officeDocument/2006/relationships/image" Target="../media/image30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8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29.bin"/><Relationship Id="rId6" Type="http://schemas.openxmlformats.org/officeDocument/2006/relationships/image" Target="../media/image26.wmf"/><Relationship Id="rId7" Type="http://schemas.openxmlformats.org/officeDocument/2006/relationships/oleObject" Target="../embeddings/oleObject30.bin"/><Relationship Id="rId8" Type="http://schemas.openxmlformats.org/officeDocument/2006/relationships/image" Target="../media/image28.wmf"/><Relationship Id="rId9" Type="http://schemas.openxmlformats.org/officeDocument/2006/relationships/oleObject" Target="../embeddings/oleObject31.bin"/><Relationship Id="rId10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3.bin"/><Relationship Id="rId5" Type="http://schemas.openxmlformats.org/officeDocument/2006/relationships/image" Target="../media/image17.wmf"/><Relationship Id="rId6" Type="http://schemas.openxmlformats.org/officeDocument/2006/relationships/image" Target="../media/image32.jpe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4" Type="http://schemas.openxmlformats.org/officeDocument/2006/relationships/image" Target="../media/image17.wmf"/><Relationship Id="rId5" Type="http://schemas.openxmlformats.org/officeDocument/2006/relationships/image" Target="../media/image33.jpeg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4" Type="http://schemas.openxmlformats.org/officeDocument/2006/relationships/oleObject" Target="../embeddings/oleObject35.bin"/><Relationship Id="rId5" Type="http://schemas.openxmlformats.org/officeDocument/2006/relationships/image" Target="../media/image17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4" Type="http://schemas.openxmlformats.org/officeDocument/2006/relationships/image" Target="../media/image17.wmf"/><Relationship Id="rId5" Type="http://schemas.openxmlformats.org/officeDocument/2006/relationships/image" Target="../media/image35.jpeg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17.wmf"/><Relationship Id="rId5" Type="http://schemas.openxmlformats.org/officeDocument/2006/relationships/image" Target="../media/image36.jpeg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wmf"/><Relationship Id="rId12" Type="http://schemas.openxmlformats.org/officeDocument/2006/relationships/image" Target="../media/image8.emf"/><Relationship Id="rId13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0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11.wmf"/><Relationship Id="rId8" Type="http://schemas.openxmlformats.org/officeDocument/2006/relationships/image" Target="../media/image12.emf"/><Relationship Id="rId9" Type="http://schemas.openxmlformats.org/officeDocument/2006/relationships/image" Target="../media/image1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4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15.wmf"/><Relationship Id="rId8" Type="http://schemas.openxmlformats.org/officeDocument/2006/relationships/oleObject" Target="../embeddings/oleObject9.bin"/><Relationship Id="rId9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#4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219646" y="1371600"/>
            <a:ext cx="27174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12,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480370"/>
            <a:ext cx="7005638" cy="176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Scattering Cross Section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Total Cross Section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Measurement of </a:t>
            </a:r>
            <a:r>
              <a:rPr lang="en-US" altLang="en-US" sz="3200" smtClean="0">
                <a:solidFill>
                  <a:schemeClr val="hlink"/>
                </a:solidFill>
                <a:latin typeface="Arial Narrow" charset="0"/>
              </a:rPr>
              <a:t>Cross Sections</a:t>
            </a:r>
            <a:endParaRPr lang="en-US" altLang="en-US" sz="3200" dirty="0" smtClean="0">
              <a:solidFill>
                <a:schemeClr val="hlink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1E9-2A7B-9B49-A9E7-1520F3CC48F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/>
              <a:t>Measuring Cross Sections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With </a:t>
            </a:r>
            <a:r>
              <a:rPr lang="en-US" altLang="en-US"/>
              <a:t>the </a:t>
            </a:r>
            <a:r>
              <a:rPr lang="en-US" altLang="en-US" smtClean="0"/>
              <a:t>incident flux </a:t>
            </a:r>
            <a:r>
              <a:rPr lang="en-US" altLang="en-US" dirty="0"/>
              <a:t>of N</a:t>
            </a:r>
            <a:r>
              <a:rPr lang="en-US" altLang="en-US" baseline="-25000" dirty="0"/>
              <a:t>0</a:t>
            </a:r>
            <a:r>
              <a:rPr lang="en-US" altLang="en-US" dirty="0"/>
              <a:t> per unit area per second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Any </a:t>
            </a:r>
            <a:r>
              <a:rPr lang="en-US" altLang="en-US" dirty="0">
                <a:latin typeface="Symbol" charset="2"/>
              </a:rPr>
              <a:t>a</a:t>
            </a:r>
            <a:r>
              <a:rPr lang="en-US" altLang="en-US" dirty="0"/>
              <a:t> particles in b and </a:t>
            </a:r>
            <a:r>
              <a:rPr lang="en-US" altLang="en-US" dirty="0" err="1"/>
              <a:t>b+db</a:t>
            </a:r>
            <a:r>
              <a:rPr lang="en-US" altLang="en-US" dirty="0"/>
              <a:t> will be scattered into </a:t>
            </a:r>
            <a:r>
              <a:rPr lang="en-US" altLang="en-US" dirty="0">
                <a:latin typeface="Symbol" charset="2"/>
              </a:rPr>
              <a:t>q</a:t>
            </a:r>
            <a:r>
              <a:rPr lang="en-US" altLang="en-US" dirty="0"/>
              <a:t> and </a:t>
            </a:r>
            <a:r>
              <a:rPr lang="en-US" altLang="en-US" dirty="0">
                <a:latin typeface="Symbol" charset="2"/>
              </a:rPr>
              <a:t>q</a:t>
            </a:r>
            <a:r>
              <a:rPr lang="en-US" altLang="en-US" dirty="0"/>
              <a:t>-</a:t>
            </a:r>
            <a:r>
              <a:rPr lang="en-US" altLang="en-US" dirty="0" err="1"/>
              <a:t>d</a:t>
            </a:r>
            <a:r>
              <a:rPr lang="en-US" altLang="en-US" dirty="0" err="1">
                <a:latin typeface="Symbol" charset="2"/>
              </a:rPr>
              <a:t>q</a:t>
            </a:r>
            <a:endParaRPr lang="en-US" altLang="en-US" dirty="0">
              <a:latin typeface="Symbol" charset="2"/>
            </a:endParaRPr>
          </a:p>
          <a:p>
            <a:pPr>
              <a:lnSpc>
                <a:spcPct val="90000"/>
              </a:lnSpc>
            </a:pPr>
            <a:r>
              <a:rPr lang="en-US" altLang="en-US" dirty="0"/>
              <a:t>The telescope aperture limits the measurable area to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 How could they have increased the rate of measurement?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charset="2"/>
              </a:rPr>
              <a:t>By constructing an annular telescope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charset="2"/>
              </a:rPr>
              <a:t>By how much would it increase?</a:t>
            </a:r>
          </a:p>
        </p:txBody>
      </p:sp>
      <p:graphicFrame>
        <p:nvGraphicFramePr>
          <p:cNvPr id="40653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7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6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857175"/>
              </p:ext>
            </p:extLst>
          </p:nvPr>
        </p:nvGraphicFramePr>
        <p:xfrm>
          <a:off x="1828800" y="3090863"/>
          <a:ext cx="13144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74" name="Equation" r:id="rId5" imgW="406080" imgH="203040" progId="Equation.DSMT4">
                  <p:embed/>
                </p:oleObj>
              </mc:Choice>
              <mc:Fallback>
                <p:oleObj name="Equation" r:id="rId5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90863"/>
                        <a:ext cx="13144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6002338" y="5386388"/>
            <a:ext cx="1008062" cy="557212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A50021"/>
                </a:solidFill>
              </a:rPr>
              <a:t>2</a:t>
            </a:r>
            <a:r>
              <a:rPr lang="en-US" altLang="en-US" sz="2800">
                <a:solidFill>
                  <a:srgbClr val="A50021"/>
                </a:solidFill>
                <a:latin typeface="Symbol" charset="2"/>
              </a:rPr>
              <a:t>p</a:t>
            </a:r>
            <a:r>
              <a:rPr lang="en-US" altLang="en-US" sz="2800">
                <a:solidFill>
                  <a:srgbClr val="A50021"/>
                </a:solidFill>
              </a:rPr>
              <a:t>/d</a:t>
            </a:r>
            <a:r>
              <a:rPr lang="en-US" altLang="en-US" sz="2800">
                <a:solidFill>
                  <a:srgbClr val="A50021"/>
                </a:solidFill>
                <a:latin typeface="Symbol" charset="2"/>
              </a:rPr>
              <a:t>f</a:t>
            </a:r>
          </a:p>
        </p:txBody>
      </p:sp>
      <p:graphicFrame>
        <p:nvGraphicFramePr>
          <p:cNvPr id="4065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652228"/>
              </p:ext>
            </p:extLst>
          </p:nvPr>
        </p:nvGraphicFramePr>
        <p:xfrm>
          <a:off x="3200400" y="3175000"/>
          <a:ext cx="32067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75" name="Equation" r:id="rId7" imgW="990360" imgH="190440" progId="Equation.DSMT4">
                  <p:embed/>
                </p:oleObj>
              </mc:Choice>
              <mc:Fallback>
                <p:oleObj name="Equation" r:id="rId7" imgW="9903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175000"/>
                        <a:ext cx="32067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65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257135"/>
              </p:ext>
            </p:extLst>
          </p:nvPr>
        </p:nvGraphicFramePr>
        <p:xfrm>
          <a:off x="6477000" y="3048000"/>
          <a:ext cx="123348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76" name="Equation" r:id="rId9" imgW="380880" imgH="203040" progId="Equation.DSMT4">
                  <p:embed/>
                </p:oleObj>
              </mc:Choice>
              <mc:Fallback>
                <p:oleObj name="Equation" r:id="rId9" imgW="380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048000"/>
                        <a:ext cx="123348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227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1" grpId="0" build="p" autoUpdateAnimBg="0"/>
      <p:bldP spid="4065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D11F-0221-A341-82AF-CFFCFB525EB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/>
              <a:t>Measuring Cross Sections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05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Fraction of incident particles approaching the target in the small area </a:t>
            </a:r>
            <a:r>
              <a:rPr lang="en-US" altLang="en-US" sz="2800" dirty="0" smtClean="0">
                <a:latin typeface="Symbol" charset="2"/>
              </a:rPr>
              <a:t>Ds</a:t>
            </a:r>
            <a:r>
              <a:rPr lang="en-US" altLang="en-US" sz="2800" dirty="0" smtClean="0"/>
              <a:t>=b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d</a:t>
            </a:r>
            <a:r>
              <a:rPr lang="en-US" altLang="en-US" sz="2800" dirty="0" smtClean="0">
                <a:latin typeface="Symbol" charset="2"/>
              </a:rPr>
              <a:t>f</a:t>
            </a:r>
            <a:r>
              <a:rPr lang="en-US" altLang="en-US" sz="2800" dirty="0" smtClean="0"/>
              <a:t>dθ </a:t>
            </a:r>
            <a:r>
              <a:rPr lang="en-US" altLang="en-US" sz="2800" dirty="0"/>
              <a:t>at </a:t>
            </a:r>
            <a:r>
              <a:rPr lang="en-US" altLang="en-US" sz="2800" dirty="0" smtClean="0"/>
              <a:t>the impact </a:t>
            </a:r>
            <a:r>
              <a:rPr lang="en-US" altLang="en-US" sz="2800" dirty="0"/>
              <a:t>parameter b is –</a:t>
            </a:r>
            <a:r>
              <a:rPr lang="en-US" altLang="en-US" sz="2800" dirty="0" err="1"/>
              <a:t>dn</a:t>
            </a:r>
            <a:r>
              <a:rPr lang="en-US" altLang="en-US" sz="2800" dirty="0"/>
              <a:t>/N</a:t>
            </a:r>
            <a:r>
              <a:rPr lang="en-US" altLang="en-US" sz="2800" baseline="-25000" dirty="0"/>
              <a:t>0</a:t>
            </a:r>
            <a:r>
              <a:rPr lang="en-US" altLang="en-US" sz="28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>
                <a:sym typeface="Wingdings" charset="2"/>
              </a:rPr>
              <a:t>dn</a:t>
            </a:r>
            <a:r>
              <a:rPr lang="en-US" altLang="en-US" sz="2400" dirty="0">
                <a:sym typeface="Wingdings" charset="2"/>
              </a:rPr>
              <a:t> particles scatter into R</a:t>
            </a:r>
            <a:r>
              <a:rPr lang="en-US" altLang="en-US" sz="2400" baseline="30000" dirty="0">
                <a:sym typeface="Wingdings" charset="2"/>
              </a:rPr>
              <a:t>2</a:t>
            </a:r>
            <a:r>
              <a:rPr lang="en-US" altLang="en-US" sz="2400" dirty="0">
                <a:sym typeface="Wingdings" charset="2"/>
              </a:rPr>
              <a:t>d</a:t>
            </a:r>
            <a:r>
              <a:rPr lang="en-US" altLang="en-US" sz="2400" dirty="0">
                <a:latin typeface="Symbol" charset="2"/>
                <a:sym typeface="Wingdings" charset="2"/>
              </a:rPr>
              <a:t>W</a:t>
            </a:r>
            <a:r>
              <a:rPr lang="en-US" altLang="en-US" sz="2400" dirty="0">
                <a:sym typeface="Wingdings" charset="2"/>
              </a:rPr>
              <a:t>, the aperture of the telescope</a:t>
            </a:r>
            <a:endParaRPr lang="en-US" altLang="en-US" sz="2400" dirty="0">
              <a:latin typeface="Symbol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This ratio is the same as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sum of </a:t>
            </a:r>
            <a:r>
              <a:rPr lang="en-US" altLang="en-US" sz="2400" dirty="0">
                <a:latin typeface="Symbol" charset="2"/>
              </a:rPr>
              <a:t>Ds</a:t>
            </a:r>
            <a:r>
              <a:rPr lang="en-US" altLang="en-US" sz="2400" dirty="0"/>
              <a:t> over all N nuclear centers </a:t>
            </a:r>
            <a:r>
              <a:rPr lang="en-US" altLang="en-US" sz="2400" dirty="0" smtClean="0"/>
              <a:t>in </a:t>
            </a:r>
            <a:r>
              <a:rPr lang="en-US" altLang="en-US" sz="2400" dirty="0"/>
              <a:t>the </a:t>
            </a:r>
            <a:r>
              <a:rPr lang="en-US" altLang="en-US" sz="2400" dirty="0" smtClean="0"/>
              <a:t>entire foil </a:t>
            </a:r>
            <a:r>
              <a:rPr lang="en-US" altLang="en-US" sz="2400" dirty="0"/>
              <a:t>divided by the total area (S) of the foil.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Probability for incident particles to enter within the N areas of the annular rings and subsequently scatter into the telescope aperture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 So this ratio can be expressed as </a:t>
            </a:r>
            <a:endParaRPr lang="en-US" altLang="en-US" sz="2800" dirty="0">
              <a:sym typeface="Wingdings" charset="2"/>
            </a:endParaRPr>
          </a:p>
        </p:txBody>
      </p:sp>
      <p:graphicFrame>
        <p:nvGraphicFramePr>
          <p:cNvPr id="410628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9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29" name="Object 5"/>
          <p:cNvGraphicFramePr>
            <a:graphicFrameLocks noChangeAspect="1"/>
          </p:cNvGraphicFramePr>
          <p:nvPr/>
        </p:nvGraphicFramePr>
        <p:xfrm>
          <a:off x="1295400" y="4724400"/>
          <a:ext cx="1476375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98" name="Equation" r:id="rId5" imgW="444240" imgH="406080" progId="Equation.DSMT4">
                  <p:embed/>
                </p:oleObj>
              </mc:Choice>
              <mc:Fallback>
                <p:oleObj name="Equation" r:id="rId5" imgW="444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1476375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920154"/>
              </p:ext>
            </p:extLst>
          </p:nvPr>
        </p:nvGraphicFramePr>
        <p:xfrm>
          <a:off x="5461000" y="4791075"/>
          <a:ext cx="18542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99" name="Equation" r:id="rId7" imgW="558720" imgH="368280" progId="Equation.DSMT4">
                  <p:embed/>
                </p:oleObj>
              </mc:Choice>
              <mc:Fallback>
                <p:oleObj name="Equation" r:id="rId7" imgW="558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4791075"/>
                        <a:ext cx="1854200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32" name="Object 8"/>
          <p:cNvGraphicFramePr>
            <a:graphicFrameLocks noChangeAspect="1"/>
          </p:cNvGraphicFramePr>
          <p:nvPr/>
        </p:nvGraphicFramePr>
        <p:xfrm>
          <a:off x="2670175" y="4714875"/>
          <a:ext cx="274002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500" name="Equation" r:id="rId9" imgW="825480" imgH="368280" progId="Equation.DSMT4">
                  <p:embed/>
                </p:oleObj>
              </mc:Choice>
              <mc:Fallback>
                <p:oleObj name="Equation" r:id="rId9" imgW="825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4714875"/>
                        <a:ext cx="2740025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34136" y="473606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chemeClr val="accent6"/>
                </a:solidFill>
              </a:rPr>
              <a:t>2</a:t>
            </a:r>
            <a:endParaRPr lang="en-US" sz="1800" b="1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3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0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0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0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0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7" grpId="0" build="p" autoUpdateAnimBg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AAE25-3258-E046-991F-86180C55C39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/>
              <a:t>Measuring Cross Sections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05800" cy="3581400"/>
          </a:xfrm>
        </p:spPr>
        <p:txBody>
          <a:bodyPr/>
          <a:lstStyle/>
          <a:p>
            <a:r>
              <a:rPr lang="en-US" altLang="en-US" sz="2800"/>
              <a:t>For a foil with thickness t, mass density </a:t>
            </a:r>
            <a:r>
              <a:rPr lang="en-US" altLang="en-US" sz="2800">
                <a:latin typeface="Symbol" charset="2"/>
              </a:rPr>
              <a:t>r</a:t>
            </a:r>
            <a:r>
              <a:rPr lang="en-US" altLang="en-US" sz="2800"/>
              <a:t>, atomic weight A: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Since from what we have learned previously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The number of </a:t>
            </a:r>
            <a:r>
              <a:rPr lang="en-US" altLang="en-US" sz="2800">
                <a:latin typeface="Symbol" charset="2"/>
              </a:rPr>
              <a:t>a</a:t>
            </a:r>
            <a:r>
              <a:rPr lang="en-US" altLang="en-US" sz="2800"/>
              <a:t> scattered into the detector angle (</a:t>
            </a:r>
            <a:r>
              <a:rPr lang="en-US" altLang="en-US" sz="2800">
                <a:latin typeface="Symbol" charset="2"/>
              </a:rPr>
              <a:t>q,f</a:t>
            </a:r>
            <a:r>
              <a:rPr lang="en-US" altLang="en-US" sz="2800"/>
              <a:t>) is</a:t>
            </a:r>
            <a:endParaRPr lang="en-US" altLang="en-US" sz="2800">
              <a:sym typeface="Wingdings" charset="2"/>
            </a:endParaRPr>
          </a:p>
        </p:txBody>
      </p:sp>
      <p:graphicFrame>
        <p:nvGraphicFramePr>
          <p:cNvPr id="412676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77" name="Object 5"/>
          <p:cNvGraphicFramePr>
            <a:graphicFrameLocks noChangeAspect="1"/>
          </p:cNvGraphicFramePr>
          <p:nvPr/>
        </p:nvGraphicFramePr>
        <p:xfrm>
          <a:off x="1676400" y="1727200"/>
          <a:ext cx="858838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7" name="Equation" r:id="rId5" imgW="266400" imgH="164880" progId="Equation.DSMT4">
                  <p:embed/>
                </p:oleObj>
              </mc:Choice>
              <mc:Fallback>
                <p:oleObj name="Equation" r:id="rId5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727200"/>
                        <a:ext cx="858838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678" name="Text Box 6"/>
          <p:cNvSpPr txBox="1">
            <a:spLocks noChangeArrowheads="1"/>
          </p:cNvSpPr>
          <p:nvPr/>
        </p:nvSpPr>
        <p:spPr bwMode="auto">
          <a:xfrm>
            <a:off x="4648200" y="16002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A50021"/>
                </a:solidFill>
              </a:rPr>
              <a:t>A</a:t>
            </a:r>
            <a:r>
              <a:rPr lang="en-US" altLang="en-US" sz="2000" baseline="-25000">
                <a:solidFill>
                  <a:srgbClr val="A50021"/>
                </a:solidFill>
              </a:rPr>
              <a:t>0</a:t>
            </a:r>
            <a:r>
              <a:rPr lang="en-US" altLang="en-US" sz="2000">
                <a:solidFill>
                  <a:srgbClr val="A50021"/>
                </a:solidFill>
              </a:rPr>
              <a:t>: Avogadro’s number of atoms per mol</a:t>
            </a:r>
          </a:p>
        </p:txBody>
      </p:sp>
      <p:graphicFrame>
        <p:nvGraphicFramePr>
          <p:cNvPr id="412679" name="Object 7"/>
          <p:cNvGraphicFramePr>
            <a:graphicFrameLocks noChangeAspect="1"/>
          </p:cNvGraphicFramePr>
          <p:nvPr/>
        </p:nvGraphicFramePr>
        <p:xfrm>
          <a:off x="688975" y="5011738"/>
          <a:ext cx="8350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8" name="Equation" r:id="rId7" imgW="291960" imgH="164880" progId="Equation.DSMT4">
                  <p:embed/>
                </p:oleObj>
              </mc:Choice>
              <mc:Fallback>
                <p:oleObj name="Equation" r:id="rId7" imgW="291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5011738"/>
                        <a:ext cx="8350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1" name="Object 9"/>
          <p:cNvGraphicFramePr>
            <a:graphicFrameLocks noChangeAspect="1"/>
          </p:cNvGraphicFramePr>
          <p:nvPr/>
        </p:nvGraphicFramePr>
        <p:xfrm>
          <a:off x="2493963" y="1398588"/>
          <a:ext cx="1392237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9" name="Equation" r:id="rId9" imgW="431640" imgH="368280" progId="Equation.DSMT4">
                  <p:embed/>
                </p:oleObj>
              </mc:Choice>
              <mc:Fallback>
                <p:oleObj name="Equation" r:id="rId9" imgW="4316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1398588"/>
                        <a:ext cx="1392237" cy="119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2" name="Object 10"/>
          <p:cNvGraphicFramePr>
            <a:graphicFrameLocks noChangeAspect="1"/>
          </p:cNvGraphicFramePr>
          <p:nvPr/>
        </p:nvGraphicFramePr>
        <p:xfrm>
          <a:off x="1600200" y="4808538"/>
          <a:ext cx="1379538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0" name="Equation" r:id="rId11" imgW="482400" imgH="368280" progId="Equation.DSMT4">
                  <p:embed/>
                </p:oleObj>
              </mc:Choice>
              <mc:Fallback>
                <p:oleObj name="Equation" r:id="rId11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08538"/>
                        <a:ext cx="1379538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3" name="Object 11"/>
          <p:cNvGraphicFramePr>
            <a:graphicFrameLocks noChangeAspect="1"/>
          </p:cNvGraphicFramePr>
          <p:nvPr/>
        </p:nvGraphicFramePr>
        <p:xfrm>
          <a:off x="5262563" y="4724400"/>
          <a:ext cx="319563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1" name="Equation" r:id="rId13" imgW="1117440" imgH="393480" progId="Equation.DSMT4">
                  <p:embed/>
                </p:oleObj>
              </mc:Choice>
              <mc:Fallback>
                <p:oleObj name="Equation" r:id="rId13" imgW="1117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563" y="4724400"/>
                        <a:ext cx="3195637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4" name="Object 12"/>
          <p:cNvGraphicFramePr>
            <a:graphicFrameLocks noChangeAspect="1"/>
          </p:cNvGraphicFramePr>
          <p:nvPr/>
        </p:nvGraphicFramePr>
        <p:xfrm>
          <a:off x="2792413" y="4724400"/>
          <a:ext cx="254158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2" name="Equation" r:id="rId15" imgW="888840" imgH="393480" progId="Equation.DSMT4">
                  <p:embed/>
                </p:oleObj>
              </mc:Choice>
              <mc:Fallback>
                <p:oleObj name="Equation" r:id="rId15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4724400"/>
                        <a:ext cx="2541587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5" name="Object 13"/>
          <p:cNvGraphicFramePr>
            <a:graphicFrameLocks noChangeAspect="1"/>
          </p:cNvGraphicFramePr>
          <p:nvPr/>
        </p:nvGraphicFramePr>
        <p:xfrm>
          <a:off x="1495425" y="2911475"/>
          <a:ext cx="1476375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3" name="Equation" r:id="rId17" imgW="444240" imgH="406080" progId="Equation.DSMT4">
                  <p:embed/>
                </p:oleObj>
              </mc:Choice>
              <mc:Fallback>
                <p:oleObj name="Equation" r:id="rId17" imgW="444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2911475"/>
                        <a:ext cx="1476375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6" name="Object 14"/>
          <p:cNvGraphicFramePr>
            <a:graphicFrameLocks noChangeAspect="1"/>
          </p:cNvGraphicFramePr>
          <p:nvPr/>
        </p:nvGraphicFramePr>
        <p:xfrm>
          <a:off x="2946400" y="2911475"/>
          <a:ext cx="18542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4" name="Equation" r:id="rId19" imgW="558720" imgH="368280" progId="Equation.DSMT4">
                  <p:embed/>
                </p:oleObj>
              </mc:Choice>
              <mc:Fallback>
                <p:oleObj name="Equation" r:id="rId19" imgW="558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2911475"/>
                        <a:ext cx="1854200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19536" y="289032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chemeClr val="accent6"/>
                </a:solidFill>
              </a:rPr>
              <a:t>2</a:t>
            </a:r>
            <a:endParaRPr lang="en-US" sz="1800" b="1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1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2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2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2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2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2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2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 autoUpdateAnimBg="0"/>
      <p:bldP spid="412678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4856-55E9-AC4C-B9A2-C220049F033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/>
              <a:t>Measuring Cross Sections</a:t>
            </a:r>
          </a:p>
        </p:txBody>
      </p:sp>
      <p:graphicFrame>
        <p:nvGraphicFramePr>
          <p:cNvPr id="41677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775" name="Object 7"/>
          <p:cNvGraphicFramePr>
            <a:graphicFrameLocks noChangeAspect="1"/>
          </p:cNvGraphicFramePr>
          <p:nvPr/>
        </p:nvGraphicFramePr>
        <p:xfrm>
          <a:off x="838200" y="1600200"/>
          <a:ext cx="8350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1" name="Equation" r:id="rId5" imgW="291960" imgH="164880" progId="Equation.DSMT4">
                  <p:embed/>
                </p:oleObj>
              </mc:Choice>
              <mc:Fallback>
                <p:oleObj name="Equation" r:id="rId5" imgW="291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83502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76" name="Rectangle 8"/>
          <p:cNvSpPr>
            <a:spLocks noChangeArrowheads="1"/>
          </p:cNvSpPr>
          <p:nvPr/>
        </p:nvSpPr>
        <p:spPr bwMode="auto">
          <a:xfrm>
            <a:off x="609600" y="3429000"/>
            <a:ext cx="8077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3600"/>
              <a:t>This is </a:t>
            </a:r>
            <a:r>
              <a:rPr lang="en-US" altLang="en-US" sz="3600" smtClean="0"/>
              <a:t>the </a:t>
            </a:r>
            <a:r>
              <a:rPr lang="en-US" altLang="en-US" sz="3600"/>
              <a:t>general expression for any scattering process, independent of the existence of theory</a:t>
            </a:r>
          </a:p>
          <a:p>
            <a:r>
              <a:rPr lang="en-US" altLang="en-US" sz="3600" dirty="0"/>
              <a:t>This gives an observed counts per second</a:t>
            </a:r>
          </a:p>
        </p:txBody>
      </p:sp>
      <p:graphicFrame>
        <p:nvGraphicFramePr>
          <p:cNvPr id="416778" name="Object 10"/>
          <p:cNvGraphicFramePr>
            <a:graphicFrameLocks noChangeAspect="1"/>
          </p:cNvGraphicFramePr>
          <p:nvPr/>
        </p:nvGraphicFramePr>
        <p:xfrm>
          <a:off x="1668463" y="1371600"/>
          <a:ext cx="1379537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2" name="Equation" r:id="rId7" imgW="482400" imgH="368280" progId="Equation.DSMT4">
                  <p:embed/>
                </p:oleObj>
              </mc:Choice>
              <mc:Fallback>
                <p:oleObj name="Equation" r:id="rId7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1371600"/>
                        <a:ext cx="1379537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779" name="Object 11"/>
          <p:cNvGraphicFramePr>
            <a:graphicFrameLocks noChangeAspect="1"/>
          </p:cNvGraphicFramePr>
          <p:nvPr/>
        </p:nvGraphicFramePr>
        <p:xfrm>
          <a:off x="5414963" y="1295400"/>
          <a:ext cx="319563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3" name="Equation" r:id="rId9" imgW="1117440" imgH="393480" progId="Equation.DSMT4">
                  <p:embed/>
                </p:oleObj>
              </mc:Choice>
              <mc:Fallback>
                <p:oleObj name="Equation" r:id="rId9" imgW="1117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4963" y="1295400"/>
                        <a:ext cx="3195637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780" name="Object 12"/>
          <p:cNvGraphicFramePr>
            <a:graphicFrameLocks noChangeAspect="1"/>
          </p:cNvGraphicFramePr>
          <p:nvPr/>
        </p:nvGraphicFramePr>
        <p:xfrm>
          <a:off x="2944813" y="1295400"/>
          <a:ext cx="254158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4" name="Equation" r:id="rId11" imgW="888840" imgH="393480" progId="Equation.DSMT4">
                  <p:embed/>
                </p:oleObj>
              </mc:Choice>
              <mc:Fallback>
                <p:oleObj name="Equation" r:id="rId11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1295400"/>
                        <a:ext cx="2541587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81" name="Oval 13"/>
          <p:cNvSpPr>
            <a:spLocks noChangeArrowheads="1"/>
          </p:cNvSpPr>
          <p:nvPr/>
        </p:nvSpPr>
        <p:spPr bwMode="auto">
          <a:xfrm>
            <a:off x="838200" y="1600200"/>
            <a:ext cx="533400" cy="5334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2" name="Text Box 14"/>
          <p:cNvSpPr txBox="1">
            <a:spLocks noChangeArrowheads="1"/>
          </p:cNvSpPr>
          <p:nvPr/>
        </p:nvSpPr>
        <p:spPr bwMode="auto">
          <a:xfrm>
            <a:off x="441325" y="2514600"/>
            <a:ext cx="1158875" cy="944563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Number of detected particles</a:t>
            </a:r>
          </a:p>
        </p:txBody>
      </p:sp>
      <p:cxnSp>
        <p:nvCxnSpPr>
          <p:cNvPr id="416784" name="AutoShape 16"/>
          <p:cNvCxnSpPr>
            <a:cxnSpLocks noChangeShapeType="1"/>
            <a:stCxn id="416782" idx="0"/>
            <a:endCxn id="416781" idx="4"/>
          </p:cNvCxnSpPr>
          <p:nvPr/>
        </p:nvCxnSpPr>
        <p:spPr bwMode="auto">
          <a:xfrm rot="16200000">
            <a:off x="889000" y="2284413"/>
            <a:ext cx="347663" cy="84137"/>
          </a:xfrm>
          <a:prstGeom prst="curvedConnector3">
            <a:avLst>
              <a:gd name="adj1" fmla="val 50685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85" name="Oval 17"/>
          <p:cNvSpPr>
            <a:spLocks noChangeArrowheads="1"/>
          </p:cNvSpPr>
          <p:nvPr/>
        </p:nvSpPr>
        <p:spPr bwMode="auto">
          <a:xfrm>
            <a:off x="5410200" y="1600200"/>
            <a:ext cx="533400" cy="655638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6" name="Text Box 18"/>
          <p:cNvSpPr txBox="1">
            <a:spLocks noChangeArrowheads="1"/>
          </p:cNvSpPr>
          <p:nvPr/>
        </p:nvSpPr>
        <p:spPr bwMode="auto">
          <a:xfrm>
            <a:off x="4495800" y="2636838"/>
            <a:ext cx="1158875" cy="944562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Projectile particle flux</a:t>
            </a:r>
          </a:p>
        </p:txBody>
      </p:sp>
      <p:cxnSp>
        <p:nvCxnSpPr>
          <p:cNvPr id="416787" name="AutoShape 19"/>
          <p:cNvCxnSpPr>
            <a:cxnSpLocks noChangeShapeType="1"/>
            <a:stCxn id="416786" idx="0"/>
            <a:endCxn id="416785" idx="4"/>
          </p:cNvCxnSpPr>
          <p:nvPr/>
        </p:nvCxnSpPr>
        <p:spPr bwMode="auto">
          <a:xfrm rot="16200000">
            <a:off x="5202238" y="2147888"/>
            <a:ext cx="347662" cy="601662"/>
          </a:xfrm>
          <a:prstGeom prst="curvedConnector3">
            <a:avLst>
              <a:gd name="adj1" fmla="val 50685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88" name="Oval 20"/>
          <p:cNvSpPr>
            <a:spLocks noChangeArrowheads="1"/>
          </p:cNvSpPr>
          <p:nvPr/>
        </p:nvSpPr>
        <p:spPr bwMode="auto">
          <a:xfrm>
            <a:off x="5943600" y="1477963"/>
            <a:ext cx="533400" cy="884237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9" name="Text Box 21"/>
          <p:cNvSpPr txBox="1">
            <a:spLocks noChangeArrowheads="1"/>
          </p:cNvSpPr>
          <p:nvPr/>
        </p:nvSpPr>
        <p:spPr bwMode="auto">
          <a:xfrm>
            <a:off x="6003925" y="2636838"/>
            <a:ext cx="1158875" cy="944562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Density of the target particles</a:t>
            </a:r>
          </a:p>
        </p:txBody>
      </p:sp>
      <p:cxnSp>
        <p:nvCxnSpPr>
          <p:cNvPr id="416790" name="AutoShape 22"/>
          <p:cNvCxnSpPr>
            <a:cxnSpLocks noChangeShapeType="1"/>
            <a:stCxn id="416789" idx="0"/>
            <a:endCxn id="416788" idx="4"/>
          </p:cNvCxnSpPr>
          <p:nvPr/>
        </p:nvCxnSpPr>
        <p:spPr bwMode="auto">
          <a:xfrm rot="5400000" flipH="1">
            <a:off x="6276182" y="2315368"/>
            <a:ext cx="241300" cy="373063"/>
          </a:xfrm>
          <a:prstGeom prst="curvedConnector3">
            <a:avLst>
              <a:gd name="adj1" fmla="val 51315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91" name="Oval 23"/>
          <p:cNvSpPr>
            <a:spLocks noChangeArrowheads="1"/>
          </p:cNvSpPr>
          <p:nvPr/>
        </p:nvSpPr>
        <p:spPr bwMode="auto">
          <a:xfrm>
            <a:off x="6324600" y="1143000"/>
            <a:ext cx="1676400" cy="1265238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2" name="Text Box 24"/>
          <p:cNvSpPr txBox="1">
            <a:spLocks noChangeArrowheads="1"/>
          </p:cNvSpPr>
          <p:nvPr/>
        </p:nvSpPr>
        <p:spPr bwMode="auto">
          <a:xfrm>
            <a:off x="7527925" y="2682875"/>
            <a:ext cx="1158875" cy="944563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Scattering cross section</a:t>
            </a:r>
          </a:p>
        </p:txBody>
      </p:sp>
      <p:cxnSp>
        <p:nvCxnSpPr>
          <p:cNvPr id="416793" name="AutoShape 25"/>
          <p:cNvCxnSpPr>
            <a:cxnSpLocks noChangeShapeType="1"/>
            <a:stCxn id="416792" idx="0"/>
            <a:endCxn id="416791" idx="4"/>
          </p:cNvCxnSpPr>
          <p:nvPr/>
        </p:nvCxnSpPr>
        <p:spPr bwMode="auto">
          <a:xfrm rot="5400000" flipH="1">
            <a:off x="7514432" y="2075656"/>
            <a:ext cx="241300" cy="944563"/>
          </a:xfrm>
          <a:prstGeom prst="curvedConnector3">
            <a:avLst>
              <a:gd name="adj1" fmla="val 51315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95" name="Oval 27"/>
          <p:cNvSpPr>
            <a:spLocks noChangeArrowheads="1"/>
          </p:cNvSpPr>
          <p:nvPr/>
        </p:nvSpPr>
        <p:spPr bwMode="auto">
          <a:xfrm>
            <a:off x="8001000" y="1600200"/>
            <a:ext cx="533400" cy="5334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6" name="Text Box 28"/>
          <p:cNvSpPr txBox="1">
            <a:spLocks noChangeArrowheads="1"/>
          </p:cNvSpPr>
          <p:nvPr/>
        </p:nvSpPr>
        <p:spPr bwMode="auto">
          <a:xfrm>
            <a:off x="7696200" y="304800"/>
            <a:ext cx="1295400" cy="669925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Detector acceptance</a:t>
            </a:r>
          </a:p>
        </p:txBody>
      </p:sp>
      <p:cxnSp>
        <p:nvCxnSpPr>
          <p:cNvPr id="416797" name="AutoShape 29"/>
          <p:cNvCxnSpPr>
            <a:cxnSpLocks noChangeShapeType="1"/>
            <a:stCxn id="416796" idx="2"/>
            <a:endCxn id="416795" idx="0"/>
          </p:cNvCxnSpPr>
          <p:nvPr/>
        </p:nvCxnSpPr>
        <p:spPr bwMode="auto">
          <a:xfrm rot="5400000">
            <a:off x="8009731" y="1246982"/>
            <a:ext cx="592137" cy="76200"/>
          </a:xfrm>
          <a:prstGeom prst="curvedConnector3">
            <a:avLst>
              <a:gd name="adj1" fmla="val 50403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573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6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16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16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6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1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1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1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1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1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16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6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16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16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6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6" grpId="0" build="p" autoUpdateAnimBg="0"/>
      <p:bldP spid="416781" grpId="0" animBg="1"/>
      <p:bldP spid="416782" grpId="0" animBg="1"/>
      <p:bldP spid="416785" grpId="0" animBg="1"/>
      <p:bldP spid="416786" grpId="0" animBg="1"/>
      <p:bldP spid="416788" grpId="0" animBg="1"/>
      <p:bldP spid="416789" grpId="0" animBg="1"/>
      <p:bldP spid="416791" grpId="0" animBg="1"/>
      <p:bldP spid="416792" grpId="0" animBg="1"/>
      <p:bldP spid="416795" grpId="0" animBg="1"/>
      <p:bldP spid="4167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A16C-9902-8E40-9541-6F1FAE47D4D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sz="4000"/>
              <a:t>Some Example Cross Section Measurements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3048000"/>
          </a:xfrm>
        </p:spPr>
        <p:txBody>
          <a:bodyPr/>
          <a:lstStyle/>
          <a:p>
            <a:r>
              <a:rPr lang="en-US" altLang="en-US"/>
              <a:t>Azimuthal angle distribution of electrons in W+2jet events </a:t>
            </a:r>
          </a:p>
        </p:txBody>
      </p:sp>
      <p:graphicFrame>
        <p:nvGraphicFramePr>
          <p:cNvPr id="3758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5817" name="Picture 9" descr="wenu-phi_Page_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6172200" cy="57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01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4338-25F2-0844-92EF-A4DEA15DEA1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/>
              <a:t>Example Cross Section: W(</a:t>
            </a:r>
            <a:r>
              <a:rPr lang="en-US" altLang="en-US">
                <a:sym typeface="Wingdings" charset="2"/>
              </a:rPr>
              <a:t>e</a:t>
            </a:r>
            <a:r>
              <a:rPr lang="en-US" altLang="en-US">
                <a:latin typeface="Symbol" charset="2"/>
                <a:sym typeface="Wingdings" charset="2"/>
              </a:rPr>
              <a:t>n</a:t>
            </a:r>
            <a:r>
              <a:rPr lang="en-US" altLang="en-US">
                <a:sym typeface="Wingdings" charset="2"/>
              </a:rPr>
              <a:t>) </a:t>
            </a:r>
            <a:r>
              <a:rPr lang="en-US" altLang="en-US"/>
              <a:t>+X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4114800"/>
          </a:xfrm>
        </p:spPr>
        <p:txBody>
          <a:bodyPr/>
          <a:lstStyle/>
          <a:p>
            <a:r>
              <a:rPr lang="en-US" altLang="en-US"/>
              <a:t>Transverse momentum distribution of electrons in W+X events</a:t>
            </a:r>
          </a:p>
          <a:p>
            <a:r>
              <a:rPr lang="en-US" altLang="en-US"/>
              <a:t>Mass of the W boson is 80GeV </a:t>
            </a:r>
          </a:p>
        </p:txBody>
      </p:sp>
      <p:graphicFrame>
        <p:nvGraphicFramePr>
          <p:cNvPr id="400388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0392" name="Group 8"/>
          <p:cNvGrpSpPr>
            <a:grpSpLocks/>
          </p:cNvGrpSpPr>
          <p:nvPr/>
        </p:nvGrpSpPr>
        <p:grpSpPr bwMode="auto">
          <a:xfrm>
            <a:off x="457200" y="838200"/>
            <a:ext cx="5791200" cy="5791200"/>
            <a:chOff x="192" y="672"/>
            <a:chExt cx="3648" cy="3648"/>
          </a:xfrm>
        </p:grpSpPr>
        <p:pic>
          <p:nvPicPr>
            <p:cNvPr id="400390" name="Picture 6" descr="wenu-ep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786"/>
              <a:ext cx="3600" cy="35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0391" name="Rectangle 7"/>
            <p:cNvSpPr>
              <a:spLocks noChangeArrowheads="1"/>
            </p:cNvSpPr>
            <p:nvPr/>
          </p:nvSpPr>
          <p:spPr bwMode="auto">
            <a:xfrm>
              <a:off x="192" y="672"/>
              <a:ext cx="24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38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0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60A4-C8D4-B346-8E89-BA98AE8FC89F}" type="slidenum">
              <a:rPr lang="en-US" altLang="en-US"/>
              <a:pPr/>
              <a:t>16</a:t>
            </a:fld>
            <a:endParaRPr lang="en-US" altLang="en-US"/>
          </a:p>
        </p:txBody>
      </p:sp>
      <p:grpSp>
        <p:nvGrpSpPr>
          <p:cNvPr id="401418" name="Group 10"/>
          <p:cNvGrpSpPr>
            <a:grpSpLocks/>
          </p:cNvGrpSpPr>
          <p:nvPr/>
        </p:nvGrpSpPr>
        <p:grpSpPr bwMode="auto">
          <a:xfrm>
            <a:off x="304800" y="609600"/>
            <a:ext cx="6172200" cy="5943600"/>
            <a:chOff x="192" y="576"/>
            <a:chExt cx="3744" cy="3744"/>
          </a:xfrm>
        </p:grpSpPr>
        <p:pic>
          <p:nvPicPr>
            <p:cNvPr id="401416" name="Picture 8" descr="wm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646"/>
              <a:ext cx="3744" cy="3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1417" name="Rectangle 9"/>
            <p:cNvSpPr>
              <a:spLocks noChangeArrowheads="1"/>
            </p:cNvSpPr>
            <p:nvPr/>
          </p:nvSpPr>
          <p:spPr bwMode="auto">
            <a:xfrm>
              <a:off x="192" y="576"/>
              <a:ext cx="2208" cy="1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3048000"/>
          </a:xfrm>
        </p:spPr>
        <p:txBody>
          <a:bodyPr/>
          <a:lstStyle/>
          <a:p>
            <a:r>
              <a:rPr lang="en-US" altLang="en-US"/>
              <a:t>Transverse mass distribution of electrons in W+X events </a:t>
            </a:r>
          </a:p>
        </p:txBody>
      </p:sp>
      <p:graphicFrame>
        <p:nvGraphicFramePr>
          <p:cNvPr id="40141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20" name="Rectangle 1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85800"/>
          </a:xfrm>
          <a:noFill/>
          <a:ln/>
        </p:spPr>
        <p:txBody>
          <a:bodyPr/>
          <a:lstStyle/>
          <a:p>
            <a:r>
              <a:rPr lang="en-US" altLang="en-US" sz="4000"/>
              <a:t>Example Cross Section: W(</a:t>
            </a:r>
            <a:r>
              <a:rPr lang="en-US" altLang="en-US" sz="4000">
                <a:sym typeface="Wingdings" charset="2"/>
              </a:rPr>
              <a:t>e</a:t>
            </a:r>
            <a:r>
              <a:rPr lang="en-US" altLang="en-US" sz="4000">
                <a:latin typeface="Symbol" charset="2"/>
                <a:sym typeface="Wingdings" charset="2"/>
              </a:rPr>
              <a:t>n</a:t>
            </a:r>
            <a:r>
              <a:rPr lang="en-US" altLang="en-US" sz="4000">
                <a:sym typeface="Wingdings" charset="2"/>
              </a:rPr>
              <a:t>) </a:t>
            </a:r>
            <a:r>
              <a:rPr lang="en-US" altLang="en-US" sz="4000"/>
              <a:t>+X</a:t>
            </a:r>
          </a:p>
        </p:txBody>
      </p:sp>
    </p:spTree>
    <p:extLst>
      <p:ext uri="{BB962C8B-B14F-4D97-AF65-F5344CB8AC3E}">
        <p14:creationId xmlns:p14="http://schemas.microsoft.com/office/powerpoint/2010/main" val="58983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4CEE-9681-B744-B196-7339E5E535C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02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4191000"/>
          </a:xfrm>
        </p:spPr>
        <p:txBody>
          <a:bodyPr/>
          <a:lstStyle/>
          <a:p>
            <a:r>
              <a:rPr lang="en-US" altLang="en-US"/>
              <a:t>Invariant mass distribution of electrons in Z+X events </a:t>
            </a:r>
          </a:p>
          <a:p>
            <a:r>
              <a:rPr lang="en-US" altLang="en-US"/>
              <a:t>Mass of the Z boson is 91GeV</a:t>
            </a:r>
          </a:p>
        </p:txBody>
      </p:sp>
      <p:graphicFrame>
        <p:nvGraphicFramePr>
          <p:cNvPr id="40243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2441" name="Rectangle 9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Example Cross Section: W(</a:t>
            </a:r>
            <a:r>
              <a:rPr lang="en-US" altLang="en-US">
                <a:sym typeface="Wingdings" charset="2"/>
              </a:rPr>
              <a:t>ee) </a:t>
            </a:r>
            <a:r>
              <a:rPr lang="en-US" altLang="en-US"/>
              <a:t>+X</a:t>
            </a:r>
          </a:p>
        </p:txBody>
      </p:sp>
      <p:grpSp>
        <p:nvGrpSpPr>
          <p:cNvPr id="402444" name="Group 12"/>
          <p:cNvGrpSpPr>
            <a:grpSpLocks/>
          </p:cNvGrpSpPr>
          <p:nvPr/>
        </p:nvGrpSpPr>
        <p:grpSpPr bwMode="auto">
          <a:xfrm>
            <a:off x="304800" y="762000"/>
            <a:ext cx="5943600" cy="5908675"/>
            <a:chOff x="192" y="480"/>
            <a:chExt cx="3744" cy="3722"/>
          </a:xfrm>
        </p:grpSpPr>
        <p:pic>
          <p:nvPicPr>
            <p:cNvPr id="402442" name="Picture 10" descr="zee-mass-bck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528"/>
              <a:ext cx="3744" cy="3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2443" name="Rectangle 11"/>
            <p:cNvSpPr>
              <a:spLocks noChangeArrowheads="1"/>
            </p:cNvSpPr>
            <p:nvPr/>
          </p:nvSpPr>
          <p:spPr bwMode="auto">
            <a:xfrm>
              <a:off x="192" y="480"/>
              <a:ext cx="2592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2502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2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2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2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8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0012-60AD-CA4F-B39E-4EA2D549212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3048000"/>
          </a:xfrm>
        </p:spPr>
        <p:txBody>
          <a:bodyPr/>
          <a:lstStyle/>
          <a:p>
            <a:r>
              <a:rPr lang="en-US" altLang="en-US"/>
              <a:t>Inclusive jet production cross section as a function of transverse energy</a:t>
            </a:r>
          </a:p>
        </p:txBody>
      </p:sp>
      <p:graphicFrame>
        <p:nvGraphicFramePr>
          <p:cNvPr id="40960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04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Example Cross Section: Jet +X</a:t>
            </a:r>
          </a:p>
        </p:txBody>
      </p:sp>
      <p:grpSp>
        <p:nvGrpSpPr>
          <p:cNvPr id="409608" name="Group 8"/>
          <p:cNvGrpSpPr>
            <a:grpSpLocks/>
          </p:cNvGrpSpPr>
          <p:nvPr/>
        </p:nvGrpSpPr>
        <p:grpSpPr bwMode="auto">
          <a:xfrm>
            <a:off x="457200" y="762000"/>
            <a:ext cx="6096000" cy="5653088"/>
            <a:chOff x="288" y="624"/>
            <a:chExt cx="3840" cy="3561"/>
          </a:xfrm>
        </p:grpSpPr>
        <p:pic>
          <p:nvPicPr>
            <p:cNvPr id="409606" name="Picture 6" descr="jt-xsec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624"/>
              <a:ext cx="3696" cy="3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9607" name="Rectangle 7"/>
            <p:cNvSpPr>
              <a:spLocks noChangeArrowheads="1"/>
            </p:cNvSpPr>
            <p:nvPr/>
          </p:nvSpPr>
          <p:spPr bwMode="auto">
            <a:xfrm>
              <a:off x="288" y="624"/>
              <a:ext cx="3840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522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41E1F-DB33-4948-94F3-A4FE5B12928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Announcements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6106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dirty="0"/>
              <a:t>C</a:t>
            </a:r>
            <a:r>
              <a:rPr lang="en-US" altLang="en-US" sz="3600" dirty="0" smtClean="0"/>
              <a:t>olloquium at 4pm this Wednesday</a:t>
            </a:r>
            <a:endParaRPr lang="en-US" altLang="en-US" dirty="0"/>
          </a:p>
          <a:p>
            <a:pPr marL="1009650" lvl="1" indent="-609600" eaLnBrk="1" hangingPunct="1">
              <a:defRPr/>
            </a:pPr>
            <a:r>
              <a:rPr lang="en-US" altLang="en-US" sz="3200" dirty="0" smtClean="0"/>
              <a:t>UTA Physics faculty expo II</a:t>
            </a:r>
          </a:p>
          <a:p>
            <a:pPr eaLnBrk="1" hangingPunct="1">
              <a:defRPr/>
            </a:pPr>
            <a:r>
              <a:rPr lang="en-US" altLang="en-US" sz="3600" dirty="0" smtClean="0"/>
              <a:t>A special lecture this Wednesday</a:t>
            </a:r>
          </a:p>
          <a:p>
            <a:pPr lvl="1" eaLnBrk="1" hangingPunct="1">
              <a:defRPr/>
            </a:pPr>
            <a:r>
              <a:rPr lang="en-US" altLang="en-US" dirty="0" smtClean="0"/>
              <a:t>Dr. Ben Jones </a:t>
            </a:r>
          </a:p>
        </p:txBody>
      </p:sp>
    </p:spTree>
    <p:extLst>
      <p:ext uri="{BB962C8B-B14F-4D97-AF65-F5344CB8AC3E}">
        <p14:creationId xmlns:p14="http://schemas.microsoft.com/office/powerpoint/2010/main" val="42714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360D-F977-424A-91EC-A002B2A8913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Homework Assignment #2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01233"/>
            <a:ext cx="8534400" cy="4953000"/>
          </a:xfrm>
          <a:noFill/>
          <a:ln/>
        </p:spPr>
        <p:txBody>
          <a:bodyPr/>
          <a:lstStyle/>
          <a:p>
            <a:pPr marL="609600" lvl="1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>
                <a:solidFill>
                  <a:schemeClr val="accent6"/>
                </a:solidFill>
              </a:rPr>
              <a:t>Plot the differential cross section of the Rutherford scattering as a function of the scattering angle </a:t>
            </a:r>
            <a:r>
              <a:rPr lang="en-US" altLang="en-US" sz="2400" dirty="0">
                <a:solidFill>
                  <a:schemeClr val="accent6"/>
                </a:solidFill>
                <a:latin typeface="Symbol" charset="2"/>
              </a:rPr>
              <a:t>q</a:t>
            </a:r>
            <a:r>
              <a:rPr lang="en-US" altLang="en-US" sz="2400" dirty="0">
                <a:solidFill>
                  <a:schemeClr val="accent6"/>
                </a:solidFill>
              </a:rPr>
              <a:t> with some sensible lower limit of the angle + express your opinion on the sensibility of the cross section, along with good physical reasons </a:t>
            </a:r>
            <a:r>
              <a:rPr lang="en-US" altLang="en-US" sz="2400" dirty="0" smtClean="0">
                <a:solidFill>
                  <a:schemeClr val="accent6"/>
                </a:solidFill>
              </a:rPr>
              <a:t>(10points)</a:t>
            </a:r>
            <a:endParaRPr lang="en-US" altLang="en-US" sz="2400" dirty="0">
              <a:solidFill>
                <a:schemeClr val="accent6"/>
              </a:solidFill>
            </a:endParaRPr>
          </a:p>
          <a:p>
            <a:pPr marL="609600" lvl="1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solidFill>
                  <a:schemeClr val="accent6"/>
                </a:solidFill>
              </a:rPr>
              <a:t>Compute </a:t>
            </a:r>
            <a:r>
              <a:rPr lang="en-US" altLang="en-US" sz="2400" dirty="0">
                <a:solidFill>
                  <a:schemeClr val="accent6"/>
                </a:solidFill>
              </a:rPr>
              <a:t>the total cross section of the Rutherford scattering in unit of barns to the cut-off angle of your choice </a:t>
            </a:r>
            <a:r>
              <a:rPr lang="en-US" altLang="en-US" sz="2400" dirty="0" smtClean="0">
                <a:solidFill>
                  <a:schemeClr val="accent6"/>
                </a:solidFill>
              </a:rPr>
              <a:t>above (5 points)</a:t>
            </a:r>
            <a:endParaRPr lang="en-US" altLang="en-US" sz="2400" dirty="0">
              <a:solidFill>
                <a:schemeClr val="accent6"/>
              </a:solidFill>
            </a:endParaRPr>
          </a:p>
          <a:p>
            <a:pPr marL="609600" lvl="1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solidFill>
                  <a:schemeClr val="accent6"/>
                </a:solidFill>
              </a:rPr>
              <a:t>Make a </a:t>
            </a:r>
            <a:r>
              <a:rPr lang="en-US" altLang="en-US" sz="2400" dirty="0">
                <a:solidFill>
                  <a:schemeClr val="accent6"/>
                </a:solidFill>
              </a:rPr>
              <a:t>list of </a:t>
            </a:r>
            <a:r>
              <a:rPr lang="en-US" altLang="en-US" sz="2400" dirty="0" smtClean="0">
                <a:solidFill>
                  <a:schemeClr val="accent6"/>
                </a:solidFill>
              </a:rPr>
              <a:t>tasks, goals and milestones </a:t>
            </a:r>
            <a:r>
              <a:rPr lang="en-US" altLang="en-US" sz="2400" dirty="0">
                <a:solidFill>
                  <a:schemeClr val="accent6"/>
                </a:solidFill>
              </a:rPr>
              <a:t>to accomplish </a:t>
            </a:r>
            <a:r>
              <a:rPr lang="en-US" altLang="en-US" sz="2400" dirty="0" smtClean="0">
                <a:solidFill>
                  <a:schemeClr val="accent6"/>
                </a:solidFill>
              </a:rPr>
              <a:t>each of the projects</a:t>
            </a:r>
            <a:endParaRPr lang="en-US" altLang="en-US" sz="2400" dirty="0">
              <a:solidFill>
                <a:schemeClr val="accent6"/>
              </a:solidFill>
            </a:endParaRPr>
          </a:p>
          <a:p>
            <a:pPr marL="1009650" lvl="1" indent="-609600">
              <a:lnSpc>
                <a:spcPct val="90000"/>
              </a:lnSpc>
            </a:pPr>
            <a:r>
              <a:rPr lang="en-US" altLang="en-US" sz="2000" dirty="0" smtClean="0"/>
              <a:t>This list </a:t>
            </a:r>
            <a:r>
              <a:rPr lang="en-US" altLang="en-US" sz="2000" dirty="0"/>
              <a:t>should be written up and </a:t>
            </a:r>
            <a:r>
              <a:rPr lang="en-US" altLang="en-US" sz="2000" dirty="0" smtClean="0"/>
              <a:t>presented by each group </a:t>
            </a:r>
            <a:r>
              <a:rPr lang="en-US" altLang="en-US" sz="2000" dirty="0"/>
              <a:t>at the beginning of the </a:t>
            </a:r>
            <a:r>
              <a:rPr lang="en-US" altLang="en-US" sz="2000" dirty="0" smtClean="0"/>
              <a:t>class </a:t>
            </a:r>
            <a:r>
              <a:rPr lang="en-US" altLang="en-US" sz="2000" dirty="0"/>
              <a:t>on Monday Sept. </a:t>
            </a:r>
            <a:r>
              <a:rPr lang="en-US" altLang="en-US" sz="2000" dirty="0" smtClean="0"/>
              <a:t>19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altLang="en-US" sz="2000" dirty="0" smtClean="0"/>
              <a:t>Send me power point slides no later than 10pm Sunday, Sept. 18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800" dirty="0" smtClean="0"/>
              <a:t>Due for this homework is Monday Sept. 19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593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AAF8F-0FEB-2547-88CA-B55D904DD74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/>
              <a:t>Scattering Cross Section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For a central potential, measuring the yield as a function of </a:t>
            </a:r>
            <a:r>
              <a:rPr lang="en-US" altLang="en-US" sz="2800" dirty="0">
                <a:latin typeface="Symbol" charset="2"/>
              </a:rPr>
              <a:t>q</a:t>
            </a:r>
            <a:r>
              <a:rPr lang="en-US" altLang="en-US" sz="2800" dirty="0"/>
              <a:t>, </a:t>
            </a:r>
            <a:r>
              <a:rPr lang="en-US" altLang="en-US" sz="2800" dirty="0" smtClean="0"/>
              <a:t>the differential </a:t>
            </a:r>
            <a:r>
              <a:rPr lang="en-US" altLang="en-US" sz="2800" dirty="0"/>
              <a:t>cross section, is equivalent to measuring the entire effect of the </a:t>
            </a:r>
            <a:r>
              <a:rPr lang="en-US" altLang="en-US" sz="2800" dirty="0" smtClean="0"/>
              <a:t>scattering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So what is the physical meaning of the differential cross section?</a:t>
            </a:r>
          </a:p>
          <a:p>
            <a:pPr>
              <a:lnSpc>
                <a:spcPct val="90000"/>
              </a:lnSpc>
              <a:buFont typeface="Symbol" charset="2"/>
              <a:buChar char="Þ"/>
            </a:pPr>
            <a:r>
              <a:rPr lang="en-US" altLang="en-US" sz="2800" dirty="0">
                <a:solidFill>
                  <a:srgbClr val="A50021"/>
                </a:solidFill>
              </a:rPr>
              <a:t> Measurement of yield as a function of specific experimental variable</a:t>
            </a:r>
          </a:p>
          <a:p>
            <a:pPr>
              <a:lnSpc>
                <a:spcPct val="90000"/>
              </a:lnSpc>
              <a:buFont typeface="Symbol" charset="2"/>
              <a:buChar char="Þ"/>
            </a:pPr>
            <a:r>
              <a:rPr lang="en-US" altLang="en-US" sz="2800" dirty="0">
                <a:solidFill>
                  <a:srgbClr val="A50021"/>
                </a:solidFill>
              </a:rPr>
              <a:t>This is equivalent to measuring the probability of occurrence of a physical process in a specific kinematic phase space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Cross sections are measured in the unit of barns:</a:t>
            </a:r>
          </a:p>
        </p:txBody>
      </p:sp>
      <p:sp>
        <p:nvSpPr>
          <p:cNvPr id="392202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1828800" cy="7397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A50021"/>
                </a:solidFill>
              </a:rPr>
              <a:t>Where does this come from?</a:t>
            </a:r>
          </a:p>
        </p:txBody>
      </p:sp>
      <p:sp>
        <p:nvSpPr>
          <p:cNvPr id="392204" name="Text Box 12"/>
          <p:cNvSpPr txBox="1">
            <a:spLocks noChangeArrowheads="1"/>
          </p:cNvSpPr>
          <p:nvPr/>
        </p:nvSpPr>
        <p:spPr bwMode="auto">
          <a:xfrm>
            <a:off x="2019300" y="5924490"/>
            <a:ext cx="44577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rgbClr val="A50021"/>
                </a:solidFill>
              </a:rPr>
              <a:t>Cross sectional area of </a:t>
            </a:r>
            <a:r>
              <a:rPr lang="en-US" altLang="en-US" sz="2000" b="1">
                <a:solidFill>
                  <a:srgbClr val="A50021"/>
                </a:solidFill>
              </a:rPr>
              <a:t>a </a:t>
            </a:r>
            <a:r>
              <a:rPr lang="en-US" altLang="en-US" sz="2000" b="1" smtClean="0">
                <a:solidFill>
                  <a:srgbClr val="A50021"/>
                </a:solidFill>
              </a:rPr>
              <a:t>uranium </a:t>
            </a:r>
            <a:r>
              <a:rPr lang="en-US" altLang="en-US" sz="2000" b="1" dirty="0">
                <a:solidFill>
                  <a:srgbClr val="A50021"/>
                </a:solidFill>
              </a:rPr>
              <a:t>nucleus</a:t>
            </a:r>
            <a:r>
              <a:rPr lang="en-US" altLang="en-US" sz="2000" b="1" dirty="0" smtClean="0">
                <a:solidFill>
                  <a:srgbClr val="A50021"/>
                </a:solidFill>
              </a:rPr>
              <a:t>!</a:t>
            </a:r>
            <a:r>
              <a:rPr lang="en-US" sz="2000" dirty="0"/>
              <a:t> </a:t>
            </a:r>
            <a:endParaRPr lang="en-US" altLang="en-US" sz="2000" b="1" dirty="0">
              <a:solidFill>
                <a:srgbClr val="A5002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5105400"/>
            <a:ext cx="4953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96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build="p"/>
      <p:bldP spid="392202" grpId="0" animBg="1"/>
      <p:bldP spid="3922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C5A8-9563-ED4A-9930-844BE1186E4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r>
              <a:rPr lang="en-US" altLang="en-US"/>
              <a:t>Total Cross Section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4800600"/>
          </a:xfrm>
        </p:spPr>
        <p:txBody>
          <a:bodyPr/>
          <a:lstStyle/>
          <a:p>
            <a:r>
              <a:rPr lang="en-US" altLang="en-US" sz="3600" dirty="0"/>
              <a:t>Total cross section is the integration of the differential cross section over the entire solid angle, </a:t>
            </a:r>
            <a:r>
              <a:rPr lang="en-US" altLang="en-US" sz="3600" dirty="0">
                <a:latin typeface="Symbol" charset="2"/>
              </a:rPr>
              <a:t>W</a:t>
            </a:r>
            <a:r>
              <a:rPr lang="en-US" altLang="en-US" sz="3600" dirty="0"/>
              <a:t>: </a:t>
            </a:r>
          </a:p>
          <a:p>
            <a:endParaRPr lang="en-US" altLang="en-US" sz="3600" dirty="0"/>
          </a:p>
          <a:p>
            <a:endParaRPr lang="en-US" altLang="en-US" sz="3600" dirty="0"/>
          </a:p>
          <a:p>
            <a:r>
              <a:rPr lang="en-US" altLang="en-US" sz="3600" dirty="0"/>
              <a:t>Total cross section represents the effective size of the scattering center at all possible impact parameter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45" y="2895600"/>
            <a:ext cx="788055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4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BBE-64B0-5946-9B80-DBAABED17F4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Cross Section of Rutherford Scattering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impact parameter in Rutherford scattering is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Thus,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Differential cross section of Rutherford scattering is</a:t>
            </a:r>
          </a:p>
        </p:txBody>
      </p:sp>
      <p:graphicFrame>
        <p:nvGraphicFramePr>
          <p:cNvPr id="396295" name="Object 7"/>
          <p:cNvGraphicFramePr>
            <a:graphicFrameLocks noChangeAspect="1"/>
          </p:cNvGraphicFramePr>
          <p:nvPr/>
        </p:nvGraphicFramePr>
        <p:xfrm>
          <a:off x="2066925" y="2671763"/>
          <a:ext cx="1057275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" name="Equation" r:id="rId4" imgW="342720" imgH="368280" progId="Equation.DSMT4">
                  <p:embed/>
                </p:oleObj>
              </mc:Choice>
              <mc:Fallback>
                <p:oleObj name="Equation" r:id="rId4" imgW="342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2671763"/>
                        <a:ext cx="1057275" cy="113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296" name="Object 8"/>
          <p:cNvGraphicFramePr>
            <a:graphicFrameLocks noChangeAspect="1"/>
          </p:cNvGraphicFramePr>
          <p:nvPr/>
        </p:nvGraphicFramePr>
        <p:xfrm>
          <a:off x="257175" y="4705350"/>
          <a:ext cx="13430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" name="Equation" r:id="rId6" imgW="571320" imgH="368280" progId="Equation.DSMT4">
                  <p:embed/>
                </p:oleObj>
              </mc:Choice>
              <mc:Fallback>
                <p:oleObj name="Equation" r:id="rId6" imgW="571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4705350"/>
                        <a:ext cx="1343025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299" name="Object 11"/>
          <p:cNvGraphicFramePr>
            <a:graphicFrameLocks noChangeAspect="1"/>
          </p:cNvGraphicFramePr>
          <p:nvPr/>
        </p:nvGraphicFramePr>
        <p:xfrm>
          <a:off x="3141663" y="2590800"/>
          <a:ext cx="3487737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" name="Equation" r:id="rId8" imgW="1130040" imgH="393480" progId="Equation.DSMT4">
                  <p:embed/>
                </p:oleObj>
              </mc:Choice>
              <mc:Fallback>
                <p:oleObj name="Equation" r:id="rId8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2590800"/>
                        <a:ext cx="3487737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300" name="Object 12"/>
          <p:cNvGraphicFramePr>
            <a:graphicFrameLocks noChangeAspect="1"/>
          </p:cNvGraphicFramePr>
          <p:nvPr/>
        </p:nvGraphicFramePr>
        <p:xfrm>
          <a:off x="1600200" y="4724400"/>
          <a:ext cx="173196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5" name="Equation" r:id="rId10" imgW="736560" imgH="368280" progId="Equation.DSMT4">
                  <p:embed/>
                </p:oleObj>
              </mc:Choice>
              <mc:Fallback>
                <p:oleObj name="Equation" r:id="rId10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24400"/>
                        <a:ext cx="1731963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300" y="1186615"/>
            <a:ext cx="2882900" cy="12517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154" y="4620022"/>
            <a:ext cx="5153246" cy="127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3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6F9-39D0-7541-BEFD-6B78ADA0920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Rutherford Scattering Cross Section 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3886200"/>
          </a:xfrm>
        </p:spPr>
        <p:txBody>
          <a:bodyPr/>
          <a:lstStyle/>
          <a:p>
            <a:r>
              <a:rPr lang="en-US" altLang="en-US"/>
              <a:t>Let’s plug in the numbers</a:t>
            </a:r>
          </a:p>
          <a:p>
            <a:pPr lvl="1"/>
            <a:r>
              <a:rPr lang="en-US" altLang="en-US"/>
              <a:t>Z</a:t>
            </a:r>
            <a:r>
              <a:rPr lang="en-US" altLang="en-US" baseline="-25000"/>
              <a:t>Au</a:t>
            </a:r>
            <a:r>
              <a:rPr lang="en-US" altLang="en-US"/>
              <a:t>=79</a:t>
            </a:r>
          </a:p>
          <a:p>
            <a:pPr lvl="1"/>
            <a:r>
              <a:rPr lang="en-US" altLang="en-US"/>
              <a:t>Z</a:t>
            </a:r>
            <a:r>
              <a:rPr lang="en-US" altLang="en-US" baseline="-25000"/>
              <a:t>He</a:t>
            </a:r>
            <a:r>
              <a:rPr lang="en-US" altLang="en-US"/>
              <a:t>=2</a:t>
            </a:r>
          </a:p>
          <a:p>
            <a:pPr lvl="1"/>
            <a:r>
              <a:rPr lang="en-US" altLang="en-US"/>
              <a:t>For E=10keV</a:t>
            </a:r>
          </a:p>
          <a:p>
            <a:r>
              <a:rPr lang="en-US" altLang="en-US"/>
              <a:t>Differential cross section of Rutherford scattering</a:t>
            </a:r>
          </a:p>
        </p:txBody>
      </p:sp>
      <p:graphicFrame>
        <p:nvGraphicFramePr>
          <p:cNvPr id="403462" name="Object 6"/>
          <p:cNvGraphicFramePr>
            <a:graphicFrameLocks noChangeAspect="1"/>
          </p:cNvGraphicFramePr>
          <p:nvPr/>
        </p:nvGraphicFramePr>
        <p:xfrm>
          <a:off x="304800" y="3505200"/>
          <a:ext cx="13430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9" name="Equation" r:id="rId4" imgW="571320" imgH="368280" progId="Equation.DSMT4">
                  <p:embed/>
                </p:oleObj>
              </mc:Choice>
              <mc:Fallback>
                <p:oleObj name="Equation" r:id="rId4" imgW="571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505200"/>
                        <a:ext cx="1343025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66" name="Object 10"/>
          <p:cNvGraphicFramePr>
            <a:graphicFrameLocks noChangeAspect="1"/>
          </p:cNvGraphicFramePr>
          <p:nvPr/>
        </p:nvGraphicFramePr>
        <p:xfrm>
          <a:off x="4267200" y="3200400"/>
          <a:ext cx="48641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0" name="Equation" r:id="rId6" imgW="2070000" imgH="698400" progId="Equation.DSMT4">
                  <p:embed/>
                </p:oleObj>
              </mc:Choice>
              <mc:Fallback>
                <p:oleObj name="Equation" r:id="rId6" imgW="20700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200400"/>
                        <a:ext cx="4864100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876800"/>
            <a:ext cx="7543800" cy="12617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808" y="3455295"/>
            <a:ext cx="2649592" cy="13116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67200" y="3886200"/>
            <a:ext cx="228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2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F082-4487-5446-9049-102BF83CB62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58200" cy="685800"/>
          </a:xfrm>
        </p:spPr>
        <p:txBody>
          <a:bodyPr/>
          <a:lstStyle/>
          <a:p>
            <a:r>
              <a:rPr lang="en-US" altLang="en-US"/>
              <a:t>Total X-Section of Rutherford Scattering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To obtain the total cross section of Rutherford scattering, one integrates the differential cross section over all </a:t>
            </a:r>
            <a:r>
              <a:rPr lang="en-US" altLang="en-US" sz="2400">
                <a:latin typeface="Symbol" charset="2"/>
              </a:rPr>
              <a:t>q</a:t>
            </a:r>
            <a:r>
              <a:rPr lang="en-US" altLang="en-US" sz="2400"/>
              <a:t>: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What is the result of this integration?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Infinity!!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Does this make sense?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Yes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Why?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Since the Coulomb force’s range is infinite.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Is this physically meaningful?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No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What would be the sensible thing to do?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Integrate to a cut-off angle since after certain distance the force is too weak to impact the scattering. (</a:t>
            </a:r>
            <a:r>
              <a:rPr lang="en-US" altLang="en-US" sz="2000">
                <a:latin typeface="Symbol" charset="2"/>
              </a:rPr>
              <a:t>q=q</a:t>
            </a:r>
            <a:r>
              <a:rPr lang="en-US" altLang="en-US" sz="2000" baseline="-25000"/>
              <a:t>0</a:t>
            </a:r>
            <a:r>
              <a:rPr lang="en-US" altLang="en-US" sz="2000"/>
              <a:t>&gt;0)</a:t>
            </a:r>
          </a:p>
        </p:txBody>
      </p:sp>
      <p:graphicFrame>
        <p:nvGraphicFramePr>
          <p:cNvPr id="398342" name="Object 6"/>
          <p:cNvGraphicFramePr>
            <a:graphicFrameLocks noChangeAspect="1"/>
          </p:cNvGraphicFramePr>
          <p:nvPr/>
        </p:nvGraphicFramePr>
        <p:xfrm>
          <a:off x="609600" y="1600200"/>
          <a:ext cx="9334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86" name="Equation" r:id="rId4" imgW="444240" imgH="203040" progId="Equation.DSMT4">
                  <p:embed/>
                </p:oleObj>
              </mc:Choice>
              <mc:Fallback>
                <p:oleObj name="Equation" r:id="rId4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9334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8343" name="Object 7"/>
          <p:cNvGraphicFramePr>
            <a:graphicFrameLocks noChangeAspect="1"/>
          </p:cNvGraphicFramePr>
          <p:nvPr/>
        </p:nvGraphicFramePr>
        <p:xfrm>
          <a:off x="1535113" y="1436688"/>
          <a:ext cx="277495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87" name="Equation" r:id="rId6" imgW="1320480" imgH="368280" progId="Equation.DSMT4">
                  <p:embed/>
                </p:oleObj>
              </mc:Choice>
              <mc:Fallback>
                <p:oleObj name="Equation" r:id="rId6" imgW="1320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1436688"/>
                        <a:ext cx="277495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8344" name="Object 8"/>
          <p:cNvGraphicFramePr>
            <a:graphicFrameLocks noChangeAspect="1"/>
          </p:cNvGraphicFramePr>
          <p:nvPr/>
        </p:nvGraphicFramePr>
        <p:xfrm>
          <a:off x="4311650" y="1295400"/>
          <a:ext cx="384175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88" name="Equation" r:id="rId8" imgW="1828800" imgH="609480" progId="Equation.DSMT4">
                  <p:embed/>
                </p:oleObj>
              </mc:Choice>
              <mc:Fallback>
                <p:oleObj name="Equation" r:id="rId8" imgW="1828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1295400"/>
                        <a:ext cx="384175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01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8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98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8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0DB60-4E69-964F-9010-921F43448C1E}" type="slidenum">
              <a:rPr lang="en-US" altLang="en-US"/>
              <a:pPr/>
              <a:t>9</a:t>
            </a:fld>
            <a:endParaRPr lang="en-US" altLang="en-US"/>
          </a:p>
        </p:txBody>
      </p:sp>
      <p:pic>
        <p:nvPicPr>
          <p:cNvPr id="373768" name="Picture 8" descr="f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85800"/>
            <a:ext cx="7402512" cy="257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 dirty="0" smtClean="0"/>
              <a:t>Measuring Cross Sections</a:t>
            </a:r>
            <a:endParaRPr lang="en-US" altLang="en-US" dirty="0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00400"/>
            <a:ext cx="7924800" cy="3124200"/>
          </a:xfrm>
        </p:spPr>
        <p:txBody>
          <a:bodyPr/>
          <a:lstStyle/>
          <a:p>
            <a:r>
              <a:rPr lang="en-US" altLang="en-US" sz="2800"/>
              <a:t>Rutherford scattering experiment</a:t>
            </a:r>
          </a:p>
          <a:p>
            <a:pPr lvl="1"/>
            <a:r>
              <a:rPr lang="en-US" altLang="en-US" sz="2400"/>
              <a:t>Used a collimated beam of </a:t>
            </a:r>
            <a:r>
              <a:rPr lang="en-US" altLang="en-US" sz="2400">
                <a:latin typeface="Symbol" charset="2"/>
              </a:rPr>
              <a:t>a</a:t>
            </a:r>
            <a:r>
              <a:rPr lang="en-US" altLang="en-US" sz="2400"/>
              <a:t> particles emitted from Radon</a:t>
            </a:r>
          </a:p>
          <a:p>
            <a:pPr lvl="1"/>
            <a:r>
              <a:rPr lang="en-US" altLang="en-US" sz="2400"/>
              <a:t>A thin Au foil target</a:t>
            </a:r>
          </a:p>
          <a:p>
            <a:pPr lvl="1"/>
            <a:r>
              <a:rPr lang="en-US" altLang="en-US" sz="2400"/>
              <a:t>A scintillating glass screen with ZnS phosphor deposit</a:t>
            </a:r>
          </a:p>
          <a:p>
            <a:pPr lvl="1"/>
            <a:r>
              <a:rPr lang="en-US" altLang="en-US" sz="2400">
                <a:sym typeface="Wingdings" charset="2"/>
              </a:rPr>
              <a:t>Telescope to view limited area of solid angle</a:t>
            </a:r>
          </a:p>
          <a:p>
            <a:pPr lvl="1"/>
            <a:r>
              <a:rPr lang="en-US" altLang="en-US" sz="2400">
                <a:sym typeface="Wingdings" charset="2"/>
              </a:rPr>
              <a:t>Telescope only need to move along </a:t>
            </a:r>
            <a:r>
              <a:rPr lang="en-US" altLang="en-US" sz="2400">
                <a:latin typeface="Symbol" charset="2"/>
                <a:sym typeface="Wingdings" charset="2"/>
              </a:rPr>
              <a:t>q</a:t>
            </a:r>
            <a:r>
              <a:rPr lang="en-US" altLang="en-US" sz="2400">
                <a:sym typeface="Wingdings" charset="2"/>
              </a:rPr>
              <a:t> not </a:t>
            </a:r>
            <a:r>
              <a:rPr lang="en-US" altLang="en-US" sz="2400">
                <a:latin typeface="Symbol" charset="2"/>
                <a:sym typeface="Wingdings" charset="2"/>
              </a:rPr>
              <a:t>f</a:t>
            </a:r>
            <a:r>
              <a:rPr lang="en-US" altLang="en-US" sz="2400">
                <a:sym typeface="Wingdings" charset="2"/>
              </a:rPr>
              <a:t>.  Why?</a:t>
            </a:r>
          </a:p>
          <a:p>
            <a:pPr lvl="2"/>
            <a:r>
              <a:rPr lang="en-US" altLang="en-US" sz="2000">
                <a:sym typeface="Wingdings" charset="2"/>
              </a:rPr>
              <a:t>Due to the spherical symmetry, scattering only depends on </a:t>
            </a:r>
            <a:r>
              <a:rPr lang="en-US" altLang="en-US" sz="2000">
                <a:latin typeface="Symbol" charset="2"/>
                <a:sym typeface="Wingdings" charset="2"/>
              </a:rPr>
              <a:t>q</a:t>
            </a:r>
            <a:r>
              <a:rPr lang="en-US" altLang="en-US" sz="2000">
                <a:sym typeface="Wingdings" charset="2"/>
              </a:rPr>
              <a:t> not </a:t>
            </a:r>
            <a:r>
              <a:rPr lang="en-US" altLang="en-US" sz="2000">
                <a:latin typeface="Symbol" charset="2"/>
                <a:sym typeface="Wingdings" charset="2"/>
              </a:rPr>
              <a:t>f</a:t>
            </a:r>
            <a:r>
              <a:rPr lang="en-US" altLang="en-US" sz="2000">
                <a:sym typeface="Wingdings" charset="2"/>
              </a:rPr>
              <a:t>.</a:t>
            </a:r>
          </a:p>
        </p:txBody>
      </p:sp>
      <p:graphicFrame>
        <p:nvGraphicFramePr>
          <p:cNvPr id="37376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80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5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3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3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3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3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 build="p" autoUpdateAnimBg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23792</TotalTime>
  <Words>1097</Words>
  <Application>Microsoft Macintosh PowerPoint</Application>
  <PresentationFormat>On-screen Show (4:3)</PresentationFormat>
  <Paragraphs>176</Paragraphs>
  <Slides>18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#4</vt:lpstr>
      <vt:lpstr>Announcements</vt:lpstr>
      <vt:lpstr>Homework Assignment #2</vt:lpstr>
      <vt:lpstr>Scattering Cross Section</vt:lpstr>
      <vt:lpstr>Total Cross Section</vt:lpstr>
      <vt:lpstr>Cross Section of Rutherford Scattering</vt:lpstr>
      <vt:lpstr>Rutherford Scattering Cross Section </vt:lpstr>
      <vt:lpstr>Total X-Section of Rutherford Scattering</vt:lpstr>
      <vt:lpstr>Measuring Cross Sections</vt:lpstr>
      <vt:lpstr>Measuring Cross Sections</vt:lpstr>
      <vt:lpstr>Measuring Cross Sections</vt:lpstr>
      <vt:lpstr>Measuring Cross Sections</vt:lpstr>
      <vt:lpstr>Measuring Cross Sections</vt:lpstr>
      <vt:lpstr>Some Example Cross Section Measurements</vt:lpstr>
      <vt:lpstr>Example Cross Section: W(en) +X</vt:lpstr>
      <vt:lpstr>Example Cross Section: W(en) +X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901</cp:revision>
  <dcterms:created xsi:type="dcterms:W3CDTF">2002-01-14T15:59:50Z</dcterms:created>
  <dcterms:modified xsi:type="dcterms:W3CDTF">2016-09-16T17:00:59Z</dcterms:modified>
</cp:coreProperties>
</file>